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18288000" cy="10287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ário do Windows" initials="UdW" lastIdx="0" clrIdx="0">
    <p:extLst>
      <p:ext uri="{19B8F6BF-5375-455C-9EA6-DF929625EA0E}">
        <p15:presenceInfo xmlns:p15="http://schemas.microsoft.com/office/powerpoint/2012/main" userId="Usuário do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624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450" b="0" i="1">
                <a:solidFill>
                  <a:srgbClr val="D07D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0" b="0" i="1">
                <a:solidFill>
                  <a:srgbClr val="D07D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450" b="0" i="1">
                <a:solidFill>
                  <a:srgbClr val="D07D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450" b="0" i="1">
                <a:solidFill>
                  <a:srgbClr val="D07D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57313" y="2076106"/>
            <a:ext cx="6898640" cy="1926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450" b="0" i="1">
                <a:solidFill>
                  <a:srgbClr val="D07D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000" y="2230502"/>
            <a:ext cx="7819390" cy="4577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0" b="0" i="1">
                <a:solidFill>
                  <a:srgbClr val="D07D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tendendoaesquizofrenia.com.br/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21300000">
            <a:off x="3310209" y="1195278"/>
            <a:ext cx="13930193" cy="1452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85"/>
              </a:lnSpc>
            </a:pPr>
            <a:r>
              <a:rPr sz="16575" b="1" spc="-3397" baseline="-3016" dirty="0" err="1">
                <a:solidFill>
                  <a:srgbClr val="D07D66"/>
                </a:solidFill>
                <a:latin typeface="Book Antiqua"/>
                <a:cs typeface="Book Antiqua"/>
              </a:rPr>
              <a:t>Se</a:t>
            </a:r>
            <a:r>
              <a:rPr sz="16575" b="1" spc="-3397" baseline="-2765" dirty="0" err="1">
                <a:solidFill>
                  <a:srgbClr val="D07D66"/>
                </a:solidFill>
                <a:latin typeface="Book Antiqua"/>
                <a:cs typeface="Book Antiqua"/>
              </a:rPr>
              <a:t>m</a:t>
            </a:r>
            <a:r>
              <a:rPr sz="16575" b="1" spc="-3397" baseline="-2513" dirty="0" err="1">
                <a:solidFill>
                  <a:srgbClr val="D07D66"/>
                </a:solidFill>
                <a:latin typeface="Book Antiqua"/>
                <a:cs typeface="Book Antiqua"/>
              </a:rPr>
              <a:t>a</a:t>
            </a:r>
            <a:r>
              <a:rPr sz="16575" b="1" spc="-3397" baseline="-2262" dirty="0" err="1">
                <a:solidFill>
                  <a:srgbClr val="D07D66"/>
                </a:solidFill>
                <a:latin typeface="Book Antiqua"/>
                <a:cs typeface="Book Antiqua"/>
              </a:rPr>
              <a:t>n</a:t>
            </a:r>
            <a:r>
              <a:rPr sz="16575" b="1" spc="-3397" baseline="-2011" dirty="0" err="1">
                <a:solidFill>
                  <a:srgbClr val="D07D66"/>
                </a:solidFill>
                <a:latin typeface="Book Antiqua"/>
                <a:cs typeface="Book Antiqua"/>
              </a:rPr>
              <a:t>a</a:t>
            </a:r>
            <a:r>
              <a:rPr sz="16575" b="1" spc="-3397" baseline="-2011" dirty="0">
                <a:solidFill>
                  <a:srgbClr val="D07D66"/>
                </a:solidFill>
                <a:latin typeface="Book Antiqua"/>
                <a:cs typeface="Book Antiqua"/>
              </a:rPr>
              <a:t> </a:t>
            </a:r>
            <a:r>
              <a:rPr lang="pt-BR" sz="16575" b="1" spc="-3397" baseline="-2011" dirty="0" smtClean="0">
                <a:solidFill>
                  <a:srgbClr val="D07D66"/>
                </a:solidFill>
                <a:latin typeface="Book Antiqua"/>
                <a:cs typeface="Book Antiqua"/>
              </a:rPr>
              <a:t>   </a:t>
            </a:r>
            <a:r>
              <a:rPr sz="16575" b="1" spc="-3727" baseline="-1759" dirty="0" smtClean="0">
                <a:solidFill>
                  <a:srgbClr val="D07D66"/>
                </a:solidFill>
                <a:latin typeface="Book Antiqua"/>
                <a:cs typeface="Book Antiqua"/>
              </a:rPr>
              <a:t>de </a:t>
            </a:r>
            <a:r>
              <a:rPr lang="pt-BR" sz="16575" b="1" spc="-3727" baseline="-1759" dirty="0" smtClean="0">
                <a:solidFill>
                  <a:srgbClr val="D07D66"/>
                </a:solidFill>
                <a:latin typeface="Book Antiqua"/>
                <a:cs typeface="Book Antiqua"/>
              </a:rPr>
              <a:t>   </a:t>
            </a:r>
            <a:r>
              <a:rPr sz="16575" b="1" spc="-2497" baseline="-1508" dirty="0" err="1" smtClean="0">
                <a:solidFill>
                  <a:srgbClr val="D07D66"/>
                </a:solidFill>
                <a:latin typeface="Book Antiqua"/>
                <a:cs typeface="Book Antiqua"/>
              </a:rPr>
              <a:t>C</a:t>
            </a:r>
            <a:r>
              <a:rPr sz="16575" b="1" spc="-2497" baseline="-1256" dirty="0" err="1" smtClean="0">
                <a:solidFill>
                  <a:srgbClr val="D07D66"/>
                </a:solidFill>
                <a:latin typeface="Book Antiqua"/>
                <a:cs typeface="Book Antiqua"/>
              </a:rPr>
              <a:t>o</a:t>
            </a:r>
            <a:r>
              <a:rPr sz="16575" b="1" spc="-2497" baseline="-1005" dirty="0" err="1" smtClean="0">
                <a:solidFill>
                  <a:srgbClr val="D07D66"/>
                </a:solidFill>
                <a:latin typeface="Book Antiqua"/>
                <a:cs typeface="Book Antiqua"/>
              </a:rPr>
              <a:t>n</a:t>
            </a:r>
            <a:r>
              <a:rPr sz="11050" b="1" spc="-1664" dirty="0" err="1" smtClean="0">
                <a:solidFill>
                  <a:srgbClr val="D07D66"/>
                </a:solidFill>
                <a:latin typeface="Book Antiqua"/>
                <a:cs typeface="Book Antiqua"/>
              </a:rPr>
              <a:t>scientização</a:t>
            </a:r>
            <a:r>
              <a:rPr sz="11050" b="1" spc="-1265" dirty="0" smtClean="0">
                <a:solidFill>
                  <a:srgbClr val="D07D66"/>
                </a:solidFill>
                <a:latin typeface="Book Antiqua"/>
                <a:cs typeface="Book Antiqua"/>
              </a:rPr>
              <a:t> </a:t>
            </a:r>
            <a:r>
              <a:rPr sz="16575" b="1" spc="-3600" baseline="1256" dirty="0">
                <a:solidFill>
                  <a:srgbClr val="D07D66"/>
                </a:solidFill>
                <a:latin typeface="Book Antiqua"/>
                <a:cs typeface="Book Antiqua"/>
              </a:rPr>
              <a:t>da</a:t>
            </a:r>
            <a:endParaRPr sz="16575" baseline="1256" dirty="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 rot="21300000">
            <a:off x="7203010" y="2602039"/>
            <a:ext cx="6409984" cy="1407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85"/>
              </a:lnSpc>
            </a:pPr>
            <a:r>
              <a:rPr sz="11050" b="1" spc="-1760" dirty="0">
                <a:solidFill>
                  <a:srgbClr val="D07D66"/>
                </a:solidFill>
                <a:latin typeface="Book Antiqua"/>
                <a:cs typeface="Book Antiqua"/>
              </a:rPr>
              <a:t>Esquizofre</a:t>
            </a:r>
            <a:r>
              <a:rPr sz="16575" b="1" spc="-2640" baseline="1005" dirty="0">
                <a:solidFill>
                  <a:srgbClr val="D07D66"/>
                </a:solidFill>
                <a:latin typeface="Book Antiqua"/>
                <a:cs typeface="Book Antiqua"/>
              </a:rPr>
              <a:t>n</a:t>
            </a:r>
            <a:r>
              <a:rPr sz="16575" b="1" spc="-2640" baseline="1256" dirty="0">
                <a:solidFill>
                  <a:srgbClr val="D07D66"/>
                </a:solidFill>
                <a:latin typeface="Book Antiqua"/>
                <a:cs typeface="Book Antiqua"/>
              </a:rPr>
              <a:t>ia</a:t>
            </a:r>
            <a:endParaRPr sz="16575" baseline="1256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 rot="21300000">
            <a:off x="9806539" y="3986606"/>
            <a:ext cx="1467591" cy="1407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85"/>
              </a:lnSpc>
            </a:pPr>
            <a:r>
              <a:rPr sz="11050" b="1" spc="-2380" dirty="0">
                <a:solidFill>
                  <a:srgbClr val="D07D66"/>
                </a:solidFill>
                <a:latin typeface="Book Antiqua"/>
                <a:cs typeface="Book Antiqua"/>
              </a:rPr>
              <a:t>e</a:t>
            </a:r>
            <a:endParaRPr sz="1105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 rot="21300000">
            <a:off x="4412939" y="5363293"/>
            <a:ext cx="12520318" cy="14234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85"/>
              </a:lnSpc>
            </a:pPr>
            <a:r>
              <a:rPr sz="16575" b="1" spc="-3870" baseline="-2765" dirty="0" err="1">
                <a:solidFill>
                  <a:srgbClr val="D07D66"/>
                </a:solidFill>
                <a:latin typeface="Book Antiqua"/>
                <a:cs typeface="Book Antiqua"/>
              </a:rPr>
              <a:t>D</a:t>
            </a:r>
            <a:r>
              <a:rPr sz="16575" b="1" spc="-3870" baseline="-2513" dirty="0" err="1">
                <a:solidFill>
                  <a:srgbClr val="D07D66"/>
                </a:solidFill>
                <a:latin typeface="Book Antiqua"/>
                <a:cs typeface="Book Antiqua"/>
              </a:rPr>
              <a:t>ia</a:t>
            </a:r>
            <a:r>
              <a:rPr sz="16575" b="1" spc="-3870" baseline="-2513" dirty="0">
                <a:solidFill>
                  <a:srgbClr val="D07D66"/>
                </a:solidFill>
                <a:latin typeface="Book Antiqua"/>
                <a:cs typeface="Book Antiqua"/>
              </a:rPr>
              <a:t> </a:t>
            </a:r>
            <a:r>
              <a:rPr lang="pt-BR" sz="16575" b="1" spc="-3870" baseline="-2513" dirty="0" smtClean="0">
                <a:solidFill>
                  <a:srgbClr val="D07D66"/>
                </a:solidFill>
                <a:latin typeface="Book Antiqua"/>
                <a:cs typeface="Book Antiqua"/>
              </a:rPr>
              <a:t>     </a:t>
            </a:r>
            <a:r>
              <a:rPr sz="16575" b="1" spc="-2640" baseline="-2262" dirty="0" smtClean="0">
                <a:solidFill>
                  <a:srgbClr val="D07D66"/>
                </a:solidFill>
                <a:latin typeface="Book Antiqua"/>
                <a:cs typeface="Book Antiqua"/>
              </a:rPr>
              <a:t>N</a:t>
            </a:r>
            <a:r>
              <a:rPr sz="16575" b="1" spc="-2640" baseline="-2011" dirty="0" smtClean="0">
                <a:solidFill>
                  <a:srgbClr val="D07D66"/>
                </a:solidFill>
                <a:latin typeface="Book Antiqua"/>
                <a:cs typeface="Book Antiqua"/>
              </a:rPr>
              <a:t>a</a:t>
            </a:r>
            <a:r>
              <a:rPr sz="16575" b="1" spc="-2640" baseline="-1759" dirty="0" smtClean="0">
                <a:solidFill>
                  <a:srgbClr val="D07D66"/>
                </a:solidFill>
                <a:latin typeface="Book Antiqua"/>
                <a:cs typeface="Book Antiqua"/>
              </a:rPr>
              <a:t>ci</a:t>
            </a:r>
            <a:r>
              <a:rPr sz="16575" b="1" spc="-2640" baseline="-1508" dirty="0" smtClean="0">
                <a:solidFill>
                  <a:srgbClr val="D07D66"/>
                </a:solidFill>
                <a:latin typeface="Book Antiqua"/>
                <a:cs typeface="Book Antiqua"/>
              </a:rPr>
              <a:t>o</a:t>
            </a:r>
            <a:r>
              <a:rPr sz="16575" b="1" spc="-2640" baseline="-1256" dirty="0" smtClean="0">
                <a:solidFill>
                  <a:srgbClr val="D07D66"/>
                </a:solidFill>
                <a:latin typeface="Book Antiqua"/>
                <a:cs typeface="Book Antiqua"/>
              </a:rPr>
              <a:t>na</a:t>
            </a:r>
            <a:r>
              <a:rPr sz="16575" b="1" spc="-2640" baseline="-1005" dirty="0" smtClean="0">
                <a:solidFill>
                  <a:srgbClr val="D07D66"/>
                </a:solidFill>
                <a:latin typeface="Book Antiqua"/>
                <a:cs typeface="Book Antiqua"/>
              </a:rPr>
              <a:t>l </a:t>
            </a:r>
            <a:r>
              <a:rPr sz="11050" b="1" spc="-2400" dirty="0">
                <a:solidFill>
                  <a:srgbClr val="D07D66"/>
                </a:solidFill>
                <a:latin typeface="Book Antiqua"/>
                <a:cs typeface="Book Antiqua"/>
              </a:rPr>
              <a:t>da </a:t>
            </a:r>
            <a:r>
              <a:rPr lang="pt-BR" sz="11050" b="1" spc="-2400" dirty="0" smtClean="0">
                <a:solidFill>
                  <a:srgbClr val="D07D66"/>
                </a:solidFill>
                <a:latin typeface="Book Antiqua"/>
                <a:cs typeface="Book Antiqua"/>
              </a:rPr>
              <a:t>    </a:t>
            </a:r>
            <a:r>
              <a:rPr sz="11050" b="1" spc="-2170" dirty="0" smtClean="0">
                <a:solidFill>
                  <a:srgbClr val="D07D66"/>
                </a:solidFill>
                <a:latin typeface="Book Antiqua"/>
                <a:cs typeface="Book Antiqua"/>
              </a:rPr>
              <a:t>Pessoa</a:t>
            </a:r>
            <a:r>
              <a:rPr sz="11050" b="1" spc="-2060" dirty="0" smtClean="0">
                <a:solidFill>
                  <a:srgbClr val="D07D66"/>
                </a:solidFill>
                <a:latin typeface="Book Antiqua"/>
                <a:cs typeface="Book Antiqua"/>
              </a:rPr>
              <a:t> </a:t>
            </a:r>
            <a:r>
              <a:rPr lang="pt-BR" sz="11050" b="1" spc="-2060" dirty="0" smtClean="0">
                <a:solidFill>
                  <a:srgbClr val="D07D66"/>
                </a:solidFill>
                <a:latin typeface="Book Antiqua"/>
                <a:cs typeface="Book Antiqua"/>
              </a:rPr>
              <a:t>   </a:t>
            </a:r>
            <a:r>
              <a:rPr sz="11050" b="1" spc="-2310" dirty="0" smtClean="0">
                <a:solidFill>
                  <a:srgbClr val="D07D66"/>
                </a:solidFill>
                <a:latin typeface="Book Antiqua"/>
                <a:cs typeface="Book Antiqua"/>
              </a:rPr>
              <a:t>co</a:t>
            </a:r>
            <a:r>
              <a:rPr sz="16575" b="1" spc="-3465" baseline="1005" dirty="0" smtClean="0">
                <a:solidFill>
                  <a:srgbClr val="D07D66"/>
                </a:solidFill>
                <a:latin typeface="Book Antiqua"/>
                <a:cs typeface="Book Antiqua"/>
              </a:rPr>
              <a:t>m</a:t>
            </a:r>
            <a:endParaRPr sz="16575" baseline="1005" dirty="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 rot="21300000">
            <a:off x="7600987" y="6755669"/>
            <a:ext cx="6409984" cy="1407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85"/>
              </a:lnSpc>
            </a:pPr>
            <a:r>
              <a:rPr sz="11050" b="1" spc="-1760" dirty="0">
                <a:solidFill>
                  <a:srgbClr val="D07D66"/>
                </a:solidFill>
                <a:latin typeface="Book Antiqua"/>
                <a:cs typeface="Book Antiqua"/>
              </a:rPr>
              <a:t>Esquizofre</a:t>
            </a:r>
            <a:r>
              <a:rPr sz="16575" b="1" spc="-2640" baseline="1005" dirty="0">
                <a:solidFill>
                  <a:srgbClr val="D07D66"/>
                </a:solidFill>
                <a:latin typeface="Book Antiqua"/>
                <a:cs typeface="Book Antiqua"/>
              </a:rPr>
              <a:t>n</a:t>
            </a:r>
            <a:r>
              <a:rPr sz="16575" b="1" spc="-2640" baseline="1256" dirty="0">
                <a:solidFill>
                  <a:srgbClr val="D07D66"/>
                </a:solidFill>
                <a:latin typeface="Book Antiqua"/>
                <a:cs typeface="Book Antiqua"/>
              </a:rPr>
              <a:t>ia</a:t>
            </a:r>
            <a:endParaRPr sz="16575" baseline="1256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791272" y="8837406"/>
            <a:ext cx="322262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0" spc="-955" dirty="0">
                <a:solidFill>
                  <a:srgbClr val="FFFDFA"/>
                </a:solidFill>
                <a:latin typeface="Verdana"/>
                <a:cs typeface="Verdana"/>
              </a:rPr>
              <a:t>por </a:t>
            </a:r>
            <a:r>
              <a:rPr sz="4200" i="0" spc="-1045" dirty="0">
                <a:solidFill>
                  <a:srgbClr val="FFFDFA"/>
                </a:solidFill>
                <a:latin typeface="Verdana"/>
                <a:cs typeface="Verdana"/>
              </a:rPr>
              <a:t>Sarah</a:t>
            </a:r>
            <a:r>
              <a:rPr sz="4200" i="0" spc="-890" dirty="0">
                <a:solidFill>
                  <a:srgbClr val="FFFDFA"/>
                </a:solidFill>
                <a:latin typeface="Verdana"/>
                <a:cs typeface="Verdana"/>
              </a:rPr>
              <a:t> </a:t>
            </a:r>
            <a:r>
              <a:rPr sz="4200" i="0" spc="-490" dirty="0">
                <a:solidFill>
                  <a:srgbClr val="FFFDFA"/>
                </a:solidFill>
                <a:latin typeface="Verdana"/>
                <a:cs typeface="Verdana"/>
              </a:rPr>
              <a:t>Nicolleli</a:t>
            </a:r>
            <a:endParaRPr sz="42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65639" y="0"/>
            <a:ext cx="2132952" cy="1229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746018" y="2765139"/>
            <a:ext cx="1058860" cy="11057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1773" y="3229378"/>
            <a:ext cx="4077954" cy="7057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95179" y="850838"/>
            <a:ext cx="5095874" cy="90106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8336" y="1506992"/>
            <a:ext cx="10914380" cy="4412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algn="ctr">
              <a:lnSpc>
                <a:spcPct val="100000"/>
              </a:lnSpc>
              <a:spcBef>
                <a:spcPts val="100"/>
              </a:spcBef>
            </a:pPr>
            <a:r>
              <a:rPr sz="3600" spc="-295" dirty="0">
                <a:latin typeface="Arial Black"/>
                <a:cs typeface="Arial Black"/>
              </a:rPr>
              <a:t>GIULIO</a:t>
            </a:r>
            <a:endParaRPr sz="3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350">
              <a:latin typeface="Times New Roman"/>
              <a:cs typeface="Times New Roman"/>
            </a:endParaRPr>
          </a:p>
          <a:p>
            <a:pPr marL="869315" marR="516255" indent="-857250">
              <a:lnSpc>
                <a:spcPct val="116599"/>
              </a:lnSpc>
              <a:spcBef>
                <a:spcPts val="5"/>
              </a:spcBef>
            </a:pPr>
            <a:r>
              <a:rPr sz="3600" spc="-385" dirty="0">
                <a:latin typeface="Arial Black"/>
                <a:cs typeface="Arial Black"/>
              </a:rPr>
              <a:t>Em </a:t>
            </a:r>
            <a:r>
              <a:rPr sz="3600" spc="-320" dirty="0">
                <a:latin typeface="Arial Black"/>
                <a:cs typeface="Arial Black"/>
              </a:rPr>
              <a:t>um </a:t>
            </a:r>
            <a:r>
              <a:rPr sz="3600" spc="-380" dirty="0">
                <a:latin typeface="Arial Black"/>
                <a:cs typeface="Arial Black"/>
              </a:rPr>
              <a:t>momento </a:t>
            </a:r>
            <a:r>
              <a:rPr sz="3600" spc="-420" dirty="0">
                <a:latin typeface="Arial Black"/>
                <a:cs typeface="Arial Black"/>
              </a:rPr>
              <a:t>de </a:t>
            </a:r>
            <a:r>
              <a:rPr sz="3600" spc="-195" dirty="0">
                <a:latin typeface="Arial Black"/>
                <a:cs typeface="Arial Black"/>
              </a:rPr>
              <a:t>delírio, </a:t>
            </a:r>
            <a:r>
              <a:rPr sz="3600" spc="-260" dirty="0">
                <a:latin typeface="Arial Black"/>
                <a:cs typeface="Arial Black"/>
              </a:rPr>
              <a:t>surtou </a:t>
            </a:r>
            <a:r>
              <a:rPr sz="3600" spc="-545" dirty="0">
                <a:latin typeface="Arial Black"/>
                <a:cs typeface="Arial Black"/>
              </a:rPr>
              <a:t>e </a:t>
            </a:r>
            <a:r>
              <a:rPr sz="3600" spc="-240" dirty="0">
                <a:latin typeface="Arial Black"/>
                <a:cs typeface="Arial Black"/>
              </a:rPr>
              <a:t>entrou </a:t>
            </a:r>
            <a:r>
              <a:rPr sz="3600" spc="-320" dirty="0">
                <a:latin typeface="Arial Black"/>
                <a:cs typeface="Arial Black"/>
              </a:rPr>
              <a:t>no  </a:t>
            </a:r>
            <a:r>
              <a:rPr sz="3600" spc="-210" dirty="0">
                <a:latin typeface="Arial Black"/>
                <a:cs typeface="Arial Black"/>
              </a:rPr>
              <a:t>quintal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360" dirty="0">
                <a:latin typeface="Arial Black"/>
                <a:cs typeface="Arial Black"/>
              </a:rPr>
              <a:t>da</a:t>
            </a:r>
            <a:r>
              <a:rPr sz="3600" spc="-550" dirty="0">
                <a:latin typeface="Arial Black"/>
                <a:cs typeface="Arial Black"/>
              </a:rPr>
              <a:t> </a:t>
            </a:r>
            <a:r>
              <a:rPr sz="3600" spc="-204" dirty="0">
                <a:latin typeface="Arial Black"/>
                <a:cs typeface="Arial Black"/>
              </a:rPr>
              <a:t>vizinha,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330" dirty="0">
                <a:latin typeface="Arial Black"/>
                <a:cs typeface="Arial Black"/>
              </a:rPr>
              <a:t>crendo</a:t>
            </a:r>
            <a:r>
              <a:rPr sz="3600" spc="-550" dirty="0">
                <a:latin typeface="Arial Black"/>
                <a:cs typeface="Arial Black"/>
              </a:rPr>
              <a:t> </a:t>
            </a:r>
            <a:r>
              <a:rPr sz="3600" spc="-355" dirty="0">
                <a:latin typeface="Arial Black"/>
                <a:cs typeface="Arial Black"/>
              </a:rPr>
              <a:t>que</a:t>
            </a:r>
            <a:r>
              <a:rPr sz="3600" spc="-550" dirty="0">
                <a:latin typeface="Arial Black"/>
                <a:cs typeface="Arial Black"/>
              </a:rPr>
              <a:t> </a:t>
            </a:r>
            <a:r>
              <a:rPr sz="3600" spc="-515" dirty="0">
                <a:latin typeface="Arial Black"/>
                <a:cs typeface="Arial Black"/>
              </a:rPr>
              <a:t>seus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385" dirty="0">
                <a:latin typeface="Arial Black"/>
                <a:cs typeface="Arial Black"/>
              </a:rPr>
              <a:t>pertences</a:t>
            </a:r>
            <a:endParaRPr sz="3600">
              <a:latin typeface="Arial Black"/>
              <a:cs typeface="Arial Black"/>
            </a:endParaRPr>
          </a:p>
          <a:p>
            <a:pPr marL="358140" marR="5080" algn="ctr">
              <a:lnSpc>
                <a:spcPct val="116599"/>
              </a:lnSpc>
            </a:pPr>
            <a:r>
              <a:rPr sz="3600" spc="-465" dirty="0">
                <a:latin typeface="Arial Black"/>
                <a:cs typeface="Arial Black"/>
              </a:rPr>
              <a:t>pessoais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420" dirty="0">
                <a:latin typeface="Arial Black"/>
                <a:cs typeface="Arial Black"/>
              </a:rPr>
              <a:t>estavam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250" dirty="0">
                <a:latin typeface="Arial Black"/>
                <a:cs typeface="Arial Black"/>
              </a:rPr>
              <a:t>lá.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425" dirty="0">
                <a:latin typeface="Arial Black"/>
                <a:cs typeface="Arial Black"/>
              </a:rPr>
              <a:t>Após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425" dirty="0">
                <a:latin typeface="Arial Black"/>
                <a:cs typeface="Arial Black"/>
              </a:rPr>
              <a:t>a</a:t>
            </a:r>
            <a:r>
              <a:rPr sz="3600" spc="-550" dirty="0">
                <a:latin typeface="Arial Black"/>
                <a:cs typeface="Arial Black"/>
              </a:rPr>
              <a:t> </a:t>
            </a:r>
            <a:r>
              <a:rPr sz="3600" spc="-290" dirty="0">
                <a:latin typeface="Arial Black"/>
                <a:cs typeface="Arial Black"/>
              </a:rPr>
              <a:t>polícia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340" dirty="0">
                <a:latin typeface="Arial Black"/>
                <a:cs typeface="Arial Black"/>
              </a:rPr>
              <a:t>ser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409" dirty="0">
                <a:latin typeface="Arial Black"/>
                <a:cs typeface="Arial Black"/>
              </a:rPr>
              <a:t>chamada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545" dirty="0">
                <a:latin typeface="Arial Black"/>
                <a:cs typeface="Arial Black"/>
              </a:rPr>
              <a:t>e  </a:t>
            </a:r>
            <a:r>
              <a:rPr sz="3600" spc="-365" dirty="0">
                <a:latin typeface="Arial Black"/>
                <a:cs typeface="Arial Black"/>
              </a:rPr>
              <a:t>dado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425" dirty="0">
                <a:latin typeface="Arial Black"/>
                <a:cs typeface="Arial Black"/>
              </a:rPr>
              <a:t>a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295" dirty="0">
                <a:latin typeface="Arial Black"/>
                <a:cs typeface="Arial Black"/>
              </a:rPr>
              <a:t>voz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420" dirty="0">
                <a:latin typeface="Arial Black"/>
                <a:cs typeface="Arial Black"/>
              </a:rPr>
              <a:t>de</a:t>
            </a:r>
            <a:r>
              <a:rPr sz="3600" spc="-550" dirty="0">
                <a:latin typeface="Arial Black"/>
                <a:cs typeface="Arial Black"/>
              </a:rPr>
              <a:t> </a:t>
            </a:r>
            <a:r>
              <a:rPr sz="3600" spc="-280" dirty="0">
                <a:latin typeface="Arial Black"/>
                <a:cs typeface="Arial Black"/>
              </a:rPr>
              <a:t>prisão.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215" dirty="0">
                <a:latin typeface="Arial Black"/>
                <a:cs typeface="Arial Black"/>
              </a:rPr>
              <a:t>Giulio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595" dirty="0">
                <a:latin typeface="Arial Black"/>
                <a:cs typeface="Arial Black"/>
              </a:rPr>
              <a:t>se</a:t>
            </a:r>
            <a:r>
              <a:rPr sz="3600" spc="-550" dirty="0">
                <a:latin typeface="Arial Black"/>
                <a:cs typeface="Arial Black"/>
              </a:rPr>
              <a:t> </a:t>
            </a:r>
            <a:r>
              <a:rPr sz="3600" spc="-375" dirty="0">
                <a:latin typeface="Arial Black"/>
                <a:cs typeface="Arial Black"/>
              </a:rPr>
              <a:t>joga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310" dirty="0">
                <a:latin typeface="Arial Black"/>
                <a:cs typeface="Arial Black"/>
              </a:rPr>
              <a:t>na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220" dirty="0">
                <a:latin typeface="Arial Black"/>
                <a:cs typeface="Arial Black"/>
              </a:rPr>
              <a:t>frente</a:t>
            </a:r>
            <a:r>
              <a:rPr sz="3600" spc="-555" dirty="0">
                <a:latin typeface="Arial Black"/>
                <a:cs typeface="Arial Black"/>
              </a:rPr>
              <a:t> </a:t>
            </a:r>
            <a:r>
              <a:rPr sz="3600" spc="-420" dirty="0">
                <a:latin typeface="Arial Black"/>
                <a:cs typeface="Arial Black"/>
              </a:rPr>
              <a:t>de</a:t>
            </a:r>
            <a:r>
              <a:rPr sz="3600" spc="-550" dirty="0">
                <a:latin typeface="Arial Black"/>
                <a:cs typeface="Arial Black"/>
              </a:rPr>
              <a:t> </a:t>
            </a:r>
            <a:r>
              <a:rPr sz="3600" spc="-320" dirty="0">
                <a:latin typeface="Arial Black"/>
                <a:cs typeface="Arial Black"/>
              </a:rPr>
              <a:t>um  </a:t>
            </a:r>
            <a:r>
              <a:rPr sz="3600" spc="-240" dirty="0">
                <a:latin typeface="Arial Black"/>
                <a:cs typeface="Arial Black"/>
              </a:rPr>
              <a:t>carro </a:t>
            </a:r>
            <a:r>
              <a:rPr sz="3600" spc="-310" dirty="0">
                <a:latin typeface="Arial Black"/>
                <a:cs typeface="Arial Black"/>
              </a:rPr>
              <a:t>tentando</a:t>
            </a:r>
            <a:r>
              <a:rPr sz="3600" spc="-980" dirty="0">
                <a:latin typeface="Arial Black"/>
                <a:cs typeface="Arial Black"/>
              </a:rPr>
              <a:t> </a:t>
            </a:r>
            <a:r>
              <a:rPr sz="3600" spc="-450" dirty="0">
                <a:latin typeface="Arial Black"/>
                <a:cs typeface="Arial Black"/>
              </a:rPr>
              <a:t>o </a:t>
            </a:r>
            <a:r>
              <a:rPr sz="3600" spc="-305" dirty="0">
                <a:latin typeface="Arial Black"/>
                <a:cs typeface="Arial Black"/>
              </a:rPr>
              <a:t>suicidio.</a:t>
            </a:r>
            <a:endParaRPr sz="3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50827" y="12699"/>
            <a:ext cx="7337171" cy="10274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837584" y="8897213"/>
            <a:ext cx="1449282" cy="1390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37137" y="614771"/>
            <a:ext cx="834249" cy="826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971416"/>
            <a:ext cx="496824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spc="-5" dirty="0"/>
              <a:t>ANDRÉ</a:t>
            </a:r>
            <a:r>
              <a:rPr sz="10000" spc="500" dirty="0"/>
              <a:t> </a:t>
            </a:r>
            <a:r>
              <a:rPr sz="10000" spc="275" dirty="0"/>
              <a:t>-</a:t>
            </a:r>
            <a:endParaRPr sz="1000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45" dirty="0"/>
              <a:t>suicídio</a:t>
            </a:r>
          </a:p>
          <a:p>
            <a:pPr marL="12700" marR="5080">
              <a:lnSpc>
                <a:spcPct val="116100"/>
              </a:lnSpc>
              <a:spcBef>
                <a:spcPts val="8230"/>
              </a:spcBef>
            </a:pPr>
            <a:r>
              <a:rPr sz="2800" i="0" spc="140" dirty="0">
                <a:latin typeface="Arial"/>
                <a:cs typeface="Arial"/>
              </a:rPr>
              <a:t>André, </a:t>
            </a:r>
            <a:r>
              <a:rPr sz="2800" i="0" spc="-50" dirty="0">
                <a:latin typeface="Arial"/>
                <a:cs typeface="Arial"/>
              </a:rPr>
              <a:t>aos </a:t>
            </a:r>
            <a:r>
              <a:rPr sz="2800" i="0" spc="105" dirty="0">
                <a:latin typeface="Arial"/>
                <a:cs typeface="Arial"/>
              </a:rPr>
              <a:t>33 </a:t>
            </a:r>
            <a:r>
              <a:rPr sz="2800" i="0" spc="40" dirty="0">
                <a:latin typeface="Arial"/>
                <a:cs typeface="Arial"/>
              </a:rPr>
              <a:t>anos, </a:t>
            </a:r>
            <a:r>
              <a:rPr sz="2800" i="0" spc="70" dirty="0">
                <a:latin typeface="Arial"/>
                <a:cs typeface="Arial"/>
              </a:rPr>
              <a:t>pesquisou </a:t>
            </a:r>
            <a:r>
              <a:rPr sz="2800" i="0" spc="80" dirty="0">
                <a:latin typeface="Arial"/>
                <a:cs typeface="Arial"/>
              </a:rPr>
              <a:t>na </a:t>
            </a:r>
            <a:r>
              <a:rPr sz="2800" i="0" spc="195" dirty="0">
                <a:latin typeface="Arial"/>
                <a:cs typeface="Arial"/>
              </a:rPr>
              <a:t>internet </a:t>
            </a:r>
            <a:r>
              <a:rPr sz="2800" i="0" spc="-80" dirty="0">
                <a:latin typeface="Arial"/>
                <a:cs typeface="Arial"/>
              </a:rPr>
              <a:t>a  </a:t>
            </a:r>
            <a:r>
              <a:rPr sz="2800" i="0" spc="175" dirty="0">
                <a:latin typeface="Arial"/>
                <a:cs typeface="Arial"/>
              </a:rPr>
              <a:t>forma </a:t>
            </a:r>
            <a:r>
              <a:rPr sz="2800" i="0" spc="65" dirty="0">
                <a:latin typeface="Arial"/>
                <a:cs typeface="Arial"/>
              </a:rPr>
              <a:t>menos </a:t>
            </a:r>
            <a:r>
              <a:rPr sz="2800" i="0" spc="70" dirty="0">
                <a:latin typeface="Arial"/>
                <a:cs typeface="Arial"/>
              </a:rPr>
              <a:t>dolorosa </a:t>
            </a:r>
            <a:r>
              <a:rPr sz="2800" i="0" spc="10" dirty="0">
                <a:latin typeface="Arial"/>
                <a:cs typeface="Arial"/>
              </a:rPr>
              <a:t>de </a:t>
            </a:r>
            <a:r>
              <a:rPr sz="2800" i="0" spc="-95" dirty="0">
                <a:latin typeface="Arial"/>
                <a:cs typeface="Arial"/>
              </a:rPr>
              <a:t>se </a:t>
            </a:r>
            <a:r>
              <a:rPr sz="2800" i="0" spc="110" dirty="0">
                <a:latin typeface="Arial"/>
                <a:cs typeface="Arial"/>
              </a:rPr>
              <a:t>cometer </a:t>
            </a:r>
            <a:r>
              <a:rPr sz="2800" i="0" spc="75" dirty="0">
                <a:latin typeface="Arial"/>
                <a:cs typeface="Arial"/>
              </a:rPr>
              <a:t>suicídio.  </a:t>
            </a:r>
            <a:r>
              <a:rPr sz="2800" i="0" spc="15" dirty="0">
                <a:latin typeface="Arial"/>
                <a:cs typeface="Arial"/>
              </a:rPr>
              <a:t>Coloca </a:t>
            </a:r>
            <a:r>
              <a:rPr sz="2800" i="0" spc="114" dirty="0">
                <a:latin typeface="Arial"/>
                <a:cs typeface="Arial"/>
              </a:rPr>
              <a:t>uma </a:t>
            </a:r>
            <a:r>
              <a:rPr sz="2800" i="0" spc="15" dirty="0">
                <a:latin typeface="Arial"/>
                <a:cs typeface="Arial"/>
              </a:rPr>
              <a:t>sacola </a:t>
            </a:r>
            <a:r>
              <a:rPr sz="2800" i="0" spc="110" dirty="0">
                <a:latin typeface="Arial"/>
                <a:cs typeface="Arial"/>
              </a:rPr>
              <a:t>plástica </a:t>
            </a:r>
            <a:r>
              <a:rPr sz="2800" i="0" spc="75" dirty="0">
                <a:latin typeface="Arial"/>
                <a:cs typeface="Arial"/>
              </a:rPr>
              <a:t>em </a:t>
            </a:r>
            <a:r>
              <a:rPr sz="2800" i="0" dirty="0">
                <a:latin typeface="Arial"/>
                <a:cs typeface="Arial"/>
              </a:rPr>
              <a:t>sua </a:t>
            </a:r>
            <a:r>
              <a:rPr sz="2800" i="0" spc="-5" dirty="0">
                <a:latin typeface="Arial"/>
                <a:cs typeface="Arial"/>
              </a:rPr>
              <a:t>cabeça </a:t>
            </a:r>
            <a:r>
              <a:rPr sz="2800" i="0" spc="-105" dirty="0">
                <a:latin typeface="Arial"/>
                <a:cs typeface="Arial"/>
              </a:rPr>
              <a:t>e  </a:t>
            </a:r>
            <a:r>
              <a:rPr sz="2800" i="0" spc="105" dirty="0">
                <a:latin typeface="Arial"/>
                <a:cs typeface="Arial"/>
              </a:rPr>
              <a:t>envolve </a:t>
            </a:r>
            <a:r>
              <a:rPr sz="2800" i="0" spc="75" dirty="0">
                <a:latin typeface="Arial"/>
                <a:cs typeface="Arial"/>
              </a:rPr>
              <a:t>em </a:t>
            </a:r>
            <a:r>
              <a:rPr sz="2800" i="0" spc="-5" dirty="0">
                <a:latin typeface="Arial"/>
                <a:cs typeface="Arial"/>
              </a:rPr>
              <a:t>seu </a:t>
            </a:r>
            <a:r>
              <a:rPr sz="2800" i="0" spc="10" dirty="0">
                <a:latin typeface="Arial"/>
                <a:cs typeface="Arial"/>
              </a:rPr>
              <a:t>pescoço </a:t>
            </a:r>
            <a:r>
              <a:rPr sz="2800" i="0" spc="-40" dirty="0">
                <a:latin typeface="Arial"/>
                <a:cs typeface="Arial"/>
              </a:rPr>
              <a:t>o </a:t>
            </a:r>
            <a:r>
              <a:rPr sz="2800" i="0" spc="160" dirty="0">
                <a:latin typeface="Arial"/>
                <a:cs typeface="Arial"/>
              </a:rPr>
              <a:t>cinto </a:t>
            </a:r>
            <a:r>
              <a:rPr sz="2800" i="0" spc="10" dirty="0">
                <a:latin typeface="Arial"/>
                <a:cs typeface="Arial"/>
              </a:rPr>
              <a:t>de </a:t>
            </a:r>
            <a:r>
              <a:rPr sz="2800" i="0" dirty="0">
                <a:latin typeface="Arial"/>
                <a:cs typeface="Arial"/>
              </a:rPr>
              <a:t>sua</a:t>
            </a:r>
            <a:r>
              <a:rPr sz="2800" i="0" spc="755" dirty="0">
                <a:latin typeface="Arial"/>
                <a:cs typeface="Arial"/>
              </a:rPr>
              <a:t> </a:t>
            </a:r>
            <a:r>
              <a:rPr sz="2800" i="0" spc="25" dirty="0">
                <a:latin typeface="Arial"/>
                <a:cs typeface="Arial"/>
              </a:rPr>
              <a:t>calça.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3" y="1028700"/>
            <a:ext cx="16230599" cy="4514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499" y="6574628"/>
            <a:ext cx="17135474" cy="26860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8028" y="0"/>
            <a:ext cx="7030084" cy="902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400"/>
              </a:lnSpc>
              <a:spcBef>
                <a:spcPts val="95"/>
              </a:spcBef>
            </a:pPr>
            <a:r>
              <a:rPr sz="2450" spc="110" dirty="0">
                <a:latin typeface="Palatino Linotype"/>
                <a:cs typeface="Palatino Linotype"/>
              </a:rPr>
              <a:t>Primeiro</a:t>
            </a:r>
            <a:r>
              <a:rPr sz="2450" spc="-175" dirty="0">
                <a:latin typeface="Palatino Linotype"/>
                <a:cs typeface="Palatino Linotype"/>
              </a:rPr>
              <a:t> </a:t>
            </a:r>
            <a:r>
              <a:rPr sz="2450" spc="20" dirty="0">
                <a:latin typeface="Palatino Linotype"/>
                <a:cs typeface="Palatino Linotype"/>
              </a:rPr>
              <a:t>Município</a:t>
            </a:r>
            <a:r>
              <a:rPr sz="2450" spc="-170" dirty="0">
                <a:latin typeface="Palatino Linotype"/>
                <a:cs typeface="Palatino Linotype"/>
              </a:rPr>
              <a:t> </a:t>
            </a:r>
            <a:r>
              <a:rPr sz="2450" spc="105" dirty="0">
                <a:latin typeface="Palatino Linotype"/>
                <a:cs typeface="Palatino Linotype"/>
              </a:rPr>
              <a:t>e</a:t>
            </a:r>
            <a:r>
              <a:rPr sz="2450" spc="-170" dirty="0">
                <a:latin typeface="Palatino Linotype"/>
                <a:cs typeface="Palatino Linotype"/>
              </a:rPr>
              <a:t> </a:t>
            </a:r>
            <a:r>
              <a:rPr sz="2450" spc="60" dirty="0">
                <a:latin typeface="Palatino Linotype"/>
                <a:cs typeface="Palatino Linotype"/>
              </a:rPr>
              <a:t>Estado</a:t>
            </a:r>
            <a:r>
              <a:rPr sz="2450" spc="275" dirty="0">
                <a:latin typeface="Palatino Linotype"/>
                <a:cs typeface="Palatino Linotype"/>
              </a:rPr>
              <a:t> </a:t>
            </a:r>
            <a:r>
              <a:rPr sz="2450" spc="135" dirty="0">
                <a:latin typeface="Palatino Linotype"/>
                <a:cs typeface="Palatino Linotype"/>
              </a:rPr>
              <a:t>a</a:t>
            </a:r>
            <a:r>
              <a:rPr sz="2450" spc="-170" dirty="0">
                <a:latin typeface="Palatino Linotype"/>
                <a:cs typeface="Palatino Linotype"/>
              </a:rPr>
              <a:t> </a:t>
            </a:r>
            <a:r>
              <a:rPr sz="2450" spc="80" dirty="0">
                <a:latin typeface="Palatino Linotype"/>
                <a:cs typeface="Palatino Linotype"/>
              </a:rPr>
              <a:t>propor</a:t>
            </a:r>
            <a:r>
              <a:rPr sz="2450" spc="-170" dirty="0">
                <a:latin typeface="Palatino Linotype"/>
                <a:cs typeface="Palatino Linotype"/>
              </a:rPr>
              <a:t> </a:t>
            </a:r>
            <a:r>
              <a:rPr sz="2450" spc="105" dirty="0">
                <a:latin typeface="Palatino Linotype"/>
                <a:cs typeface="Palatino Linotype"/>
              </a:rPr>
              <a:t>e</a:t>
            </a:r>
            <a:r>
              <a:rPr sz="2450" spc="-175" dirty="0">
                <a:latin typeface="Palatino Linotype"/>
                <a:cs typeface="Palatino Linotype"/>
              </a:rPr>
              <a:t> </a:t>
            </a:r>
            <a:r>
              <a:rPr sz="2450" spc="95" dirty="0">
                <a:latin typeface="Palatino Linotype"/>
                <a:cs typeface="Palatino Linotype"/>
              </a:rPr>
              <a:t>aprovar.  </a:t>
            </a:r>
            <a:r>
              <a:rPr sz="2450" spc="50" dirty="0">
                <a:latin typeface="Palatino Linotype"/>
                <a:cs typeface="Palatino Linotype"/>
              </a:rPr>
              <a:t>Lei</a:t>
            </a:r>
            <a:r>
              <a:rPr sz="2450" spc="-175" dirty="0">
                <a:latin typeface="Palatino Linotype"/>
                <a:cs typeface="Palatino Linotype"/>
              </a:rPr>
              <a:t> </a:t>
            </a:r>
            <a:r>
              <a:rPr sz="2450" spc="35" dirty="0">
                <a:latin typeface="Palatino Linotype"/>
                <a:cs typeface="Palatino Linotype"/>
              </a:rPr>
              <a:t>Municipal</a:t>
            </a:r>
            <a:r>
              <a:rPr sz="2450" spc="-170" dirty="0">
                <a:latin typeface="Palatino Linotype"/>
                <a:cs typeface="Palatino Linotype"/>
              </a:rPr>
              <a:t> </a:t>
            </a:r>
            <a:r>
              <a:rPr sz="2450" spc="45" dirty="0">
                <a:latin typeface="Palatino Linotype"/>
                <a:cs typeface="Palatino Linotype"/>
              </a:rPr>
              <a:t>via</a:t>
            </a:r>
            <a:r>
              <a:rPr sz="2450" spc="-175" dirty="0">
                <a:latin typeface="Palatino Linotype"/>
                <a:cs typeface="Palatino Linotype"/>
              </a:rPr>
              <a:t> </a:t>
            </a:r>
            <a:r>
              <a:rPr sz="2450" spc="95" dirty="0">
                <a:latin typeface="Palatino Linotype"/>
                <a:cs typeface="Palatino Linotype"/>
              </a:rPr>
              <a:t>vereador</a:t>
            </a:r>
            <a:r>
              <a:rPr sz="2450" spc="-170" dirty="0">
                <a:latin typeface="Palatino Linotype"/>
                <a:cs typeface="Palatino Linotype"/>
              </a:rPr>
              <a:t> </a:t>
            </a:r>
            <a:r>
              <a:rPr sz="2450" spc="130" dirty="0">
                <a:latin typeface="Palatino Linotype"/>
                <a:cs typeface="Palatino Linotype"/>
              </a:rPr>
              <a:t>Pier</a:t>
            </a:r>
            <a:r>
              <a:rPr sz="2450" spc="-175" dirty="0">
                <a:latin typeface="Palatino Linotype"/>
                <a:cs typeface="Palatino Linotype"/>
              </a:rPr>
              <a:t> </a:t>
            </a:r>
            <a:r>
              <a:rPr sz="2450" spc="95" dirty="0">
                <a:latin typeface="Palatino Linotype"/>
                <a:cs typeface="Palatino Linotype"/>
              </a:rPr>
              <a:t>Petruziello</a:t>
            </a:r>
            <a:endParaRPr sz="245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91015" y="5700279"/>
            <a:ext cx="9399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54860" algn="l"/>
              </a:tabLst>
            </a:pPr>
            <a:r>
              <a:rPr sz="2400" spc="105" dirty="0">
                <a:latin typeface="Palatino Linotype"/>
                <a:cs typeface="Palatino Linotype"/>
              </a:rPr>
              <a:t>Lei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spc="185" dirty="0">
                <a:latin typeface="Palatino Linotype"/>
                <a:cs typeface="Palatino Linotype"/>
              </a:rPr>
              <a:t>Estadual	</a:t>
            </a:r>
            <a:r>
              <a:rPr sz="2400" spc="130" dirty="0">
                <a:latin typeface="Palatino Linotype"/>
                <a:cs typeface="Palatino Linotype"/>
              </a:rPr>
              <a:t>proposta</a:t>
            </a:r>
            <a:r>
              <a:rPr sz="2400" spc="-35" dirty="0">
                <a:latin typeface="Palatino Linotype"/>
                <a:cs typeface="Palatino Linotype"/>
              </a:rPr>
              <a:t> </a:t>
            </a:r>
            <a:r>
              <a:rPr sz="2400" spc="150" dirty="0">
                <a:latin typeface="Palatino Linotype"/>
                <a:cs typeface="Palatino Linotype"/>
              </a:rPr>
              <a:t>pela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spc="125" dirty="0">
                <a:latin typeface="Palatino Linotype"/>
                <a:cs typeface="Palatino Linotype"/>
              </a:rPr>
              <a:t>Deputada</a:t>
            </a:r>
            <a:r>
              <a:rPr sz="2400" spc="-35" dirty="0">
                <a:latin typeface="Palatino Linotype"/>
                <a:cs typeface="Palatino Linotype"/>
              </a:rPr>
              <a:t> </a:t>
            </a:r>
            <a:r>
              <a:rPr sz="2400" spc="185" dirty="0">
                <a:latin typeface="Palatino Linotype"/>
                <a:cs typeface="Palatino Linotype"/>
              </a:rPr>
              <a:t>Estadual</a:t>
            </a:r>
            <a:r>
              <a:rPr sz="2400" spc="-35" dirty="0">
                <a:latin typeface="Palatino Linotype"/>
                <a:cs typeface="Palatino Linotype"/>
              </a:rPr>
              <a:t> </a:t>
            </a:r>
            <a:r>
              <a:rPr sz="2400" spc="160" dirty="0">
                <a:latin typeface="Palatino Linotype"/>
                <a:cs typeface="Palatino Linotype"/>
              </a:rPr>
              <a:t>Maria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spc="170" dirty="0">
                <a:latin typeface="Palatino Linotype"/>
                <a:cs typeface="Palatino Linotype"/>
              </a:rPr>
              <a:t>Victoria</a:t>
            </a:r>
            <a:endParaRPr sz="24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76333" y="2375411"/>
            <a:ext cx="715251" cy="744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662" y="3303599"/>
            <a:ext cx="1385004" cy="1442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23549" y="581759"/>
            <a:ext cx="1674811" cy="17442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9808" y="398082"/>
            <a:ext cx="8143874" cy="8229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062067" y="1126235"/>
            <a:ext cx="7184390" cy="722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71525">
              <a:lnSpc>
                <a:spcPct val="107400"/>
              </a:lnSpc>
              <a:spcBef>
                <a:spcPts val="100"/>
              </a:spcBef>
            </a:pPr>
            <a:r>
              <a:rPr sz="4000" spc="175" dirty="0">
                <a:solidFill>
                  <a:srgbClr val="FFFDFA"/>
                </a:solidFill>
                <a:latin typeface="Arial"/>
                <a:cs typeface="Arial"/>
              </a:rPr>
              <a:t>VEREADOR </a:t>
            </a:r>
            <a:r>
              <a:rPr sz="4000" spc="165" dirty="0">
                <a:solidFill>
                  <a:srgbClr val="FFFDFA"/>
                </a:solidFill>
                <a:latin typeface="Arial"/>
                <a:cs typeface="Arial"/>
              </a:rPr>
              <a:t>PIER, DE  </a:t>
            </a:r>
            <a:r>
              <a:rPr sz="4000" spc="245" dirty="0">
                <a:solidFill>
                  <a:srgbClr val="FFFDFA"/>
                </a:solidFill>
                <a:latin typeface="Arial"/>
                <a:cs typeface="Arial"/>
              </a:rPr>
              <a:t>CURITIBA, </a:t>
            </a:r>
            <a:r>
              <a:rPr sz="4000" spc="75" dirty="0">
                <a:solidFill>
                  <a:srgbClr val="FFFDFA"/>
                </a:solidFill>
                <a:latin typeface="Arial"/>
                <a:cs typeface="Arial"/>
              </a:rPr>
              <a:t>NOS </a:t>
            </a:r>
            <a:r>
              <a:rPr sz="4000" spc="110" dirty="0" smtClean="0">
                <a:solidFill>
                  <a:srgbClr val="FFFDFA"/>
                </a:solidFill>
                <a:latin typeface="Arial"/>
                <a:cs typeface="Arial"/>
              </a:rPr>
              <a:t>RECEBE  </a:t>
            </a:r>
            <a:r>
              <a:rPr sz="4000" spc="135" dirty="0">
                <a:solidFill>
                  <a:srgbClr val="FFFDFA"/>
                </a:solidFill>
                <a:latin typeface="Arial"/>
                <a:cs typeface="Arial"/>
              </a:rPr>
              <a:t>PARA </a:t>
            </a:r>
            <a:r>
              <a:rPr sz="4000" spc="195" dirty="0">
                <a:solidFill>
                  <a:srgbClr val="FFFDFA"/>
                </a:solidFill>
                <a:latin typeface="Arial"/>
                <a:cs typeface="Arial"/>
              </a:rPr>
              <a:t>APRESENTARMOS</a:t>
            </a:r>
            <a:r>
              <a:rPr sz="4000" spc="685" dirty="0">
                <a:solidFill>
                  <a:srgbClr val="FFFDFA"/>
                </a:solidFill>
                <a:latin typeface="Arial"/>
                <a:cs typeface="Arial"/>
              </a:rPr>
              <a:t> </a:t>
            </a:r>
            <a:r>
              <a:rPr sz="4000" spc="-155" dirty="0">
                <a:solidFill>
                  <a:srgbClr val="FFFDFA"/>
                </a:solidFill>
                <a:latin typeface="Arial"/>
                <a:cs typeface="Arial"/>
              </a:rPr>
              <a:t>O</a:t>
            </a:r>
            <a:endParaRPr sz="4000" dirty="0">
              <a:latin typeface="Arial"/>
              <a:cs typeface="Arial"/>
            </a:endParaRPr>
          </a:p>
          <a:p>
            <a:pPr marL="197485" marR="189865" indent="979805">
              <a:lnSpc>
                <a:spcPct val="107400"/>
              </a:lnSpc>
            </a:pPr>
            <a:r>
              <a:rPr sz="4000" spc="190" dirty="0">
                <a:solidFill>
                  <a:srgbClr val="FFFDFA"/>
                </a:solidFill>
                <a:latin typeface="Arial"/>
                <a:cs typeface="Arial"/>
              </a:rPr>
              <a:t>PEDIDO </a:t>
            </a:r>
            <a:r>
              <a:rPr sz="4000" spc="135" dirty="0">
                <a:solidFill>
                  <a:srgbClr val="FFFDFA"/>
                </a:solidFill>
                <a:latin typeface="Arial"/>
                <a:cs typeface="Arial"/>
              </a:rPr>
              <a:t>PARA </a:t>
            </a:r>
            <a:r>
              <a:rPr sz="4000" spc="310" dirty="0">
                <a:solidFill>
                  <a:srgbClr val="FFFDFA"/>
                </a:solidFill>
                <a:latin typeface="Arial"/>
                <a:cs typeface="Arial"/>
              </a:rPr>
              <a:t>LEI  </a:t>
            </a:r>
            <a:r>
              <a:rPr sz="4000" spc="375" dirty="0">
                <a:solidFill>
                  <a:srgbClr val="FFFDFA"/>
                </a:solidFill>
                <a:latin typeface="Arial"/>
                <a:cs typeface="Arial"/>
              </a:rPr>
              <a:t>MUNICIPAL </a:t>
            </a:r>
            <a:r>
              <a:rPr sz="4000" spc="220" dirty="0">
                <a:solidFill>
                  <a:srgbClr val="FFFDFA"/>
                </a:solidFill>
                <a:latin typeface="Arial"/>
                <a:cs typeface="Arial"/>
              </a:rPr>
              <a:t>DA</a:t>
            </a:r>
            <a:r>
              <a:rPr sz="4000" spc="459" dirty="0">
                <a:solidFill>
                  <a:srgbClr val="FFFDFA"/>
                </a:solidFill>
                <a:latin typeface="Arial"/>
                <a:cs typeface="Arial"/>
              </a:rPr>
              <a:t> </a:t>
            </a:r>
            <a:r>
              <a:rPr sz="4000" spc="365" dirty="0">
                <a:solidFill>
                  <a:srgbClr val="FFFDFA"/>
                </a:solidFill>
                <a:latin typeface="Arial"/>
                <a:cs typeface="Arial"/>
              </a:rPr>
              <a:t>SEMANA</a:t>
            </a:r>
            <a:endParaRPr sz="4000" dirty="0">
              <a:latin typeface="Arial"/>
              <a:cs typeface="Arial"/>
            </a:endParaRPr>
          </a:p>
          <a:p>
            <a:pPr marL="95250" marR="87630" algn="ctr">
              <a:lnSpc>
                <a:spcPct val="107400"/>
              </a:lnSpc>
            </a:pPr>
            <a:r>
              <a:rPr sz="4000" spc="165" dirty="0">
                <a:solidFill>
                  <a:srgbClr val="FFFDFA"/>
                </a:solidFill>
                <a:latin typeface="Arial"/>
                <a:cs typeface="Arial"/>
              </a:rPr>
              <a:t>DE </a:t>
            </a:r>
            <a:r>
              <a:rPr sz="4000" spc="195" dirty="0">
                <a:solidFill>
                  <a:srgbClr val="FFFDFA"/>
                </a:solidFill>
                <a:latin typeface="Arial"/>
                <a:cs typeface="Arial"/>
              </a:rPr>
              <a:t>CONSCIENTIZAÇÃO  </a:t>
            </a:r>
            <a:r>
              <a:rPr sz="4000" spc="220" dirty="0">
                <a:solidFill>
                  <a:srgbClr val="FFFDFA"/>
                </a:solidFill>
                <a:latin typeface="Arial"/>
                <a:cs typeface="Arial"/>
              </a:rPr>
              <a:t>DA </a:t>
            </a:r>
            <a:r>
              <a:rPr sz="4000" spc="245" dirty="0">
                <a:solidFill>
                  <a:srgbClr val="FFFDFA"/>
                </a:solidFill>
                <a:latin typeface="Arial"/>
                <a:cs typeface="Arial"/>
              </a:rPr>
              <a:t>ESQUIZOFRENIA </a:t>
            </a:r>
            <a:r>
              <a:rPr sz="4000" spc="-45" dirty="0">
                <a:solidFill>
                  <a:srgbClr val="FFFDFA"/>
                </a:solidFill>
                <a:latin typeface="Arial"/>
                <a:cs typeface="Arial"/>
              </a:rPr>
              <a:t>- </a:t>
            </a:r>
            <a:r>
              <a:rPr sz="4000" spc="165" dirty="0">
                <a:solidFill>
                  <a:srgbClr val="FFFDFA"/>
                </a:solidFill>
                <a:latin typeface="Arial"/>
                <a:cs typeface="Arial"/>
              </a:rPr>
              <a:t>DE  </a:t>
            </a:r>
            <a:r>
              <a:rPr sz="4000" spc="459" dirty="0">
                <a:solidFill>
                  <a:srgbClr val="FFFDFA"/>
                </a:solidFill>
                <a:latin typeface="Arial"/>
                <a:cs typeface="Arial"/>
              </a:rPr>
              <a:t>20 </a:t>
            </a:r>
            <a:r>
              <a:rPr sz="4000" spc="180" dirty="0">
                <a:solidFill>
                  <a:srgbClr val="FFFDFA"/>
                </a:solidFill>
                <a:latin typeface="Arial"/>
                <a:cs typeface="Arial"/>
              </a:rPr>
              <a:t>A </a:t>
            </a:r>
            <a:r>
              <a:rPr sz="4000" spc="155" dirty="0">
                <a:solidFill>
                  <a:srgbClr val="FFFDFA"/>
                </a:solidFill>
                <a:latin typeface="Arial"/>
                <a:cs typeface="Arial"/>
              </a:rPr>
              <a:t>27 </a:t>
            </a:r>
            <a:r>
              <a:rPr sz="4000" spc="165" dirty="0">
                <a:solidFill>
                  <a:srgbClr val="FFFDFA"/>
                </a:solidFill>
                <a:latin typeface="Arial"/>
                <a:cs typeface="Arial"/>
              </a:rPr>
              <a:t>DE </a:t>
            </a:r>
            <a:r>
              <a:rPr sz="4000" spc="430" dirty="0">
                <a:solidFill>
                  <a:srgbClr val="FFFDFA"/>
                </a:solidFill>
                <a:latin typeface="Arial"/>
                <a:cs typeface="Arial"/>
              </a:rPr>
              <a:t>MAIO </a:t>
            </a:r>
            <a:r>
              <a:rPr sz="4000" spc="75" dirty="0">
                <a:solidFill>
                  <a:srgbClr val="FFFDFA"/>
                </a:solidFill>
                <a:latin typeface="Arial"/>
                <a:cs typeface="Arial"/>
              </a:rPr>
              <a:t>E </a:t>
            </a:r>
            <a:r>
              <a:rPr sz="4000" spc="-155" dirty="0">
                <a:solidFill>
                  <a:srgbClr val="FFFDFA"/>
                </a:solidFill>
                <a:latin typeface="Arial"/>
                <a:cs typeface="Arial"/>
              </a:rPr>
              <a:t>O </a:t>
            </a:r>
            <a:r>
              <a:rPr sz="4000" spc="310" dirty="0">
                <a:solidFill>
                  <a:srgbClr val="FFFDFA"/>
                </a:solidFill>
                <a:latin typeface="Arial"/>
                <a:cs typeface="Arial"/>
              </a:rPr>
              <a:t>DIA  </a:t>
            </a:r>
            <a:r>
              <a:rPr sz="4000" spc="220" dirty="0">
                <a:solidFill>
                  <a:srgbClr val="FFFDFA"/>
                </a:solidFill>
                <a:latin typeface="Arial"/>
                <a:cs typeface="Arial"/>
              </a:rPr>
              <a:t>DA </a:t>
            </a:r>
            <a:r>
              <a:rPr sz="4000" spc="50" dirty="0">
                <a:solidFill>
                  <a:srgbClr val="FFFDFA"/>
                </a:solidFill>
                <a:latin typeface="Arial"/>
                <a:cs typeface="Arial"/>
              </a:rPr>
              <a:t>PESSOA</a:t>
            </a:r>
            <a:r>
              <a:rPr sz="4000" spc="645" dirty="0">
                <a:solidFill>
                  <a:srgbClr val="FFFDFA"/>
                </a:solidFill>
                <a:latin typeface="Arial"/>
                <a:cs typeface="Arial"/>
              </a:rPr>
              <a:t> </a:t>
            </a:r>
            <a:r>
              <a:rPr sz="4000" spc="254" dirty="0">
                <a:solidFill>
                  <a:srgbClr val="FFFDFA"/>
                </a:solidFill>
                <a:latin typeface="Arial"/>
                <a:cs typeface="Arial"/>
              </a:rPr>
              <a:t>COM</a:t>
            </a:r>
            <a:endParaRPr sz="4000" dirty="0">
              <a:latin typeface="Arial"/>
              <a:cs typeface="Arial"/>
            </a:endParaRPr>
          </a:p>
          <a:p>
            <a:pPr marL="236220" marR="228600" algn="ctr">
              <a:lnSpc>
                <a:spcPct val="107400"/>
              </a:lnSpc>
            </a:pPr>
            <a:r>
              <a:rPr sz="4000" spc="245" dirty="0">
                <a:solidFill>
                  <a:srgbClr val="FFFDFA"/>
                </a:solidFill>
                <a:latin typeface="Arial"/>
                <a:cs typeface="Arial"/>
              </a:rPr>
              <a:t>ESQUIZOFRENIA </a:t>
            </a:r>
            <a:r>
              <a:rPr sz="4000" spc="-45" dirty="0">
                <a:solidFill>
                  <a:srgbClr val="FFFDFA"/>
                </a:solidFill>
                <a:latin typeface="Arial"/>
                <a:cs typeface="Arial"/>
              </a:rPr>
              <a:t>- </a:t>
            </a:r>
            <a:r>
              <a:rPr sz="4000" spc="285" dirty="0">
                <a:solidFill>
                  <a:srgbClr val="FFFDFA"/>
                </a:solidFill>
                <a:latin typeface="Arial"/>
                <a:cs typeface="Arial"/>
              </a:rPr>
              <a:t>24 </a:t>
            </a:r>
            <a:r>
              <a:rPr sz="4000" spc="165" dirty="0">
                <a:solidFill>
                  <a:srgbClr val="FFFDFA"/>
                </a:solidFill>
                <a:latin typeface="Arial"/>
                <a:cs typeface="Arial"/>
              </a:rPr>
              <a:t>DE  </a:t>
            </a:r>
            <a:r>
              <a:rPr sz="4000" spc="430" dirty="0">
                <a:solidFill>
                  <a:srgbClr val="FFFDFA"/>
                </a:solidFill>
                <a:latin typeface="Arial"/>
                <a:cs typeface="Arial"/>
              </a:rPr>
              <a:t>MAIO</a:t>
            </a:r>
            <a:endParaRPr sz="4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56660" y="165791"/>
            <a:ext cx="3252241" cy="3186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86441" y="7906427"/>
            <a:ext cx="2177074" cy="2269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57313" y="2076106"/>
            <a:ext cx="6898640" cy="19312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25" dirty="0" smtClean="0"/>
              <a:t>Corrida</a:t>
            </a:r>
            <a:r>
              <a:rPr spc="650" dirty="0" smtClean="0"/>
              <a:t> </a:t>
            </a:r>
            <a:r>
              <a:rPr spc="-1090" dirty="0"/>
              <a:t>do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139897" y="3646570"/>
            <a:ext cx="7733030" cy="192658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450" i="1" spc="-125" dirty="0" smtClean="0">
                <a:solidFill>
                  <a:srgbClr val="D07D66"/>
                </a:solidFill>
                <a:latin typeface="Times New Roman"/>
                <a:cs typeface="Times New Roman"/>
              </a:rPr>
              <a:t>Amor</a:t>
            </a:r>
            <a:r>
              <a:rPr sz="12450" i="1" spc="630" dirty="0" smtClean="0">
                <a:solidFill>
                  <a:srgbClr val="D07D66"/>
                </a:solidFill>
                <a:latin typeface="Times New Roman"/>
                <a:cs typeface="Times New Roman"/>
              </a:rPr>
              <a:t> </a:t>
            </a:r>
            <a:r>
              <a:rPr sz="12450" i="1" spc="1190" dirty="0" smtClean="0">
                <a:solidFill>
                  <a:srgbClr val="D07D66"/>
                </a:solidFill>
                <a:latin typeface="Times New Roman"/>
                <a:cs typeface="Times New Roman"/>
              </a:rPr>
              <a:t>2019</a:t>
            </a:r>
            <a:endParaRPr sz="1245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6000" y="7731520"/>
            <a:ext cx="8076565" cy="1512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spc="100" dirty="0">
                <a:solidFill>
                  <a:srgbClr val="D07D66"/>
                </a:solidFill>
                <a:latin typeface="Arial"/>
                <a:cs typeface="Arial"/>
              </a:rPr>
              <a:t>Corrida </a:t>
            </a:r>
            <a:r>
              <a:rPr sz="2800" spc="135" dirty="0">
                <a:solidFill>
                  <a:srgbClr val="D07D66"/>
                </a:solidFill>
                <a:latin typeface="Arial"/>
                <a:cs typeface="Arial"/>
              </a:rPr>
              <a:t>promovida </a:t>
            </a:r>
            <a:r>
              <a:rPr sz="2800" spc="80" dirty="0">
                <a:solidFill>
                  <a:srgbClr val="D07D66"/>
                </a:solidFill>
                <a:latin typeface="Arial"/>
                <a:cs typeface="Arial"/>
              </a:rPr>
              <a:t>pela </a:t>
            </a:r>
            <a:r>
              <a:rPr sz="2800" spc="360" dirty="0">
                <a:solidFill>
                  <a:srgbClr val="D07D66"/>
                </a:solidFill>
                <a:latin typeface="Arial"/>
                <a:cs typeface="Arial"/>
              </a:rPr>
              <a:t>AMME </a:t>
            </a:r>
            <a:r>
              <a:rPr sz="2800" spc="-105" dirty="0">
                <a:solidFill>
                  <a:srgbClr val="D07D66"/>
                </a:solidFill>
                <a:latin typeface="Arial"/>
                <a:cs typeface="Arial"/>
              </a:rPr>
              <a:t>e </a:t>
            </a:r>
            <a:r>
              <a:rPr sz="2800" spc="145" dirty="0">
                <a:solidFill>
                  <a:srgbClr val="D07D66"/>
                </a:solidFill>
                <a:latin typeface="Arial"/>
                <a:cs typeface="Arial"/>
              </a:rPr>
              <a:t>Prefeitura </a:t>
            </a:r>
            <a:r>
              <a:rPr sz="2800" spc="25" dirty="0">
                <a:solidFill>
                  <a:srgbClr val="D07D66"/>
                </a:solidFill>
                <a:latin typeface="Arial"/>
                <a:cs typeface="Arial"/>
              </a:rPr>
              <a:t>da  </a:t>
            </a:r>
            <a:r>
              <a:rPr sz="2800" spc="45" dirty="0">
                <a:solidFill>
                  <a:srgbClr val="D07D66"/>
                </a:solidFill>
                <a:latin typeface="Arial"/>
                <a:cs typeface="Arial"/>
              </a:rPr>
              <a:t>Fazenda </a:t>
            </a:r>
            <a:r>
              <a:rPr sz="2800" spc="25" dirty="0">
                <a:solidFill>
                  <a:srgbClr val="D07D66"/>
                </a:solidFill>
                <a:latin typeface="Arial"/>
                <a:cs typeface="Arial"/>
              </a:rPr>
              <a:t>Rio </a:t>
            </a:r>
            <a:r>
              <a:rPr sz="2800" spc="65" dirty="0">
                <a:solidFill>
                  <a:srgbClr val="D07D66"/>
                </a:solidFill>
                <a:latin typeface="Arial"/>
                <a:cs typeface="Arial"/>
              </a:rPr>
              <a:t>Grande </a:t>
            </a:r>
            <a:r>
              <a:rPr sz="2800" spc="90" dirty="0">
                <a:solidFill>
                  <a:srgbClr val="D07D66"/>
                </a:solidFill>
                <a:latin typeface="Arial"/>
                <a:cs typeface="Arial"/>
              </a:rPr>
              <a:t>para </a:t>
            </a:r>
            <a:r>
              <a:rPr sz="2800" spc="70" dirty="0">
                <a:solidFill>
                  <a:srgbClr val="D07D66"/>
                </a:solidFill>
                <a:latin typeface="Arial"/>
                <a:cs typeface="Arial"/>
              </a:rPr>
              <a:t>conscientização </a:t>
            </a:r>
            <a:r>
              <a:rPr sz="2800" spc="25" dirty="0">
                <a:solidFill>
                  <a:srgbClr val="D07D66"/>
                </a:solidFill>
                <a:latin typeface="Arial"/>
                <a:cs typeface="Arial"/>
              </a:rPr>
              <a:t>da  </a:t>
            </a:r>
            <a:r>
              <a:rPr sz="2800" spc="105" dirty="0">
                <a:solidFill>
                  <a:srgbClr val="D07D66"/>
                </a:solidFill>
                <a:latin typeface="Arial"/>
                <a:cs typeface="Arial"/>
              </a:rPr>
              <a:t>Esquizofrenia.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0373" y="726763"/>
            <a:ext cx="13287374" cy="8829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937" y="414647"/>
            <a:ext cx="14068424" cy="9353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8186" y="1626977"/>
            <a:ext cx="14563724" cy="8229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51092" y="643278"/>
            <a:ext cx="9159875" cy="492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050" i="0" spc="135" dirty="0">
                <a:solidFill>
                  <a:srgbClr val="000000"/>
                </a:solidFill>
                <a:latin typeface="Palatino Linotype"/>
                <a:cs typeface="Palatino Linotype"/>
              </a:rPr>
              <a:t>Nos</a:t>
            </a:r>
            <a:r>
              <a:rPr sz="3050" i="0" spc="-4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3050" i="0" spc="204" dirty="0">
                <a:solidFill>
                  <a:srgbClr val="000000"/>
                </a:solidFill>
                <a:latin typeface="Palatino Linotype"/>
                <a:cs typeface="Palatino Linotype"/>
              </a:rPr>
              <a:t>sinaleiros,</a:t>
            </a:r>
            <a:r>
              <a:rPr sz="3050" i="0" spc="-4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3050" i="0" spc="235" dirty="0">
                <a:solidFill>
                  <a:srgbClr val="000000"/>
                </a:solidFill>
                <a:latin typeface="Palatino Linotype"/>
                <a:cs typeface="Palatino Linotype"/>
              </a:rPr>
              <a:t>também</a:t>
            </a:r>
            <a:r>
              <a:rPr sz="3050" i="0" spc="-4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3050" i="0" spc="204" dirty="0">
                <a:solidFill>
                  <a:srgbClr val="000000"/>
                </a:solidFill>
                <a:latin typeface="Palatino Linotype"/>
                <a:cs typeface="Palatino Linotype"/>
              </a:rPr>
              <a:t>com</a:t>
            </a:r>
            <a:r>
              <a:rPr sz="3050" i="0" spc="-4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3050" i="0" spc="220" dirty="0">
                <a:solidFill>
                  <a:srgbClr val="000000"/>
                </a:solidFill>
                <a:latin typeface="Palatino Linotype"/>
                <a:cs typeface="Palatino Linotype"/>
              </a:rPr>
              <a:t>panfletagem</a:t>
            </a:r>
            <a:r>
              <a:rPr sz="3050" i="0" spc="-4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3050" i="0" spc="310" dirty="0">
                <a:solidFill>
                  <a:srgbClr val="000000"/>
                </a:solidFill>
                <a:latin typeface="Palatino Linotype"/>
                <a:cs typeface="Palatino Linotype"/>
              </a:rPr>
              <a:t>-</a:t>
            </a:r>
            <a:r>
              <a:rPr sz="3050" i="0" spc="-4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3050" i="0" spc="55" dirty="0">
                <a:solidFill>
                  <a:srgbClr val="000000"/>
                </a:solidFill>
                <a:latin typeface="Palatino Linotype"/>
                <a:cs typeface="Palatino Linotype"/>
              </a:rPr>
              <a:t>2019</a:t>
            </a:r>
            <a:endParaRPr sz="305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6330" y="1335928"/>
            <a:ext cx="12372974" cy="8229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11948" y="0"/>
            <a:ext cx="10300335" cy="1511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10535" marR="5080" indent="-2998470">
              <a:lnSpc>
                <a:spcPct val="116100"/>
              </a:lnSpc>
              <a:spcBef>
                <a:spcPts val="95"/>
              </a:spcBef>
            </a:pPr>
            <a:r>
              <a:rPr sz="4200" i="0" spc="10" dirty="0">
                <a:solidFill>
                  <a:srgbClr val="000000"/>
                </a:solidFill>
                <a:latin typeface="Palatino Linotype"/>
                <a:cs typeface="Palatino Linotype"/>
              </a:rPr>
              <a:t>PROESQ/UNIFESP</a:t>
            </a:r>
            <a:r>
              <a:rPr sz="4200" i="0" spc="-31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75" dirty="0">
                <a:solidFill>
                  <a:srgbClr val="000000"/>
                </a:solidFill>
                <a:latin typeface="Palatino Linotype"/>
                <a:cs typeface="Palatino Linotype"/>
              </a:rPr>
              <a:t>-</a:t>
            </a:r>
            <a:r>
              <a:rPr sz="4200" i="0" spc="-30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-120" dirty="0">
                <a:solidFill>
                  <a:srgbClr val="000000"/>
                </a:solidFill>
                <a:latin typeface="Palatino Linotype"/>
                <a:cs typeface="Palatino Linotype"/>
              </a:rPr>
              <a:t>DIA</a:t>
            </a:r>
            <a:r>
              <a:rPr sz="4200" i="0" spc="-31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-220" dirty="0">
                <a:solidFill>
                  <a:srgbClr val="000000"/>
                </a:solidFill>
                <a:latin typeface="Palatino Linotype"/>
                <a:cs typeface="Palatino Linotype"/>
              </a:rPr>
              <a:t>DA</a:t>
            </a:r>
            <a:r>
              <a:rPr sz="4200" i="0" spc="-30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50" dirty="0">
                <a:solidFill>
                  <a:srgbClr val="000000"/>
                </a:solidFill>
                <a:latin typeface="Palatino Linotype"/>
                <a:cs typeface="Palatino Linotype"/>
              </a:rPr>
              <a:t>PESSOA</a:t>
            </a:r>
            <a:r>
              <a:rPr sz="4200" i="0" spc="-31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-229" dirty="0">
                <a:solidFill>
                  <a:srgbClr val="000000"/>
                </a:solidFill>
                <a:latin typeface="Palatino Linotype"/>
                <a:cs typeface="Palatino Linotype"/>
              </a:rPr>
              <a:t>COM  </a:t>
            </a:r>
            <a:r>
              <a:rPr sz="4200" i="0" spc="-85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ESQUIZOFRENIA</a:t>
            </a:r>
            <a:r>
              <a:rPr lang="pt-BR" sz="4200" i="0" spc="-85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 - 2017</a:t>
            </a:r>
            <a:endParaRPr sz="42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34993" y="1481113"/>
            <a:ext cx="13373099" cy="8805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89052" y="0"/>
            <a:ext cx="14154150" cy="1511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144895" marR="5080" indent="-6132830">
              <a:lnSpc>
                <a:spcPct val="116100"/>
              </a:lnSpc>
              <a:spcBef>
                <a:spcPts val="95"/>
              </a:spcBef>
            </a:pPr>
            <a:r>
              <a:rPr sz="4200" i="0" spc="190" dirty="0">
                <a:solidFill>
                  <a:srgbClr val="000000"/>
                </a:solidFill>
                <a:latin typeface="Palatino Linotype"/>
                <a:cs typeface="Palatino Linotype"/>
              </a:rPr>
              <a:t>Palestra</a:t>
            </a:r>
            <a:r>
              <a:rPr sz="4200" i="0" spc="-28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150" dirty="0">
                <a:solidFill>
                  <a:srgbClr val="000000"/>
                </a:solidFill>
                <a:latin typeface="Palatino Linotype"/>
                <a:cs typeface="Palatino Linotype"/>
              </a:rPr>
              <a:t>sobre</a:t>
            </a:r>
            <a:r>
              <a:rPr sz="4200" i="0" spc="-28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-140" dirty="0">
                <a:solidFill>
                  <a:srgbClr val="000000"/>
                </a:solidFill>
                <a:latin typeface="Palatino Linotype"/>
                <a:cs typeface="Palatino Linotype"/>
              </a:rPr>
              <a:t>CONSCIENTIZAÇÃO</a:t>
            </a:r>
            <a:r>
              <a:rPr sz="4200" i="0" spc="-28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75" dirty="0">
                <a:solidFill>
                  <a:srgbClr val="000000"/>
                </a:solidFill>
                <a:latin typeface="Palatino Linotype"/>
                <a:cs typeface="Palatino Linotype"/>
              </a:rPr>
              <a:t>-</a:t>
            </a:r>
            <a:r>
              <a:rPr sz="4200" i="0" spc="-28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140" dirty="0">
                <a:solidFill>
                  <a:srgbClr val="000000"/>
                </a:solidFill>
                <a:latin typeface="Palatino Linotype"/>
                <a:cs typeface="Palatino Linotype"/>
              </a:rPr>
              <a:t>ministrada</a:t>
            </a:r>
            <a:r>
              <a:rPr sz="4200" i="0" spc="-28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100" dirty="0">
                <a:solidFill>
                  <a:srgbClr val="000000"/>
                </a:solidFill>
                <a:latin typeface="Palatino Linotype"/>
                <a:cs typeface="Palatino Linotype"/>
              </a:rPr>
              <a:t>pela</a:t>
            </a:r>
            <a:r>
              <a:rPr sz="4200" i="0" spc="-28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125" dirty="0" err="1">
                <a:solidFill>
                  <a:srgbClr val="000000"/>
                </a:solidFill>
                <a:latin typeface="Palatino Linotype"/>
                <a:cs typeface="Palatino Linotype"/>
              </a:rPr>
              <a:t>mãe</a:t>
            </a:r>
            <a:r>
              <a:rPr sz="4200" i="0" spc="125" dirty="0">
                <a:solidFill>
                  <a:srgbClr val="000000"/>
                </a:solidFill>
                <a:latin typeface="Palatino Linotype"/>
                <a:cs typeface="Palatino Linotype"/>
              </a:rPr>
              <a:t>  </a:t>
            </a:r>
            <a:r>
              <a:rPr sz="4200" i="0" spc="200" dirty="0" err="1" smtClean="0">
                <a:solidFill>
                  <a:srgbClr val="000000"/>
                </a:solidFill>
                <a:latin typeface="Palatino Linotype"/>
                <a:cs typeface="Palatino Linotype"/>
              </a:rPr>
              <a:t>Josiane</a:t>
            </a:r>
            <a:r>
              <a:rPr lang="pt-BR" sz="4200" i="0" spc="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 - 2019</a:t>
            </a:r>
            <a:endParaRPr sz="42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353" y="1403711"/>
            <a:ext cx="129192" cy="129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781455" y="0"/>
            <a:ext cx="3506543" cy="308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718263" y="3272983"/>
            <a:ext cx="1052779" cy="1077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34076" y="181094"/>
            <a:ext cx="6036945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i="0" spc="-30" dirty="0">
                <a:solidFill>
                  <a:srgbClr val="000000"/>
                </a:solidFill>
                <a:latin typeface="Palatino Linotype"/>
                <a:cs typeface="Palatino Linotype"/>
              </a:rPr>
              <a:t>O </a:t>
            </a:r>
            <a:r>
              <a:rPr sz="3500" i="0" spc="150" dirty="0">
                <a:solidFill>
                  <a:srgbClr val="000000"/>
                </a:solidFill>
                <a:latin typeface="Palatino Linotype"/>
                <a:cs typeface="Palatino Linotype"/>
              </a:rPr>
              <a:t>QUE </a:t>
            </a:r>
            <a:r>
              <a:rPr sz="3500" i="0" spc="405" dirty="0">
                <a:solidFill>
                  <a:srgbClr val="000000"/>
                </a:solidFill>
                <a:latin typeface="Palatino Linotype"/>
                <a:cs typeface="Palatino Linotype"/>
              </a:rPr>
              <a:t>É</a:t>
            </a:r>
            <a:r>
              <a:rPr sz="3500" i="0" spc="-33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3500" i="0" spc="195" dirty="0">
                <a:solidFill>
                  <a:srgbClr val="000000"/>
                </a:solidFill>
                <a:latin typeface="Palatino Linotype"/>
                <a:cs typeface="Palatino Linotype"/>
              </a:rPr>
              <a:t>ESQUIZOFRENIA</a:t>
            </a:r>
            <a:endParaRPr sz="3500">
              <a:latin typeface="Palatino Linotype"/>
              <a:cs typeface="Palatino Linotyp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3013" y="1175364"/>
            <a:ext cx="17647285" cy="912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26460" algn="just">
              <a:lnSpc>
                <a:spcPct val="116199"/>
              </a:lnSpc>
              <a:spcBef>
                <a:spcPts val="100"/>
              </a:spcBef>
            </a:pPr>
            <a:r>
              <a:rPr sz="2700" spc="150" dirty="0">
                <a:solidFill>
                  <a:srgbClr val="4D180A"/>
                </a:solidFill>
                <a:latin typeface="Georgia"/>
                <a:cs typeface="Georgia"/>
              </a:rPr>
              <a:t>A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esquizofrenia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é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um </a:t>
            </a:r>
            <a:r>
              <a:rPr sz="2700" spc="85" dirty="0">
                <a:solidFill>
                  <a:srgbClr val="4D180A"/>
                </a:solidFill>
                <a:latin typeface="Georgia"/>
                <a:cs typeface="Georgia"/>
              </a:rPr>
              <a:t>dos 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principais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transtornos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mentais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e </a:t>
            </a:r>
            <a:r>
              <a:rPr sz="2700" spc="145" dirty="0">
                <a:solidFill>
                  <a:srgbClr val="4D180A"/>
                </a:solidFill>
                <a:latin typeface="Georgia"/>
                <a:cs typeface="Georgia"/>
              </a:rPr>
              <a:t>acomete </a:t>
            </a:r>
            <a:r>
              <a:rPr sz="2700" spc="50" dirty="0">
                <a:solidFill>
                  <a:srgbClr val="4D180A"/>
                </a:solidFill>
                <a:latin typeface="Georgia"/>
                <a:cs typeface="Georgia"/>
              </a:rPr>
              <a:t>1% </a:t>
            </a:r>
            <a:r>
              <a:rPr sz="2700" spc="100" dirty="0">
                <a:solidFill>
                  <a:srgbClr val="4D180A"/>
                </a:solidFill>
                <a:latin typeface="Georgia"/>
                <a:cs typeface="Georgia"/>
              </a:rPr>
              <a:t>da 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população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em </a:t>
            </a:r>
            <a:r>
              <a:rPr sz="2700" spc="105" dirty="0">
                <a:solidFill>
                  <a:srgbClr val="4D180A"/>
                </a:solidFill>
                <a:latin typeface="Georgia"/>
                <a:cs typeface="Georgia"/>
              </a:rPr>
              <a:t>idade </a:t>
            </a:r>
            <a:r>
              <a:rPr sz="2700" spc="145" dirty="0">
                <a:solidFill>
                  <a:srgbClr val="4D180A"/>
                </a:solidFill>
                <a:latin typeface="Georgia"/>
                <a:cs typeface="Georgia"/>
              </a:rPr>
              <a:t>jovem, </a:t>
            </a:r>
            <a:r>
              <a:rPr sz="2700" spc="160" dirty="0">
                <a:solidFill>
                  <a:srgbClr val="4D180A"/>
                </a:solidFill>
                <a:latin typeface="Georgia"/>
                <a:cs typeface="Georgia"/>
              </a:rPr>
              <a:t>entre </a:t>
            </a:r>
            <a:r>
              <a:rPr sz="2700" spc="70" dirty="0">
                <a:solidFill>
                  <a:srgbClr val="4D180A"/>
                </a:solidFill>
                <a:latin typeface="Georgia"/>
                <a:cs typeface="Georgia"/>
              </a:rPr>
              <a:t>os </a:t>
            </a:r>
            <a:r>
              <a:rPr sz="2700" spc="65" dirty="0">
                <a:solidFill>
                  <a:srgbClr val="4D180A"/>
                </a:solidFill>
                <a:latin typeface="Georgia"/>
                <a:cs typeface="Georgia"/>
              </a:rPr>
              <a:t>15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e </a:t>
            </a:r>
            <a:r>
              <a:rPr sz="2700" spc="70" dirty="0">
                <a:solidFill>
                  <a:srgbClr val="4D180A"/>
                </a:solidFill>
                <a:latin typeface="Georgia"/>
                <a:cs typeface="Georgia"/>
              </a:rPr>
              <a:t>os </a:t>
            </a:r>
            <a:r>
              <a:rPr sz="2700" spc="100" dirty="0">
                <a:solidFill>
                  <a:srgbClr val="4D180A"/>
                </a:solidFill>
                <a:latin typeface="Georgia"/>
                <a:cs typeface="Georgia"/>
              </a:rPr>
              <a:t>35 </a:t>
            </a:r>
            <a:r>
              <a:rPr sz="2700" spc="110" dirty="0">
                <a:solidFill>
                  <a:srgbClr val="4D180A"/>
                </a:solidFill>
                <a:latin typeface="Georgia"/>
                <a:cs typeface="Georgia"/>
              </a:rPr>
              <a:t>anos  de  </a:t>
            </a:r>
            <a:r>
              <a:rPr sz="2700" spc="90" dirty="0">
                <a:solidFill>
                  <a:srgbClr val="4D180A"/>
                </a:solidFill>
                <a:latin typeface="Georgia"/>
                <a:cs typeface="Georgia"/>
              </a:rPr>
              <a:t>idade.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Segundo </a:t>
            </a:r>
            <a:r>
              <a:rPr sz="2700" spc="85" dirty="0">
                <a:solidFill>
                  <a:srgbClr val="4D180A"/>
                </a:solidFill>
                <a:latin typeface="Georgia"/>
                <a:cs typeface="Georgia"/>
              </a:rPr>
              <a:t>a 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Organização </a:t>
            </a:r>
            <a:r>
              <a:rPr sz="2700" spc="150" dirty="0">
                <a:solidFill>
                  <a:srgbClr val="4D180A"/>
                </a:solidFill>
                <a:latin typeface="Georgia"/>
                <a:cs typeface="Georgia"/>
              </a:rPr>
              <a:t>Mundial </a:t>
            </a:r>
            <a:r>
              <a:rPr sz="2700" spc="110" dirty="0">
                <a:solidFill>
                  <a:srgbClr val="4D180A"/>
                </a:solidFill>
                <a:latin typeface="Georgia"/>
                <a:cs typeface="Georgia"/>
              </a:rPr>
              <a:t>de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Saúde </a:t>
            </a:r>
            <a:r>
              <a:rPr sz="2700" spc="70" dirty="0">
                <a:solidFill>
                  <a:srgbClr val="4D180A"/>
                </a:solidFill>
                <a:latin typeface="Georgia"/>
                <a:cs typeface="Georgia"/>
              </a:rPr>
              <a:t>(OMS),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é </a:t>
            </a:r>
            <a:r>
              <a:rPr sz="2700" spc="85" dirty="0">
                <a:solidFill>
                  <a:srgbClr val="4D180A"/>
                </a:solidFill>
                <a:latin typeface="Georgia"/>
                <a:cs typeface="Georgia"/>
              </a:rPr>
              <a:t>a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terceira </a:t>
            </a:r>
            <a:r>
              <a:rPr sz="2700" spc="125" dirty="0">
                <a:solidFill>
                  <a:srgbClr val="4D180A"/>
                </a:solidFill>
                <a:latin typeface="Georgia"/>
                <a:cs typeface="Georgia"/>
              </a:rPr>
              <a:t>causa </a:t>
            </a:r>
            <a:r>
              <a:rPr sz="2700" spc="110" dirty="0">
                <a:solidFill>
                  <a:srgbClr val="4D180A"/>
                </a:solidFill>
                <a:latin typeface="Georgia"/>
                <a:cs typeface="Georgia"/>
              </a:rPr>
              <a:t>de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perda </a:t>
            </a:r>
            <a:r>
              <a:rPr sz="2700" spc="100" dirty="0">
                <a:solidFill>
                  <a:srgbClr val="4D180A"/>
                </a:solidFill>
                <a:latin typeface="Georgia"/>
                <a:cs typeface="Georgia"/>
              </a:rPr>
              <a:t>da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qualidade </a:t>
            </a:r>
            <a:r>
              <a:rPr sz="2700" spc="110" dirty="0">
                <a:solidFill>
                  <a:srgbClr val="4D180A"/>
                </a:solidFill>
                <a:latin typeface="Georgia"/>
                <a:cs typeface="Georgia"/>
              </a:rPr>
              <a:t>de 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vida </a:t>
            </a:r>
            <a:r>
              <a:rPr sz="2700" spc="160" dirty="0">
                <a:solidFill>
                  <a:srgbClr val="4D180A"/>
                </a:solidFill>
                <a:latin typeface="Georgia"/>
                <a:cs typeface="Georgia"/>
              </a:rPr>
              <a:t>entre </a:t>
            </a:r>
            <a:r>
              <a:rPr sz="2700" spc="70" dirty="0">
                <a:solidFill>
                  <a:srgbClr val="4D180A"/>
                </a:solidFill>
                <a:latin typeface="Georgia"/>
                <a:cs typeface="Georgia"/>
              </a:rPr>
              <a:t>os </a:t>
            </a:r>
            <a:r>
              <a:rPr sz="2700" spc="65" dirty="0">
                <a:solidFill>
                  <a:srgbClr val="4D180A"/>
                </a:solidFill>
                <a:latin typeface="Georgia"/>
                <a:cs typeface="Georgia"/>
              </a:rPr>
              <a:t>15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e </a:t>
            </a:r>
            <a:r>
              <a:rPr sz="2700" spc="204" dirty="0">
                <a:solidFill>
                  <a:srgbClr val="4D180A"/>
                </a:solidFill>
                <a:latin typeface="Georgia"/>
                <a:cs typeface="Georgia"/>
              </a:rPr>
              <a:t>44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anos, </a:t>
            </a:r>
            <a:r>
              <a:rPr sz="2700" spc="105" dirty="0">
                <a:solidFill>
                  <a:srgbClr val="4D180A"/>
                </a:solidFill>
                <a:latin typeface="Georgia"/>
                <a:cs typeface="Georgia"/>
              </a:rPr>
              <a:t>considerando-se </a:t>
            </a:r>
            <a:r>
              <a:rPr sz="2700" spc="125" dirty="0">
                <a:solidFill>
                  <a:srgbClr val="4D180A"/>
                </a:solidFill>
                <a:latin typeface="Georgia"/>
                <a:cs typeface="Georgia"/>
              </a:rPr>
              <a:t>todas </a:t>
            </a:r>
            <a:r>
              <a:rPr sz="2700" spc="100" dirty="0">
                <a:solidFill>
                  <a:srgbClr val="4D180A"/>
                </a:solidFill>
                <a:latin typeface="Georgia"/>
                <a:cs typeface="Georgia"/>
              </a:rPr>
              <a:t>as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doenças.Apesar </a:t>
            </a:r>
            <a:r>
              <a:rPr sz="2700" spc="70" dirty="0">
                <a:solidFill>
                  <a:srgbClr val="4D180A"/>
                </a:solidFill>
                <a:latin typeface="Georgia"/>
                <a:cs typeface="Georgia"/>
              </a:rPr>
              <a:t>do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impacto  </a:t>
            </a:r>
            <a:r>
              <a:rPr sz="2700" spc="105" dirty="0">
                <a:solidFill>
                  <a:srgbClr val="4D180A"/>
                </a:solidFill>
                <a:latin typeface="Georgia"/>
                <a:cs typeface="Georgia"/>
              </a:rPr>
              <a:t>social, </a:t>
            </a:r>
            <a:r>
              <a:rPr sz="2700" spc="85" dirty="0">
                <a:solidFill>
                  <a:srgbClr val="4D180A"/>
                </a:solidFill>
                <a:latin typeface="Georgia"/>
                <a:cs typeface="Georgia"/>
              </a:rPr>
              <a:t>a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esquizofrenia </a:t>
            </a:r>
            <a:r>
              <a:rPr sz="2700" spc="110" dirty="0">
                <a:solidFill>
                  <a:srgbClr val="4D180A"/>
                </a:solidFill>
                <a:latin typeface="Georgia"/>
                <a:cs typeface="Georgia"/>
              </a:rPr>
              <a:t>ainda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é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uma </a:t>
            </a:r>
            <a:r>
              <a:rPr sz="2700" spc="125" dirty="0">
                <a:solidFill>
                  <a:srgbClr val="4D180A"/>
                </a:solidFill>
                <a:latin typeface="Georgia"/>
                <a:cs typeface="Georgia"/>
              </a:rPr>
              <a:t>doença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pouco </a:t>
            </a:r>
            <a:r>
              <a:rPr sz="2700" spc="125" dirty="0">
                <a:solidFill>
                  <a:srgbClr val="4D180A"/>
                </a:solidFill>
                <a:latin typeface="Georgia"/>
                <a:cs typeface="Georgia"/>
              </a:rPr>
              <a:t>conhecida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pela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sociedade,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sempre 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cercada </a:t>
            </a:r>
            <a:r>
              <a:rPr sz="2700" spc="110" dirty="0">
                <a:solidFill>
                  <a:srgbClr val="4D180A"/>
                </a:solidFill>
                <a:latin typeface="Georgia"/>
                <a:cs typeface="Georgia"/>
              </a:rPr>
              <a:t>de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muitos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tabus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e </a:t>
            </a:r>
            <a:r>
              <a:rPr sz="2700" spc="125" dirty="0">
                <a:solidFill>
                  <a:srgbClr val="4D180A"/>
                </a:solidFill>
                <a:latin typeface="Georgia"/>
                <a:cs typeface="Georgia"/>
              </a:rPr>
              <a:t>preconceitos. Crenças </a:t>
            </a:r>
            <a:r>
              <a:rPr sz="2700" spc="105" dirty="0">
                <a:solidFill>
                  <a:srgbClr val="4D180A"/>
                </a:solidFill>
                <a:latin typeface="Georgia"/>
                <a:cs typeface="Georgia"/>
              </a:rPr>
              <a:t>como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“as</a:t>
            </a:r>
            <a:r>
              <a:rPr sz="2700" spc="919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pessoas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com 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esquizofrenia </a:t>
            </a:r>
            <a:r>
              <a:rPr sz="2700" spc="90" dirty="0">
                <a:solidFill>
                  <a:srgbClr val="4D180A"/>
                </a:solidFill>
                <a:latin typeface="Georgia"/>
                <a:cs typeface="Georgia"/>
              </a:rPr>
              <a:t>são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violentas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e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imprevisíveis”, “elas </a:t>
            </a:r>
            <a:r>
              <a:rPr sz="2700" spc="90" dirty="0">
                <a:solidFill>
                  <a:srgbClr val="4D180A"/>
                </a:solidFill>
                <a:latin typeface="Georgia"/>
                <a:cs typeface="Georgia"/>
              </a:rPr>
              <a:t>são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culpadas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pela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doença”,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“elas </a:t>
            </a:r>
            <a:r>
              <a:rPr sz="2700" spc="919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170" dirty="0">
                <a:solidFill>
                  <a:srgbClr val="4D180A"/>
                </a:solidFill>
                <a:latin typeface="Georgia"/>
                <a:cs typeface="Georgia"/>
              </a:rPr>
              <a:t>têm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dupla personalidade”,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“elas </a:t>
            </a:r>
            <a:r>
              <a:rPr sz="2700" spc="125" dirty="0">
                <a:solidFill>
                  <a:srgbClr val="4D180A"/>
                </a:solidFill>
                <a:latin typeface="Georgia"/>
                <a:cs typeface="Georgia"/>
              </a:rPr>
              <a:t>precisam </a:t>
            </a:r>
            <a:r>
              <a:rPr sz="2700" spc="145" dirty="0">
                <a:solidFill>
                  <a:srgbClr val="4D180A"/>
                </a:solidFill>
                <a:latin typeface="Georgia"/>
                <a:cs typeface="Georgia"/>
              </a:rPr>
              <a:t>permanecer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internadas” </a:t>
            </a:r>
            <a:r>
              <a:rPr sz="2700" spc="90" dirty="0">
                <a:solidFill>
                  <a:srgbClr val="4D180A"/>
                </a:solidFill>
                <a:latin typeface="Georgia"/>
                <a:cs typeface="Georgia"/>
              </a:rPr>
              <a:t>são </a:t>
            </a:r>
            <a:r>
              <a:rPr sz="2700" spc="170" dirty="0">
                <a:solidFill>
                  <a:srgbClr val="4D180A"/>
                </a:solidFill>
                <a:latin typeface="Georgia"/>
                <a:cs typeface="Georgia"/>
              </a:rPr>
              <a:t>fruto </a:t>
            </a:r>
            <a:r>
              <a:rPr sz="2700" spc="70" dirty="0">
                <a:solidFill>
                  <a:srgbClr val="4D180A"/>
                </a:solidFill>
                <a:latin typeface="Georgia"/>
                <a:cs typeface="Georgia"/>
              </a:rPr>
              <a:t>do 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desconhecimento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e </a:t>
            </a:r>
            <a:r>
              <a:rPr sz="2700" spc="70" dirty="0">
                <a:solidFill>
                  <a:srgbClr val="4D180A"/>
                </a:solidFill>
                <a:latin typeface="Georgia"/>
                <a:cs typeface="Georgia"/>
              </a:rPr>
              <a:t>do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preconceito.A esquizofrenia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caracteriza-se </a:t>
            </a:r>
            <a:r>
              <a:rPr sz="2700" spc="110" dirty="0">
                <a:solidFill>
                  <a:srgbClr val="4D180A"/>
                </a:solidFill>
                <a:latin typeface="Georgia"/>
                <a:cs typeface="Georgia"/>
              </a:rPr>
              <a:t>por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uma </a:t>
            </a:r>
            <a:r>
              <a:rPr sz="2700" spc="160" dirty="0">
                <a:solidFill>
                  <a:srgbClr val="4D180A"/>
                </a:solidFill>
                <a:latin typeface="Georgia"/>
                <a:cs typeface="Georgia"/>
              </a:rPr>
              <a:t>grave 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desestruturação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psíquica,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em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que </a:t>
            </a:r>
            <a:r>
              <a:rPr sz="2700" spc="85" dirty="0">
                <a:solidFill>
                  <a:srgbClr val="4D180A"/>
                </a:solidFill>
                <a:latin typeface="Georgia"/>
                <a:cs typeface="Georgia"/>
              </a:rPr>
              <a:t>a </a:t>
            </a:r>
            <a:r>
              <a:rPr sz="2700" spc="125" dirty="0">
                <a:solidFill>
                  <a:srgbClr val="4D180A"/>
                </a:solidFill>
                <a:latin typeface="Georgia"/>
                <a:cs typeface="Georgia"/>
              </a:rPr>
              <a:t>pessoa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perde </a:t>
            </a:r>
            <a:r>
              <a:rPr sz="2700" spc="85" dirty="0">
                <a:solidFill>
                  <a:srgbClr val="4D180A"/>
                </a:solidFill>
                <a:latin typeface="Georgia"/>
                <a:cs typeface="Georgia"/>
              </a:rPr>
              <a:t>a </a:t>
            </a:r>
            <a:r>
              <a:rPr sz="2700" spc="125" dirty="0">
                <a:solidFill>
                  <a:srgbClr val="4D180A"/>
                </a:solidFill>
                <a:latin typeface="Georgia"/>
                <a:cs typeface="Georgia"/>
              </a:rPr>
              <a:t>capacidade </a:t>
            </a:r>
            <a:r>
              <a:rPr sz="2700" spc="110" dirty="0">
                <a:solidFill>
                  <a:srgbClr val="4D180A"/>
                </a:solidFill>
                <a:latin typeface="Georgia"/>
                <a:cs typeface="Georgia"/>
              </a:rPr>
              <a:t>de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integrar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suas 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emoções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e </a:t>
            </a:r>
            <a:r>
              <a:rPr sz="2700" spc="145" dirty="0">
                <a:solidFill>
                  <a:srgbClr val="4D180A"/>
                </a:solidFill>
                <a:latin typeface="Georgia"/>
                <a:cs typeface="Georgia"/>
              </a:rPr>
              <a:t>sentimentos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com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seus </a:t>
            </a:r>
            <a:r>
              <a:rPr sz="2700" spc="150" dirty="0">
                <a:solidFill>
                  <a:srgbClr val="4D180A"/>
                </a:solidFill>
                <a:latin typeface="Georgia"/>
                <a:cs typeface="Georgia"/>
              </a:rPr>
              <a:t>pensamentos,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podendo </a:t>
            </a:r>
            <a:r>
              <a:rPr sz="2700" spc="145" dirty="0">
                <a:solidFill>
                  <a:srgbClr val="4D180A"/>
                </a:solidFill>
                <a:latin typeface="Georgia"/>
                <a:cs typeface="Georgia"/>
              </a:rPr>
              <a:t>apresentar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crenças </a:t>
            </a:r>
            <a:r>
              <a:rPr sz="2700" spc="100" dirty="0">
                <a:solidFill>
                  <a:srgbClr val="4D180A"/>
                </a:solidFill>
                <a:latin typeface="Georgia"/>
                <a:cs typeface="Georgia"/>
              </a:rPr>
              <a:t>irreais  </a:t>
            </a:r>
            <a:r>
              <a:rPr sz="2700" spc="60" dirty="0">
                <a:solidFill>
                  <a:srgbClr val="4D180A"/>
                </a:solidFill>
                <a:latin typeface="Georgia"/>
                <a:cs typeface="Georgia"/>
              </a:rPr>
              <a:t>(delírios),</a:t>
            </a:r>
            <a:r>
              <a:rPr sz="2700" spc="770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percepções </a:t>
            </a:r>
            <a:r>
              <a:rPr sz="2700" spc="150" dirty="0">
                <a:solidFill>
                  <a:srgbClr val="4D180A"/>
                </a:solidFill>
                <a:latin typeface="Georgia"/>
                <a:cs typeface="Georgia"/>
              </a:rPr>
              <a:t>falsas </a:t>
            </a:r>
            <a:r>
              <a:rPr sz="2700" spc="70" dirty="0">
                <a:solidFill>
                  <a:srgbClr val="4D180A"/>
                </a:solidFill>
                <a:latin typeface="Georgia"/>
                <a:cs typeface="Georgia"/>
              </a:rPr>
              <a:t>do </a:t>
            </a:r>
            <a:r>
              <a:rPr sz="2700" spc="145" dirty="0">
                <a:solidFill>
                  <a:srgbClr val="4D180A"/>
                </a:solidFill>
                <a:latin typeface="Georgia"/>
                <a:cs typeface="Georgia"/>
              </a:rPr>
              <a:t>ambiente </a:t>
            </a:r>
            <a:r>
              <a:rPr sz="2700" spc="80" dirty="0">
                <a:solidFill>
                  <a:srgbClr val="4D180A"/>
                </a:solidFill>
                <a:latin typeface="Georgia"/>
                <a:cs typeface="Georgia"/>
              </a:rPr>
              <a:t>(alucinações)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e </a:t>
            </a:r>
            <a:r>
              <a:rPr sz="2700" spc="145" dirty="0">
                <a:solidFill>
                  <a:srgbClr val="4D180A"/>
                </a:solidFill>
                <a:latin typeface="Georgia"/>
                <a:cs typeface="Georgia"/>
              </a:rPr>
              <a:t>comportamentos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que  </a:t>
            </a:r>
            <a:r>
              <a:rPr sz="2700" spc="150" dirty="0">
                <a:solidFill>
                  <a:srgbClr val="4D180A"/>
                </a:solidFill>
                <a:latin typeface="Georgia"/>
                <a:cs typeface="Georgia"/>
              </a:rPr>
              <a:t>revelam </a:t>
            </a:r>
            <a:r>
              <a:rPr sz="2700" spc="85" dirty="0">
                <a:solidFill>
                  <a:srgbClr val="4D180A"/>
                </a:solidFill>
                <a:latin typeface="Georgia"/>
                <a:cs typeface="Georgia"/>
              </a:rPr>
              <a:t>a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perda </a:t>
            </a:r>
            <a:r>
              <a:rPr sz="2700" spc="70" dirty="0">
                <a:solidFill>
                  <a:srgbClr val="4D180A"/>
                </a:solidFill>
                <a:latin typeface="Georgia"/>
                <a:cs typeface="Georgia"/>
              </a:rPr>
              <a:t>do </a:t>
            </a:r>
            <a:r>
              <a:rPr sz="2700" spc="95" dirty="0">
                <a:solidFill>
                  <a:srgbClr val="4D180A"/>
                </a:solidFill>
                <a:latin typeface="Georgia"/>
                <a:cs typeface="Georgia"/>
              </a:rPr>
              <a:t>juízo </a:t>
            </a:r>
            <a:r>
              <a:rPr sz="2700" spc="100" dirty="0">
                <a:solidFill>
                  <a:srgbClr val="4D180A"/>
                </a:solidFill>
                <a:latin typeface="Georgia"/>
                <a:cs typeface="Georgia"/>
              </a:rPr>
              <a:t>crítico. </a:t>
            </a:r>
            <a:r>
              <a:rPr sz="2700" spc="150" dirty="0">
                <a:solidFill>
                  <a:srgbClr val="4D180A"/>
                </a:solidFill>
                <a:latin typeface="Georgia"/>
                <a:cs typeface="Georgia"/>
              </a:rPr>
              <a:t>A </a:t>
            </a:r>
            <a:r>
              <a:rPr sz="2700" spc="125" dirty="0">
                <a:solidFill>
                  <a:srgbClr val="4D180A"/>
                </a:solidFill>
                <a:latin typeface="Georgia"/>
                <a:cs typeface="Georgia"/>
              </a:rPr>
              <a:t>doença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produz </a:t>
            </a:r>
            <a:r>
              <a:rPr sz="2700" spc="155" dirty="0">
                <a:solidFill>
                  <a:srgbClr val="4D180A"/>
                </a:solidFill>
                <a:latin typeface="Georgia"/>
                <a:cs typeface="Georgia"/>
              </a:rPr>
              <a:t>também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dificuldades </a:t>
            </a:r>
            <a:r>
              <a:rPr sz="2700" spc="100" dirty="0">
                <a:solidFill>
                  <a:srgbClr val="4D180A"/>
                </a:solidFill>
                <a:latin typeface="Georgia"/>
                <a:cs typeface="Georgia"/>
              </a:rPr>
              <a:t>sociais,  </a:t>
            </a:r>
            <a:r>
              <a:rPr sz="2700" spc="105" dirty="0">
                <a:solidFill>
                  <a:srgbClr val="4D180A"/>
                </a:solidFill>
                <a:latin typeface="Georgia"/>
                <a:cs typeface="Georgia"/>
              </a:rPr>
              <a:t>como </a:t>
            </a:r>
            <a:r>
              <a:rPr sz="2700" spc="100" dirty="0">
                <a:solidFill>
                  <a:srgbClr val="4D180A"/>
                </a:solidFill>
                <a:latin typeface="Georgia"/>
                <a:cs typeface="Georgia"/>
              </a:rPr>
              <a:t>as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relacionadas </a:t>
            </a:r>
            <a:r>
              <a:rPr sz="2700" spc="80" dirty="0">
                <a:solidFill>
                  <a:srgbClr val="4D180A"/>
                </a:solidFill>
                <a:latin typeface="Georgia"/>
                <a:cs typeface="Georgia"/>
              </a:rPr>
              <a:t>ao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trabalho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e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relacionamento,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com </a:t>
            </a:r>
            <a:r>
              <a:rPr sz="2700" spc="85" dirty="0">
                <a:solidFill>
                  <a:srgbClr val="4D180A"/>
                </a:solidFill>
                <a:latin typeface="Georgia"/>
                <a:cs typeface="Georgia"/>
              </a:rPr>
              <a:t>a 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interrupção </a:t>
            </a:r>
            <a:r>
              <a:rPr sz="2700" spc="105" dirty="0">
                <a:solidFill>
                  <a:srgbClr val="4D180A"/>
                </a:solidFill>
                <a:latin typeface="Georgia"/>
                <a:cs typeface="Georgia"/>
              </a:rPr>
              <a:t>das 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atividades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produtivas </a:t>
            </a:r>
            <a:r>
              <a:rPr sz="2700" spc="100" dirty="0">
                <a:solidFill>
                  <a:srgbClr val="4D180A"/>
                </a:solidFill>
                <a:latin typeface="Georgia"/>
                <a:cs typeface="Georgia"/>
              </a:rPr>
              <a:t>da </a:t>
            </a:r>
            <a:r>
              <a:rPr sz="2700" spc="110" dirty="0">
                <a:solidFill>
                  <a:srgbClr val="4D180A"/>
                </a:solidFill>
                <a:latin typeface="Georgia"/>
                <a:cs typeface="Georgia"/>
              </a:rPr>
              <a:t>pessoa. </a:t>
            </a:r>
            <a:r>
              <a:rPr sz="2700" dirty="0">
                <a:solidFill>
                  <a:srgbClr val="4D180A"/>
                </a:solidFill>
                <a:latin typeface="Georgia"/>
                <a:cs typeface="Georgia"/>
              </a:rPr>
              <a:t>O </a:t>
            </a:r>
            <a:r>
              <a:rPr sz="2700" spc="160" dirty="0">
                <a:solidFill>
                  <a:srgbClr val="4D180A"/>
                </a:solidFill>
                <a:latin typeface="Georgia"/>
                <a:cs typeface="Georgia"/>
              </a:rPr>
              <a:t>tratamento envolve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medicamentos,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psicoterapia, 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terapias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ocupacionais e </a:t>
            </a:r>
            <a:r>
              <a:rPr sz="2700" spc="125" dirty="0">
                <a:solidFill>
                  <a:srgbClr val="4D180A"/>
                </a:solidFill>
                <a:latin typeface="Georgia"/>
                <a:cs typeface="Georgia"/>
              </a:rPr>
              <a:t>conscientização </a:t>
            </a:r>
            <a:r>
              <a:rPr sz="2700" spc="100" dirty="0">
                <a:solidFill>
                  <a:srgbClr val="4D180A"/>
                </a:solidFill>
                <a:latin typeface="Georgia"/>
                <a:cs typeface="Georgia"/>
              </a:rPr>
              <a:t>da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família,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que absorve </a:t>
            </a:r>
            <a:r>
              <a:rPr sz="2700" spc="85" dirty="0">
                <a:solidFill>
                  <a:srgbClr val="4D180A"/>
                </a:solidFill>
                <a:latin typeface="Georgia"/>
                <a:cs typeface="Georgia"/>
              </a:rPr>
              <a:t>a </a:t>
            </a:r>
            <a:r>
              <a:rPr sz="2700" spc="100" dirty="0">
                <a:solidFill>
                  <a:srgbClr val="4D180A"/>
                </a:solidFill>
                <a:latin typeface="Georgia"/>
                <a:cs typeface="Georgia"/>
              </a:rPr>
              <a:t>maior </a:t>
            </a:r>
            <a:r>
              <a:rPr sz="2700" spc="155" dirty="0">
                <a:solidFill>
                  <a:srgbClr val="4D180A"/>
                </a:solidFill>
                <a:latin typeface="Georgia"/>
                <a:cs typeface="Georgia"/>
              </a:rPr>
              <a:t>parte </a:t>
            </a:r>
            <a:r>
              <a:rPr sz="2700" spc="105" dirty="0">
                <a:solidFill>
                  <a:srgbClr val="4D180A"/>
                </a:solidFill>
                <a:latin typeface="Georgia"/>
                <a:cs typeface="Georgia"/>
              </a:rPr>
              <a:t>das  </a:t>
            </a:r>
            <a:r>
              <a:rPr sz="2700" spc="140" dirty="0">
                <a:solidFill>
                  <a:srgbClr val="4D180A"/>
                </a:solidFill>
                <a:latin typeface="Georgia"/>
                <a:cs typeface="Georgia"/>
              </a:rPr>
              <a:t>tensões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geradas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pela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doença.A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esquizofrenia </a:t>
            </a:r>
            <a:r>
              <a:rPr sz="2700" spc="110" dirty="0">
                <a:solidFill>
                  <a:srgbClr val="4D180A"/>
                </a:solidFill>
                <a:latin typeface="Georgia"/>
                <a:cs typeface="Georgia"/>
              </a:rPr>
              <a:t>não </a:t>
            </a:r>
            <a:r>
              <a:rPr sz="2700" spc="170" dirty="0">
                <a:solidFill>
                  <a:srgbClr val="4D180A"/>
                </a:solidFill>
                <a:latin typeface="Georgia"/>
                <a:cs typeface="Georgia"/>
              </a:rPr>
              <a:t>tem </a:t>
            </a:r>
            <a:r>
              <a:rPr sz="2700" spc="130" dirty="0">
                <a:solidFill>
                  <a:srgbClr val="4D180A"/>
                </a:solidFill>
                <a:latin typeface="Georgia"/>
                <a:cs typeface="Georgia"/>
              </a:rPr>
              <a:t>cura,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mas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com </a:t>
            </a:r>
            <a:r>
              <a:rPr sz="2700" spc="25" dirty="0">
                <a:solidFill>
                  <a:srgbClr val="4D180A"/>
                </a:solidFill>
                <a:latin typeface="Georgia"/>
                <a:cs typeface="Georgia"/>
              </a:rPr>
              <a:t>o </a:t>
            </a:r>
            <a:r>
              <a:rPr sz="2700" spc="160" dirty="0">
                <a:solidFill>
                  <a:srgbClr val="4D180A"/>
                </a:solidFill>
                <a:latin typeface="Georgia"/>
                <a:cs typeface="Georgia"/>
              </a:rPr>
              <a:t>tratamento 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adequado</a:t>
            </a:r>
            <a:r>
              <a:rPr sz="2700" spc="220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85" dirty="0">
                <a:solidFill>
                  <a:srgbClr val="4D180A"/>
                </a:solidFill>
                <a:latin typeface="Georgia"/>
                <a:cs typeface="Georgia"/>
              </a:rPr>
              <a:t>a</a:t>
            </a:r>
            <a:r>
              <a:rPr sz="2700" spc="220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125" dirty="0">
                <a:solidFill>
                  <a:srgbClr val="4D180A"/>
                </a:solidFill>
                <a:latin typeface="Georgia"/>
                <a:cs typeface="Georgia"/>
              </a:rPr>
              <a:t>pessoa</a:t>
            </a:r>
            <a:r>
              <a:rPr sz="2700" spc="225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pode</a:t>
            </a:r>
            <a:r>
              <a:rPr sz="2700" spc="220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110" dirty="0">
                <a:solidFill>
                  <a:srgbClr val="4D180A"/>
                </a:solidFill>
                <a:latin typeface="Georgia"/>
                <a:cs typeface="Georgia"/>
              </a:rPr>
              <a:t>se</a:t>
            </a:r>
            <a:r>
              <a:rPr sz="2700" spc="225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recuperar</a:t>
            </a:r>
            <a:r>
              <a:rPr sz="2700" spc="220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114" dirty="0">
                <a:solidFill>
                  <a:srgbClr val="4D180A"/>
                </a:solidFill>
                <a:latin typeface="Georgia"/>
                <a:cs typeface="Georgia"/>
              </a:rPr>
              <a:t>e</a:t>
            </a:r>
            <a:r>
              <a:rPr sz="2700" spc="225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145" dirty="0">
                <a:solidFill>
                  <a:srgbClr val="4D180A"/>
                </a:solidFill>
                <a:latin typeface="Georgia"/>
                <a:cs typeface="Georgia"/>
              </a:rPr>
              <a:t>voltar</a:t>
            </a:r>
            <a:r>
              <a:rPr sz="2700" spc="220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85" dirty="0">
                <a:solidFill>
                  <a:srgbClr val="4D180A"/>
                </a:solidFill>
                <a:latin typeface="Georgia"/>
                <a:cs typeface="Georgia"/>
              </a:rPr>
              <a:t>a</a:t>
            </a:r>
            <a:r>
              <a:rPr sz="2700" spc="225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150" dirty="0">
                <a:solidFill>
                  <a:srgbClr val="4D180A"/>
                </a:solidFill>
                <a:latin typeface="Georgia"/>
                <a:cs typeface="Georgia"/>
              </a:rPr>
              <a:t>viver</a:t>
            </a:r>
            <a:r>
              <a:rPr sz="2700" spc="220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135" dirty="0">
                <a:solidFill>
                  <a:srgbClr val="4D180A"/>
                </a:solidFill>
                <a:latin typeface="Georgia"/>
                <a:cs typeface="Georgia"/>
              </a:rPr>
              <a:t>uma</a:t>
            </a:r>
            <a:r>
              <a:rPr sz="2700" spc="225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120" dirty="0">
                <a:solidFill>
                  <a:srgbClr val="4D180A"/>
                </a:solidFill>
                <a:latin typeface="Georgia"/>
                <a:cs typeface="Georgia"/>
              </a:rPr>
              <a:t>vida</a:t>
            </a:r>
            <a:r>
              <a:rPr sz="2700" spc="220" dirty="0">
                <a:solidFill>
                  <a:srgbClr val="4D180A"/>
                </a:solidFill>
                <a:latin typeface="Georgia"/>
                <a:cs typeface="Georgia"/>
              </a:rPr>
              <a:t> </a:t>
            </a:r>
            <a:r>
              <a:rPr sz="2700" spc="105" dirty="0">
                <a:solidFill>
                  <a:srgbClr val="4D180A"/>
                </a:solidFill>
                <a:latin typeface="Georgia"/>
                <a:cs typeface="Georgia"/>
              </a:rPr>
              <a:t>normal.</a:t>
            </a:r>
            <a:endParaRPr sz="2700">
              <a:latin typeface="Georgia"/>
              <a:cs typeface="Georgia"/>
            </a:endParaRPr>
          </a:p>
          <a:p>
            <a:pPr marL="11039475">
              <a:lnSpc>
                <a:spcPct val="100000"/>
              </a:lnSpc>
              <a:spcBef>
                <a:spcPts val="1225"/>
              </a:spcBef>
            </a:pPr>
            <a:r>
              <a:rPr sz="2200" spc="170" dirty="0">
                <a:latin typeface="Palatino Linotype"/>
                <a:cs typeface="Palatino Linotype"/>
              </a:rPr>
              <a:t>Fonte:</a:t>
            </a:r>
            <a:r>
              <a:rPr sz="2200" spc="-60" dirty="0">
                <a:latin typeface="Palatino Linotype"/>
                <a:cs typeface="Palatino Linotype"/>
              </a:rPr>
              <a:t> </a:t>
            </a:r>
            <a:r>
              <a:rPr sz="2200" spc="135" dirty="0">
                <a:latin typeface="Palatino Linotype"/>
                <a:cs typeface="Palatino Linotype"/>
                <a:hlinkClick r:id="rId5"/>
              </a:rPr>
              <a:t>http://entendendoaesquizofrenia.com.br</a:t>
            </a:r>
            <a:endParaRPr sz="2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8221" y="1028705"/>
            <a:ext cx="13925549" cy="9134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3703" y="139473"/>
            <a:ext cx="125888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0" spc="75" dirty="0">
                <a:solidFill>
                  <a:srgbClr val="000000"/>
                </a:solidFill>
                <a:latin typeface="Palatino Linotype"/>
                <a:cs typeface="Palatino Linotype"/>
              </a:rPr>
              <a:t>Dia</a:t>
            </a:r>
            <a:r>
              <a:rPr sz="4200" i="0" spc="-29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50" dirty="0">
                <a:solidFill>
                  <a:srgbClr val="000000"/>
                </a:solidFill>
                <a:latin typeface="Palatino Linotype"/>
                <a:cs typeface="Palatino Linotype"/>
              </a:rPr>
              <a:t>da</a:t>
            </a:r>
            <a:r>
              <a:rPr sz="4200" i="0" spc="-29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90" dirty="0">
                <a:solidFill>
                  <a:srgbClr val="000000"/>
                </a:solidFill>
                <a:latin typeface="Palatino Linotype"/>
                <a:cs typeface="Palatino Linotype"/>
              </a:rPr>
              <a:t>Pessoa</a:t>
            </a:r>
            <a:r>
              <a:rPr sz="4200" i="0" spc="-29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55" dirty="0">
                <a:solidFill>
                  <a:srgbClr val="000000"/>
                </a:solidFill>
                <a:latin typeface="Palatino Linotype"/>
                <a:cs typeface="Palatino Linotype"/>
              </a:rPr>
              <a:t>com</a:t>
            </a:r>
            <a:r>
              <a:rPr sz="4200" i="0" spc="-29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125" dirty="0">
                <a:solidFill>
                  <a:srgbClr val="000000"/>
                </a:solidFill>
                <a:latin typeface="Palatino Linotype"/>
                <a:cs typeface="Palatino Linotype"/>
              </a:rPr>
              <a:t>Esquizofrenia</a:t>
            </a:r>
            <a:r>
              <a:rPr sz="4200" i="0" spc="-29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75" dirty="0">
                <a:solidFill>
                  <a:srgbClr val="000000"/>
                </a:solidFill>
                <a:latin typeface="Palatino Linotype"/>
                <a:cs typeface="Palatino Linotype"/>
              </a:rPr>
              <a:t>-</a:t>
            </a:r>
            <a:r>
              <a:rPr sz="4200" i="0" spc="-29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325" dirty="0">
                <a:solidFill>
                  <a:srgbClr val="000000"/>
                </a:solidFill>
                <a:latin typeface="Palatino Linotype"/>
                <a:cs typeface="Palatino Linotype"/>
              </a:rPr>
              <a:t>24</a:t>
            </a:r>
            <a:r>
              <a:rPr sz="4200" i="0" spc="-29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25" dirty="0">
                <a:solidFill>
                  <a:srgbClr val="000000"/>
                </a:solidFill>
                <a:latin typeface="Palatino Linotype"/>
                <a:cs typeface="Palatino Linotype"/>
              </a:rPr>
              <a:t>de</a:t>
            </a:r>
            <a:r>
              <a:rPr sz="4200" i="0" spc="-29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-40" dirty="0">
                <a:solidFill>
                  <a:srgbClr val="000000"/>
                </a:solidFill>
                <a:latin typeface="Palatino Linotype"/>
                <a:cs typeface="Palatino Linotype"/>
              </a:rPr>
              <a:t>Maio</a:t>
            </a:r>
            <a:r>
              <a:rPr sz="4200" i="0" spc="-29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75" dirty="0">
                <a:solidFill>
                  <a:srgbClr val="000000"/>
                </a:solidFill>
                <a:latin typeface="Palatino Linotype"/>
                <a:cs typeface="Palatino Linotype"/>
              </a:rPr>
              <a:t>-</a:t>
            </a:r>
            <a:r>
              <a:rPr sz="4200" i="0" spc="-29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260" dirty="0">
                <a:solidFill>
                  <a:srgbClr val="000000"/>
                </a:solidFill>
                <a:latin typeface="Palatino Linotype"/>
                <a:cs typeface="Palatino Linotype"/>
              </a:rPr>
              <a:t>2018</a:t>
            </a:r>
            <a:endParaRPr sz="4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254" y="2197305"/>
            <a:ext cx="8305799" cy="6229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4000" y="2218860"/>
            <a:ext cx="8277224" cy="6210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9806" y="327457"/>
            <a:ext cx="15544165" cy="1511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29940" marR="5080" indent="-3317875">
              <a:lnSpc>
                <a:spcPct val="116100"/>
              </a:lnSpc>
              <a:spcBef>
                <a:spcPts val="95"/>
              </a:spcBef>
            </a:pPr>
            <a:r>
              <a:rPr sz="4200" i="0" spc="170" dirty="0">
                <a:solidFill>
                  <a:srgbClr val="000000"/>
                </a:solidFill>
                <a:latin typeface="Palatino Linotype"/>
                <a:cs typeface="Palatino Linotype"/>
              </a:rPr>
              <a:t>Semana</a:t>
            </a:r>
            <a:r>
              <a:rPr sz="4200" i="0" spc="-29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25" dirty="0">
                <a:solidFill>
                  <a:srgbClr val="000000"/>
                </a:solidFill>
                <a:latin typeface="Palatino Linotype"/>
                <a:cs typeface="Palatino Linotype"/>
              </a:rPr>
              <a:t>de</a:t>
            </a:r>
            <a:r>
              <a:rPr sz="4200" i="0" spc="-29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110" dirty="0">
                <a:solidFill>
                  <a:srgbClr val="000000"/>
                </a:solidFill>
                <a:latin typeface="Palatino Linotype"/>
                <a:cs typeface="Palatino Linotype"/>
              </a:rPr>
              <a:t>Conscientização</a:t>
            </a:r>
            <a:r>
              <a:rPr sz="4200" i="0" spc="-28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50" dirty="0">
                <a:solidFill>
                  <a:srgbClr val="000000"/>
                </a:solidFill>
                <a:latin typeface="Palatino Linotype"/>
                <a:cs typeface="Palatino Linotype"/>
              </a:rPr>
              <a:t>da</a:t>
            </a:r>
            <a:r>
              <a:rPr sz="4200" i="0" spc="-29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125" dirty="0">
                <a:solidFill>
                  <a:srgbClr val="000000"/>
                </a:solidFill>
                <a:latin typeface="Palatino Linotype"/>
                <a:cs typeface="Palatino Linotype"/>
              </a:rPr>
              <a:t>Esquizofrenia</a:t>
            </a:r>
            <a:r>
              <a:rPr sz="4200" i="0" spc="-28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75" dirty="0">
                <a:solidFill>
                  <a:srgbClr val="000000"/>
                </a:solidFill>
                <a:latin typeface="Palatino Linotype"/>
                <a:cs typeface="Palatino Linotype"/>
              </a:rPr>
              <a:t>-</a:t>
            </a:r>
            <a:r>
              <a:rPr sz="4200" i="0" spc="-29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254" dirty="0">
                <a:solidFill>
                  <a:srgbClr val="000000"/>
                </a:solidFill>
                <a:latin typeface="Palatino Linotype"/>
                <a:cs typeface="Palatino Linotype"/>
              </a:rPr>
              <a:t>RS</a:t>
            </a:r>
            <a:r>
              <a:rPr sz="4200" i="0" spc="-28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75" dirty="0">
                <a:solidFill>
                  <a:srgbClr val="000000"/>
                </a:solidFill>
                <a:latin typeface="Palatino Linotype"/>
                <a:cs typeface="Palatino Linotype"/>
              </a:rPr>
              <a:t>-</a:t>
            </a:r>
            <a:r>
              <a:rPr sz="4200" i="0" spc="-29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170" dirty="0">
                <a:solidFill>
                  <a:srgbClr val="000000"/>
                </a:solidFill>
                <a:latin typeface="Palatino Linotype"/>
                <a:cs typeface="Palatino Linotype"/>
              </a:rPr>
              <a:t>na</a:t>
            </a:r>
            <a:r>
              <a:rPr sz="4200" i="0" spc="-28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160" dirty="0">
                <a:solidFill>
                  <a:srgbClr val="000000"/>
                </a:solidFill>
                <a:latin typeface="Palatino Linotype"/>
                <a:cs typeface="Palatino Linotype"/>
              </a:rPr>
              <a:t>Câmara</a:t>
            </a:r>
            <a:r>
              <a:rPr sz="4200" i="0" spc="-29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75" dirty="0">
                <a:solidFill>
                  <a:srgbClr val="000000"/>
                </a:solidFill>
                <a:latin typeface="Palatino Linotype"/>
                <a:cs typeface="Palatino Linotype"/>
              </a:rPr>
              <a:t>-  </a:t>
            </a:r>
            <a:r>
              <a:rPr sz="4200" i="0" spc="55" dirty="0">
                <a:solidFill>
                  <a:srgbClr val="000000"/>
                </a:solidFill>
                <a:latin typeface="Palatino Linotype"/>
                <a:cs typeface="Palatino Linotype"/>
              </a:rPr>
              <a:t>com</a:t>
            </a:r>
            <a:r>
              <a:rPr sz="4200" i="0" spc="-30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204" dirty="0">
                <a:solidFill>
                  <a:srgbClr val="000000"/>
                </a:solidFill>
                <a:latin typeface="Palatino Linotype"/>
                <a:cs typeface="Palatino Linotype"/>
              </a:rPr>
              <a:t>a</a:t>
            </a:r>
            <a:r>
              <a:rPr sz="4200" i="0" spc="-29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135" dirty="0">
                <a:solidFill>
                  <a:srgbClr val="000000"/>
                </a:solidFill>
                <a:latin typeface="Palatino Linotype"/>
                <a:cs typeface="Palatino Linotype"/>
              </a:rPr>
              <a:t>palavra</a:t>
            </a:r>
            <a:r>
              <a:rPr sz="4200" i="0" spc="-29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50" dirty="0">
                <a:solidFill>
                  <a:srgbClr val="000000"/>
                </a:solidFill>
                <a:latin typeface="Palatino Linotype"/>
                <a:cs typeface="Palatino Linotype"/>
              </a:rPr>
              <a:t>da</a:t>
            </a:r>
            <a:r>
              <a:rPr sz="4200" i="0" spc="-29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125" dirty="0">
                <a:solidFill>
                  <a:srgbClr val="000000"/>
                </a:solidFill>
                <a:latin typeface="Palatino Linotype"/>
                <a:cs typeface="Palatino Linotype"/>
              </a:rPr>
              <a:t>mãe</a:t>
            </a:r>
            <a:r>
              <a:rPr sz="4200" i="0" spc="-29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70" dirty="0">
                <a:solidFill>
                  <a:srgbClr val="000000"/>
                </a:solidFill>
                <a:latin typeface="Palatino Linotype"/>
                <a:cs typeface="Palatino Linotype"/>
              </a:rPr>
              <a:t>Marilda</a:t>
            </a:r>
            <a:r>
              <a:rPr sz="4200" i="0" spc="-29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75" dirty="0">
                <a:solidFill>
                  <a:srgbClr val="000000"/>
                </a:solidFill>
                <a:latin typeface="Palatino Linotype"/>
                <a:cs typeface="Palatino Linotype"/>
              </a:rPr>
              <a:t>-</a:t>
            </a:r>
            <a:r>
              <a:rPr sz="4200" i="0" spc="-29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265" dirty="0">
                <a:solidFill>
                  <a:srgbClr val="000000"/>
                </a:solidFill>
                <a:latin typeface="Palatino Linotype"/>
                <a:cs typeface="Palatino Linotype"/>
              </a:rPr>
              <a:t>2019</a:t>
            </a:r>
            <a:endParaRPr sz="4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4692" y="3234236"/>
            <a:ext cx="13916024" cy="70527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6865" y="981256"/>
            <a:ext cx="16184244" cy="2254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6100"/>
              </a:lnSpc>
              <a:spcBef>
                <a:spcPts val="95"/>
              </a:spcBef>
            </a:pPr>
            <a:r>
              <a:rPr sz="4200" i="0" spc="-100" dirty="0">
                <a:solidFill>
                  <a:srgbClr val="000000"/>
                </a:solidFill>
                <a:latin typeface="Palatino Linotype"/>
                <a:cs typeface="Palatino Linotype"/>
              </a:rPr>
              <a:t>EVENTO </a:t>
            </a:r>
            <a:r>
              <a:rPr sz="4200" i="0" spc="-40" dirty="0">
                <a:solidFill>
                  <a:srgbClr val="000000"/>
                </a:solidFill>
                <a:latin typeface="Palatino Linotype"/>
                <a:cs typeface="Palatino Linotype"/>
              </a:rPr>
              <a:t>DAS </a:t>
            </a:r>
            <a:r>
              <a:rPr sz="4200" i="0" spc="65" dirty="0">
                <a:solidFill>
                  <a:srgbClr val="000000"/>
                </a:solidFill>
                <a:latin typeface="Palatino Linotype"/>
                <a:cs typeface="Palatino Linotype"/>
              </a:rPr>
              <a:t>SECRETARIAS </a:t>
            </a:r>
            <a:r>
              <a:rPr sz="4200" i="0" spc="-195" dirty="0">
                <a:solidFill>
                  <a:srgbClr val="000000"/>
                </a:solidFill>
                <a:latin typeface="Palatino Linotype"/>
                <a:cs typeface="Palatino Linotype"/>
              </a:rPr>
              <a:t>MUNICIPAL </a:t>
            </a:r>
            <a:r>
              <a:rPr sz="4200" i="0" spc="55" dirty="0">
                <a:solidFill>
                  <a:srgbClr val="000000"/>
                </a:solidFill>
                <a:latin typeface="Palatino Linotype"/>
                <a:cs typeface="Palatino Linotype"/>
              </a:rPr>
              <a:t>E </a:t>
            </a:r>
            <a:r>
              <a:rPr sz="4200" i="0" spc="-75" dirty="0">
                <a:solidFill>
                  <a:srgbClr val="000000"/>
                </a:solidFill>
                <a:latin typeface="Palatino Linotype"/>
                <a:cs typeface="Palatino Linotype"/>
              </a:rPr>
              <a:t>ESTADUAL </a:t>
            </a:r>
            <a:r>
              <a:rPr sz="4200" i="0" spc="-220" dirty="0">
                <a:solidFill>
                  <a:srgbClr val="000000"/>
                </a:solidFill>
                <a:latin typeface="Palatino Linotype"/>
                <a:cs typeface="Palatino Linotype"/>
              </a:rPr>
              <a:t>DA  </a:t>
            </a:r>
            <a:r>
              <a:rPr sz="4200" i="0" spc="-95" dirty="0">
                <a:solidFill>
                  <a:srgbClr val="000000"/>
                </a:solidFill>
                <a:latin typeface="Palatino Linotype"/>
                <a:cs typeface="Palatino Linotype"/>
              </a:rPr>
              <a:t>SAÚDE </a:t>
            </a:r>
            <a:r>
              <a:rPr sz="4200" i="0" spc="-515" dirty="0">
                <a:solidFill>
                  <a:srgbClr val="000000"/>
                </a:solidFill>
                <a:latin typeface="Palatino Linotype"/>
                <a:cs typeface="Palatino Linotype"/>
              </a:rPr>
              <a:t>NA </a:t>
            </a:r>
            <a:r>
              <a:rPr sz="4200" i="0" spc="-245" dirty="0">
                <a:solidFill>
                  <a:srgbClr val="000000"/>
                </a:solidFill>
                <a:latin typeface="Palatino Linotype"/>
                <a:cs typeface="Palatino Linotype"/>
              </a:rPr>
              <a:t>SEMANA </a:t>
            </a:r>
            <a:r>
              <a:rPr sz="4200" i="0" spc="-15" dirty="0">
                <a:solidFill>
                  <a:srgbClr val="000000"/>
                </a:solidFill>
                <a:latin typeface="Palatino Linotype"/>
                <a:cs typeface="Palatino Linotype"/>
              </a:rPr>
              <a:t>DE </a:t>
            </a:r>
            <a:r>
              <a:rPr sz="4200" i="0" spc="-140" dirty="0">
                <a:solidFill>
                  <a:srgbClr val="000000"/>
                </a:solidFill>
                <a:latin typeface="Palatino Linotype"/>
                <a:cs typeface="Palatino Linotype"/>
              </a:rPr>
              <a:t>CONSCIENTIZAÇÃO</a:t>
            </a:r>
            <a:r>
              <a:rPr sz="4200" i="0" spc="-54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-220" dirty="0">
                <a:solidFill>
                  <a:srgbClr val="000000"/>
                </a:solidFill>
                <a:latin typeface="Palatino Linotype"/>
                <a:cs typeface="Palatino Linotype"/>
              </a:rPr>
              <a:t>DA</a:t>
            </a:r>
            <a:r>
              <a:rPr sz="4200" i="0" spc="-28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-85" dirty="0">
                <a:solidFill>
                  <a:srgbClr val="000000"/>
                </a:solidFill>
                <a:latin typeface="Palatino Linotype"/>
                <a:cs typeface="Palatino Linotype"/>
              </a:rPr>
              <a:t>ESQUIZOFRENIA </a:t>
            </a:r>
            <a:r>
              <a:rPr sz="4200" i="0" spc="-114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spc="-195" dirty="0">
                <a:solidFill>
                  <a:srgbClr val="000000"/>
                </a:solidFill>
                <a:latin typeface="Palatino Linotype"/>
                <a:cs typeface="Palatino Linotype"/>
              </a:rPr>
              <a:t>EM</a:t>
            </a:r>
            <a:r>
              <a:rPr sz="4200" i="0" spc="-30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4200" i="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CURITIBA</a:t>
            </a:r>
            <a:r>
              <a:rPr lang="pt-BR" sz="4200" i="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 - 2019</a:t>
            </a:r>
            <a:endParaRPr sz="42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2514" y="1292048"/>
            <a:ext cx="12525374" cy="8229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00" y="1143913"/>
            <a:ext cx="10972799" cy="7587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11184" y="313269"/>
            <a:ext cx="86760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05" dirty="0">
                <a:latin typeface="Calibri"/>
                <a:cs typeface="Calibri"/>
              </a:rPr>
              <a:t>DIA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459" dirty="0">
                <a:latin typeface="Calibri"/>
                <a:cs typeface="Calibri"/>
              </a:rPr>
              <a:t>DA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440" dirty="0">
                <a:latin typeface="Calibri"/>
                <a:cs typeface="Calibri"/>
              </a:rPr>
              <a:t>PESSOA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300" dirty="0">
                <a:latin typeface="Calibri"/>
                <a:cs typeface="Calibri"/>
              </a:rPr>
              <a:t>COM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434" dirty="0">
                <a:latin typeface="Calibri"/>
                <a:cs typeface="Calibri"/>
              </a:rPr>
              <a:t>ESQUIZOFRENIA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305" dirty="0">
                <a:latin typeface="Calibri"/>
                <a:cs typeface="Calibri"/>
              </a:rPr>
              <a:t>-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405" dirty="0">
                <a:latin typeface="Calibri"/>
                <a:cs typeface="Calibri"/>
              </a:rPr>
              <a:t>PROESQ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305" dirty="0">
                <a:latin typeface="Calibri"/>
                <a:cs typeface="Calibri"/>
              </a:rPr>
              <a:t>-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20" dirty="0">
                <a:latin typeface="Calibri"/>
                <a:cs typeface="Calibri"/>
              </a:rPr>
              <a:t>2019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D07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40779" y="1503628"/>
            <a:ext cx="552118" cy="574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147" y="0"/>
            <a:ext cx="834238" cy="606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9200" y="1967202"/>
            <a:ext cx="15392399" cy="79006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42973" y="118082"/>
            <a:ext cx="8944610" cy="184912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R="110489" algn="ctr">
              <a:lnSpc>
                <a:spcPct val="100000"/>
              </a:lnSpc>
              <a:spcBef>
                <a:spcPts val="330"/>
              </a:spcBef>
              <a:tabLst>
                <a:tab pos="1736089" algn="l"/>
                <a:tab pos="3279775" algn="l"/>
              </a:tabLst>
            </a:pPr>
            <a:r>
              <a:rPr sz="2800" i="0" spc="190" dirty="0">
                <a:solidFill>
                  <a:srgbClr val="000000"/>
                </a:solidFill>
                <a:latin typeface="Georgia"/>
                <a:cs typeface="Georgia"/>
              </a:rPr>
              <a:t>ALGUNS	</a:t>
            </a:r>
            <a:r>
              <a:rPr sz="2800" i="0" spc="155" dirty="0">
                <a:solidFill>
                  <a:srgbClr val="000000"/>
                </a:solidFill>
                <a:latin typeface="Georgia"/>
                <a:cs typeface="Georgia"/>
              </a:rPr>
              <a:t>LOCAIS	</a:t>
            </a:r>
            <a:r>
              <a:rPr sz="2800" i="0" spc="190" dirty="0">
                <a:solidFill>
                  <a:srgbClr val="000000"/>
                </a:solidFill>
                <a:latin typeface="Georgia"/>
                <a:cs typeface="Georgia"/>
              </a:rPr>
              <a:t>ILUMINADOS</a:t>
            </a:r>
            <a:endParaRPr sz="2800">
              <a:latin typeface="Georgia"/>
              <a:cs typeface="Georgia"/>
            </a:endParaRPr>
          </a:p>
          <a:p>
            <a:pPr marL="12700" marR="5080" indent="-635" algn="ctr">
              <a:lnSpc>
                <a:spcPct val="106800"/>
              </a:lnSpc>
              <a:tabLst>
                <a:tab pos="679450" algn="l"/>
                <a:tab pos="708660" algn="l"/>
                <a:tab pos="1624330" algn="l"/>
                <a:tab pos="1896745" algn="l"/>
                <a:tab pos="2563495" algn="l"/>
                <a:tab pos="2590165" algn="l"/>
                <a:tab pos="3234690" algn="l"/>
                <a:tab pos="4930140" algn="l"/>
                <a:tab pos="5325110" algn="l"/>
                <a:tab pos="7101205" algn="l"/>
                <a:tab pos="7492365" algn="l"/>
                <a:tab pos="8109584" algn="l"/>
                <a:tab pos="8504555" algn="l"/>
                <a:tab pos="8700770" algn="l"/>
              </a:tabLst>
            </a:pPr>
            <a:r>
              <a:rPr sz="2800" i="0" spc="190" dirty="0">
                <a:solidFill>
                  <a:srgbClr val="000000"/>
                </a:solidFill>
                <a:latin typeface="Georgia"/>
                <a:cs typeface="Georgia"/>
              </a:rPr>
              <a:t>NA		</a:t>
            </a:r>
            <a:r>
              <a:rPr sz="2800" i="0" spc="90" dirty="0">
                <a:solidFill>
                  <a:srgbClr val="000000"/>
                </a:solidFill>
                <a:latin typeface="Georgia"/>
                <a:cs typeface="Georgia"/>
              </a:rPr>
              <a:t>COR	</a:t>
            </a:r>
            <a:r>
              <a:rPr sz="2800" i="0" spc="160" dirty="0">
                <a:solidFill>
                  <a:srgbClr val="000000"/>
                </a:solidFill>
                <a:latin typeface="Georgia"/>
                <a:cs typeface="Georgia"/>
              </a:rPr>
              <a:t>QUE		</a:t>
            </a:r>
            <a:r>
              <a:rPr sz="2800" i="0" spc="200" dirty="0">
                <a:solidFill>
                  <a:srgbClr val="000000"/>
                </a:solidFill>
                <a:latin typeface="Georgia"/>
                <a:cs typeface="Georgia"/>
              </a:rPr>
              <a:t>SIMBOLIZA	</a:t>
            </a:r>
            <a:r>
              <a:rPr sz="2800" i="0" spc="155" dirty="0">
                <a:solidFill>
                  <a:srgbClr val="000000"/>
                </a:solidFill>
                <a:latin typeface="Georgia"/>
                <a:cs typeface="Georgia"/>
              </a:rPr>
              <a:t>A	</a:t>
            </a:r>
            <a:r>
              <a:rPr sz="2800" i="0" spc="185" dirty="0">
                <a:solidFill>
                  <a:srgbClr val="000000"/>
                </a:solidFill>
                <a:latin typeface="Georgia"/>
                <a:cs typeface="Georgia"/>
              </a:rPr>
              <a:t>ESQUIZOFRENIA	</a:t>
            </a:r>
            <a:r>
              <a:rPr sz="2800" i="0" spc="-130" dirty="0">
                <a:solidFill>
                  <a:srgbClr val="000000"/>
                </a:solidFill>
                <a:latin typeface="Georgia"/>
                <a:cs typeface="Georgia"/>
              </a:rPr>
              <a:t>-  </a:t>
            </a:r>
            <a:r>
              <a:rPr sz="2800" i="0" spc="220" dirty="0">
                <a:solidFill>
                  <a:srgbClr val="000000"/>
                </a:solidFill>
                <a:latin typeface="Georgia"/>
                <a:cs typeface="Georgia"/>
              </a:rPr>
              <a:t>N</a:t>
            </a:r>
            <a:r>
              <a:rPr sz="2800" i="0" spc="155" dirty="0">
                <a:solidFill>
                  <a:srgbClr val="000000"/>
                </a:solidFill>
                <a:latin typeface="Georgia"/>
                <a:cs typeface="Georgia"/>
              </a:rPr>
              <a:t>A</a:t>
            </a:r>
            <a:r>
              <a:rPr sz="2800" i="0" dirty="0">
                <a:solidFill>
                  <a:srgbClr val="000000"/>
                </a:solidFill>
                <a:latin typeface="Georgia"/>
                <a:cs typeface="Georgia"/>
              </a:rPr>
              <a:t>		</a:t>
            </a:r>
            <a:r>
              <a:rPr sz="2800" i="0" spc="229" dirty="0">
                <a:solidFill>
                  <a:srgbClr val="000000"/>
                </a:solidFill>
                <a:latin typeface="Georgia"/>
                <a:cs typeface="Georgia"/>
              </a:rPr>
              <a:t>S</a:t>
            </a:r>
            <a:r>
              <a:rPr sz="2800" i="0" spc="250" dirty="0">
                <a:solidFill>
                  <a:srgbClr val="000000"/>
                </a:solidFill>
                <a:latin typeface="Georgia"/>
                <a:cs typeface="Georgia"/>
              </a:rPr>
              <a:t>E</a:t>
            </a:r>
            <a:r>
              <a:rPr sz="2800" i="0" spc="475" dirty="0">
                <a:solidFill>
                  <a:srgbClr val="000000"/>
                </a:solidFill>
                <a:latin typeface="Georgia"/>
                <a:cs typeface="Georgia"/>
              </a:rPr>
              <a:t>M</a:t>
            </a:r>
            <a:r>
              <a:rPr sz="2800" i="0" spc="290" dirty="0">
                <a:solidFill>
                  <a:srgbClr val="000000"/>
                </a:solidFill>
                <a:latin typeface="Georgia"/>
                <a:cs typeface="Georgia"/>
              </a:rPr>
              <a:t>A</a:t>
            </a:r>
            <a:r>
              <a:rPr sz="2800" i="0" spc="220" dirty="0">
                <a:solidFill>
                  <a:srgbClr val="000000"/>
                </a:solidFill>
                <a:latin typeface="Georgia"/>
                <a:cs typeface="Georgia"/>
              </a:rPr>
              <a:t>N</a:t>
            </a:r>
            <a:r>
              <a:rPr sz="2800" i="0" spc="155" dirty="0">
                <a:solidFill>
                  <a:srgbClr val="000000"/>
                </a:solidFill>
                <a:latin typeface="Georgia"/>
                <a:cs typeface="Georgia"/>
              </a:rPr>
              <a:t>A</a:t>
            </a:r>
            <a:r>
              <a:rPr sz="2800" i="0" dirty="0">
                <a:solidFill>
                  <a:srgbClr val="000000"/>
                </a:solidFill>
                <a:latin typeface="Georgia"/>
                <a:cs typeface="Georgia"/>
              </a:rPr>
              <a:t>	</a:t>
            </a:r>
            <a:r>
              <a:rPr sz="2800" i="0" spc="-645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sz="2800" i="0" spc="125" dirty="0">
                <a:solidFill>
                  <a:srgbClr val="000000"/>
                </a:solidFill>
                <a:latin typeface="Georgia"/>
                <a:cs typeface="Georgia"/>
              </a:rPr>
              <a:t>D</a:t>
            </a:r>
            <a:r>
              <a:rPr sz="2800" i="0" spc="114" dirty="0">
                <a:solidFill>
                  <a:srgbClr val="000000"/>
                </a:solidFill>
                <a:latin typeface="Georgia"/>
                <a:cs typeface="Georgia"/>
              </a:rPr>
              <a:t>E</a:t>
            </a:r>
            <a:r>
              <a:rPr sz="2800" i="0" dirty="0">
                <a:solidFill>
                  <a:srgbClr val="000000"/>
                </a:solidFill>
                <a:latin typeface="Georgia"/>
                <a:cs typeface="Georgia"/>
              </a:rPr>
              <a:t>	</a:t>
            </a:r>
            <a:r>
              <a:rPr sz="2800" i="0" spc="185" dirty="0">
                <a:solidFill>
                  <a:srgbClr val="000000"/>
                </a:solidFill>
                <a:latin typeface="Georgia"/>
                <a:cs typeface="Georgia"/>
              </a:rPr>
              <a:t>C</a:t>
            </a:r>
            <a:r>
              <a:rPr sz="2800" i="0" spc="135" dirty="0">
                <a:solidFill>
                  <a:srgbClr val="000000"/>
                </a:solidFill>
                <a:latin typeface="Georgia"/>
                <a:cs typeface="Georgia"/>
              </a:rPr>
              <a:t>O</a:t>
            </a:r>
            <a:r>
              <a:rPr sz="2800" i="0" spc="220" dirty="0">
                <a:solidFill>
                  <a:srgbClr val="000000"/>
                </a:solidFill>
                <a:latin typeface="Georgia"/>
                <a:cs typeface="Georgia"/>
              </a:rPr>
              <a:t>N</a:t>
            </a:r>
            <a:r>
              <a:rPr sz="2800" i="0" spc="229" dirty="0">
                <a:solidFill>
                  <a:srgbClr val="000000"/>
                </a:solidFill>
                <a:latin typeface="Georgia"/>
                <a:cs typeface="Georgia"/>
              </a:rPr>
              <a:t>S</a:t>
            </a:r>
            <a:r>
              <a:rPr sz="2800" i="0" spc="185" dirty="0">
                <a:solidFill>
                  <a:srgbClr val="000000"/>
                </a:solidFill>
                <a:latin typeface="Georgia"/>
                <a:cs typeface="Georgia"/>
              </a:rPr>
              <a:t>C</a:t>
            </a:r>
            <a:r>
              <a:rPr sz="2800" i="0" spc="75" dirty="0">
                <a:solidFill>
                  <a:srgbClr val="000000"/>
                </a:solidFill>
                <a:latin typeface="Georgia"/>
                <a:cs typeface="Georgia"/>
              </a:rPr>
              <a:t>I</a:t>
            </a:r>
            <a:r>
              <a:rPr sz="2800" i="0" spc="250" dirty="0">
                <a:solidFill>
                  <a:srgbClr val="000000"/>
                </a:solidFill>
                <a:latin typeface="Georgia"/>
                <a:cs typeface="Georgia"/>
              </a:rPr>
              <a:t>E</a:t>
            </a:r>
            <a:r>
              <a:rPr sz="2800" i="0" spc="220" dirty="0">
                <a:solidFill>
                  <a:srgbClr val="000000"/>
                </a:solidFill>
                <a:latin typeface="Georgia"/>
                <a:cs typeface="Georgia"/>
              </a:rPr>
              <a:t>N</a:t>
            </a:r>
            <a:r>
              <a:rPr sz="2800" i="0" spc="114" dirty="0">
                <a:solidFill>
                  <a:srgbClr val="000000"/>
                </a:solidFill>
                <a:latin typeface="Georgia"/>
                <a:cs typeface="Georgia"/>
              </a:rPr>
              <a:t>T</a:t>
            </a:r>
            <a:r>
              <a:rPr sz="2800" i="0" spc="75" dirty="0">
                <a:solidFill>
                  <a:srgbClr val="000000"/>
                </a:solidFill>
                <a:latin typeface="Georgia"/>
                <a:cs typeface="Georgia"/>
              </a:rPr>
              <a:t>I</a:t>
            </a:r>
            <a:r>
              <a:rPr sz="2800" i="0" spc="220" dirty="0">
                <a:solidFill>
                  <a:srgbClr val="000000"/>
                </a:solidFill>
                <a:latin typeface="Georgia"/>
                <a:cs typeface="Georgia"/>
              </a:rPr>
              <a:t>Z</a:t>
            </a:r>
            <a:r>
              <a:rPr sz="2800" i="0" spc="290" dirty="0">
                <a:solidFill>
                  <a:srgbClr val="000000"/>
                </a:solidFill>
                <a:latin typeface="Georgia"/>
                <a:cs typeface="Georgia"/>
              </a:rPr>
              <a:t>A</a:t>
            </a:r>
            <a:r>
              <a:rPr sz="2800" i="0" spc="185" dirty="0">
                <a:solidFill>
                  <a:srgbClr val="000000"/>
                </a:solidFill>
                <a:latin typeface="Georgia"/>
                <a:cs typeface="Georgia"/>
              </a:rPr>
              <a:t>Ç</a:t>
            </a:r>
            <a:r>
              <a:rPr sz="2800" i="0" spc="290" dirty="0">
                <a:solidFill>
                  <a:srgbClr val="000000"/>
                </a:solidFill>
                <a:latin typeface="Georgia"/>
                <a:cs typeface="Georgia"/>
              </a:rPr>
              <a:t>Ã</a:t>
            </a:r>
            <a:r>
              <a:rPr sz="2800" i="0" dirty="0">
                <a:solidFill>
                  <a:srgbClr val="000000"/>
                </a:solidFill>
                <a:latin typeface="Georgia"/>
                <a:cs typeface="Georgia"/>
              </a:rPr>
              <a:t>O	</a:t>
            </a:r>
            <a:r>
              <a:rPr sz="2800" i="0" spc="285" dirty="0">
                <a:solidFill>
                  <a:srgbClr val="000000"/>
                </a:solidFill>
                <a:latin typeface="Georgia"/>
                <a:cs typeface="Georgia"/>
              </a:rPr>
              <a:t>0</a:t>
            </a:r>
            <a:r>
              <a:rPr sz="2800" i="0" dirty="0">
                <a:solidFill>
                  <a:srgbClr val="000000"/>
                </a:solidFill>
                <a:latin typeface="Georgia"/>
                <a:cs typeface="Georgia"/>
              </a:rPr>
              <a:t>	</a:t>
            </a:r>
            <a:r>
              <a:rPr sz="2800" i="0" spc="210" dirty="0">
                <a:solidFill>
                  <a:srgbClr val="000000"/>
                </a:solidFill>
                <a:latin typeface="Georgia"/>
                <a:cs typeface="Georgia"/>
              </a:rPr>
              <a:t>2</a:t>
            </a:r>
            <a:r>
              <a:rPr sz="2800" i="0" spc="285" dirty="0">
                <a:solidFill>
                  <a:srgbClr val="000000"/>
                </a:solidFill>
                <a:latin typeface="Georgia"/>
                <a:cs typeface="Georgia"/>
              </a:rPr>
              <a:t>0</a:t>
            </a:r>
            <a:r>
              <a:rPr sz="2800" i="0" dirty="0">
                <a:solidFill>
                  <a:srgbClr val="000000"/>
                </a:solidFill>
                <a:latin typeface="Georgia"/>
                <a:cs typeface="Georgia"/>
              </a:rPr>
              <a:t>	</a:t>
            </a:r>
            <a:r>
              <a:rPr sz="2800" i="0" spc="155" dirty="0">
                <a:solidFill>
                  <a:srgbClr val="000000"/>
                </a:solidFill>
                <a:latin typeface="Georgia"/>
                <a:cs typeface="Georgia"/>
              </a:rPr>
              <a:t>A</a:t>
            </a:r>
            <a:r>
              <a:rPr sz="2800" i="0" dirty="0">
                <a:solidFill>
                  <a:srgbClr val="000000"/>
                </a:solidFill>
                <a:latin typeface="Georgia"/>
                <a:cs typeface="Georgia"/>
              </a:rPr>
              <a:t>	</a:t>
            </a:r>
            <a:r>
              <a:rPr sz="2800" i="0" spc="210" dirty="0">
                <a:solidFill>
                  <a:srgbClr val="000000"/>
                </a:solidFill>
                <a:latin typeface="Georgia"/>
                <a:cs typeface="Georgia"/>
              </a:rPr>
              <a:t>2</a:t>
            </a:r>
            <a:r>
              <a:rPr sz="2800" i="0" spc="110" dirty="0">
                <a:solidFill>
                  <a:srgbClr val="000000"/>
                </a:solidFill>
                <a:latin typeface="Georgia"/>
                <a:cs typeface="Georgia"/>
              </a:rPr>
              <a:t>7  </a:t>
            </a:r>
            <a:r>
              <a:rPr sz="2800" i="0" spc="120" dirty="0">
                <a:solidFill>
                  <a:srgbClr val="000000"/>
                </a:solidFill>
                <a:latin typeface="Georgia"/>
                <a:cs typeface="Georgia"/>
              </a:rPr>
              <a:t>DE	</a:t>
            </a:r>
            <a:r>
              <a:rPr sz="2800" i="0" spc="210" dirty="0">
                <a:solidFill>
                  <a:srgbClr val="000000"/>
                </a:solidFill>
                <a:latin typeface="Georgia"/>
                <a:cs typeface="Georgia"/>
              </a:rPr>
              <a:t>MAIO	</a:t>
            </a:r>
            <a:r>
              <a:rPr sz="2800" i="0" spc="120" dirty="0">
                <a:solidFill>
                  <a:srgbClr val="000000"/>
                </a:solidFill>
                <a:latin typeface="Georgia"/>
                <a:cs typeface="Georgia"/>
              </a:rPr>
              <a:t>DE	</a:t>
            </a:r>
            <a:r>
              <a:rPr sz="2800" i="0" spc="220" dirty="0">
                <a:solidFill>
                  <a:srgbClr val="000000"/>
                </a:solidFill>
                <a:latin typeface="Georgia"/>
                <a:cs typeface="Georgia"/>
              </a:rPr>
              <a:t>2019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800" y="8941173"/>
            <a:ext cx="701802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200" spc="11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ÓPERA DE ARAME - CURITIBA</a:t>
            </a:r>
            <a:endParaRPr sz="42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D07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37427" y="0"/>
            <a:ext cx="7410449" cy="995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31369" y="2419080"/>
            <a:ext cx="57302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0" spc="125" dirty="0">
                <a:solidFill>
                  <a:srgbClr val="FFFFFF"/>
                </a:solidFill>
                <a:latin typeface="Palatino Linotype"/>
                <a:cs typeface="Palatino Linotype"/>
              </a:rPr>
              <a:t>Pelas</a:t>
            </a:r>
            <a:r>
              <a:rPr sz="4200" i="0" spc="-31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165" dirty="0">
                <a:solidFill>
                  <a:srgbClr val="FFFFFF"/>
                </a:solidFill>
                <a:latin typeface="Palatino Linotype"/>
                <a:cs typeface="Palatino Linotype"/>
              </a:rPr>
              <a:t>ruas</a:t>
            </a:r>
            <a:r>
              <a:rPr sz="4200" i="0" spc="-30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25" dirty="0">
                <a:solidFill>
                  <a:srgbClr val="FFFFFF"/>
                </a:solidFill>
                <a:latin typeface="Palatino Linotype"/>
                <a:cs typeface="Palatino Linotype"/>
              </a:rPr>
              <a:t>de</a:t>
            </a:r>
            <a:r>
              <a:rPr sz="4200" i="0" spc="-30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165" dirty="0">
                <a:solidFill>
                  <a:srgbClr val="FFFFFF"/>
                </a:solidFill>
                <a:latin typeface="Palatino Linotype"/>
                <a:cs typeface="Palatino Linotype"/>
              </a:rPr>
              <a:t>São</a:t>
            </a:r>
            <a:r>
              <a:rPr sz="4200" i="0" spc="-30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85" dirty="0">
                <a:solidFill>
                  <a:srgbClr val="FFFFFF"/>
                </a:solidFill>
                <a:latin typeface="Palatino Linotype"/>
                <a:cs typeface="Palatino Linotype"/>
              </a:rPr>
              <a:t>Paulo</a:t>
            </a:r>
            <a:endParaRPr sz="4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D07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3999" y="1473100"/>
            <a:ext cx="12963524" cy="8229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54656" y="534487"/>
            <a:ext cx="88036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0" spc="60" dirty="0">
                <a:solidFill>
                  <a:srgbClr val="FFFFFF"/>
                </a:solidFill>
                <a:latin typeface="Palatino Linotype"/>
                <a:cs typeface="Palatino Linotype"/>
              </a:rPr>
              <a:t>Assembléia</a:t>
            </a:r>
            <a:r>
              <a:rPr sz="4200" i="0" spc="-29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75" dirty="0">
                <a:solidFill>
                  <a:srgbClr val="FFFFFF"/>
                </a:solidFill>
                <a:latin typeface="Palatino Linotype"/>
                <a:cs typeface="Palatino Linotype"/>
              </a:rPr>
              <a:t>Legislativa</a:t>
            </a:r>
            <a:r>
              <a:rPr sz="4200" i="0" spc="-29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25" dirty="0">
                <a:solidFill>
                  <a:srgbClr val="FFFFFF"/>
                </a:solidFill>
                <a:latin typeface="Palatino Linotype"/>
                <a:cs typeface="Palatino Linotype"/>
              </a:rPr>
              <a:t>de</a:t>
            </a:r>
            <a:r>
              <a:rPr sz="4200" i="0" spc="-29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165" dirty="0">
                <a:solidFill>
                  <a:srgbClr val="FFFFFF"/>
                </a:solidFill>
                <a:latin typeface="Palatino Linotype"/>
                <a:cs typeface="Palatino Linotype"/>
              </a:rPr>
              <a:t>São</a:t>
            </a:r>
            <a:r>
              <a:rPr sz="4200" i="0" spc="-29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85" dirty="0">
                <a:solidFill>
                  <a:srgbClr val="FFFFFF"/>
                </a:solidFill>
                <a:latin typeface="Palatino Linotype"/>
                <a:cs typeface="Palatino Linotype"/>
              </a:rPr>
              <a:t>Paulo</a:t>
            </a:r>
            <a:endParaRPr sz="4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D07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37922" y="0"/>
            <a:ext cx="6124574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0757" y="1259994"/>
            <a:ext cx="6311265" cy="2254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100"/>
              </a:lnSpc>
              <a:spcBef>
                <a:spcPts val="95"/>
              </a:spcBef>
            </a:pPr>
            <a:r>
              <a:rPr sz="4200" i="0" spc="125" dirty="0">
                <a:solidFill>
                  <a:srgbClr val="FFFFFF"/>
                </a:solidFill>
                <a:latin typeface="Palatino Linotype"/>
                <a:cs typeface="Palatino Linotype"/>
              </a:rPr>
              <a:t>Palácio</a:t>
            </a:r>
            <a:r>
              <a:rPr sz="4200" i="0" spc="-30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50" dirty="0">
                <a:solidFill>
                  <a:srgbClr val="FFFFFF"/>
                </a:solidFill>
                <a:latin typeface="Palatino Linotype"/>
                <a:cs typeface="Palatino Linotype"/>
              </a:rPr>
              <a:t>Iguaçu</a:t>
            </a:r>
            <a:r>
              <a:rPr sz="4200" i="0" spc="-30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75" dirty="0">
                <a:solidFill>
                  <a:srgbClr val="FFFFFF"/>
                </a:solidFill>
                <a:latin typeface="Palatino Linotype"/>
                <a:cs typeface="Palatino Linotype"/>
              </a:rPr>
              <a:t>-</a:t>
            </a:r>
            <a:r>
              <a:rPr sz="4200" i="0" spc="-30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120" dirty="0">
                <a:solidFill>
                  <a:srgbClr val="FFFFFF"/>
                </a:solidFill>
                <a:latin typeface="Palatino Linotype"/>
                <a:cs typeface="Palatino Linotype"/>
              </a:rPr>
              <a:t>Chefia</a:t>
            </a:r>
            <a:r>
              <a:rPr sz="4200" i="0" spc="-30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-55" dirty="0">
                <a:solidFill>
                  <a:srgbClr val="FFFFFF"/>
                </a:solidFill>
                <a:latin typeface="Palatino Linotype"/>
                <a:cs typeface="Palatino Linotype"/>
              </a:rPr>
              <a:t>do  </a:t>
            </a:r>
            <a:r>
              <a:rPr sz="4200" i="0" spc="114" dirty="0">
                <a:solidFill>
                  <a:srgbClr val="FFFFFF"/>
                </a:solidFill>
                <a:latin typeface="Palatino Linotype"/>
                <a:cs typeface="Palatino Linotype"/>
              </a:rPr>
              <a:t>Poder</a:t>
            </a:r>
            <a:r>
              <a:rPr sz="4200" i="0" spc="-30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105" dirty="0">
                <a:solidFill>
                  <a:srgbClr val="FFFFFF"/>
                </a:solidFill>
                <a:latin typeface="Palatino Linotype"/>
                <a:cs typeface="Palatino Linotype"/>
              </a:rPr>
              <a:t>Executivo</a:t>
            </a:r>
            <a:endParaRPr sz="420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810"/>
              </a:spcBef>
            </a:pPr>
            <a:r>
              <a:rPr sz="4200" i="0" spc="150" dirty="0">
                <a:solidFill>
                  <a:srgbClr val="FFFFFF"/>
                </a:solidFill>
                <a:latin typeface="Palatino Linotype"/>
                <a:cs typeface="Palatino Linotype"/>
              </a:rPr>
              <a:t>Curitiba</a:t>
            </a:r>
            <a:endParaRPr sz="4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D07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43548" y="193399"/>
            <a:ext cx="7581899" cy="9667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6236" y="3015725"/>
            <a:ext cx="5544185" cy="1511300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10"/>
              </a:spcBef>
            </a:pPr>
            <a:r>
              <a:rPr sz="4200" i="0" spc="-145" dirty="0">
                <a:solidFill>
                  <a:srgbClr val="FFFFFF"/>
                </a:solidFill>
                <a:latin typeface="Palatino Linotype"/>
                <a:cs typeface="Palatino Linotype"/>
              </a:rPr>
              <a:t>HARD </a:t>
            </a:r>
            <a:r>
              <a:rPr sz="4200" i="0" spc="-5" dirty="0">
                <a:solidFill>
                  <a:srgbClr val="FFFFFF"/>
                </a:solidFill>
                <a:latin typeface="Palatino Linotype"/>
                <a:cs typeface="Palatino Linotype"/>
              </a:rPr>
              <a:t>ROCK </a:t>
            </a:r>
            <a:r>
              <a:rPr sz="4200" i="0" spc="-60" dirty="0">
                <a:solidFill>
                  <a:srgbClr val="FFFFFF"/>
                </a:solidFill>
                <a:latin typeface="Palatino Linotype"/>
                <a:cs typeface="Palatino Linotype"/>
              </a:rPr>
              <a:t>CAFÉ</a:t>
            </a:r>
            <a:r>
              <a:rPr sz="4200" i="0" spc="-79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200" i="0" spc="85" dirty="0">
                <a:solidFill>
                  <a:srgbClr val="FFFFFF"/>
                </a:solidFill>
                <a:latin typeface="Palatino Linotype"/>
                <a:cs typeface="Palatino Linotype"/>
              </a:rPr>
              <a:t>em</a:t>
            </a:r>
            <a:endParaRPr sz="420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810"/>
              </a:spcBef>
            </a:pPr>
            <a:r>
              <a:rPr sz="4200" i="0" spc="150" dirty="0">
                <a:solidFill>
                  <a:srgbClr val="FFFFFF"/>
                </a:solidFill>
                <a:latin typeface="Palatino Linotype"/>
                <a:cs typeface="Palatino Linotype"/>
              </a:rPr>
              <a:t>Curitiba</a:t>
            </a:r>
            <a:endParaRPr sz="4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1669" y="1280493"/>
            <a:ext cx="9194388" cy="84084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56103" y="1254488"/>
            <a:ext cx="5832054" cy="8293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89078" y="8033866"/>
            <a:ext cx="796292" cy="797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0753" y="1029323"/>
            <a:ext cx="815087" cy="807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44005" y="1374933"/>
            <a:ext cx="6528434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spc="-930" dirty="0"/>
              <a:t>Quem </a:t>
            </a:r>
            <a:r>
              <a:rPr sz="10000" spc="-1145" dirty="0"/>
              <a:t>eu</a:t>
            </a:r>
            <a:r>
              <a:rPr sz="10000" spc="-935" dirty="0"/>
              <a:t> </a:t>
            </a:r>
            <a:r>
              <a:rPr sz="10000" spc="-300" dirty="0"/>
              <a:t>sou?</a:t>
            </a:r>
            <a:endParaRPr sz="10000"/>
          </a:p>
        </p:txBody>
      </p:sp>
      <p:sp>
        <p:nvSpPr>
          <p:cNvPr id="7" name="object 7"/>
          <p:cNvSpPr txBox="1"/>
          <p:nvPr/>
        </p:nvSpPr>
        <p:spPr>
          <a:xfrm>
            <a:off x="10016733" y="3159143"/>
            <a:ext cx="7255509" cy="533717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90"/>
              </a:spcBef>
              <a:tabLst>
                <a:tab pos="1050925" algn="l"/>
                <a:tab pos="3260090" algn="l"/>
              </a:tabLst>
            </a:pPr>
            <a:r>
              <a:rPr sz="3800" spc="650" dirty="0">
                <a:solidFill>
                  <a:srgbClr val="D07D66"/>
                </a:solidFill>
                <a:latin typeface="Georgia"/>
                <a:cs typeface="Georgia"/>
              </a:rPr>
              <a:t>M</a:t>
            </a:r>
            <a:r>
              <a:rPr sz="3800" spc="160" dirty="0">
                <a:solidFill>
                  <a:srgbClr val="D07D66"/>
                </a:solidFill>
                <a:latin typeface="Georgia"/>
                <a:cs typeface="Georgia"/>
              </a:rPr>
              <a:t>E</a:t>
            </a:r>
            <a:r>
              <a:rPr sz="3800" dirty="0">
                <a:solidFill>
                  <a:srgbClr val="D07D66"/>
                </a:solidFill>
                <a:latin typeface="Georgia"/>
                <a:cs typeface="Georgia"/>
              </a:rPr>
              <a:t>	</a:t>
            </a:r>
            <a:r>
              <a:rPr sz="3800" spc="250" dirty="0">
                <a:solidFill>
                  <a:srgbClr val="D07D66"/>
                </a:solidFill>
                <a:latin typeface="Georgia"/>
                <a:cs typeface="Georgia"/>
              </a:rPr>
              <a:t>C</a:t>
            </a:r>
            <a:r>
              <a:rPr sz="3800" spc="180" dirty="0">
                <a:solidFill>
                  <a:srgbClr val="D07D66"/>
                </a:solidFill>
                <a:latin typeface="Georgia"/>
                <a:cs typeface="Georgia"/>
              </a:rPr>
              <a:t>H</a:t>
            </a:r>
            <a:r>
              <a:rPr sz="3800" spc="400" dirty="0">
                <a:solidFill>
                  <a:srgbClr val="D07D66"/>
                </a:solidFill>
                <a:latin typeface="Georgia"/>
                <a:cs typeface="Georgia"/>
              </a:rPr>
              <a:t>A</a:t>
            </a:r>
            <a:r>
              <a:rPr sz="3800" spc="650" dirty="0">
                <a:solidFill>
                  <a:srgbClr val="D07D66"/>
                </a:solidFill>
                <a:latin typeface="Georgia"/>
                <a:cs typeface="Georgia"/>
              </a:rPr>
              <a:t>M</a:t>
            </a:r>
            <a:r>
              <a:rPr sz="3800" dirty="0">
                <a:solidFill>
                  <a:srgbClr val="D07D66"/>
                </a:solidFill>
                <a:latin typeface="Georgia"/>
                <a:cs typeface="Georgia"/>
              </a:rPr>
              <a:t>O	</a:t>
            </a:r>
            <a:r>
              <a:rPr sz="3800" spc="315" dirty="0">
                <a:solidFill>
                  <a:srgbClr val="D07D66"/>
                </a:solidFill>
                <a:latin typeface="Georgia"/>
                <a:cs typeface="Georgia"/>
              </a:rPr>
              <a:t>S</a:t>
            </a:r>
            <a:r>
              <a:rPr sz="3800" spc="400" dirty="0">
                <a:solidFill>
                  <a:srgbClr val="D07D66"/>
                </a:solidFill>
                <a:latin typeface="Georgia"/>
                <a:cs typeface="Georgia"/>
              </a:rPr>
              <a:t>A</a:t>
            </a:r>
            <a:r>
              <a:rPr sz="3800" spc="130" dirty="0">
                <a:solidFill>
                  <a:srgbClr val="D07D66"/>
                </a:solidFill>
                <a:latin typeface="Georgia"/>
                <a:cs typeface="Georgia"/>
              </a:rPr>
              <a:t>R</a:t>
            </a:r>
            <a:r>
              <a:rPr sz="3800" spc="400" dirty="0">
                <a:solidFill>
                  <a:srgbClr val="D07D66"/>
                </a:solidFill>
                <a:latin typeface="Georgia"/>
                <a:cs typeface="Georgia"/>
              </a:rPr>
              <a:t>A</a:t>
            </a:r>
            <a:r>
              <a:rPr sz="3800" spc="-5" dirty="0">
                <a:solidFill>
                  <a:srgbClr val="D07D66"/>
                </a:solidFill>
                <a:latin typeface="Georgia"/>
                <a:cs typeface="Georgia"/>
              </a:rPr>
              <a:t>H</a:t>
            </a:r>
            <a:endParaRPr sz="3800" dirty="0">
              <a:latin typeface="Georgia"/>
              <a:cs typeface="Georgia"/>
            </a:endParaRPr>
          </a:p>
          <a:p>
            <a:pPr marR="5080" algn="r">
              <a:lnSpc>
                <a:spcPct val="100000"/>
              </a:lnSpc>
              <a:spcBef>
                <a:spcPts val="290"/>
              </a:spcBef>
            </a:pPr>
            <a:r>
              <a:rPr sz="3800" spc="300" dirty="0">
                <a:solidFill>
                  <a:srgbClr val="D07D66"/>
                </a:solidFill>
                <a:latin typeface="Georgia"/>
                <a:cs typeface="Georgia"/>
              </a:rPr>
              <a:t>N</a:t>
            </a:r>
            <a:r>
              <a:rPr sz="3800" spc="100" dirty="0">
                <a:solidFill>
                  <a:srgbClr val="D07D66"/>
                </a:solidFill>
                <a:latin typeface="Georgia"/>
                <a:cs typeface="Georgia"/>
              </a:rPr>
              <a:t>I</a:t>
            </a:r>
            <a:r>
              <a:rPr sz="3800" spc="250" dirty="0">
                <a:solidFill>
                  <a:srgbClr val="D07D66"/>
                </a:solidFill>
                <a:latin typeface="Georgia"/>
                <a:cs typeface="Georgia"/>
              </a:rPr>
              <a:t>C</a:t>
            </a:r>
            <a:r>
              <a:rPr sz="3800" spc="185" dirty="0">
                <a:solidFill>
                  <a:srgbClr val="D07D66"/>
                </a:solidFill>
                <a:latin typeface="Georgia"/>
                <a:cs typeface="Georgia"/>
              </a:rPr>
              <a:t>O</a:t>
            </a:r>
            <a:r>
              <a:rPr sz="3800" spc="215" dirty="0">
                <a:solidFill>
                  <a:srgbClr val="D07D66"/>
                </a:solidFill>
                <a:latin typeface="Georgia"/>
                <a:cs typeface="Georgia"/>
              </a:rPr>
              <a:t>LL</a:t>
            </a:r>
            <a:r>
              <a:rPr sz="3800" spc="345" dirty="0">
                <a:solidFill>
                  <a:srgbClr val="D07D66"/>
                </a:solidFill>
                <a:latin typeface="Georgia"/>
                <a:cs typeface="Georgia"/>
              </a:rPr>
              <a:t>E</a:t>
            </a:r>
            <a:r>
              <a:rPr sz="3800" spc="215" dirty="0">
                <a:solidFill>
                  <a:srgbClr val="D07D66"/>
                </a:solidFill>
                <a:latin typeface="Georgia"/>
                <a:cs typeface="Georgia"/>
              </a:rPr>
              <a:t>L</a:t>
            </a:r>
            <a:r>
              <a:rPr sz="3800" spc="-85" dirty="0">
                <a:solidFill>
                  <a:srgbClr val="D07D66"/>
                </a:solidFill>
                <a:latin typeface="Georgia"/>
                <a:cs typeface="Georgia"/>
              </a:rPr>
              <a:t>I</a:t>
            </a:r>
            <a:endParaRPr sz="3800" dirty="0">
              <a:latin typeface="Georgia"/>
              <a:cs typeface="Georgia"/>
            </a:endParaRPr>
          </a:p>
          <a:p>
            <a:pPr marL="330200" marR="5080" indent="-290830">
              <a:lnSpc>
                <a:spcPct val="107100"/>
              </a:lnSpc>
              <a:spcBef>
                <a:spcPts val="3910"/>
              </a:spcBef>
            </a:pPr>
            <a:r>
              <a:rPr sz="3200" spc="175" dirty="0">
                <a:solidFill>
                  <a:srgbClr val="FFFDFA"/>
                </a:solidFill>
                <a:latin typeface="Arial"/>
                <a:cs typeface="Arial"/>
              </a:rPr>
              <a:t>FORMAÇÃO: </a:t>
            </a:r>
            <a:r>
              <a:rPr sz="3200" spc="380" dirty="0">
                <a:solidFill>
                  <a:srgbClr val="FFFDFA"/>
                </a:solidFill>
                <a:latin typeface="Arial"/>
                <a:cs typeface="Arial"/>
              </a:rPr>
              <a:t>MÃE </a:t>
            </a:r>
            <a:r>
              <a:rPr sz="3200" spc="125" dirty="0">
                <a:solidFill>
                  <a:srgbClr val="FFFDFA"/>
                </a:solidFill>
                <a:latin typeface="Arial"/>
                <a:cs typeface="Arial"/>
              </a:rPr>
              <a:t>DE </a:t>
            </a:r>
            <a:r>
              <a:rPr sz="3200" spc="490" dirty="0">
                <a:solidFill>
                  <a:srgbClr val="FFFDFA"/>
                </a:solidFill>
                <a:latin typeface="Arial"/>
                <a:cs typeface="Arial"/>
              </a:rPr>
              <a:t>UM </a:t>
            </a:r>
            <a:r>
              <a:rPr sz="3200" spc="195" dirty="0">
                <a:solidFill>
                  <a:srgbClr val="FFFDFA"/>
                </a:solidFill>
                <a:latin typeface="Arial"/>
                <a:cs typeface="Arial"/>
              </a:rPr>
              <a:t>JOVEM  </a:t>
            </a:r>
            <a:r>
              <a:rPr sz="3200" spc="185" dirty="0">
                <a:solidFill>
                  <a:srgbClr val="FFFDFA"/>
                </a:solidFill>
                <a:latin typeface="Arial"/>
                <a:cs typeface="Arial"/>
              </a:rPr>
              <a:t>ADULTO </a:t>
            </a:r>
            <a:r>
              <a:rPr sz="3200" spc="195" dirty="0">
                <a:solidFill>
                  <a:srgbClr val="FFFDFA"/>
                </a:solidFill>
                <a:latin typeface="Arial"/>
                <a:cs typeface="Arial"/>
              </a:rPr>
              <a:t>COM</a:t>
            </a:r>
            <a:r>
              <a:rPr sz="3200" spc="470" dirty="0">
                <a:solidFill>
                  <a:srgbClr val="FFFDFA"/>
                </a:solidFill>
                <a:latin typeface="Arial"/>
                <a:cs typeface="Arial"/>
              </a:rPr>
              <a:t> </a:t>
            </a:r>
            <a:r>
              <a:rPr sz="3200" spc="190" dirty="0">
                <a:solidFill>
                  <a:srgbClr val="FFFDFA"/>
                </a:solidFill>
                <a:latin typeface="Arial"/>
                <a:cs typeface="Arial"/>
              </a:rPr>
              <a:t>ESQUIZOFRENIA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650" dirty="0">
              <a:latin typeface="Times New Roman"/>
              <a:cs typeface="Times New Roman"/>
            </a:endParaRPr>
          </a:p>
          <a:p>
            <a:pPr marL="12700" marR="5080" indent="1767205" algn="just">
              <a:lnSpc>
                <a:spcPct val="107100"/>
              </a:lnSpc>
            </a:pPr>
            <a:r>
              <a:rPr sz="3200" spc="140" dirty="0">
                <a:solidFill>
                  <a:srgbClr val="FFFDFA"/>
                </a:solidFill>
                <a:latin typeface="Arial"/>
                <a:cs typeface="Arial"/>
              </a:rPr>
              <a:t>PRESIDENTE </a:t>
            </a:r>
            <a:r>
              <a:rPr sz="3200" spc="170" dirty="0">
                <a:solidFill>
                  <a:srgbClr val="FFFDFA"/>
                </a:solidFill>
                <a:latin typeface="Arial"/>
                <a:cs typeface="Arial"/>
              </a:rPr>
              <a:t>DA </a:t>
            </a:r>
            <a:r>
              <a:rPr sz="3200" spc="480" dirty="0">
                <a:solidFill>
                  <a:srgbClr val="FFFDFA"/>
                </a:solidFill>
                <a:latin typeface="Arial"/>
                <a:cs typeface="Arial"/>
              </a:rPr>
              <a:t>AMME </a:t>
            </a:r>
            <a:r>
              <a:rPr sz="3200" spc="-40" dirty="0">
                <a:solidFill>
                  <a:srgbClr val="FFFDFA"/>
                </a:solidFill>
                <a:latin typeface="Arial"/>
                <a:cs typeface="Arial"/>
              </a:rPr>
              <a:t>-  </a:t>
            </a:r>
            <a:r>
              <a:rPr sz="3200" spc="85" dirty="0">
                <a:solidFill>
                  <a:srgbClr val="FFFDFA"/>
                </a:solidFill>
                <a:latin typeface="Arial"/>
                <a:cs typeface="Arial"/>
              </a:rPr>
              <a:t>ASSOCIAÇÃO </a:t>
            </a:r>
            <a:r>
              <a:rPr sz="3200" spc="220" dirty="0">
                <a:solidFill>
                  <a:srgbClr val="FFFDFA"/>
                </a:solidFill>
                <a:latin typeface="Arial"/>
                <a:cs typeface="Arial"/>
              </a:rPr>
              <a:t>MÃOS </a:t>
            </a:r>
            <a:r>
              <a:rPr sz="3200" spc="125" dirty="0">
                <a:solidFill>
                  <a:srgbClr val="FFFDFA"/>
                </a:solidFill>
                <a:latin typeface="Arial"/>
                <a:cs typeface="Arial"/>
              </a:rPr>
              <a:t>DE </a:t>
            </a:r>
            <a:r>
              <a:rPr sz="3200" spc="265" dirty="0">
                <a:solidFill>
                  <a:srgbClr val="FFFDFA"/>
                </a:solidFill>
                <a:latin typeface="Arial"/>
                <a:cs typeface="Arial"/>
              </a:rPr>
              <a:t>MÃES </a:t>
            </a:r>
            <a:r>
              <a:rPr sz="3200" spc="125" dirty="0">
                <a:solidFill>
                  <a:srgbClr val="FFFDFA"/>
                </a:solidFill>
                <a:latin typeface="Arial"/>
                <a:cs typeface="Arial"/>
              </a:rPr>
              <a:t>DE  </a:t>
            </a:r>
            <a:r>
              <a:rPr sz="3200" spc="20" dirty="0">
                <a:solidFill>
                  <a:srgbClr val="FFFDFA"/>
                </a:solidFill>
                <a:latin typeface="Arial"/>
                <a:cs typeface="Arial"/>
              </a:rPr>
              <a:t>PESSOAS </a:t>
            </a:r>
            <a:r>
              <a:rPr sz="3200" spc="195" dirty="0">
                <a:solidFill>
                  <a:srgbClr val="FFFDFA"/>
                </a:solidFill>
                <a:latin typeface="Arial"/>
                <a:cs typeface="Arial"/>
              </a:rPr>
              <a:t>COM</a:t>
            </a:r>
            <a:r>
              <a:rPr sz="3200" spc="-260" dirty="0">
                <a:solidFill>
                  <a:srgbClr val="FFFDFA"/>
                </a:solidFill>
                <a:latin typeface="Arial"/>
                <a:cs typeface="Arial"/>
              </a:rPr>
              <a:t> </a:t>
            </a:r>
            <a:r>
              <a:rPr sz="3200" spc="190" dirty="0">
                <a:solidFill>
                  <a:srgbClr val="FFFDFA"/>
                </a:solidFill>
                <a:latin typeface="Arial"/>
                <a:cs typeface="Arial"/>
              </a:rPr>
              <a:t>ESQUIZOFRENIA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D07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2940" y="1028705"/>
            <a:ext cx="13954124" cy="9134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47309" y="97833"/>
            <a:ext cx="7039609" cy="8439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350" i="0" spc="110" dirty="0">
                <a:solidFill>
                  <a:srgbClr val="FFFFFF"/>
                </a:solidFill>
                <a:latin typeface="Palatino Linotype"/>
                <a:cs typeface="Palatino Linotype"/>
              </a:rPr>
              <a:t>Dia</a:t>
            </a:r>
            <a:r>
              <a:rPr sz="5350" i="0" spc="-39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350" i="0" spc="425" dirty="0">
                <a:solidFill>
                  <a:srgbClr val="FFFFFF"/>
                </a:solidFill>
                <a:latin typeface="Palatino Linotype"/>
                <a:cs typeface="Palatino Linotype"/>
              </a:rPr>
              <a:t>24</a:t>
            </a:r>
            <a:r>
              <a:rPr sz="5350" i="0" spc="-38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350" i="0" spc="45" dirty="0">
                <a:solidFill>
                  <a:srgbClr val="FFFFFF"/>
                </a:solidFill>
                <a:latin typeface="Palatino Linotype"/>
                <a:cs typeface="Palatino Linotype"/>
              </a:rPr>
              <a:t>de</a:t>
            </a:r>
            <a:r>
              <a:rPr sz="5350" i="0" spc="-39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350" i="0" spc="-35" dirty="0">
                <a:solidFill>
                  <a:srgbClr val="FFFFFF"/>
                </a:solidFill>
                <a:latin typeface="Palatino Linotype"/>
                <a:cs typeface="Palatino Linotype"/>
              </a:rPr>
              <a:t>Maio</a:t>
            </a:r>
            <a:r>
              <a:rPr sz="5350" i="0" spc="-38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350" i="0" spc="45" dirty="0">
                <a:solidFill>
                  <a:srgbClr val="FFFFFF"/>
                </a:solidFill>
                <a:latin typeface="Palatino Linotype"/>
                <a:cs typeface="Palatino Linotype"/>
              </a:rPr>
              <a:t>de</a:t>
            </a:r>
            <a:r>
              <a:rPr sz="5350" i="0" spc="-38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350" i="0" spc="210" dirty="0">
                <a:solidFill>
                  <a:srgbClr val="FFFFFF"/>
                </a:solidFill>
                <a:latin typeface="Palatino Linotype"/>
                <a:cs typeface="Palatino Linotype"/>
              </a:rPr>
              <a:t>2017</a:t>
            </a:r>
            <a:endParaRPr sz="535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D07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8942" y="288034"/>
            <a:ext cx="9496424" cy="8972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98206" y="288034"/>
            <a:ext cx="8289792" cy="8972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143000" y="723900"/>
            <a:ext cx="15849600" cy="891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52473" y="1507340"/>
            <a:ext cx="9167353" cy="72708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3401482"/>
            <a:ext cx="6425565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i="0" spc="-1560" dirty="0">
                <a:latin typeface="Book Antiqua"/>
                <a:cs typeface="Book Antiqua"/>
              </a:rPr>
              <a:t>hospital</a:t>
            </a:r>
            <a:r>
              <a:rPr sz="10000" b="1" i="0" spc="-1070" dirty="0">
                <a:latin typeface="Book Antiqua"/>
                <a:cs typeface="Book Antiqua"/>
              </a:rPr>
              <a:t> </a:t>
            </a:r>
            <a:r>
              <a:rPr sz="10000" b="1" i="0" spc="-1535" dirty="0" smtClean="0">
                <a:latin typeface="Book Antiqua"/>
                <a:cs typeface="Book Antiqua"/>
              </a:rPr>
              <a:t>j</a:t>
            </a:r>
            <a:r>
              <a:rPr lang="pt-BR" sz="10000" b="1" i="0" spc="-1535" dirty="0" smtClean="0">
                <a:latin typeface="Book Antiqua"/>
                <a:cs typeface="Book Antiqua"/>
              </a:rPr>
              <a:t> </a:t>
            </a:r>
            <a:r>
              <a:rPr sz="10000" b="1" i="0" spc="-1535" dirty="0" err="1" smtClean="0">
                <a:latin typeface="Book Antiqua"/>
                <a:cs typeface="Book Antiqua"/>
              </a:rPr>
              <a:t>uqueri</a:t>
            </a:r>
            <a:r>
              <a:rPr lang="pt-BR" sz="10000" b="1" i="0" spc="-1535" dirty="0" smtClean="0">
                <a:latin typeface="Book Antiqua"/>
                <a:cs typeface="Book Antiqua"/>
              </a:rPr>
              <a:t/>
            </a:r>
            <a:br>
              <a:rPr lang="pt-BR" sz="10000" b="1" i="0" spc="-1535" dirty="0" smtClean="0">
                <a:latin typeface="Book Antiqua"/>
                <a:cs typeface="Book Antiqua"/>
              </a:rPr>
            </a:br>
            <a:endParaRPr sz="10000" dirty="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79627" y="6515100"/>
            <a:ext cx="862602" cy="895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1239" y="373049"/>
            <a:ext cx="9472360" cy="75185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58627" y="1551289"/>
            <a:ext cx="1507319" cy="1485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157438" y="4869398"/>
            <a:ext cx="549831" cy="5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0896600" y="2781300"/>
            <a:ext cx="6898640" cy="3693319"/>
          </a:xfrm>
        </p:spPr>
        <p:txBody>
          <a:bodyPr/>
          <a:lstStyle/>
          <a:p>
            <a:r>
              <a:rPr lang="pt-BR" sz="8000" dirty="0" smtClean="0"/>
              <a:t>Hospital de </a:t>
            </a:r>
            <a:r>
              <a:rPr lang="pt-BR" sz="8000" dirty="0" err="1" smtClean="0"/>
              <a:t>Barbarcena</a:t>
            </a:r>
            <a:r>
              <a:rPr lang="pt-BR" sz="8000" dirty="0" smtClean="0"/>
              <a:t> - MG</a:t>
            </a:r>
            <a:endParaRPr lang="pt-BR" sz="8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36410" y="12699"/>
            <a:ext cx="7499783" cy="10274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837584" y="8897213"/>
            <a:ext cx="1449282" cy="1390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13339" y="1940688"/>
            <a:ext cx="834249" cy="826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55564" y="2310730"/>
            <a:ext cx="4317365" cy="4087016"/>
          </a:xfrm>
          <a:prstGeom prst="rect">
            <a:avLst/>
          </a:prstGeom>
        </p:spPr>
        <p:txBody>
          <a:bodyPr vert="horz" wrap="square" lIns="0" tIns="275590" rIns="0" bIns="0" rtlCol="0">
            <a:spAutoFit/>
          </a:bodyPr>
          <a:lstStyle/>
          <a:p>
            <a:pPr marL="12700" marR="5080">
              <a:lnSpc>
                <a:spcPts val="9910"/>
              </a:lnSpc>
              <a:spcBef>
                <a:spcPts val="2170"/>
              </a:spcBef>
            </a:pPr>
            <a:r>
              <a:rPr sz="10000" b="1" i="0" spc="-1839" dirty="0">
                <a:latin typeface="Book Antiqua"/>
                <a:cs typeface="Book Antiqua"/>
              </a:rPr>
              <a:t>Hospital </a:t>
            </a:r>
            <a:r>
              <a:rPr lang="pt-BR" sz="10000" b="1" i="0" spc="-1839" dirty="0" smtClean="0">
                <a:latin typeface="Book Antiqua"/>
                <a:cs typeface="Book Antiqua"/>
              </a:rPr>
              <a:t>   </a:t>
            </a:r>
            <a:r>
              <a:rPr sz="10000" b="1" i="0" spc="-2260" dirty="0" smtClean="0">
                <a:latin typeface="Book Antiqua"/>
                <a:cs typeface="Book Antiqua"/>
              </a:rPr>
              <a:t>de  </a:t>
            </a:r>
            <a:r>
              <a:rPr sz="10000" b="1" i="0" spc="-1839" dirty="0">
                <a:latin typeface="Book Antiqua"/>
                <a:cs typeface="Book Antiqua"/>
              </a:rPr>
              <a:t>Barbacena</a:t>
            </a:r>
            <a:endParaRPr sz="10000" dirty="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59287" y="834683"/>
            <a:ext cx="4010097" cy="39205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51796" y="3614173"/>
            <a:ext cx="3023653" cy="2964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96646" y="3909588"/>
            <a:ext cx="6480650" cy="5681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01247" y="593645"/>
            <a:ext cx="7760522" cy="64378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3311" y="3341840"/>
            <a:ext cx="7588964" cy="6259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383366" y="6963040"/>
            <a:ext cx="7325995" cy="2823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spc="210" dirty="0">
                <a:solidFill>
                  <a:srgbClr val="FFFDFA"/>
                </a:solidFill>
                <a:latin typeface="Georgia"/>
                <a:cs typeface="Georgia"/>
              </a:rPr>
              <a:t>INTERNADO</a:t>
            </a:r>
            <a:endParaRPr sz="3800" dirty="0">
              <a:latin typeface="Georgia"/>
              <a:cs typeface="Georgia"/>
            </a:endParaRPr>
          </a:p>
          <a:p>
            <a:pPr marL="12700" marR="5080">
              <a:lnSpc>
                <a:spcPct val="116100"/>
              </a:lnSpc>
              <a:spcBef>
                <a:spcPts val="1864"/>
              </a:spcBef>
            </a:pPr>
            <a:r>
              <a:rPr sz="2800" spc="155" dirty="0">
                <a:solidFill>
                  <a:srgbClr val="D07D66"/>
                </a:solidFill>
                <a:latin typeface="Arial"/>
                <a:cs typeface="Arial"/>
              </a:rPr>
              <a:t>Diferente </a:t>
            </a:r>
            <a:r>
              <a:rPr sz="2800" spc="-10" dirty="0">
                <a:solidFill>
                  <a:srgbClr val="D07D66"/>
                </a:solidFill>
                <a:latin typeface="Arial"/>
                <a:cs typeface="Arial"/>
              </a:rPr>
              <a:t>das </a:t>
            </a:r>
            <a:r>
              <a:rPr sz="2800" spc="135" dirty="0">
                <a:solidFill>
                  <a:srgbClr val="D07D66"/>
                </a:solidFill>
                <a:latin typeface="Arial"/>
                <a:cs typeface="Arial"/>
              </a:rPr>
              <a:t>fotos </a:t>
            </a:r>
            <a:r>
              <a:rPr sz="2800" spc="114" dirty="0">
                <a:solidFill>
                  <a:srgbClr val="D07D66"/>
                </a:solidFill>
                <a:latin typeface="Arial"/>
                <a:cs typeface="Arial"/>
              </a:rPr>
              <a:t>anteriores </a:t>
            </a:r>
            <a:r>
              <a:rPr sz="2800" spc="10" dirty="0">
                <a:solidFill>
                  <a:srgbClr val="D07D66"/>
                </a:solidFill>
                <a:latin typeface="Arial"/>
                <a:cs typeface="Arial"/>
              </a:rPr>
              <a:t>de </a:t>
            </a:r>
            <a:r>
              <a:rPr sz="2800" spc="114" dirty="0">
                <a:solidFill>
                  <a:srgbClr val="D07D66"/>
                </a:solidFill>
                <a:latin typeface="Arial"/>
                <a:cs typeface="Arial"/>
              </a:rPr>
              <a:t>hospitais  </a:t>
            </a:r>
            <a:r>
              <a:rPr sz="2800" spc="120" dirty="0">
                <a:solidFill>
                  <a:srgbClr val="D07D66"/>
                </a:solidFill>
                <a:latin typeface="Arial"/>
                <a:cs typeface="Arial"/>
              </a:rPr>
              <a:t>psiquiátricos, </a:t>
            </a:r>
            <a:r>
              <a:rPr sz="2800" spc="105" dirty="0">
                <a:solidFill>
                  <a:srgbClr val="D07D66"/>
                </a:solidFill>
                <a:latin typeface="Arial"/>
                <a:cs typeface="Arial"/>
              </a:rPr>
              <a:t>aqui, </a:t>
            </a:r>
            <a:r>
              <a:rPr sz="2800" spc="40" dirty="0">
                <a:solidFill>
                  <a:srgbClr val="D07D66"/>
                </a:solidFill>
                <a:latin typeface="Arial"/>
                <a:cs typeface="Arial"/>
              </a:rPr>
              <a:t>Cainã </a:t>
            </a:r>
            <a:r>
              <a:rPr sz="2800" spc="55" dirty="0">
                <a:solidFill>
                  <a:srgbClr val="D07D66"/>
                </a:solidFill>
                <a:latin typeface="Arial"/>
                <a:cs typeface="Arial"/>
              </a:rPr>
              <a:t>estava </a:t>
            </a:r>
            <a:r>
              <a:rPr sz="2800" spc="75" dirty="0">
                <a:solidFill>
                  <a:srgbClr val="D07D66"/>
                </a:solidFill>
                <a:latin typeface="Arial"/>
                <a:cs typeface="Arial"/>
              </a:rPr>
              <a:t>em  </a:t>
            </a:r>
            <a:r>
              <a:rPr sz="2800" spc="65" dirty="0">
                <a:solidFill>
                  <a:srgbClr val="D07D66"/>
                </a:solidFill>
                <a:latin typeface="Arial"/>
                <a:cs typeface="Arial"/>
              </a:rPr>
              <a:t>recuperação </a:t>
            </a:r>
            <a:r>
              <a:rPr sz="2800" spc="15" dirty="0">
                <a:solidFill>
                  <a:srgbClr val="D07D66"/>
                </a:solidFill>
                <a:latin typeface="Arial"/>
                <a:cs typeface="Arial"/>
              </a:rPr>
              <a:t>após </a:t>
            </a:r>
            <a:r>
              <a:rPr sz="2800" spc="-5" dirty="0">
                <a:solidFill>
                  <a:srgbClr val="D07D66"/>
                </a:solidFill>
                <a:latin typeface="Arial"/>
                <a:cs typeface="Arial"/>
              </a:rPr>
              <a:t>seu </a:t>
            </a:r>
            <a:r>
              <a:rPr sz="2800" spc="165" dirty="0">
                <a:solidFill>
                  <a:srgbClr val="D07D66"/>
                </a:solidFill>
                <a:latin typeface="Arial"/>
                <a:cs typeface="Arial"/>
              </a:rPr>
              <a:t>primeiro </a:t>
            </a:r>
            <a:r>
              <a:rPr sz="2800" spc="140" dirty="0">
                <a:solidFill>
                  <a:srgbClr val="D07D66"/>
                </a:solidFill>
                <a:latin typeface="Arial"/>
                <a:cs typeface="Arial"/>
              </a:rPr>
              <a:t>surto  </a:t>
            </a:r>
            <a:r>
              <a:rPr sz="2800" spc="90" dirty="0" err="1">
                <a:solidFill>
                  <a:srgbClr val="D07D66"/>
                </a:solidFill>
                <a:latin typeface="Arial"/>
                <a:cs typeface="Arial"/>
              </a:rPr>
              <a:t>psicótico</a:t>
            </a:r>
            <a:r>
              <a:rPr sz="2800" spc="90" dirty="0" smtClean="0">
                <a:solidFill>
                  <a:srgbClr val="D07D66"/>
                </a:solidFill>
                <a:latin typeface="Arial"/>
                <a:cs typeface="Arial"/>
              </a:rPr>
              <a:t>.</a:t>
            </a:r>
            <a:r>
              <a:rPr lang="pt-BR" sz="2800" spc="90" dirty="0" smtClean="0">
                <a:solidFill>
                  <a:srgbClr val="D07D66"/>
                </a:solidFill>
                <a:latin typeface="Arial"/>
                <a:cs typeface="Arial"/>
              </a:rPr>
              <a:t> (2010)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388" y="606616"/>
            <a:ext cx="8571865" cy="701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0115" algn="l"/>
                <a:tab pos="2798445" algn="l"/>
                <a:tab pos="3424554" algn="l"/>
              </a:tabLst>
            </a:pPr>
            <a:r>
              <a:rPr sz="4400" i="0" spc="325" dirty="0">
                <a:solidFill>
                  <a:srgbClr val="FFFDFA"/>
                </a:solidFill>
                <a:latin typeface="Georgia"/>
                <a:cs typeface="Georgia"/>
              </a:rPr>
              <a:t>CAINÃ	</a:t>
            </a:r>
            <a:r>
              <a:rPr sz="4400" i="0" spc="210" dirty="0">
                <a:solidFill>
                  <a:srgbClr val="FFFDFA"/>
                </a:solidFill>
                <a:latin typeface="Georgia"/>
                <a:cs typeface="Georgia"/>
              </a:rPr>
              <a:t>E	</a:t>
            </a:r>
            <a:r>
              <a:rPr sz="4400" i="0" spc="275" dirty="0">
                <a:solidFill>
                  <a:srgbClr val="FFFDFA"/>
                </a:solidFill>
                <a:latin typeface="Georgia"/>
                <a:cs typeface="Georgia"/>
              </a:rPr>
              <a:t>A	</a:t>
            </a:r>
            <a:r>
              <a:rPr sz="4400" i="0" spc="320" dirty="0">
                <a:solidFill>
                  <a:srgbClr val="FFFDFA"/>
                </a:solidFill>
                <a:latin typeface="Georgia"/>
                <a:cs typeface="Georgia"/>
              </a:rPr>
              <a:t>ESQUIZOFRENIA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388" y="1559059"/>
            <a:ext cx="9166225" cy="11825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900"/>
              </a:lnSpc>
              <a:spcBef>
                <a:spcPts val="95"/>
              </a:spcBef>
            </a:pPr>
            <a:r>
              <a:rPr lang="pt-BR" sz="3250" spc="110" dirty="0" smtClean="0">
                <a:solidFill>
                  <a:srgbClr val="D07D66"/>
                </a:solidFill>
                <a:latin typeface="Arial"/>
                <a:cs typeface="Arial"/>
              </a:rPr>
              <a:t>E</a:t>
            </a:r>
            <a:r>
              <a:rPr sz="3250" spc="110" dirty="0" err="1" smtClean="0">
                <a:solidFill>
                  <a:srgbClr val="D07D66"/>
                </a:solidFill>
                <a:latin typeface="Arial"/>
                <a:cs typeface="Arial"/>
              </a:rPr>
              <a:t>stabilizado</a:t>
            </a:r>
            <a:r>
              <a:rPr sz="3250" spc="110" dirty="0">
                <a:solidFill>
                  <a:srgbClr val="D07D66"/>
                </a:solidFill>
                <a:latin typeface="Arial"/>
                <a:cs typeface="Arial"/>
              </a:rPr>
              <a:t>, </a:t>
            </a:r>
            <a:r>
              <a:rPr sz="3250" spc="175" dirty="0">
                <a:solidFill>
                  <a:srgbClr val="D07D66"/>
                </a:solidFill>
                <a:latin typeface="Arial"/>
                <a:cs typeface="Arial"/>
              </a:rPr>
              <a:t>curte </a:t>
            </a:r>
            <a:r>
              <a:rPr sz="3250" spc="150" dirty="0">
                <a:solidFill>
                  <a:srgbClr val="D07D66"/>
                </a:solidFill>
                <a:latin typeface="Arial"/>
                <a:cs typeface="Arial"/>
              </a:rPr>
              <a:t>momentos </a:t>
            </a:r>
            <a:r>
              <a:rPr sz="3250" spc="95" dirty="0">
                <a:solidFill>
                  <a:srgbClr val="D07D66"/>
                </a:solidFill>
                <a:latin typeface="Arial"/>
                <a:cs typeface="Arial"/>
              </a:rPr>
              <a:t>com </a:t>
            </a:r>
            <a:r>
              <a:rPr sz="3250" dirty="0">
                <a:solidFill>
                  <a:srgbClr val="D07D66"/>
                </a:solidFill>
                <a:latin typeface="Arial"/>
                <a:cs typeface="Arial"/>
              </a:rPr>
              <a:t>seu  </a:t>
            </a:r>
            <a:r>
              <a:rPr sz="3250" spc="240" dirty="0">
                <a:solidFill>
                  <a:srgbClr val="D07D66"/>
                </a:solidFill>
                <a:latin typeface="Arial"/>
                <a:cs typeface="Arial"/>
              </a:rPr>
              <a:t>filho, </a:t>
            </a:r>
            <a:r>
              <a:rPr sz="3250" spc="140" dirty="0">
                <a:solidFill>
                  <a:srgbClr val="D07D66"/>
                </a:solidFill>
                <a:latin typeface="Arial"/>
                <a:cs typeface="Arial"/>
              </a:rPr>
              <a:t>Felipe, </a:t>
            </a:r>
            <a:r>
              <a:rPr sz="3250" spc="25" dirty="0">
                <a:solidFill>
                  <a:srgbClr val="D07D66"/>
                </a:solidFill>
                <a:latin typeface="Arial"/>
                <a:cs typeface="Arial"/>
              </a:rPr>
              <a:t>de </a:t>
            </a:r>
            <a:r>
              <a:rPr sz="3250" spc="-30" dirty="0">
                <a:solidFill>
                  <a:srgbClr val="D07D66"/>
                </a:solidFill>
                <a:latin typeface="Arial"/>
                <a:cs typeface="Arial"/>
              </a:rPr>
              <a:t>5</a:t>
            </a:r>
            <a:r>
              <a:rPr sz="3250" spc="245" dirty="0">
                <a:solidFill>
                  <a:srgbClr val="D07D66"/>
                </a:solidFill>
                <a:latin typeface="Arial"/>
                <a:cs typeface="Arial"/>
              </a:rPr>
              <a:t> </a:t>
            </a:r>
            <a:r>
              <a:rPr sz="3250" spc="35" dirty="0" err="1" smtClean="0">
                <a:solidFill>
                  <a:srgbClr val="D07D66"/>
                </a:solidFill>
                <a:latin typeface="Arial"/>
                <a:cs typeface="Arial"/>
              </a:rPr>
              <a:t>anos</a:t>
            </a:r>
            <a:r>
              <a:rPr lang="pt-BR" sz="3250" spc="35" dirty="0" smtClean="0">
                <a:solidFill>
                  <a:srgbClr val="D07D66"/>
                </a:solidFill>
                <a:latin typeface="Arial"/>
                <a:cs typeface="Arial"/>
              </a:rPr>
              <a:t>. (2019)</a:t>
            </a:r>
            <a:endParaRPr sz="32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D07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14517"/>
            <a:ext cx="4424146" cy="90688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1348" y="139053"/>
            <a:ext cx="6508675" cy="5164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8" y="5460170"/>
            <a:ext cx="5584249" cy="4431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05866" y="5743026"/>
            <a:ext cx="5450827" cy="43263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1195" y="5824461"/>
            <a:ext cx="586031" cy="612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65332" y="7330332"/>
            <a:ext cx="1309638" cy="13669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269025" y="2480057"/>
            <a:ext cx="58337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0" spc="165" dirty="0">
                <a:solidFill>
                  <a:srgbClr val="FFFDFA"/>
                </a:solidFill>
                <a:latin typeface="Arial"/>
                <a:cs typeface="Arial"/>
              </a:rPr>
              <a:t>ALUCINAÇÕES </a:t>
            </a:r>
            <a:r>
              <a:rPr sz="3200" i="0" spc="50" dirty="0">
                <a:solidFill>
                  <a:srgbClr val="FFFDFA"/>
                </a:solidFill>
                <a:latin typeface="Arial"/>
                <a:cs typeface="Arial"/>
              </a:rPr>
              <a:t>E</a:t>
            </a:r>
            <a:r>
              <a:rPr sz="3200" i="0" spc="500" dirty="0">
                <a:solidFill>
                  <a:srgbClr val="FFFDFA"/>
                </a:solidFill>
                <a:latin typeface="Arial"/>
                <a:cs typeface="Arial"/>
              </a:rPr>
              <a:t> </a:t>
            </a:r>
            <a:r>
              <a:rPr sz="3200" i="0" spc="155" dirty="0">
                <a:solidFill>
                  <a:srgbClr val="FFFDFA"/>
                </a:solidFill>
                <a:latin typeface="Arial"/>
                <a:cs typeface="Arial"/>
              </a:rPr>
              <a:t>DELÍRIOS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69025" y="3139916"/>
            <a:ext cx="6548120" cy="4925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2565">
              <a:lnSpc>
                <a:spcPct val="113500"/>
              </a:lnSpc>
              <a:spcBef>
                <a:spcPts val="100"/>
              </a:spcBef>
            </a:pPr>
            <a:r>
              <a:rPr sz="2400" spc="80" dirty="0">
                <a:solidFill>
                  <a:srgbClr val="ECC2A2"/>
                </a:solidFill>
                <a:latin typeface="Arial"/>
                <a:cs typeface="Arial"/>
              </a:rPr>
              <a:t>Aurélio </a:t>
            </a:r>
            <a:r>
              <a:rPr sz="2400" spc="30" dirty="0">
                <a:solidFill>
                  <a:srgbClr val="ECC2A2"/>
                </a:solidFill>
                <a:latin typeface="Arial"/>
                <a:cs typeface="Arial"/>
              </a:rPr>
              <a:t>com </a:t>
            </a:r>
            <a:r>
              <a:rPr sz="2400" spc="50" dirty="0">
                <a:solidFill>
                  <a:srgbClr val="ECC2A2"/>
                </a:solidFill>
                <a:latin typeface="Arial"/>
                <a:cs typeface="Arial"/>
              </a:rPr>
              <a:t>sintomas </a:t>
            </a:r>
            <a:r>
              <a:rPr sz="2400" spc="55" dirty="0">
                <a:solidFill>
                  <a:srgbClr val="ECC2A2"/>
                </a:solidFill>
                <a:latin typeface="Arial"/>
                <a:cs typeface="Arial"/>
              </a:rPr>
              <a:t>positivos </a:t>
            </a:r>
            <a:r>
              <a:rPr sz="2400" spc="130" dirty="0">
                <a:solidFill>
                  <a:srgbClr val="ECC2A2"/>
                </a:solidFill>
                <a:latin typeface="Arial"/>
                <a:cs typeface="Arial"/>
              </a:rPr>
              <a:t>muito</a:t>
            </a:r>
            <a:r>
              <a:rPr sz="2400" spc="-100" dirty="0">
                <a:solidFill>
                  <a:srgbClr val="ECC2A2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ECC2A2"/>
                </a:solidFill>
                <a:latin typeface="Arial"/>
                <a:cs typeface="Arial"/>
              </a:rPr>
              <a:t>fortes,  </a:t>
            </a:r>
            <a:r>
              <a:rPr sz="2400" spc="-10" dirty="0">
                <a:solidFill>
                  <a:srgbClr val="ECC2A2"/>
                </a:solidFill>
                <a:latin typeface="Arial"/>
                <a:cs typeface="Arial"/>
              </a:rPr>
              <a:t>coloca </a:t>
            </a:r>
            <a:r>
              <a:rPr sz="2400" spc="55" dirty="0">
                <a:solidFill>
                  <a:srgbClr val="ECC2A2"/>
                </a:solidFill>
                <a:latin typeface="Arial"/>
                <a:cs typeface="Arial"/>
              </a:rPr>
              <a:t>fogo </a:t>
            </a:r>
            <a:r>
              <a:rPr sz="2400" spc="40" dirty="0">
                <a:solidFill>
                  <a:srgbClr val="ECC2A2"/>
                </a:solidFill>
                <a:latin typeface="Arial"/>
                <a:cs typeface="Arial"/>
              </a:rPr>
              <a:t>nele</a:t>
            </a:r>
            <a:r>
              <a:rPr sz="2400" spc="10" dirty="0">
                <a:solidFill>
                  <a:srgbClr val="ECC2A2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ECC2A2"/>
                </a:solidFill>
                <a:latin typeface="Arial"/>
                <a:cs typeface="Arial"/>
              </a:rPr>
              <a:t>mesmo.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30"/>
              </a:spcBef>
            </a:pPr>
            <a:r>
              <a:rPr sz="3200" spc="130" dirty="0">
                <a:solidFill>
                  <a:srgbClr val="FFFDFA"/>
                </a:solidFill>
                <a:latin typeface="Arial"/>
                <a:cs typeface="Arial"/>
              </a:rPr>
              <a:t>NEGAÇÃO</a:t>
            </a:r>
            <a:endParaRPr sz="3200">
              <a:latin typeface="Arial"/>
              <a:cs typeface="Arial"/>
            </a:endParaRPr>
          </a:p>
          <a:p>
            <a:pPr marL="12700" marR="1452245">
              <a:lnSpc>
                <a:spcPct val="113500"/>
              </a:lnSpc>
              <a:spcBef>
                <a:spcPts val="1355"/>
              </a:spcBef>
            </a:pPr>
            <a:r>
              <a:rPr sz="2400" spc="80" dirty="0">
                <a:solidFill>
                  <a:srgbClr val="ECC2A2"/>
                </a:solidFill>
                <a:latin typeface="Arial"/>
                <a:cs typeface="Arial"/>
              </a:rPr>
              <a:t>Aurélio </a:t>
            </a:r>
            <a:r>
              <a:rPr sz="2400" spc="-20" dirty="0">
                <a:solidFill>
                  <a:srgbClr val="ECC2A2"/>
                </a:solidFill>
                <a:latin typeface="Arial"/>
                <a:cs typeface="Arial"/>
              </a:rPr>
              <a:t>sai </a:t>
            </a:r>
            <a:r>
              <a:rPr sz="2400" spc="-15" dirty="0">
                <a:solidFill>
                  <a:srgbClr val="ECC2A2"/>
                </a:solidFill>
                <a:latin typeface="Arial"/>
                <a:cs typeface="Arial"/>
              </a:rPr>
              <a:t>de </a:t>
            </a:r>
            <a:r>
              <a:rPr sz="2400" spc="-75" dirty="0">
                <a:solidFill>
                  <a:srgbClr val="ECC2A2"/>
                </a:solidFill>
                <a:latin typeface="Arial"/>
                <a:cs typeface="Arial"/>
              </a:rPr>
              <a:t>casa </a:t>
            </a:r>
            <a:r>
              <a:rPr sz="2400" spc="45" dirty="0">
                <a:solidFill>
                  <a:srgbClr val="ECC2A2"/>
                </a:solidFill>
                <a:latin typeface="Arial"/>
                <a:cs typeface="Arial"/>
              </a:rPr>
              <a:t>para </a:t>
            </a:r>
            <a:r>
              <a:rPr sz="2400" spc="20" dirty="0">
                <a:solidFill>
                  <a:srgbClr val="ECC2A2"/>
                </a:solidFill>
                <a:latin typeface="Arial"/>
                <a:cs typeface="Arial"/>
              </a:rPr>
              <a:t>não </a:t>
            </a:r>
            <a:r>
              <a:rPr sz="2400" spc="15" dirty="0">
                <a:solidFill>
                  <a:srgbClr val="ECC2A2"/>
                </a:solidFill>
                <a:latin typeface="Arial"/>
                <a:cs typeface="Arial"/>
              </a:rPr>
              <a:t>receber  </a:t>
            </a:r>
            <a:r>
              <a:rPr sz="2400" spc="110" dirty="0">
                <a:solidFill>
                  <a:srgbClr val="ECC2A2"/>
                </a:solidFill>
                <a:latin typeface="Arial"/>
                <a:cs typeface="Arial"/>
              </a:rPr>
              <a:t>tratamento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75"/>
              </a:spcBef>
            </a:pPr>
            <a:r>
              <a:rPr sz="3200" spc="135" dirty="0">
                <a:solidFill>
                  <a:srgbClr val="FFFDFA"/>
                </a:solidFill>
                <a:latin typeface="Arial"/>
                <a:cs typeface="Arial"/>
              </a:rPr>
              <a:t>FASE</a:t>
            </a:r>
            <a:r>
              <a:rPr sz="3200" spc="345" dirty="0">
                <a:solidFill>
                  <a:srgbClr val="FFFDFA"/>
                </a:solidFill>
                <a:latin typeface="Arial"/>
                <a:cs typeface="Arial"/>
              </a:rPr>
              <a:t> </a:t>
            </a:r>
            <a:r>
              <a:rPr sz="3200" spc="110" dirty="0">
                <a:solidFill>
                  <a:srgbClr val="FFFDFA"/>
                </a:solidFill>
                <a:latin typeface="Arial"/>
                <a:cs typeface="Arial"/>
              </a:rPr>
              <a:t>CRÔNICA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13500"/>
              </a:lnSpc>
              <a:spcBef>
                <a:spcPts val="1355"/>
              </a:spcBef>
            </a:pPr>
            <a:r>
              <a:rPr sz="2400" spc="80" dirty="0">
                <a:solidFill>
                  <a:srgbClr val="ECC2A2"/>
                </a:solidFill>
                <a:latin typeface="Arial"/>
                <a:cs typeface="Arial"/>
              </a:rPr>
              <a:t>Aurélio </a:t>
            </a:r>
            <a:r>
              <a:rPr sz="2400" spc="65" dirty="0">
                <a:solidFill>
                  <a:srgbClr val="ECC2A2"/>
                </a:solidFill>
                <a:latin typeface="Arial"/>
                <a:cs typeface="Arial"/>
              </a:rPr>
              <a:t>mora </a:t>
            </a:r>
            <a:r>
              <a:rPr sz="2400" spc="90" dirty="0">
                <a:solidFill>
                  <a:srgbClr val="ECC2A2"/>
                </a:solidFill>
                <a:latin typeface="Arial"/>
                <a:cs typeface="Arial"/>
              </a:rPr>
              <a:t>numa </a:t>
            </a:r>
            <a:r>
              <a:rPr sz="2400" spc="-5" dirty="0">
                <a:solidFill>
                  <a:srgbClr val="ECC2A2"/>
                </a:solidFill>
                <a:latin typeface="Arial"/>
                <a:cs typeface="Arial"/>
              </a:rPr>
              <a:t>pensão </a:t>
            </a:r>
            <a:r>
              <a:rPr sz="2400" spc="-10" dirty="0">
                <a:solidFill>
                  <a:srgbClr val="ECC2A2"/>
                </a:solidFill>
                <a:latin typeface="Arial"/>
                <a:cs typeface="Arial"/>
              </a:rPr>
              <a:t>paga </a:t>
            </a:r>
            <a:r>
              <a:rPr sz="2400" spc="35" dirty="0">
                <a:solidFill>
                  <a:srgbClr val="ECC2A2"/>
                </a:solidFill>
                <a:latin typeface="Arial"/>
                <a:cs typeface="Arial"/>
              </a:rPr>
              <a:t>pela </a:t>
            </a:r>
            <a:r>
              <a:rPr sz="2400" spc="-15" dirty="0">
                <a:solidFill>
                  <a:srgbClr val="ECC2A2"/>
                </a:solidFill>
                <a:latin typeface="Arial"/>
                <a:cs typeface="Arial"/>
              </a:rPr>
              <a:t>mãe.  </a:t>
            </a:r>
            <a:r>
              <a:rPr sz="2400" spc="50" dirty="0">
                <a:solidFill>
                  <a:srgbClr val="ECC2A2"/>
                </a:solidFill>
                <a:latin typeface="Arial"/>
                <a:cs typeface="Arial"/>
              </a:rPr>
              <a:t>Almoça </a:t>
            </a:r>
            <a:r>
              <a:rPr sz="2400" spc="75" dirty="0">
                <a:solidFill>
                  <a:srgbClr val="ECC2A2"/>
                </a:solidFill>
                <a:latin typeface="Arial"/>
                <a:cs typeface="Arial"/>
              </a:rPr>
              <a:t>diariamente </a:t>
            </a:r>
            <a:r>
              <a:rPr sz="2400" spc="30" dirty="0">
                <a:solidFill>
                  <a:srgbClr val="ECC2A2"/>
                </a:solidFill>
                <a:latin typeface="Arial"/>
                <a:cs typeface="Arial"/>
              </a:rPr>
              <a:t>com </a:t>
            </a:r>
            <a:r>
              <a:rPr sz="2400" spc="15" dirty="0">
                <a:solidFill>
                  <a:srgbClr val="ECC2A2"/>
                </a:solidFill>
                <a:latin typeface="Arial"/>
                <a:cs typeface="Arial"/>
              </a:rPr>
              <a:t>ela, </a:t>
            </a:r>
            <a:r>
              <a:rPr sz="2400" spc="-5" dirty="0">
                <a:solidFill>
                  <a:srgbClr val="ECC2A2"/>
                </a:solidFill>
                <a:latin typeface="Arial"/>
                <a:cs typeface="Arial"/>
              </a:rPr>
              <a:t>mas </a:t>
            </a:r>
            <a:r>
              <a:rPr sz="2400" spc="70" dirty="0">
                <a:solidFill>
                  <a:srgbClr val="ECC2A2"/>
                </a:solidFill>
                <a:latin typeface="Arial"/>
                <a:cs typeface="Arial"/>
              </a:rPr>
              <a:t>vive </a:t>
            </a:r>
            <a:r>
              <a:rPr sz="2400" spc="40" dirty="0">
                <a:solidFill>
                  <a:srgbClr val="ECC2A2"/>
                </a:solidFill>
                <a:latin typeface="Arial"/>
                <a:cs typeface="Arial"/>
              </a:rPr>
              <a:t>em</a:t>
            </a:r>
            <a:r>
              <a:rPr sz="2400" spc="-135" dirty="0">
                <a:solidFill>
                  <a:srgbClr val="ECC2A2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ECC2A2"/>
                </a:solidFill>
                <a:latin typeface="Arial"/>
                <a:cs typeface="Arial"/>
              </a:rPr>
              <a:t>seu  </a:t>
            </a:r>
            <a:r>
              <a:rPr sz="2400" spc="65" dirty="0">
                <a:solidFill>
                  <a:srgbClr val="ECC2A2"/>
                </a:solidFill>
                <a:latin typeface="Arial"/>
                <a:cs typeface="Arial"/>
              </a:rPr>
              <a:t>"mundo</a:t>
            </a:r>
            <a:r>
              <a:rPr sz="2400" spc="15" dirty="0">
                <a:solidFill>
                  <a:srgbClr val="ECC2A2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ECC2A2"/>
                </a:solidFill>
                <a:latin typeface="Arial"/>
                <a:cs typeface="Arial"/>
              </a:rPr>
              <a:t>particular".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21300000">
            <a:off x="10843642" y="815935"/>
            <a:ext cx="7047648" cy="1077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485"/>
              </a:lnSpc>
            </a:pPr>
            <a:r>
              <a:rPr sz="8450" i="1" spc="-355" dirty="0">
                <a:solidFill>
                  <a:srgbClr val="ECC2A2"/>
                </a:solidFill>
                <a:latin typeface="Times New Roman"/>
                <a:cs typeface="Times New Roman"/>
              </a:rPr>
              <a:t>Aurelio </a:t>
            </a:r>
            <a:r>
              <a:rPr sz="8450" i="1" spc="245" dirty="0">
                <a:solidFill>
                  <a:srgbClr val="ECC2A2"/>
                </a:solidFill>
                <a:latin typeface="Times New Roman"/>
                <a:cs typeface="Times New Roman"/>
              </a:rPr>
              <a:t>-</a:t>
            </a:r>
            <a:r>
              <a:rPr sz="8450" i="1" spc="-590" dirty="0">
                <a:solidFill>
                  <a:srgbClr val="ECC2A2"/>
                </a:solidFill>
                <a:latin typeface="Times New Roman"/>
                <a:cs typeface="Times New Roman"/>
              </a:rPr>
              <a:t> </a:t>
            </a:r>
            <a:r>
              <a:rPr sz="8450" i="1" spc="-95" dirty="0">
                <a:solidFill>
                  <a:srgbClr val="ECC2A2"/>
                </a:solidFill>
                <a:latin typeface="Times New Roman"/>
                <a:cs typeface="Times New Roman"/>
              </a:rPr>
              <a:t>Et</a:t>
            </a:r>
            <a:r>
              <a:rPr sz="12675" i="1" spc="-142" baseline="1314" dirty="0">
                <a:solidFill>
                  <a:srgbClr val="ECC2A2"/>
                </a:solidFill>
                <a:latin typeface="Times New Roman"/>
                <a:cs typeface="Times New Roman"/>
              </a:rPr>
              <a:t>apa</a:t>
            </a:r>
            <a:r>
              <a:rPr sz="12675" i="1" spc="-142" baseline="1643" dirty="0">
                <a:solidFill>
                  <a:srgbClr val="ECC2A2"/>
                </a:solidFill>
                <a:latin typeface="Times New Roman"/>
                <a:cs typeface="Times New Roman"/>
              </a:rPr>
              <a:t>s</a:t>
            </a:r>
            <a:endParaRPr sz="12675" baseline="1643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56660" y="165791"/>
            <a:ext cx="3252241" cy="3186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39082" y="1376390"/>
            <a:ext cx="5660589" cy="805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86441" y="7906430"/>
            <a:ext cx="2177074" cy="2269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971419"/>
            <a:ext cx="491172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spc="220" dirty="0"/>
              <a:t>R</a:t>
            </a:r>
            <a:r>
              <a:rPr sz="10000" spc="-1365" dirty="0"/>
              <a:t>E</a:t>
            </a:r>
            <a:r>
              <a:rPr sz="10000" spc="-170" dirty="0"/>
              <a:t>N</a:t>
            </a:r>
            <a:r>
              <a:rPr sz="10000" spc="975" dirty="0"/>
              <a:t>A</a:t>
            </a:r>
            <a:r>
              <a:rPr sz="10000" spc="2060" dirty="0"/>
              <a:t>T</a:t>
            </a:r>
            <a:r>
              <a:rPr sz="10000" spc="-1060" dirty="0"/>
              <a:t>O</a:t>
            </a:r>
            <a:endParaRPr sz="10000"/>
          </a:p>
        </p:txBody>
      </p:sp>
      <p:sp>
        <p:nvSpPr>
          <p:cNvPr id="6" name="object 6"/>
          <p:cNvSpPr txBox="1"/>
          <p:nvPr/>
        </p:nvSpPr>
        <p:spPr>
          <a:xfrm>
            <a:off x="918981" y="4864641"/>
            <a:ext cx="7486015" cy="2503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spc="50" dirty="0">
                <a:solidFill>
                  <a:srgbClr val="D07D66"/>
                </a:solidFill>
                <a:latin typeface="Arial"/>
                <a:cs typeface="Arial"/>
              </a:rPr>
              <a:t>RENATO </a:t>
            </a:r>
            <a:r>
              <a:rPr sz="2800" spc="20" dirty="0">
                <a:solidFill>
                  <a:srgbClr val="D07D66"/>
                </a:solidFill>
                <a:latin typeface="Arial"/>
                <a:cs typeface="Arial"/>
              </a:rPr>
              <a:t>ESTÁ </a:t>
            </a:r>
            <a:r>
              <a:rPr sz="2800" spc="170" dirty="0">
                <a:solidFill>
                  <a:srgbClr val="D07D66"/>
                </a:solidFill>
                <a:latin typeface="Arial"/>
                <a:cs typeface="Arial"/>
              </a:rPr>
              <a:t>SEM </a:t>
            </a:r>
            <a:r>
              <a:rPr sz="2800" spc="114" dirty="0">
                <a:solidFill>
                  <a:srgbClr val="D07D66"/>
                </a:solidFill>
                <a:latin typeface="Arial"/>
                <a:cs typeface="Arial"/>
              </a:rPr>
              <a:t>TOMAR </a:t>
            </a:r>
            <a:r>
              <a:rPr sz="2800" spc="135" dirty="0">
                <a:solidFill>
                  <a:srgbClr val="D07D66"/>
                </a:solidFill>
                <a:latin typeface="Arial"/>
                <a:cs typeface="Arial"/>
              </a:rPr>
              <a:t>BANHO </a:t>
            </a:r>
            <a:r>
              <a:rPr sz="2800" spc="195" dirty="0">
                <a:solidFill>
                  <a:srgbClr val="D07D66"/>
                </a:solidFill>
                <a:latin typeface="Arial"/>
                <a:cs typeface="Arial"/>
              </a:rPr>
              <a:t>HÁ </a:t>
            </a:r>
            <a:r>
              <a:rPr sz="2800" spc="80" dirty="0">
                <a:solidFill>
                  <a:srgbClr val="D07D66"/>
                </a:solidFill>
                <a:latin typeface="Arial"/>
                <a:cs typeface="Arial"/>
              </a:rPr>
              <a:t>6  </a:t>
            </a:r>
            <a:r>
              <a:rPr sz="2800" spc="70" dirty="0">
                <a:solidFill>
                  <a:srgbClr val="D07D66"/>
                </a:solidFill>
                <a:latin typeface="Arial"/>
                <a:cs typeface="Arial"/>
              </a:rPr>
              <a:t>MESES. </a:t>
            </a:r>
            <a:r>
              <a:rPr sz="2800" spc="130" dirty="0">
                <a:solidFill>
                  <a:srgbClr val="D07D66"/>
                </a:solidFill>
                <a:latin typeface="Arial"/>
                <a:cs typeface="Arial"/>
              </a:rPr>
              <a:t>DIFICULDADE </a:t>
            </a:r>
            <a:r>
              <a:rPr sz="2800" spc="25" dirty="0">
                <a:solidFill>
                  <a:srgbClr val="D07D66"/>
                </a:solidFill>
                <a:latin typeface="Arial"/>
                <a:cs typeface="Arial"/>
              </a:rPr>
              <a:t>PARA </a:t>
            </a:r>
            <a:r>
              <a:rPr sz="2800" spc="-45" dirty="0">
                <a:solidFill>
                  <a:srgbClr val="D07D66"/>
                </a:solidFill>
                <a:latin typeface="Arial"/>
                <a:cs typeface="Arial"/>
              </a:rPr>
              <a:t>CORTAR  </a:t>
            </a:r>
            <a:r>
              <a:rPr sz="2800" spc="140" dirty="0">
                <a:solidFill>
                  <a:srgbClr val="D07D66"/>
                </a:solidFill>
                <a:latin typeface="Arial"/>
                <a:cs typeface="Arial"/>
              </a:rPr>
              <a:t>UNHAS </a:t>
            </a:r>
            <a:r>
              <a:rPr sz="2800" spc="45" dirty="0">
                <a:solidFill>
                  <a:srgbClr val="D07D66"/>
                </a:solidFill>
                <a:latin typeface="Arial"/>
                <a:cs typeface="Arial"/>
              </a:rPr>
              <a:t>E</a:t>
            </a:r>
            <a:r>
              <a:rPr sz="2800" spc="125" dirty="0">
                <a:solidFill>
                  <a:srgbClr val="D07D66"/>
                </a:solidFill>
                <a:latin typeface="Arial"/>
                <a:cs typeface="Arial"/>
              </a:rPr>
              <a:t> </a:t>
            </a:r>
            <a:r>
              <a:rPr sz="2800" spc="15" dirty="0">
                <a:solidFill>
                  <a:srgbClr val="D07D66"/>
                </a:solidFill>
                <a:latin typeface="Arial"/>
                <a:cs typeface="Arial"/>
              </a:rPr>
              <a:t>CABELOS.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2800" spc="120" dirty="0">
                <a:solidFill>
                  <a:srgbClr val="D07D66"/>
                </a:solidFill>
                <a:latin typeface="Arial"/>
                <a:cs typeface="Arial"/>
              </a:rPr>
              <a:t>A </a:t>
            </a:r>
            <a:r>
              <a:rPr sz="2800" spc="275" dirty="0">
                <a:solidFill>
                  <a:srgbClr val="D07D66"/>
                </a:solidFill>
                <a:latin typeface="Arial"/>
                <a:cs typeface="Arial"/>
              </a:rPr>
              <a:t>MÃE </a:t>
            </a:r>
            <a:r>
              <a:rPr sz="2800" spc="65" dirty="0">
                <a:solidFill>
                  <a:srgbClr val="D07D66"/>
                </a:solidFill>
                <a:latin typeface="Arial"/>
                <a:cs typeface="Arial"/>
              </a:rPr>
              <a:t>QUE </a:t>
            </a:r>
            <a:r>
              <a:rPr sz="2800" spc="110" dirty="0">
                <a:solidFill>
                  <a:srgbClr val="D07D66"/>
                </a:solidFill>
                <a:latin typeface="Arial"/>
                <a:cs typeface="Arial"/>
              </a:rPr>
              <a:t>CUIDA</a:t>
            </a:r>
            <a:r>
              <a:rPr sz="2800" spc="70" dirty="0">
                <a:solidFill>
                  <a:srgbClr val="D07D66"/>
                </a:solidFill>
                <a:latin typeface="Arial"/>
                <a:cs typeface="Arial"/>
              </a:rPr>
              <a:t> </a:t>
            </a:r>
            <a:r>
              <a:rPr sz="2800" spc="95" dirty="0">
                <a:solidFill>
                  <a:srgbClr val="D07D66"/>
                </a:solidFill>
                <a:latin typeface="Arial"/>
                <a:cs typeface="Arial"/>
              </a:rPr>
              <a:t>SOZINHA.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2800" spc="-20" dirty="0">
                <a:solidFill>
                  <a:srgbClr val="D07D66"/>
                </a:solidFill>
                <a:latin typeface="Arial"/>
                <a:cs typeface="Arial"/>
              </a:rPr>
              <a:t>SOFRE </a:t>
            </a:r>
            <a:r>
              <a:rPr sz="2800" spc="70" dirty="0">
                <a:solidFill>
                  <a:srgbClr val="D07D66"/>
                </a:solidFill>
                <a:latin typeface="Arial"/>
                <a:cs typeface="Arial"/>
              </a:rPr>
              <a:t>DE </a:t>
            </a:r>
            <a:r>
              <a:rPr sz="2800" spc="90" dirty="0">
                <a:solidFill>
                  <a:srgbClr val="D07D66"/>
                </a:solidFill>
                <a:latin typeface="Arial"/>
                <a:cs typeface="Arial"/>
              </a:rPr>
              <a:t>ACATISIA</a:t>
            </a:r>
            <a:r>
              <a:rPr sz="2800" spc="345" dirty="0">
                <a:solidFill>
                  <a:srgbClr val="D07D66"/>
                </a:solidFill>
                <a:latin typeface="Arial"/>
                <a:cs typeface="Arial"/>
              </a:rPr>
              <a:t> </a:t>
            </a:r>
            <a:r>
              <a:rPr sz="2800" spc="120" dirty="0">
                <a:solidFill>
                  <a:srgbClr val="D07D66"/>
                </a:solidFill>
                <a:latin typeface="Arial"/>
                <a:cs typeface="Arial"/>
              </a:rPr>
              <a:t>constantemente.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680</Words>
  <Application>Microsoft Office PowerPoint</Application>
  <PresentationFormat>Personalizar</PresentationFormat>
  <Paragraphs>66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1" baseType="lpstr">
      <vt:lpstr>Arial</vt:lpstr>
      <vt:lpstr>Arial Black</vt:lpstr>
      <vt:lpstr>Book Antiqua</vt:lpstr>
      <vt:lpstr>Calibri</vt:lpstr>
      <vt:lpstr>Georgia</vt:lpstr>
      <vt:lpstr>Palatino Linotype</vt:lpstr>
      <vt:lpstr>Times New Roman</vt:lpstr>
      <vt:lpstr>Verdana</vt:lpstr>
      <vt:lpstr>Office Theme</vt:lpstr>
      <vt:lpstr>por Sarah Nicolleli</vt:lpstr>
      <vt:lpstr>O QUE É ESQUIZOFRENIA</vt:lpstr>
      <vt:lpstr>Quem eu sou?</vt:lpstr>
      <vt:lpstr>hospital j uqueri </vt:lpstr>
      <vt:lpstr>Hospital de Barbarcena - MG</vt:lpstr>
      <vt:lpstr>Hospital    de  Barbacena</vt:lpstr>
      <vt:lpstr>CAINÃ E A ESQUIZOFRENIA</vt:lpstr>
      <vt:lpstr>ALUCINAÇÕES E DELÍRIOS</vt:lpstr>
      <vt:lpstr>RENATO</vt:lpstr>
      <vt:lpstr>Apresentação do PowerPoint</vt:lpstr>
      <vt:lpstr>ANDRÉ -</vt:lpstr>
      <vt:lpstr>Apresentação do PowerPoint</vt:lpstr>
      <vt:lpstr>Apresentação do PowerPoint</vt:lpstr>
      <vt:lpstr>Corrida do</vt:lpstr>
      <vt:lpstr>Apresentação do PowerPoint</vt:lpstr>
      <vt:lpstr>Apresentação do PowerPoint</vt:lpstr>
      <vt:lpstr>Nos sinaleiros, também com panfletagem - 2019</vt:lpstr>
      <vt:lpstr>PROESQ/UNIFESP - DIA DA PESSOA COM  ESQUIZOFRENIA - 2017</vt:lpstr>
      <vt:lpstr>Palestra sobre CONSCIENTIZAÇÃO - ministrada pela mãe  Josiane - 2019</vt:lpstr>
      <vt:lpstr>Dia da Pessoa com Esquizofrenia - 24 de Maio - 2018</vt:lpstr>
      <vt:lpstr>Semana de Conscientização da Esquizofrenia - RS - na Câmara -  com a palavra da mãe Marilda - 2019</vt:lpstr>
      <vt:lpstr>EVENTO DAS SECRETARIAS MUNICIPAL E ESTADUAL DA  SAÚDE NA SEMANA DE CONSCIENTIZAÇÃO DA ESQUIZOFRENIA  EM CURITIBA - 2019</vt:lpstr>
      <vt:lpstr>Apresentação do PowerPoint</vt:lpstr>
      <vt:lpstr>Apresentação do PowerPoint</vt:lpstr>
      <vt:lpstr>ALGUNS LOCAIS ILUMINADOS NA  COR QUE  SIMBOLIZA A ESQUIZOFRENIA -  NA  SEMANA  DE CONSCIENTIZAÇÃO 0 20 A 27  DE MAIO DE 2019</vt:lpstr>
      <vt:lpstr>Pelas ruas de São Paulo</vt:lpstr>
      <vt:lpstr>Assembléia Legislativa de São Paulo</vt:lpstr>
      <vt:lpstr>Palácio Iguaçu - Chefia do  Poder Executivo Curitiba</vt:lpstr>
      <vt:lpstr>HARD ROCK CAFÉ em Curitiba</vt:lpstr>
      <vt:lpstr>Dia 24 de Maio de 2017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Sarah Nicolleli</dc:title>
  <dc:creator>Sarah Rosita Vieira Nicolleli</dc:creator>
  <cp:lastModifiedBy>Ana Carolina Vaz da Silva</cp:lastModifiedBy>
  <cp:revision>3</cp:revision>
  <dcterms:created xsi:type="dcterms:W3CDTF">2019-10-14T12:54:54Z</dcterms:created>
  <dcterms:modified xsi:type="dcterms:W3CDTF">2019-10-14T13:37:33Z</dcterms:modified>
</cp:coreProperties>
</file>