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3" r:id="rId3"/>
    <p:sldId id="267" r:id="rId4"/>
    <p:sldId id="256" r:id="rId5"/>
    <p:sldId id="259" r:id="rId6"/>
    <p:sldId id="260" r:id="rId7"/>
    <p:sldId id="264" r:id="rId8"/>
    <p:sldId id="268" r:id="rId9"/>
    <p:sldId id="269" r:id="rId10"/>
    <p:sldId id="270" r:id="rId11"/>
    <p:sldId id="271" r:id="rId12"/>
    <p:sldId id="261" r:id="rId13"/>
    <p:sldId id="266" r:id="rId14"/>
    <p:sldId id="26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7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589462" y="6356351"/>
            <a:ext cx="2057400" cy="365125"/>
          </a:xfrm>
          <a:prstGeom prst="rect">
            <a:avLst/>
          </a:prstGeom>
        </p:spPr>
        <p:txBody>
          <a:bodyPr/>
          <a:lstStyle/>
          <a:p>
            <a:fld id="{D2466287-A3CC-4CA2-9CF4-A3D63D77EA89}" type="datetimeFigureOut">
              <a:rPr lang="pt-BR" smtClean="0"/>
              <a:t>08/06/2016</a:t>
            </a:fld>
            <a:endParaRPr lang="pt-B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3127E70-56E2-4212-B877-629F1D038ACD}" type="slidenum">
              <a:rPr lang="pt-BR" smtClean="0"/>
              <a:t>‹nº›</a:t>
            </a:fld>
            <a:endParaRPr lang="pt-BR"/>
          </a:p>
        </p:txBody>
      </p:sp>
    </p:spTree>
    <p:extLst>
      <p:ext uri="{BB962C8B-B14F-4D97-AF65-F5344CB8AC3E}">
        <p14:creationId xmlns:p14="http://schemas.microsoft.com/office/powerpoint/2010/main" val="4044658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589462" y="6356351"/>
            <a:ext cx="2057400" cy="365125"/>
          </a:xfrm>
          <a:prstGeom prst="rect">
            <a:avLst/>
          </a:prstGeom>
        </p:spPr>
        <p:txBody>
          <a:bodyPr/>
          <a:lstStyle/>
          <a:p>
            <a:fld id="{D2466287-A3CC-4CA2-9CF4-A3D63D77EA89}" type="datetimeFigureOut">
              <a:rPr lang="pt-BR" smtClean="0"/>
              <a:t>08/06/2016</a:t>
            </a:fld>
            <a:endParaRPr lang="pt-B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3127E70-56E2-4212-B877-629F1D038ACD}" type="slidenum">
              <a:rPr lang="pt-BR" smtClean="0"/>
              <a:t>‹nº›</a:t>
            </a:fld>
            <a:endParaRPr lang="pt-BR"/>
          </a:p>
        </p:txBody>
      </p:sp>
    </p:spTree>
    <p:extLst>
      <p:ext uri="{BB962C8B-B14F-4D97-AF65-F5344CB8AC3E}">
        <p14:creationId xmlns:p14="http://schemas.microsoft.com/office/powerpoint/2010/main" val="993564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589462" y="6356351"/>
            <a:ext cx="2057400" cy="365125"/>
          </a:xfrm>
          <a:prstGeom prst="rect">
            <a:avLst/>
          </a:prstGeom>
        </p:spPr>
        <p:txBody>
          <a:bodyPr/>
          <a:lstStyle/>
          <a:p>
            <a:fld id="{D2466287-A3CC-4CA2-9CF4-A3D63D77EA89}" type="datetimeFigureOut">
              <a:rPr lang="pt-BR" smtClean="0"/>
              <a:t>08/06/2016</a:t>
            </a:fld>
            <a:endParaRPr lang="pt-B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3127E70-56E2-4212-B877-629F1D038ACD}" type="slidenum">
              <a:rPr lang="pt-BR" smtClean="0"/>
              <a:t>‹nº›</a:t>
            </a:fld>
            <a:endParaRPr lang="pt-BR"/>
          </a:p>
        </p:txBody>
      </p:sp>
    </p:spTree>
    <p:extLst>
      <p:ext uri="{BB962C8B-B14F-4D97-AF65-F5344CB8AC3E}">
        <p14:creationId xmlns:p14="http://schemas.microsoft.com/office/powerpoint/2010/main" val="298400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t-BR"/>
              <a:t>Clique para editar o título mestre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589462" y="6356351"/>
            <a:ext cx="2057400" cy="365125"/>
          </a:xfrm>
          <a:prstGeom prst="rect">
            <a:avLst/>
          </a:prstGeom>
        </p:spPr>
        <p:txBody>
          <a:bodyPr/>
          <a:lstStyle/>
          <a:p>
            <a:fld id="{D2466287-A3CC-4CA2-9CF4-A3D63D77EA89}" type="datetimeFigureOut">
              <a:rPr lang="pt-BR" smtClean="0"/>
              <a:t>08/06/2016</a:t>
            </a:fld>
            <a:endParaRPr lang="pt-B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3127E70-56E2-4212-B877-629F1D038ACD}" type="slidenum">
              <a:rPr lang="pt-BR" smtClean="0"/>
              <a:t>‹nº›</a:t>
            </a:fld>
            <a:endParaRPr lang="pt-BR"/>
          </a:p>
        </p:txBody>
      </p:sp>
    </p:spTree>
    <p:extLst>
      <p:ext uri="{BB962C8B-B14F-4D97-AF65-F5344CB8AC3E}">
        <p14:creationId xmlns:p14="http://schemas.microsoft.com/office/powerpoint/2010/main" val="138492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589462" y="6356351"/>
            <a:ext cx="2057400" cy="365125"/>
          </a:xfrm>
          <a:prstGeom prst="rect">
            <a:avLst/>
          </a:prstGeom>
        </p:spPr>
        <p:txBody>
          <a:bodyPr/>
          <a:lstStyle/>
          <a:p>
            <a:fld id="{D2466287-A3CC-4CA2-9CF4-A3D63D77EA89}" type="datetimeFigureOut">
              <a:rPr lang="pt-BR" smtClean="0"/>
              <a:t>08/06/2016</a:t>
            </a:fld>
            <a:endParaRPr lang="pt-B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3127E70-56E2-4212-B877-629F1D038ACD}" type="slidenum">
              <a:rPr lang="pt-BR" smtClean="0"/>
              <a:t>‹nº›</a:t>
            </a:fld>
            <a:endParaRPr lang="pt-BR"/>
          </a:p>
        </p:txBody>
      </p:sp>
    </p:spTree>
    <p:extLst>
      <p:ext uri="{BB962C8B-B14F-4D97-AF65-F5344CB8AC3E}">
        <p14:creationId xmlns:p14="http://schemas.microsoft.com/office/powerpoint/2010/main" val="47015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a:xfrm>
            <a:off x="589462" y="6356351"/>
            <a:ext cx="2057400" cy="365125"/>
          </a:xfrm>
          <a:prstGeom prst="rect">
            <a:avLst/>
          </a:prstGeom>
        </p:spPr>
        <p:txBody>
          <a:bodyPr/>
          <a:lstStyle/>
          <a:p>
            <a:fld id="{D2466287-A3CC-4CA2-9CF4-A3D63D77EA89}" type="datetimeFigureOut">
              <a:rPr lang="pt-BR" smtClean="0"/>
              <a:t>08/06/2016</a:t>
            </a:fld>
            <a:endParaRPr lang="pt-B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pt-B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3127E70-56E2-4212-B877-629F1D038ACD}" type="slidenum">
              <a:rPr lang="pt-BR" smtClean="0"/>
              <a:t>‹nº›</a:t>
            </a:fld>
            <a:endParaRPr lang="pt-BR"/>
          </a:p>
        </p:txBody>
      </p:sp>
    </p:spTree>
    <p:extLst>
      <p:ext uri="{BB962C8B-B14F-4D97-AF65-F5344CB8AC3E}">
        <p14:creationId xmlns:p14="http://schemas.microsoft.com/office/powerpoint/2010/main" val="2783669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a:xfrm>
            <a:off x="589462" y="6356351"/>
            <a:ext cx="2057400" cy="365125"/>
          </a:xfrm>
          <a:prstGeom prst="rect">
            <a:avLst/>
          </a:prstGeom>
        </p:spPr>
        <p:txBody>
          <a:bodyPr/>
          <a:lstStyle/>
          <a:p>
            <a:fld id="{D2466287-A3CC-4CA2-9CF4-A3D63D77EA89}" type="datetimeFigureOut">
              <a:rPr lang="pt-BR" smtClean="0"/>
              <a:t>08/06/2016</a:t>
            </a:fld>
            <a:endParaRPr lang="pt-B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pt-B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73127E70-56E2-4212-B877-629F1D038ACD}" type="slidenum">
              <a:rPr lang="pt-BR" smtClean="0"/>
              <a:t>‹nº›</a:t>
            </a:fld>
            <a:endParaRPr lang="pt-BR"/>
          </a:p>
        </p:txBody>
      </p:sp>
    </p:spTree>
    <p:extLst>
      <p:ext uri="{BB962C8B-B14F-4D97-AF65-F5344CB8AC3E}">
        <p14:creationId xmlns:p14="http://schemas.microsoft.com/office/powerpoint/2010/main" val="3162292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t-BR"/>
              <a:t>Clique para editar o título mestre</a:t>
            </a:r>
            <a:endParaRPr lang="en-US" dirty="0"/>
          </a:p>
        </p:txBody>
      </p:sp>
      <p:sp>
        <p:nvSpPr>
          <p:cNvPr id="3" name="Date Placeholder 2"/>
          <p:cNvSpPr>
            <a:spLocks noGrp="1"/>
          </p:cNvSpPr>
          <p:nvPr>
            <p:ph type="dt" sz="half" idx="10"/>
          </p:nvPr>
        </p:nvSpPr>
        <p:spPr>
          <a:xfrm>
            <a:off x="589462" y="6356351"/>
            <a:ext cx="2057400" cy="365125"/>
          </a:xfrm>
          <a:prstGeom prst="rect">
            <a:avLst/>
          </a:prstGeom>
        </p:spPr>
        <p:txBody>
          <a:bodyPr/>
          <a:lstStyle/>
          <a:p>
            <a:fld id="{D2466287-A3CC-4CA2-9CF4-A3D63D77EA89}" type="datetimeFigureOut">
              <a:rPr lang="pt-BR" smtClean="0"/>
              <a:t>08/06/2016</a:t>
            </a:fld>
            <a:endParaRPr lang="pt-B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pt-B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73127E70-56E2-4212-B877-629F1D038ACD}" type="slidenum">
              <a:rPr lang="pt-BR" smtClean="0"/>
              <a:t>‹nº›</a:t>
            </a:fld>
            <a:endParaRPr lang="pt-BR"/>
          </a:p>
        </p:txBody>
      </p:sp>
    </p:spTree>
    <p:extLst>
      <p:ext uri="{BB962C8B-B14F-4D97-AF65-F5344CB8AC3E}">
        <p14:creationId xmlns:p14="http://schemas.microsoft.com/office/powerpoint/2010/main" val="3448087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89462" y="6356351"/>
            <a:ext cx="2057400" cy="365125"/>
          </a:xfrm>
          <a:prstGeom prst="rect">
            <a:avLst/>
          </a:prstGeom>
        </p:spPr>
        <p:txBody>
          <a:bodyPr/>
          <a:lstStyle/>
          <a:p>
            <a:fld id="{D2466287-A3CC-4CA2-9CF4-A3D63D77EA89}" type="datetimeFigureOut">
              <a:rPr lang="pt-BR" smtClean="0"/>
              <a:t>08/06/2016</a:t>
            </a:fld>
            <a:endParaRPr lang="pt-B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pt-B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73127E70-56E2-4212-B877-629F1D038ACD}" type="slidenum">
              <a:rPr lang="pt-BR" smtClean="0"/>
              <a:t>‹nº›</a:t>
            </a:fld>
            <a:endParaRPr lang="pt-BR"/>
          </a:p>
        </p:txBody>
      </p:sp>
    </p:spTree>
    <p:extLst>
      <p:ext uri="{BB962C8B-B14F-4D97-AF65-F5344CB8AC3E}">
        <p14:creationId xmlns:p14="http://schemas.microsoft.com/office/powerpoint/2010/main" val="97860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589462" y="6356351"/>
            <a:ext cx="2057400" cy="365125"/>
          </a:xfrm>
          <a:prstGeom prst="rect">
            <a:avLst/>
          </a:prstGeom>
        </p:spPr>
        <p:txBody>
          <a:bodyPr/>
          <a:lstStyle/>
          <a:p>
            <a:fld id="{D2466287-A3CC-4CA2-9CF4-A3D63D77EA89}" type="datetimeFigureOut">
              <a:rPr lang="pt-BR" smtClean="0"/>
              <a:t>08/06/2016</a:t>
            </a:fld>
            <a:endParaRPr lang="pt-B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pt-B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3127E70-56E2-4212-B877-629F1D038ACD}" type="slidenum">
              <a:rPr lang="pt-BR" smtClean="0"/>
              <a:t>‹nº›</a:t>
            </a:fld>
            <a:endParaRPr lang="pt-BR"/>
          </a:p>
        </p:txBody>
      </p:sp>
    </p:spTree>
    <p:extLst>
      <p:ext uri="{BB962C8B-B14F-4D97-AF65-F5344CB8AC3E}">
        <p14:creationId xmlns:p14="http://schemas.microsoft.com/office/powerpoint/2010/main" val="154463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589462" y="6356351"/>
            <a:ext cx="2057400" cy="365125"/>
          </a:xfrm>
          <a:prstGeom prst="rect">
            <a:avLst/>
          </a:prstGeom>
        </p:spPr>
        <p:txBody>
          <a:bodyPr/>
          <a:lstStyle/>
          <a:p>
            <a:fld id="{D2466287-A3CC-4CA2-9CF4-A3D63D77EA89}" type="datetimeFigureOut">
              <a:rPr lang="pt-BR" smtClean="0"/>
              <a:t>08/06/2016</a:t>
            </a:fld>
            <a:endParaRPr lang="pt-B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pt-B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3127E70-56E2-4212-B877-629F1D038ACD}" type="slidenum">
              <a:rPr lang="pt-BR" smtClean="0"/>
              <a:t>‹nº›</a:t>
            </a:fld>
            <a:endParaRPr lang="pt-BR"/>
          </a:p>
        </p:txBody>
      </p:sp>
    </p:spTree>
    <p:extLst>
      <p:ext uri="{BB962C8B-B14F-4D97-AF65-F5344CB8AC3E}">
        <p14:creationId xmlns:p14="http://schemas.microsoft.com/office/powerpoint/2010/main" val="4008725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userDrawn="1"/>
        </p:nvSpPr>
        <p:spPr>
          <a:xfrm>
            <a:off x="0" y="0"/>
            <a:ext cx="9144000" cy="6858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92881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980662" y="1921565"/>
            <a:ext cx="7209182" cy="1569660"/>
          </a:xfrm>
          <a:prstGeom prst="rect">
            <a:avLst/>
          </a:prstGeom>
          <a:noFill/>
        </p:spPr>
        <p:txBody>
          <a:bodyPr wrap="square" rtlCol="0">
            <a:spAutoFit/>
          </a:bodyPr>
          <a:lstStyle/>
          <a:p>
            <a:pPr algn="ctr"/>
            <a:r>
              <a:rPr lang="pt-BR" sz="3200" b="1" dirty="0">
                <a:latin typeface="Arial Rounded MT Bold" panose="020F0704030504030204" pitchFamily="34" charset="0"/>
              </a:rPr>
              <a:t>APLICAÇÃO AÉREA NO CONTROLE DE INSETOS VETORES DE DOENÇAS</a:t>
            </a:r>
          </a:p>
        </p:txBody>
      </p:sp>
      <p:sp>
        <p:nvSpPr>
          <p:cNvPr id="7" name="CaixaDeTexto 6"/>
          <p:cNvSpPr txBox="1"/>
          <p:nvPr/>
        </p:nvSpPr>
        <p:spPr>
          <a:xfrm>
            <a:off x="2086375" y="4877174"/>
            <a:ext cx="4997001" cy="830997"/>
          </a:xfrm>
          <a:prstGeom prst="rect">
            <a:avLst/>
          </a:prstGeom>
          <a:noFill/>
        </p:spPr>
        <p:txBody>
          <a:bodyPr wrap="square" rtlCol="0">
            <a:spAutoFit/>
          </a:bodyPr>
          <a:lstStyle/>
          <a:p>
            <a:pPr algn="ctr"/>
            <a:r>
              <a:rPr lang="pt-BR" sz="2400" b="1" dirty="0"/>
              <a:t>Eng. Agr. José Carlos Christofoletti</a:t>
            </a:r>
          </a:p>
          <a:p>
            <a:pPr algn="ctr"/>
            <a:r>
              <a:rPr lang="pt-BR" sz="2400" b="1" dirty="0"/>
              <a:t>Coordenador em Aviação Agrícola</a:t>
            </a:r>
          </a:p>
        </p:txBody>
      </p:sp>
      <p:sp>
        <p:nvSpPr>
          <p:cNvPr id="8" name="CaixaDeTexto 7"/>
          <p:cNvSpPr txBox="1"/>
          <p:nvPr/>
        </p:nvSpPr>
        <p:spPr>
          <a:xfrm>
            <a:off x="2875724" y="6029740"/>
            <a:ext cx="3392557" cy="369332"/>
          </a:xfrm>
          <a:prstGeom prst="rect">
            <a:avLst/>
          </a:prstGeom>
          <a:noFill/>
        </p:spPr>
        <p:txBody>
          <a:bodyPr wrap="square" rtlCol="0">
            <a:spAutoFit/>
          </a:bodyPr>
          <a:lstStyle/>
          <a:p>
            <a:pPr algn="ctr"/>
            <a:r>
              <a:rPr lang="pt-BR" dirty="0"/>
              <a:t>Brasília (DF), 09 de Junho de 2016</a:t>
            </a:r>
          </a:p>
        </p:txBody>
      </p:sp>
    </p:spTree>
    <p:extLst>
      <p:ext uri="{BB962C8B-B14F-4D97-AF65-F5344CB8AC3E}">
        <p14:creationId xmlns:p14="http://schemas.microsoft.com/office/powerpoint/2010/main" val="408082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424070"/>
            <a:ext cx="9144000" cy="369332"/>
          </a:xfrm>
          <a:prstGeom prst="rect">
            <a:avLst/>
          </a:prstGeom>
          <a:noFill/>
        </p:spPr>
        <p:txBody>
          <a:bodyPr wrap="square" rtlCol="0">
            <a:spAutoFit/>
          </a:bodyPr>
          <a:lstStyle/>
          <a:p>
            <a:pPr algn="ctr"/>
            <a:r>
              <a:rPr lang="pt-BR" dirty="0">
                <a:latin typeface="Arial Rounded MT Bold" panose="020F0704030504030204" pitchFamily="34" charset="0"/>
              </a:rPr>
              <a:t>APLICAÇÃO AÉREA NO CONTROLE DE INSETOS VETORES DE DOENÇAS</a:t>
            </a:r>
            <a:r>
              <a:rPr lang="pt-BR" dirty="0"/>
              <a:t>.</a:t>
            </a:r>
          </a:p>
        </p:txBody>
      </p:sp>
      <p:sp>
        <p:nvSpPr>
          <p:cNvPr id="3" name="CaixaDeTexto 2"/>
          <p:cNvSpPr txBox="1"/>
          <p:nvPr/>
        </p:nvSpPr>
        <p:spPr>
          <a:xfrm>
            <a:off x="265043" y="993915"/>
            <a:ext cx="8640418" cy="400110"/>
          </a:xfrm>
          <a:prstGeom prst="rect">
            <a:avLst/>
          </a:prstGeom>
          <a:noFill/>
        </p:spPr>
        <p:txBody>
          <a:bodyPr wrap="square" rtlCol="0">
            <a:spAutoFit/>
          </a:bodyPr>
          <a:lstStyle/>
          <a:p>
            <a:pPr algn="ctr"/>
            <a:r>
              <a:rPr lang="pt-BR" sz="2000" b="1" dirty="0"/>
              <a:t>ALGUMAS CITAÇÕES BIBLIOGRÁFICAS BEM ATUAIS</a:t>
            </a:r>
          </a:p>
        </p:txBody>
      </p:sp>
      <p:sp>
        <p:nvSpPr>
          <p:cNvPr id="4" name="CaixaDeTexto 3"/>
          <p:cNvSpPr txBox="1"/>
          <p:nvPr/>
        </p:nvSpPr>
        <p:spPr>
          <a:xfrm>
            <a:off x="265043" y="1987826"/>
            <a:ext cx="8640418" cy="2308324"/>
          </a:xfrm>
          <a:prstGeom prst="rect">
            <a:avLst/>
          </a:prstGeom>
          <a:noFill/>
        </p:spPr>
        <p:txBody>
          <a:bodyPr wrap="square" rtlCol="0">
            <a:spAutoFit/>
          </a:bodyPr>
          <a:lstStyle/>
          <a:p>
            <a:r>
              <a:rPr lang="pt-BR" b="1" dirty="0" err="1"/>
              <a:t>Baldacchino</a:t>
            </a:r>
            <a:r>
              <a:rPr lang="pt-BR" b="1" dirty="0"/>
              <a:t>, . e outros. </a:t>
            </a:r>
            <a:r>
              <a:rPr lang="pt-BR" b="1" dirty="0" err="1"/>
              <a:t>Control</a:t>
            </a:r>
            <a:r>
              <a:rPr lang="pt-BR" b="1" dirty="0"/>
              <a:t> </a:t>
            </a:r>
            <a:r>
              <a:rPr lang="pt-BR" b="1" dirty="0" err="1"/>
              <a:t>methods</a:t>
            </a:r>
            <a:r>
              <a:rPr lang="pt-BR" b="1" dirty="0"/>
              <a:t> </a:t>
            </a:r>
            <a:r>
              <a:rPr lang="pt-BR" b="1" dirty="0" err="1"/>
              <a:t>against</a:t>
            </a:r>
            <a:r>
              <a:rPr lang="pt-BR" b="1" dirty="0"/>
              <a:t> </a:t>
            </a:r>
            <a:r>
              <a:rPr lang="pt-BR" b="1" dirty="0" err="1"/>
              <a:t>invasive</a:t>
            </a:r>
            <a:r>
              <a:rPr lang="pt-BR" b="1" dirty="0"/>
              <a:t> </a:t>
            </a:r>
            <a:r>
              <a:rPr lang="pt-BR" b="1" i="1" dirty="0"/>
              <a:t>Aedes </a:t>
            </a:r>
            <a:r>
              <a:rPr lang="pt-BR" b="1" dirty="0" err="1"/>
              <a:t>mosquitoes</a:t>
            </a:r>
            <a:r>
              <a:rPr lang="pt-BR" b="1" dirty="0"/>
              <a:t> in </a:t>
            </a:r>
            <a:r>
              <a:rPr lang="pt-BR" b="1" dirty="0" err="1"/>
              <a:t>Europe</a:t>
            </a:r>
            <a:r>
              <a:rPr lang="pt-BR" b="1" dirty="0"/>
              <a:t>: a </a:t>
            </a:r>
            <a:r>
              <a:rPr lang="pt-BR" b="1" dirty="0" err="1"/>
              <a:t>review</a:t>
            </a:r>
            <a:r>
              <a:rPr lang="pt-BR" b="1" dirty="0"/>
              <a:t>. </a:t>
            </a:r>
            <a:r>
              <a:rPr lang="pt-BR" b="1" dirty="0" err="1"/>
              <a:t>Pest</a:t>
            </a:r>
            <a:r>
              <a:rPr lang="pt-BR" b="1" dirty="0"/>
              <a:t> Management Science · May </a:t>
            </a:r>
            <a:r>
              <a:rPr lang="pt-BR" b="1" dirty="0">
                <a:solidFill>
                  <a:srgbClr val="FF0000"/>
                </a:solidFill>
              </a:rPr>
              <a:t>2015</a:t>
            </a:r>
            <a:r>
              <a:rPr lang="pt-BR" b="1" dirty="0"/>
              <a:t>. 39p.</a:t>
            </a:r>
          </a:p>
          <a:p>
            <a:endParaRPr lang="pt-BR" b="1" dirty="0"/>
          </a:p>
          <a:p>
            <a:pPr algn="just"/>
            <a:r>
              <a:rPr lang="pt-BR" i="1" dirty="0"/>
              <a:t>“Como regra geral, uma estratégia integrada de controle requer a participação coordenada das autoridades locais, parceiros privados, sociedade organizada e as comunidades. Um elevado nível de cooperação pública é necessário desde o início de programas de controle integrado e apenas um apoio contínuo de ambas comunidades e autoridades locais podem conseguir um efeito a longo prazo.” </a:t>
            </a:r>
          </a:p>
        </p:txBody>
      </p:sp>
    </p:spTree>
    <p:extLst>
      <p:ext uri="{BB962C8B-B14F-4D97-AF65-F5344CB8AC3E}">
        <p14:creationId xmlns:p14="http://schemas.microsoft.com/office/powerpoint/2010/main" val="2039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up)">
                                      <p:cBhvr>
                                        <p:cTn id="12"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424070"/>
            <a:ext cx="9144000" cy="369332"/>
          </a:xfrm>
          <a:prstGeom prst="rect">
            <a:avLst/>
          </a:prstGeom>
          <a:noFill/>
        </p:spPr>
        <p:txBody>
          <a:bodyPr wrap="square" rtlCol="0">
            <a:spAutoFit/>
          </a:bodyPr>
          <a:lstStyle/>
          <a:p>
            <a:pPr algn="ctr"/>
            <a:r>
              <a:rPr lang="pt-BR" dirty="0">
                <a:latin typeface="Arial Rounded MT Bold" panose="020F0704030504030204" pitchFamily="34" charset="0"/>
              </a:rPr>
              <a:t>APLICAÇÃO AÉREA NO CONTROLE DE INSETOS VETORES DE DOENÇAS</a:t>
            </a:r>
            <a:r>
              <a:rPr lang="pt-BR" dirty="0"/>
              <a:t>.</a:t>
            </a:r>
          </a:p>
        </p:txBody>
      </p:sp>
      <p:sp>
        <p:nvSpPr>
          <p:cNvPr id="3" name="CaixaDeTexto 2"/>
          <p:cNvSpPr txBox="1"/>
          <p:nvPr/>
        </p:nvSpPr>
        <p:spPr>
          <a:xfrm>
            <a:off x="265043" y="993915"/>
            <a:ext cx="8640418" cy="400110"/>
          </a:xfrm>
          <a:prstGeom prst="rect">
            <a:avLst/>
          </a:prstGeom>
          <a:noFill/>
        </p:spPr>
        <p:txBody>
          <a:bodyPr wrap="square" rtlCol="0">
            <a:spAutoFit/>
          </a:bodyPr>
          <a:lstStyle/>
          <a:p>
            <a:pPr algn="ctr"/>
            <a:r>
              <a:rPr lang="pt-BR" sz="2000" b="1" dirty="0"/>
              <a:t>ALGUMAS CITAÇÕES BIBLIOGRÁFICAS BEM ATUAIS</a:t>
            </a:r>
          </a:p>
        </p:txBody>
      </p:sp>
      <p:sp>
        <p:nvSpPr>
          <p:cNvPr id="4" name="CaixaDeTexto 3"/>
          <p:cNvSpPr txBox="1"/>
          <p:nvPr/>
        </p:nvSpPr>
        <p:spPr>
          <a:xfrm>
            <a:off x="265043" y="1987826"/>
            <a:ext cx="8640418" cy="3139321"/>
          </a:xfrm>
          <a:prstGeom prst="rect">
            <a:avLst/>
          </a:prstGeom>
          <a:noFill/>
        </p:spPr>
        <p:txBody>
          <a:bodyPr wrap="square" rtlCol="0">
            <a:spAutoFit/>
          </a:bodyPr>
          <a:lstStyle/>
          <a:p>
            <a:r>
              <a:rPr lang="pt-BR" b="1" dirty="0"/>
              <a:t>BONDS, J.A.S. - Ultra-</a:t>
            </a:r>
            <a:r>
              <a:rPr lang="pt-BR" b="1" dirty="0" err="1"/>
              <a:t>low</a:t>
            </a:r>
            <a:r>
              <a:rPr lang="pt-BR" b="1" dirty="0"/>
              <a:t>-volume </a:t>
            </a:r>
            <a:r>
              <a:rPr lang="pt-BR" b="1" dirty="0" err="1"/>
              <a:t>space</a:t>
            </a:r>
            <a:r>
              <a:rPr lang="pt-BR" b="1" dirty="0"/>
              <a:t> sprays in mosquito </a:t>
            </a:r>
            <a:r>
              <a:rPr lang="pt-BR" b="1" dirty="0" err="1"/>
              <a:t>control</a:t>
            </a:r>
            <a:r>
              <a:rPr lang="pt-BR" b="1" dirty="0"/>
              <a:t>: a </a:t>
            </a:r>
            <a:r>
              <a:rPr lang="pt-BR" b="1" dirty="0" err="1"/>
              <a:t>critical</a:t>
            </a:r>
            <a:r>
              <a:rPr lang="pt-BR" b="1" dirty="0"/>
              <a:t> </a:t>
            </a:r>
            <a:r>
              <a:rPr lang="pt-BR" b="1" dirty="0" err="1"/>
              <a:t>review</a:t>
            </a:r>
            <a:r>
              <a:rPr lang="pt-BR" b="1" dirty="0"/>
              <a:t>. Medical </a:t>
            </a:r>
            <a:r>
              <a:rPr lang="pt-BR" b="1" dirty="0" err="1"/>
              <a:t>and</a:t>
            </a:r>
            <a:r>
              <a:rPr lang="pt-BR" b="1" dirty="0"/>
              <a:t> </a:t>
            </a:r>
            <a:r>
              <a:rPr lang="pt-BR" b="1" dirty="0" err="1"/>
              <a:t>Veterinary</a:t>
            </a:r>
            <a:r>
              <a:rPr lang="pt-BR" b="1" dirty="0"/>
              <a:t> </a:t>
            </a:r>
            <a:r>
              <a:rPr lang="pt-BR" b="1" dirty="0" err="1"/>
              <a:t>Entomology</a:t>
            </a:r>
            <a:r>
              <a:rPr lang="pt-BR" b="1" dirty="0"/>
              <a:t>, </a:t>
            </a:r>
            <a:r>
              <a:rPr lang="pt-BR" b="1" dirty="0">
                <a:solidFill>
                  <a:srgbClr val="FF0000"/>
                </a:solidFill>
              </a:rPr>
              <a:t>2012</a:t>
            </a:r>
            <a:r>
              <a:rPr lang="pt-BR" b="1" dirty="0"/>
              <a:t>. 10 p. </a:t>
            </a:r>
          </a:p>
          <a:p>
            <a:endParaRPr lang="pt-BR" dirty="0"/>
          </a:p>
          <a:p>
            <a:pPr algn="just"/>
            <a:r>
              <a:rPr lang="pt-BR" dirty="0"/>
              <a:t>“</a:t>
            </a:r>
            <a:r>
              <a:rPr lang="pt-BR" i="1" dirty="0"/>
              <a:t>Esta revisão irá definir e ilustrar a moderna tecnologia ultra-baixo-volume para a finalidade de aplicação como uma pulverização espacial, bem como descrevendo os controles de engenharia que foram desenvolvidos para minimizar o impacto ambiental. A preocupação primária social é a validade e a eficácia da aplicação. Para resolver este ponto, a revisão é uma tentativa de sintetizar a literatura global para abordar a eficácia da pulverização espacial com respeito ao impacto dos vetores do mosquito em relação à doença humana.” </a:t>
            </a:r>
          </a:p>
          <a:p>
            <a:endParaRPr lang="pt-BR" dirty="0"/>
          </a:p>
        </p:txBody>
      </p:sp>
    </p:spTree>
    <p:extLst>
      <p:ext uri="{BB962C8B-B14F-4D97-AF65-F5344CB8AC3E}">
        <p14:creationId xmlns:p14="http://schemas.microsoft.com/office/powerpoint/2010/main" val="349390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up)">
                                      <p:cBhvr>
                                        <p:cTn id="12"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65047" y="2425148"/>
            <a:ext cx="4306957" cy="3578087"/>
          </a:xfrm>
          <a:prstGeom prst="rect">
            <a:avLst/>
          </a:prstGeom>
          <a:solidFill>
            <a:schemeClr val="accent2">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 name="Conector reto 5"/>
          <p:cNvCxnSpPr/>
          <p:nvPr/>
        </p:nvCxnSpPr>
        <p:spPr>
          <a:xfrm flipH="1">
            <a:off x="4810537" y="2425148"/>
            <a:ext cx="13253" cy="3578087"/>
          </a:xfrm>
          <a:prstGeom prst="line">
            <a:avLst/>
          </a:prstGeom>
          <a:ln w="3810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flipH="1">
            <a:off x="245158" y="6294783"/>
            <a:ext cx="4313594" cy="19880"/>
          </a:xfrm>
          <a:prstGeom prst="line">
            <a:avLst/>
          </a:prstGeom>
          <a:ln w="3810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CaixaDeTexto 16"/>
          <p:cNvSpPr txBox="1"/>
          <p:nvPr/>
        </p:nvSpPr>
        <p:spPr>
          <a:xfrm flipH="1">
            <a:off x="1609475" y="6334541"/>
            <a:ext cx="974698" cy="369332"/>
          </a:xfrm>
          <a:prstGeom prst="rect">
            <a:avLst/>
          </a:prstGeom>
          <a:noFill/>
        </p:spPr>
        <p:txBody>
          <a:bodyPr wrap="square" rtlCol="0">
            <a:spAutoFit/>
          </a:bodyPr>
          <a:lstStyle/>
          <a:p>
            <a:r>
              <a:rPr lang="pt-BR" b="1" dirty="0">
                <a:solidFill>
                  <a:srgbClr val="FF0000"/>
                </a:solidFill>
              </a:rPr>
              <a:t>5.000 m</a:t>
            </a:r>
          </a:p>
        </p:txBody>
      </p:sp>
      <p:sp>
        <p:nvSpPr>
          <p:cNvPr id="18" name="CaixaDeTexto 17"/>
          <p:cNvSpPr txBox="1"/>
          <p:nvPr/>
        </p:nvSpPr>
        <p:spPr>
          <a:xfrm rot="16200000" flipH="1">
            <a:off x="4651512" y="4035291"/>
            <a:ext cx="980660" cy="369332"/>
          </a:xfrm>
          <a:prstGeom prst="rect">
            <a:avLst/>
          </a:prstGeom>
          <a:noFill/>
        </p:spPr>
        <p:txBody>
          <a:bodyPr wrap="square" rtlCol="0">
            <a:spAutoFit/>
          </a:bodyPr>
          <a:lstStyle/>
          <a:p>
            <a:r>
              <a:rPr lang="pt-BR" b="1" dirty="0">
                <a:solidFill>
                  <a:srgbClr val="FF0000"/>
                </a:solidFill>
              </a:rPr>
              <a:t>5.000 m</a:t>
            </a:r>
          </a:p>
        </p:txBody>
      </p:sp>
      <p:sp>
        <p:nvSpPr>
          <p:cNvPr id="20" name="CaixaDeTexto 19"/>
          <p:cNvSpPr txBox="1"/>
          <p:nvPr/>
        </p:nvSpPr>
        <p:spPr>
          <a:xfrm flipH="1">
            <a:off x="1914606" y="2696821"/>
            <a:ext cx="1199654" cy="369332"/>
          </a:xfrm>
          <a:prstGeom prst="rect">
            <a:avLst/>
          </a:prstGeom>
          <a:noFill/>
        </p:spPr>
        <p:txBody>
          <a:bodyPr wrap="square" rtlCol="0">
            <a:spAutoFit/>
          </a:bodyPr>
          <a:lstStyle/>
          <a:p>
            <a:r>
              <a:rPr lang="pt-BR" b="1" dirty="0">
                <a:solidFill>
                  <a:srgbClr val="FF0000"/>
                </a:solidFill>
              </a:rPr>
              <a:t>2.500 ha </a:t>
            </a:r>
          </a:p>
        </p:txBody>
      </p:sp>
      <p:sp>
        <p:nvSpPr>
          <p:cNvPr id="21" name="CaixaDeTexto 20"/>
          <p:cNvSpPr txBox="1"/>
          <p:nvPr/>
        </p:nvSpPr>
        <p:spPr>
          <a:xfrm>
            <a:off x="5459894" y="2425148"/>
            <a:ext cx="3419061" cy="2154436"/>
          </a:xfrm>
          <a:prstGeom prst="rect">
            <a:avLst/>
          </a:prstGeom>
          <a:noFill/>
        </p:spPr>
        <p:txBody>
          <a:bodyPr wrap="square" rtlCol="0">
            <a:spAutoFit/>
          </a:bodyPr>
          <a:lstStyle/>
          <a:p>
            <a:r>
              <a:rPr lang="pt-BR" sz="1600" b="1" dirty="0">
                <a:solidFill>
                  <a:srgbClr val="002060"/>
                </a:solidFill>
              </a:rPr>
              <a:t>ÁREA TOTAL            = 2.500 ha </a:t>
            </a:r>
          </a:p>
          <a:p>
            <a:r>
              <a:rPr lang="pt-BR" sz="1600" b="1" dirty="0">
                <a:solidFill>
                  <a:srgbClr val="002060"/>
                </a:solidFill>
              </a:rPr>
              <a:t>Velocidade de voo = 130 </a:t>
            </a:r>
            <a:r>
              <a:rPr lang="pt-BR" sz="1600" b="1" dirty="0" err="1">
                <a:solidFill>
                  <a:srgbClr val="002060"/>
                </a:solidFill>
              </a:rPr>
              <a:t>mph</a:t>
            </a:r>
            <a:endParaRPr lang="pt-BR" sz="1600" b="1" dirty="0">
              <a:solidFill>
                <a:srgbClr val="002060"/>
              </a:solidFill>
            </a:endParaRPr>
          </a:p>
          <a:p>
            <a:r>
              <a:rPr lang="pt-BR" sz="1600" b="1" dirty="0">
                <a:solidFill>
                  <a:srgbClr val="002060"/>
                </a:solidFill>
              </a:rPr>
              <a:t>Faixa de aplicação = 100 m</a:t>
            </a:r>
          </a:p>
          <a:p>
            <a:r>
              <a:rPr lang="pt-BR" sz="1600" b="1" dirty="0">
                <a:solidFill>
                  <a:srgbClr val="002060"/>
                </a:solidFill>
              </a:rPr>
              <a:t>Taxa de Aplicação  = 0,5 l/ha</a:t>
            </a:r>
          </a:p>
          <a:p>
            <a:endParaRPr lang="pt-BR" sz="1600" b="1" dirty="0">
              <a:solidFill>
                <a:srgbClr val="002060"/>
              </a:solidFill>
            </a:endParaRPr>
          </a:p>
          <a:p>
            <a:pPr algn="ctr"/>
            <a:r>
              <a:rPr lang="pt-BR" sz="2000" b="1" dirty="0">
                <a:solidFill>
                  <a:srgbClr val="002060"/>
                </a:solidFill>
              </a:rPr>
              <a:t>TEMPO DE APLICAÇÃO</a:t>
            </a:r>
          </a:p>
          <a:p>
            <a:pPr algn="ctr"/>
            <a:r>
              <a:rPr lang="pt-BR" sz="2000" b="1" dirty="0">
                <a:solidFill>
                  <a:srgbClr val="002060"/>
                </a:solidFill>
              </a:rPr>
              <a:t>= 3 a 4 horas </a:t>
            </a:r>
          </a:p>
          <a:p>
            <a:endParaRPr lang="pt-BR" sz="1400" dirty="0"/>
          </a:p>
        </p:txBody>
      </p:sp>
      <p:cxnSp>
        <p:nvCxnSpPr>
          <p:cNvPr id="23" name="Conector reto 22"/>
          <p:cNvCxnSpPr/>
          <p:nvPr/>
        </p:nvCxnSpPr>
        <p:spPr>
          <a:xfrm flipH="1">
            <a:off x="4573298" y="6003235"/>
            <a:ext cx="767756"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4" name="Conector reto 23"/>
          <p:cNvCxnSpPr/>
          <p:nvPr/>
        </p:nvCxnSpPr>
        <p:spPr>
          <a:xfrm flipH="1">
            <a:off x="4593178" y="2431772"/>
            <a:ext cx="767756"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a:off x="4571998" y="6003235"/>
            <a:ext cx="6" cy="636104"/>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265043" y="6028013"/>
            <a:ext cx="6" cy="636104"/>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9" name="CaixaDeTexto 28"/>
          <p:cNvSpPr txBox="1"/>
          <p:nvPr/>
        </p:nvSpPr>
        <p:spPr>
          <a:xfrm>
            <a:off x="265047" y="1630017"/>
            <a:ext cx="8454882" cy="461665"/>
          </a:xfrm>
          <a:prstGeom prst="rect">
            <a:avLst/>
          </a:prstGeom>
          <a:noFill/>
        </p:spPr>
        <p:txBody>
          <a:bodyPr wrap="square" rtlCol="0">
            <a:spAutoFit/>
          </a:bodyPr>
          <a:lstStyle/>
          <a:p>
            <a:pPr algn="ctr"/>
            <a:r>
              <a:rPr lang="pt-BR" sz="2400" dirty="0">
                <a:solidFill>
                  <a:srgbClr val="FF0000"/>
                </a:solidFill>
                <a:latin typeface="Arial Rounded MT Bold" panose="020F0704030504030204" pitchFamily="34" charset="0"/>
              </a:rPr>
              <a:t>EXEMPLO DE UMA COBERTURA DE ÁREA</a:t>
            </a:r>
          </a:p>
        </p:txBody>
      </p:sp>
      <p:sp>
        <p:nvSpPr>
          <p:cNvPr id="30" name="CaixaDeTexto 29"/>
          <p:cNvSpPr txBox="1"/>
          <p:nvPr/>
        </p:nvSpPr>
        <p:spPr>
          <a:xfrm>
            <a:off x="914399" y="3604591"/>
            <a:ext cx="2915478" cy="646331"/>
          </a:xfrm>
          <a:prstGeom prst="rect">
            <a:avLst/>
          </a:prstGeom>
          <a:noFill/>
        </p:spPr>
        <p:txBody>
          <a:bodyPr wrap="square" rtlCol="0">
            <a:spAutoFit/>
          </a:bodyPr>
          <a:lstStyle/>
          <a:p>
            <a:pPr algn="ctr"/>
            <a:r>
              <a:rPr lang="pt-BR" b="1" dirty="0"/>
              <a:t>UMA CIDADE CIRCUNSCRITA</a:t>
            </a:r>
          </a:p>
          <a:p>
            <a:pPr algn="ctr"/>
            <a:r>
              <a:rPr lang="pt-BR" b="1" dirty="0"/>
              <a:t>NUMA ÁREA SEMELHANTE</a:t>
            </a:r>
          </a:p>
        </p:txBody>
      </p:sp>
      <p:sp>
        <p:nvSpPr>
          <p:cNvPr id="15" name="CaixaDeTexto 14"/>
          <p:cNvSpPr txBox="1"/>
          <p:nvPr/>
        </p:nvSpPr>
        <p:spPr>
          <a:xfrm>
            <a:off x="0" y="424070"/>
            <a:ext cx="9144000" cy="369332"/>
          </a:xfrm>
          <a:prstGeom prst="rect">
            <a:avLst/>
          </a:prstGeom>
          <a:noFill/>
        </p:spPr>
        <p:txBody>
          <a:bodyPr wrap="square" rtlCol="0">
            <a:spAutoFit/>
          </a:bodyPr>
          <a:lstStyle/>
          <a:p>
            <a:pPr algn="ctr"/>
            <a:r>
              <a:rPr lang="pt-BR" dirty="0">
                <a:latin typeface="Arial Rounded MT Bold" panose="020F0704030504030204" pitchFamily="34" charset="0"/>
              </a:rPr>
              <a:t>APLICAÇÃO AÉREA NO CONTROLE DE INSETOS VETORES DE DOENÇAS</a:t>
            </a:r>
            <a:r>
              <a:rPr lang="pt-BR" dirty="0"/>
              <a:t>.</a:t>
            </a:r>
          </a:p>
        </p:txBody>
      </p:sp>
      <p:sp>
        <p:nvSpPr>
          <p:cNvPr id="16" name="CaixaDeTexto 15"/>
          <p:cNvSpPr txBox="1"/>
          <p:nvPr/>
        </p:nvSpPr>
        <p:spPr>
          <a:xfrm>
            <a:off x="265043" y="993915"/>
            <a:ext cx="8640418" cy="400110"/>
          </a:xfrm>
          <a:prstGeom prst="rect">
            <a:avLst/>
          </a:prstGeom>
          <a:noFill/>
        </p:spPr>
        <p:txBody>
          <a:bodyPr wrap="square" rtlCol="0">
            <a:spAutoFit/>
          </a:bodyPr>
          <a:lstStyle/>
          <a:p>
            <a:pPr algn="ctr"/>
            <a:r>
              <a:rPr lang="pt-BR" sz="2000" b="1" dirty="0"/>
              <a:t>UMA DAS GRANDES VANTAGENS DA APLICAÇÃO AÉREA: A RAPIDEZ</a:t>
            </a:r>
          </a:p>
        </p:txBody>
      </p:sp>
    </p:spTree>
    <p:extLst>
      <p:ext uri="{BB962C8B-B14F-4D97-AF65-F5344CB8AC3E}">
        <p14:creationId xmlns:p14="http://schemas.microsoft.com/office/powerpoint/2010/main" val="105624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1500"/>
                                        <p:tgtEl>
                                          <p:spTgt spid="29"/>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1500"/>
                                        <p:tgtEl>
                                          <p:spTgt spid="2"/>
                                        </p:tgtEl>
                                      </p:cBhvr>
                                    </p:animEffect>
                                  </p:childTnLst>
                                </p:cTn>
                              </p:par>
                            </p:childTnLst>
                          </p:cTn>
                        </p:par>
                        <p:par>
                          <p:cTn id="17" fill="hold">
                            <p:stCondLst>
                              <p:cond delay="3000"/>
                            </p:stCondLst>
                            <p:childTnLst>
                              <p:par>
                                <p:cTn id="18" presetID="1" presetClass="entr"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par>
                          <p:cTn id="27" fill="hold">
                            <p:stCondLst>
                              <p:cond delay="0"/>
                            </p:stCondLst>
                            <p:childTnLst>
                              <p:par>
                                <p:cTn id="28" presetID="16" presetClass="entr" presetSubtype="4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outHorizontal)">
                                      <p:cBhvr>
                                        <p:cTn id="30" dur="1250"/>
                                        <p:tgtEl>
                                          <p:spTgt spid="6"/>
                                        </p:tgtEl>
                                      </p:cBhvr>
                                    </p:animEffect>
                                  </p:childTnLst>
                                </p:cTn>
                              </p:par>
                            </p:childTnLst>
                          </p:cTn>
                        </p:par>
                        <p:par>
                          <p:cTn id="31" fill="hold">
                            <p:stCondLst>
                              <p:cond delay="1250"/>
                            </p:stCondLst>
                            <p:childTnLst>
                              <p:par>
                                <p:cTn id="32" presetID="1"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1250"/>
                            </p:stCondLst>
                            <p:childTnLst>
                              <p:par>
                                <p:cTn id="35" presetID="1"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par>
                          <p:cTn id="37" fill="hold">
                            <p:stCondLst>
                              <p:cond delay="1250"/>
                            </p:stCondLst>
                            <p:childTnLst>
                              <p:par>
                                <p:cTn id="38" presetID="1" presetClass="entr" presetSubtype="0"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par>
                          <p:cTn id="40" fill="hold">
                            <p:stCondLst>
                              <p:cond delay="1250"/>
                            </p:stCondLst>
                            <p:childTnLst>
                              <p:par>
                                <p:cTn id="41" presetID="16" presetClass="entr" presetSubtype="37"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outVertical)">
                                      <p:cBhvr>
                                        <p:cTn id="43" dur="1000"/>
                                        <p:tgtEl>
                                          <p:spTgt spid="14"/>
                                        </p:tgtEl>
                                      </p:cBhvr>
                                    </p:animEffect>
                                  </p:childTnLst>
                                </p:cTn>
                              </p:par>
                            </p:childTnLst>
                          </p:cTn>
                        </p:par>
                        <p:par>
                          <p:cTn id="44" fill="hold">
                            <p:stCondLst>
                              <p:cond delay="2250"/>
                            </p:stCondLst>
                            <p:childTnLst>
                              <p:par>
                                <p:cTn id="45" presetID="1"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par>
                          <p:cTn id="47" fill="hold">
                            <p:stCondLst>
                              <p:cond delay="2250"/>
                            </p:stCondLst>
                            <p:childTnLst>
                              <p:par>
                                <p:cTn id="48" presetID="22" presetClass="entr" presetSubtype="8"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10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wipe(left)">
                                      <p:cBhvr>
                                        <p:cTn id="55" dur="500"/>
                                        <p:tgtEl>
                                          <p:spTgt spid="21">
                                            <p:txEl>
                                              <p:pRg st="0" end="0"/>
                                            </p:txEl>
                                          </p:spTgt>
                                        </p:tgtEl>
                                      </p:cBhvr>
                                    </p:animEffect>
                                  </p:childTnLst>
                                </p:cTn>
                              </p:par>
                              <p:par>
                                <p:cTn id="56" presetID="22" presetClass="entr" presetSubtype="8" fill="hold" nodeType="withEffect">
                                  <p:stCondLst>
                                    <p:cond delay="0"/>
                                  </p:stCondLst>
                                  <p:childTnLst>
                                    <p:set>
                                      <p:cBhvr>
                                        <p:cTn id="57" dur="1" fill="hold">
                                          <p:stCondLst>
                                            <p:cond delay="0"/>
                                          </p:stCondLst>
                                        </p:cTn>
                                        <p:tgtEl>
                                          <p:spTgt spid="21">
                                            <p:txEl>
                                              <p:pRg st="1" end="1"/>
                                            </p:txEl>
                                          </p:spTgt>
                                        </p:tgtEl>
                                        <p:attrNameLst>
                                          <p:attrName>style.visibility</p:attrName>
                                        </p:attrNameLst>
                                      </p:cBhvr>
                                      <p:to>
                                        <p:strVal val="visible"/>
                                      </p:to>
                                    </p:set>
                                    <p:animEffect transition="in" filter="wipe(left)">
                                      <p:cBhvr>
                                        <p:cTn id="58" dur="500"/>
                                        <p:tgtEl>
                                          <p:spTgt spid="21">
                                            <p:txEl>
                                              <p:pRg st="1" end="1"/>
                                            </p:txEl>
                                          </p:spTgt>
                                        </p:tgtEl>
                                      </p:cBhvr>
                                    </p:animEffect>
                                  </p:childTnLst>
                                </p:cTn>
                              </p:par>
                              <p:par>
                                <p:cTn id="59" presetID="22" presetClass="entr" presetSubtype="8" fill="hold" nodeType="withEffect">
                                  <p:stCondLst>
                                    <p:cond delay="0"/>
                                  </p:stCondLst>
                                  <p:childTnLst>
                                    <p:set>
                                      <p:cBhvr>
                                        <p:cTn id="60" dur="1" fill="hold">
                                          <p:stCondLst>
                                            <p:cond delay="0"/>
                                          </p:stCondLst>
                                        </p:cTn>
                                        <p:tgtEl>
                                          <p:spTgt spid="21">
                                            <p:txEl>
                                              <p:pRg st="2" end="2"/>
                                            </p:txEl>
                                          </p:spTgt>
                                        </p:tgtEl>
                                        <p:attrNameLst>
                                          <p:attrName>style.visibility</p:attrName>
                                        </p:attrNameLst>
                                      </p:cBhvr>
                                      <p:to>
                                        <p:strVal val="visible"/>
                                      </p:to>
                                    </p:set>
                                    <p:animEffect transition="in" filter="wipe(left)">
                                      <p:cBhvr>
                                        <p:cTn id="61" dur="500"/>
                                        <p:tgtEl>
                                          <p:spTgt spid="21">
                                            <p:txEl>
                                              <p:pRg st="2" end="2"/>
                                            </p:txEl>
                                          </p:spTgt>
                                        </p:tgtEl>
                                      </p:cBhvr>
                                    </p:animEffect>
                                  </p:childTnLst>
                                </p:cTn>
                              </p:par>
                              <p:par>
                                <p:cTn id="62" presetID="22" presetClass="entr" presetSubtype="8" fill="hold" nodeType="withEffect">
                                  <p:stCondLst>
                                    <p:cond delay="0"/>
                                  </p:stCondLst>
                                  <p:childTnLst>
                                    <p:set>
                                      <p:cBhvr>
                                        <p:cTn id="63" dur="1" fill="hold">
                                          <p:stCondLst>
                                            <p:cond delay="0"/>
                                          </p:stCondLst>
                                        </p:cTn>
                                        <p:tgtEl>
                                          <p:spTgt spid="21">
                                            <p:txEl>
                                              <p:pRg st="3" end="3"/>
                                            </p:txEl>
                                          </p:spTgt>
                                        </p:tgtEl>
                                        <p:attrNameLst>
                                          <p:attrName>style.visibility</p:attrName>
                                        </p:attrNameLst>
                                      </p:cBhvr>
                                      <p:to>
                                        <p:strVal val="visible"/>
                                      </p:to>
                                    </p:set>
                                    <p:animEffect transition="in" filter="wipe(left)">
                                      <p:cBhvr>
                                        <p:cTn id="64" dur="500"/>
                                        <p:tgtEl>
                                          <p:spTgt spid="21">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1">
                                            <p:txEl>
                                              <p:pRg st="5" end="5"/>
                                            </p:txEl>
                                          </p:spTgt>
                                        </p:tgtEl>
                                        <p:attrNameLst>
                                          <p:attrName>style.visibility</p:attrName>
                                        </p:attrNameLst>
                                      </p:cBhvr>
                                      <p:to>
                                        <p:strVal val="visible"/>
                                      </p:to>
                                    </p:set>
                                    <p:animEffect transition="in" filter="wipe(up)">
                                      <p:cBhvr>
                                        <p:cTn id="69" dur="1500"/>
                                        <p:tgtEl>
                                          <p:spTgt spid="21">
                                            <p:txEl>
                                              <p:pRg st="5" end="5"/>
                                            </p:txEl>
                                          </p:spTgt>
                                        </p:tgtEl>
                                      </p:cBhvr>
                                    </p:animEffect>
                                  </p:childTnLst>
                                </p:cTn>
                              </p:par>
                              <p:par>
                                <p:cTn id="70" presetID="22" presetClass="entr" presetSubtype="1" fill="hold" nodeType="withEffect">
                                  <p:stCondLst>
                                    <p:cond delay="0"/>
                                  </p:stCondLst>
                                  <p:childTnLst>
                                    <p:set>
                                      <p:cBhvr>
                                        <p:cTn id="71" dur="1" fill="hold">
                                          <p:stCondLst>
                                            <p:cond delay="0"/>
                                          </p:stCondLst>
                                        </p:cTn>
                                        <p:tgtEl>
                                          <p:spTgt spid="21">
                                            <p:txEl>
                                              <p:pRg st="6" end="6"/>
                                            </p:txEl>
                                          </p:spTgt>
                                        </p:tgtEl>
                                        <p:attrNameLst>
                                          <p:attrName>style.visibility</p:attrName>
                                        </p:attrNameLst>
                                      </p:cBhvr>
                                      <p:to>
                                        <p:strVal val="visible"/>
                                      </p:to>
                                    </p:set>
                                    <p:animEffect transition="in" filter="wipe(up)">
                                      <p:cBhvr>
                                        <p:cTn id="72" dur="1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8" grpId="0"/>
      <p:bldP spid="20" grpId="0"/>
      <p:bldP spid="29" grpId="0"/>
      <p:bldP spid="30"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233" y="2028333"/>
            <a:ext cx="5844534" cy="4537304"/>
          </a:xfrm>
          <a:prstGeom prst="rect">
            <a:avLst/>
          </a:prstGeom>
        </p:spPr>
      </p:pic>
      <p:sp>
        <p:nvSpPr>
          <p:cNvPr id="4" name="CaixaDeTexto 3"/>
          <p:cNvSpPr txBox="1"/>
          <p:nvPr/>
        </p:nvSpPr>
        <p:spPr>
          <a:xfrm>
            <a:off x="0" y="424070"/>
            <a:ext cx="9144000" cy="369332"/>
          </a:xfrm>
          <a:prstGeom prst="rect">
            <a:avLst/>
          </a:prstGeom>
          <a:noFill/>
        </p:spPr>
        <p:txBody>
          <a:bodyPr wrap="square" rtlCol="0">
            <a:spAutoFit/>
          </a:bodyPr>
          <a:lstStyle/>
          <a:p>
            <a:pPr algn="ctr"/>
            <a:r>
              <a:rPr lang="pt-BR" dirty="0">
                <a:latin typeface="Arial Rounded MT Bold" panose="020F0704030504030204" pitchFamily="34" charset="0"/>
              </a:rPr>
              <a:t>APLICAÇÃO AÉREA NO CONTROLE DE INSETOS VETORES DE DOENÇAS</a:t>
            </a:r>
            <a:r>
              <a:rPr lang="pt-BR" dirty="0"/>
              <a:t>.</a:t>
            </a: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948" y="1897003"/>
            <a:ext cx="5320584" cy="4838647"/>
          </a:xfrm>
          <a:prstGeom prst="rect">
            <a:avLst/>
          </a:prstGeom>
        </p:spPr>
      </p:pic>
      <p:sp>
        <p:nvSpPr>
          <p:cNvPr id="5" name="CaixaDeTexto 4"/>
          <p:cNvSpPr txBox="1"/>
          <p:nvPr/>
        </p:nvSpPr>
        <p:spPr>
          <a:xfrm>
            <a:off x="265047" y="1086677"/>
            <a:ext cx="8454882" cy="461665"/>
          </a:xfrm>
          <a:prstGeom prst="rect">
            <a:avLst/>
          </a:prstGeom>
          <a:noFill/>
        </p:spPr>
        <p:txBody>
          <a:bodyPr wrap="square" rtlCol="0">
            <a:spAutoFit/>
          </a:bodyPr>
          <a:lstStyle/>
          <a:p>
            <a:pPr algn="ctr"/>
            <a:r>
              <a:rPr lang="pt-BR" sz="2400" dirty="0">
                <a:solidFill>
                  <a:srgbClr val="FF0000"/>
                </a:solidFill>
                <a:latin typeface="Arial Rounded MT Bold" panose="020F0704030504030204" pitchFamily="34" charset="0"/>
              </a:rPr>
              <a:t>EXEMPLO DE UM PLANEJAMENTO DE APLICAÇÃO</a:t>
            </a:r>
          </a:p>
        </p:txBody>
      </p:sp>
    </p:spTree>
    <p:extLst>
      <p:ext uri="{BB962C8B-B14F-4D97-AF65-F5344CB8AC3E}">
        <p14:creationId xmlns:p14="http://schemas.microsoft.com/office/powerpoint/2010/main" val="199507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par>
                          <p:cTn id="8" fill="hold">
                            <p:stCondLst>
                              <p:cond delay="175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424070"/>
            <a:ext cx="9144000" cy="369332"/>
          </a:xfrm>
          <a:prstGeom prst="rect">
            <a:avLst/>
          </a:prstGeom>
          <a:noFill/>
        </p:spPr>
        <p:txBody>
          <a:bodyPr wrap="square" rtlCol="0">
            <a:spAutoFit/>
          </a:bodyPr>
          <a:lstStyle/>
          <a:p>
            <a:pPr algn="ctr"/>
            <a:r>
              <a:rPr lang="pt-BR" dirty="0">
                <a:latin typeface="Arial Rounded MT Bold" panose="020F0704030504030204" pitchFamily="34" charset="0"/>
              </a:rPr>
              <a:t>APLICAÇÃO AÉREA NO CONTROLE DE INSETOS VETORES DE DOENÇAS</a:t>
            </a:r>
            <a:r>
              <a:rPr lang="pt-BR" dirty="0"/>
              <a:t>.</a:t>
            </a:r>
          </a:p>
        </p:txBody>
      </p:sp>
      <p:sp>
        <p:nvSpPr>
          <p:cNvPr id="5" name="WordArt 2"/>
          <p:cNvSpPr>
            <a:spLocks noChangeArrowheads="1" noChangeShapeType="1" noTextEdit="1"/>
          </p:cNvSpPr>
          <p:nvPr/>
        </p:nvSpPr>
        <p:spPr bwMode="auto">
          <a:xfrm>
            <a:off x="3467999" y="3220274"/>
            <a:ext cx="2230434" cy="2928730"/>
          </a:xfrm>
          <a:prstGeom prst="rect">
            <a:avLst/>
          </a:prstGeom>
        </p:spPr>
        <p:txBody>
          <a:bodyPr wrap="none" numCol="1" fromWordArt="1">
            <a:prstTxWarp prst="textPlain">
              <a:avLst>
                <a:gd name="adj" fmla="val 49335"/>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3600" b="1" kern="10" dirty="0">
                <a:ln w="25400">
                  <a:solidFill>
                    <a:srgbClr val="FF33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a:t>
            </a:r>
          </a:p>
        </p:txBody>
      </p:sp>
      <p:sp>
        <p:nvSpPr>
          <p:cNvPr id="6" name="CaixaDeTexto 5"/>
          <p:cNvSpPr txBox="1"/>
          <p:nvPr/>
        </p:nvSpPr>
        <p:spPr>
          <a:xfrm>
            <a:off x="2637179" y="1895061"/>
            <a:ext cx="3896139" cy="461665"/>
          </a:xfrm>
          <a:prstGeom prst="rect">
            <a:avLst/>
          </a:prstGeom>
          <a:noFill/>
        </p:spPr>
        <p:txBody>
          <a:bodyPr wrap="square" rtlCol="0">
            <a:spAutoFit/>
          </a:bodyPr>
          <a:lstStyle/>
          <a:p>
            <a:pPr algn="ctr"/>
            <a:r>
              <a:rPr lang="pt-BR" sz="2400" dirty="0">
                <a:latin typeface="Arial Rounded MT Bold" panose="020F0704030504030204" pitchFamily="34" charset="0"/>
              </a:rPr>
              <a:t>Muito obrigado.</a:t>
            </a:r>
          </a:p>
        </p:txBody>
      </p:sp>
    </p:spTree>
    <p:extLst>
      <p:ext uri="{BB962C8B-B14F-4D97-AF65-F5344CB8AC3E}">
        <p14:creationId xmlns:p14="http://schemas.microsoft.com/office/powerpoint/2010/main" val="6287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424070"/>
            <a:ext cx="9144000" cy="369332"/>
          </a:xfrm>
          <a:prstGeom prst="rect">
            <a:avLst/>
          </a:prstGeom>
          <a:noFill/>
        </p:spPr>
        <p:txBody>
          <a:bodyPr wrap="square" rtlCol="0">
            <a:spAutoFit/>
          </a:bodyPr>
          <a:lstStyle/>
          <a:p>
            <a:pPr algn="ctr"/>
            <a:r>
              <a:rPr lang="pt-BR" dirty="0">
                <a:latin typeface="Arial Rounded MT Bold" panose="020F0704030504030204" pitchFamily="34" charset="0"/>
              </a:rPr>
              <a:t>APLICAÇÃO AÉREA NO CONTROLE DE INSETOS VETORES DE DOENÇAS</a:t>
            </a:r>
            <a:r>
              <a:rPr lang="pt-BR" dirty="0"/>
              <a:t>.</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40" y="2438399"/>
            <a:ext cx="4329273" cy="3125274"/>
          </a:xfrm>
          <a:prstGeom prst="rect">
            <a:avLst/>
          </a:prstGeom>
          <a:ln w="28575">
            <a:solidFill>
              <a:schemeClr val="tx1"/>
            </a:solidFill>
          </a:ln>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1512" y="2419554"/>
            <a:ext cx="4227443" cy="3154004"/>
          </a:xfrm>
          <a:prstGeom prst="rect">
            <a:avLst/>
          </a:prstGeom>
          <a:ln w="28575">
            <a:solidFill>
              <a:schemeClr val="tx1"/>
            </a:solidFill>
          </a:ln>
        </p:spPr>
      </p:pic>
      <p:sp>
        <p:nvSpPr>
          <p:cNvPr id="6" name="CaixaDeTexto 5"/>
          <p:cNvSpPr txBox="1"/>
          <p:nvPr/>
        </p:nvSpPr>
        <p:spPr>
          <a:xfrm>
            <a:off x="424070" y="1285461"/>
            <a:ext cx="8295859" cy="923330"/>
          </a:xfrm>
          <a:prstGeom prst="rect">
            <a:avLst/>
          </a:prstGeom>
          <a:noFill/>
        </p:spPr>
        <p:txBody>
          <a:bodyPr wrap="square" rtlCol="0">
            <a:spAutoFit/>
          </a:bodyPr>
          <a:lstStyle/>
          <a:p>
            <a:pPr algn="just"/>
            <a:r>
              <a:rPr lang="pt-BR" b="1" dirty="0"/>
              <a:t>Combate a vetores em municípios do Estado de São Paulo atingidos por encefalite. SUCEN – Superintendência de Controle de Endemias. Governo do Estado de São Paulo. 1975. 44p.</a:t>
            </a:r>
          </a:p>
        </p:txBody>
      </p:sp>
    </p:spTree>
    <p:extLst>
      <p:ext uri="{BB962C8B-B14F-4D97-AF65-F5344CB8AC3E}">
        <p14:creationId xmlns:p14="http://schemas.microsoft.com/office/powerpoint/2010/main" val="339019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000"/>
                                        <p:tgtEl>
                                          <p:spTgt spid="4"/>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424070"/>
            <a:ext cx="9144000" cy="369332"/>
          </a:xfrm>
          <a:prstGeom prst="rect">
            <a:avLst/>
          </a:prstGeom>
          <a:noFill/>
        </p:spPr>
        <p:txBody>
          <a:bodyPr wrap="square" rtlCol="0">
            <a:spAutoFit/>
          </a:bodyPr>
          <a:lstStyle/>
          <a:p>
            <a:pPr algn="ctr"/>
            <a:r>
              <a:rPr lang="pt-BR" dirty="0">
                <a:latin typeface="Arial Rounded MT Bold" panose="020F0704030504030204" pitchFamily="34" charset="0"/>
              </a:rPr>
              <a:t>APLICAÇÃO AÉREA NO CONTROLE DE INSETOS VETORES DE DOENÇAS</a:t>
            </a:r>
            <a:r>
              <a:rPr lang="pt-BR" dirty="0"/>
              <a:t>.</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433572"/>
            <a:ext cx="4328689" cy="3242257"/>
          </a:xfrm>
          <a:prstGeom prst="rect">
            <a:avLst/>
          </a:prstGeom>
          <a:ln w="28575">
            <a:solidFill>
              <a:schemeClr val="tx1"/>
            </a:solidFill>
          </a:ln>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99" y="2444223"/>
            <a:ext cx="4327209" cy="3231606"/>
          </a:xfrm>
          <a:prstGeom prst="rect">
            <a:avLst/>
          </a:prstGeom>
          <a:ln w="28575">
            <a:solidFill>
              <a:schemeClr val="tx1"/>
            </a:solidFill>
          </a:ln>
        </p:spPr>
      </p:pic>
      <p:sp>
        <p:nvSpPr>
          <p:cNvPr id="2" name="CaixaDeTexto 1"/>
          <p:cNvSpPr txBox="1"/>
          <p:nvPr/>
        </p:nvSpPr>
        <p:spPr>
          <a:xfrm>
            <a:off x="424070" y="1285461"/>
            <a:ext cx="8295859" cy="923330"/>
          </a:xfrm>
          <a:prstGeom prst="rect">
            <a:avLst/>
          </a:prstGeom>
          <a:noFill/>
        </p:spPr>
        <p:txBody>
          <a:bodyPr wrap="square" rtlCol="0">
            <a:spAutoFit/>
          </a:bodyPr>
          <a:lstStyle/>
          <a:p>
            <a:pPr algn="just"/>
            <a:r>
              <a:rPr lang="pt-BR" b="1" dirty="0"/>
              <a:t>Combate a vetores em municípios do Estado de São Paulo atingidos por encefalite. SUCEN – Superintendência de Controle de Endemias. Governo do Estado de São Paulo. 1975. 44p.</a:t>
            </a:r>
          </a:p>
        </p:txBody>
      </p:sp>
    </p:spTree>
    <p:extLst>
      <p:ext uri="{BB962C8B-B14F-4D97-AF65-F5344CB8AC3E}">
        <p14:creationId xmlns:p14="http://schemas.microsoft.com/office/powerpoint/2010/main" val="312336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771011" y="1372886"/>
            <a:ext cx="7239879" cy="4070444"/>
          </a:xfrm>
          <a:prstGeom prst="rect">
            <a:avLst/>
          </a:prstGeom>
        </p:spPr>
      </p:pic>
      <p:sp>
        <p:nvSpPr>
          <p:cNvPr id="2" name="Retângulo 1"/>
          <p:cNvSpPr/>
          <p:nvPr/>
        </p:nvSpPr>
        <p:spPr>
          <a:xfrm>
            <a:off x="4207258" y="712238"/>
            <a:ext cx="2902225" cy="487667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771011" y="636105"/>
            <a:ext cx="1022798" cy="52876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86135" y="1043730"/>
            <a:ext cx="4982817" cy="12324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86135" y="4876801"/>
            <a:ext cx="4982817" cy="6891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251787" y="2249369"/>
            <a:ext cx="3955471" cy="26274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0" y="424070"/>
            <a:ext cx="9144000" cy="369332"/>
          </a:xfrm>
          <a:prstGeom prst="rect">
            <a:avLst/>
          </a:prstGeom>
          <a:noFill/>
        </p:spPr>
        <p:txBody>
          <a:bodyPr wrap="square" rtlCol="0">
            <a:spAutoFit/>
          </a:bodyPr>
          <a:lstStyle/>
          <a:p>
            <a:pPr algn="ctr"/>
            <a:r>
              <a:rPr lang="pt-BR" dirty="0">
                <a:latin typeface="Arial Rounded MT Bold" panose="020F0704030504030204" pitchFamily="34" charset="0"/>
              </a:rPr>
              <a:t>APLICAÇÃO AÉREA NO CONTROLE DE INSETOS VETORES DE DOENÇAS</a:t>
            </a:r>
            <a:r>
              <a:rPr lang="pt-BR" dirty="0"/>
              <a:t>.</a:t>
            </a:r>
          </a:p>
        </p:txBody>
      </p:sp>
      <p:sp>
        <p:nvSpPr>
          <p:cNvPr id="6" name="Elipse 5"/>
          <p:cNvSpPr/>
          <p:nvPr/>
        </p:nvSpPr>
        <p:spPr>
          <a:xfrm>
            <a:off x="2213112" y="3907621"/>
            <a:ext cx="914597" cy="4102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1331335" y="1801411"/>
            <a:ext cx="5898226" cy="369332"/>
          </a:xfrm>
          <a:prstGeom prst="rect">
            <a:avLst/>
          </a:prstGeom>
          <a:noFill/>
        </p:spPr>
        <p:txBody>
          <a:bodyPr wrap="square" rtlCol="0">
            <a:spAutoFit/>
          </a:bodyPr>
          <a:lstStyle/>
          <a:p>
            <a:pPr algn="ctr"/>
            <a:r>
              <a:rPr lang="pt-BR" b="1" dirty="0"/>
              <a:t>CONTROLE DE VETORES EM DALLAS, TEXAS, USA</a:t>
            </a:r>
          </a:p>
        </p:txBody>
      </p:sp>
      <p:pic>
        <p:nvPicPr>
          <p:cNvPr id="13" name="Image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7969" y="2275108"/>
            <a:ext cx="4540011" cy="3049321"/>
          </a:xfrm>
          <a:prstGeom prst="rect">
            <a:avLst/>
          </a:prstGeom>
          <a:ln w="38100">
            <a:solidFill>
              <a:srgbClr val="FF0000"/>
            </a:solidFill>
          </a:ln>
        </p:spPr>
      </p:pic>
      <p:sp>
        <p:nvSpPr>
          <p:cNvPr id="14" name="Retângulo 13"/>
          <p:cNvSpPr/>
          <p:nvPr/>
        </p:nvSpPr>
        <p:spPr>
          <a:xfrm>
            <a:off x="147202" y="2182533"/>
            <a:ext cx="4080412" cy="27846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0805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1000"/>
                                        <p:tgtEl>
                                          <p:spTgt spid="14"/>
                                        </p:tgtEl>
                                      </p:cBhvr>
                                    </p:animEffect>
                                    <p:set>
                                      <p:cBhvr>
                                        <p:cTn id="12" dur="1" fill="hold">
                                          <p:stCondLst>
                                            <p:cond delay="999"/>
                                          </p:stCondLst>
                                        </p:cTn>
                                        <p:tgtEl>
                                          <p:spTgt spid="14"/>
                                        </p:tgtEl>
                                        <p:attrNameLst>
                                          <p:attrName>style.visibility</p:attrName>
                                        </p:attrNameLst>
                                      </p:cBhvr>
                                      <p:to>
                                        <p:strVal val="hidden"/>
                                      </p:to>
                                    </p:se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1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398" y="1492852"/>
            <a:ext cx="4202739" cy="5057655"/>
          </a:xfrm>
          <a:prstGeom prst="rect">
            <a:avLst/>
          </a:prstGeom>
          <a:ln w="28575">
            <a:solidFill>
              <a:schemeClr val="tx1"/>
            </a:solidFill>
          </a:ln>
        </p:spPr>
      </p:pic>
      <p:sp>
        <p:nvSpPr>
          <p:cNvPr id="3" name="CaixaDeTexto 2"/>
          <p:cNvSpPr txBox="1"/>
          <p:nvPr/>
        </p:nvSpPr>
        <p:spPr>
          <a:xfrm>
            <a:off x="0" y="424070"/>
            <a:ext cx="9144000" cy="369332"/>
          </a:xfrm>
          <a:prstGeom prst="rect">
            <a:avLst/>
          </a:prstGeom>
          <a:noFill/>
        </p:spPr>
        <p:txBody>
          <a:bodyPr wrap="square" rtlCol="0">
            <a:spAutoFit/>
          </a:bodyPr>
          <a:lstStyle/>
          <a:p>
            <a:pPr algn="ctr"/>
            <a:r>
              <a:rPr lang="pt-BR" dirty="0">
                <a:latin typeface="Arial Rounded MT Bold" panose="020F0704030504030204" pitchFamily="34" charset="0"/>
              </a:rPr>
              <a:t>APLICAÇÃO AÉREA NO CONTROLE DE INSETOS VETORES DE DOENÇAS</a:t>
            </a:r>
            <a:r>
              <a:rPr lang="pt-BR" dirty="0"/>
              <a:t>.</a:t>
            </a:r>
          </a:p>
        </p:txBody>
      </p:sp>
    </p:spTree>
    <p:extLst>
      <p:ext uri="{BB962C8B-B14F-4D97-AF65-F5344CB8AC3E}">
        <p14:creationId xmlns:p14="http://schemas.microsoft.com/office/powerpoint/2010/main" val="361501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424070"/>
            <a:ext cx="9144000" cy="369332"/>
          </a:xfrm>
          <a:prstGeom prst="rect">
            <a:avLst/>
          </a:prstGeom>
          <a:noFill/>
        </p:spPr>
        <p:txBody>
          <a:bodyPr wrap="square" rtlCol="0">
            <a:spAutoFit/>
          </a:bodyPr>
          <a:lstStyle/>
          <a:p>
            <a:pPr algn="ctr"/>
            <a:r>
              <a:rPr lang="pt-BR" dirty="0">
                <a:latin typeface="Arial Rounded MT Bold" panose="020F0704030504030204" pitchFamily="34" charset="0"/>
              </a:rPr>
              <a:t>APLICAÇÃO AÉREA NO CONTROLE DE INSETOS VETORES DE DOENÇAS</a:t>
            </a:r>
            <a:r>
              <a:rPr lang="pt-BR" dirty="0"/>
              <a:t>.</a:t>
            </a:r>
          </a:p>
        </p:txBody>
      </p:sp>
      <p:sp>
        <p:nvSpPr>
          <p:cNvPr id="3" name="CaixaDeTexto 2"/>
          <p:cNvSpPr txBox="1"/>
          <p:nvPr/>
        </p:nvSpPr>
        <p:spPr>
          <a:xfrm>
            <a:off x="265042" y="2005350"/>
            <a:ext cx="8640419" cy="4247317"/>
          </a:xfrm>
          <a:prstGeom prst="rect">
            <a:avLst/>
          </a:prstGeom>
          <a:noFill/>
        </p:spPr>
        <p:txBody>
          <a:bodyPr wrap="square" rtlCol="0">
            <a:spAutoFit/>
          </a:bodyPr>
          <a:lstStyle/>
          <a:p>
            <a:pPr algn="just"/>
            <a:r>
              <a:rPr lang="pt-BR" b="1" dirty="0"/>
              <a:t>World </a:t>
            </a:r>
            <a:r>
              <a:rPr lang="pt-BR" b="1" dirty="0" err="1"/>
              <a:t>Healht</a:t>
            </a:r>
            <a:r>
              <a:rPr lang="pt-BR" b="1" dirty="0"/>
              <a:t> </a:t>
            </a:r>
            <a:r>
              <a:rPr lang="pt-BR" b="1" dirty="0" err="1"/>
              <a:t>Organization</a:t>
            </a:r>
            <a:r>
              <a:rPr lang="pt-BR" b="1" dirty="0"/>
              <a:t> - Space spray </a:t>
            </a:r>
            <a:r>
              <a:rPr lang="pt-BR" b="1" dirty="0" err="1"/>
              <a:t>application</a:t>
            </a:r>
            <a:r>
              <a:rPr lang="pt-BR" b="1" dirty="0"/>
              <a:t> </a:t>
            </a:r>
            <a:r>
              <a:rPr lang="pt-BR" b="1" dirty="0" err="1"/>
              <a:t>of</a:t>
            </a:r>
            <a:r>
              <a:rPr lang="pt-BR" b="1" dirty="0"/>
              <a:t> </a:t>
            </a:r>
            <a:r>
              <a:rPr lang="pt-BR" b="1" dirty="0" err="1"/>
              <a:t>inseticides</a:t>
            </a:r>
            <a:r>
              <a:rPr lang="pt-BR" b="1" dirty="0"/>
              <a:t> for vector </a:t>
            </a:r>
            <a:r>
              <a:rPr lang="pt-BR" b="1" dirty="0" err="1"/>
              <a:t>and</a:t>
            </a:r>
            <a:r>
              <a:rPr lang="pt-BR" b="1" dirty="0"/>
              <a:t> </a:t>
            </a:r>
            <a:r>
              <a:rPr lang="pt-BR" b="1" dirty="0" err="1"/>
              <a:t>public</a:t>
            </a:r>
            <a:r>
              <a:rPr lang="pt-BR" b="1" dirty="0"/>
              <a:t> </a:t>
            </a:r>
            <a:r>
              <a:rPr lang="pt-BR" b="1" dirty="0" err="1"/>
              <a:t>health</a:t>
            </a:r>
            <a:r>
              <a:rPr lang="pt-BR" b="1" dirty="0"/>
              <a:t> </a:t>
            </a:r>
            <a:r>
              <a:rPr lang="pt-BR" b="1" dirty="0" err="1"/>
              <a:t>pest</a:t>
            </a:r>
            <a:r>
              <a:rPr lang="pt-BR" b="1" dirty="0"/>
              <a:t> </a:t>
            </a:r>
            <a:r>
              <a:rPr lang="pt-BR" b="1" dirty="0" err="1"/>
              <a:t>control</a:t>
            </a:r>
            <a:r>
              <a:rPr lang="pt-BR" b="1" dirty="0"/>
              <a:t> – A </a:t>
            </a:r>
            <a:r>
              <a:rPr lang="pt-BR" b="1" dirty="0" err="1"/>
              <a:t>practitionair’s</a:t>
            </a:r>
            <a:r>
              <a:rPr lang="pt-BR" b="1" dirty="0"/>
              <a:t> </a:t>
            </a:r>
            <a:r>
              <a:rPr lang="pt-BR" b="1" dirty="0" err="1"/>
              <a:t>guide</a:t>
            </a:r>
            <a:r>
              <a:rPr lang="pt-BR" b="1" dirty="0"/>
              <a:t>. WHO/CDS/WHOPPES/GCDPP/2003. 5 – </a:t>
            </a:r>
            <a:r>
              <a:rPr lang="pt-BR" b="1" dirty="0" err="1"/>
              <a:t>Geneve</a:t>
            </a:r>
            <a:r>
              <a:rPr lang="pt-BR" b="1" dirty="0"/>
              <a:t>. </a:t>
            </a:r>
            <a:r>
              <a:rPr lang="pt-BR" b="1" dirty="0">
                <a:solidFill>
                  <a:srgbClr val="FF0000"/>
                </a:solidFill>
              </a:rPr>
              <a:t>2003</a:t>
            </a:r>
            <a:r>
              <a:rPr lang="pt-BR" b="1" dirty="0"/>
              <a:t>. 43p.</a:t>
            </a:r>
          </a:p>
          <a:p>
            <a:pPr algn="just"/>
            <a:endParaRPr lang="pt-BR" dirty="0"/>
          </a:p>
          <a:p>
            <a:pPr algn="just"/>
            <a:r>
              <a:rPr lang="pt-BR" i="1" dirty="0"/>
              <a:t>“Guia com informações de como controlar pragas de insetos voadores e vetores de doenças pela aplicação de inseticidas como tratamento espacial.  O tratamento espacial é usualmente recomendado para promover uma rápida redução e mortalidade com pouco ou nenhum efeito residual. Tais tratamentos devem ser considerados em conjunção com outros métodos de controle, como parte de um programa de manejo integrado de vetores.</a:t>
            </a:r>
          </a:p>
          <a:p>
            <a:pPr algn="just"/>
            <a:endParaRPr lang="pt-BR" i="1" dirty="0"/>
          </a:p>
          <a:p>
            <a:pPr algn="just"/>
            <a:r>
              <a:rPr lang="pt-BR" i="1" dirty="0"/>
              <a:t>Dose recomendada para </a:t>
            </a:r>
            <a:r>
              <a:rPr lang="pt-BR" i="1" dirty="0" err="1"/>
              <a:t>malathion</a:t>
            </a:r>
            <a:r>
              <a:rPr lang="pt-BR" i="1" dirty="0"/>
              <a:t> : 112 a 600 g/ha  (equivalente a 0,5 litro/hectare).</a:t>
            </a:r>
          </a:p>
          <a:p>
            <a:pPr algn="just"/>
            <a:endParaRPr lang="pt-BR" i="1" dirty="0"/>
          </a:p>
          <a:p>
            <a:pPr algn="just"/>
            <a:r>
              <a:rPr lang="pt-BR" i="1" dirty="0"/>
              <a:t>Tamanho de gota ótimo para a aplicação espacial contra mosquito é de 10 a 30 µm.”</a:t>
            </a:r>
          </a:p>
          <a:p>
            <a:endParaRPr lang="pt-BR" dirty="0"/>
          </a:p>
          <a:p>
            <a:endParaRPr lang="pt-BR" dirty="0"/>
          </a:p>
        </p:txBody>
      </p:sp>
      <p:sp>
        <p:nvSpPr>
          <p:cNvPr id="4" name="CaixaDeTexto 3"/>
          <p:cNvSpPr txBox="1"/>
          <p:nvPr/>
        </p:nvSpPr>
        <p:spPr>
          <a:xfrm>
            <a:off x="265043" y="993915"/>
            <a:ext cx="8640418" cy="400110"/>
          </a:xfrm>
          <a:prstGeom prst="rect">
            <a:avLst/>
          </a:prstGeom>
          <a:noFill/>
        </p:spPr>
        <p:txBody>
          <a:bodyPr wrap="square" rtlCol="0">
            <a:spAutoFit/>
          </a:bodyPr>
          <a:lstStyle/>
          <a:p>
            <a:pPr algn="ctr"/>
            <a:r>
              <a:rPr lang="pt-BR" sz="2000" b="1" dirty="0"/>
              <a:t>ALGUMAS CITAÇÕES BIBLIOGRÁFICAS BEM ATUAIS</a:t>
            </a:r>
          </a:p>
        </p:txBody>
      </p:sp>
    </p:spTree>
    <p:extLst>
      <p:ext uri="{BB962C8B-B14F-4D97-AF65-F5344CB8AC3E}">
        <p14:creationId xmlns:p14="http://schemas.microsoft.com/office/powerpoint/2010/main" val="150310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424070"/>
            <a:ext cx="9144000" cy="369332"/>
          </a:xfrm>
          <a:prstGeom prst="rect">
            <a:avLst/>
          </a:prstGeom>
          <a:noFill/>
        </p:spPr>
        <p:txBody>
          <a:bodyPr wrap="square" rtlCol="0">
            <a:spAutoFit/>
          </a:bodyPr>
          <a:lstStyle/>
          <a:p>
            <a:pPr algn="ctr"/>
            <a:r>
              <a:rPr lang="pt-BR" dirty="0">
                <a:latin typeface="Arial Rounded MT Bold" panose="020F0704030504030204" pitchFamily="34" charset="0"/>
              </a:rPr>
              <a:t>APLICAÇÃO AÉREA NO CONTROLE DE INSETOS VETORES DE DOENÇAS</a:t>
            </a:r>
            <a:r>
              <a:rPr lang="pt-BR" dirty="0"/>
              <a:t>.</a:t>
            </a:r>
          </a:p>
        </p:txBody>
      </p:sp>
      <p:sp>
        <p:nvSpPr>
          <p:cNvPr id="3" name="CaixaDeTexto 2"/>
          <p:cNvSpPr txBox="1"/>
          <p:nvPr/>
        </p:nvSpPr>
        <p:spPr>
          <a:xfrm>
            <a:off x="265043" y="993915"/>
            <a:ext cx="8640418" cy="400110"/>
          </a:xfrm>
          <a:prstGeom prst="rect">
            <a:avLst/>
          </a:prstGeom>
          <a:noFill/>
        </p:spPr>
        <p:txBody>
          <a:bodyPr wrap="square" rtlCol="0">
            <a:spAutoFit/>
          </a:bodyPr>
          <a:lstStyle/>
          <a:p>
            <a:pPr algn="ctr"/>
            <a:r>
              <a:rPr lang="pt-BR" sz="2000" b="1" dirty="0"/>
              <a:t>ALGUMAS CITAÇÕES BIBLIOGRÁFICAS BEM ATUAIS</a:t>
            </a:r>
          </a:p>
        </p:txBody>
      </p:sp>
      <p:sp>
        <p:nvSpPr>
          <p:cNvPr id="4" name="CaixaDeTexto 3"/>
          <p:cNvSpPr txBox="1"/>
          <p:nvPr/>
        </p:nvSpPr>
        <p:spPr>
          <a:xfrm>
            <a:off x="265043" y="2014330"/>
            <a:ext cx="8640418" cy="2862322"/>
          </a:xfrm>
          <a:prstGeom prst="rect">
            <a:avLst/>
          </a:prstGeom>
          <a:noFill/>
        </p:spPr>
        <p:txBody>
          <a:bodyPr wrap="square" rtlCol="0">
            <a:spAutoFit/>
          </a:bodyPr>
          <a:lstStyle/>
          <a:p>
            <a:pPr algn="just"/>
            <a:r>
              <a:rPr lang="pt-BR" b="1" dirty="0" err="1"/>
              <a:t>Geraghty</a:t>
            </a:r>
            <a:r>
              <a:rPr lang="pt-BR" b="1" dirty="0"/>
              <a:t>, E. - Aerial mosquito </a:t>
            </a:r>
            <a:r>
              <a:rPr lang="pt-BR" b="1" dirty="0" err="1"/>
              <a:t>spraying</a:t>
            </a:r>
            <a:r>
              <a:rPr lang="pt-BR" b="1" dirty="0"/>
              <a:t> </a:t>
            </a:r>
            <a:r>
              <a:rPr lang="pt-BR" b="1" dirty="0" err="1"/>
              <a:t>study</a:t>
            </a:r>
            <a:r>
              <a:rPr lang="pt-BR" b="1" dirty="0"/>
              <a:t> </a:t>
            </a:r>
            <a:r>
              <a:rPr lang="pt-BR" b="1" dirty="0" err="1"/>
              <a:t>finds</a:t>
            </a:r>
            <a:r>
              <a:rPr lang="pt-BR" b="1" dirty="0"/>
              <a:t> no </a:t>
            </a:r>
            <a:r>
              <a:rPr lang="pt-BR" b="1" dirty="0" err="1"/>
              <a:t>immediate</a:t>
            </a:r>
            <a:r>
              <a:rPr lang="pt-BR" b="1" dirty="0"/>
              <a:t> </a:t>
            </a:r>
            <a:r>
              <a:rPr lang="pt-BR" b="1" dirty="0" err="1"/>
              <a:t>public</a:t>
            </a:r>
            <a:r>
              <a:rPr lang="pt-BR" b="1" dirty="0"/>
              <a:t> </a:t>
            </a:r>
            <a:r>
              <a:rPr lang="pt-BR" b="1" dirty="0" err="1"/>
              <a:t>health</a:t>
            </a:r>
            <a:r>
              <a:rPr lang="pt-BR" b="1" dirty="0"/>
              <a:t> </a:t>
            </a:r>
            <a:r>
              <a:rPr lang="pt-BR" b="1" dirty="0" err="1"/>
              <a:t>risks</a:t>
            </a:r>
            <a:r>
              <a:rPr lang="pt-BR" b="1" dirty="0"/>
              <a:t>. News </a:t>
            </a:r>
            <a:r>
              <a:rPr lang="pt-BR" b="1" dirty="0" err="1"/>
              <a:t>of</a:t>
            </a:r>
            <a:r>
              <a:rPr lang="pt-BR" b="1" dirty="0"/>
              <a:t> UC Davis, </a:t>
            </a:r>
            <a:r>
              <a:rPr lang="pt-BR" b="1" dirty="0" err="1"/>
              <a:t>California</a:t>
            </a:r>
            <a:r>
              <a:rPr lang="pt-BR" b="1" dirty="0"/>
              <a:t>, </a:t>
            </a:r>
            <a:r>
              <a:rPr lang="pt-BR" b="1" dirty="0" err="1"/>
              <a:t>June</a:t>
            </a:r>
            <a:r>
              <a:rPr lang="pt-BR" b="1" dirty="0"/>
              <a:t> 27, </a:t>
            </a:r>
            <a:r>
              <a:rPr lang="pt-BR" b="1" dirty="0">
                <a:solidFill>
                  <a:srgbClr val="FF0000"/>
                </a:solidFill>
              </a:rPr>
              <a:t>2013</a:t>
            </a:r>
            <a:r>
              <a:rPr lang="pt-BR" b="1" dirty="0"/>
              <a:t>. 4p. </a:t>
            </a:r>
          </a:p>
          <a:p>
            <a:pPr algn="just"/>
            <a:endParaRPr lang="pt-BR" b="1" dirty="0"/>
          </a:p>
          <a:p>
            <a:pPr algn="just"/>
            <a:r>
              <a:rPr lang="pt-BR" i="1" dirty="0"/>
              <a:t>“Médicos e cientistas da Universidade e do departamento de saúde pública da Califórnia não encontraram nenhum aumento em diagnósticos específicos que são considerados mais prováveis de serem associados com exposição de pesticidas, incluindo doenças respiratória, gastrointestinal, pele, olhos e condições neurológicas.”</a:t>
            </a:r>
          </a:p>
          <a:p>
            <a:pPr algn="just"/>
            <a:endParaRPr lang="pt-BR" b="1" dirty="0"/>
          </a:p>
          <a:p>
            <a:pPr algn="just"/>
            <a:r>
              <a:rPr lang="pt-BR" dirty="0"/>
              <a:t> </a:t>
            </a:r>
          </a:p>
          <a:p>
            <a:pPr algn="just"/>
            <a:endParaRPr lang="pt-BR" dirty="0"/>
          </a:p>
        </p:txBody>
      </p:sp>
    </p:spTree>
    <p:extLst>
      <p:ext uri="{BB962C8B-B14F-4D97-AF65-F5344CB8AC3E}">
        <p14:creationId xmlns:p14="http://schemas.microsoft.com/office/powerpoint/2010/main" val="198826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up)">
                                      <p:cBhvr>
                                        <p:cTn id="12"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424070"/>
            <a:ext cx="9144000" cy="369332"/>
          </a:xfrm>
          <a:prstGeom prst="rect">
            <a:avLst/>
          </a:prstGeom>
          <a:noFill/>
        </p:spPr>
        <p:txBody>
          <a:bodyPr wrap="square" rtlCol="0">
            <a:spAutoFit/>
          </a:bodyPr>
          <a:lstStyle/>
          <a:p>
            <a:pPr algn="ctr"/>
            <a:r>
              <a:rPr lang="pt-BR" dirty="0">
                <a:latin typeface="Arial Rounded MT Bold" panose="020F0704030504030204" pitchFamily="34" charset="0"/>
              </a:rPr>
              <a:t>APLICAÇÃO AÉREA NO CONTROLE DE INSETOS VETORES DE DOENÇAS</a:t>
            </a:r>
            <a:r>
              <a:rPr lang="pt-BR" dirty="0"/>
              <a:t>.</a:t>
            </a:r>
          </a:p>
        </p:txBody>
      </p:sp>
      <p:sp>
        <p:nvSpPr>
          <p:cNvPr id="3" name="CaixaDeTexto 2"/>
          <p:cNvSpPr txBox="1"/>
          <p:nvPr/>
        </p:nvSpPr>
        <p:spPr>
          <a:xfrm>
            <a:off x="265044" y="2001078"/>
            <a:ext cx="8613913" cy="3416320"/>
          </a:xfrm>
          <a:prstGeom prst="rect">
            <a:avLst/>
          </a:prstGeom>
          <a:noFill/>
        </p:spPr>
        <p:txBody>
          <a:bodyPr wrap="square" rtlCol="0">
            <a:spAutoFit/>
          </a:bodyPr>
          <a:lstStyle/>
          <a:p>
            <a:r>
              <a:rPr lang="pt-BR" b="1" dirty="0" err="1"/>
              <a:t>Latham</a:t>
            </a:r>
            <a:r>
              <a:rPr lang="pt-BR" b="1" dirty="0"/>
              <a:t>, M. - </a:t>
            </a:r>
            <a:r>
              <a:rPr lang="pt-BR" b="1" dirty="0" err="1"/>
              <a:t>Application</a:t>
            </a:r>
            <a:r>
              <a:rPr lang="pt-BR" b="1" dirty="0"/>
              <a:t> </a:t>
            </a:r>
            <a:r>
              <a:rPr lang="pt-BR" b="1" dirty="0" err="1"/>
              <a:t>Considerations</a:t>
            </a:r>
            <a:r>
              <a:rPr lang="pt-BR" b="1" dirty="0"/>
              <a:t> for Mosquito </a:t>
            </a:r>
            <a:r>
              <a:rPr lang="pt-BR" b="1" dirty="0" err="1"/>
              <a:t>Control</a:t>
            </a:r>
            <a:r>
              <a:rPr lang="pt-BR" b="1" dirty="0"/>
              <a:t> - </a:t>
            </a:r>
            <a:r>
              <a:rPr lang="pt-BR" b="1" dirty="0" err="1"/>
              <a:t>Manatee</a:t>
            </a:r>
            <a:r>
              <a:rPr lang="pt-BR" b="1" dirty="0"/>
              <a:t> </a:t>
            </a:r>
            <a:r>
              <a:rPr lang="pt-BR" b="1" dirty="0" err="1"/>
              <a:t>County</a:t>
            </a:r>
            <a:r>
              <a:rPr lang="pt-BR" b="1" dirty="0"/>
              <a:t> Mosquito </a:t>
            </a:r>
            <a:r>
              <a:rPr lang="pt-BR" b="1" dirty="0" err="1"/>
              <a:t>Control</a:t>
            </a:r>
            <a:r>
              <a:rPr lang="pt-BR" b="1" dirty="0"/>
              <a:t> </a:t>
            </a:r>
            <a:r>
              <a:rPr lang="pt-BR" b="1" dirty="0" err="1"/>
              <a:t>District</a:t>
            </a:r>
            <a:r>
              <a:rPr lang="pt-BR" b="1" dirty="0"/>
              <a:t>, </a:t>
            </a:r>
            <a:r>
              <a:rPr lang="pt-BR" b="1" dirty="0" err="1"/>
              <a:t>Palmetto</a:t>
            </a:r>
            <a:r>
              <a:rPr lang="pt-BR" b="1" dirty="0"/>
              <a:t>, </a:t>
            </a:r>
            <a:r>
              <a:rPr lang="pt-BR" b="1" dirty="0" err="1"/>
              <a:t>Fl</a:t>
            </a:r>
            <a:r>
              <a:rPr lang="pt-BR" b="1" dirty="0"/>
              <a:t>, USA. </a:t>
            </a:r>
            <a:r>
              <a:rPr lang="pt-BR" b="1" dirty="0">
                <a:solidFill>
                  <a:srgbClr val="FF0000"/>
                </a:solidFill>
              </a:rPr>
              <a:t>2008</a:t>
            </a:r>
            <a:r>
              <a:rPr lang="pt-BR" b="1" dirty="0"/>
              <a:t>. 143-149. </a:t>
            </a:r>
          </a:p>
          <a:p>
            <a:endParaRPr lang="pt-BR" dirty="0"/>
          </a:p>
          <a:p>
            <a:pPr algn="just"/>
            <a:r>
              <a:rPr lang="pt-BR" i="1" dirty="0"/>
              <a:t>“O controle aéreo de mosquitos depende da deriva da nuvens de pulverização com gotas, menores que 50 µm de diâmetro. A pesquisa mostrou que os tamanhos de gota mais eficazes para matar os mosquitos adultos na zona alvo estão entre 5 e 30 µm  de diâmetro.”</a:t>
            </a:r>
          </a:p>
          <a:p>
            <a:r>
              <a:rPr lang="pt-BR" dirty="0"/>
              <a:t> </a:t>
            </a:r>
          </a:p>
          <a:p>
            <a:pPr algn="just"/>
            <a:r>
              <a:rPr lang="pt-BR" dirty="0"/>
              <a:t>O autor discute também os principias fatores relacionados com as técnicas de aplicação, como tamanho de gota, altura de pulverização, velocidade de vento e estabilidade atmosférica, independente do tipo de equipamento utilizado, seja terrestre ou aéreo.</a:t>
            </a:r>
          </a:p>
          <a:p>
            <a:endParaRPr lang="pt-BR" dirty="0"/>
          </a:p>
        </p:txBody>
      </p:sp>
      <p:sp>
        <p:nvSpPr>
          <p:cNvPr id="4" name="CaixaDeTexto 3"/>
          <p:cNvSpPr txBox="1"/>
          <p:nvPr/>
        </p:nvSpPr>
        <p:spPr>
          <a:xfrm>
            <a:off x="265043" y="993915"/>
            <a:ext cx="8640418" cy="400110"/>
          </a:xfrm>
          <a:prstGeom prst="rect">
            <a:avLst/>
          </a:prstGeom>
          <a:noFill/>
        </p:spPr>
        <p:txBody>
          <a:bodyPr wrap="square" rtlCol="0">
            <a:spAutoFit/>
          </a:bodyPr>
          <a:lstStyle/>
          <a:p>
            <a:pPr algn="ctr"/>
            <a:r>
              <a:rPr lang="pt-BR" sz="2000" b="1" dirty="0"/>
              <a:t>ALGUMAS CITAÇÕES BIBLIOGRÁFICAS BEM ATUAIS</a:t>
            </a:r>
          </a:p>
        </p:txBody>
      </p:sp>
    </p:spTree>
    <p:extLst>
      <p:ext uri="{BB962C8B-B14F-4D97-AF65-F5344CB8AC3E}">
        <p14:creationId xmlns:p14="http://schemas.microsoft.com/office/powerpoint/2010/main" val="279249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424070"/>
            <a:ext cx="9144000" cy="369332"/>
          </a:xfrm>
          <a:prstGeom prst="rect">
            <a:avLst/>
          </a:prstGeom>
          <a:noFill/>
        </p:spPr>
        <p:txBody>
          <a:bodyPr wrap="square" rtlCol="0">
            <a:spAutoFit/>
          </a:bodyPr>
          <a:lstStyle/>
          <a:p>
            <a:pPr algn="ctr"/>
            <a:r>
              <a:rPr lang="pt-BR" dirty="0">
                <a:latin typeface="Arial Rounded MT Bold" panose="020F0704030504030204" pitchFamily="34" charset="0"/>
              </a:rPr>
              <a:t>APLICAÇÃO AÉREA NO CONTROLE DE INSETOS VETORES DE DOENÇAS</a:t>
            </a:r>
            <a:r>
              <a:rPr lang="pt-BR" dirty="0"/>
              <a:t>.</a:t>
            </a:r>
          </a:p>
        </p:txBody>
      </p:sp>
      <p:sp>
        <p:nvSpPr>
          <p:cNvPr id="3" name="CaixaDeTexto 2"/>
          <p:cNvSpPr txBox="1"/>
          <p:nvPr/>
        </p:nvSpPr>
        <p:spPr>
          <a:xfrm>
            <a:off x="265043" y="993915"/>
            <a:ext cx="8640418" cy="400110"/>
          </a:xfrm>
          <a:prstGeom prst="rect">
            <a:avLst/>
          </a:prstGeom>
          <a:noFill/>
        </p:spPr>
        <p:txBody>
          <a:bodyPr wrap="square" rtlCol="0">
            <a:spAutoFit/>
          </a:bodyPr>
          <a:lstStyle/>
          <a:p>
            <a:pPr algn="ctr"/>
            <a:r>
              <a:rPr lang="pt-BR" sz="2000" b="1" dirty="0"/>
              <a:t>ALGUMAS CITAÇÕES BIBLIOGRÁFICAS BEM ATUAIS</a:t>
            </a:r>
          </a:p>
        </p:txBody>
      </p:sp>
      <p:sp>
        <p:nvSpPr>
          <p:cNvPr id="4" name="CaixaDeTexto 3"/>
          <p:cNvSpPr txBox="1"/>
          <p:nvPr/>
        </p:nvSpPr>
        <p:spPr>
          <a:xfrm>
            <a:off x="265043" y="2001078"/>
            <a:ext cx="8640418" cy="2585323"/>
          </a:xfrm>
          <a:prstGeom prst="rect">
            <a:avLst/>
          </a:prstGeom>
          <a:noFill/>
        </p:spPr>
        <p:txBody>
          <a:bodyPr wrap="square" rtlCol="0">
            <a:spAutoFit/>
          </a:bodyPr>
          <a:lstStyle/>
          <a:p>
            <a:pPr algn="just"/>
            <a:r>
              <a:rPr lang="pt-BR" b="1" dirty="0"/>
              <a:t>Best Management </a:t>
            </a:r>
            <a:r>
              <a:rPr lang="pt-BR" b="1" dirty="0" err="1"/>
              <a:t>Practices</a:t>
            </a:r>
            <a:r>
              <a:rPr lang="pt-BR" b="1" dirty="0"/>
              <a:t> for </a:t>
            </a:r>
            <a:r>
              <a:rPr lang="pt-BR" b="1" dirty="0" err="1"/>
              <a:t>Integrated</a:t>
            </a:r>
            <a:r>
              <a:rPr lang="pt-BR" b="1" dirty="0"/>
              <a:t> Mosquito Management. </a:t>
            </a:r>
            <a:r>
              <a:rPr lang="pt-BR" b="1" dirty="0" err="1"/>
              <a:t>Recommendations</a:t>
            </a:r>
            <a:r>
              <a:rPr lang="pt-BR" b="1" dirty="0"/>
              <a:t> </a:t>
            </a:r>
            <a:r>
              <a:rPr lang="pt-BR" b="1" dirty="0" err="1"/>
              <a:t>of</a:t>
            </a:r>
            <a:r>
              <a:rPr lang="pt-BR" b="1" dirty="0"/>
              <a:t> </a:t>
            </a:r>
            <a:r>
              <a:rPr lang="pt-BR" b="1" dirty="0" err="1"/>
              <a:t>the</a:t>
            </a:r>
            <a:r>
              <a:rPr lang="pt-BR" b="1" dirty="0"/>
              <a:t> Florida Mosquito </a:t>
            </a:r>
            <a:r>
              <a:rPr lang="pt-BR" b="1" dirty="0" err="1"/>
              <a:t>Control</a:t>
            </a:r>
            <a:r>
              <a:rPr lang="pt-BR" b="1" dirty="0"/>
              <a:t> </a:t>
            </a:r>
            <a:r>
              <a:rPr lang="pt-BR" b="1" dirty="0" err="1"/>
              <a:t>Association</a:t>
            </a:r>
            <a:r>
              <a:rPr lang="pt-BR" b="1" dirty="0"/>
              <a:t> </a:t>
            </a:r>
            <a:r>
              <a:rPr lang="pt-BR" b="1" dirty="0" err="1"/>
              <a:t>and</a:t>
            </a:r>
            <a:r>
              <a:rPr lang="pt-BR" b="1" dirty="0"/>
              <a:t> Florida </a:t>
            </a:r>
            <a:r>
              <a:rPr lang="pt-BR" b="1" dirty="0" err="1"/>
              <a:t>Department</a:t>
            </a:r>
            <a:r>
              <a:rPr lang="pt-BR" b="1" dirty="0"/>
              <a:t> </a:t>
            </a:r>
            <a:r>
              <a:rPr lang="pt-BR" b="1" dirty="0" err="1"/>
              <a:t>of</a:t>
            </a:r>
            <a:r>
              <a:rPr lang="pt-BR" b="1" dirty="0"/>
              <a:t> </a:t>
            </a:r>
            <a:r>
              <a:rPr lang="pt-BR" b="1" dirty="0" err="1"/>
              <a:t>Agriculture</a:t>
            </a:r>
            <a:r>
              <a:rPr lang="pt-BR" b="1" dirty="0"/>
              <a:t> </a:t>
            </a:r>
            <a:r>
              <a:rPr lang="pt-BR" b="1" dirty="0" err="1"/>
              <a:t>and</a:t>
            </a:r>
            <a:r>
              <a:rPr lang="pt-BR" b="1" dirty="0"/>
              <a:t> </a:t>
            </a:r>
            <a:r>
              <a:rPr lang="pt-BR" b="1" dirty="0" err="1"/>
              <a:t>Consumer</a:t>
            </a:r>
            <a:r>
              <a:rPr lang="pt-BR" b="1" dirty="0"/>
              <a:t> Services. </a:t>
            </a:r>
            <a:r>
              <a:rPr lang="pt-BR" b="1" dirty="0">
                <a:solidFill>
                  <a:srgbClr val="FF0000"/>
                </a:solidFill>
              </a:rPr>
              <a:t>2012</a:t>
            </a:r>
            <a:r>
              <a:rPr lang="pt-BR" b="1" dirty="0"/>
              <a:t>. 8p. </a:t>
            </a:r>
          </a:p>
          <a:p>
            <a:endParaRPr lang="pt-BR" dirty="0"/>
          </a:p>
          <a:p>
            <a:pPr algn="just"/>
            <a:r>
              <a:rPr lang="pt-BR" i="1" dirty="0"/>
              <a:t>“As exposições estimadas suportam as conclusões das avaliações de risco anteriores que a exposição aos produtos utilizados nas aplicações em ULV (UBV) utilizados para manejo de mosquito estão abaixo dos níveis regulamentares de preocupação.”</a:t>
            </a:r>
          </a:p>
          <a:p>
            <a:pPr algn="just"/>
            <a:endParaRPr lang="pt-BR" i="1" dirty="0"/>
          </a:p>
          <a:p>
            <a:endParaRPr lang="pt-BR" dirty="0"/>
          </a:p>
        </p:txBody>
      </p:sp>
    </p:spTree>
    <p:extLst>
      <p:ext uri="{BB962C8B-B14F-4D97-AF65-F5344CB8AC3E}">
        <p14:creationId xmlns:p14="http://schemas.microsoft.com/office/powerpoint/2010/main" val="213757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up)">
                                      <p:cBhvr>
                                        <p:cTn id="12" dur="1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415</TotalTime>
  <Words>885</Words>
  <Application>Microsoft Office PowerPoint</Application>
  <PresentationFormat>Apresentação na tela (4:3)</PresentationFormat>
  <Paragraphs>69</Paragraphs>
  <Slides>14</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vt:lpstr>
      <vt:lpstr>Arial Rounded MT Bold</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Windows 8</dc:creator>
  <cp:lastModifiedBy>Windows 8</cp:lastModifiedBy>
  <cp:revision>33</cp:revision>
  <dcterms:created xsi:type="dcterms:W3CDTF">2016-06-06T13:02:47Z</dcterms:created>
  <dcterms:modified xsi:type="dcterms:W3CDTF">2016-06-09T03:17:36Z</dcterms:modified>
</cp:coreProperties>
</file>