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theme/themeOverride1.xml" ContentType="application/vnd.openxmlformats-officedocument.themeOverride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37" r:id="rId2"/>
  </p:sldMasterIdLst>
  <p:notesMasterIdLst>
    <p:notesMasterId r:id="rId23"/>
  </p:notesMasterIdLst>
  <p:handoutMasterIdLst>
    <p:handoutMasterId r:id="rId24"/>
  </p:handoutMasterIdLst>
  <p:sldIdLst>
    <p:sldId id="36559" r:id="rId3"/>
    <p:sldId id="36541" r:id="rId4"/>
    <p:sldId id="605" r:id="rId5"/>
    <p:sldId id="36562" r:id="rId6"/>
    <p:sldId id="36543" r:id="rId7"/>
    <p:sldId id="618" r:id="rId8"/>
    <p:sldId id="36544" r:id="rId9"/>
    <p:sldId id="643" r:id="rId10"/>
    <p:sldId id="36563" r:id="rId11"/>
    <p:sldId id="36564" r:id="rId12"/>
    <p:sldId id="442" r:id="rId13"/>
    <p:sldId id="36534" r:id="rId14"/>
    <p:sldId id="36547" r:id="rId15"/>
    <p:sldId id="36548" r:id="rId16"/>
    <p:sldId id="36549" r:id="rId17"/>
    <p:sldId id="36550" r:id="rId18"/>
    <p:sldId id="1050" r:id="rId19"/>
    <p:sldId id="1054" r:id="rId20"/>
    <p:sldId id="1055" r:id="rId21"/>
    <p:sldId id="1056" r:id="rId22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3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DCC9"/>
    <a:srgbClr val="0099CC"/>
    <a:srgbClr val="33CCCC"/>
    <a:srgbClr val="9FCFFF"/>
    <a:srgbClr val="023567"/>
    <a:srgbClr val="FF00FF"/>
    <a:srgbClr val="CC6600"/>
    <a:srgbClr val="DEA900"/>
    <a:srgbClr val="F9D3D3"/>
    <a:srgbClr val="FF5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5878" autoAdjust="0"/>
  </p:normalViewPr>
  <p:slideViewPr>
    <p:cSldViewPr>
      <p:cViewPr varScale="1">
        <p:scale>
          <a:sx n="88" d="100"/>
          <a:sy n="88" d="100"/>
        </p:scale>
        <p:origin x="588" y="84"/>
      </p:cViewPr>
      <p:guideLst>
        <p:guide orient="horz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82" y="-10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9j2004\PROD1\GV-AGRO\GVAgro_Dados\PALESTRAS\!Palestras_RR\Dados%20Palestras\AGRO-Exporta&#231;&#245;es%20Brasileiras%20do%20Agro%20-%20Produtos%20e%20Destinos%202000-16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9j2004\PROD1\GV-AGRO\GVAgro_Dados\PALESTRAS\!Palestras_RR\Dados%20Palestras\AGRO-Exporta&#231;&#245;es%20Brasileiras%20do%20Agro%20-%20Produtos%20e%20Destinos%202005-15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9.xlsx"/><Relationship Id="rId1" Type="http://schemas.openxmlformats.org/officeDocument/2006/relationships/themeOverride" Target="../theme/themeOverride1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9j2004\PROD1\GV-AGRO\GVAgro_Dados\PALESTRAS\!Palestras_RR\Dados%20Palestras\AGRO_Ranking%20Mundial%20-%20Produ&#231;&#227;o%20e%20Exporta&#231;&#227;o%20201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GVAgro_Documentos\GVAgro_Dados\Energia\Biodiesel\g4-11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Gr&#225;fico%202%20no%20Microsoft%20PowerPoint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Gr&#225;fico%20no%20Microsoft%20PowerPoint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(milhões ha): +82%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27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F5-4F93-9605-9F379D6B152E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7FB-4D25-A884-B1BBB845C2B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Planilha1!$A$2:$A$32</c:f>
              <c:strCache>
                <c:ptCount val="31"/>
                <c:pt idx="0">
                  <c:v>90/91</c:v>
                </c:pt>
                <c:pt idx="1">
                  <c:v>91/92</c:v>
                </c:pt>
                <c:pt idx="2">
                  <c:v>92/93</c:v>
                </c:pt>
                <c:pt idx="3">
                  <c:v>93/94</c:v>
                </c:pt>
                <c:pt idx="4">
                  <c:v>94/95</c:v>
                </c:pt>
                <c:pt idx="5">
                  <c:v>95/96</c:v>
                </c:pt>
                <c:pt idx="6">
                  <c:v>96/97</c:v>
                </c:pt>
                <c:pt idx="7">
                  <c:v>97/98</c:v>
                </c:pt>
                <c:pt idx="8">
                  <c:v>98/99</c:v>
                </c:pt>
                <c:pt idx="9">
                  <c:v>99/00</c:v>
                </c:pt>
                <c:pt idx="10">
                  <c:v>00/01</c:v>
                </c:pt>
                <c:pt idx="11">
                  <c:v>01/02</c:v>
                </c:pt>
                <c:pt idx="12">
                  <c:v>02/03</c:v>
                </c:pt>
                <c:pt idx="13">
                  <c:v>03/04</c:v>
                </c:pt>
                <c:pt idx="14">
                  <c:v>04/05</c:v>
                </c:pt>
                <c:pt idx="15">
                  <c:v>05/06</c:v>
                </c:pt>
                <c:pt idx="16">
                  <c:v>06/07</c:v>
                </c:pt>
                <c:pt idx="17">
                  <c:v>07/08</c:v>
                </c:pt>
                <c:pt idx="18">
                  <c:v>08/09</c:v>
                </c:pt>
                <c:pt idx="19">
                  <c:v>09/10</c:v>
                </c:pt>
                <c:pt idx="20">
                  <c:v>10/11</c:v>
                </c:pt>
                <c:pt idx="21">
                  <c:v>11/12</c:v>
                </c:pt>
                <c:pt idx="22">
                  <c:v>12/13</c:v>
                </c:pt>
                <c:pt idx="23">
                  <c:v>13/14</c:v>
                </c:pt>
                <c:pt idx="24">
                  <c:v>14/15</c:v>
                </c:pt>
                <c:pt idx="25">
                  <c:v>15/16</c:v>
                </c:pt>
                <c:pt idx="26">
                  <c:v>16/17</c:v>
                </c:pt>
                <c:pt idx="27">
                  <c:v>17/18</c:v>
                </c:pt>
                <c:pt idx="28">
                  <c:v>18/19</c:v>
                </c:pt>
                <c:pt idx="29">
                  <c:v>19/20</c:v>
                </c:pt>
                <c:pt idx="30">
                  <c:v>20/21*</c:v>
                </c:pt>
              </c:strCache>
            </c:strRef>
          </c:cat>
          <c:val>
            <c:numRef>
              <c:f>Planilha1!$B$2:$B$32</c:f>
              <c:numCache>
                <c:formatCode>0</c:formatCode>
                <c:ptCount val="31"/>
                <c:pt idx="0">
                  <c:v>37.893699999999995</c:v>
                </c:pt>
                <c:pt idx="1">
                  <c:v>38.4923</c:v>
                </c:pt>
                <c:pt idx="2">
                  <c:v>35.621300000000005</c:v>
                </c:pt>
                <c:pt idx="3">
                  <c:v>39.094000000000001</c:v>
                </c:pt>
                <c:pt idx="4">
                  <c:v>38.538899999999998</c:v>
                </c:pt>
                <c:pt idx="5">
                  <c:v>36.9709</c:v>
                </c:pt>
                <c:pt idx="6">
                  <c:v>36.574800000000003</c:v>
                </c:pt>
                <c:pt idx="7">
                  <c:v>35.000800000000005</c:v>
                </c:pt>
                <c:pt idx="8">
                  <c:v>36.8962</c:v>
                </c:pt>
                <c:pt idx="9">
                  <c:v>37.824300000000001</c:v>
                </c:pt>
                <c:pt idx="10">
                  <c:v>37.847300000000004</c:v>
                </c:pt>
                <c:pt idx="11">
                  <c:v>40.234999999999999</c:v>
                </c:pt>
                <c:pt idx="12">
                  <c:v>43.946800000000003</c:v>
                </c:pt>
                <c:pt idx="13">
                  <c:v>47.422499999999999</c:v>
                </c:pt>
                <c:pt idx="14">
                  <c:v>49.068199999999997</c:v>
                </c:pt>
                <c:pt idx="15">
                  <c:v>47.867623999999999</c:v>
                </c:pt>
                <c:pt idx="16">
                  <c:v>46.212599499999989</c:v>
                </c:pt>
                <c:pt idx="17">
                  <c:v>47.411199999999994</c:v>
                </c:pt>
                <c:pt idx="18">
                  <c:v>47.674399999999999</c:v>
                </c:pt>
                <c:pt idx="19">
                  <c:v>47.415699999999994</c:v>
                </c:pt>
                <c:pt idx="20">
                  <c:v>49.918999999999997</c:v>
                </c:pt>
                <c:pt idx="21">
                  <c:v>50.884999999999998</c:v>
                </c:pt>
                <c:pt idx="22">
                  <c:v>53.264000000000003</c:v>
                </c:pt>
                <c:pt idx="23">
                  <c:v>56.988</c:v>
                </c:pt>
                <c:pt idx="24">
                  <c:v>57.941000000000003</c:v>
                </c:pt>
                <c:pt idx="25">
                  <c:v>58.335999999999999</c:v>
                </c:pt>
                <c:pt idx="26">
                  <c:v>60.89</c:v>
                </c:pt>
                <c:pt idx="27">
                  <c:v>61.720999999999997</c:v>
                </c:pt>
                <c:pt idx="28">
                  <c:v>63.217199999999998</c:v>
                </c:pt>
                <c:pt idx="29">
                  <c:v>65.921499999999995</c:v>
                </c:pt>
                <c:pt idx="30">
                  <c:v>68.869699999999995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A7F5-4F93-9605-9F379D6B152E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Área Poupada (milhões ha): 97 MM ha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9E7-450D-AD6B-036624AA95B6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7E4-4B12-BC6E-2F99644F4BFC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7FB-4D25-A884-B1BBB845C2B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Planilha1!$A$2:$A$32</c:f>
              <c:strCache>
                <c:ptCount val="31"/>
                <c:pt idx="0">
                  <c:v>90/91</c:v>
                </c:pt>
                <c:pt idx="1">
                  <c:v>91/92</c:v>
                </c:pt>
                <c:pt idx="2">
                  <c:v>92/93</c:v>
                </c:pt>
                <c:pt idx="3">
                  <c:v>93/94</c:v>
                </c:pt>
                <c:pt idx="4">
                  <c:v>94/95</c:v>
                </c:pt>
                <c:pt idx="5">
                  <c:v>95/96</c:v>
                </c:pt>
                <c:pt idx="6">
                  <c:v>96/97</c:v>
                </c:pt>
                <c:pt idx="7">
                  <c:v>97/98</c:v>
                </c:pt>
                <c:pt idx="8">
                  <c:v>98/99</c:v>
                </c:pt>
                <c:pt idx="9">
                  <c:v>99/00</c:v>
                </c:pt>
                <c:pt idx="10">
                  <c:v>00/01</c:v>
                </c:pt>
                <c:pt idx="11">
                  <c:v>01/02</c:v>
                </c:pt>
                <c:pt idx="12">
                  <c:v>02/03</c:v>
                </c:pt>
                <c:pt idx="13">
                  <c:v>03/04</c:v>
                </c:pt>
                <c:pt idx="14">
                  <c:v>04/05</c:v>
                </c:pt>
                <c:pt idx="15">
                  <c:v>05/06</c:v>
                </c:pt>
                <c:pt idx="16">
                  <c:v>06/07</c:v>
                </c:pt>
                <c:pt idx="17">
                  <c:v>07/08</c:v>
                </c:pt>
                <c:pt idx="18">
                  <c:v>08/09</c:v>
                </c:pt>
                <c:pt idx="19">
                  <c:v>09/10</c:v>
                </c:pt>
                <c:pt idx="20">
                  <c:v>10/11</c:v>
                </c:pt>
                <c:pt idx="21">
                  <c:v>11/12</c:v>
                </c:pt>
                <c:pt idx="22">
                  <c:v>12/13</c:v>
                </c:pt>
                <c:pt idx="23">
                  <c:v>13/14</c:v>
                </c:pt>
                <c:pt idx="24">
                  <c:v>14/15</c:v>
                </c:pt>
                <c:pt idx="25">
                  <c:v>15/16</c:v>
                </c:pt>
                <c:pt idx="26">
                  <c:v>16/17</c:v>
                </c:pt>
                <c:pt idx="27">
                  <c:v>17/18</c:v>
                </c:pt>
                <c:pt idx="28">
                  <c:v>18/19</c:v>
                </c:pt>
                <c:pt idx="29">
                  <c:v>19/20</c:v>
                </c:pt>
                <c:pt idx="30">
                  <c:v>20/21*</c:v>
                </c:pt>
              </c:strCache>
            </c:strRef>
          </c:cat>
          <c:val>
            <c:numRef>
              <c:f>Planilha1!$C$2:$C$32</c:f>
              <c:numCache>
                <c:formatCode>0</c:formatCode>
                <c:ptCount val="31"/>
                <c:pt idx="0">
                  <c:v>0</c:v>
                </c:pt>
                <c:pt idx="1">
                  <c:v>6.2736892187510804</c:v>
                </c:pt>
                <c:pt idx="2">
                  <c:v>9.0485471982535088</c:v>
                </c:pt>
                <c:pt idx="3">
                  <c:v>10.668821841601655</c:v>
                </c:pt>
                <c:pt idx="4">
                  <c:v>14.515853420230876</c:v>
                </c:pt>
                <c:pt idx="5">
                  <c:v>11.175178252526784</c:v>
                </c:pt>
                <c:pt idx="6">
                  <c:v>14.753323886693508</c:v>
                </c:pt>
                <c:pt idx="7">
                  <c:v>15.104771744274544</c:v>
                </c:pt>
                <c:pt idx="8">
                  <c:v>17.057136077602436</c:v>
                </c:pt>
                <c:pt idx="9">
                  <c:v>16.516512308456349</c:v>
                </c:pt>
                <c:pt idx="10">
                  <c:v>27.774620651868048</c:v>
                </c:pt>
                <c:pt idx="11">
                  <c:v>23.117290280071018</c:v>
                </c:pt>
                <c:pt idx="12">
                  <c:v>36.663277472037798</c:v>
                </c:pt>
                <c:pt idx="13">
                  <c:v>30.534476568750037</c:v>
                </c:pt>
                <c:pt idx="14">
                  <c:v>25.996531388472441</c:v>
                </c:pt>
                <c:pt idx="15">
                  <c:v>32.325412281224381</c:v>
                </c:pt>
                <c:pt idx="16">
                  <c:v>40.014554249248711</c:v>
                </c:pt>
                <c:pt idx="17">
                  <c:v>46.922709129078612</c:v>
                </c:pt>
                <c:pt idx="18">
                  <c:v>40.7674234780551</c:v>
                </c:pt>
                <c:pt idx="19">
                  <c:v>50.267537952075649</c:v>
                </c:pt>
                <c:pt idx="20">
                  <c:v>56.694581613689891</c:v>
                </c:pt>
                <c:pt idx="21">
                  <c:v>57.870081309197282</c:v>
                </c:pt>
                <c:pt idx="22">
                  <c:v>69.003256537178146</c:v>
                </c:pt>
                <c:pt idx="23">
                  <c:v>69.732287901816235</c:v>
                </c:pt>
                <c:pt idx="24">
                  <c:v>77.96873725379794</c:v>
                </c:pt>
                <c:pt idx="25">
                  <c:v>63.795126242668331</c:v>
                </c:pt>
                <c:pt idx="26">
                  <c:v>95.205634722865071</c:v>
                </c:pt>
                <c:pt idx="27">
                  <c:v>87.285976872551771</c:v>
                </c:pt>
                <c:pt idx="28">
                  <c:v>95.256068121541404</c:v>
                </c:pt>
                <c:pt idx="29">
                  <c:v>102.31649886234099</c:v>
                </c:pt>
                <c:pt idx="30">
                  <c:v>97.355861157590027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7-A7F5-4F93-9605-9F379D6B15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316493376"/>
        <c:axId val="316506312"/>
      </c:barChart>
      <c:lineChart>
        <c:grouping val="standard"/>
        <c:varyColors val="0"/>
        <c:ser>
          <c:idx val="2"/>
          <c:order val="2"/>
          <c:tx>
            <c:strRef>
              <c:f>Planilha1!$D$1</c:f>
              <c:strCache>
                <c:ptCount val="1"/>
                <c:pt idx="0">
                  <c:v>Produção (milhões ton): +339%</c:v>
                </c:pt>
              </c:strCache>
            </c:strRef>
          </c:tx>
          <c:spPr>
            <a:ln w="34925" cap="rnd">
              <a:solidFill>
                <a:schemeClr val="accent1">
                  <a:shade val="6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9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C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D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E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0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1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2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3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4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5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6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7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8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9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A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B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C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D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E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F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0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1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2-A7F5-4F93-9605-9F379D6B152E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7E4-4B12-BC6E-2F99644F4BFC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layout>
                <c:manualLayout>
                  <c:x val="-1.2931144202621866E-2"/>
                  <c:y val="3.7270656024336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7FB-4D25-A884-B1BBB845C2BE}"/>
                </c:ext>
                <c:ext xmlns:c15="http://schemas.microsoft.com/office/drawing/2012/chart" uri="{CE6537A1-D6FC-4f65-9D91-7224C49458BB}"/>
              </c:extLst>
            </c:dLbl>
            <c:dLbl>
              <c:idx val="30"/>
              <c:layout>
                <c:manualLayout>
                  <c:x val="-1.7241326430221639E-16"/>
                  <c:y val="2.3959707444216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7FB-4D25-A884-B1BBB845C2B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Planilha1!$A$2:$A$32</c:f>
              <c:strCache>
                <c:ptCount val="31"/>
                <c:pt idx="0">
                  <c:v>90/91</c:v>
                </c:pt>
                <c:pt idx="1">
                  <c:v>91/92</c:v>
                </c:pt>
                <c:pt idx="2">
                  <c:v>92/93</c:v>
                </c:pt>
                <c:pt idx="3">
                  <c:v>93/94</c:v>
                </c:pt>
                <c:pt idx="4">
                  <c:v>94/95</c:v>
                </c:pt>
                <c:pt idx="5">
                  <c:v>95/96</c:v>
                </c:pt>
                <c:pt idx="6">
                  <c:v>96/97</c:v>
                </c:pt>
                <c:pt idx="7">
                  <c:v>97/98</c:v>
                </c:pt>
                <c:pt idx="8">
                  <c:v>98/99</c:v>
                </c:pt>
                <c:pt idx="9">
                  <c:v>99/00</c:v>
                </c:pt>
                <c:pt idx="10">
                  <c:v>00/01</c:v>
                </c:pt>
                <c:pt idx="11">
                  <c:v>01/02</c:v>
                </c:pt>
                <c:pt idx="12">
                  <c:v>02/03</c:v>
                </c:pt>
                <c:pt idx="13">
                  <c:v>03/04</c:v>
                </c:pt>
                <c:pt idx="14">
                  <c:v>04/05</c:v>
                </c:pt>
                <c:pt idx="15">
                  <c:v>05/06</c:v>
                </c:pt>
                <c:pt idx="16">
                  <c:v>06/07</c:v>
                </c:pt>
                <c:pt idx="17">
                  <c:v>07/08</c:v>
                </c:pt>
                <c:pt idx="18">
                  <c:v>08/09</c:v>
                </c:pt>
                <c:pt idx="19">
                  <c:v>09/10</c:v>
                </c:pt>
                <c:pt idx="20">
                  <c:v>10/11</c:v>
                </c:pt>
                <c:pt idx="21">
                  <c:v>11/12</c:v>
                </c:pt>
                <c:pt idx="22">
                  <c:v>12/13</c:v>
                </c:pt>
                <c:pt idx="23">
                  <c:v>13/14</c:v>
                </c:pt>
                <c:pt idx="24">
                  <c:v>14/15</c:v>
                </c:pt>
                <c:pt idx="25">
                  <c:v>15/16</c:v>
                </c:pt>
                <c:pt idx="26">
                  <c:v>16/17</c:v>
                </c:pt>
                <c:pt idx="27">
                  <c:v>17/18</c:v>
                </c:pt>
                <c:pt idx="28">
                  <c:v>18/19</c:v>
                </c:pt>
                <c:pt idx="29">
                  <c:v>19/20</c:v>
                </c:pt>
                <c:pt idx="30">
                  <c:v>20/21*</c:v>
                </c:pt>
              </c:strCache>
            </c:strRef>
          </c:cat>
          <c:val>
            <c:numRef>
              <c:f>Planilha1!$D$2:$D$32</c:f>
              <c:numCache>
                <c:formatCode>0</c:formatCode>
                <c:ptCount val="31"/>
                <c:pt idx="0">
                  <c:v>57.8996</c:v>
                </c:pt>
                <c:pt idx="1">
                  <c:v>68.400100000000009</c:v>
                </c:pt>
                <c:pt idx="2">
                  <c:v>68.253199999999993</c:v>
                </c:pt>
                <c:pt idx="3">
                  <c:v>76.034999999999997</c:v>
                </c:pt>
                <c:pt idx="4">
                  <c:v>81.064899999999994</c:v>
                </c:pt>
                <c:pt idx="5">
                  <c:v>73.564700000000002</c:v>
                </c:pt>
                <c:pt idx="6">
                  <c:v>78.426699999999997</c:v>
                </c:pt>
                <c:pt idx="7">
                  <c:v>76.558703999999977</c:v>
                </c:pt>
                <c:pt idx="8">
                  <c:v>82.437887500000016</c:v>
                </c:pt>
                <c:pt idx="9">
                  <c:v>83.029930999999991</c:v>
                </c:pt>
                <c:pt idx="10">
                  <c:v>100.26687700000001</c:v>
                </c:pt>
                <c:pt idx="11">
                  <c:v>96.799000000000007</c:v>
                </c:pt>
                <c:pt idx="12">
                  <c:v>123.16800000000001</c:v>
                </c:pt>
                <c:pt idx="13">
                  <c:v>119.1142</c:v>
                </c:pt>
                <c:pt idx="14">
                  <c:v>114.69499999999999</c:v>
                </c:pt>
                <c:pt idx="15">
                  <c:v>122.53078278100001</c:v>
                </c:pt>
                <c:pt idx="16">
                  <c:v>131.75060000000002</c:v>
                </c:pt>
                <c:pt idx="17">
                  <c:v>144.13730000000001</c:v>
                </c:pt>
                <c:pt idx="18">
                  <c:v>135.1345</c:v>
                </c:pt>
                <c:pt idx="19">
                  <c:v>149.25489999999999</c:v>
                </c:pt>
                <c:pt idx="20">
                  <c:v>162.9</c:v>
                </c:pt>
                <c:pt idx="21">
                  <c:v>166.1721</c:v>
                </c:pt>
                <c:pt idx="22">
                  <c:v>186.81800000000001</c:v>
                </c:pt>
                <c:pt idx="23">
                  <c:v>193.62200000000001</c:v>
                </c:pt>
                <c:pt idx="24">
                  <c:v>207.66300000000001</c:v>
                </c:pt>
                <c:pt idx="25">
                  <c:v>186.61</c:v>
                </c:pt>
                <c:pt idx="26">
                  <c:v>238.506</c:v>
                </c:pt>
                <c:pt idx="27">
                  <c:v>227.67490000000001</c:v>
                </c:pt>
                <c:pt idx="28">
                  <c:v>242.13890000000001</c:v>
                </c:pt>
                <c:pt idx="29">
                  <c:v>257.05889999999999</c:v>
                </c:pt>
                <c:pt idx="30">
                  <c:v>253.98400000000001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53-A7F5-4F93-9605-9F379D6B15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6493376"/>
        <c:axId val="316506312"/>
      </c:lineChart>
      <c:dateAx>
        <c:axId val="31649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506312"/>
        <c:crosses val="autoZero"/>
        <c:auto val="0"/>
        <c:lblOffset val="100"/>
        <c:baseTimeUnit val="days"/>
      </c:dateAx>
      <c:valAx>
        <c:axId val="31650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49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655223483402184E-2"/>
          <c:y val="0.84024094703521157"/>
          <c:w val="0.95149839749152465"/>
          <c:h val="0.143785914668644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41743572376002"/>
          <c:y val="8.56732531075125E-3"/>
          <c:w val="0.54429655970422997"/>
          <c:h val="0.42448285159323601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3C-477C-B2EF-5D496D65403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03C-477C-B2EF-5D496D65403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03C-477C-B2EF-5D496D65403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03C-477C-B2EF-5D496D65403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03C-477C-B2EF-5D496D65403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03C-477C-B2EF-5D496D65403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03C-477C-B2EF-5D496D65403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03C-477C-B2EF-5D496D65403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03C-477C-B2EF-5D496D65403F}"/>
              </c:ext>
            </c:extLst>
          </c:dPt>
          <c:cat>
            <c:strRef>
              <c:f>'Produtos (2000-17)'!$A$9:$A$17</c:f>
              <c:strCache>
                <c:ptCount val="9"/>
                <c:pt idx="0">
                  <c:v> Produtos Florestais - 21,5%</c:v>
                </c:pt>
                <c:pt idx="1">
                  <c:v> Complexo Soja - 20,4%</c:v>
                </c:pt>
                <c:pt idx="2">
                  <c:v> Couros e Peleteria - 10,5%</c:v>
                </c:pt>
                <c:pt idx="3">
                  <c:v> Carnes - 9,5%</c:v>
                </c:pt>
                <c:pt idx="4">
                  <c:v> Café - 8,7%</c:v>
                </c:pt>
                <c:pt idx="5">
                  <c:v> Complexo Sucroalcooleiro - 6,0%</c:v>
                </c:pt>
                <c:pt idx="6">
                  <c:v> Fumo e Produtos - 4,1%</c:v>
                </c:pt>
                <c:pt idx="7">
                  <c:v> Cereais - 0,3%</c:v>
                </c:pt>
                <c:pt idx="8">
                  <c:v> Demais - 19,2%</c:v>
                </c:pt>
              </c:strCache>
            </c:strRef>
          </c:cat>
          <c:val>
            <c:numRef>
              <c:f>'Produtos (2000-17)'!$B$9:$B$17</c:f>
              <c:numCache>
                <c:formatCode>#,##0</c:formatCode>
                <c:ptCount val="9"/>
                <c:pt idx="0">
                  <c:v>4419.3385199999993</c:v>
                </c:pt>
                <c:pt idx="1">
                  <c:v>4192.2948470000001</c:v>
                </c:pt>
                <c:pt idx="2">
                  <c:v>2155.4365440000001</c:v>
                </c:pt>
                <c:pt idx="3">
                  <c:v>1957.4529480000001</c:v>
                </c:pt>
                <c:pt idx="4">
                  <c:v>1784.1421249999999</c:v>
                </c:pt>
                <c:pt idx="5">
                  <c:v>1233.8965370000001</c:v>
                </c:pt>
                <c:pt idx="6">
                  <c:v>841.4762199999999</c:v>
                </c:pt>
                <c:pt idx="7">
                  <c:v>64.302430000000001</c:v>
                </c:pt>
                <c:pt idx="8">
                  <c:v>3945.381612000001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F03C-477C-B2EF-5D496D654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0.17685746141144976"/>
          <c:y val="0.50363040375969703"/>
          <c:w val="0.71494592282609415"/>
          <c:h val="0.496369548691964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49779746871674"/>
          <c:y val="1.3049298192367465E-2"/>
          <c:w val="0.4144137087493297"/>
          <c:h val="0.43753810491520828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F47-4B00-BBCC-81DFEFF4E7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F47-4B00-BBCC-81DFEFF4E7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F47-4B00-BBCC-81DFEFF4E7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F47-4B00-BBCC-81DFEFF4E79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F47-4B00-BBCC-81DFEFF4E7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F47-4B00-BBCC-81DFEFF4E79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F47-4B00-BBCC-81DFEFF4E79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F47-4B00-BBCC-81DFEFF4E79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DF47-4B00-BBCC-81DFEFF4E79F}"/>
              </c:ext>
            </c:extLst>
          </c:dPt>
          <c:cat>
            <c:strRef>
              <c:f>Planilha1!$A$2:$A$10</c:f>
              <c:strCache>
                <c:ptCount val="9"/>
                <c:pt idx="0">
                  <c:v>Complexo Soja - 35,0%</c:v>
                </c:pt>
                <c:pt idx="1">
                  <c:v>Carnes - 17,0%</c:v>
                </c:pt>
                <c:pt idx="2">
                  <c:v>Produtos Florestais - 11,3%</c:v>
                </c:pt>
                <c:pt idx="3">
                  <c:v>Complexo Sucroalcooleiro - 9,9%</c:v>
                </c:pt>
                <c:pt idx="4">
                  <c:v>Cereais, Farinhas e Preparações - 6,8%</c:v>
                </c:pt>
                <c:pt idx="5">
                  <c:v>Café - 5,5%</c:v>
                </c:pt>
                <c:pt idx="6">
                  <c:v>Fibras e Produtos Têxteis - 3,5%</c:v>
                </c:pt>
                <c:pt idx="7">
                  <c:v>Fumo e Seus Produtos - 1,6%</c:v>
                </c:pt>
                <c:pt idx="8">
                  <c:v>Demais - 9,3%</c:v>
                </c:pt>
              </c:strCache>
            </c:strRef>
          </c:cat>
          <c:val>
            <c:numRef>
              <c:f>Planilha1!$B$2:$B$10</c:f>
              <c:numCache>
                <c:formatCode>#,##0.0%</c:formatCode>
                <c:ptCount val="9"/>
                <c:pt idx="0">
                  <c:v>0.3495811494951761</c:v>
                </c:pt>
                <c:pt idx="1">
                  <c:v>0.17021946882290029</c:v>
                </c:pt>
                <c:pt idx="2">
                  <c:v>0.11322570094759929</c:v>
                </c:pt>
                <c:pt idx="3">
                  <c:v>9.9071675143854329E-2</c:v>
                </c:pt>
                <c:pt idx="4">
                  <c:v>6.8376215659942424E-2</c:v>
                </c:pt>
                <c:pt idx="5">
                  <c:v>5.4851157912627735E-2</c:v>
                </c:pt>
                <c:pt idx="6">
                  <c:v>3.497444527799573E-2</c:v>
                </c:pt>
                <c:pt idx="7">
                  <c:v>1.6250700074907767E-2</c:v>
                </c:pt>
                <c:pt idx="8">
                  <c:v>9.344948666499632E-2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FF-42AE-93D1-3D00B3A32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96485625643659"/>
          <c:y val="0.4751497981042298"/>
          <c:w val="0.66472250507631037"/>
          <c:h val="0.49778486162387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312314389247599"/>
          <c:y val="9.2715820057553203E-3"/>
          <c:w val="0.56398658886995701"/>
          <c:h val="0.376439378877621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20-4CC0-9E14-224FBC641BA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20-4CC0-9E14-224FBC641BA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20-4CC0-9E14-224FBC641BA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820-4CC0-9E14-224FBC641BA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820-4CC0-9E14-224FBC641BA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820-4CC0-9E14-224FBC641BA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820-4CC0-9E14-224FBC641BA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820-4CC0-9E14-224FBC641BA7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820-4CC0-9E14-224FBC641BA7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820-4CC0-9E14-224FBC641BA7}"/>
              </c:ext>
            </c:extLst>
          </c:dPt>
          <c:cat>
            <c:strRef>
              <c:f>'Destinos - (2000-16) '!$A$10:$A$19</c:f>
              <c:strCache>
                <c:ptCount val="10"/>
                <c:pt idx="0">
                  <c:v> U.E 27 - 41,1%</c:v>
                </c:pt>
                <c:pt idx="1">
                  <c:v> EUA - 18,3%</c:v>
                </c:pt>
                <c:pt idx="2">
                  <c:v> Ásia (-China, -Or. Médio) - 11,1%</c:v>
                </c:pt>
                <c:pt idx="3">
                  <c:v> Mercosul - 7,7%</c:v>
                </c:pt>
                <c:pt idx="4">
                  <c:v> Oriente Médio - 4,6%</c:v>
                </c:pt>
                <c:pt idx="5">
                  <c:v> Aladi (-Mercosul) - 4,3%</c:v>
                </c:pt>
                <c:pt idx="6">
                  <c:v> Europa Oriental - 3,1%</c:v>
                </c:pt>
                <c:pt idx="7">
                  <c:v> África (-Or. Médio) - 3,0%</c:v>
                </c:pt>
                <c:pt idx="8">
                  <c:v> China - 2,7%</c:v>
                </c:pt>
                <c:pt idx="9">
                  <c:v> Demais - 4,0%</c:v>
                </c:pt>
              </c:strCache>
            </c:strRef>
          </c:cat>
          <c:val>
            <c:numRef>
              <c:f>'Destinos - (2000-16) '!$B$10:$B$19</c:f>
              <c:numCache>
                <c:formatCode>_(* #,##0_);_(* \(#,##0\);_(* "-"??_);_(@_)</c:formatCode>
                <c:ptCount val="10"/>
                <c:pt idx="0">
                  <c:v>8472248.0899999999</c:v>
                </c:pt>
                <c:pt idx="1">
                  <c:v>3770807.6680000001</c:v>
                </c:pt>
                <c:pt idx="2">
                  <c:v>2282898.6260000002</c:v>
                </c:pt>
                <c:pt idx="3">
                  <c:v>1581698.111</c:v>
                </c:pt>
                <c:pt idx="4">
                  <c:v>953359.67299999855</c:v>
                </c:pt>
                <c:pt idx="5">
                  <c:v>891936.73300000001</c:v>
                </c:pt>
                <c:pt idx="6">
                  <c:v>648006.16399999999</c:v>
                </c:pt>
                <c:pt idx="7">
                  <c:v>614522.19499999855</c:v>
                </c:pt>
                <c:pt idx="8">
                  <c:v>562366.57399999897</c:v>
                </c:pt>
                <c:pt idx="9">
                  <c:v>815877.94900000095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0820-4CC0-9E14-224FBC641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0.22436274117480298"/>
          <c:y val="0.41381927634855492"/>
          <c:w val="0.75460477091677303"/>
          <c:h val="0.475699587000632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49779746871674"/>
          <c:y val="1.3049298192367465E-2"/>
          <c:w val="0.4144137087493297"/>
          <c:h val="0.43753810491520828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89-4380-AF64-C305550CC5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89-4380-AF64-C305550CC5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789-4380-AF64-C305550CC5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789-4380-AF64-C305550CC5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789-4380-AF64-C305550CC59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789-4380-AF64-C305550CC59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789-4380-AF64-C305550CC59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789-4380-AF64-C305550CC59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789-4380-AF64-C305550CC59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369-4AA6-A6CF-8B6AF90F7CD0}"/>
              </c:ext>
            </c:extLst>
          </c:dPt>
          <c:cat>
            <c:strRef>
              <c:f>Planilha1!$A$2:$A$11</c:f>
              <c:strCache>
                <c:ptCount val="10"/>
                <c:pt idx="0">
                  <c:v>China - 33,7%</c:v>
                </c:pt>
                <c:pt idx="1">
                  <c:v>Ásia (-China, -Or. Médio) - 18,5%</c:v>
                </c:pt>
                <c:pt idx="2">
                  <c:v>U.E. 28 - 16,2%</c:v>
                </c:pt>
                <c:pt idx="3">
                  <c:v>EUA - 6,9%</c:v>
                </c:pt>
                <c:pt idx="4">
                  <c:v>Oriente Médio - 6,3%</c:v>
                </c:pt>
                <c:pt idx="5">
                  <c:v>África (-Or.Médio) - 6,1%</c:v>
                </c:pt>
                <c:pt idx="6">
                  <c:v>Aladi (-Mercosul) - 3,7%</c:v>
                </c:pt>
                <c:pt idx="7">
                  <c:v>Mercosul - 3,0%</c:v>
                </c:pt>
                <c:pt idx="8">
                  <c:v>Europa Oriental - 2,0%</c:v>
                </c:pt>
                <c:pt idx="9">
                  <c:v>Demais - 3,5%</c:v>
                </c:pt>
              </c:strCache>
            </c:strRef>
          </c:cat>
          <c:val>
            <c:numRef>
              <c:f>Planilha1!$B$2:$B$11</c:f>
              <c:numCache>
                <c:formatCode>0.0%</c:formatCode>
                <c:ptCount val="10"/>
                <c:pt idx="0">
                  <c:v>0.33726490153701805</c:v>
                </c:pt>
                <c:pt idx="1">
                  <c:v>0.18540504216353404</c:v>
                </c:pt>
                <c:pt idx="2">
                  <c:v>0.16171665168150134</c:v>
                </c:pt>
                <c:pt idx="3">
                  <c:v>6.9057898126137274E-2</c:v>
                </c:pt>
                <c:pt idx="4">
                  <c:v>6.2763272839324924E-2</c:v>
                </c:pt>
                <c:pt idx="5">
                  <c:v>6.1294821128272108E-2</c:v>
                </c:pt>
                <c:pt idx="6">
                  <c:v>3.7318337917873402E-2</c:v>
                </c:pt>
                <c:pt idx="7">
                  <c:v>3.0292595597663684E-2</c:v>
                </c:pt>
                <c:pt idx="8">
                  <c:v>1.950321345273252E-2</c:v>
                </c:pt>
                <c:pt idx="9" formatCode="#,##0.0%">
                  <c:v>3.5383265555942622E-2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9789-4380-AF64-C305550CC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96485625643659"/>
          <c:y val="0.4751497981042298"/>
          <c:w val="0.66472250507631037"/>
          <c:h val="0.52192643033354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94444444444444E-2"/>
          <c:y val="5.0925925925925902E-2"/>
          <c:w val="0.95"/>
          <c:h val="0.89814814814814803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4472C4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0.38043424216789828"/>
                  <c:y val="5.9125049775901284E-7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Calibri" panose="020F0502020204030204" pitchFamily="34" charset="0"/>
                      </a:rPr>
                      <a:t>58%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B94-4BC8-827E-F14B1945AD2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3257979171332718"/>
                  <c:y val="-3.7541450355208518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Calibri" panose="020F0502020204030204" pitchFamily="34" charset="0"/>
                      </a:rPr>
                      <a:t>34%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B94-4BC8-827E-F14B1945AD2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9495946746201263"/>
                  <c:y val="1.1825009955180257E-6"/>
                </c:manualLayout>
              </c:layout>
              <c:tx>
                <c:rich>
                  <a:bodyPr/>
                  <a:lstStyle/>
                  <a:p>
                    <a:fld id="{ED25F4F2-EEB9-4908-95B2-EF739818A473}" type="VALUE">
                      <a:rPr lang="en-US">
                        <a:latin typeface="Calibri" panose="020F050202020403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B94-4BC8-827E-F14B1945AD2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6156724995523544"/>
                  <c:y val="2.9562524887950642E-7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Calibri" panose="020F0502020204030204" pitchFamily="34" charset="0"/>
                      </a:rPr>
                      <a:t>17%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B94-4BC8-827E-F14B1945AD2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4661048129838536"/>
                  <c:y val="5.9125049782784337E-7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Calibri" panose="020F0502020204030204" pitchFamily="34" charset="0"/>
                      </a:rPr>
                      <a:t>17%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B94-4BC8-827E-F14B1945AD2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759139504085543"/>
                  <c:y val="-7.8813691351262637E-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Calibri" panose="020F0502020204030204" pitchFamily="34" charset="0"/>
                      </a:rPr>
                      <a:t>14%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B94-4BC8-827E-F14B1945AD2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1965851238161794"/>
                  <c:y val="2.9562524887950642E-7"/>
                </c:manualLayout>
              </c:layout>
              <c:tx>
                <c:rich>
                  <a:bodyPr/>
                  <a:lstStyle/>
                  <a:p>
                    <a:fld id="{9506F539-56EC-4A67-A993-DE0FC5A4164E}" type="VALUE">
                      <a:rPr lang="en-US">
                        <a:latin typeface="Calibri" panose="020F050202020403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B94-4BC8-827E-F14B1945AD2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4.6004516375904698E-2"/>
                  <c:y val="0"/>
                </c:manualLayout>
              </c:layout>
              <c:tx>
                <c:rich>
                  <a:bodyPr/>
                  <a:lstStyle/>
                  <a:p>
                    <a:fld id="{D6962242-2185-4CF9-9F07-90FFE5754732}" type="VALUE">
                      <a:rPr lang="en-US">
                        <a:latin typeface="Calibri" panose="020F050202020403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B94-4BC8-827E-F14B1945AD2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+mn-lt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Figuras!$A$15:$A$22</c:f>
              <c:strCache>
                <c:ptCount val="8"/>
                <c:pt idx="0">
                  <c:v>Suco Laranja</c:v>
                </c:pt>
                <c:pt idx="1">
                  <c:v>Café</c:v>
                </c:pt>
                <c:pt idx="2">
                  <c:v>Soja</c:v>
                </c:pt>
                <c:pt idx="3">
                  <c:v>Açúcar</c:v>
                </c:pt>
                <c:pt idx="4">
                  <c:v>Carne bovina</c:v>
                </c:pt>
                <c:pt idx="5">
                  <c:v>Carne frango</c:v>
                </c:pt>
                <c:pt idx="6">
                  <c:v>Milho</c:v>
                </c:pt>
                <c:pt idx="7">
                  <c:v>Carne suína</c:v>
                </c:pt>
              </c:strCache>
            </c:strRef>
          </c:cat>
          <c:val>
            <c:numRef>
              <c:f>Figuras!$B$15:$B$22</c:f>
              <c:numCache>
                <c:formatCode>0%</c:formatCode>
                <c:ptCount val="8"/>
                <c:pt idx="0">
                  <c:v>0.64</c:v>
                </c:pt>
                <c:pt idx="1">
                  <c:v>0.34</c:v>
                </c:pt>
                <c:pt idx="2">
                  <c:v>0.37</c:v>
                </c:pt>
                <c:pt idx="3">
                  <c:v>0.18</c:v>
                </c:pt>
                <c:pt idx="4">
                  <c:v>0.17180931357431545</c:v>
                </c:pt>
                <c:pt idx="5">
                  <c:v>0.1351942172045936</c:v>
                </c:pt>
                <c:pt idx="6">
                  <c:v>0.1</c:v>
                </c:pt>
                <c:pt idx="7">
                  <c:v>4.3109262006785429E-2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B94-4BC8-827E-F14B1945AD2D}"/>
            </c:ext>
          </c:extLst>
        </c:ser>
        <c:ser>
          <c:idx val="1"/>
          <c:order val="1"/>
          <c:spPr>
            <a:solidFill>
              <a:srgbClr val="4472C4">
                <a:lumMod val="20000"/>
                <a:lumOff val="80000"/>
              </a:srgbClr>
            </a:solidFill>
          </c:spPr>
          <c:invertIfNegative val="0"/>
          <c:cat>
            <c:strRef>
              <c:f>Figuras!$A$15:$A$22</c:f>
              <c:strCache>
                <c:ptCount val="8"/>
                <c:pt idx="0">
                  <c:v>Suco Laranja</c:v>
                </c:pt>
                <c:pt idx="1">
                  <c:v>Café</c:v>
                </c:pt>
                <c:pt idx="2">
                  <c:v>Soja</c:v>
                </c:pt>
                <c:pt idx="3">
                  <c:v>Açúcar</c:v>
                </c:pt>
                <c:pt idx="4">
                  <c:v>Carne bovina</c:v>
                </c:pt>
                <c:pt idx="5">
                  <c:v>Carne frango</c:v>
                </c:pt>
                <c:pt idx="6">
                  <c:v>Milho</c:v>
                </c:pt>
                <c:pt idx="7">
                  <c:v>Carne suína</c:v>
                </c:pt>
              </c:strCache>
            </c:strRef>
          </c:cat>
          <c:val>
            <c:numRef>
              <c:f>Figuras!$C$15:$C$22</c:f>
              <c:numCache>
                <c:formatCode>0%</c:formatCode>
                <c:ptCount val="8"/>
                <c:pt idx="0">
                  <c:v>0.36</c:v>
                </c:pt>
                <c:pt idx="1">
                  <c:v>0.65999999999999992</c:v>
                </c:pt>
                <c:pt idx="2">
                  <c:v>0.63</c:v>
                </c:pt>
                <c:pt idx="3">
                  <c:v>0.82000000000000006</c:v>
                </c:pt>
                <c:pt idx="4">
                  <c:v>0.8281906864256845</c:v>
                </c:pt>
                <c:pt idx="5">
                  <c:v>0.86480578279540643</c:v>
                </c:pt>
                <c:pt idx="6">
                  <c:v>0.9</c:v>
                </c:pt>
                <c:pt idx="7">
                  <c:v>0.95689073799321456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B94-4BC8-827E-F14B1945A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373393232"/>
        <c:axId val="373390488"/>
      </c:barChart>
      <c:catAx>
        <c:axId val="37339323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373390488"/>
        <c:crosses val="autoZero"/>
        <c:auto val="1"/>
        <c:lblAlgn val="ctr"/>
        <c:lblOffset val="100"/>
        <c:noMultiLvlLbl val="0"/>
      </c:catAx>
      <c:valAx>
        <c:axId val="373390488"/>
        <c:scaling>
          <c:orientation val="minMax"/>
          <c:max val="1"/>
        </c:scaling>
        <c:delete val="1"/>
        <c:axPos val="t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7339323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4444444444444E-2"/>
          <c:y val="6.2189205480537399E-2"/>
          <c:w val="0.95"/>
          <c:h val="0.88688491102123501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476E2C"/>
            </a:solidFill>
          </c:spPr>
          <c:invertIfNegative val="0"/>
          <c:dLbls>
            <c:dLbl>
              <c:idx val="0"/>
              <c:layout>
                <c:manualLayout>
                  <c:x val="0.45371915113669331"/>
                  <c:y val="8.8687574664712305E-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BE2-42B0-9365-26C188F0826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9752863342748775"/>
                  <c:y val="5.9125049775901284E-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BE2-42B0-9365-26C188F0826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30550662246612609"/>
                  <c:y val="3.755327536516404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BE2-42B0-9365-26C188F0826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7861230662383357"/>
                  <c:y val="3.755031911267490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BE2-42B0-9365-26C188F0826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48009001546859"/>
                  <c:y val="2.9562524887950642E-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BE2-42B0-9365-26C188F0826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24607144414095208"/>
                  <c:y val="-4.54228194903361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BE2-42B0-9365-26C188F0826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6718016351563697"/>
                  <c:y val="-3.753849410271972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BE2-42B0-9365-26C188F08269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2263766662472783"/>
                  <c:y val="5.9125049775207394E-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BE2-42B0-9365-26C188F08269}"/>
                </c:ext>
                <c:ext xmlns:c15="http://schemas.microsoft.com/office/drawing/2012/chart" uri="{CE6537A1-D6FC-4f65-9D91-7224C49458BB}">
                  <c15:layout>
                    <c:manualLayout>
                      <c:w val="0.12176942526383122"/>
                      <c:h val="8.458754808714202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+mn-lt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Figuras!$F$15:$F$22</c:f>
              <c:strCache>
                <c:ptCount val="8"/>
                <c:pt idx="0">
                  <c:v>Suco Laranja</c:v>
                </c:pt>
                <c:pt idx="1">
                  <c:v>Café</c:v>
                </c:pt>
                <c:pt idx="2">
                  <c:v>Soja</c:v>
                </c:pt>
                <c:pt idx="3">
                  <c:v>Açúcar</c:v>
                </c:pt>
                <c:pt idx="4">
                  <c:v>Carne bovina</c:v>
                </c:pt>
                <c:pt idx="5">
                  <c:v>Carne frango</c:v>
                </c:pt>
                <c:pt idx="6">
                  <c:v>Milho</c:v>
                </c:pt>
                <c:pt idx="7">
                  <c:v>Carne suína</c:v>
                </c:pt>
              </c:strCache>
            </c:strRef>
          </c:cat>
          <c:val>
            <c:numRef>
              <c:f>Figuras!$G$15:$G$22</c:f>
              <c:numCache>
                <c:formatCode>0%</c:formatCode>
                <c:ptCount val="8"/>
                <c:pt idx="0">
                  <c:v>0.76</c:v>
                </c:pt>
                <c:pt idx="1">
                  <c:v>0.23</c:v>
                </c:pt>
                <c:pt idx="2">
                  <c:v>0.52</c:v>
                </c:pt>
                <c:pt idx="3">
                  <c:v>0.44</c:v>
                </c:pt>
                <c:pt idx="4">
                  <c:v>0.16</c:v>
                </c:pt>
                <c:pt idx="5">
                  <c:v>0.31</c:v>
                </c:pt>
                <c:pt idx="6">
                  <c:v>0.22235010986711312</c:v>
                </c:pt>
                <c:pt idx="7">
                  <c:v>0.10003607069856919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BE2-42B0-9365-26C188F08269}"/>
            </c:ext>
          </c:extLst>
        </c:ser>
        <c:ser>
          <c:idx val="1"/>
          <c:order val="1"/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Figuras!$F$15:$F$22</c:f>
              <c:strCache>
                <c:ptCount val="8"/>
                <c:pt idx="0">
                  <c:v>Suco Laranja</c:v>
                </c:pt>
                <c:pt idx="1">
                  <c:v>Café</c:v>
                </c:pt>
                <c:pt idx="2">
                  <c:v>Soja</c:v>
                </c:pt>
                <c:pt idx="3">
                  <c:v>Açúcar</c:v>
                </c:pt>
                <c:pt idx="4">
                  <c:v>Carne bovina</c:v>
                </c:pt>
                <c:pt idx="5">
                  <c:v>Carne frango</c:v>
                </c:pt>
                <c:pt idx="6">
                  <c:v>Milho</c:v>
                </c:pt>
                <c:pt idx="7">
                  <c:v>Carne suína</c:v>
                </c:pt>
              </c:strCache>
            </c:strRef>
          </c:cat>
          <c:val>
            <c:numRef>
              <c:f>Figuras!$H$15:$H$22</c:f>
              <c:numCache>
                <c:formatCode>0%</c:formatCode>
                <c:ptCount val="8"/>
                <c:pt idx="0">
                  <c:v>0.24</c:v>
                </c:pt>
                <c:pt idx="1">
                  <c:v>0.77</c:v>
                </c:pt>
                <c:pt idx="2">
                  <c:v>0.48</c:v>
                </c:pt>
                <c:pt idx="3">
                  <c:v>0.56000000000000005</c:v>
                </c:pt>
                <c:pt idx="4">
                  <c:v>0.84</c:v>
                </c:pt>
                <c:pt idx="5">
                  <c:v>0.69</c:v>
                </c:pt>
                <c:pt idx="6">
                  <c:v>0.77764989013288688</c:v>
                </c:pt>
                <c:pt idx="7">
                  <c:v>0.89996392930143077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BE2-42B0-9365-26C188F08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373393624"/>
        <c:axId val="373387352"/>
      </c:barChart>
      <c:catAx>
        <c:axId val="373393624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373387352"/>
        <c:crosses val="autoZero"/>
        <c:auto val="1"/>
        <c:lblAlgn val="ctr"/>
        <c:lblOffset val="100"/>
        <c:noMultiLvlLbl val="0"/>
      </c:catAx>
      <c:valAx>
        <c:axId val="373387352"/>
        <c:scaling>
          <c:orientation val="minMax"/>
          <c:max val="1"/>
        </c:scaling>
        <c:delete val="1"/>
        <c:axPos val="t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733936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Bovino: (+108%)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5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0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2B3-4D3E-A0BB-53EE54DD7CF8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C87-49BD-A1F2-7EEF5F513AD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Planilha1!$A$2:$A$33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2021*</c:v>
                </c:pt>
              </c:strCache>
            </c:strRef>
          </c:cat>
          <c:val>
            <c:numRef>
              <c:f>Planilha1!$B$2:$B$33</c:f>
              <c:numCache>
                <c:formatCode>0.00</c:formatCode>
                <c:ptCount val="32"/>
                <c:pt idx="0">
                  <c:v>5.008</c:v>
                </c:pt>
                <c:pt idx="1">
                  <c:v>5.4809999999999999</c:v>
                </c:pt>
                <c:pt idx="2">
                  <c:v>5.7249999999999996</c:v>
                </c:pt>
                <c:pt idx="3">
                  <c:v>5.65</c:v>
                </c:pt>
                <c:pt idx="4">
                  <c:v>5.73</c:v>
                </c:pt>
                <c:pt idx="5">
                  <c:v>6.08</c:v>
                </c:pt>
                <c:pt idx="6">
                  <c:v>6.15</c:v>
                </c:pt>
                <c:pt idx="7">
                  <c:v>6.05</c:v>
                </c:pt>
                <c:pt idx="8">
                  <c:v>6.14</c:v>
                </c:pt>
                <c:pt idx="9">
                  <c:v>6.27</c:v>
                </c:pt>
                <c:pt idx="10">
                  <c:v>6.52</c:v>
                </c:pt>
                <c:pt idx="11">
                  <c:v>6.8949999999999996</c:v>
                </c:pt>
                <c:pt idx="12">
                  <c:v>7.24</c:v>
                </c:pt>
                <c:pt idx="13">
                  <c:v>7.3849999999999998</c:v>
                </c:pt>
                <c:pt idx="14">
                  <c:v>7.9749999999999996</c:v>
                </c:pt>
                <c:pt idx="15">
                  <c:v>8.5920000000000005</c:v>
                </c:pt>
                <c:pt idx="16">
                  <c:v>9.0250000000000004</c:v>
                </c:pt>
                <c:pt idx="17">
                  <c:v>9.3030000000000008</c:v>
                </c:pt>
                <c:pt idx="18">
                  <c:v>9.0239999999999991</c:v>
                </c:pt>
                <c:pt idx="19">
                  <c:v>8.9350000000000005</c:v>
                </c:pt>
                <c:pt idx="20">
                  <c:v>9.1150000000000002</c:v>
                </c:pt>
                <c:pt idx="21">
                  <c:v>9.0299999999999994</c:v>
                </c:pt>
                <c:pt idx="22">
                  <c:v>9.3070000000000004</c:v>
                </c:pt>
                <c:pt idx="23">
                  <c:v>9.6750000000000007</c:v>
                </c:pt>
                <c:pt idx="24">
                  <c:v>9.7230000000000008</c:v>
                </c:pt>
                <c:pt idx="25">
                  <c:v>9.4250000000000007</c:v>
                </c:pt>
                <c:pt idx="26">
                  <c:v>9.2840000000000007</c:v>
                </c:pt>
                <c:pt idx="27">
                  <c:v>9.5500000000000007</c:v>
                </c:pt>
                <c:pt idx="28">
                  <c:v>9.9</c:v>
                </c:pt>
                <c:pt idx="29">
                  <c:v>10.199999999999999</c:v>
                </c:pt>
                <c:pt idx="30">
                  <c:v>10.1</c:v>
                </c:pt>
                <c:pt idx="31">
                  <c:v>10.4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8197-4952-910E-8E69E457561D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Frango: (+501%)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3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1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2B3-4D3E-A0BB-53EE54DD7CF8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C87-49BD-A1F2-7EEF5F513AD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Planilha1!$A$2:$A$33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2021*</c:v>
                </c:pt>
              </c:strCache>
            </c:strRef>
          </c:cat>
          <c:val>
            <c:numRef>
              <c:f>Planilha1!$C$2:$C$33</c:f>
              <c:numCache>
                <c:formatCode>0.00</c:formatCode>
                <c:ptCount val="32"/>
                <c:pt idx="0">
                  <c:v>2.3559999999999999</c:v>
                </c:pt>
                <c:pt idx="1">
                  <c:v>2.6280000000000001</c:v>
                </c:pt>
                <c:pt idx="2">
                  <c:v>2.8719999999999999</c:v>
                </c:pt>
                <c:pt idx="3">
                  <c:v>3.1429999999999998</c:v>
                </c:pt>
                <c:pt idx="4">
                  <c:v>3.411</c:v>
                </c:pt>
                <c:pt idx="5">
                  <c:v>4.05</c:v>
                </c:pt>
                <c:pt idx="6">
                  <c:v>4.0519999999999996</c:v>
                </c:pt>
                <c:pt idx="7">
                  <c:v>4.4610000000000003</c:v>
                </c:pt>
                <c:pt idx="8">
                  <c:v>4.4980000000000002</c:v>
                </c:pt>
                <c:pt idx="9">
                  <c:v>5.5259999999999998</c:v>
                </c:pt>
                <c:pt idx="10">
                  <c:v>5.9770000000000003</c:v>
                </c:pt>
                <c:pt idx="11">
                  <c:v>6.7350000000000003</c:v>
                </c:pt>
                <c:pt idx="12">
                  <c:v>7.5170000000000003</c:v>
                </c:pt>
                <c:pt idx="13">
                  <c:v>7.843</c:v>
                </c:pt>
                <c:pt idx="14">
                  <c:v>8.4939999999999998</c:v>
                </c:pt>
                <c:pt idx="15">
                  <c:v>9.2970000000000006</c:v>
                </c:pt>
                <c:pt idx="16">
                  <c:v>9.34</c:v>
                </c:pt>
                <c:pt idx="17">
                  <c:v>10.3</c:v>
                </c:pt>
                <c:pt idx="18">
                  <c:v>10.94</c:v>
                </c:pt>
                <c:pt idx="19">
                  <c:v>10.98</c:v>
                </c:pt>
                <c:pt idx="20">
                  <c:v>12.23</c:v>
                </c:pt>
                <c:pt idx="21">
                  <c:v>13.06</c:v>
                </c:pt>
                <c:pt idx="22">
                  <c:v>12.65</c:v>
                </c:pt>
                <c:pt idx="23">
                  <c:v>12.31</c:v>
                </c:pt>
                <c:pt idx="24">
                  <c:v>12.946</c:v>
                </c:pt>
                <c:pt idx="25">
                  <c:v>13.547000000000001</c:v>
                </c:pt>
                <c:pt idx="26">
                  <c:v>13.523</c:v>
                </c:pt>
                <c:pt idx="27">
                  <c:v>13.612</c:v>
                </c:pt>
                <c:pt idx="28">
                  <c:v>13.355</c:v>
                </c:pt>
                <c:pt idx="29">
                  <c:v>13.69</c:v>
                </c:pt>
                <c:pt idx="30">
                  <c:v>13.88</c:v>
                </c:pt>
                <c:pt idx="31">
                  <c:v>14.15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3-8197-4952-910E-8E69E457561D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Suíno: (+305%)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817926646169965E-17"/>
                  <c:y val="-4.60281326693685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9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C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D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E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0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1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2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3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4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5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6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7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8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9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A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B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C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D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F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2-8197-4952-910E-8E69E457561D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2B3-4D3E-A0BB-53EE54DD7CF8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C87-49BD-A1F2-7EEF5F513AD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Planilha1!$A$2:$A$33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2021*</c:v>
                </c:pt>
              </c:strCache>
            </c:strRef>
          </c:cat>
          <c:val>
            <c:numRef>
              <c:f>Planilha1!$D$2:$D$33</c:f>
              <c:numCache>
                <c:formatCode>0.00</c:formatCode>
                <c:ptCount val="32"/>
                <c:pt idx="0">
                  <c:v>1.05</c:v>
                </c:pt>
                <c:pt idx="1">
                  <c:v>1.1499999999999999</c:v>
                </c:pt>
                <c:pt idx="2">
                  <c:v>1.2</c:v>
                </c:pt>
                <c:pt idx="3">
                  <c:v>1.25</c:v>
                </c:pt>
                <c:pt idx="4">
                  <c:v>1.3</c:v>
                </c:pt>
                <c:pt idx="5">
                  <c:v>1.45</c:v>
                </c:pt>
                <c:pt idx="6">
                  <c:v>1.6</c:v>
                </c:pt>
                <c:pt idx="7">
                  <c:v>1.54</c:v>
                </c:pt>
                <c:pt idx="8">
                  <c:v>1.69</c:v>
                </c:pt>
                <c:pt idx="9">
                  <c:v>1.835</c:v>
                </c:pt>
                <c:pt idx="10">
                  <c:v>2.0099999999999998</c:v>
                </c:pt>
                <c:pt idx="11">
                  <c:v>2.23</c:v>
                </c:pt>
                <c:pt idx="12">
                  <c:v>2.5649999999999999</c:v>
                </c:pt>
                <c:pt idx="13">
                  <c:v>2.56</c:v>
                </c:pt>
                <c:pt idx="14">
                  <c:v>2.6</c:v>
                </c:pt>
                <c:pt idx="15">
                  <c:v>2.71</c:v>
                </c:pt>
                <c:pt idx="16">
                  <c:v>2.83</c:v>
                </c:pt>
                <c:pt idx="17">
                  <c:v>2.99</c:v>
                </c:pt>
                <c:pt idx="18">
                  <c:v>3.0150000000000001</c:v>
                </c:pt>
                <c:pt idx="19">
                  <c:v>3.13</c:v>
                </c:pt>
                <c:pt idx="20">
                  <c:v>3.1949999999999998</c:v>
                </c:pt>
                <c:pt idx="21">
                  <c:v>3.2269999999999999</c:v>
                </c:pt>
                <c:pt idx="22">
                  <c:v>3.33</c:v>
                </c:pt>
                <c:pt idx="23">
                  <c:v>3.335</c:v>
                </c:pt>
                <c:pt idx="24">
                  <c:v>3.4</c:v>
                </c:pt>
                <c:pt idx="25">
                  <c:v>3.5190000000000001</c:v>
                </c:pt>
                <c:pt idx="26">
                  <c:v>3.7</c:v>
                </c:pt>
                <c:pt idx="27">
                  <c:v>3.7250000000000001</c:v>
                </c:pt>
                <c:pt idx="28">
                  <c:v>3.7629999999999999</c:v>
                </c:pt>
                <c:pt idx="29">
                  <c:v>3.9750000000000001</c:v>
                </c:pt>
                <c:pt idx="30">
                  <c:v>4.125</c:v>
                </c:pt>
                <c:pt idx="31">
                  <c:v>4.25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E-8197-4952-910E-8E69E457561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16502784"/>
        <c:axId val="316502392"/>
      </c:barChart>
      <c:catAx>
        <c:axId val="316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502392"/>
        <c:crosses val="autoZero"/>
        <c:auto val="1"/>
        <c:lblAlgn val="ctr"/>
        <c:lblOffset val="100"/>
        <c:noMultiLvlLbl val="0"/>
      </c:catAx>
      <c:valAx>
        <c:axId val="3165023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MILHÕES DE TONELADAS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3023876036186587E-2"/>
          <c:y val="0.10174639853228817"/>
          <c:w val="0.19909343953082398"/>
          <c:h val="0.201880954043208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Brasil - 2020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Brazil - 2016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19-41BF-B9B4-C03D0107FBED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F19-41BF-B9B4-C03D0107FBED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Não-Renováveis</c:v>
                </c:pt>
                <c:pt idx="1">
                  <c:v>Renováveis</c:v>
                </c:pt>
              </c:strCache>
            </c:strRef>
          </c:cat>
          <c:val>
            <c:numRef>
              <c:f>Planilha1!$B$2:$B$3</c:f>
              <c:numCache>
                <c:formatCode>0.00%</c:formatCode>
                <c:ptCount val="2"/>
                <c:pt idx="0">
                  <c:v>0.51600000000000001</c:v>
                </c:pt>
                <c:pt idx="1">
                  <c:v>0.48399999999999999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19-41BF-B9B4-C03D0107FBE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Mundo - 2019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World - 2017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492-4A46-8451-918E6E06F701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92-4A46-8451-918E6E06F70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Não-Renováveis</c:v>
                </c:pt>
                <c:pt idx="1">
                  <c:v>Renováveis</c:v>
                </c:pt>
              </c:strCache>
            </c:strRef>
          </c:cat>
          <c:val>
            <c:numRef>
              <c:f>Planilha1!$B$2:$B$3</c:f>
              <c:numCache>
                <c:formatCode>0.00%</c:formatCode>
                <c:ptCount val="2"/>
                <c:pt idx="0">
                  <c:v>0.85799999999999998</c:v>
                </c:pt>
                <c:pt idx="1">
                  <c:v>0.14199999999999999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92-4A46-8451-918E6E06F70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2000" b="0" dirty="0"/>
              <a:t>EVOLUÇÃO DA PRODUÇÃO DE BIODIESEL (B100)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1471092332333446"/>
          <c:y val="0.13080978013504235"/>
          <c:w val="0.85905182988927153"/>
          <c:h val="0.72283274948119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Plan1!$B$5</c:f>
              <c:strCache>
                <c:ptCount val="1"/>
                <c:pt idx="0">
                  <c:v>Produção de B100</c:v>
                </c:pt>
              </c:strCache>
            </c:strRef>
          </c:tx>
          <c:spPr>
            <a:solidFill>
              <a:srgbClr val="6ADCC9"/>
            </a:solidFill>
            <a:ln>
              <a:solidFill>
                <a:srgbClr val="6ADCC9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Plan1!$A$7:$A$16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Plan1!$B$7:$B$16</c:f>
              <c:numCache>
                <c:formatCode>#,##0.00</c:formatCode>
                <c:ptCount val="10"/>
                <c:pt idx="0">
                  <c:v>2672759.9180000001</c:v>
                </c:pt>
                <c:pt idx="1">
                  <c:v>2717483.4890000001</c:v>
                </c:pt>
                <c:pt idx="2">
                  <c:v>2917488.2690000003</c:v>
                </c:pt>
                <c:pt idx="3">
                  <c:v>3419838.0300000003</c:v>
                </c:pt>
                <c:pt idx="4">
                  <c:v>3937268.534</c:v>
                </c:pt>
                <c:pt idx="5">
                  <c:v>3801338.9979999997</c:v>
                </c:pt>
                <c:pt idx="6">
                  <c:v>4291293.7719999999</c:v>
                </c:pt>
                <c:pt idx="7">
                  <c:v>5350036.398</c:v>
                </c:pt>
                <c:pt idx="8">
                  <c:v>5901104.3540000003</c:v>
                </c:pt>
                <c:pt idx="9">
                  <c:v>6432008.4649999999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8B-4C54-97A3-E3717ACF8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6503176"/>
        <c:axId val="316505920"/>
      </c:barChart>
      <c:catAx>
        <c:axId val="31650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505920"/>
        <c:crosses val="autoZero"/>
        <c:auto val="1"/>
        <c:lblAlgn val="ctr"/>
        <c:lblOffset val="100"/>
        <c:noMultiLvlLbl val="0"/>
      </c:catAx>
      <c:valAx>
        <c:axId val="316505920"/>
        <c:scaling>
          <c:orientation val="minMax"/>
          <c:min val="0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50317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0080621829056034E-2"/>
                <c:y val="0.41842019598196284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t-BR" sz="1400"/>
                    <a:t>milhões de m³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800" b="0" dirty="0"/>
              <a:t>MATÉRIAS-PRIMAS UTILIZADAS NA PRODUÇÃO DE BIODIESEL (B100) NO BRASIL - 2020</a:t>
            </a:r>
            <a:endParaRPr lang="en-US" sz="18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Óleo de soja</c:v>
                </c:pt>
                <c:pt idx="1">
                  <c:v>Óleo de algodão</c:v>
                </c:pt>
                <c:pt idx="2">
                  <c:v>Gordura animal*</c:v>
                </c:pt>
                <c:pt idx="3">
                  <c:v>Outros**</c:v>
                </c:pt>
              </c:strCache>
            </c:strRef>
          </c:cat>
          <c:val>
            <c:numRef>
              <c:f>Planilha1!$B$2:$B$5</c:f>
              <c:numCache>
                <c:formatCode>0%</c:formatCode>
                <c:ptCount val="4"/>
                <c:pt idx="0">
                  <c:v>0.71403828093720767</c:v>
                </c:pt>
                <c:pt idx="1">
                  <c:v>1.6818636649058812E-2</c:v>
                </c:pt>
                <c:pt idx="2">
                  <c:v>0.11340044982130766</c:v>
                </c:pt>
                <c:pt idx="3">
                  <c:v>0.15574263259242585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43-441B-AE8F-764A1EBDB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973522940117502E-2"/>
          <c:y val="3.5529433044470003E-2"/>
          <c:w val="0.96617143411346096"/>
          <c:h val="0.774575591310537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'[Gráfico 2 no Microsoft PowerPoint]Saldo Comercial BR (2017)'!$B$10:$C$10</c:f>
              <c:strCache>
                <c:ptCount val="1"/>
                <c:pt idx="0">
                  <c:v>Exports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FC8-4C64-BA84-8CA5C3E10C35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FC8-4C64-BA84-8CA5C3E10C3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FC8-4C64-BA84-8CA5C3E10C35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2 no Microsoft PowerPoint]Saldo Comercial BR (2017)'!$A$32:$A$43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'[Gráfico 2 no Microsoft PowerPoint]Saldo Comercial BR (2017)'!$C$32:$C$43</c:f>
              <c:numCache>
                <c:formatCode>_-* #,##0.0_-;\-* #,##0.0_-;_-* "-"??_-;_-@_-</c:formatCode>
                <c:ptCount val="12"/>
                <c:pt idx="0">
                  <c:v>64.786000000000001</c:v>
                </c:pt>
                <c:pt idx="1">
                  <c:v>76.441999999999993</c:v>
                </c:pt>
                <c:pt idx="2">
                  <c:v>94.967647423000003</c:v>
                </c:pt>
                <c:pt idx="3">
                  <c:v>95.814177577999999</c:v>
                </c:pt>
                <c:pt idx="4">
                  <c:v>99.97</c:v>
                </c:pt>
                <c:pt idx="5">
                  <c:v>96.75</c:v>
                </c:pt>
                <c:pt idx="6">
                  <c:v>88.224000000000004</c:v>
                </c:pt>
                <c:pt idx="7">
                  <c:v>84.93</c:v>
                </c:pt>
                <c:pt idx="8">
                  <c:v>96.013999999999996</c:v>
                </c:pt>
                <c:pt idx="9">
                  <c:v>101.167</c:v>
                </c:pt>
                <c:pt idx="10">
                  <c:v>96.787000000000006</c:v>
                </c:pt>
                <c:pt idx="11">
                  <c:v>100.806667925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FC8-4C64-BA84-8CA5C3E10C35}"/>
            </c:ext>
          </c:extLst>
        </c:ser>
        <c:ser>
          <c:idx val="1"/>
          <c:order val="1"/>
          <c:tx>
            <c:strRef>
              <c:f>'[Gráfico 2 no Microsoft PowerPoint]Saldo Comercial BR (2017)'!$D$10:$E$10</c:f>
              <c:strCache>
                <c:ptCount val="1"/>
                <c:pt idx="0">
                  <c:v>Imports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FC8-4C64-BA84-8CA5C3E10C35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FC8-4C64-BA84-8CA5C3E10C3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FC8-4C64-BA84-8CA5C3E10C35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2 no Microsoft PowerPoint]Saldo Comercial BR (2017)'!$A$32:$A$43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'[Gráfico 2 no Microsoft PowerPoint]Saldo Comercial BR (2017)'!$J$32:$J$43</c:f>
              <c:numCache>
                <c:formatCode>0.0_ ;[Red]\-0.0\ </c:formatCode>
                <c:ptCount val="12"/>
                <c:pt idx="0">
                  <c:v>-9.9</c:v>
                </c:pt>
                <c:pt idx="1">
                  <c:v>-13.391</c:v>
                </c:pt>
                <c:pt idx="2">
                  <c:v>-17.500020369000001</c:v>
                </c:pt>
                <c:pt idx="3">
                  <c:v>-16.406491231</c:v>
                </c:pt>
                <c:pt idx="4">
                  <c:v>-17.061</c:v>
                </c:pt>
                <c:pt idx="5">
                  <c:v>-16.613</c:v>
                </c:pt>
                <c:pt idx="6">
                  <c:v>-13.073</c:v>
                </c:pt>
                <c:pt idx="7">
                  <c:v>-13.63</c:v>
                </c:pt>
                <c:pt idx="8">
                  <c:v>-14.2</c:v>
                </c:pt>
                <c:pt idx="9">
                  <c:v>-14.037000000000001</c:v>
                </c:pt>
                <c:pt idx="10">
                  <c:v>-13.768000000000001</c:v>
                </c:pt>
                <c:pt idx="11">
                  <c:v>-13.046703314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FC8-4C64-BA84-8CA5C3E10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371819496"/>
        <c:axId val="373391272"/>
      </c:barChart>
      <c:lineChart>
        <c:grouping val="standard"/>
        <c:varyColors val="0"/>
        <c:ser>
          <c:idx val="2"/>
          <c:order val="2"/>
          <c:tx>
            <c:strRef>
              <c:f>'[Gráfico 2 no Microsoft PowerPoint]Saldo Comercial BR (2017)'!$F$10:$G$10</c:f>
              <c:strCache>
                <c:ptCount val="1"/>
                <c:pt idx="0">
                  <c:v>Balance</c:v>
                </c:pt>
              </c:strCache>
            </c:strRef>
          </c:tx>
          <c:spPr>
            <a:ln w="349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5.288625253674023E-2"/>
                  <c:y val="4.336670140910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FC8-4C64-BA84-8CA5C3E10C35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0904513040176395E-3"/>
                  <c:y val="4.4140885595927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FC8-4C64-BA84-8CA5C3E10C3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1.1619462599854863E-2"/>
                  <c:y val="-3.7436988061659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FC8-4C64-BA84-8CA5C3E10C35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2 no Microsoft PowerPoint]Saldo Comercial BR (2017)'!$A$32:$A$43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'[Gráfico 2 no Microsoft PowerPoint]Saldo Comercial BR (2017)'!$G$32:$G$43</c:f>
              <c:numCache>
                <c:formatCode>0.0</c:formatCode>
                <c:ptCount val="12"/>
                <c:pt idx="0">
                  <c:v>54.886000000000003</c:v>
                </c:pt>
                <c:pt idx="1">
                  <c:v>63.050999999999995</c:v>
                </c:pt>
                <c:pt idx="2">
                  <c:v>77.467627054000005</c:v>
                </c:pt>
                <c:pt idx="3">
                  <c:v>79.407686346999995</c:v>
                </c:pt>
                <c:pt idx="4">
                  <c:v>82.908999999999992</c:v>
                </c:pt>
                <c:pt idx="5" formatCode="_-* #,##0.0_-;\-* #,##0.0_-;_-* &quot;-&quot;??_-;_-@_-">
                  <c:v>80.137</c:v>
                </c:pt>
                <c:pt idx="6" formatCode="_-* #,##0.0_-;\-* #,##0.0_-;_-* &quot;-&quot;??_-;_-@_-">
                  <c:v>75.15100000000001</c:v>
                </c:pt>
                <c:pt idx="7" formatCode="_-* #,##0.0_-;\-* #,##0.0_-;_-* &quot;-&quot;??_-;_-@_-">
                  <c:v>71.300000000000011</c:v>
                </c:pt>
                <c:pt idx="8" formatCode="_-* #,##0.0_-;\-* #,##0.0_-;_-* &quot;-&quot;??_-;_-@_-">
                  <c:v>81.813999999999993</c:v>
                </c:pt>
                <c:pt idx="9" formatCode="_-* #,##0.0_-;\-* #,##0.0_-;_-* &quot;-&quot;??_-;_-@_-">
                  <c:v>87.13</c:v>
                </c:pt>
                <c:pt idx="10" formatCode="_-* #,##0.0_-;\-* #,##0.0_-;_-* &quot;-&quot;??_-;_-@_-">
                  <c:v>83.019000000000005</c:v>
                </c:pt>
                <c:pt idx="11" formatCode="_-* #,##0.0_-;\-* #,##0.0_-;_-* &quot;-&quot;??_-;_-@_-">
                  <c:v>87.759964611000001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B-0FC8-4C64-BA84-8CA5C3E10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819496"/>
        <c:axId val="373391272"/>
      </c:lineChart>
      <c:catAx>
        <c:axId val="37181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3391272"/>
        <c:crosses val="autoZero"/>
        <c:auto val="1"/>
        <c:lblAlgn val="ctr"/>
        <c:lblOffset val="100"/>
        <c:noMultiLvlLbl val="0"/>
      </c:catAx>
      <c:valAx>
        <c:axId val="373391272"/>
        <c:scaling>
          <c:orientation val="minMax"/>
          <c:max val="110"/>
          <c:min val="-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1819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899625491292101E-2"/>
          <c:y val="6.8523631395141005E-2"/>
          <c:w val="0.971685347278471"/>
          <c:h val="0.75350906571472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'[Gráfico no Microsoft PowerPoint]Saldo Comercial BR (2017)'!$P$51</c:f>
              <c:strCache>
                <c:ptCount val="1"/>
                <c:pt idx="0">
                  <c:v>Agribusiness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8664139027542585E-3"/>
                  <c:y val="-3.2448862082770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656-4EE9-BB60-4213B18DAA99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56-4EE9-BB60-4213B18DAA99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656-4EE9-BB60-4213B18DAA99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56-4EE9-BB60-4213B18DAA99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'[Gráfico no Microsoft PowerPoint]Saldo Comercial BR (2017)'!$A$33:$A$43</c:f>
              <c:numCache>
                <c:formatCode>@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 formatCode="General">
                  <c:v>2019</c:v>
                </c:pt>
                <c:pt idx="10" formatCode="General">
                  <c:v>2020</c:v>
                </c:pt>
              </c:numCache>
            </c:numRef>
          </c:cat>
          <c:val>
            <c:numRef>
              <c:f>'[Gráfico no Microsoft PowerPoint]Saldo Comercial BR (2017)'!$G$33:$G$43</c:f>
              <c:numCache>
                <c:formatCode>0.0</c:formatCode>
                <c:ptCount val="11"/>
                <c:pt idx="0">
                  <c:v>63.050999999999995</c:v>
                </c:pt>
                <c:pt idx="1">
                  <c:v>77.467627054000005</c:v>
                </c:pt>
                <c:pt idx="2">
                  <c:v>79.407686346999995</c:v>
                </c:pt>
                <c:pt idx="3">
                  <c:v>82.908999999999992</c:v>
                </c:pt>
                <c:pt idx="4" formatCode="_-* #,##0.0_-;\-* #,##0.0_-;_-* &quot;-&quot;??_-;_-@_-">
                  <c:v>80.137</c:v>
                </c:pt>
                <c:pt idx="5" formatCode="_-* #,##0.0_-;\-* #,##0.0_-;_-* &quot;-&quot;??_-;_-@_-">
                  <c:v>75.15100000000001</c:v>
                </c:pt>
                <c:pt idx="6" formatCode="_-* #,##0.0_-;\-* #,##0.0_-;_-* &quot;-&quot;??_-;_-@_-">
                  <c:v>71.300000000000011</c:v>
                </c:pt>
                <c:pt idx="7" formatCode="_-* #,##0.0_-;\-* #,##0.0_-;_-* &quot;-&quot;??_-;_-@_-">
                  <c:v>81.813999999999993</c:v>
                </c:pt>
                <c:pt idx="8" formatCode="_-* #,##0.0_-;\-* #,##0.0_-;_-* &quot;-&quot;??_-;_-@_-">
                  <c:v>87.13</c:v>
                </c:pt>
                <c:pt idx="9" formatCode="_-* #,##0.0_-;\-* #,##0.0_-;_-* &quot;-&quot;??_-;_-@_-">
                  <c:v>83.019000000000005</c:v>
                </c:pt>
                <c:pt idx="10" formatCode="_-* #,##0.0_-;\-* #,##0.0_-;_-* &quot;-&quot;??_-;_-@_-">
                  <c:v>87.759964611000001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656-4EE9-BB60-4213B18DAA99}"/>
            </c:ext>
          </c:extLst>
        </c:ser>
        <c:ser>
          <c:idx val="1"/>
          <c:order val="1"/>
          <c:tx>
            <c:strRef>
              <c:f>'[Gráfico no Microsoft PowerPoint]Saldo Comercial BR (2017)'!$P$52</c:f>
              <c:strCache>
                <c:ptCount val="1"/>
                <c:pt idx="0">
                  <c:v>Other Sectors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3609274727319963E-18"/>
                  <c:y val="1.1852079625743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656-4EE9-BB60-4213B18DAA99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656-4EE9-BB60-4213B18DAA99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0715806474940401E-3"/>
                  <c:y val="6.8711023082376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656-4EE9-BB60-4213B18DAA99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1.0741838737403513E-16"/>
                  <c:y val="5.7595366248707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656-4EE9-BB60-4213B18DAA99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'[Gráfico no Microsoft PowerPoint]Saldo Comercial BR (2017)'!$A$33:$A$43</c:f>
              <c:numCache>
                <c:formatCode>@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 formatCode="General">
                  <c:v>2019</c:v>
                </c:pt>
                <c:pt idx="10" formatCode="General">
                  <c:v>2020</c:v>
                </c:pt>
              </c:numCache>
            </c:numRef>
          </c:cat>
          <c:val>
            <c:numRef>
              <c:f>'[Gráfico no Microsoft PowerPoint]Saldo Comercial BR (2017)'!$K$33:$K$43</c:f>
              <c:numCache>
                <c:formatCode>0.0_ ;[Red]\-0.0\ </c:formatCode>
                <c:ptCount val="11"/>
                <c:pt idx="0">
                  <c:v>-43.03100000000002</c:v>
                </c:pt>
                <c:pt idx="1">
                  <c:v>-47.76762705400003</c:v>
                </c:pt>
                <c:pt idx="2">
                  <c:v>-60.497686347000013</c:v>
                </c:pt>
                <c:pt idx="3">
                  <c:v>-80.619</c:v>
                </c:pt>
                <c:pt idx="4">
                  <c:v>-84.296999999999997</c:v>
                </c:pt>
                <c:pt idx="5">
                  <c:v>-55.641000000000005</c:v>
                </c:pt>
                <c:pt idx="6">
                  <c:v>-23.660000000000025</c:v>
                </c:pt>
                <c:pt idx="7">
                  <c:v>-14.823999999999998</c:v>
                </c:pt>
                <c:pt idx="8">
                  <c:v>-29.099999999999994</c:v>
                </c:pt>
                <c:pt idx="9">
                  <c:v>-36.359000000000009</c:v>
                </c:pt>
                <c:pt idx="10">
                  <c:v>-36.764964610999982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656-4EE9-BB60-4213B18DA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373388528"/>
        <c:axId val="373389312"/>
      </c:barChart>
      <c:lineChart>
        <c:grouping val="standard"/>
        <c:varyColors val="0"/>
        <c:ser>
          <c:idx val="2"/>
          <c:order val="2"/>
          <c:tx>
            <c:strRef>
              <c:f>'[Gráfico no Microsoft PowerPoint]Saldo Comercial BR (2017)'!$P$53</c:f>
              <c:strCache>
                <c:ptCount val="1"/>
                <c:pt idx="0">
                  <c:v>Total Brazil</c:v>
                </c:pt>
              </c:strCache>
            </c:strRef>
          </c:tx>
          <c:spPr>
            <a:ln w="349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5.3642999665330808E-2"/>
                  <c:y val="4.6473469128739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656-4EE9-BB60-4213B18DAA99}"/>
                </c:ext>
                <c:ext xmlns:c15="http://schemas.microsoft.com/office/drawing/2012/chart" uri="{CE6537A1-D6FC-4f65-9D91-7224C49458BB}">
                  <c15:layout>
                    <c:manualLayout>
                      <c:w val="7.9150928367276496E-2"/>
                      <c:h val="4.9066161774610748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-7.0504782903914372E-3"/>
                  <c:y val="7.6860381696639155E-2"/>
                </c:manualLayout>
              </c:layout>
              <c:tx>
                <c:rich>
                  <a:bodyPr/>
                  <a:lstStyle/>
                  <a:p>
                    <a:fld id="{457EE302-4390-4B35-9087-E8CE7F5DC3D2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656-4EE9-BB60-4213B18DAA99}"/>
                </c:ext>
                <c:ext xmlns:c15="http://schemas.microsoft.com/office/drawing/2012/chart" uri="{CE6537A1-D6FC-4f65-9D91-7224C49458BB}">
                  <c15:layout>
                    <c:manualLayout>
                      <c:w val="7.5355347263989472E-2"/>
                      <c:h val="4.906616177461074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1"/>
              <c:layout>
                <c:manualLayout>
                  <c:x val="-6.2232181413528508E-2"/>
                  <c:y val="-4.9495507674809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656-4EE9-BB60-4213B18DAA99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8.7888786774882911E-3"/>
                  <c:y val="5.7595366248707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656-4EE9-BB60-4213B18DAA99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'[Gráfico no Microsoft PowerPoint]Saldo Comercial BR (2017)'!$A$33:$A$43</c:f>
              <c:numCache>
                <c:formatCode>@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 formatCode="General">
                  <c:v>2019</c:v>
                </c:pt>
                <c:pt idx="10" formatCode="General">
                  <c:v>2020</c:v>
                </c:pt>
              </c:numCache>
            </c:numRef>
          </c:cat>
          <c:val>
            <c:numRef>
              <c:f>'[Gráfico no Microsoft PowerPoint]Saldo Comercial BR (2017)'!$F$33:$F$43</c:f>
              <c:numCache>
                <c:formatCode>0.0_ ;[Red]\-0.0\ </c:formatCode>
                <c:ptCount val="11"/>
                <c:pt idx="0">
                  <c:v>20.019999999999982</c:v>
                </c:pt>
                <c:pt idx="1">
                  <c:v>29.699999999999989</c:v>
                </c:pt>
                <c:pt idx="2">
                  <c:v>18.909999999999997</c:v>
                </c:pt>
                <c:pt idx="3">
                  <c:v>2.289999999999992</c:v>
                </c:pt>
                <c:pt idx="4">
                  <c:v>-4.1599999999999966</c:v>
                </c:pt>
                <c:pt idx="5">
                  <c:v>19.509999999999991</c:v>
                </c:pt>
                <c:pt idx="6">
                  <c:v>47.639999999999986</c:v>
                </c:pt>
                <c:pt idx="7">
                  <c:v>66.990000000000009</c:v>
                </c:pt>
                <c:pt idx="8">
                  <c:v>58.03</c:v>
                </c:pt>
                <c:pt idx="9">
                  <c:v>46.66</c:v>
                </c:pt>
                <c:pt idx="10">
                  <c:v>50.995000000000005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E-6656-4EE9-BB60-4213B18DA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3388528"/>
        <c:axId val="373389312"/>
      </c:lineChart>
      <c:catAx>
        <c:axId val="373388528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3389312"/>
        <c:crosses val="autoZero"/>
        <c:auto val="1"/>
        <c:lblAlgn val="ctr"/>
        <c:lblOffset val="100"/>
        <c:noMultiLvlLbl val="0"/>
      </c:catAx>
      <c:valAx>
        <c:axId val="373389312"/>
        <c:scaling>
          <c:orientation val="minMax"/>
          <c:max val="105"/>
          <c:min val="-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338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CE2E62-0A2D-4AD7-A19A-5F91AE36EA9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A2E0824-EE19-401E-ACEF-659FED5DA59F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dirty="0"/>
            <a:t>AGRICULTURA DE PRECISÃO</a:t>
          </a:r>
        </a:p>
      </dgm:t>
    </dgm:pt>
    <dgm:pt modelId="{432760FC-B82B-428A-B0CB-D6EBBF2F9A90}" type="parTrans" cxnId="{5E1AB224-18D3-4EC6-BBB1-D470FF4E6E06}">
      <dgm:prSet/>
      <dgm:spPr/>
      <dgm:t>
        <a:bodyPr/>
        <a:lstStyle/>
        <a:p>
          <a:endParaRPr lang="pt-BR"/>
        </a:p>
      </dgm:t>
    </dgm:pt>
    <dgm:pt modelId="{14FD8143-06AD-4C20-BC72-0EDC356AD34E}" type="sibTrans" cxnId="{5E1AB224-18D3-4EC6-BBB1-D470FF4E6E06}">
      <dgm:prSet/>
      <dgm:spPr/>
      <dgm:t>
        <a:bodyPr/>
        <a:lstStyle/>
        <a:p>
          <a:endParaRPr lang="pt-BR"/>
        </a:p>
      </dgm:t>
    </dgm:pt>
    <dgm:pt modelId="{477BEBEC-C29C-4F74-ACAD-B40EDF5D2929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dirty="0"/>
            <a:t>SENSORES</a:t>
          </a:r>
        </a:p>
      </dgm:t>
    </dgm:pt>
    <dgm:pt modelId="{6A3FB098-E45A-4C94-85EA-EFF8BD0B376F}" type="parTrans" cxnId="{67A46E59-A2D1-4E58-AEA0-FFF0EBA21A74}">
      <dgm:prSet/>
      <dgm:spPr/>
      <dgm:t>
        <a:bodyPr/>
        <a:lstStyle/>
        <a:p>
          <a:endParaRPr lang="pt-BR"/>
        </a:p>
      </dgm:t>
    </dgm:pt>
    <dgm:pt modelId="{01C6DB09-1BA4-4C9F-A6F7-96CE3CC7E0ED}" type="sibTrans" cxnId="{67A46E59-A2D1-4E58-AEA0-FFF0EBA21A74}">
      <dgm:prSet/>
      <dgm:spPr/>
      <dgm:t>
        <a:bodyPr/>
        <a:lstStyle/>
        <a:p>
          <a:endParaRPr lang="pt-BR"/>
        </a:p>
      </dgm:t>
    </dgm:pt>
    <dgm:pt modelId="{68054F32-A334-40A8-AE37-6366B0768806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dirty="0"/>
            <a:t>DRONES</a:t>
          </a:r>
        </a:p>
      </dgm:t>
    </dgm:pt>
    <dgm:pt modelId="{C5AF339B-8B7B-4D62-8F8D-56EF11B4D24A}" type="parTrans" cxnId="{0885C5F2-60EF-4366-AD22-D9660B0CBD2A}">
      <dgm:prSet/>
      <dgm:spPr/>
      <dgm:t>
        <a:bodyPr/>
        <a:lstStyle/>
        <a:p>
          <a:endParaRPr lang="pt-BR"/>
        </a:p>
      </dgm:t>
    </dgm:pt>
    <dgm:pt modelId="{20C6E10A-A1A5-4CBB-AF3A-4F6FB2234F89}" type="sibTrans" cxnId="{0885C5F2-60EF-4366-AD22-D9660B0CBD2A}">
      <dgm:prSet/>
      <dgm:spPr/>
      <dgm:t>
        <a:bodyPr/>
        <a:lstStyle/>
        <a:p>
          <a:endParaRPr lang="pt-BR"/>
        </a:p>
      </dgm:t>
    </dgm:pt>
    <dgm:pt modelId="{880FECE3-B966-4159-A269-6CD5311DC965}">
      <dgm:prSet phldrT="[Texto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pt-BR" dirty="0"/>
            <a:t>BIG DATA</a:t>
          </a:r>
        </a:p>
      </dgm:t>
    </dgm:pt>
    <dgm:pt modelId="{F30808DB-C66C-4CB1-A13D-FE4A62628E47}" type="parTrans" cxnId="{BFEF1628-0555-4FD6-A4B1-01B2D704AC9C}">
      <dgm:prSet/>
      <dgm:spPr/>
      <dgm:t>
        <a:bodyPr/>
        <a:lstStyle/>
        <a:p>
          <a:endParaRPr lang="pt-BR"/>
        </a:p>
      </dgm:t>
    </dgm:pt>
    <dgm:pt modelId="{D75A5E8B-9E1F-4AB2-9AD2-04AB0EC3661C}" type="sibTrans" cxnId="{BFEF1628-0555-4FD6-A4B1-01B2D704AC9C}">
      <dgm:prSet/>
      <dgm:spPr/>
      <dgm:t>
        <a:bodyPr/>
        <a:lstStyle/>
        <a:p>
          <a:endParaRPr lang="pt-BR"/>
        </a:p>
      </dgm:t>
    </dgm:pt>
    <dgm:pt modelId="{1358DEA2-04B1-4C97-9831-7389CE718671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t-BR" dirty="0"/>
            <a:t>MÁQUINA AUTÔNOMAS</a:t>
          </a:r>
        </a:p>
      </dgm:t>
    </dgm:pt>
    <dgm:pt modelId="{49C59B08-7D28-44A8-A471-8BEA006BB690}" type="parTrans" cxnId="{DE270447-B231-4113-980D-B4A5C836DCF4}">
      <dgm:prSet/>
      <dgm:spPr/>
      <dgm:t>
        <a:bodyPr/>
        <a:lstStyle/>
        <a:p>
          <a:endParaRPr lang="pt-BR"/>
        </a:p>
      </dgm:t>
    </dgm:pt>
    <dgm:pt modelId="{729FD436-FB9C-4D28-82DC-1B7A5A02F2EF}" type="sibTrans" cxnId="{DE270447-B231-4113-980D-B4A5C836DCF4}">
      <dgm:prSet/>
      <dgm:spPr/>
      <dgm:t>
        <a:bodyPr/>
        <a:lstStyle/>
        <a:p>
          <a:endParaRPr lang="pt-BR"/>
        </a:p>
      </dgm:t>
    </dgm:pt>
    <dgm:pt modelId="{256B8665-D78F-4A4A-93C8-AD4E177E6F60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dirty="0"/>
            <a:t>MAPEAMENTO</a:t>
          </a:r>
        </a:p>
      </dgm:t>
    </dgm:pt>
    <dgm:pt modelId="{533A6C58-A277-4775-B169-DC07CC77A5B3}" type="parTrans" cxnId="{2E3A0168-A14D-4AAB-A5D3-F6FA6300A93C}">
      <dgm:prSet/>
      <dgm:spPr/>
      <dgm:t>
        <a:bodyPr/>
        <a:lstStyle/>
        <a:p>
          <a:endParaRPr lang="pt-BR"/>
        </a:p>
      </dgm:t>
    </dgm:pt>
    <dgm:pt modelId="{77D90A57-680C-40F8-9F16-F04415C5B673}" type="sibTrans" cxnId="{2E3A0168-A14D-4AAB-A5D3-F6FA6300A93C}">
      <dgm:prSet/>
      <dgm:spPr/>
      <dgm:t>
        <a:bodyPr/>
        <a:lstStyle/>
        <a:p>
          <a:endParaRPr lang="pt-BR"/>
        </a:p>
      </dgm:t>
    </dgm:pt>
    <dgm:pt modelId="{04F9DFAD-5384-4809-B3CE-4158FA9AA077}">
      <dgm:prSet phldrT="[Texto]"/>
      <dgm:spPr>
        <a:solidFill>
          <a:srgbClr val="A2CAC5"/>
        </a:solidFill>
      </dgm:spPr>
      <dgm:t>
        <a:bodyPr/>
        <a:lstStyle/>
        <a:p>
          <a:r>
            <a:rPr lang="pt-BR" dirty="0"/>
            <a:t>SISTEMAS INTEGRADOS</a:t>
          </a:r>
        </a:p>
      </dgm:t>
    </dgm:pt>
    <dgm:pt modelId="{100615E5-E3F2-4EC1-82C2-BE9926051E40}" type="parTrans" cxnId="{27D69ED4-0278-4520-9A24-C3CB7EAA9E0F}">
      <dgm:prSet/>
      <dgm:spPr/>
      <dgm:t>
        <a:bodyPr/>
        <a:lstStyle/>
        <a:p>
          <a:endParaRPr lang="pt-BR"/>
        </a:p>
      </dgm:t>
    </dgm:pt>
    <dgm:pt modelId="{754B07FD-C143-4566-9F47-834063F315E3}" type="sibTrans" cxnId="{27D69ED4-0278-4520-9A24-C3CB7EAA9E0F}">
      <dgm:prSet/>
      <dgm:spPr/>
      <dgm:t>
        <a:bodyPr/>
        <a:lstStyle/>
        <a:p>
          <a:endParaRPr lang="pt-BR"/>
        </a:p>
      </dgm:t>
    </dgm:pt>
    <dgm:pt modelId="{25758DFF-1EB6-4FE1-AC35-E61998487251}">
      <dgm:prSet phldrT="[Texto]"/>
      <dgm:spPr>
        <a:solidFill>
          <a:srgbClr val="009999"/>
        </a:solidFill>
      </dgm:spPr>
      <dgm:t>
        <a:bodyPr/>
        <a:lstStyle/>
        <a:p>
          <a:r>
            <a:rPr lang="pt-BR" dirty="0"/>
            <a:t>AGRICULTURA</a:t>
          </a:r>
        </a:p>
        <a:p>
          <a:r>
            <a:rPr lang="pt-BR" dirty="0"/>
            <a:t>DIGITAL</a:t>
          </a:r>
        </a:p>
      </dgm:t>
    </dgm:pt>
    <dgm:pt modelId="{FE3A885C-B4F4-4A28-8E61-E234EB36464D}" type="sibTrans" cxnId="{2F5E169F-D2B4-4E34-9424-28976466B1FD}">
      <dgm:prSet/>
      <dgm:spPr/>
      <dgm:t>
        <a:bodyPr/>
        <a:lstStyle/>
        <a:p>
          <a:endParaRPr lang="pt-BR"/>
        </a:p>
      </dgm:t>
    </dgm:pt>
    <dgm:pt modelId="{1B502D12-726C-4643-B7DE-5DB75589AE4A}" type="parTrans" cxnId="{2F5E169F-D2B4-4E34-9424-28976466B1FD}">
      <dgm:prSet/>
      <dgm:spPr/>
      <dgm:t>
        <a:bodyPr/>
        <a:lstStyle/>
        <a:p>
          <a:endParaRPr lang="pt-BR"/>
        </a:p>
      </dgm:t>
    </dgm:pt>
    <dgm:pt modelId="{CDF56AB6-6519-4983-9C93-7DEFD1D1057E}" type="pres">
      <dgm:prSet presAssocID="{26CE2E62-0A2D-4AD7-A19A-5F91AE36EA9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96A63E-4DB4-4C7F-982E-1C4F99B72FCD}" type="pres">
      <dgm:prSet presAssocID="{25758DFF-1EB6-4FE1-AC35-E61998487251}" presName="centerShape" presStyleLbl="node0" presStyleIdx="0" presStyleCnt="1" custScaleX="184645" custScaleY="192835"/>
      <dgm:spPr/>
      <dgm:t>
        <a:bodyPr/>
        <a:lstStyle/>
        <a:p>
          <a:endParaRPr lang="pt-BR"/>
        </a:p>
      </dgm:t>
    </dgm:pt>
    <dgm:pt modelId="{10BB35D0-D757-4921-8FBD-CF8F279FD495}" type="pres">
      <dgm:prSet presAssocID="{432760FC-B82B-428A-B0CB-D6EBBF2F9A90}" presName="Name9" presStyleLbl="parChTrans1D2" presStyleIdx="0" presStyleCnt="7"/>
      <dgm:spPr/>
      <dgm:t>
        <a:bodyPr/>
        <a:lstStyle/>
        <a:p>
          <a:endParaRPr lang="pt-BR"/>
        </a:p>
      </dgm:t>
    </dgm:pt>
    <dgm:pt modelId="{33B22868-A4E7-412A-8615-523CF0A71D59}" type="pres">
      <dgm:prSet presAssocID="{432760FC-B82B-428A-B0CB-D6EBBF2F9A90}" presName="connTx" presStyleLbl="parChTrans1D2" presStyleIdx="0" presStyleCnt="7"/>
      <dgm:spPr/>
      <dgm:t>
        <a:bodyPr/>
        <a:lstStyle/>
        <a:p>
          <a:endParaRPr lang="pt-BR"/>
        </a:p>
      </dgm:t>
    </dgm:pt>
    <dgm:pt modelId="{0C9ADD1F-9F61-451D-A39C-E3C57A8E8ECF}" type="pres">
      <dgm:prSet presAssocID="{0A2E0824-EE19-401E-ACEF-659FED5DA59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360B12-2A0D-48EF-A059-CA5D60154F33}" type="pres">
      <dgm:prSet presAssocID="{49C59B08-7D28-44A8-A471-8BEA006BB690}" presName="Name9" presStyleLbl="parChTrans1D2" presStyleIdx="1" presStyleCnt="7"/>
      <dgm:spPr/>
      <dgm:t>
        <a:bodyPr/>
        <a:lstStyle/>
        <a:p>
          <a:endParaRPr lang="pt-BR"/>
        </a:p>
      </dgm:t>
    </dgm:pt>
    <dgm:pt modelId="{4D3B88A0-E139-4C0B-9CAA-A2F0F0C64CB6}" type="pres">
      <dgm:prSet presAssocID="{49C59B08-7D28-44A8-A471-8BEA006BB690}" presName="connTx" presStyleLbl="parChTrans1D2" presStyleIdx="1" presStyleCnt="7"/>
      <dgm:spPr/>
      <dgm:t>
        <a:bodyPr/>
        <a:lstStyle/>
        <a:p>
          <a:endParaRPr lang="pt-BR"/>
        </a:p>
      </dgm:t>
    </dgm:pt>
    <dgm:pt modelId="{C14EC43F-6C11-4F14-A50A-94DFC26AB2E5}" type="pres">
      <dgm:prSet presAssocID="{1358DEA2-04B1-4C97-9831-7389CE71867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EDFFC6-AC59-405D-9C76-514B20F27D08}" type="pres">
      <dgm:prSet presAssocID="{533A6C58-A277-4775-B169-DC07CC77A5B3}" presName="Name9" presStyleLbl="parChTrans1D2" presStyleIdx="2" presStyleCnt="7"/>
      <dgm:spPr/>
      <dgm:t>
        <a:bodyPr/>
        <a:lstStyle/>
        <a:p>
          <a:endParaRPr lang="pt-BR"/>
        </a:p>
      </dgm:t>
    </dgm:pt>
    <dgm:pt modelId="{8CBF7F1A-034F-4DBF-9DF3-950545176ED7}" type="pres">
      <dgm:prSet presAssocID="{533A6C58-A277-4775-B169-DC07CC77A5B3}" presName="connTx" presStyleLbl="parChTrans1D2" presStyleIdx="2" presStyleCnt="7"/>
      <dgm:spPr/>
      <dgm:t>
        <a:bodyPr/>
        <a:lstStyle/>
        <a:p>
          <a:endParaRPr lang="pt-BR"/>
        </a:p>
      </dgm:t>
    </dgm:pt>
    <dgm:pt modelId="{6899CF67-01B9-4466-A076-BD38AF253E42}" type="pres">
      <dgm:prSet presAssocID="{256B8665-D78F-4A4A-93C8-AD4E177E6F6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95EBAA-D133-48B5-8167-8333F69FE735}" type="pres">
      <dgm:prSet presAssocID="{100615E5-E3F2-4EC1-82C2-BE9926051E40}" presName="Name9" presStyleLbl="parChTrans1D2" presStyleIdx="3" presStyleCnt="7"/>
      <dgm:spPr/>
      <dgm:t>
        <a:bodyPr/>
        <a:lstStyle/>
        <a:p>
          <a:endParaRPr lang="pt-BR"/>
        </a:p>
      </dgm:t>
    </dgm:pt>
    <dgm:pt modelId="{89466773-E9B3-4172-A4B7-E27546668806}" type="pres">
      <dgm:prSet presAssocID="{100615E5-E3F2-4EC1-82C2-BE9926051E40}" presName="connTx" presStyleLbl="parChTrans1D2" presStyleIdx="3" presStyleCnt="7"/>
      <dgm:spPr/>
      <dgm:t>
        <a:bodyPr/>
        <a:lstStyle/>
        <a:p>
          <a:endParaRPr lang="pt-BR"/>
        </a:p>
      </dgm:t>
    </dgm:pt>
    <dgm:pt modelId="{BED5D2DA-C1E2-474B-922D-60B9F7CD4EAF}" type="pres">
      <dgm:prSet presAssocID="{04F9DFAD-5384-4809-B3CE-4158FA9AA07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8E75648-B49A-4390-B594-F16A78A808D8}" type="pres">
      <dgm:prSet presAssocID="{6A3FB098-E45A-4C94-85EA-EFF8BD0B376F}" presName="Name9" presStyleLbl="parChTrans1D2" presStyleIdx="4" presStyleCnt="7"/>
      <dgm:spPr/>
      <dgm:t>
        <a:bodyPr/>
        <a:lstStyle/>
        <a:p>
          <a:endParaRPr lang="pt-BR"/>
        </a:p>
      </dgm:t>
    </dgm:pt>
    <dgm:pt modelId="{6349CE82-25B3-4C38-9905-2A5C239D1057}" type="pres">
      <dgm:prSet presAssocID="{6A3FB098-E45A-4C94-85EA-EFF8BD0B376F}" presName="connTx" presStyleLbl="parChTrans1D2" presStyleIdx="4" presStyleCnt="7"/>
      <dgm:spPr/>
      <dgm:t>
        <a:bodyPr/>
        <a:lstStyle/>
        <a:p>
          <a:endParaRPr lang="pt-BR"/>
        </a:p>
      </dgm:t>
    </dgm:pt>
    <dgm:pt modelId="{82696577-CFB5-449D-BB20-55FD462BCE4E}" type="pres">
      <dgm:prSet presAssocID="{477BEBEC-C29C-4F74-ACAD-B40EDF5D292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418275-E3E8-4B85-8BFB-2D5F7DDECF12}" type="pres">
      <dgm:prSet presAssocID="{C5AF339B-8B7B-4D62-8F8D-56EF11B4D24A}" presName="Name9" presStyleLbl="parChTrans1D2" presStyleIdx="5" presStyleCnt="7"/>
      <dgm:spPr/>
      <dgm:t>
        <a:bodyPr/>
        <a:lstStyle/>
        <a:p>
          <a:endParaRPr lang="pt-BR"/>
        </a:p>
      </dgm:t>
    </dgm:pt>
    <dgm:pt modelId="{45F87A4A-55B1-4C02-8A2B-A687A922F141}" type="pres">
      <dgm:prSet presAssocID="{C5AF339B-8B7B-4D62-8F8D-56EF11B4D24A}" presName="connTx" presStyleLbl="parChTrans1D2" presStyleIdx="5" presStyleCnt="7"/>
      <dgm:spPr/>
      <dgm:t>
        <a:bodyPr/>
        <a:lstStyle/>
        <a:p>
          <a:endParaRPr lang="pt-BR"/>
        </a:p>
      </dgm:t>
    </dgm:pt>
    <dgm:pt modelId="{80B750D0-A106-4B09-8C1A-3C0FEC0ED25D}" type="pres">
      <dgm:prSet presAssocID="{68054F32-A334-40A8-AE37-6366B076880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B657D88-3B1E-487F-9094-F35310292783}" type="pres">
      <dgm:prSet presAssocID="{F30808DB-C66C-4CB1-A13D-FE4A62628E47}" presName="Name9" presStyleLbl="parChTrans1D2" presStyleIdx="6" presStyleCnt="7"/>
      <dgm:spPr/>
      <dgm:t>
        <a:bodyPr/>
        <a:lstStyle/>
        <a:p>
          <a:endParaRPr lang="pt-BR"/>
        </a:p>
      </dgm:t>
    </dgm:pt>
    <dgm:pt modelId="{A2A567CB-39E4-47FF-ADEE-F99AB4352F33}" type="pres">
      <dgm:prSet presAssocID="{F30808DB-C66C-4CB1-A13D-FE4A62628E47}" presName="connTx" presStyleLbl="parChTrans1D2" presStyleIdx="6" presStyleCnt="7"/>
      <dgm:spPr/>
      <dgm:t>
        <a:bodyPr/>
        <a:lstStyle/>
        <a:p>
          <a:endParaRPr lang="pt-BR"/>
        </a:p>
      </dgm:t>
    </dgm:pt>
    <dgm:pt modelId="{9BB32947-3F1E-4037-B3E9-2BD1E770DEFB}" type="pres">
      <dgm:prSet presAssocID="{880FECE3-B966-4159-A269-6CD5311DC96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626FAD8-A4F2-4AA2-8407-81AE30E5D352}" type="presOf" srcId="{533A6C58-A277-4775-B169-DC07CC77A5B3}" destId="{1DEDFFC6-AC59-405D-9C76-514B20F27D08}" srcOrd="0" destOrd="0" presId="urn:microsoft.com/office/officeart/2005/8/layout/radial1"/>
    <dgm:cxn modelId="{BFEF1628-0555-4FD6-A4B1-01B2D704AC9C}" srcId="{25758DFF-1EB6-4FE1-AC35-E61998487251}" destId="{880FECE3-B966-4159-A269-6CD5311DC965}" srcOrd="6" destOrd="0" parTransId="{F30808DB-C66C-4CB1-A13D-FE4A62628E47}" sibTransId="{D75A5E8B-9E1F-4AB2-9AD2-04AB0EC3661C}"/>
    <dgm:cxn modelId="{2E3A0168-A14D-4AAB-A5D3-F6FA6300A93C}" srcId="{25758DFF-1EB6-4FE1-AC35-E61998487251}" destId="{256B8665-D78F-4A4A-93C8-AD4E177E6F60}" srcOrd="2" destOrd="0" parTransId="{533A6C58-A277-4775-B169-DC07CC77A5B3}" sibTransId="{77D90A57-680C-40F8-9F16-F04415C5B673}"/>
    <dgm:cxn modelId="{0A3CCD11-130D-4C64-98BF-637D93A02B5F}" type="presOf" srcId="{49C59B08-7D28-44A8-A471-8BEA006BB690}" destId="{9F360B12-2A0D-48EF-A059-CA5D60154F33}" srcOrd="0" destOrd="0" presId="urn:microsoft.com/office/officeart/2005/8/layout/radial1"/>
    <dgm:cxn modelId="{E9095F3C-31A4-4365-8D25-2982DCB3D859}" type="presOf" srcId="{533A6C58-A277-4775-B169-DC07CC77A5B3}" destId="{8CBF7F1A-034F-4DBF-9DF3-950545176ED7}" srcOrd="1" destOrd="0" presId="urn:microsoft.com/office/officeart/2005/8/layout/radial1"/>
    <dgm:cxn modelId="{B6F415AC-2C86-4FF4-B0E7-14C5AA4244DA}" type="presOf" srcId="{6A3FB098-E45A-4C94-85EA-EFF8BD0B376F}" destId="{6349CE82-25B3-4C38-9905-2A5C239D1057}" srcOrd="1" destOrd="0" presId="urn:microsoft.com/office/officeart/2005/8/layout/radial1"/>
    <dgm:cxn modelId="{3409E2AA-B838-4936-9E52-902A1C9FA7E4}" type="presOf" srcId="{26CE2E62-0A2D-4AD7-A19A-5F91AE36EA98}" destId="{CDF56AB6-6519-4983-9C93-7DEFD1D1057E}" srcOrd="0" destOrd="0" presId="urn:microsoft.com/office/officeart/2005/8/layout/radial1"/>
    <dgm:cxn modelId="{5C196CB3-0EC6-405F-9D61-439F0A0B8EBF}" type="presOf" srcId="{1358DEA2-04B1-4C97-9831-7389CE718671}" destId="{C14EC43F-6C11-4F14-A50A-94DFC26AB2E5}" srcOrd="0" destOrd="0" presId="urn:microsoft.com/office/officeart/2005/8/layout/radial1"/>
    <dgm:cxn modelId="{5E1AB224-18D3-4EC6-BBB1-D470FF4E6E06}" srcId="{25758DFF-1EB6-4FE1-AC35-E61998487251}" destId="{0A2E0824-EE19-401E-ACEF-659FED5DA59F}" srcOrd="0" destOrd="0" parTransId="{432760FC-B82B-428A-B0CB-D6EBBF2F9A90}" sibTransId="{14FD8143-06AD-4C20-BC72-0EDC356AD34E}"/>
    <dgm:cxn modelId="{4F1151CD-2E6A-4280-90E5-3B7FB09B0FE6}" type="presOf" srcId="{04F9DFAD-5384-4809-B3CE-4158FA9AA077}" destId="{BED5D2DA-C1E2-474B-922D-60B9F7CD4EAF}" srcOrd="0" destOrd="0" presId="urn:microsoft.com/office/officeart/2005/8/layout/radial1"/>
    <dgm:cxn modelId="{C76C1C97-7F0B-483F-A03F-5CFC9F3D2B40}" type="presOf" srcId="{F30808DB-C66C-4CB1-A13D-FE4A62628E47}" destId="{A2A567CB-39E4-47FF-ADEE-F99AB4352F33}" srcOrd="1" destOrd="0" presId="urn:microsoft.com/office/officeart/2005/8/layout/radial1"/>
    <dgm:cxn modelId="{EC5B5200-B8B3-42F4-AD98-468CF0B181C2}" type="presOf" srcId="{0A2E0824-EE19-401E-ACEF-659FED5DA59F}" destId="{0C9ADD1F-9F61-451D-A39C-E3C57A8E8ECF}" srcOrd="0" destOrd="0" presId="urn:microsoft.com/office/officeart/2005/8/layout/radial1"/>
    <dgm:cxn modelId="{553A4E0E-EBF1-43AF-AC65-9B8FDCDED18E}" type="presOf" srcId="{F30808DB-C66C-4CB1-A13D-FE4A62628E47}" destId="{5B657D88-3B1E-487F-9094-F35310292783}" srcOrd="0" destOrd="0" presId="urn:microsoft.com/office/officeart/2005/8/layout/radial1"/>
    <dgm:cxn modelId="{FDE38334-2114-4962-AE0D-9C3DF2D5FF01}" type="presOf" srcId="{25758DFF-1EB6-4FE1-AC35-E61998487251}" destId="{F196A63E-4DB4-4C7F-982E-1C4F99B72FCD}" srcOrd="0" destOrd="0" presId="urn:microsoft.com/office/officeart/2005/8/layout/radial1"/>
    <dgm:cxn modelId="{F39D9D53-7B50-4A48-A781-B78DB9430C1D}" type="presOf" srcId="{432760FC-B82B-428A-B0CB-D6EBBF2F9A90}" destId="{10BB35D0-D757-4921-8FBD-CF8F279FD495}" srcOrd="0" destOrd="0" presId="urn:microsoft.com/office/officeart/2005/8/layout/radial1"/>
    <dgm:cxn modelId="{DE270447-B231-4113-980D-B4A5C836DCF4}" srcId="{25758DFF-1EB6-4FE1-AC35-E61998487251}" destId="{1358DEA2-04B1-4C97-9831-7389CE718671}" srcOrd="1" destOrd="0" parTransId="{49C59B08-7D28-44A8-A471-8BEA006BB690}" sibTransId="{729FD436-FB9C-4D28-82DC-1B7A5A02F2EF}"/>
    <dgm:cxn modelId="{02261AF7-5E26-4E6E-9F08-BB6B59F0CC96}" type="presOf" srcId="{432760FC-B82B-428A-B0CB-D6EBBF2F9A90}" destId="{33B22868-A4E7-412A-8615-523CF0A71D59}" srcOrd="1" destOrd="0" presId="urn:microsoft.com/office/officeart/2005/8/layout/radial1"/>
    <dgm:cxn modelId="{4F19C9E1-E497-4A71-8171-0CE5DD685B7E}" type="presOf" srcId="{6A3FB098-E45A-4C94-85EA-EFF8BD0B376F}" destId="{48E75648-B49A-4390-B594-F16A78A808D8}" srcOrd="0" destOrd="0" presId="urn:microsoft.com/office/officeart/2005/8/layout/radial1"/>
    <dgm:cxn modelId="{99D25A0B-1579-4408-B5EA-D151478E49B5}" type="presOf" srcId="{477BEBEC-C29C-4F74-ACAD-B40EDF5D2929}" destId="{82696577-CFB5-449D-BB20-55FD462BCE4E}" srcOrd="0" destOrd="0" presId="urn:microsoft.com/office/officeart/2005/8/layout/radial1"/>
    <dgm:cxn modelId="{243428C2-71E3-45CA-B821-E95CA18FA778}" type="presOf" srcId="{100615E5-E3F2-4EC1-82C2-BE9926051E40}" destId="{2D95EBAA-D133-48B5-8167-8333F69FE735}" srcOrd="0" destOrd="0" presId="urn:microsoft.com/office/officeart/2005/8/layout/radial1"/>
    <dgm:cxn modelId="{27D69ED4-0278-4520-9A24-C3CB7EAA9E0F}" srcId="{25758DFF-1EB6-4FE1-AC35-E61998487251}" destId="{04F9DFAD-5384-4809-B3CE-4158FA9AA077}" srcOrd="3" destOrd="0" parTransId="{100615E5-E3F2-4EC1-82C2-BE9926051E40}" sibTransId="{754B07FD-C143-4566-9F47-834063F315E3}"/>
    <dgm:cxn modelId="{84564DF8-3208-47A3-BC58-88870803FF54}" type="presOf" srcId="{880FECE3-B966-4159-A269-6CD5311DC965}" destId="{9BB32947-3F1E-4037-B3E9-2BD1E770DEFB}" srcOrd="0" destOrd="0" presId="urn:microsoft.com/office/officeart/2005/8/layout/radial1"/>
    <dgm:cxn modelId="{7D00E9A8-5B5F-4A94-8F3D-44AD5D8F6168}" type="presOf" srcId="{C5AF339B-8B7B-4D62-8F8D-56EF11B4D24A}" destId="{45F87A4A-55B1-4C02-8A2B-A687A922F141}" srcOrd="1" destOrd="0" presId="urn:microsoft.com/office/officeart/2005/8/layout/radial1"/>
    <dgm:cxn modelId="{422BE81B-1858-4A69-BF56-7F686EF08E06}" type="presOf" srcId="{100615E5-E3F2-4EC1-82C2-BE9926051E40}" destId="{89466773-E9B3-4172-A4B7-E27546668806}" srcOrd="1" destOrd="0" presId="urn:microsoft.com/office/officeart/2005/8/layout/radial1"/>
    <dgm:cxn modelId="{78B5FE0E-3A04-40F6-A3D8-042ACF10C2FD}" type="presOf" srcId="{49C59B08-7D28-44A8-A471-8BEA006BB690}" destId="{4D3B88A0-E139-4C0B-9CAA-A2F0F0C64CB6}" srcOrd="1" destOrd="0" presId="urn:microsoft.com/office/officeart/2005/8/layout/radial1"/>
    <dgm:cxn modelId="{33726430-BDD4-4D11-A3A9-F71348F0A1D0}" type="presOf" srcId="{C5AF339B-8B7B-4D62-8F8D-56EF11B4D24A}" destId="{CB418275-E3E8-4B85-8BFB-2D5F7DDECF12}" srcOrd="0" destOrd="0" presId="urn:microsoft.com/office/officeart/2005/8/layout/radial1"/>
    <dgm:cxn modelId="{BD1A503D-4B78-4B6A-AF9A-FB089EA9A2E4}" type="presOf" srcId="{256B8665-D78F-4A4A-93C8-AD4E177E6F60}" destId="{6899CF67-01B9-4466-A076-BD38AF253E42}" srcOrd="0" destOrd="0" presId="urn:microsoft.com/office/officeart/2005/8/layout/radial1"/>
    <dgm:cxn modelId="{823DC227-F7CE-4E9A-B95E-D0474BAB8A47}" type="presOf" srcId="{68054F32-A334-40A8-AE37-6366B0768806}" destId="{80B750D0-A106-4B09-8C1A-3C0FEC0ED25D}" srcOrd="0" destOrd="0" presId="urn:microsoft.com/office/officeart/2005/8/layout/radial1"/>
    <dgm:cxn modelId="{0885C5F2-60EF-4366-AD22-D9660B0CBD2A}" srcId="{25758DFF-1EB6-4FE1-AC35-E61998487251}" destId="{68054F32-A334-40A8-AE37-6366B0768806}" srcOrd="5" destOrd="0" parTransId="{C5AF339B-8B7B-4D62-8F8D-56EF11B4D24A}" sibTransId="{20C6E10A-A1A5-4CBB-AF3A-4F6FB2234F89}"/>
    <dgm:cxn modelId="{2F5E169F-D2B4-4E34-9424-28976466B1FD}" srcId="{26CE2E62-0A2D-4AD7-A19A-5F91AE36EA98}" destId="{25758DFF-1EB6-4FE1-AC35-E61998487251}" srcOrd="0" destOrd="0" parTransId="{1B502D12-726C-4643-B7DE-5DB75589AE4A}" sibTransId="{FE3A885C-B4F4-4A28-8E61-E234EB36464D}"/>
    <dgm:cxn modelId="{67A46E59-A2D1-4E58-AEA0-FFF0EBA21A74}" srcId="{25758DFF-1EB6-4FE1-AC35-E61998487251}" destId="{477BEBEC-C29C-4F74-ACAD-B40EDF5D2929}" srcOrd="4" destOrd="0" parTransId="{6A3FB098-E45A-4C94-85EA-EFF8BD0B376F}" sibTransId="{01C6DB09-1BA4-4C9F-A6F7-96CE3CC7E0ED}"/>
    <dgm:cxn modelId="{36C51941-46EE-4F08-99FF-E00D51DC74AA}" type="presParOf" srcId="{CDF56AB6-6519-4983-9C93-7DEFD1D1057E}" destId="{F196A63E-4DB4-4C7F-982E-1C4F99B72FCD}" srcOrd="0" destOrd="0" presId="urn:microsoft.com/office/officeart/2005/8/layout/radial1"/>
    <dgm:cxn modelId="{8779FCDD-523A-436B-9534-921FA271009E}" type="presParOf" srcId="{CDF56AB6-6519-4983-9C93-7DEFD1D1057E}" destId="{10BB35D0-D757-4921-8FBD-CF8F279FD495}" srcOrd="1" destOrd="0" presId="urn:microsoft.com/office/officeart/2005/8/layout/radial1"/>
    <dgm:cxn modelId="{FCCFCC61-C906-466A-9E3D-AFC66030FBBE}" type="presParOf" srcId="{10BB35D0-D757-4921-8FBD-CF8F279FD495}" destId="{33B22868-A4E7-412A-8615-523CF0A71D59}" srcOrd="0" destOrd="0" presId="urn:microsoft.com/office/officeart/2005/8/layout/radial1"/>
    <dgm:cxn modelId="{10A38BD9-52CC-4164-8C92-85704DA79A53}" type="presParOf" srcId="{CDF56AB6-6519-4983-9C93-7DEFD1D1057E}" destId="{0C9ADD1F-9F61-451D-A39C-E3C57A8E8ECF}" srcOrd="2" destOrd="0" presId="urn:microsoft.com/office/officeart/2005/8/layout/radial1"/>
    <dgm:cxn modelId="{4E6E26AC-120F-469E-9118-F56FB4806517}" type="presParOf" srcId="{CDF56AB6-6519-4983-9C93-7DEFD1D1057E}" destId="{9F360B12-2A0D-48EF-A059-CA5D60154F33}" srcOrd="3" destOrd="0" presId="urn:microsoft.com/office/officeart/2005/8/layout/radial1"/>
    <dgm:cxn modelId="{E384B70B-AEED-4956-8A7C-8C2F298429E2}" type="presParOf" srcId="{9F360B12-2A0D-48EF-A059-CA5D60154F33}" destId="{4D3B88A0-E139-4C0B-9CAA-A2F0F0C64CB6}" srcOrd="0" destOrd="0" presId="urn:microsoft.com/office/officeart/2005/8/layout/radial1"/>
    <dgm:cxn modelId="{756D6B3A-E64A-47D1-BB77-322D74F59FDC}" type="presParOf" srcId="{CDF56AB6-6519-4983-9C93-7DEFD1D1057E}" destId="{C14EC43F-6C11-4F14-A50A-94DFC26AB2E5}" srcOrd="4" destOrd="0" presId="urn:microsoft.com/office/officeart/2005/8/layout/radial1"/>
    <dgm:cxn modelId="{4605449C-AD5D-42D7-968A-67BCBAB043AB}" type="presParOf" srcId="{CDF56AB6-6519-4983-9C93-7DEFD1D1057E}" destId="{1DEDFFC6-AC59-405D-9C76-514B20F27D08}" srcOrd="5" destOrd="0" presId="urn:microsoft.com/office/officeart/2005/8/layout/radial1"/>
    <dgm:cxn modelId="{8E0C34E2-A865-42FC-BC8A-E2CA43A1A96B}" type="presParOf" srcId="{1DEDFFC6-AC59-405D-9C76-514B20F27D08}" destId="{8CBF7F1A-034F-4DBF-9DF3-950545176ED7}" srcOrd="0" destOrd="0" presId="urn:microsoft.com/office/officeart/2005/8/layout/radial1"/>
    <dgm:cxn modelId="{A84EAD83-9127-4D95-A28C-485FC34E6F0F}" type="presParOf" srcId="{CDF56AB6-6519-4983-9C93-7DEFD1D1057E}" destId="{6899CF67-01B9-4466-A076-BD38AF253E42}" srcOrd="6" destOrd="0" presId="urn:microsoft.com/office/officeart/2005/8/layout/radial1"/>
    <dgm:cxn modelId="{320D8DE6-A640-4C6D-A664-D29BFCF6860B}" type="presParOf" srcId="{CDF56AB6-6519-4983-9C93-7DEFD1D1057E}" destId="{2D95EBAA-D133-48B5-8167-8333F69FE735}" srcOrd="7" destOrd="0" presId="urn:microsoft.com/office/officeart/2005/8/layout/radial1"/>
    <dgm:cxn modelId="{CD0509B2-18F8-4DA4-95D9-EE0859E8A062}" type="presParOf" srcId="{2D95EBAA-D133-48B5-8167-8333F69FE735}" destId="{89466773-E9B3-4172-A4B7-E27546668806}" srcOrd="0" destOrd="0" presId="urn:microsoft.com/office/officeart/2005/8/layout/radial1"/>
    <dgm:cxn modelId="{FA1925DF-BD78-42C7-8F02-F107F29140CF}" type="presParOf" srcId="{CDF56AB6-6519-4983-9C93-7DEFD1D1057E}" destId="{BED5D2DA-C1E2-474B-922D-60B9F7CD4EAF}" srcOrd="8" destOrd="0" presId="urn:microsoft.com/office/officeart/2005/8/layout/radial1"/>
    <dgm:cxn modelId="{523F6B9B-03C0-4EE2-B931-5241E978BE41}" type="presParOf" srcId="{CDF56AB6-6519-4983-9C93-7DEFD1D1057E}" destId="{48E75648-B49A-4390-B594-F16A78A808D8}" srcOrd="9" destOrd="0" presId="urn:microsoft.com/office/officeart/2005/8/layout/radial1"/>
    <dgm:cxn modelId="{A3D73EA6-C6B0-40C9-A0CB-F146B01F8BFB}" type="presParOf" srcId="{48E75648-B49A-4390-B594-F16A78A808D8}" destId="{6349CE82-25B3-4C38-9905-2A5C239D1057}" srcOrd="0" destOrd="0" presId="urn:microsoft.com/office/officeart/2005/8/layout/radial1"/>
    <dgm:cxn modelId="{51745C59-0D10-43C5-8A7D-7F2C6D690E84}" type="presParOf" srcId="{CDF56AB6-6519-4983-9C93-7DEFD1D1057E}" destId="{82696577-CFB5-449D-BB20-55FD462BCE4E}" srcOrd="10" destOrd="0" presId="urn:microsoft.com/office/officeart/2005/8/layout/radial1"/>
    <dgm:cxn modelId="{80C4CD69-5DBB-4FB8-941A-A55F0439A307}" type="presParOf" srcId="{CDF56AB6-6519-4983-9C93-7DEFD1D1057E}" destId="{CB418275-E3E8-4B85-8BFB-2D5F7DDECF12}" srcOrd="11" destOrd="0" presId="urn:microsoft.com/office/officeart/2005/8/layout/radial1"/>
    <dgm:cxn modelId="{0DEF9537-45C5-4FD4-8026-1196099C8D5B}" type="presParOf" srcId="{CB418275-E3E8-4B85-8BFB-2D5F7DDECF12}" destId="{45F87A4A-55B1-4C02-8A2B-A687A922F141}" srcOrd="0" destOrd="0" presId="urn:microsoft.com/office/officeart/2005/8/layout/radial1"/>
    <dgm:cxn modelId="{7A42BAE8-C883-4457-932A-ACC8F0B30CB8}" type="presParOf" srcId="{CDF56AB6-6519-4983-9C93-7DEFD1D1057E}" destId="{80B750D0-A106-4B09-8C1A-3C0FEC0ED25D}" srcOrd="12" destOrd="0" presId="urn:microsoft.com/office/officeart/2005/8/layout/radial1"/>
    <dgm:cxn modelId="{A55A9182-0EE1-449D-A158-BF7F5E181EB2}" type="presParOf" srcId="{CDF56AB6-6519-4983-9C93-7DEFD1D1057E}" destId="{5B657D88-3B1E-487F-9094-F35310292783}" srcOrd="13" destOrd="0" presId="urn:microsoft.com/office/officeart/2005/8/layout/radial1"/>
    <dgm:cxn modelId="{FEA0DC61-5167-4665-AAF1-8D14D51B06D9}" type="presParOf" srcId="{5B657D88-3B1E-487F-9094-F35310292783}" destId="{A2A567CB-39E4-47FF-ADEE-F99AB4352F33}" srcOrd="0" destOrd="0" presId="urn:microsoft.com/office/officeart/2005/8/layout/radial1"/>
    <dgm:cxn modelId="{F9C89F2E-5762-4068-86CC-62265A140B27}" type="presParOf" srcId="{CDF56AB6-6519-4983-9C93-7DEFD1D1057E}" destId="{9BB32947-3F1E-4037-B3E9-2BD1E770DEFB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0.01181</cdr:y>
    </cdr:from>
    <cdr:to>
      <cdr:x>0.27747</cdr:x>
      <cdr:y>0.12871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66064"/>
          <a:ext cx="1129103" cy="653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0.2666</cdr:x>
      <cdr:y>0.41565</cdr:y>
    </cdr:from>
    <cdr:to>
      <cdr:x>0.33819</cdr:x>
      <cdr:y>0.50328</cdr:y>
    </cdr:to>
    <cdr:sp macro="" textlink="">
      <cdr:nvSpPr>
        <cdr:cNvPr id="4" name="Chave Esquerda 3"/>
        <cdr:cNvSpPr/>
      </cdr:nvSpPr>
      <cdr:spPr>
        <a:xfrm xmlns:a="http://schemas.openxmlformats.org/drawingml/2006/main">
          <a:off x="1382406" y="2293409"/>
          <a:ext cx="371215" cy="483514"/>
        </a:xfrm>
        <a:prstGeom xmlns:a="http://schemas.openxmlformats.org/drawingml/2006/main" prst="leftBrac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 b="0" dirty="0"/>
        </a:p>
      </cdr:txBody>
    </cdr:sp>
  </cdr:relSizeAnchor>
  <cdr:relSizeAnchor xmlns:cdr="http://schemas.openxmlformats.org/drawingml/2006/chartDrawing">
    <cdr:from>
      <cdr:x>0.14727</cdr:x>
      <cdr:y>0.41628</cdr:y>
    </cdr:from>
    <cdr:to>
      <cdr:x>0.26386</cdr:x>
      <cdr:y>0.47584</cdr:y>
    </cdr:to>
    <cdr:sp macro="" textlink="">
      <cdr:nvSpPr>
        <cdr:cNvPr id="5" name="CaixaDeTexto 4"/>
        <cdr:cNvSpPr txBox="1"/>
      </cdr:nvSpPr>
      <cdr:spPr>
        <a:xfrm xmlns:a="http://schemas.openxmlformats.org/drawingml/2006/main">
          <a:off x="763614" y="2296921"/>
          <a:ext cx="604554" cy="328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600" dirty="0">
              <a:solidFill>
                <a:schemeClr val="tx1"/>
              </a:solidFill>
              <a:cs typeface="Arial" panose="020B0604020202020204" pitchFamily="34" charset="0"/>
            </a:rPr>
            <a:t>59%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o_impar_fgv_on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30" y="364778"/>
            <a:ext cx="57594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oda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30" y="9797826"/>
            <a:ext cx="5756275" cy="2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272061" y="338603"/>
            <a:ext cx="12394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200" dirty="0">
                <a:latin typeface="HelveticaNeueLT Std Thin Cn" pitchFamily="34" charset="0"/>
              </a:rPr>
              <a:t>Seminário Presencial</a:t>
            </a:r>
          </a:p>
        </p:txBody>
      </p:sp>
    </p:spTree>
    <p:extLst>
      <p:ext uri="{BB962C8B-B14F-4D97-AF65-F5344CB8AC3E}">
        <p14:creationId xmlns:p14="http://schemas.microsoft.com/office/powerpoint/2010/main" val="2135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98FCFB2F-4139-465D-BD53-9C1EA1068B0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283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ADA13-50D0-4636-82CB-4D9638DD1F2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9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ADA13-50D0-4636-82CB-4D9638DD1F2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ADA13-50D0-4636-82CB-4D9638DD1F2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2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fael.nascimento\Pictures\Template 1 mg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0"/>
            <a:ext cx="12276665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5"/>
          <p:cNvSpPr>
            <a:spLocks noGrp="1"/>
          </p:cNvSpPr>
          <p:nvPr>
            <p:ph sz="quarter" idx="10" hasCustomPrompt="1"/>
          </p:nvPr>
        </p:nvSpPr>
        <p:spPr>
          <a:xfrm>
            <a:off x="407369" y="404664"/>
            <a:ext cx="11326672" cy="151216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rgbClr val="003366"/>
                </a:solidFill>
                <a:latin typeface="Myriad Pro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2060848"/>
            <a:ext cx="7558253" cy="93610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rgbClr val="003366"/>
                </a:solidFill>
                <a:latin typeface="Myriad Pro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pt-BR" dirty="0"/>
              <a:t>Clique para editar o subtítulo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5847863"/>
            <a:ext cx="3744416" cy="69865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899DE-577C-4D0B-94D3-B49EBD63BB60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0BCEC-F5BF-4395-AA1D-6C601631322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411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52AD-739A-4AC7-8390-E45B018F7153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E0845-8A42-4634-AB86-DA50427A672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2795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4EA4D-E37B-4A5C-90CB-142F18274971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0864-F46D-443E-8534-C691EB33129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982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C960-2A24-483F-B62C-9A1A78A770FD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57C0F-75E9-44D5-9B57-FE492DE0340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8408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00C23-5AA5-4584-AE9D-067CB81A7C84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C3237-65CD-47DC-8C2D-CF4768BC63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3471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A5E5-767C-466E-9F6A-EECA3AB1DC03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C5C2B-14FE-4EE1-AA64-92E79E454CF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3149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afael.nascimento\Pictures\Template 3 mg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-27384"/>
            <a:ext cx="12340607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132856"/>
            <a:ext cx="10363200" cy="1944216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>
                <a:solidFill>
                  <a:srgbClr val="003366"/>
                </a:solidFill>
                <a:latin typeface="Myriad Pro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5847863"/>
            <a:ext cx="3744416" cy="69865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700" y="274638"/>
            <a:ext cx="7968555" cy="706090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3366"/>
                </a:solidFill>
                <a:latin typeface="Myriad Pro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xfrm>
            <a:off x="431469" y="1340768"/>
            <a:ext cx="11329160" cy="51125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66"/>
                </a:solidFill>
                <a:latin typeface="Myriad Pro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solidFill>
                  <a:srgbClr val="003366"/>
                </a:solidFill>
                <a:latin typeface="Myriad Pro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rgbClr val="003366"/>
                </a:solidFill>
                <a:latin typeface="Myriad Pro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solidFill>
                  <a:srgbClr val="003366"/>
                </a:solidFill>
                <a:latin typeface="Myriad Pro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solidFill>
                  <a:srgbClr val="003366"/>
                </a:solidFill>
                <a:latin typeface="Myriad Pro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700" y="274638"/>
            <a:ext cx="7968555" cy="706090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3366"/>
                </a:solidFill>
                <a:latin typeface="Myriad Pro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7331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2038D-F822-4C58-BD90-488CAB0FC78F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9A63-0CAC-4CC6-8ADD-39A02FF6DCC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441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6B52-8511-4D47-BA62-FC03DAFA08D7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5F271-5A73-4E24-AA5F-CCBAED3593F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5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B184-FF47-4130-A308-CFD5C36D238D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6A7FB-93C2-4276-8FD0-EE3BD7D5BE0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337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9E75-A631-4408-9D77-4881ADE35365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C3233-CDE9-41FB-9A6C-378F747EC9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624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2C025-57A4-4758-8ABF-7ECBE9A0A5FB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56FE-9F03-4DE7-B083-97230B1F97E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877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4700"/>
            <a:ext cx="12192000" cy="1008112"/>
            <a:chOff x="-63499" y="1196752"/>
            <a:chExt cx="9207499" cy="1008112"/>
          </a:xfrm>
          <a:solidFill>
            <a:srgbClr val="E5EFFB"/>
          </a:solidFill>
        </p:grpSpPr>
        <p:sp>
          <p:nvSpPr>
            <p:cNvPr id="6" name="Retângulo 5"/>
            <p:cNvSpPr/>
            <p:nvPr userDrawn="1"/>
          </p:nvSpPr>
          <p:spPr bwMode="auto">
            <a:xfrm>
              <a:off x="-63499" y="1196752"/>
              <a:ext cx="9207499" cy="100811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pic>
          <p:nvPicPr>
            <p:cNvPr id="7" name="Imagem 6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206" y="1326161"/>
              <a:ext cx="2610326" cy="749294"/>
            </a:xfrm>
            <a:prstGeom prst="rect">
              <a:avLst/>
            </a:prstGeom>
            <a:grpFill/>
          </p:spPr>
        </p:pic>
      </p:grpSp>
      <p:sp>
        <p:nvSpPr>
          <p:cNvPr id="8" name="Retângulo 7"/>
          <p:cNvSpPr/>
          <p:nvPr/>
        </p:nvSpPr>
        <p:spPr bwMode="auto">
          <a:xfrm>
            <a:off x="-84665" y="6741368"/>
            <a:ext cx="12276665" cy="116632"/>
          </a:xfrm>
          <a:prstGeom prst="rect">
            <a:avLst/>
          </a:prstGeom>
          <a:solidFill>
            <a:srgbClr val="C8DD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4" r:id="rId2"/>
    <p:sldLayoutId id="2147483733" r:id="rId3"/>
    <p:sldLayoutId id="2147483735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2">
              <a:lumMod val="50000"/>
            </a:schemeClr>
          </a:solidFill>
          <a:latin typeface="Myriad Pro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2">
              <a:lumMod val="50000"/>
            </a:schemeClr>
          </a:solidFill>
          <a:latin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>
              <a:lumMod val="50000"/>
            </a:schemeClr>
          </a:solidFill>
          <a:latin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2">
              <a:lumMod val="50000"/>
            </a:schemeClr>
          </a:solidFill>
          <a:latin typeface="Myriad Pro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2">
              <a:lumMod val="50000"/>
            </a:schemeClr>
          </a:solidFill>
          <a:latin typeface="Myriad Pro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67AA92-7DA8-481D-ABCA-03AF9CAA13A1}" type="datetimeFigureOut">
              <a:rPr lang="pt-BR"/>
              <a:pPr>
                <a:defRPr/>
              </a:pPr>
              <a:t>19/08/2021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A09CDC-09A9-4176-9086-5FEEAE7148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677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6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7.xm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E0D8FBD-1D19-4179-B2C6-4D1782F1E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4" r="9212" b="3268"/>
          <a:stretch/>
        </p:blipFill>
        <p:spPr>
          <a:xfrm>
            <a:off x="3519600" y="0"/>
            <a:ext cx="86695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Uma imagem contendo desenho, placar&#10;&#10;Descrição gerada automaticamen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10" y="6118170"/>
            <a:ext cx="2427889" cy="73982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9AA01CC1-A479-4D27-9913-CF1F46633137}"/>
              </a:ext>
            </a:extLst>
          </p:cNvPr>
          <p:cNvSpPr/>
          <p:nvPr/>
        </p:nvSpPr>
        <p:spPr>
          <a:xfrm>
            <a:off x="424815" y="843534"/>
            <a:ext cx="548640" cy="61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5C6C6D06-FB4B-4D5B-9803-37A5A92EDBE1}"/>
              </a:ext>
            </a:extLst>
          </p:cNvPr>
          <p:cNvSpPr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Roberto Rodrigues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23 de </a:t>
            </a:r>
            <a:r>
              <a:rPr lang="en-US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agosto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de 2021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90A2048F-A1FF-4205-8E28-6D8DD9911F47}"/>
              </a:ext>
            </a:extLst>
          </p:cNvPr>
          <p:cNvSpPr/>
          <p:nvPr/>
        </p:nvSpPr>
        <p:spPr>
          <a:xfrm>
            <a:off x="371093" y="905002"/>
            <a:ext cx="11639932" cy="13809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TECNOLOGIA COMO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FATOR DE SUSTENTABILIDADE </a:t>
            </a:r>
          </a:p>
        </p:txBody>
      </p:sp>
    </p:spTree>
    <p:extLst>
      <p:ext uri="{BB962C8B-B14F-4D97-AF65-F5344CB8AC3E}">
        <p14:creationId xmlns:p14="http://schemas.microsoft.com/office/powerpoint/2010/main" val="2547052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comida, mesa, cheio, balcão&#10;&#10;Descrição gerada automaticamente">
            <a:extLst>
              <a:ext uri="{FF2B5EF4-FFF2-40B4-BE49-F238E27FC236}">
                <a16:creationId xmlns:a16="http://schemas.microsoft.com/office/drawing/2014/main" xmlns="" id="{F2ECFB7C-A394-4EB6-8B5A-85B1BFE1D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248"/>
            <a:ext cx="12191998" cy="6930726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7D7A80F1-57B1-4D45-9FA6-79E37C0EA5ED}"/>
              </a:ext>
            </a:extLst>
          </p:cNvPr>
          <p:cNvSpPr/>
          <p:nvPr/>
        </p:nvSpPr>
        <p:spPr>
          <a:xfrm>
            <a:off x="2" y="-1"/>
            <a:ext cx="12191998" cy="69104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AA41DE31-CD6D-4A41-BA60-E330DE40A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87406"/>
              </p:ext>
            </p:extLst>
          </p:nvPr>
        </p:nvGraphicFramePr>
        <p:xfrm>
          <a:off x="263353" y="1046716"/>
          <a:ext cx="6912768" cy="5406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C8E611E4-26BE-40EE-82C6-8AB56430C0B0}"/>
              </a:ext>
            </a:extLst>
          </p:cNvPr>
          <p:cNvSpPr/>
          <p:nvPr/>
        </p:nvSpPr>
        <p:spPr>
          <a:xfrm>
            <a:off x="0" y="-35990"/>
            <a:ext cx="12192000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schemeClr val="tx1"/>
                </a:solidFill>
                <a:cs typeface="Arial" panose="020B0604020202020204" pitchFamily="34" charset="0"/>
              </a:rPr>
              <a:t>PRODUÇÃO DE BIODIESEL (B100) – 2011-2020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D5BCD15-EED7-4C7E-84F0-9CF53013C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12" y="-1"/>
            <a:ext cx="1835888" cy="559434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82AF43D5-7454-4B51-AD16-67EFBC487997}"/>
              </a:ext>
            </a:extLst>
          </p:cNvPr>
          <p:cNvCxnSpPr/>
          <p:nvPr/>
        </p:nvCxnSpPr>
        <p:spPr>
          <a:xfrm>
            <a:off x="-1" y="803074"/>
            <a:ext cx="12192000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F93FD85-AD45-4AF3-AD8A-A4E51B2E86DA}"/>
              </a:ext>
            </a:extLst>
          </p:cNvPr>
          <p:cNvSpPr txBox="1"/>
          <p:nvPr/>
        </p:nvSpPr>
        <p:spPr>
          <a:xfrm>
            <a:off x="263353" y="6257836"/>
            <a:ext cx="118093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+mn-lt"/>
                <a:ea typeface="+mn-ea"/>
                <a:cs typeface="+mn-cs"/>
              </a:rPr>
              <a:t>Fonte: ANP/SPC</a:t>
            </a:r>
            <a:r>
              <a:rPr lang="en-US" sz="1100" dirty="0">
                <a:latin typeface="+mn-lt"/>
              </a:rPr>
              <a:t>. </a:t>
            </a:r>
            <a:r>
              <a:rPr lang="pt-BR" sz="1100" dirty="0">
                <a:latin typeface="+mn-lt"/>
              </a:rPr>
              <a:t>Anuário Estatístico Brasileiro do Petróleo, Gás Natural e Biocombustíveis 2021.</a:t>
            </a:r>
            <a:r>
              <a:rPr lang="en-US" sz="1100" dirty="0">
                <a:latin typeface="+mn-lt"/>
              </a:rPr>
              <a:t> Elaboração: FGV </a:t>
            </a:r>
            <a:r>
              <a:rPr lang="en-US" sz="1100" dirty="0" err="1">
                <a:latin typeface="+mn-lt"/>
              </a:rPr>
              <a:t>Agro</a:t>
            </a:r>
            <a:r>
              <a:rPr lang="en-US" sz="1100" dirty="0">
                <a:latin typeface="+mn-lt"/>
              </a:rPr>
              <a:t>.</a:t>
            </a:r>
            <a:br>
              <a:rPr lang="en-US" sz="1100" dirty="0">
                <a:latin typeface="+mn-lt"/>
              </a:rPr>
            </a:br>
            <a:r>
              <a:rPr lang="en-US" sz="1100" dirty="0">
                <a:latin typeface="+mn-lt"/>
              </a:rPr>
              <a:t>Nota: </a:t>
            </a:r>
            <a:r>
              <a:rPr lang="pt-BR" sz="1100" dirty="0">
                <a:latin typeface="+mn-lt"/>
              </a:rPr>
              <a:t>*Inclui gordura bovina, de frango e de porco. **Inclui óleo de palma, óleo de amendoim, óleo de nabo-forrageiro, óleo de girassol, óleo de mamona, óleo de sésamo, óleo de canola, óleo de milho, óleo de fritura usado e outros materiais graxos.</a:t>
            </a:r>
            <a:r>
              <a:rPr lang="en-US" sz="1100" dirty="0">
                <a:latin typeface="+mn-lt"/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04EF7B4-D7B0-471F-87A3-FDA9BFCF2AF4}"/>
              </a:ext>
            </a:extLst>
          </p:cNvPr>
          <p:cNvSpPr txBox="1"/>
          <p:nvPr/>
        </p:nvSpPr>
        <p:spPr>
          <a:xfrm>
            <a:off x="6168008" y="1412776"/>
            <a:ext cx="101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  <a:latin typeface="+mn-lt"/>
              </a:rPr>
              <a:t>+140,7%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E62AF203-DD82-4F31-B4B4-EC1FAB4751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0072124"/>
              </p:ext>
            </p:extLst>
          </p:nvPr>
        </p:nvGraphicFramePr>
        <p:xfrm>
          <a:off x="7171948" y="1045835"/>
          <a:ext cx="5028109" cy="500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0286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7"/>
            <a:ext cx="12192000" cy="6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0" y="12847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8" y="12847"/>
            <a:ext cx="1871302" cy="570225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1028701" y="2221686"/>
            <a:ext cx="11163299" cy="43472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5" name="Conector reto 34"/>
          <p:cNvCxnSpPr/>
          <p:nvPr/>
        </p:nvCxnSpPr>
        <p:spPr>
          <a:xfrm>
            <a:off x="998483" y="2186152"/>
            <a:ext cx="11193516" cy="689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03" y="2575164"/>
            <a:ext cx="2718994" cy="17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tângulo 37"/>
          <p:cNvSpPr/>
          <p:nvPr/>
        </p:nvSpPr>
        <p:spPr>
          <a:xfrm>
            <a:off x="1383529" y="2428141"/>
            <a:ext cx="2820609" cy="531352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Plantio direto na palha</a:t>
            </a:r>
          </a:p>
        </p:txBody>
      </p:sp>
      <p:pic>
        <p:nvPicPr>
          <p:cNvPr id="39" name="Picture 6" descr="Resultado de imagem para integraÃ§Ã£o lavoura pecuaria flores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93" y="2591461"/>
            <a:ext cx="2721472" cy="17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Resultado de imagem para recuperaÃ§Ã£o de areas degradad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279" y="2668146"/>
            <a:ext cx="2645724" cy="16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Resultado de imagem para florestas plantad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01" y="4595583"/>
            <a:ext cx="2718993" cy="16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Resultado de imagem para fixaÃ§Ã£o biologica de nitrogeni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93" y="4591473"/>
            <a:ext cx="2695684" cy="16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Imagem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279" y="4571949"/>
            <a:ext cx="2645724" cy="167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tângulo 43"/>
          <p:cNvSpPr/>
          <p:nvPr/>
        </p:nvSpPr>
        <p:spPr>
          <a:xfrm>
            <a:off x="4921824" y="2423546"/>
            <a:ext cx="2820609" cy="535947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ILPF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8627836" y="2423547"/>
            <a:ext cx="2820609" cy="535946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Recuperação de áreas degradadas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1370594" y="4327610"/>
            <a:ext cx="2820609" cy="535947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Plantio de florestas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4921824" y="4301989"/>
            <a:ext cx="2820609" cy="535947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Fixação biológica de nitrogênio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8627836" y="4336093"/>
            <a:ext cx="2820609" cy="535947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Tratamento de resíduos animais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028701" y="1370825"/>
            <a:ext cx="11057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Reduzir as emissões de gases de efeito estufa em 37% abaixo dos níveis de 2005 em 2025 e reduzir ainda mais as emissões em 43% abaixo dos níveis de 2005 em 2030.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10"/>
          <a:srcRect l="32457" t="30589" r="18628" b="15086"/>
          <a:stretch/>
        </p:blipFill>
        <p:spPr>
          <a:xfrm>
            <a:off x="-2" y="15515"/>
            <a:ext cx="1261243" cy="787905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>
            <a:off x="1028701" y="710594"/>
            <a:ext cx="11163299" cy="709111"/>
          </a:xfrm>
          <a:prstGeom prst="rect">
            <a:avLst/>
          </a:prstGeom>
          <a:gradFill flip="none" rotWithShape="1">
            <a:gsLst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70000">
                <a:schemeClr val="accent5">
                  <a:lumMod val="20000"/>
                  <a:lumOff val="80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TECNOLOGIA COM SUSTENTABILIDADE - PLANO ABC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2696D1E-DD41-4EFB-874E-EC33663E5A7C}"/>
              </a:ext>
            </a:extLst>
          </p:cNvPr>
          <p:cNvSpPr txBox="1"/>
          <p:nvPr/>
        </p:nvSpPr>
        <p:spPr>
          <a:xfrm>
            <a:off x="809625" y="6557049"/>
            <a:ext cx="4702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Elaboração: FGV Agro.</a:t>
            </a:r>
          </a:p>
        </p:txBody>
      </p:sp>
    </p:spTree>
    <p:extLst>
      <p:ext uri="{BB962C8B-B14F-4D97-AF65-F5344CB8AC3E}">
        <p14:creationId xmlns:p14="http://schemas.microsoft.com/office/powerpoint/2010/main" val="138123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60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" y="0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12192000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000" dirty="0">
                <a:solidFill>
                  <a:schemeClr val="tx1"/>
                </a:solidFill>
                <a:cs typeface="Arial" panose="020B0604020202020204" pitchFamily="34" charset="0"/>
              </a:rPr>
              <a:t>AGRICULTURA 4.0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0" y="839946"/>
            <a:ext cx="12192000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12" y="-1"/>
            <a:ext cx="1835888" cy="559434"/>
          </a:xfrm>
          <a:prstGeom prst="rect">
            <a:avLst/>
          </a:prstGeom>
        </p:spPr>
      </p:pic>
      <p:graphicFrame>
        <p:nvGraphicFramePr>
          <p:cNvPr id="5" name="Gráfico 4"/>
          <p:cNvGraphicFramePr/>
          <p:nvPr/>
        </p:nvGraphicFramePr>
        <p:xfrm>
          <a:off x="610145" y="1144442"/>
          <a:ext cx="5383300" cy="449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Diagrama 2"/>
          <p:cNvGraphicFramePr/>
          <p:nvPr/>
        </p:nvGraphicFramePr>
        <p:xfrm>
          <a:off x="1933944" y="1020826"/>
          <a:ext cx="8324112" cy="5665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911438" y="1144442"/>
            <a:ext cx="344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n-lt"/>
              </a:rPr>
              <a:t>Gestão do campo metro a metro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633773" y="2176412"/>
            <a:ext cx="3241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n-lt"/>
              </a:rPr>
              <a:t>Sistemas inteligentes,</a:t>
            </a:r>
          </a:p>
          <a:p>
            <a:r>
              <a:rPr lang="pt-BR" dirty="0">
                <a:latin typeface="+mn-lt"/>
              </a:rPr>
              <a:t>Sensores, rádio, dados e GPS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950084" y="3923232"/>
            <a:ext cx="3241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n-lt"/>
              </a:rPr>
              <a:t>Determinar exatamente a variabilidade espacial de produção dentro da propriedade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982047" y="5640779"/>
            <a:ext cx="311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n-lt"/>
              </a:rPr>
              <a:t>Aumentar a eficiência do uso da terra e dos demais recursos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16311" y="5640779"/>
            <a:ext cx="435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n-lt"/>
              </a:rPr>
              <a:t>Sensores óticos, inteligência artificial e internet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11424" y="4200230"/>
            <a:ext cx="220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n-lt"/>
              </a:rPr>
              <a:t>Multiplicidade</a:t>
            </a:r>
          </a:p>
          <a:p>
            <a:r>
              <a:rPr lang="pt-BR" dirty="0">
                <a:latin typeface="+mn-lt"/>
              </a:rPr>
              <a:t>de aplicações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16310" y="2176412"/>
            <a:ext cx="323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n-lt"/>
              </a:rPr>
              <a:t>Analisar, simular e determinar os dados da operações agrícolas</a:t>
            </a:r>
          </a:p>
        </p:txBody>
      </p:sp>
    </p:spTree>
    <p:extLst>
      <p:ext uri="{BB962C8B-B14F-4D97-AF65-F5344CB8AC3E}">
        <p14:creationId xmlns:p14="http://schemas.microsoft.com/office/powerpoint/2010/main" val="3937812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11" y="124232"/>
            <a:ext cx="1871302" cy="57022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-1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33100" y="6442502"/>
            <a:ext cx="3056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Fontes: MAPA e MDIC. Elaboração: FGV Agro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966951" y="1182461"/>
            <a:ext cx="4719145" cy="531352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Balança Comercial do Agronegócio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369269" y="1171127"/>
            <a:ext cx="5002923" cy="531352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Saldo Comercial Brasileiro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1640" y="276631"/>
            <a:ext cx="10888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DESEMPENHO DO COMÉRCIO EXTERIOR BRASILEIRO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(US$ BILHÕES)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/>
          </p:cNvGraphicFramePr>
          <p:nvPr/>
        </p:nvGraphicFramePr>
        <p:xfrm>
          <a:off x="966949" y="1713813"/>
          <a:ext cx="4719147" cy="45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xmlns="" id="{00000000-0008-0000-0000-000005000000}"/>
              </a:ext>
            </a:extLst>
          </p:cNvPr>
          <p:cNvGraphicFramePr>
            <a:graphicFrameLocks/>
          </p:cNvGraphicFramePr>
          <p:nvPr/>
        </p:nvGraphicFramePr>
        <p:xfrm>
          <a:off x="6369267" y="1676631"/>
          <a:ext cx="5002923" cy="4558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CFD78A79-C37E-4979-A05E-96226DC9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62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11" y="124232"/>
            <a:ext cx="1871302" cy="57022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-1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29512" y="6442502"/>
            <a:ext cx="3056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Fontes: MAPA e MDIC. Elaboração: FGV Agro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25213" y="1076677"/>
            <a:ext cx="4960882" cy="531352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2000 (US$ 20,6 bi)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369267" y="1075361"/>
            <a:ext cx="5002923" cy="531352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2020 (US$ 100,8 bi)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1640" y="276631"/>
            <a:ext cx="1088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EXPORTAÇÕES DO AGRONEGÓCIO: PRODUTOS</a:t>
            </a:r>
          </a:p>
        </p:txBody>
      </p:sp>
      <p:graphicFrame>
        <p:nvGraphicFramePr>
          <p:cNvPr id="19" name="Gráfico 18"/>
          <p:cNvGraphicFramePr>
            <a:graphicFrameLocks/>
          </p:cNvGraphicFramePr>
          <p:nvPr/>
        </p:nvGraphicFramePr>
        <p:xfrm>
          <a:off x="725212" y="1702479"/>
          <a:ext cx="4960883" cy="4645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D47888D1-1B56-41C9-8568-521AED49D97B}"/>
              </a:ext>
            </a:extLst>
          </p:cNvPr>
          <p:cNvGraphicFramePr/>
          <p:nvPr/>
        </p:nvGraphicFramePr>
        <p:xfrm>
          <a:off x="6369267" y="1702479"/>
          <a:ext cx="5171090" cy="4873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E03FA71-242F-4F8A-85BD-8BA706B2E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11" y="124232"/>
            <a:ext cx="1871302" cy="57022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-1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51640" y="6442502"/>
            <a:ext cx="3056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Fonte: MAPA. Elaboração: FGV Agro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25213" y="1076677"/>
            <a:ext cx="4960882" cy="531352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2000 (US$ 20,6 bi)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369267" y="1075361"/>
            <a:ext cx="5002923" cy="531352"/>
          </a:xfrm>
          <a:prstGeom prst="rect">
            <a:avLst/>
          </a:prstGeom>
          <a:gradFill flip="none" rotWithShape="1">
            <a:gsLst>
              <a:gs pos="0">
                <a:srgbClr val="B8C5CF"/>
              </a:gs>
              <a:gs pos="100000">
                <a:srgbClr val="2A5377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2020 (US$ 100,8 bi)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1640" y="276631"/>
            <a:ext cx="1088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EXPORTAÇÕES DO AGRONEGÓCIO: DESTINOS</a:t>
            </a:r>
          </a:p>
        </p:txBody>
      </p:sp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704193" y="1759112"/>
          <a:ext cx="4960882" cy="509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4DD49D69-AE09-411B-B8F7-7AC1686C2001}"/>
              </a:ext>
            </a:extLst>
          </p:cNvPr>
          <p:cNvGraphicFramePr/>
          <p:nvPr/>
        </p:nvGraphicFramePr>
        <p:xfrm>
          <a:off x="6491417" y="1707942"/>
          <a:ext cx="4758621" cy="473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have Esquerda 1">
            <a:extLst>
              <a:ext uri="{FF2B5EF4-FFF2-40B4-BE49-F238E27FC236}">
                <a16:creationId xmlns:a16="http://schemas.microsoft.com/office/drawing/2014/main" xmlns="" id="{F7FE9460-14B3-4F55-A268-0CA6DBC22327}"/>
              </a:ext>
            </a:extLst>
          </p:cNvPr>
          <p:cNvSpPr/>
          <p:nvPr/>
        </p:nvSpPr>
        <p:spPr>
          <a:xfrm>
            <a:off x="7300378" y="4412513"/>
            <a:ext cx="287538" cy="54449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6A898AB-87C9-4656-A9C9-9CAD805A1D92}"/>
              </a:ext>
            </a:extLst>
          </p:cNvPr>
          <p:cNvSpPr txBox="1"/>
          <p:nvPr/>
        </p:nvSpPr>
        <p:spPr>
          <a:xfrm>
            <a:off x="6747483" y="4515485"/>
            <a:ext cx="552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23%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0D7A48F8-7280-4BAD-86B3-C8B59FABE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3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11" y="124232"/>
            <a:ext cx="1871302" cy="57022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-7427" y="-17202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51640" y="6442502"/>
            <a:ext cx="3056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USDA. Elaboração: FGV Agro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1640" y="276631"/>
            <a:ext cx="1088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LIDERANÇA BRASILEIRA NO RANKING MUNDIAL 2020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8" y="24824"/>
            <a:ext cx="1871302" cy="57022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1535289" y="4922578"/>
            <a:ext cx="1285880" cy="293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Carne suína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548527" y="2290097"/>
            <a:ext cx="1272642" cy="293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Suco Laranja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Laranja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1543253" y="2664234"/>
            <a:ext cx="1277917" cy="293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Café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1543253" y="3038371"/>
            <a:ext cx="1277917" cy="293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Soja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1546578" y="3439570"/>
            <a:ext cx="1274592" cy="293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Açúcar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535290" y="3802542"/>
            <a:ext cx="1285881" cy="293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Carne boi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543253" y="4167921"/>
            <a:ext cx="1277919" cy="293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Carne frango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1535289" y="4556489"/>
            <a:ext cx="1285880" cy="293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Milho</a:t>
            </a:r>
          </a:p>
        </p:txBody>
      </p:sp>
      <p:graphicFrame>
        <p:nvGraphicFramePr>
          <p:cNvPr id="30" name="Gráfico 29"/>
          <p:cNvGraphicFramePr>
            <a:graphicFrameLocks/>
          </p:cNvGraphicFramePr>
          <p:nvPr/>
        </p:nvGraphicFramePr>
        <p:xfrm>
          <a:off x="2821169" y="2069236"/>
          <a:ext cx="2916299" cy="3382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1" name="Grupo 19"/>
          <p:cNvGrpSpPr/>
          <p:nvPr/>
        </p:nvGrpSpPr>
        <p:grpSpPr>
          <a:xfrm>
            <a:off x="5610729" y="1987936"/>
            <a:ext cx="1196210" cy="3264996"/>
            <a:chOff x="3820794" y="1689263"/>
            <a:chExt cx="1565872" cy="3264996"/>
          </a:xfrm>
        </p:grpSpPr>
        <p:sp>
          <p:nvSpPr>
            <p:cNvPr id="32" name="CaixaDeTexto 31"/>
            <p:cNvSpPr txBox="1"/>
            <p:nvPr/>
          </p:nvSpPr>
          <p:spPr>
            <a:xfrm>
              <a:off x="3820794" y="1689263"/>
              <a:ext cx="878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06/07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507909" y="1689263"/>
              <a:ext cx="878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19/20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3945029" y="1988840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940469" y="3118291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3939529" y="3488465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2º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939529" y="3861048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3º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3939529" y="4249616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3º</a:t>
              </a:r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3939529" y="4615705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4º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3945029" y="2342955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3945029" y="2731498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2º</a:t>
              </a: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4615641" y="1988840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4611081" y="3118291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4610142" y="3488465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2º</a:t>
              </a:r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4610142" y="3861048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3º</a:t>
              </a:r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4610142" y="4249616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3º</a:t>
              </a: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4610142" y="4615705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4º</a:t>
              </a: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4615641" y="2342955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4615641" y="2731498"/>
              <a:ext cx="622122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</a:p>
          </p:txBody>
        </p:sp>
      </p:grpSp>
      <p:graphicFrame>
        <p:nvGraphicFramePr>
          <p:cNvPr id="50" name="Gráfico 49"/>
          <p:cNvGraphicFramePr>
            <a:graphicFrameLocks/>
          </p:cNvGraphicFramePr>
          <p:nvPr/>
        </p:nvGraphicFramePr>
        <p:xfrm>
          <a:off x="6777402" y="2033410"/>
          <a:ext cx="3742639" cy="3382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1" name="Conector reto 50"/>
          <p:cNvCxnSpPr/>
          <p:nvPr/>
        </p:nvCxnSpPr>
        <p:spPr>
          <a:xfrm flipV="1">
            <a:off x="1559497" y="1872957"/>
            <a:ext cx="3850583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V="1">
            <a:off x="6797776" y="1861667"/>
            <a:ext cx="3819510" cy="1129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3" name="Imagem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16" y="824749"/>
            <a:ext cx="1373171" cy="1124039"/>
          </a:xfrm>
          <a:prstGeom prst="rect">
            <a:avLst/>
          </a:prstGeom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45" y="589046"/>
            <a:ext cx="2104385" cy="1298574"/>
          </a:xfrm>
          <a:prstGeom prst="rect">
            <a:avLst/>
          </a:prstGeom>
        </p:spPr>
      </p:pic>
      <p:sp>
        <p:nvSpPr>
          <p:cNvPr id="55" name="CaixaDeTexto 54"/>
          <p:cNvSpPr txBox="1"/>
          <p:nvPr/>
        </p:nvSpPr>
        <p:spPr>
          <a:xfrm>
            <a:off x="1559496" y="1502195"/>
            <a:ext cx="158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produção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6797777" y="1492335"/>
            <a:ext cx="146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Exportação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2711624" y="1987936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% total mundial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7257486" y="1969438"/>
            <a:ext cx="266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% total mundial</a:t>
            </a:r>
          </a:p>
        </p:txBody>
      </p:sp>
      <p:grpSp>
        <p:nvGrpSpPr>
          <p:cNvPr id="67" name="Grupo 19"/>
          <p:cNvGrpSpPr/>
          <p:nvPr/>
        </p:nvGrpSpPr>
        <p:grpSpPr>
          <a:xfrm>
            <a:off x="10413533" y="1981730"/>
            <a:ext cx="1146442" cy="3264996"/>
            <a:chOff x="3820794" y="1689263"/>
            <a:chExt cx="1565872" cy="3264996"/>
          </a:xfrm>
        </p:grpSpPr>
        <p:sp>
          <p:nvSpPr>
            <p:cNvPr id="68" name="CaixaDeTexto 67"/>
            <p:cNvSpPr txBox="1"/>
            <p:nvPr/>
          </p:nvSpPr>
          <p:spPr>
            <a:xfrm>
              <a:off x="3820794" y="1689263"/>
              <a:ext cx="878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06/07</a:t>
              </a: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4507909" y="1689263"/>
              <a:ext cx="878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19/20</a:t>
              </a: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3945029" y="1988840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3940469" y="3118291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3939529" y="3488465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CaixaDeTexto 72"/>
            <p:cNvSpPr txBox="1"/>
            <p:nvPr/>
          </p:nvSpPr>
          <p:spPr>
            <a:xfrm>
              <a:off x="3939529" y="3861048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CaixaDeTexto 73"/>
            <p:cNvSpPr txBox="1"/>
            <p:nvPr/>
          </p:nvSpPr>
          <p:spPr>
            <a:xfrm>
              <a:off x="3939529" y="4249616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3º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3939529" y="4615705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4º</a:t>
              </a:r>
            </a:p>
          </p:txBody>
        </p:sp>
        <p:sp>
          <p:nvSpPr>
            <p:cNvPr id="76" name="CaixaDeTexto 75"/>
            <p:cNvSpPr txBox="1"/>
            <p:nvPr/>
          </p:nvSpPr>
          <p:spPr>
            <a:xfrm>
              <a:off x="3945029" y="2342955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3945029" y="2731498"/>
              <a:ext cx="622122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bri"/>
                  <a:ea typeface="+mn-ea"/>
                  <a:cs typeface="Arial" panose="020B0604020202020204" pitchFamily="34" charset="0"/>
                </a:rPr>
                <a:t>2º</a:t>
              </a:r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4615642" y="1988840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4611081" y="3118291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4610141" y="3488465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4610141" y="3861048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4610141" y="4249616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2º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4610141" y="4615705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4º</a:t>
              </a:r>
            </a:p>
          </p:txBody>
        </p:sp>
        <p:sp>
          <p:nvSpPr>
            <p:cNvPr id="84" name="CaixaDeTexto 83"/>
            <p:cNvSpPr txBox="1"/>
            <p:nvPr/>
          </p:nvSpPr>
          <p:spPr>
            <a:xfrm>
              <a:off x="4615642" y="2342955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CaixaDeTexto 84"/>
            <p:cNvSpPr txBox="1"/>
            <p:nvPr/>
          </p:nvSpPr>
          <p:spPr>
            <a:xfrm>
              <a:off x="4615642" y="2731498"/>
              <a:ext cx="62212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1º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76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34"/>
            <a:ext cx="12192000" cy="686633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028701" y="710594"/>
            <a:ext cx="11163299" cy="709111"/>
          </a:xfrm>
          <a:prstGeom prst="rect">
            <a:avLst/>
          </a:prstGeom>
          <a:gradFill flip="none" rotWithShape="1">
            <a:gsLst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70000">
                <a:schemeClr val="accent5">
                  <a:lumMod val="20000"/>
                  <a:lumOff val="80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SURGEM DUAS PERGUNTAS</a:t>
            </a: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7" y="0"/>
            <a:ext cx="1871302" cy="570225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xmlns="" id="{C605EDE5-5A5E-42B2-83CD-4D09F3E25F0B}"/>
              </a:ext>
            </a:extLst>
          </p:cNvPr>
          <p:cNvSpPr/>
          <p:nvPr/>
        </p:nvSpPr>
        <p:spPr>
          <a:xfrm>
            <a:off x="1028692" y="2236168"/>
            <a:ext cx="11163299" cy="3594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Poderemos aumentar nossa produção exportada de alimentos em 40% em 10 anos?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Vamos conseguir fazer isso?</a:t>
            </a: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xmlns="" id="{B95297E0-744D-4EDE-96A8-28A07821B03A}"/>
              </a:ext>
            </a:extLst>
          </p:cNvPr>
          <p:cNvCxnSpPr/>
          <p:nvPr/>
        </p:nvCxnSpPr>
        <p:spPr>
          <a:xfrm flipV="1">
            <a:off x="1028701" y="2193047"/>
            <a:ext cx="11163299" cy="24636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25000">
                  <a:schemeClr val="accent5">
                    <a:lumMod val="40000"/>
                    <a:lumOff val="60000"/>
                  </a:schemeClr>
                </a:gs>
                <a:gs pos="50000">
                  <a:schemeClr val="accent5">
                    <a:lumMod val="60000"/>
                    <a:lumOff val="40000"/>
                  </a:schemeClr>
                </a:gs>
                <a:gs pos="75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279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pagril - Notícias - Agricultura 4.0 - inovações nos processos produtivos">
            <a:extLst>
              <a:ext uri="{FF2B5EF4-FFF2-40B4-BE49-F238E27FC236}">
                <a16:creationId xmlns:a16="http://schemas.microsoft.com/office/drawing/2014/main" xmlns="" id="{926CF042-28E4-4E95-8FEE-8C1B9F9F8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DC86C9-5EBF-44F3-A8D6-A8769AFC9286}"/>
              </a:ext>
            </a:extLst>
          </p:cNvPr>
          <p:cNvSpPr/>
          <p:nvPr/>
        </p:nvSpPr>
        <p:spPr>
          <a:xfrm>
            <a:off x="2" y="-17203"/>
            <a:ext cx="12191999" cy="68752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xmlns="" id="{63822601-8B76-4B05-A67D-E2C7D26EFCB3}"/>
              </a:ext>
            </a:extLst>
          </p:cNvPr>
          <p:cNvSpPr/>
          <p:nvPr/>
        </p:nvSpPr>
        <p:spPr>
          <a:xfrm>
            <a:off x="1028701" y="473305"/>
            <a:ext cx="11163299" cy="709111"/>
          </a:xfrm>
          <a:prstGeom prst="rect">
            <a:avLst/>
          </a:prstGeom>
          <a:gradFill flip="none" rotWithShape="1">
            <a:gsLst>
              <a:gs pos="25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75000">
                <a:schemeClr val="accent5">
                  <a:lumMod val="20000"/>
                  <a:lumOff val="80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UMA ESTRATÉGIA INTEGRAL</a:t>
            </a: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xmlns="" id="{5991199A-4A61-4C18-97DB-A827A8C655B4}"/>
              </a:ext>
            </a:extLst>
          </p:cNvPr>
          <p:cNvSpPr/>
          <p:nvPr/>
        </p:nvSpPr>
        <p:spPr>
          <a:xfrm>
            <a:off x="6610350" y="2217683"/>
            <a:ext cx="5581649" cy="3594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Sustentabilidade: Sanidade, Certificação.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Organização Rural - Cooperativismo.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Legislações.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Novo Agronegócio.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55160FF-5848-4901-82F1-16411B9BA69B}"/>
              </a:ext>
            </a:extLst>
          </p:cNvPr>
          <p:cNvSpPr/>
          <p:nvPr/>
        </p:nvSpPr>
        <p:spPr>
          <a:xfrm>
            <a:off x="1028692" y="2236168"/>
            <a:ext cx="5581649" cy="3594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Logística: Reformas.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Política de Renda: O Quadrilátero.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Comércio Internacional: Acordos, Diplomacia.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Tecnologia: Digitalização, Conectividade.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710852F3-2F0E-4C0D-BCB3-D76776966938}"/>
              </a:ext>
            </a:extLst>
          </p:cNvPr>
          <p:cNvCxnSpPr/>
          <p:nvPr/>
        </p:nvCxnSpPr>
        <p:spPr>
          <a:xfrm flipV="1">
            <a:off x="1028701" y="2193047"/>
            <a:ext cx="11163299" cy="24636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25000">
                  <a:schemeClr val="accent5">
                    <a:lumMod val="40000"/>
                    <a:lumOff val="60000"/>
                  </a:schemeClr>
                </a:gs>
                <a:gs pos="50000">
                  <a:schemeClr val="accent5">
                    <a:lumMod val="60000"/>
                    <a:lumOff val="40000"/>
                  </a:schemeClr>
                </a:gs>
                <a:gs pos="75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B745B3D-46BD-4270-A36C-E1B236000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4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pagril - Notícias - Agricultura 4.0 - inovações nos processos produtivos">
            <a:extLst>
              <a:ext uri="{FF2B5EF4-FFF2-40B4-BE49-F238E27FC236}">
                <a16:creationId xmlns:a16="http://schemas.microsoft.com/office/drawing/2014/main" xmlns="" id="{926CF042-28E4-4E95-8FEE-8C1B9F9F8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DC86C9-5EBF-44F3-A8D6-A8769AFC9286}"/>
              </a:ext>
            </a:extLst>
          </p:cNvPr>
          <p:cNvSpPr/>
          <p:nvPr/>
        </p:nvSpPr>
        <p:spPr>
          <a:xfrm>
            <a:off x="2" y="-17203"/>
            <a:ext cx="12191999" cy="68752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xmlns="" id="{63822601-8B76-4B05-A67D-E2C7D26EFCB3}"/>
              </a:ext>
            </a:extLst>
          </p:cNvPr>
          <p:cNvSpPr/>
          <p:nvPr/>
        </p:nvSpPr>
        <p:spPr>
          <a:xfrm>
            <a:off x="1028701" y="473305"/>
            <a:ext cx="11163299" cy="709111"/>
          </a:xfrm>
          <a:prstGeom prst="rect">
            <a:avLst/>
          </a:prstGeom>
          <a:gradFill flip="none" rotWithShape="1">
            <a:gsLst>
              <a:gs pos="25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75000">
                <a:schemeClr val="accent5">
                  <a:lumMod val="20000"/>
                  <a:lumOff val="80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 NOVO AGRONEGÓCIO: DESCARBONIZAÇÃO</a:t>
            </a: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xmlns="" id="{5991199A-4A61-4C18-97DB-A827A8C655B4}"/>
              </a:ext>
            </a:extLst>
          </p:cNvPr>
          <p:cNvSpPr/>
          <p:nvPr/>
        </p:nvSpPr>
        <p:spPr>
          <a:xfrm>
            <a:off x="6610350" y="2217683"/>
            <a:ext cx="5581649" cy="3594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Novas oportunidades de emprego;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mundo conectado, o consumidor estará no centro das decisões.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55160FF-5848-4901-82F1-16411B9BA69B}"/>
              </a:ext>
            </a:extLst>
          </p:cNvPr>
          <p:cNvSpPr/>
          <p:nvPr/>
        </p:nvSpPr>
        <p:spPr>
          <a:xfrm>
            <a:off x="1028692" y="2236168"/>
            <a:ext cx="5581649" cy="3594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Integração da área rural com a urbana;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Novos sistemas integrados de produção e comercialização trazendo mais eficiência e qualidade;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710852F3-2F0E-4C0D-BCB3-D76776966938}"/>
              </a:ext>
            </a:extLst>
          </p:cNvPr>
          <p:cNvCxnSpPr/>
          <p:nvPr/>
        </p:nvCxnSpPr>
        <p:spPr>
          <a:xfrm flipV="1">
            <a:off x="1028701" y="2193047"/>
            <a:ext cx="11163299" cy="24636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25000">
                  <a:schemeClr val="accent5">
                    <a:lumMod val="40000"/>
                    <a:lumOff val="60000"/>
                  </a:schemeClr>
                </a:gs>
                <a:gs pos="50000">
                  <a:schemeClr val="accent5">
                    <a:lumMod val="60000"/>
                    <a:lumOff val="40000"/>
                  </a:schemeClr>
                </a:gs>
                <a:gs pos="75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3AFDAE6-7396-4951-A927-52E5FA0C4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4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0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0"/>
            <a:ext cx="12192000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TENDÊNCIAS E DESAFIOS 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0" y="839946"/>
            <a:ext cx="12192000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12" y="-1"/>
            <a:ext cx="1835888" cy="559434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2BE4F5E9-3F56-41F0-9E05-5B645E870FCC}"/>
              </a:ext>
            </a:extLst>
          </p:cNvPr>
          <p:cNvSpPr/>
          <p:nvPr/>
        </p:nvSpPr>
        <p:spPr>
          <a:xfrm>
            <a:off x="685801" y="1573986"/>
            <a:ext cx="11506200" cy="4444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Posição da ONU no começo do século.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Pandemia abre duas grandes “janelas” para o futuro imediato da Humanidade:</a:t>
            </a:r>
          </a:p>
          <a:p>
            <a:pPr marL="800100" lvl="1" indent="-342900" algn="just" eaLnBrk="0" hangingPunct="0">
              <a:buFont typeface="Calibri" panose="020F0502020204030204" pitchFamily="34" charset="0"/>
              <a:buChar char="-"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Segurança alimentar.</a:t>
            </a:r>
          </a:p>
          <a:p>
            <a:pPr marL="800100" lvl="1" indent="-342900" algn="just" eaLnBrk="0" hangingPunct="0">
              <a:buFont typeface="Calibri" panose="020F0502020204030204" pitchFamily="34" charset="0"/>
              <a:buChar char="-"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Sustentabilidade.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Ambas passam pelo agro.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 agro ? O do cinturão tropical do planeta. Ai está o potencial de crescimento.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papel do Brasil.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riscos emergentes: imagem.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Politicas internacionais : neoprotecionismo;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precaucionismo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xmlns="" id="{4FF3ED1D-5934-4C42-8B8A-88F0B472D380}"/>
              </a:ext>
            </a:extLst>
          </p:cNvPr>
          <p:cNvCxnSpPr>
            <a:cxnSpLocks/>
          </p:cNvCxnSpPr>
          <p:nvPr/>
        </p:nvCxnSpPr>
        <p:spPr>
          <a:xfrm>
            <a:off x="685800" y="1531027"/>
            <a:ext cx="11506199" cy="14320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25000">
                  <a:schemeClr val="accent5">
                    <a:lumMod val="40000"/>
                    <a:lumOff val="60000"/>
                  </a:schemeClr>
                </a:gs>
                <a:gs pos="75000">
                  <a:schemeClr val="accent5">
                    <a:lumMod val="75000"/>
                  </a:schemeClr>
                </a:gs>
                <a:gs pos="50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313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pagril - Notícias - Agricultura 4.0 - inovações nos processos produtivos">
            <a:extLst>
              <a:ext uri="{FF2B5EF4-FFF2-40B4-BE49-F238E27FC236}">
                <a16:creationId xmlns:a16="http://schemas.microsoft.com/office/drawing/2014/main" xmlns="" id="{926CF042-28E4-4E95-8FEE-8C1B9F9F8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4DC86C9-5EBF-44F3-A8D6-A8769AFC9286}"/>
              </a:ext>
            </a:extLst>
          </p:cNvPr>
          <p:cNvSpPr/>
          <p:nvPr/>
        </p:nvSpPr>
        <p:spPr>
          <a:xfrm>
            <a:off x="2" y="-17203"/>
            <a:ext cx="12191999" cy="68752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xmlns="" id="{63822601-8B76-4B05-A67D-E2C7D26EFCB3}"/>
              </a:ext>
            </a:extLst>
          </p:cNvPr>
          <p:cNvSpPr/>
          <p:nvPr/>
        </p:nvSpPr>
        <p:spPr>
          <a:xfrm>
            <a:off x="1028701" y="473305"/>
            <a:ext cx="11163299" cy="709111"/>
          </a:xfrm>
          <a:prstGeom prst="rect">
            <a:avLst/>
          </a:prstGeom>
          <a:gradFill flip="none" rotWithShape="1">
            <a:gsLst>
              <a:gs pos="25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75000">
                <a:schemeClr val="accent5">
                  <a:lumMod val="20000"/>
                  <a:lumOff val="80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PROBLEMAS</a:t>
            </a: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xmlns="" id="{5991199A-4A61-4C18-97DB-A827A8C655B4}"/>
              </a:ext>
            </a:extLst>
          </p:cNvPr>
          <p:cNvSpPr/>
          <p:nvPr/>
        </p:nvSpPr>
        <p:spPr>
          <a:xfrm>
            <a:off x="6610350" y="2217683"/>
            <a:ext cx="5581649" cy="3594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Defensivos Agrícolas.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Comunicação.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55160FF-5848-4901-82F1-16411B9BA69B}"/>
              </a:ext>
            </a:extLst>
          </p:cNvPr>
          <p:cNvSpPr/>
          <p:nvPr/>
        </p:nvSpPr>
        <p:spPr>
          <a:xfrm>
            <a:off x="1028692" y="2236168"/>
            <a:ext cx="5581649" cy="3594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Amazônia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Desmatamento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Incêndios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Grilagem de Terras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Ilegalidades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Questão fundiária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710852F3-2F0E-4C0D-BCB3-D76776966938}"/>
              </a:ext>
            </a:extLst>
          </p:cNvPr>
          <p:cNvCxnSpPr/>
          <p:nvPr/>
        </p:nvCxnSpPr>
        <p:spPr>
          <a:xfrm flipV="1">
            <a:off x="1028701" y="2193047"/>
            <a:ext cx="11163299" cy="24636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25000">
                  <a:schemeClr val="accent5">
                    <a:lumMod val="40000"/>
                    <a:lumOff val="60000"/>
                  </a:schemeClr>
                </a:gs>
                <a:gs pos="50000">
                  <a:schemeClr val="accent5">
                    <a:lumMod val="60000"/>
                    <a:lumOff val="40000"/>
                  </a:schemeClr>
                </a:gs>
                <a:gs pos="75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497A5C4-66D6-4DC7-A95D-2A736221C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9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202"/>
          </a:xfrm>
          <a:prstGeom prst="rect">
            <a:avLst/>
          </a:prstGeom>
        </p:spPr>
      </p:pic>
      <p:sp>
        <p:nvSpPr>
          <p:cNvPr id="37" name="Retângulo 36"/>
          <p:cNvSpPr/>
          <p:nvPr/>
        </p:nvSpPr>
        <p:spPr>
          <a:xfrm>
            <a:off x="1" y="0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0" y="5759659"/>
            <a:ext cx="12193432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 USDA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projeta que o mundo deverá aumentar a produção de alimentos para atender o crescimento demanda até 2026/2027.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 Brasil é o país que mais ampliará a produção, com previsão de aumento de 41% no período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261302" y="6598904"/>
            <a:ext cx="8420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Fonte: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USDA, USDA Agricultural Projections to 2026. Long-term Projections Report No. OCE-2017-1.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2017. Elaboração: FGV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Agro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90081" y="5482660"/>
            <a:ext cx="2717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(% DO AUMENTO DA PRODUÇÃO)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762309" y="400461"/>
            <a:ext cx="1066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USDA </a:t>
            </a:r>
            <a:r>
              <a:rPr kumimoji="0" lang="mr-IN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–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PROJEÇÃO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DA </a:t>
            </a:r>
            <a:r>
              <a:rPr kumimoji="0" lang="pt-BR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PRODUÇÃO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DE ALIMENTOS </a:t>
            </a:r>
            <a:r>
              <a:rPr kumimoji="0" lang="pt-BR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ATÉ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2026/27</a:t>
            </a:r>
            <a:endParaRPr kumimoji="0" lang="pt-BR" sz="32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  <p:pic>
        <p:nvPicPr>
          <p:cNvPr id="57" name="Imagem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56" y="1226094"/>
            <a:ext cx="8592087" cy="4694735"/>
          </a:xfrm>
          <a:prstGeom prst="rect">
            <a:avLst/>
          </a:prstGeom>
        </p:spPr>
      </p:pic>
      <p:grpSp>
        <p:nvGrpSpPr>
          <p:cNvPr id="58" name="Grupo 311"/>
          <p:cNvGrpSpPr/>
          <p:nvPr/>
        </p:nvGrpSpPr>
        <p:grpSpPr>
          <a:xfrm>
            <a:off x="4064081" y="2190070"/>
            <a:ext cx="910567" cy="566142"/>
            <a:chOff x="3234858" y="2227484"/>
            <a:chExt cx="910567" cy="566142"/>
          </a:xfrm>
        </p:grpSpPr>
        <p:sp>
          <p:nvSpPr>
            <p:cNvPr id="59" name="Retângulo de cantos arredondados 26"/>
            <p:cNvSpPr>
              <a:spLocks noChangeArrowheads="1"/>
            </p:cNvSpPr>
            <p:nvPr/>
          </p:nvSpPr>
          <p:spPr bwMode="auto">
            <a:xfrm>
              <a:off x="3699098" y="2454593"/>
              <a:ext cx="446327" cy="33903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rgbClr val="2A5377"/>
                  </a:gs>
                  <a:gs pos="55000">
                    <a:srgbClr val="32632D"/>
                  </a:gs>
                  <a:gs pos="100000">
                    <a:srgbClr val="95C11F"/>
                  </a:gs>
                </a:gsLst>
                <a:lin ang="18900000" scaled="1"/>
                <a:tileRect/>
              </a:gra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9%</a:t>
              </a:r>
            </a:p>
          </p:txBody>
        </p:sp>
        <p:sp>
          <p:nvSpPr>
            <p:cNvPr id="60" name="Retângulo de cantos arredondados 20"/>
            <p:cNvSpPr>
              <a:spLocks noChangeArrowheads="1"/>
            </p:cNvSpPr>
            <p:nvPr/>
          </p:nvSpPr>
          <p:spPr bwMode="auto">
            <a:xfrm>
              <a:off x="3234858" y="2227484"/>
              <a:ext cx="543780" cy="361317"/>
            </a:xfrm>
            <a:prstGeom prst="roundRect">
              <a:avLst>
                <a:gd name="adj" fmla="val 0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upo 310"/>
          <p:cNvGrpSpPr/>
          <p:nvPr/>
        </p:nvGrpSpPr>
        <p:grpSpPr>
          <a:xfrm>
            <a:off x="3683334" y="2983321"/>
            <a:ext cx="924527" cy="657193"/>
            <a:chOff x="3169107" y="2830391"/>
            <a:chExt cx="924527" cy="657193"/>
          </a:xfrm>
        </p:grpSpPr>
        <p:sp>
          <p:nvSpPr>
            <p:cNvPr id="62" name="Retângulo de cantos arredondados 26"/>
            <p:cNvSpPr>
              <a:spLocks noChangeArrowheads="1"/>
            </p:cNvSpPr>
            <p:nvPr/>
          </p:nvSpPr>
          <p:spPr bwMode="auto">
            <a:xfrm>
              <a:off x="3593480" y="3107664"/>
              <a:ext cx="500154" cy="37992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rgbClr val="2A5377"/>
                  </a:gs>
                  <a:gs pos="55000">
                    <a:srgbClr val="32632D"/>
                  </a:gs>
                  <a:gs pos="100000">
                    <a:srgbClr val="95C11F"/>
                  </a:gs>
                </a:gsLst>
                <a:lin ang="18900000" scaled="1"/>
                <a:tileRect/>
              </a:gra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10%</a:t>
              </a:r>
            </a:p>
          </p:txBody>
        </p:sp>
        <p:sp>
          <p:nvSpPr>
            <p:cNvPr id="63" name="Retângulo de cantos arredondados 19"/>
            <p:cNvSpPr>
              <a:spLocks noChangeArrowheads="1"/>
            </p:cNvSpPr>
            <p:nvPr/>
          </p:nvSpPr>
          <p:spPr bwMode="auto">
            <a:xfrm>
              <a:off x="3169107" y="2830391"/>
              <a:ext cx="529991" cy="388967"/>
            </a:xfrm>
            <a:prstGeom prst="round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upo 309"/>
          <p:cNvGrpSpPr/>
          <p:nvPr/>
        </p:nvGrpSpPr>
        <p:grpSpPr>
          <a:xfrm>
            <a:off x="4607861" y="4100525"/>
            <a:ext cx="1003280" cy="722661"/>
            <a:chOff x="4011997" y="3922763"/>
            <a:chExt cx="1003280" cy="722661"/>
          </a:xfrm>
        </p:grpSpPr>
        <p:sp>
          <p:nvSpPr>
            <p:cNvPr id="65" name="Retângulo de cantos arredondados 26"/>
            <p:cNvSpPr>
              <a:spLocks noChangeArrowheads="1"/>
            </p:cNvSpPr>
            <p:nvPr/>
          </p:nvSpPr>
          <p:spPr bwMode="auto">
            <a:xfrm>
              <a:off x="4515123" y="4265504"/>
              <a:ext cx="500154" cy="379920"/>
            </a:xfrm>
            <a:prstGeom prst="roundRect">
              <a:avLst>
                <a:gd name="adj" fmla="val 0"/>
              </a:avLst>
            </a:prstGeom>
            <a:solidFill>
              <a:srgbClr val="95C11F"/>
            </a:solidFill>
            <a:ln w="19050">
              <a:gradFill flip="none" rotWithShape="1">
                <a:gsLst>
                  <a:gs pos="0">
                    <a:srgbClr val="2A5377"/>
                  </a:gs>
                  <a:gs pos="55000">
                    <a:srgbClr val="32632D"/>
                  </a:gs>
                  <a:gs pos="100000">
                    <a:srgbClr val="95C11F"/>
                  </a:gs>
                </a:gsLst>
                <a:lin ang="18900000" scaled="1"/>
                <a:tileRect/>
              </a:gra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632D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41%</a:t>
              </a:r>
            </a:p>
          </p:txBody>
        </p:sp>
        <p:sp>
          <p:nvSpPr>
            <p:cNvPr id="66" name="Retângulo de cantos arredondados 18"/>
            <p:cNvSpPr>
              <a:spLocks noChangeArrowheads="1"/>
            </p:cNvSpPr>
            <p:nvPr/>
          </p:nvSpPr>
          <p:spPr bwMode="auto">
            <a:xfrm>
              <a:off x="4011997" y="3922763"/>
              <a:ext cx="570195" cy="401656"/>
            </a:xfrm>
            <a:prstGeom prst="roundRect">
              <a:avLst>
                <a:gd name="adj" fmla="val 0"/>
              </a:avLst>
            </a:prstGeom>
            <a:blipFill dpi="0" rotWithShape="1">
              <a:blip r:embed="rId7"/>
              <a:srcRect/>
              <a:stretch>
                <a:fillRect/>
              </a:stretch>
            </a:blip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upo 308"/>
          <p:cNvGrpSpPr/>
          <p:nvPr/>
        </p:nvGrpSpPr>
        <p:grpSpPr>
          <a:xfrm>
            <a:off x="5178056" y="2846287"/>
            <a:ext cx="946352" cy="635529"/>
            <a:chOff x="5335427" y="2957869"/>
            <a:chExt cx="946352" cy="635529"/>
          </a:xfrm>
        </p:grpSpPr>
        <p:sp>
          <p:nvSpPr>
            <p:cNvPr id="68" name="Retângulo de cantos arredondados 26"/>
            <p:cNvSpPr>
              <a:spLocks noChangeArrowheads="1"/>
            </p:cNvSpPr>
            <p:nvPr/>
          </p:nvSpPr>
          <p:spPr bwMode="auto">
            <a:xfrm>
              <a:off x="5781625" y="3213478"/>
              <a:ext cx="500154" cy="37992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rgbClr val="2A5377"/>
                  </a:gs>
                  <a:gs pos="55000">
                    <a:srgbClr val="32632D"/>
                  </a:gs>
                  <a:gs pos="100000">
                    <a:srgbClr val="95C11F"/>
                  </a:gs>
                </a:gsLst>
                <a:lin ang="18900000" scaled="1"/>
                <a:tileRect/>
              </a:gra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12%</a:t>
              </a:r>
            </a:p>
          </p:txBody>
        </p:sp>
        <p:sp>
          <p:nvSpPr>
            <p:cNvPr id="69" name="Retângulo de cantos arredondados 21"/>
            <p:cNvSpPr>
              <a:spLocks noChangeArrowheads="1"/>
            </p:cNvSpPr>
            <p:nvPr/>
          </p:nvSpPr>
          <p:spPr bwMode="auto">
            <a:xfrm>
              <a:off x="5335427" y="2957869"/>
              <a:ext cx="544704" cy="368028"/>
            </a:xfrm>
            <a:prstGeom prst="roundRect">
              <a:avLst>
                <a:gd name="adj" fmla="val 0"/>
              </a:avLst>
            </a:prstGeom>
            <a:blipFill dpi="0" rotWithShape="1">
              <a:blip r:embed="rId8"/>
              <a:srcRect/>
              <a:stretch>
                <a:fillRect/>
              </a:stretch>
            </a:blip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upo 306"/>
          <p:cNvGrpSpPr/>
          <p:nvPr/>
        </p:nvGrpSpPr>
        <p:grpSpPr>
          <a:xfrm>
            <a:off x="9512631" y="4502181"/>
            <a:ext cx="879412" cy="683555"/>
            <a:chOff x="8577239" y="4228998"/>
            <a:chExt cx="879412" cy="683555"/>
          </a:xfrm>
        </p:grpSpPr>
        <p:sp>
          <p:nvSpPr>
            <p:cNvPr id="71" name="Retângulo de cantos arredondados 26"/>
            <p:cNvSpPr>
              <a:spLocks noChangeArrowheads="1"/>
            </p:cNvSpPr>
            <p:nvPr/>
          </p:nvSpPr>
          <p:spPr bwMode="auto">
            <a:xfrm>
              <a:off x="9010324" y="4573520"/>
              <a:ext cx="446327" cy="33903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rgbClr val="2A5377"/>
                  </a:gs>
                  <a:gs pos="55000">
                    <a:srgbClr val="32632D"/>
                  </a:gs>
                  <a:gs pos="100000">
                    <a:srgbClr val="95C11F"/>
                  </a:gs>
                </a:gsLst>
                <a:lin ang="18900000" scaled="1"/>
                <a:tileRect/>
              </a:gra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9%</a:t>
              </a:r>
            </a:p>
          </p:txBody>
        </p:sp>
        <p:sp>
          <p:nvSpPr>
            <p:cNvPr id="72" name="Retângulo de cantos arredondados 22"/>
            <p:cNvSpPr>
              <a:spLocks noChangeArrowheads="1"/>
            </p:cNvSpPr>
            <p:nvPr/>
          </p:nvSpPr>
          <p:spPr bwMode="auto">
            <a:xfrm>
              <a:off x="8577239" y="4228998"/>
              <a:ext cx="504089" cy="434677"/>
            </a:xfrm>
            <a:prstGeom prst="roundRect">
              <a:avLst>
                <a:gd name="adj" fmla="val 0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upo 307"/>
          <p:cNvGrpSpPr/>
          <p:nvPr/>
        </p:nvGrpSpPr>
        <p:grpSpPr>
          <a:xfrm>
            <a:off x="8304902" y="3097231"/>
            <a:ext cx="876654" cy="706645"/>
            <a:chOff x="7609386" y="3141884"/>
            <a:chExt cx="876654" cy="706645"/>
          </a:xfrm>
        </p:grpSpPr>
        <p:sp>
          <p:nvSpPr>
            <p:cNvPr id="74" name="Retângulo de cantos arredondados 26"/>
            <p:cNvSpPr>
              <a:spLocks noChangeArrowheads="1"/>
            </p:cNvSpPr>
            <p:nvPr/>
          </p:nvSpPr>
          <p:spPr bwMode="auto">
            <a:xfrm>
              <a:off x="7985886" y="3468609"/>
              <a:ext cx="500154" cy="37992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rgbClr val="2A5377"/>
                  </a:gs>
                  <a:gs pos="55000">
                    <a:srgbClr val="32632D"/>
                  </a:gs>
                  <a:gs pos="100000">
                    <a:srgbClr val="95C11F"/>
                  </a:gs>
                </a:gsLst>
                <a:lin ang="18900000" scaled="1"/>
                <a:tileRect/>
              </a:gra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15%</a:t>
              </a:r>
            </a:p>
          </p:txBody>
        </p:sp>
        <p:sp>
          <p:nvSpPr>
            <p:cNvPr id="75" name="Retângulo de cantos arredondados 23"/>
            <p:cNvSpPr>
              <a:spLocks noChangeArrowheads="1"/>
            </p:cNvSpPr>
            <p:nvPr/>
          </p:nvSpPr>
          <p:spPr bwMode="auto">
            <a:xfrm>
              <a:off x="7609386" y="3141884"/>
              <a:ext cx="493619" cy="396947"/>
            </a:xfrm>
            <a:prstGeom prst="roundRect">
              <a:avLst>
                <a:gd name="adj" fmla="val 0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upo 305"/>
          <p:cNvGrpSpPr/>
          <p:nvPr/>
        </p:nvGrpSpPr>
        <p:grpSpPr>
          <a:xfrm>
            <a:off x="7683853" y="1616934"/>
            <a:ext cx="867858" cy="573136"/>
            <a:chOff x="7481797" y="2047780"/>
            <a:chExt cx="867858" cy="573136"/>
          </a:xfrm>
        </p:grpSpPr>
        <p:sp>
          <p:nvSpPr>
            <p:cNvPr id="77" name="Retângulo de cantos arredondados 26"/>
            <p:cNvSpPr>
              <a:spLocks noChangeArrowheads="1"/>
            </p:cNvSpPr>
            <p:nvPr/>
          </p:nvSpPr>
          <p:spPr bwMode="auto">
            <a:xfrm>
              <a:off x="7903328" y="2281883"/>
              <a:ext cx="446327" cy="33903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gradFill flip="none" rotWithShape="1">
                <a:gsLst>
                  <a:gs pos="0">
                    <a:srgbClr val="2A5377"/>
                  </a:gs>
                  <a:gs pos="55000">
                    <a:srgbClr val="32632D"/>
                  </a:gs>
                  <a:gs pos="100000">
                    <a:srgbClr val="95C11F"/>
                  </a:gs>
                </a:gsLst>
                <a:lin ang="18900000" scaled="1"/>
                <a:tileRect/>
              </a:gra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7%</a:t>
              </a:r>
            </a:p>
          </p:txBody>
        </p:sp>
        <p:sp>
          <p:nvSpPr>
            <p:cNvPr id="78" name="Retângulo de cantos arredondados 24"/>
            <p:cNvSpPr>
              <a:spLocks noChangeArrowheads="1"/>
            </p:cNvSpPr>
            <p:nvPr/>
          </p:nvSpPr>
          <p:spPr bwMode="auto">
            <a:xfrm>
              <a:off x="7481797" y="2047780"/>
              <a:ext cx="504089" cy="434678"/>
            </a:xfrm>
            <a:prstGeom prst="roundRect">
              <a:avLst>
                <a:gd name="adj" fmla="val 0"/>
              </a:avLst>
            </a:prstGeom>
            <a:blipFill dpi="0" rotWithShape="1">
              <a:blip r:embed="rId11"/>
              <a:srcRect/>
              <a:stretch>
                <a:fillRect/>
              </a:stretch>
            </a:blipFill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13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71" y="6122091"/>
            <a:ext cx="2415026" cy="73590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" y="0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116744"/>
              </p:ext>
            </p:extLst>
          </p:nvPr>
        </p:nvGraphicFramePr>
        <p:xfrm>
          <a:off x="715963" y="1834758"/>
          <a:ext cx="10803375" cy="4770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tângulo 6"/>
          <p:cNvSpPr/>
          <p:nvPr/>
        </p:nvSpPr>
        <p:spPr>
          <a:xfrm>
            <a:off x="3895344" y="1397583"/>
            <a:ext cx="8296656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Os sucessivos ganhos de produtividade entre 1990/91 e 2020/21* possibilitaram a economia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 97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MM ha.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715963" y="560075"/>
            <a:ext cx="10803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PRODUÇÃO BRASILEIRA DE GRÃOS: Safra 1990/91 a 2020/21*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15962" y="6526070"/>
            <a:ext cx="69707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Fonte: Conab. Nota: *11º Levantamento – Safra 20/21 – </a:t>
            </a:r>
            <a:r>
              <a:rPr lang="pt-BR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agosto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/2021. Elaboração: FGV Agro.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3AFADE4-70DF-401C-A4F4-2221AD166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2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16"/>
            <a:ext cx="12192000" cy="5493384"/>
          </a:xfrm>
        </p:spPr>
      </p:pic>
      <p:sp>
        <p:nvSpPr>
          <p:cNvPr id="7" name="Retângulo 6"/>
          <p:cNvSpPr/>
          <p:nvPr/>
        </p:nvSpPr>
        <p:spPr>
          <a:xfrm>
            <a:off x="2" y="0"/>
            <a:ext cx="12191998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Espaço Reservado para Conteúdo 7"/>
          <p:cNvGraphicFramePr>
            <a:graphicFrameLocks/>
          </p:cNvGraphicFramePr>
          <p:nvPr/>
        </p:nvGraphicFramePr>
        <p:xfrm>
          <a:off x="715963" y="1179015"/>
          <a:ext cx="10761334" cy="5242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10"/>
          <p:cNvSpPr txBox="1"/>
          <p:nvPr/>
        </p:nvSpPr>
        <p:spPr>
          <a:xfrm>
            <a:off x="838200" y="6421461"/>
            <a:ext cx="4702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FONTE: USDA. *Projeção para 2021. Elaboração: FGV Agro.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15963" y="409575"/>
            <a:ext cx="107613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PRODUÇÃO BRASILEIRA DE CARNES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0401F86-0303-4BFC-BFB3-D621C0EEA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95" y="-4303"/>
            <a:ext cx="1871302" cy="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4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35990"/>
            <a:ext cx="12192000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000" dirty="0">
                <a:solidFill>
                  <a:schemeClr val="tx1"/>
                </a:solidFill>
                <a:cs typeface="Arial" panose="020B0604020202020204" pitchFamily="34" charset="0"/>
              </a:rPr>
              <a:t>ÁREA </a:t>
            </a:r>
            <a:r>
              <a:rPr lang="pt-BR" sz="4000">
                <a:solidFill>
                  <a:schemeClr val="tx1"/>
                </a:solidFill>
                <a:cs typeface="Arial" panose="020B0604020202020204" pitchFamily="34" charset="0"/>
              </a:rPr>
              <a:t>DE PASTAGEM x PRODUTIVIDADE</a:t>
            </a:r>
            <a:endParaRPr lang="pt-BR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12" y="-1"/>
            <a:ext cx="1835888" cy="559434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-1" y="803074"/>
            <a:ext cx="12192000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54"/>
          <p:cNvSpPr txBox="1"/>
          <p:nvPr/>
        </p:nvSpPr>
        <p:spPr>
          <a:xfrm>
            <a:off x="421260" y="6465585"/>
            <a:ext cx="79324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Fonte: </a:t>
            </a:r>
            <a:r>
              <a:rPr lang="en-US" sz="1100" dirty="0" err="1">
                <a:latin typeface="+mn-lt"/>
              </a:rPr>
              <a:t>Athenagro</a:t>
            </a:r>
            <a:r>
              <a:rPr lang="en-US" sz="1100" dirty="0">
                <a:latin typeface="+mn-lt"/>
              </a:rPr>
              <a:t>, </a:t>
            </a:r>
            <a:r>
              <a:rPr lang="en-US" sz="1100" dirty="0" err="1">
                <a:latin typeface="+mn-lt"/>
              </a:rPr>
              <a:t>Agroconsult</a:t>
            </a:r>
            <a:r>
              <a:rPr lang="en-US" sz="1100" dirty="0">
                <a:latin typeface="+mn-lt"/>
              </a:rPr>
              <a:t> data, </a:t>
            </a:r>
            <a:r>
              <a:rPr lang="en-US" sz="1100" dirty="0" err="1">
                <a:latin typeface="+mn-lt"/>
              </a:rPr>
              <a:t>Agrosatélite</a:t>
            </a:r>
            <a:r>
              <a:rPr lang="en-US" sz="1100" dirty="0">
                <a:latin typeface="+mn-lt"/>
              </a:rPr>
              <a:t>, IGBE, </a:t>
            </a:r>
            <a:r>
              <a:rPr lang="en-US" sz="1100" dirty="0" err="1">
                <a:latin typeface="+mn-lt"/>
              </a:rPr>
              <a:t>Inpe</a:t>
            </a:r>
            <a:r>
              <a:rPr lang="en-US" sz="1100" dirty="0">
                <a:latin typeface="+mn-lt"/>
              </a:rPr>
              <a:t>/</a:t>
            </a:r>
            <a:r>
              <a:rPr lang="en-US" sz="1100" dirty="0" err="1">
                <a:latin typeface="+mn-lt"/>
              </a:rPr>
              <a:t>Terraclass</a:t>
            </a:r>
            <a:r>
              <a:rPr lang="en-US" sz="1100" dirty="0">
                <a:latin typeface="+mn-lt"/>
              </a:rPr>
              <a:t>, </a:t>
            </a:r>
            <a:r>
              <a:rPr lang="en-US" sz="1100" dirty="0" err="1">
                <a:latin typeface="+mn-lt"/>
              </a:rPr>
              <a:t>Lapig</a:t>
            </a:r>
            <a:r>
              <a:rPr lang="en-US" sz="1100" dirty="0">
                <a:latin typeface="+mn-lt"/>
              </a:rPr>
              <a:t>, </a:t>
            </a:r>
            <a:r>
              <a:rPr lang="en-US" sz="1100" dirty="0" err="1">
                <a:latin typeface="+mn-lt"/>
              </a:rPr>
              <a:t>Prodes</a:t>
            </a:r>
            <a:r>
              <a:rPr lang="en-US" sz="1100" dirty="0">
                <a:latin typeface="+mn-lt"/>
              </a:rPr>
              <a:t>, Rally da </a:t>
            </a:r>
            <a:r>
              <a:rPr lang="en-US" sz="1100" dirty="0" err="1">
                <a:latin typeface="+mn-lt"/>
              </a:rPr>
              <a:t>Pecuária</a:t>
            </a:r>
            <a:r>
              <a:rPr lang="en-US" sz="1100" dirty="0">
                <a:latin typeface="+mn-lt"/>
              </a:rPr>
              <a:t>, MapBiomas.</a:t>
            </a:r>
          </a:p>
        </p:txBody>
      </p:sp>
      <p:sp>
        <p:nvSpPr>
          <p:cNvPr id="3" name="CaixaDeTexto 2"/>
          <p:cNvSpPr txBox="1"/>
          <p:nvPr/>
        </p:nvSpPr>
        <p:spPr>
          <a:xfrm rot="16200000">
            <a:off x="-49021" y="3596461"/>
            <a:ext cx="138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Milhões ha</a:t>
            </a:r>
          </a:p>
        </p:txBody>
      </p:sp>
      <p:sp>
        <p:nvSpPr>
          <p:cNvPr id="16" name="CaixaDeTexto 15"/>
          <p:cNvSpPr txBox="1"/>
          <p:nvPr/>
        </p:nvSpPr>
        <p:spPr>
          <a:xfrm rot="16200000">
            <a:off x="10877405" y="3515506"/>
            <a:ext cx="146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@/ha/ano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9BE31E3-03DA-4523-A79C-4BB2ACB74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16" y="1175428"/>
            <a:ext cx="10474334" cy="50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9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energia hidrÃ¡u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-1" y="-17202"/>
            <a:ext cx="12212591" cy="68752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-16100"/>
            <a:ext cx="12192000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CONSUMO DE ENERGIA PROVENIENTE DE FONTES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RENOVÁVEIS E NÃO RENOVÁVEIS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0" y="839946"/>
            <a:ext cx="12192000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12" y="-1"/>
            <a:ext cx="1835888" cy="559434"/>
          </a:xfrm>
          <a:prstGeom prst="rect">
            <a:avLst/>
          </a:prstGeom>
        </p:spPr>
      </p:pic>
      <p:graphicFrame>
        <p:nvGraphicFramePr>
          <p:cNvPr id="11" name="Gráfico 10"/>
          <p:cNvGraphicFramePr/>
          <p:nvPr/>
        </p:nvGraphicFramePr>
        <p:xfrm>
          <a:off x="0" y="841855"/>
          <a:ext cx="6081309" cy="5560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áfico 13"/>
          <p:cNvGraphicFramePr/>
          <p:nvPr/>
        </p:nvGraphicFramePr>
        <p:xfrm>
          <a:off x="6081310" y="856047"/>
          <a:ext cx="6110689" cy="5546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437198" y="6499564"/>
            <a:ext cx="4668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Fonte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Resenha Energética Brasileira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MME, 2020. Elaboração: FGV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Agro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49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35990"/>
            <a:ext cx="12192000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800" dirty="0">
                <a:solidFill>
                  <a:schemeClr val="tx1"/>
                </a:solidFill>
                <a:cs typeface="Arial" panose="020B0604020202020204" pitchFamily="34" charset="0"/>
              </a:rPr>
              <a:t>ETANOL DE CANA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12" y="-1"/>
            <a:ext cx="1835888" cy="559434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-1" y="803074"/>
            <a:ext cx="12192000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54"/>
          <p:cNvSpPr txBox="1"/>
          <p:nvPr/>
        </p:nvSpPr>
        <p:spPr>
          <a:xfrm>
            <a:off x="605927" y="6596390"/>
            <a:ext cx="2968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Fonte: ÚNICA. Elaboração: FGV </a:t>
            </a:r>
            <a:r>
              <a:rPr lang="en-US" sz="1100" dirty="0" err="1">
                <a:latin typeface="+mn-lt"/>
              </a:rPr>
              <a:t>Agro</a:t>
            </a:r>
            <a:r>
              <a:rPr lang="en-US" sz="1100" dirty="0">
                <a:latin typeface="+mn-lt"/>
              </a:rPr>
              <a:t>. 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8843689" y="1090907"/>
            <a:ext cx="3205805" cy="23812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/>
              <a:t>O etanol de cana-de-açúcar é o biocombustível com menor pegada de carbono do mundo. No Brasil, a mistura de etanol na gasolina é obrigatória por lei: 27% (E27) desde 2015.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4" y="3662548"/>
            <a:ext cx="4861796" cy="286412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916" y="3472157"/>
            <a:ext cx="6475578" cy="3054518"/>
          </a:xfrm>
          <a:prstGeom prst="rect">
            <a:avLst/>
          </a:prstGeom>
        </p:spPr>
      </p:pic>
      <p:pic>
        <p:nvPicPr>
          <p:cNvPr id="11" name="Imagem 10" descr="Uma imagem contendo Logotipo&#10;&#10;Descrição gerada automaticamente">
            <a:extLst>
              <a:ext uri="{FF2B5EF4-FFF2-40B4-BE49-F238E27FC236}">
                <a16:creationId xmlns:a16="http://schemas.microsoft.com/office/drawing/2014/main" xmlns="" id="{3BA187DB-4E1C-4C3D-A473-A957152DC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27" y="1090907"/>
            <a:ext cx="8011679" cy="23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6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xmlns="" id="{C240711F-D67F-4D94-8155-902F5959F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38" y="753451"/>
            <a:ext cx="9419723" cy="575519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-35990"/>
            <a:ext cx="12192000" cy="839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800" dirty="0">
                <a:solidFill>
                  <a:schemeClr val="tx1"/>
                </a:solidFill>
                <a:cs typeface="Arial" panose="020B0604020202020204" pitchFamily="34" charset="0"/>
              </a:rPr>
              <a:t>ETANOL DE CANA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12" y="-1"/>
            <a:ext cx="1835888" cy="559434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-1" y="803074"/>
            <a:ext cx="12192000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54"/>
          <p:cNvSpPr txBox="1"/>
          <p:nvPr/>
        </p:nvSpPr>
        <p:spPr>
          <a:xfrm>
            <a:off x="605927" y="6596390"/>
            <a:ext cx="6498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Fonte: ÚNICA. Elaboração: FGV </a:t>
            </a:r>
            <a:r>
              <a:rPr lang="en-US" sz="1100" dirty="0" err="1">
                <a:latin typeface="+mn-lt"/>
              </a:rPr>
              <a:t>Agro</a:t>
            </a:r>
            <a:r>
              <a:rPr lang="en-US" sz="1100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5143216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gvagro">
  <a:themeElements>
    <a:clrScheme name="MBA-G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BA-G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MBA-G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BA-G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BA-G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BA-G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BA-G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BA-G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BA-G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_rede_mgm" id="{0C5A3632-0968-48D2-9D1F-44D0FFCEED15}" vid="{B2F1158C-DF50-4434-ADC9-9D6D3841F7B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acho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  <a:fontScheme name="Cacho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Cacho">
    <a:fillStyleLst>
      <a:solidFill>
        <a:schemeClr val="phClr"/>
      </a:solidFill>
      <a:solidFill>
        <a:schemeClr val="phClr">
          <a:tint val="70000"/>
          <a:lumMod val="104000"/>
        </a:schemeClr>
      </a:solidFill>
      <a:gradFill rotWithShape="1">
        <a:gsLst>
          <a:gs pos="0">
            <a:schemeClr val="phClr">
              <a:tint val="96000"/>
              <a:lumMod val="104000"/>
            </a:schemeClr>
          </a:gs>
          <a:gs pos="100000">
            <a:schemeClr val="phClr">
              <a:shade val="98000"/>
              <a:lumMod val="9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shade val="9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2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satMod val="92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slide_gvagro</Template>
  <TotalTime>32329</TotalTime>
  <Words>884</Words>
  <Application>Microsoft Office PowerPoint</Application>
  <PresentationFormat>Widescreen</PresentationFormat>
  <Paragraphs>199</Paragraphs>
  <Slides>20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36" baseType="lpstr">
      <vt:lpstr>Arial</vt:lpstr>
      <vt:lpstr>Arial Narrow</vt:lpstr>
      <vt:lpstr>Calbri</vt:lpstr>
      <vt:lpstr>Calibri</vt:lpstr>
      <vt:lpstr>Calibri Light</vt:lpstr>
      <vt:lpstr>Century Gothic</vt:lpstr>
      <vt:lpstr>Helvetica</vt:lpstr>
      <vt:lpstr>HelveticaNeueLT Std Thin Cn</vt:lpstr>
      <vt:lpstr>Mangal</vt:lpstr>
      <vt:lpstr>Myriad Pro</vt:lpstr>
      <vt:lpstr>Tahoma</vt:lpstr>
      <vt:lpstr>Times New Roman</vt:lpstr>
      <vt:lpstr>Verdana</vt:lpstr>
      <vt:lpstr>Wingdings</vt:lpstr>
      <vt:lpstr>slide_gvagro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Possamai</dc:creator>
  <cp:lastModifiedBy>Marcos Aurélio Pereira</cp:lastModifiedBy>
  <cp:revision>1727</cp:revision>
  <cp:lastPrinted>2014-08-28T14:02:45Z</cp:lastPrinted>
  <dcterms:created xsi:type="dcterms:W3CDTF">2015-11-03T18:26:14Z</dcterms:created>
  <dcterms:modified xsi:type="dcterms:W3CDTF">2021-08-19T21:08:46Z</dcterms:modified>
</cp:coreProperties>
</file>