
<file path=[Content_Types].xml><?xml version="1.0" encoding="utf-8"?>
<Types xmlns="http://schemas.openxmlformats.org/package/2006/content-types">
  <Default Extension="fntdata" ContentType="application/x-fontdata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1"/>
  </p:notesMasterIdLst>
  <p:sldIdLst>
    <p:sldId id="256" r:id="rId2"/>
    <p:sldId id="258" r:id="rId3"/>
    <p:sldId id="273" r:id="rId4"/>
    <p:sldId id="282" r:id="rId5"/>
    <p:sldId id="306" r:id="rId6"/>
    <p:sldId id="283" r:id="rId7"/>
    <p:sldId id="286" r:id="rId8"/>
    <p:sldId id="311" r:id="rId9"/>
    <p:sldId id="314" r:id="rId10"/>
    <p:sldId id="318" r:id="rId11"/>
    <p:sldId id="319" r:id="rId12"/>
    <p:sldId id="316" r:id="rId13"/>
    <p:sldId id="315" r:id="rId14"/>
    <p:sldId id="287" r:id="rId15"/>
    <p:sldId id="288" r:id="rId16"/>
    <p:sldId id="312" r:id="rId17"/>
    <p:sldId id="294" r:id="rId18"/>
    <p:sldId id="292" r:id="rId19"/>
    <p:sldId id="313" r:id="rId20"/>
    <p:sldId id="295" r:id="rId21"/>
    <p:sldId id="271" r:id="rId22"/>
    <p:sldId id="310" r:id="rId23"/>
    <p:sldId id="296" r:id="rId24"/>
    <p:sldId id="297" r:id="rId25"/>
    <p:sldId id="305" r:id="rId26"/>
    <p:sldId id="300" r:id="rId27"/>
    <p:sldId id="301" r:id="rId28"/>
    <p:sldId id="303" r:id="rId29"/>
    <p:sldId id="302" r:id="rId30"/>
  </p:sldIdLst>
  <p:sldSz cx="9144000" cy="5143500" type="screen16x9"/>
  <p:notesSz cx="6858000" cy="9144000"/>
  <p:embeddedFontLst>
    <p:embeddedFont>
      <p:font typeface="Montserrat" panose="00000500000000000000" pitchFamily="2" charset="0"/>
      <p:regular r:id="rId32"/>
      <p:bold r:id="rId33"/>
      <p:italic r:id="rId34"/>
      <p:boldItalic r:id="rId35"/>
    </p:embeddedFont>
    <p:embeddedFont>
      <p:font typeface="Montserrat ExtraBold" panose="00000900000000000000" pitchFamily="50" charset="0"/>
      <p:bold r:id="rId36"/>
      <p:boldItalic r:id="rId3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10"/>
    <a:srgbClr val="003DE9"/>
    <a:srgbClr val="FFFFFF"/>
    <a:srgbClr val="9933FF"/>
    <a:srgbClr val="990099"/>
    <a:srgbClr val="CC00FF"/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38" d="100"/>
          <a:sy n="138" d="100"/>
        </p:scale>
        <p:origin x="173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288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497036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891985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78441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102783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596361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823829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763825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316096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28812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884792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814846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887960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460224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459529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8170609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209806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482296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1d9a526eaf0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4" name="Google Shape;224;g1d9a526eaf0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5894520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0494892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060896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4840237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055514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155457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6104962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d69ac45a23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d69ac45a23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74445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 dirty="0"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2.xml"/><Relationship Id="rId13" Type="http://schemas.openxmlformats.org/officeDocument/2006/relationships/image" Target="../media/image12.png"/><Relationship Id="rId3" Type="http://schemas.microsoft.com/office/2007/relationships/media" Target="../media/media2.mp4"/><Relationship Id="rId7" Type="http://schemas.openxmlformats.org/officeDocument/2006/relationships/slideLayout" Target="../slideLayouts/slideLayout1.xml"/><Relationship Id="rId12" Type="http://schemas.openxmlformats.org/officeDocument/2006/relationships/image" Target="../media/image11.png"/><Relationship Id="rId2" Type="http://schemas.microsoft.com/office/2007/relationships/media" Target="../media/media1.mp4"/><Relationship Id="rId16" Type="http://schemas.openxmlformats.org/officeDocument/2006/relationships/image" Target="../media/image15.png"/><Relationship Id="rId1" Type="http://schemas.openxmlformats.org/officeDocument/2006/relationships/video" Target="NULL" TargetMode="External"/><Relationship Id="rId6" Type="http://schemas.microsoft.com/office/2007/relationships/media" Target="../media/media5.mp4"/><Relationship Id="rId11" Type="http://schemas.openxmlformats.org/officeDocument/2006/relationships/image" Target="../media/image8.png"/><Relationship Id="rId5" Type="http://schemas.microsoft.com/office/2007/relationships/media" Target="../media/media4.mp4"/><Relationship Id="rId15" Type="http://schemas.openxmlformats.org/officeDocument/2006/relationships/image" Target="../media/image14.png"/><Relationship Id="rId10" Type="http://schemas.openxmlformats.org/officeDocument/2006/relationships/image" Target="../media/image7.png"/><Relationship Id="rId4" Type="http://schemas.microsoft.com/office/2007/relationships/media" Target="../media/media3.mp4"/><Relationship Id="rId9" Type="http://schemas.openxmlformats.org/officeDocument/2006/relationships/image" Target="../media/image6.png"/><Relationship Id="rId1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3"/>
          <p:cNvSpPr txBox="1"/>
          <p:nvPr/>
        </p:nvSpPr>
        <p:spPr>
          <a:xfrm>
            <a:off x="4199500" y="1323760"/>
            <a:ext cx="4383952" cy="923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dirty="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rPr>
              <a:t>GRUPO DE TRABALHO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dirty="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rPr>
              <a:t>INTELIGÊNCIA ARTIFICIAL</a:t>
            </a:r>
            <a:endParaRPr dirty="0">
              <a:solidFill>
                <a:schemeClr val="lt1"/>
              </a:solidFill>
              <a:latin typeface="Montserrat ExtraBold"/>
              <a:ea typeface="Montserrat ExtraBold"/>
              <a:cs typeface="Montserrat ExtraBold"/>
              <a:sym typeface="Montserrat ExtraBold"/>
            </a:endParaRPr>
          </a:p>
        </p:txBody>
      </p:sp>
      <p:pic>
        <p:nvPicPr>
          <p:cNvPr id="3" name="Imagem 2" descr="Uma imagem contendo Logotipo&#10;&#10;Descrição gerada automaticamente">
            <a:extLst>
              <a:ext uri="{FF2B5EF4-FFF2-40B4-BE49-F238E27FC236}">
                <a16:creationId xmlns:a16="http://schemas.microsoft.com/office/drawing/2014/main" id="{F0909535-86A7-A831-686F-1B4002A007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0497" y="468536"/>
            <a:ext cx="2878491" cy="2341086"/>
          </a:xfrm>
          <a:prstGeom prst="rect">
            <a:avLst/>
          </a:prstGeom>
        </p:spPr>
      </p:pic>
      <p:sp>
        <p:nvSpPr>
          <p:cNvPr id="4" name="Google Shape;70;p15">
            <a:extLst>
              <a:ext uri="{FF2B5EF4-FFF2-40B4-BE49-F238E27FC236}">
                <a16:creationId xmlns:a16="http://schemas.microsoft.com/office/drawing/2014/main" id="{1D930304-6D91-BD4E-02A5-D179372DD02E}"/>
              </a:ext>
            </a:extLst>
          </p:cNvPr>
          <p:cNvSpPr txBox="1"/>
          <p:nvPr/>
        </p:nvSpPr>
        <p:spPr>
          <a:xfrm>
            <a:off x="4238988" y="2174749"/>
            <a:ext cx="4510069" cy="6093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1200" b="1" dirty="0">
                <a:solidFill>
                  <a:schemeClr val="bg1"/>
                </a:solidFill>
                <a:latin typeface="Montserrat"/>
                <a:ea typeface="Montserrat"/>
                <a:cs typeface="Montserrat"/>
                <a:sym typeface="Montserrat"/>
              </a:rPr>
              <a:t>Prof. Dr. Fernando José Garcia Moreira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1200" b="1" dirty="0">
                <a:solidFill>
                  <a:schemeClr val="bg1"/>
                </a:solidFill>
                <a:latin typeface="Montserrat"/>
                <a:ea typeface="Montserrat"/>
                <a:cs typeface="Montserrat"/>
                <a:sym typeface="Montserrat"/>
              </a:rPr>
              <a:t>Prof. Dr. Marcio Carneiro dos Santos - UFMA 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7DE7A37D-F878-E13D-9C15-21AD749CDE27}"/>
              </a:ext>
            </a:extLst>
          </p:cNvPr>
          <p:cNvSpPr/>
          <p:nvPr/>
        </p:nvSpPr>
        <p:spPr>
          <a:xfrm>
            <a:off x="796636" y="4100067"/>
            <a:ext cx="699655" cy="284897"/>
          </a:xfrm>
          <a:prstGeom prst="rect">
            <a:avLst/>
          </a:prstGeom>
          <a:solidFill>
            <a:srgbClr val="0000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92904849-1E56-5285-67DD-FAE6F2B5AC23}"/>
              </a:ext>
            </a:extLst>
          </p:cNvPr>
          <p:cNvSpPr txBox="1"/>
          <p:nvPr/>
        </p:nvSpPr>
        <p:spPr>
          <a:xfrm>
            <a:off x="1116977" y="2886643"/>
            <a:ext cx="7466475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</a:rPr>
              <a:t>Congresso Nacional </a:t>
            </a:r>
          </a:p>
          <a:p>
            <a:pPr algn="ctr"/>
            <a:r>
              <a:rPr lang="pt-BR" sz="2000" dirty="0">
                <a:solidFill>
                  <a:schemeClr val="bg1"/>
                </a:solidFill>
              </a:rPr>
              <a:t>Conselho de Comunicação Social </a:t>
            </a:r>
          </a:p>
          <a:p>
            <a:pPr algn="ctr"/>
            <a:r>
              <a:rPr lang="pt-BR" sz="2400" b="0" i="0" u="none" strike="noStrike" baseline="0" dirty="0">
                <a:solidFill>
                  <a:schemeClr val="bg1"/>
                </a:solidFill>
                <a:latin typeface="Calibri" panose="020F0502020204030204" pitchFamily="34" charset="0"/>
              </a:rPr>
              <a:t>Audiência Pública</a:t>
            </a:r>
          </a:p>
          <a:p>
            <a:pPr algn="ctr"/>
            <a:r>
              <a:rPr lang="pt-BR" sz="2400" b="0" i="0" u="none" strike="noStrike" baseline="0" dirty="0">
                <a:solidFill>
                  <a:schemeClr val="bg1"/>
                </a:solidFill>
                <a:latin typeface="Calibri" panose="020F0502020204030204" pitchFamily="34" charset="0"/>
              </a:rPr>
              <a:t>“Impactos da Inteligência Artificial na Comunicação Social” </a:t>
            </a:r>
          </a:p>
          <a:p>
            <a:pPr algn="ctr"/>
            <a:r>
              <a:rPr lang="pt-BR" sz="1800" dirty="0">
                <a:solidFill>
                  <a:schemeClr val="bg1"/>
                </a:solidFill>
              </a:rPr>
              <a:t>Dia 03 de junho de 2024 </a:t>
            </a:r>
          </a:p>
          <a:p>
            <a:endParaRPr lang="pt-BR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Google Shape;67;p15"/>
          <p:cNvPicPr preferRelativeResize="0"/>
          <p:nvPr/>
        </p:nvPicPr>
        <p:blipFill rotWithShape="1">
          <a:blip r:embed="rId4">
            <a:alphaModFix/>
          </a:blip>
          <a:srcRect l="4242"/>
          <a:stretch/>
        </p:blipFill>
        <p:spPr>
          <a:xfrm>
            <a:off x="8813" y="-4893"/>
            <a:ext cx="7320242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V="1">
            <a:off x="578574" y="1881117"/>
            <a:ext cx="5898425" cy="45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96982" y="2173329"/>
            <a:ext cx="6851073" cy="2877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5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A IA está revolucionando a Comunicação Social ao automatizar tarefas rotineiras e repetitivas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pt-BR" sz="2500" dirty="0">
              <a:solidFill>
                <a:srgbClr val="581EA5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5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Isso está influenciando a forma como: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5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Acessamos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5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Produzimos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5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Assistimos o Audiovisual</a:t>
            </a:r>
            <a:endParaRPr sz="2500" dirty="0">
              <a:solidFill>
                <a:srgbClr val="581EA5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EF233B25-5EB0-EF59-7FFA-B0F4B8F82512}"/>
              </a:ext>
            </a:extLst>
          </p:cNvPr>
          <p:cNvSpPr txBox="1"/>
          <p:nvPr/>
        </p:nvSpPr>
        <p:spPr>
          <a:xfrm>
            <a:off x="96982" y="1135147"/>
            <a:ext cx="693924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Automatização</a:t>
            </a:r>
            <a:r>
              <a:rPr lang="en-US" sz="4400" b="1" dirty="0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 e </a:t>
            </a: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Eficiência</a:t>
            </a:r>
            <a:endParaRPr lang="en-US" sz="4400" b="1" dirty="0">
              <a:solidFill>
                <a:srgbClr val="8F41F8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6" name="Imagem 5" descr="Uma imagem contendo Logotipo&#10;&#10;Descrição gerada automaticamente">
            <a:extLst>
              <a:ext uri="{FF2B5EF4-FFF2-40B4-BE49-F238E27FC236}">
                <a16:creationId xmlns:a16="http://schemas.microsoft.com/office/drawing/2014/main" id="{EC53F9B7-34A3-4514-7B5B-748D3EFEFD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6954" y="140221"/>
            <a:ext cx="1878233" cy="152757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72994" y="2210509"/>
            <a:ext cx="8548442" cy="26622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Jornalistas e profissionais de mídia podem usar algoritmos de IA para analisar grandes volumes de dados, </a:t>
            </a:r>
            <a:r>
              <a:rPr lang="pt-BR" sz="2800" b="1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identificar tendências e gerar insights relevantes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. Isso economiza tempo e permite que se concentrem em atividades mais criativas e estratégicas.</a:t>
            </a:r>
            <a:endParaRPr sz="2800" b="1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4707924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Análise de Dados:</a:t>
            </a:r>
            <a:endParaRPr lang="pt-BR" sz="2500" b="1" dirty="0">
              <a:solidFill>
                <a:srgbClr val="003DE9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72994" y="2073344"/>
            <a:ext cx="8548442" cy="3157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Empresas de mídia estão adotando </a:t>
            </a:r>
            <a:r>
              <a:rPr lang="pt-BR" sz="2800" dirty="0" err="1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chatbots</a:t>
            </a:r>
            <a:r>
              <a:rPr lang="pt-BR" sz="2800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 alimentados por IA para responder a perguntas frequentes e interagir com o público. 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pt-BR" sz="2800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Isso melhora a experiência do usuário e libera recursos humanos para tarefas mais complexas.</a:t>
            </a:r>
            <a:endParaRPr sz="2800" b="1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 err="1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Chatbots</a:t>
            </a: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 e Atendimento ao Cliente</a:t>
            </a:r>
            <a:endParaRPr lang="pt-BR" sz="2500" b="1" dirty="0">
              <a:solidFill>
                <a:srgbClr val="003DE9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07224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Google Shape;67;p15"/>
          <p:cNvPicPr preferRelativeResize="0"/>
          <p:nvPr/>
        </p:nvPicPr>
        <p:blipFill rotWithShape="1">
          <a:blip r:embed="rId4">
            <a:alphaModFix/>
          </a:blip>
          <a:srcRect l="4242"/>
          <a:stretch/>
        </p:blipFill>
        <p:spPr>
          <a:xfrm>
            <a:off x="8813" y="-4893"/>
            <a:ext cx="7320242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V="1">
            <a:off x="578574" y="1881117"/>
            <a:ext cx="5898425" cy="45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96982" y="2173329"/>
            <a:ext cx="6851073" cy="13387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5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A IA permite a criação de experiências personalizadas para os usuários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 dirty="0">
              <a:solidFill>
                <a:srgbClr val="581EA5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EF233B25-5EB0-EF59-7FFA-B0F4B8F82512}"/>
              </a:ext>
            </a:extLst>
          </p:cNvPr>
          <p:cNvSpPr txBox="1"/>
          <p:nvPr/>
        </p:nvSpPr>
        <p:spPr>
          <a:xfrm>
            <a:off x="96982" y="1135147"/>
            <a:ext cx="693924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Personalização</a:t>
            </a:r>
            <a:r>
              <a:rPr lang="en-US" sz="4400" b="1" dirty="0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 de </a:t>
            </a: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Conteúdo</a:t>
            </a:r>
            <a:endParaRPr lang="en-US" sz="4400" b="1" dirty="0">
              <a:solidFill>
                <a:srgbClr val="8F41F8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6" name="Imagem 5" descr="Uma imagem contendo Logotipo&#10;&#10;Descrição gerada automaticamente">
            <a:extLst>
              <a:ext uri="{FF2B5EF4-FFF2-40B4-BE49-F238E27FC236}">
                <a16:creationId xmlns:a16="http://schemas.microsoft.com/office/drawing/2014/main" id="{EC53F9B7-34A3-4514-7B5B-748D3EFEFD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6954" y="140221"/>
            <a:ext cx="1878233" cy="152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754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72994" y="2073344"/>
            <a:ext cx="8548442" cy="3157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Plataformas de streaming, como Netflix e </a:t>
            </a: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Spotify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, usam algoritmos de </a:t>
            </a:r>
            <a:r>
              <a:rPr lang="pt-BR" sz="2800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IA para sugerir conteúdo com base nos interesses individuais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. 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pt-BR" sz="2800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Isso aumenta o engajamento e mantém os usuários envolvidos.</a:t>
            </a:r>
            <a:endParaRPr sz="2800" b="1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Recomendações Personalizadas</a:t>
            </a:r>
            <a:endParaRPr lang="pt-BR" sz="2500" b="1" dirty="0">
              <a:solidFill>
                <a:srgbClr val="003DE9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01896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72994" y="2210509"/>
            <a:ext cx="8548442" cy="26622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A IA ajuda a </a:t>
            </a:r>
            <a:r>
              <a:rPr lang="pt-BR" sz="2800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segmentar a audiência com base em preferências, comportamentos e histórico de consumo. 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pt-BR" sz="2800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Isso permite que as empresas de mídia direcionem campanhas de marketing de forma mais eficaz</a:t>
            </a:r>
            <a:r>
              <a:rPr lang="pt-BR" sz="20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.</a:t>
            </a:r>
            <a:endParaRPr sz="2000" b="1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Segmentação de Audiência</a:t>
            </a:r>
            <a:endParaRPr lang="pt-BR" sz="2500" b="1" dirty="0">
              <a:solidFill>
                <a:srgbClr val="003DE9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25566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Google Shape;67;p15"/>
          <p:cNvPicPr preferRelativeResize="0"/>
          <p:nvPr/>
        </p:nvPicPr>
        <p:blipFill rotWithShape="1">
          <a:blip r:embed="rId4">
            <a:alphaModFix/>
          </a:blip>
          <a:srcRect l="4242"/>
          <a:stretch/>
        </p:blipFill>
        <p:spPr>
          <a:xfrm>
            <a:off x="8813" y="-4893"/>
            <a:ext cx="7320242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V="1">
            <a:off x="523155" y="3033757"/>
            <a:ext cx="5898425" cy="45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EF233B25-5EB0-EF59-7FFA-B0F4B8F82512}"/>
              </a:ext>
            </a:extLst>
          </p:cNvPr>
          <p:cNvSpPr txBox="1"/>
          <p:nvPr/>
        </p:nvSpPr>
        <p:spPr>
          <a:xfrm>
            <a:off x="199313" y="2142381"/>
            <a:ext cx="693924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Produção</a:t>
            </a:r>
            <a:r>
              <a:rPr lang="en-US" sz="4400" b="1" dirty="0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 de </a:t>
            </a: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conteúdo</a:t>
            </a:r>
            <a:endParaRPr lang="en-US" sz="4400" b="1" dirty="0">
              <a:solidFill>
                <a:srgbClr val="8F41F8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6" name="Imagem 5" descr="Uma imagem contendo Logotipo&#10;&#10;Descrição gerada automaticamente">
            <a:extLst>
              <a:ext uri="{FF2B5EF4-FFF2-40B4-BE49-F238E27FC236}">
                <a16:creationId xmlns:a16="http://schemas.microsoft.com/office/drawing/2014/main" id="{EC53F9B7-34A3-4514-7B5B-748D3EFEFD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6954" y="140221"/>
            <a:ext cx="1878233" cy="152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672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72994" y="2210509"/>
            <a:ext cx="8548442" cy="26622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IAs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 de texto e imagem – Chat GPT, Gemini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IAs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 de imagem – </a:t>
            </a: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Dall-e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, </a:t>
            </a: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Midjourney,Leonardo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, </a:t>
            </a: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Firefly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, </a:t>
            </a: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Stable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 </a:t>
            </a: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difusion</a:t>
            </a:r>
            <a:endParaRPr lang="pt-BR" sz="2800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IA de vídeo – </a:t>
            </a: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Runway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, </a:t>
            </a: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Visla</a:t>
            </a:r>
            <a:endParaRPr lang="pt-BR" sz="2800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IA de áudio – Eleven </a:t>
            </a: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Labs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, </a:t>
            </a:r>
            <a:r>
              <a:rPr lang="pt-BR" sz="2800" dirty="0" err="1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EZdubs</a:t>
            </a:r>
            <a:endParaRPr sz="2000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Produção de conteúdo – áudio e vídeo</a:t>
            </a:r>
            <a:endParaRPr lang="pt-BR" sz="2500" b="1" dirty="0">
              <a:solidFill>
                <a:srgbClr val="003DE9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769028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363652" y="1198935"/>
            <a:ext cx="8548442" cy="680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Engenharia de prompt</a:t>
            </a:r>
            <a:endParaRPr sz="2000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Prompt </a:t>
            </a:r>
            <a:endParaRPr lang="pt-BR" sz="2500" b="1" dirty="0">
              <a:solidFill>
                <a:srgbClr val="003DE9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F15AF8DB-9BD8-F89B-8B86-8DAA3D0CE2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93125" y="1792810"/>
            <a:ext cx="5866938" cy="3194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224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363652" y="1198935"/>
            <a:ext cx="8548442" cy="680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Engenharia de prompt</a:t>
            </a:r>
            <a:endParaRPr sz="2000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Prompt </a:t>
            </a:r>
            <a:endParaRPr lang="pt-BR" sz="2500" b="1" dirty="0">
              <a:solidFill>
                <a:srgbClr val="003DE9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3B2B2FF8-72CF-44B6-4377-D557D242469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93125" y="1831346"/>
            <a:ext cx="5503945" cy="308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7164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Google Shape;72;p15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11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Lip Sync_Oi pessoal. Passa..._Frank_man-with-multiple..._2024-05-09">
            <a:hlinkClick r:id="" action="ppaction://media"/>
            <a:extLst>
              <a:ext uri="{FF2B5EF4-FFF2-40B4-BE49-F238E27FC236}">
                <a16:creationId xmlns:a16="http://schemas.microsoft.com/office/drawing/2014/main" id="{89CE0FD8-7E19-451D-4D0D-C02348E3E7B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360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41636" y="1370301"/>
            <a:ext cx="2687015" cy="1511446"/>
          </a:xfrm>
          <a:prstGeom prst="rect">
            <a:avLst/>
          </a:prstGeom>
        </p:spPr>
      </p:pic>
      <p:pic>
        <p:nvPicPr>
          <p:cNvPr id="4" name="Lip Sync_Oi pessoal, passa..._Maggie_woman-sitting-des..._2024-05-09">
            <a:hlinkClick r:id="" action="ppaction://media"/>
            <a:extLst>
              <a:ext uri="{FF2B5EF4-FFF2-40B4-BE49-F238E27FC236}">
                <a16:creationId xmlns:a16="http://schemas.microsoft.com/office/drawing/2014/main" id="{66D4BBC7-1617-CC7B-6EDA-AA206AB0B85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end="3096"/>
                </p14:media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158292" y="1370301"/>
            <a:ext cx="2687015" cy="1511446"/>
          </a:xfrm>
          <a:prstGeom prst="rect">
            <a:avLst/>
          </a:prstGeom>
        </p:spPr>
      </p:pic>
      <p:pic>
        <p:nvPicPr>
          <p:cNvPr id="6" name="Lip Sync_Oi pessoal, passa..._Ella_young-woman-blogg..._2024-05-09">
            <a:hlinkClick r:id="" action="ppaction://media"/>
            <a:extLst>
              <a:ext uri="{FF2B5EF4-FFF2-40B4-BE49-F238E27FC236}">
                <a16:creationId xmlns:a16="http://schemas.microsoft.com/office/drawing/2014/main" id="{1BA2B7B6-E962-B880-E9BA-7994C5F994D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4">
                  <p14:trim end="3318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074948" y="1370301"/>
            <a:ext cx="2687015" cy="1511446"/>
          </a:xfrm>
          <a:prstGeom prst="rect">
            <a:avLst/>
          </a:prstGeom>
        </p:spPr>
      </p:pic>
      <p:pic>
        <p:nvPicPr>
          <p:cNvPr id="9" name="DENVER AVATAR - 03 maio 2024  - 00000">
            <a:hlinkClick r:id="" action="ppaction://media"/>
            <a:extLst>
              <a:ext uri="{FF2B5EF4-FFF2-40B4-BE49-F238E27FC236}">
                <a16:creationId xmlns:a16="http://schemas.microsoft.com/office/drawing/2014/main" id="{435664B9-3809-0C4A-62B8-D9BA55247BE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5">
                  <p14:trim st="3492" end="57146.3125"/>
                </p14:media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589223" y="3197619"/>
            <a:ext cx="2678855" cy="1506856"/>
          </a:xfrm>
          <a:prstGeom prst="rect">
            <a:avLst/>
          </a:prstGeom>
        </p:spPr>
      </p:pic>
      <p:pic>
        <p:nvPicPr>
          <p:cNvPr id="10" name="demo avatar fernando com vmix - 17 março 2022 - REDUZIDO">
            <a:hlinkClick r:id="" action="ppaction://media"/>
            <a:extLst>
              <a:ext uri="{FF2B5EF4-FFF2-40B4-BE49-F238E27FC236}">
                <a16:creationId xmlns:a16="http://schemas.microsoft.com/office/drawing/2014/main" id="{CF308B92-C32A-8E20-E10A-70D87BBA8BD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6">
                  <p14:trim st="4788" end="23981"/>
                </p14:media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4875924" y="3197619"/>
            <a:ext cx="2678855" cy="1506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69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1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20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415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4159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61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 fullScrn="1">
              <p:cMediaNode vol="80000">
                <p:cTn id="40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5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 fullScrn="1">
              <p:cMediaNode vol="80000">
                <p:cTn id="46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Google Shape;67;p15"/>
          <p:cNvPicPr preferRelativeResize="0"/>
          <p:nvPr/>
        </p:nvPicPr>
        <p:blipFill rotWithShape="1">
          <a:blip r:embed="rId4">
            <a:alphaModFix/>
          </a:blip>
          <a:srcRect l="4242"/>
          <a:stretch/>
        </p:blipFill>
        <p:spPr>
          <a:xfrm>
            <a:off x="8813" y="-4893"/>
            <a:ext cx="7320242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V="1">
            <a:off x="523155" y="3033757"/>
            <a:ext cx="5898425" cy="45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EF233B25-5EB0-EF59-7FFA-B0F4B8F82512}"/>
              </a:ext>
            </a:extLst>
          </p:cNvPr>
          <p:cNvSpPr txBox="1"/>
          <p:nvPr/>
        </p:nvSpPr>
        <p:spPr>
          <a:xfrm>
            <a:off x="199313" y="2142381"/>
            <a:ext cx="693924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Desafios</a:t>
            </a:r>
            <a:r>
              <a:rPr lang="en-US" sz="4400" b="1" dirty="0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 </a:t>
            </a: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Éticos</a:t>
            </a:r>
            <a:r>
              <a:rPr lang="en-US" sz="4400" b="1" dirty="0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 e </a:t>
            </a: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viés</a:t>
            </a:r>
            <a:endParaRPr lang="en-US" sz="4400" b="1" dirty="0">
              <a:solidFill>
                <a:srgbClr val="8F41F8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6" name="Imagem 5" descr="Uma imagem contendo Logotipo&#10;&#10;Descrição gerada automaticamente">
            <a:extLst>
              <a:ext uri="{FF2B5EF4-FFF2-40B4-BE49-F238E27FC236}">
                <a16:creationId xmlns:a16="http://schemas.microsoft.com/office/drawing/2014/main" id="{EC53F9B7-34A3-4514-7B5B-748D3EFEFD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6954" y="140221"/>
            <a:ext cx="1878233" cy="152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6700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72994" y="1968511"/>
            <a:ext cx="8548442" cy="3157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Os </a:t>
            </a:r>
            <a:r>
              <a:rPr lang="pt-BR" sz="2800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sistemas de IA podem refletir os preconceitos presentes nos dados de treinamento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. 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pt-BR" sz="2800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É fundamental garantir que os </a:t>
            </a:r>
            <a:r>
              <a:rPr lang="pt-BR" sz="2800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algoritmos sejam transparentes e justos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, evitando discriminação e reforço de estereótipos.</a:t>
            </a:r>
            <a:endParaRPr sz="2800" b="1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Viés nos Algoritmos</a:t>
            </a:r>
            <a:endParaRPr lang="pt-BR" sz="2500" b="1" dirty="0">
              <a:solidFill>
                <a:srgbClr val="003DE9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34909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72994" y="2064001"/>
            <a:ext cx="8548442" cy="3157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À medida que a </a:t>
            </a:r>
            <a:r>
              <a:rPr lang="pt-BR" sz="2800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IA é usada para gerar notícias e conteúdo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, os </a:t>
            </a:r>
            <a:r>
              <a:rPr lang="pt-BR" sz="2800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profissionais de mídia devem manter a responsabilidade editorial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. 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pt-BR" sz="2800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A verificação de fatos e a ética jornalística continuam sendo essenciais.</a:t>
            </a:r>
            <a:endParaRPr sz="2800" b="1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Responsabilidade Editorial</a:t>
            </a:r>
            <a:endParaRPr lang="pt-BR" sz="2500" b="1" dirty="0">
              <a:solidFill>
                <a:srgbClr val="003DE9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05857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Google Shape;67;p15"/>
          <p:cNvPicPr preferRelativeResize="0"/>
          <p:nvPr/>
        </p:nvPicPr>
        <p:blipFill rotWithShape="1">
          <a:blip r:embed="rId4">
            <a:alphaModFix/>
          </a:blip>
          <a:srcRect l="4242"/>
          <a:stretch/>
        </p:blipFill>
        <p:spPr>
          <a:xfrm>
            <a:off x="8813" y="-4893"/>
            <a:ext cx="7320242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V="1">
            <a:off x="523155" y="3033757"/>
            <a:ext cx="5898425" cy="45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EF233B25-5EB0-EF59-7FFA-B0F4B8F82512}"/>
              </a:ext>
            </a:extLst>
          </p:cNvPr>
          <p:cNvSpPr txBox="1"/>
          <p:nvPr/>
        </p:nvSpPr>
        <p:spPr>
          <a:xfrm>
            <a:off x="199313" y="2142381"/>
            <a:ext cx="693924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Mudanças</a:t>
            </a:r>
            <a:r>
              <a:rPr lang="en-US" sz="4400" b="1" dirty="0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 no </a:t>
            </a: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Jornalismo</a:t>
            </a:r>
            <a:endParaRPr lang="en-US" sz="4400" b="1" dirty="0">
              <a:solidFill>
                <a:srgbClr val="8F41F8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6" name="Imagem 5" descr="Uma imagem contendo Logotipo&#10;&#10;Descrição gerada automaticamente">
            <a:extLst>
              <a:ext uri="{FF2B5EF4-FFF2-40B4-BE49-F238E27FC236}">
                <a16:creationId xmlns:a16="http://schemas.microsoft.com/office/drawing/2014/main" id="{EC53F9B7-34A3-4514-7B5B-748D3EFEFD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6954" y="140221"/>
            <a:ext cx="1878233" cy="152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7968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72994" y="2210509"/>
            <a:ext cx="8548442" cy="1477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Algoritmos podem ajudar a </a:t>
            </a:r>
            <a:r>
              <a:rPr lang="pt-BR" sz="2800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identificar padrões em grandes volumes de dados, mas a interpretação e o contexto ainda exigem habilidades humanas</a:t>
            </a:r>
            <a:r>
              <a:rPr lang="pt-BR" sz="28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.</a:t>
            </a: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Jornalismo Assistido por IA</a:t>
            </a: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48925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72994" y="2210509"/>
            <a:ext cx="8548442" cy="1671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A IA está </a:t>
            </a:r>
            <a:r>
              <a:rPr lang="pt-BR" sz="2800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impulsionando a criação de novos formatos, como narrativas interativas, visualizações de dados dinâmicas e realidade aumentada</a:t>
            </a:r>
            <a:r>
              <a:rPr lang="pt-BR" sz="2800" dirty="0">
                <a:solidFill>
                  <a:srgbClr val="21015D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.</a:t>
            </a:r>
            <a:endParaRPr sz="2800" b="1" dirty="0">
              <a:solidFill>
                <a:srgbClr val="21015D"/>
              </a:solidFill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Novos Formatos de Conteúdo</a:t>
            </a:r>
            <a:endParaRPr lang="pt-BR" sz="2500" b="1" dirty="0">
              <a:solidFill>
                <a:srgbClr val="003DE9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88343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Google Shape;67;p15"/>
          <p:cNvPicPr preferRelativeResize="0"/>
          <p:nvPr/>
        </p:nvPicPr>
        <p:blipFill rotWithShape="1">
          <a:blip r:embed="rId4">
            <a:alphaModFix/>
          </a:blip>
          <a:srcRect l="4242"/>
          <a:stretch/>
        </p:blipFill>
        <p:spPr>
          <a:xfrm>
            <a:off x="8813" y="-4893"/>
            <a:ext cx="7320242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V="1">
            <a:off x="523155" y="3033757"/>
            <a:ext cx="5898425" cy="45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EF233B25-5EB0-EF59-7FFA-B0F4B8F82512}"/>
              </a:ext>
            </a:extLst>
          </p:cNvPr>
          <p:cNvSpPr txBox="1"/>
          <p:nvPr/>
        </p:nvSpPr>
        <p:spPr>
          <a:xfrm>
            <a:off x="199313" y="2142381"/>
            <a:ext cx="693924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Regulamentação</a:t>
            </a:r>
            <a:r>
              <a:rPr lang="en-US" sz="4400" b="1" dirty="0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 e </a:t>
            </a:r>
            <a:r>
              <a:rPr lang="en-US" sz="4400" b="1" dirty="0" err="1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Educação</a:t>
            </a:r>
            <a:endParaRPr lang="en-US" sz="4400" b="1" dirty="0">
              <a:solidFill>
                <a:srgbClr val="8F41F8"/>
              </a:solidFill>
              <a:latin typeface="Calibri" panose="020F0502020204030204" pitchFamily="34" charset="0"/>
              <a:ea typeface="Montserrat Black"/>
              <a:cs typeface="Calibri" panose="020F0502020204030204" pitchFamily="34" charset="0"/>
              <a:sym typeface="Montserrat Black"/>
            </a:endParaRPr>
          </a:p>
        </p:txBody>
      </p:sp>
      <p:pic>
        <p:nvPicPr>
          <p:cNvPr id="6" name="Imagem 5" descr="Uma imagem contendo Logotipo&#10;&#10;Descrição gerada automaticamente">
            <a:extLst>
              <a:ext uri="{FF2B5EF4-FFF2-40B4-BE49-F238E27FC236}">
                <a16:creationId xmlns:a16="http://schemas.microsoft.com/office/drawing/2014/main" id="{EC53F9B7-34A3-4514-7B5B-748D3EFEFD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6954" y="140221"/>
            <a:ext cx="1878233" cy="152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9773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575" y="1926836"/>
            <a:ext cx="2007476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172994" y="2210509"/>
            <a:ext cx="8548442" cy="1477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Profissionais de comunicação, jornalistas e produtores de conteúdo </a:t>
            </a:r>
            <a:r>
              <a:rPr lang="pt-BR" sz="2800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devem receber treinamento em IA para entender seu funcionamento e aplicação</a:t>
            </a:r>
            <a:r>
              <a:rPr lang="pt-BR" sz="28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.</a:t>
            </a: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172994" y="1215823"/>
            <a:ext cx="6075406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Capacitação Profissional</a:t>
            </a: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822321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Uma imagem contendo Logotipo&#10;&#10;Descrição gerada automaticamente">
            <a:extLst>
              <a:ext uri="{FF2B5EF4-FFF2-40B4-BE49-F238E27FC236}">
                <a16:creationId xmlns:a16="http://schemas.microsoft.com/office/drawing/2014/main" id="{EFC0412D-6435-D618-9AB8-093E9243EB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2754" y="1557797"/>
            <a:ext cx="2878491" cy="2341086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Google Shape;67;p15"/>
          <p:cNvPicPr preferRelativeResize="0"/>
          <p:nvPr/>
        </p:nvPicPr>
        <p:blipFill rotWithShape="1">
          <a:blip r:embed="rId4">
            <a:alphaModFix/>
          </a:blip>
          <a:srcRect l="4242"/>
          <a:stretch/>
        </p:blipFill>
        <p:spPr>
          <a:xfrm>
            <a:off x="8813" y="-4893"/>
            <a:ext cx="7320242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V="1">
            <a:off x="523155" y="3033757"/>
            <a:ext cx="5898425" cy="45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EF233B25-5EB0-EF59-7FFA-B0F4B8F82512}"/>
              </a:ext>
            </a:extLst>
          </p:cNvPr>
          <p:cNvSpPr txBox="1"/>
          <p:nvPr/>
        </p:nvSpPr>
        <p:spPr>
          <a:xfrm>
            <a:off x="199313" y="1450433"/>
            <a:ext cx="6939242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4400" b="1" dirty="0">
                <a:solidFill>
                  <a:srgbClr val="8F41F8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Impacto esperado no Mercado de Trabalho</a:t>
            </a:r>
          </a:p>
        </p:txBody>
      </p:sp>
      <p:pic>
        <p:nvPicPr>
          <p:cNvPr id="6" name="Imagem 5" descr="Uma imagem contendo Logotipo&#10;&#10;Descrição gerada automaticamente">
            <a:extLst>
              <a:ext uri="{FF2B5EF4-FFF2-40B4-BE49-F238E27FC236}">
                <a16:creationId xmlns:a16="http://schemas.microsoft.com/office/drawing/2014/main" id="{EC53F9B7-34A3-4514-7B5B-748D3EFEFD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6954" y="140221"/>
            <a:ext cx="1878233" cy="152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1440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2993" y="1716349"/>
            <a:ext cx="5539381" cy="114997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55418" y="1921400"/>
            <a:ext cx="9144000" cy="3077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l"/>
            <a:r>
              <a:rPr lang="pt-BR" sz="24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Mídia (publicitário, criador de conteúdo, redator, jornalista)</a:t>
            </a:r>
          </a:p>
          <a:p>
            <a:pPr algn="l"/>
            <a:r>
              <a:rPr lang="pt-BR" sz="2000" b="0" i="0" dirty="0">
                <a:solidFill>
                  <a:srgbClr val="4B4B4B"/>
                </a:solidFill>
                <a:effectLst/>
                <a:latin typeface="Arial" panose="020B0604020202020204" pitchFamily="34" charset="0"/>
              </a:rPr>
              <a:t>A IA tem a capacidade de escrever, ler e compreender dados no formato de texto, o que pode impactar profissionais que trabalham com criação de conteúdo, como publicitários, redatores e jornalistas. </a:t>
            </a:r>
          </a:p>
          <a:p>
            <a:pPr algn="l"/>
            <a:r>
              <a:rPr lang="pt-BR" sz="2000" b="0" i="0" dirty="0">
                <a:solidFill>
                  <a:srgbClr val="4B4B4B"/>
                </a:solidFill>
                <a:effectLst/>
                <a:latin typeface="Arial" panose="020B0604020202020204" pitchFamily="34" charset="0"/>
              </a:rPr>
              <a:t>Porém, a IA ainda não é capaz de replicar a criatividade e a perspicácia humana. Portanto, os profissionais da mídia podem se adaptar a essa mudança, concentrando-se em criar conteúdo original e envolvente que a IA não pode replicar.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400" dirty="0">
                <a:solidFill>
                  <a:srgbClr val="581EA5"/>
                </a:solidFill>
                <a:latin typeface="Calibri" panose="020F0502020204030204" pitchFamily="34" charset="0"/>
                <a:ea typeface="Montserrat Black"/>
                <a:cs typeface="Calibri" panose="020F0502020204030204" pitchFamily="34" charset="0"/>
                <a:sym typeface="Montserrat Black"/>
              </a:rPr>
              <a:t>.</a:t>
            </a: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99594" y="1160870"/>
            <a:ext cx="7613261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Impacto esperado no Mercado de Trabalho</a:t>
            </a: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019891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2993" y="1716349"/>
            <a:ext cx="5539381" cy="114997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55418" y="1921400"/>
            <a:ext cx="9144000" cy="3016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l"/>
            <a:r>
              <a:rPr lang="pt-BR" sz="24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Designer gráfico</a:t>
            </a:r>
          </a:p>
          <a:p>
            <a:pPr algn="l"/>
            <a:r>
              <a:rPr lang="pt-BR" sz="2000" b="0" i="0" dirty="0" err="1">
                <a:solidFill>
                  <a:srgbClr val="4B4B4B"/>
                </a:solidFill>
                <a:effectLst/>
                <a:latin typeface="Arial" panose="020B0604020202020204" pitchFamily="34" charset="0"/>
              </a:rPr>
              <a:t>IAs</a:t>
            </a:r>
            <a:r>
              <a:rPr lang="pt-BR" sz="2000" b="0" i="0" dirty="0">
                <a:solidFill>
                  <a:srgbClr val="4B4B4B"/>
                </a:solidFill>
                <a:effectLst/>
                <a:latin typeface="Arial" panose="020B0604020202020204" pitchFamily="34" charset="0"/>
              </a:rPr>
              <a:t>, como MIDJOURNEY,DALL-E, podem criar imagens em segundos, o que pode impactar a indústria de design gráfico. No entanto, a IA não pode replicar a criatividade humana e a compreensão do design. Há mais no trabalho do designer gráfico do que “fazer uma arte”, e nem sempre a noção de branding está alinhada com um gerador automático de imagens.</a:t>
            </a:r>
          </a:p>
          <a:p>
            <a:pPr algn="l"/>
            <a:r>
              <a:rPr lang="pt-BR" sz="2000" b="0" i="0" dirty="0">
                <a:solidFill>
                  <a:srgbClr val="4B4B4B"/>
                </a:solidFill>
                <a:effectLst/>
                <a:latin typeface="Arial" panose="020B0604020202020204" pitchFamily="34" charset="0"/>
              </a:rPr>
              <a:t>Portanto, os designers gráficos podem se adaptar a essa mudança, concentrando-se em desenvolver um estilo de design único e em aprimorar suas habilidades criativas.</a:t>
            </a: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99594" y="1160870"/>
            <a:ext cx="7613261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Impacto esperado no Mercado de Trabalho</a:t>
            </a: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567660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2993" y="1716349"/>
            <a:ext cx="5539381" cy="114997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99594" y="1160870"/>
            <a:ext cx="7613261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Impacto esperado no Mercado de Trabalho</a:t>
            </a: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5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CaixaDeTexto 14">
            <a:extLst>
              <a:ext uri="{FF2B5EF4-FFF2-40B4-BE49-F238E27FC236}">
                <a16:creationId xmlns:a16="http://schemas.microsoft.com/office/drawing/2014/main" id="{665E965D-AAEE-B681-126C-98FAF12F98CA}"/>
              </a:ext>
            </a:extLst>
          </p:cNvPr>
          <p:cNvSpPr txBox="1"/>
          <p:nvPr/>
        </p:nvSpPr>
        <p:spPr>
          <a:xfrm>
            <a:off x="1084985" y="4050505"/>
            <a:ext cx="683363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dirty="0"/>
              <a:t>A well-dressed, 60-year-old man with short gray hair, glasses, and no beard, standing at a sleek podium and addressing a diverse group of adult professionals while presenting a series of informative slides on a large, high-quality screen behind him.</a:t>
            </a:r>
            <a:endParaRPr lang="pt-BR" dirty="0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26AA59B4-828E-3527-2834-7173BD1216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5195" y="1875332"/>
            <a:ext cx="8233212" cy="2076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0812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2993" y="1716349"/>
            <a:ext cx="5539381" cy="114997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99594" y="1160870"/>
            <a:ext cx="7613261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Impacto esperado no Mercado de Trabalho</a:t>
            </a: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DEE002FB-F59B-6710-EDB7-41DD0A257C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5899" y="1961706"/>
            <a:ext cx="7742756" cy="2860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5417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2993" y="1716349"/>
            <a:ext cx="5539381" cy="114997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55418" y="1921400"/>
            <a:ext cx="9144000" cy="2769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l"/>
            <a:r>
              <a:rPr lang="pt-BR" sz="2400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O economista Carl Benedikt Frey, da Universidade de Oxford, em entrevista ao portal norte-americano Business Insider, explicou que </a:t>
            </a:r>
            <a:r>
              <a:rPr lang="pt-BR" sz="2400" b="1" i="1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os profissionais mais velhos possuem experiência altamente valiosa que não pode ser automatizada, e por isso vão se favorecer mais com a implementação das </a:t>
            </a:r>
            <a:r>
              <a:rPr lang="pt-BR" sz="2400" b="1" i="1" dirty="0" err="1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IAs</a:t>
            </a:r>
            <a:r>
              <a:rPr lang="pt-BR" sz="2400" b="1" i="1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no ambiente de trabalho. </a:t>
            </a:r>
          </a:p>
          <a:p>
            <a:pPr algn="l"/>
            <a:endParaRPr lang="pt-BR" sz="2400" dirty="0">
              <a:solidFill>
                <a:srgbClr val="212121"/>
              </a:solidFill>
              <a:latin typeface="Arial" panose="020B0604020202020204" pitchFamily="34" charset="0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99594" y="1160870"/>
            <a:ext cx="7613261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Impacto esperado no Mercado de Trabalho</a:t>
            </a: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7B584B32-41D1-A06B-80D0-9DF27275BE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6592" y="1290358"/>
            <a:ext cx="2387814" cy="52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0772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2993" y="1716349"/>
            <a:ext cx="5539381" cy="114997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55418" y="1921400"/>
            <a:ext cx="9144000" cy="35086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l"/>
            <a:r>
              <a:rPr lang="pt-BR" sz="2400" i="0" dirty="0" err="1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Co-fundador</a:t>
            </a:r>
            <a:r>
              <a:rPr lang="pt-BR" sz="2400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 da </a:t>
            </a:r>
            <a:r>
              <a:rPr lang="pt-BR" sz="2400" i="0" dirty="0" err="1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Affetic</a:t>
            </a:r>
            <a:r>
              <a:rPr lang="pt-BR" sz="2400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, Jean Paul </a:t>
            </a:r>
            <a:r>
              <a:rPr lang="pt-BR" sz="2400" i="0" dirty="0" err="1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Villacis</a:t>
            </a:r>
            <a:r>
              <a:rPr lang="pt-BR" sz="2400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 tem 49 anos e conta que utiliza diariamente as ferramentas de inteligência artificial em seu trabalho. </a:t>
            </a:r>
            <a:r>
              <a:rPr lang="pt-BR" sz="2400" b="1" i="1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Ele afirma que as ferramentas têm servido como meio para acelerar suas </a:t>
            </a:r>
            <a:r>
              <a:rPr lang="pt-BR" sz="2400" b="1" i="1" dirty="0" err="1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atividades."Com</a:t>
            </a:r>
            <a:r>
              <a:rPr lang="pt-BR" sz="2400" b="1" i="1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o 'prompt' (comando) certo, você consegue ter a possibilidade de agir deforma mais efetiva e eficiente. São tecnologias que vieram para ser ferramentas de auxílio, não substitutas dos profissionais especializados na área".</a:t>
            </a:r>
          </a:p>
          <a:p>
            <a:pPr algn="l"/>
            <a:endParaRPr lang="pt-BR" sz="2400" dirty="0">
              <a:solidFill>
                <a:srgbClr val="212121"/>
              </a:solidFill>
              <a:latin typeface="Arial" panose="020B0604020202020204" pitchFamily="34" charset="0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99594" y="1160870"/>
            <a:ext cx="7613261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Impacto esperado no Mercado de Trabalho</a:t>
            </a: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7B584B32-41D1-A06B-80D0-9DF27275BE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6592" y="1290358"/>
            <a:ext cx="2387814" cy="52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2794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2993" y="1716349"/>
            <a:ext cx="5539381" cy="114997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99594" y="2330361"/>
            <a:ext cx="9144000" cy="17235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l"/>
            <a:r>
              <a:rPr lang="pt-BR" sz="2000" b="1" i="1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"É preciso que essa geração não se acomode e realmente mergulhe de cabeça na utilização de ferramentas de IA (especialmente as mais populares como </a:t>
            </a:r>
            <a:r>
              <a:rPr lang="pt-BR" sz="2000" b="1" i="1" dirty="0" err="1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ChatGPT,Google</a:t>
            </a:r>
            <a:r>
              <a:rPr lang="pt-BR" sz="2000" b="1" i="1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pt-BR" sz="2000" b="1" i="1" dirty="0" err="1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gemini</a:t>
            </a:r>
            <a:r>
              <a:rPr lang="pt-BR" sz="2000" b="1" i="1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, Leonardo.ai, </a:t>
            </a:r>
            <a:r>
              <a:rPr lang="pt-BR" sz="2000" b="1" i="1" dirty="0" err="1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stable</a:t>
            </a:r>
            <a:r>
              <a:rPr lang="pt-BR" sz="2000" b="1" i="1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pt-BR" sz="2000" b="1" i="1" dirty="0" err="1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diffusion</a:t>
            </a:r>
            <a:r>
              <a:rPr lang="pt-BR" sz="2000" b="1" i="1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, entre outras)", </a:t>
            </a:r>
            <a:r>
              <a:rPr lang="pt-BR" sz="2000" b="0" i="0" dirty="0">
                <a:solidFill>
                  <a:srgbClr val="4B4B4B"/>
                </a:solidFill>
                <a:effectLst/>
                <a:latin typeface="Arial" panose="020B0604020202020204" pitchFamily="34" charset="0"/>
              </a:rPr>
              <a:t>Explica Frederico Comério, CTO da </a:t>
            </a:r>
            <a:r>
              <a:rPr lang="pt-BR" sz="2000" b="0" i="0" dirty="0" err="1">
                <a:solidFill>
                  <a:srgbClr val="4B4B4B"/>
                </a:solidFill>
                <a:effectLst/>
                <a:latin typeface="Arial" panose="020B0604020202020204" pitchFamily="34" charset="0"/>
              </a:rPr>
              <a:t>Intelliway</a:t>
            </a:r>
            <a:r>
              <a:rPr lang="pt-BR" sz="2000" b="0" i="0" dirty="0">
                <a:solidFill>
                  <a:srgbClr val="4B4B4B"/>
                </a:solidFill>
                <a:effectLst/>
                <a:latin typeface="Arial" panose="020B0604020202020204" pitchFamily="34" charset="0"/>
              </a:rPr>
              <a:t> Tecnologia e especialista em inteligência artificial.</a:t>
            </a: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6452" y="354050"/>
            <a:ext cx="1335350" cy="6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93125" y="4662800"/>
            <a:ext cx="1708675" cy="4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79;p16">
            <a:extLst>
              <a:ext uri="{FF2B5EF4-FFF2-40B4-BE49-F238E27FC236}">
                <a16:creationId xmlns:a16="http://schemas.microsoft.com/office/drawing/2014/main" id="{C76A79FE-2507-4437-9DE2-7668170A96B3}"/>
              </a:ext>
            </a:extLst>
          </p:cNvPr>
          <p:cNvSpPr txBox="1"/>
          <p:nvPr/>
        </p:nvSpPr>
        <p:spPr>
          <a:xfrm>
            <a:off x="99594" y="1160870"/>
            <a:ext cx="7613261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800" b="1" dirty="0">
                <a:solidFill>
                  <a:srgbClr val="003DE9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Impacto esperado no Mercado de Trabalho</a:t>
            </a:r>
          </a:p>
        </p:txBody>
      </p:sp>
      <p:pic>
        <p:nvPicPr>
          <p:cNvPr id="7" name="Google Shape;54;p13">
            <a:extLst>
              <a:ext uri="{FF2B5EF4-FFF2-40B4-BE49-F238E27FC236}">
                <a16:creationId xmlns:a16="http://schemas.microsoft.com/office/drawing/2014/main" id="{0B81BCD1-58C5-4D13-F8A2-CA52E54A0608}"/>
              </a:ext>
            </a:extLst>
          </p:cNvPr>
          <p:cNvPicPr preferRelativeResize="0"/>
          <p:nvPr/>
        </p:nvPicPr>
        <p:blipFill>
          <a:blip r:embed="rId6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019506" y="210682"/>
            <a:ext cx="1386699" cy="91972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D203A993-958F-FDD2-6552-EDA6ED3FDE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6592" y="1290358"/>
            <a:ext cx="2387814" cy="52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13795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927</Words>
  <Application>Microsoft Office PowerPoint</Application>
  <PresentationFormat>Apresentação na tela (16:9)</PresentationFormat>
  <Paragraphs>78</Paragraphs>
  <Slides>29</Slides>
  <Notes>29</Notes>
  <HiddenSlides>0</HiddenSlides>
  <MMClips>5</MMClips>
  <ScaleCrop>false</ScaleCrop>
  <HeadingPairs>
    <vt:vector size="6" baseType="variant">
      <vt:variant>
        <vt:lpstr>Fontes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29</vt:i4>
      </vt:variant>
    </vt:vector>
  </HeadingPairs>
  <TitlesOfParts>
    <vt:vector size="34" baseType="lpstr">
      <vt:lpstr>Arial</vt:lpstr>
      <vt:lpstr>Calibri</vt:lpstr>
      <vt:lpstr>Montserrat</vt:lpstr>
      <vt:lpstr>Montserrat ExtraBold</vt:lpstr>
      <vt:lpstr>Simple Light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Luana</dc:creator>
  <cp:lastModifiedBy>Fernando Moreira</cp:lastModifiedBy>
  <cp:revision>31</cp:revision>
  <dcterms:modified xsi:type="dcterms:W3CDTF">2024-05-27T21:34:35Z</dcterms:modified>
</cp:coreProperties>
</file>