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3"/>
  </p:notesMasterIdLst>
  <p:sldIdLst>
    <p:sldId id="256" r:id="rId5"/>
    <p:sldId id="257" r:id="rId6"/>
    <p:sldId id="259" r:id="rId7"/>
    <p:sldId id="260" r:id="rId8"/>
    <p:sldId id="262" r:id="rId9"/>
    <p:sldId id="261" r:id="rId10"/>
    <p:sldId id="275" r:id="rId11"/>
    <p:sldId id="263" r:id="rId12"/>
    <p:sldId id="264" r:id="rId13"/>
    <p:sldId id="271" r:id="rId14"/>
    <p:sldId id="266" r:id="rId15"/>
    <p:sldId id="267" r:id="rId16"/>
    <p:sldId id="272" r:id="rId17"/>
    <p:sldId id="273" r:id="rId18"/>
    <p:sldId id="274" r:id="rId19"/>
    <p:sldId id="268" r:id="rId20"/>
    <p:sldId id="269" r:id="rId21"/>
    <p:sldId id="270" r:id="rId22"/>
  </p:sldIdLst>
  <p:sldSz cx="12192000" cy="6858000"/>
  <p:notesSz cx="6858000" cy="9144000"/>
  <p:embeddedFontLs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Poppins" panose="00000500000000000000" pitchFamily="2" charset="0"/>
      <p:regular r:id="rId28"/>
      <p:bold r:id="rId29"/>
      <p:italic r:id="rId30"/>
      <p:boldItalic r:id="rId31"/>
    </p:embeddedFont>
    <p:embeddedFont>
      <p:font typeface="Poppins ExtraBold" panose="00000900000000000000" pitchFamily="2" charset="0"/>
      <p:bold r:id="rId32"/>
      <p:italic r:id="rId33"/>
      <p:boldItalic r:id="rId34"/>
    </p:embeddedFont>
    <p:embeddedFont>
      <p:font typeface="Poppins SemiBold" panose="000007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52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38" dt="2026-09-02T14:07:48.881"/>
  </p1510:revLst>
</p1510:revInfo>
</file>

<file path=ppt/tableStyles.xml><?xml version="1.0" encoding="utf-8"?>
<a:tblStyleLst xmlns:a="http://schemas.openxmlformats.org/drawingml/2006/main" def="{3FBD9404-B93A-4371-BCC5-A026D4C6332F}">
  <a:tblStyle styleId="{3FBD9404-B93A-4371-BCC5-A026D4C6332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713"/>
  </p:normalViewPr>
  <p:slideViewPr>
    <p:cSldViewPr snapToGrid="0">
      <p:cViewPr varScale="1">
        <p:scale>
          <a:sx n="88" d="100"/>
          <a:sy n="88" d="100"/>
        </p:scale>
        <p:origin x="176" y="6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>
          <a:extLst>
            <a:ext uri="{FF2B5EF4-FFF2-40B4-BE49-F238E27FC236}">
              <a16:creationId xmlns:a16="http://schemas.microsoft.com/office/drawing/2014/main" id="{EE14F6FE-AC4F-E8F0-044C-D0B7F6A71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>
            <a:extLst>
              <a:ext uri="{FF2B5EF4-FFF2-40B4-BE49-F238E27FC236}">
                <a16:creationId xmlns:a16="http://schemas.microsoft.com/office/drawing/2014/main" id="{B83D5F41-9642-EA81-6890-4BDA5E399A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>
            <a:extLst>
              <a:ext uri="{FF2B5EF4-FFF2-40B4-BE49-F238E27FC236}">
                <a16:creationId xmlns:a16="http://schemas.microsoft.com/office/drawing/2014/main" id="{D5047F6C-BAF4-D6E3-A1F4-51026C6A81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342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>
          <a:extLst>
            <a:ext uri="{FF2B5EF4-FFF2-40B4-BE49-F238E27FC236}">
              <a16:creationId xmlns:a16="http://schemas.microsoft.com/office/drawing/2014/main" id="{96F51456-CB00-AF34-B991-FCDE6F7B7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>
            <a:extLst>
              <a:ext uri="{FF2B5EF4-FFF2-40B4-BE49-F238E27FC236}">
                <a16:creationId xmlns:a16="http://schemas.microsoft.com/office/drawing/2014/main" id="{84C3B311-8888-BBC2-3144-F556AD0F57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2:notes">
            <a:extLst>
              <a:ext uri="{FF2B5EF4-FFF2-40B4-BE49-F238E27FC236}">
                <a16:creationId xmlns:a16="http://schemas.microsoft.com/office/drawing/2014/main" id="{5954420C-C00B-8155-05DD-F237BF8E53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2683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>
          <a:extLst>
            <a:ext uri="{FF2B5EF4-FFF2-40B4-BE49-F238E27FC236}">
              <a16:creationId xmlns:a16="http://schemas.microsoft.com/office/drawing/2014/main" id="{3DF07571-7636-9E8F-ACD8-7D7BF550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>
            <a:extLst>
              <a:ext uri="{FF2B5EF4-FFF2-40B4-BE49-F238E27FC236}">
                <a16:creationId xmlns:a16="http://schemas.microsoft.com/office/drawing/2014/main" id="{93B9F211-CA2B-F238-BF9B-9270DFF443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2:notes">
            <a:extLst>
              <a:ext uri="{FF2B5EF4-FFF2-40B4-BE49-F238E27FC236}">
                <a16:creationId xmlns:a16="http://schemas.microsoft.com/office/drawing/2014/main" id="{BB37711F-645A-BC05-3486-14FDF6D21D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4250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>
          <a:extLst>
            <a:ext uri="{FF2B5EF4-FFF2-40B4-BE49-F238E27FC236}">
              <a16:creationId xmlns:a16="http://schemas.microsoft.com/office/drawing/2014/main" id="{6469E680-9A99-4098-4662-931C9EDE3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>
            <a:extLst>
              <a:ext uri="{FF2B5EF4-FFF2-40B4-BE49-F238E27FC236}">
                <a16:creationId xmlns:a16="http://schemas.microsoft.com/office/drawing/2014/main" id="{A71F5823-70C9-C31D-11E8-0948B6DAC3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2:notes">
            <a:extLst>
              <a:ext uri="{FF2B5EF4-FFF2-40B4-BE49-F238E27FC236}">
                <a16:creationId xmlns:a16="http://schemas.microsoft.com/office/drawing/2014/main" id="{5BF9F8C3-2812-2CEB-2738-F80A4AA12A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472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25F7D195-5E07-7913-63B7-CDA535C2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5f85a4945_0_37:notes">
            <a:extLst>
              <a:ext uri="{FF2B5EF4-FFF2-40B4-BE49-F238E27FC236}">
                <a16:creationId xmlns:a16="http://schemas.microsoft.com/office/drawing/2014/main" id="{15E6FE3B-79B5-1484-D374-A4598F363C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f5f85a4945_0_37:notes">
            <a:extLst>
              <a:ext uri="{FF2B5EF4-FFF2-40B4-BE49-F238E27FC236}">
                <a16:creationId xmlns:a16="http://schemas.microsoft.com/office/drawing/2014/main" id="{D2D1B223-F745-8CC8-C1A6-2BFE5ADDBC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5039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5f85a494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f5f85a494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8.png"/><Relationship Id="rId9" Type="http://schemas.openxmlformats.org/officeDocument/2006/relationships/image" Target="../media/image6.png"/><Relationship Id="rId1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6.png"/><Relationship Id="rId10" Type="http://schemas.openxmlformats.org/officeDocument/2006/relationships/image" Target="../media/image40.png"/><Relationship Id="rId4" Type="http://schemas.openxmlformats.org/officeDocument/2006/relationships/image" Target="../media/image18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01;p27">
            <a:extLst>
              <a:ext uri="{FF2B5EF4-FFF2-40B4-BE49-F238E27FC236}">
                <a16:creationId xmlns:a16="http://schemas.microsoft.com/office/drawing/2014/main" id="{FB10591E-CB79-1341-1524-2C32789192F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4352"/>
            <a:ext cx="12191999" cy="68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9BB6ADF3-0D58-D514-1A35-D56CB6CB5764}"/>
              </a:ext>
            </a:extLst>
          </p:cNvPr>
          <p:cNvSpPr/>
          <p:nvPr/>
        </p:nvSpPr>
        <p:spPr>
          <a:xfrm>
            <a:off x="1864426" y="973777"/>
            <a:ext cx="8989621" cy="516576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6" name="Google Shape;86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05137" y="4338637"/>
            <a:ext cx="7315827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23875" y="6477000"/>
            <a:ext cx="6953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SUS 35 ANOS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10320964" y="6477000"/>
            <a:ext cx="28765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MINISTÉRIO DA SAÚDE</a:t>
            </a:r>
            <a:r>
              <a:rPr lang="en-US" sz="900" b="1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900" b="0" i="0" u="none" strike="noStrike" cap="none" dirty="0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|</a:t>
            </a:r>
            <a:r>
              <a:rPr lang="en-US" sz="900" b="1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1877465" y="3060524"/>
            <a:ext cx="906644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  <a:sym typeface="Poppins SemiBold"/>
              </a:rPr>
              <a:t>Da Política a </a:t>
            </a:r>
            <a:r>
              <a:rPr lang="en-US" sz="2400" err="1">
                <a:solidFill>
                  <a:srgbClr val="E9D5FF"/>
                </a:solidFill>
                <a:latin typeface="Poppins SemiBold"/>
                <a:cs typeface="Poppins SemiBold"/>
                <a:sym typeface="Poppins SemiBold"/>
              </a:rPr>
              <a:t>Prática</a:t>
            </a:r>
            <a:r>
              <a:rPr lang="en-US" sz="2400">
                <a:solidFill>
                  <a:srgbClr val="E9D5FF"/>
                </a:solidFill>
                <a:latin typeface="Poppins SemiBold"/>
                <a:cs typeface="Poppins SemiBold"/>
                <a:sym typeface="Poppins SemiBold"/>
              </a:rPr>
              <a:t>: Como a Nova Política Nacional de</a:t>
            </a:r>
          </a:p>
          <a:p>
            <a:pPr algn="ctr"/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Prevenção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e Controle do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Câncer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 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está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chegando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aos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Estados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e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aos</a:t>
            </a:r>
            <a:r>
              <a:rPr lang="en-US" sz="2400" dirty="0">
                <a:solidFill>
                  <a:srgbClr val="E9D5FF"/>
                </a:solidFill>
                <a:latin typeface="Poppins SemiBold"/>
                <a:cs typeface="Poppins SemiBold"/>
              </a:rPr>
              <a:t> </a:t>
            </a:r>
            <a:r>
              <a:rPr lang="en-US" sz="2400" dirty="0" err="1">
                <a:solidFill>
                  <a:srgbClr val="E9D5FF"/>
                </a:solidFill>
                <a:latin typeface="Poppins SemiBold"/>
                <a:cs typeface="Poppins SemiBold"/>
              </a:rPr>
              <a:t>Pacientes</a:t>
            </a:r>
          </a:p>
        </p:txBody>
      </p:sp>
      <p:pic>
        <p:nvPicPr>
          <p:cNvPr id="91" name="Google Shape;91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71912" y="2166937"/>
            <a:ext cx="68762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4551521" y="1890712"/>
            <a:ext cx="456872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0" i="0" u="none" strike="noStrike" cap="none">
                <a:solidFill>
                  <a:srgbClr val="FFFF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AF-Onco</a:t>
            </a:r>
            <a:endParaRPr sz="1800"/>
          </a:p>
        </p:txBody>
      </p:sp>
      <p:sp>
        <p:nvSpPr>
          <p:cNvPr id="93" name="Google Shape;93;p13"/>
          <p:cNvSpPr txBox="1"/>
          <p:nvPr/>
        </p:nvSpPr>
        <p:spPr>
          <a:xfrm>
            <a:off x="3243262" y="4452937"/>
            <a:ext cx="675220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Dr. Dalmare Falcão e Sá</a:t>
            </a:r>
            <a:endParaRPr sz="1800"/>
          </a:p>
        </p:txBody>
      </p:sp>
      <p:sp>
        <p:nvSpPr>
          <p:cNvPr id="94" name="Google Shape;94;p13"/>
          <p:cNvSpPr txBox="1"/>
          <p:nvPr/>
        </p:nvSpPr>
        <p:spPr>
          <a:xfrm>
            <a:off x="3243262" y="4667250"/>
            <a:ext cx="6752204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Coordenador-Geral de Assistência Farmacêutica na Atenção Especializada (CGAFAE/DAF/SECTICS/MS)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1">
          <a:extLst>
            <a:ext uri="{FF2B5EF4-FFF2-40B4-BE49-F238E27FC236}">
              <a16:creationId xmlns:a16="http://schemas.microsoft.com/office/drawing/2014/main" id="{915C5245-7AB6-6E95-A375-DBBA3E16D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8" descr="image.png">
            <a:extLst>
              <a:ext uri="{FF2B5EF4-FFF2-40B4-BE49-F238E27FC236}">
                <a16:creationId xmlns:a16="http://schemas.microsoft.com/office/drawing/2014/main" id="{8FECA497-75A3-0B8B-C14B-AE54A510531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8" descr="image.png">
            <a:extLst>
              <a:ext uri="{FF2B5EF4-FFF2-40B4-BE49-F238E27FC236}">
                <a16:creationId xmlns:a16="http://schemas.microsoft.com/office/drawing/2014/main" id="{5351E3E7-6D04-7CD7-F980-15FB854C28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3619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8">
            <a:extLst>
              <a:ext uri="{FF2B5EF4-FFF2-40B4-BE49-F238E27FC236}">
                <a16:creationId xmlns:a16="http://schemas.microsoft.com/office/drawing/2014/main" id="{7D6764FF-2567-C0AF-66CA-4AF24F299E3F}"/>
              </a:ext>
            </a:extLst>
          </p:cNvPr>
          <p:cNvSpPr txBox="1"/>
          <p:nvPr/>
        </p:nvSpPr>
        <p:spPr>
          <a:xfrm>
            <a:off x="523875" y="6477000"/>
            <a:ext cx="21812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Centralização e Financiamento</a:t>
            </a:r>
            <a:endParaRPr/>
          </a:p>
        </p:txBody>
      </p:sp>
      <p:sp>
        <p:nvSpPr>
          <p:cNvPr id="196" name="Google Shape;196;p18">
            <a:extLst>
              <a:ext uri="{FF2B5EF4-FFF2-40B4-BE49-F238E27FC236}">
                <a16:creationId xmlns:a16="http://schemas.microsoft.com/office/drawing/2014/main" id="{811553C6-DF3B-869D-266A-54243BD6857E}"/>
              </a:ext>
            </a:extLst>
          </p:cNvPr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213" name="Google Shape;213;p18">
            <a:extLst>
              <a:ext uri="{FF2B5EF4-FFF2-40B4-BE49-F238E27FC236}">
                <a16:creationId xmlns:a16="http://schemas.microsoft.com/office/drawing/2014/main" id="{F95F4070-B567-DA25-66F8-5C3F380DD881}"/>
              </a:ext>
            </a:extLst>
          </p:cNvPr>
          <p:cNvSpPr txBox="1"/>
          <p:nvPr/>
        </p:nvSpPr>
        <p:spPr>
          <a:xfrm>
            <a:off x="523875" y="428625"/>
            <a:ext cx="11668125" cy="47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95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50" b="1" i="0" u="none" strike="noStrike" cap="none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Medicamentos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Sujeitos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 a Centrais de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Diluição</a:t>
            </a:r>
            <a:endParaRPr dirty="0" err="1"/>
          </a:p>
        </p:txBody>
      </p:sp>
      <p:sp>
        <p:nvSpPr>
          <p:cNvPr id="214" name="Google Shape;214;p18">
            <a:extLst>
              <a:ext uri="{FF2B5EF4-FFF2-40B4-BE49-F238E27FC236}">
                <a16:creationId xmlns:a16="http://schemas.microsoft.com/office/drawing/2014/main" id="{029BB68B-1C2A-8767-F5E0-65ACC45B34D2}"/>
              </a:ext>
            </a:extLst>
          </p:cNvPr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93B9FE4-38AC-EC5D-741D-AA2EEE090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01853"/>
              </p:ext>
            </p:extLst>
          </p:nvPr>
        </p:nvGraphicFramePr>
        <p:xfrm>
          <a:off x="1347610" y="1495777"/>
          <a:ext cx="8905875" cy="2729345"/>
        </p:xfrm>
        <a:graphic>
          <a:graphicData uri="http://schemas.openxmlformats.org/drawingml/2006/table">
            <a:tbl>
              <a:tblPr bandRow="1">
                <a:tableStyleId>{3FBD9404-B93A-4371-BCC5-A026D4C6332F}</a:tableStyleId>
              </a:tblPr>
              <a:tblGrid>
                <a:gridCol w="4219575">
                  <a:extLst>
                    <a:ext uri="{9D8B030D-6E8A-4147-A177-3AD203B41FA5}">
                      <a16:colId xmlns:a16="http://schemas.microsoft.com/office/drawing/2014/main" val="118961327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390304459"/>
                    </a:ext>
                  </a:extLst>
                </a:gridCol>
              </a:tblGrid>
              <a:tr h="290945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MEDICAMENTOS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PORTARIA DE INCORPORAÇÃO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61134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Betadinutuximabe</a:t>
                      </a:r>
                      <a:endParaRPr lang="pt-BR" dirty="0" err="1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SECTICS/MS Nº 7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50646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Brentuximabe</a:t>
                      </a:r>
                      <a:r>
                        <a:rPr lang="pt-BR" sz="1000" b="1" dirty="0">
                          <a:effectLst/>
                          <a:latin typeface="Calibri"/>
                        </a:rPr>
                        <a:t> </a:t>
                      </a:r>
                      <a:r>
                        <a:rPr lang="pt-BR" sz="1000" b="1" dirty="0" err="1">
                          <a:effectLst/>
                          <a:latin typeface="Calibri"/>
                        </a:rPr>
                        <a:t>vedotina</a:t>
                      </a:r>
                      <a:endParaRPr lang="pt-BR" dirty="0" err="1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SCTIE Nº 12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73903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Carfilzomibe</a:t>
                      </a:r>
                      <a:endParaRPr lang="pt-BR" dirty="0" err="1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SECTICS/MS N° 65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75368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Durvalumabe</a:t>
                      </a:r>
                      <a:endParaRPr lang="pt-BR" dirty="0" err="1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SECTICS/MS N° 21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1859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Nivolumabe</a:t>
                      </a:r>
                      <a:endParaRPr lang="pt-BR" dirty="0" err="1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SCTIE/MS N° 23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605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effectLst/>
                          <a:latin typeface="Calibri" panose="020F0502020204030204" pitchFamily="34" charset="0"/>
                        </a:rPr>
                        <a:t>Pembrolizumabe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SCTIE/MS N° 23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2157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effectLst/>
                          <a:latin typeface="Calibri" panose="020F0502020204030204" pitchFamily="34" charset="0"/>
                        </a:rPr>
                        <a:t>Trióxido de arsênio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PORTARIA SECTICS/MS N° 80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549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effectLst/>
                          <a:latin typeface="Calibri" panose="020F0502020204030204" pitchFamily="34" charset="0"/>
                        </a:rPr>
                        <a:t>TRASTUZUMABE ENTANSINA 100 mg e 160 mg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JÁ FORNECIDOS PELO MS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845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 dirty="0" err="1">
                          <a:effectLst/>
                          <a:latin typeface="Calibri"/>
                        </a:rPr>
                        <a:t>Blinatumomabe</a:t>
                      </a:r>
                      <a:r>
                        <a:rPr lang="pt-BR" sz="1000" b="1" dirty="0">
                          <a:effectLst/>
                          <a:latin typeface="Calibri"/>
                        </a:rPr>
                        <a:t> 38,5 mcg</a:t>
                      </a:r>
                      <a:endParaRPr lang="pt-BR" dirty="0"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JÁ DISPONIBILIZADO EM APAC EXCLUSIVA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14761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effectLst/>
                          <a:latin typeface="Calibri" panose="020F0502020204030204" pitchFamily="34" charset="0"/>
                        </a:rPr>
                        <a:t>TRASTUZUMABE 150 mg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JÁ FORNECIDOS PELO MS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324106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D324EAC8-E8A6-3F8E-92BE-056E7AA275B4}"/>
              </a:ext>
            </a:extLst>
          </p:cNvPr>
          <p:cNvSpPr txBox="1"/>
          <p:nvPr/>
        </p:nvSpPr>
        <p:spPr>
          <a:xfrm>
            <a:off x="2703689" y="4474076"/>
            <a:ext cx="6096000" cy="64633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 </a:t>
            </a:r>
            <a:r>
              <a:rPr lang="pt-BR" b="1" dirty="0">
                <a:solidFill>
                  <a:schemeClr val="accent4">
                    <a:lumMod val="76000"/>
                  </a:schemeClr>
                </a:solidFill>
              </a:rPr>
              <a:t>Medicamentos de distribuição por </a:t>
            </a:r>
            <a:r>
              <a:rPr lang="pt-BR" b="1" dirty="0" err="1">
                <a:solidFill>
                  <a:schemeClr val="accent4">
                    <a:lumMod val="76000"/>
                  </a:schemeClr>
                </a:solidFill>
              </a:rPr>
              <a:t>miligramagem</a:t>
            </a:r>
            <a:r>
              <a:rPr lang="pt-BR" b="1" dirty="0">
                <a:solidFill>
                  <a:schemeClr val="accent4">
                    <a:lumMod val="76000"/>
                  </a:schemeClr>
                </a:solidFill>
              </a:rPr>
              <a:t> por </a:t>
            </a:r>
            <a:r>
              <a:rPr lang="pt-BR" b="1" dirty="0" err="1">
                <a:solidFill>
                  <a:schemeClr val="accent4">
                    <a:lumMod val="76000"/>
                  </a:schemeClr>
                </a:solidFill>
              </a:rPr>
              <a:t>Unacon</a:t>
            </a:r>
            <a:r>
              <a:rPr lang="pt-BR" b="1" dirty="0">
                <a:solidFill>
                  <a:schemeClr val="accent4">
                    <a:lumMod val="76000"/>
                  </a:schemeClr>
                </a:solidFill>
              </a:rPr>
              <a:t>/CACON – 1 medicamento</a:t>
            </a:r>
            <a:r>
              <a:rPr lang="pt-BR" dirty="0">
                <a:solidFill>
                  <a:schemeClr val="accent4">
                    <a:lumMod val="76000"/>
                  </a:schemeClr>
                </a:solidFill>
              </a:rPr>
              <a:t>​</a:t>
            </a:r>
            <a:endParaRPr lang="pt-BR" dirty="0">
              <a:solidFill>
                <a:schemeClr val="accent4">
                  <a:lumMod val="76000"/>
                </a:schemeClr>
              </a:solidFill>
              <a:cs typeface="Arial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3159EC7-8DA2-7D47-FDC2-B9B36302D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503967"/>
              </p:ext>
            </p:extLst>
          </p:nvPr>
        </p:nvGraphicFramePr>
        <p:xfrm>
          <a:off x="1459618" y="5386493"/>
          <a:ext cx="8905875" cy="487680"/>
        </p:xfrm>
        <a:graphic>
          <a:graphicData uri="http://schemas.openxmlformats.org/drawingml/2006/table">
            <a:tbl>
              <a:tblPr bandRow="1">
                <a:tableStyleId>{3FBD9404-B93A-4371-BCC5-A026D4C6332F}</a:tableStyleId>
              </a:tblPr>
              <a:tblGrid>
                <a:gridCol w="4219575">
                  <a:extLst>
                    <a:ext uri="{9D8B030D-6E8A-4147-A177-3AD203B41FA5}">
                      <a16:colId xmlns:a16="http://schemas.microsoft.com/office/drawing/2014/main" val="1566715963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434545756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MEDICAMENTOS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PORTARIA DE INCORPORAÇÃO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2393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 b="1">
                          <a:effectLst/>
                          <a:latin typeface="Calibri" panose="020F0502020204030204" pitchFamily="34" charset="0"/>
                        </a:rPr>
                        <a:t>RITUXIMABE 10mg/ml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ase">
                        <a:buNone/>
                      </a:pPr>
                      <a:r>
                        <a:rPr lang="pt-BR" sz="1000">
                          <a:effectLst/>
                          <a:latin typeface="Calibri" panose="020F0502020204030204" pitchFamily="34" charset="0"/>
                        </a:rPr>
                        <a:t>JÁ FORNECIDOS PELO MS</a:t>
                      </a:r>
                      <a:endParaRPr lang="pt-BR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45658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F74FED8-78B8-AFF2-14FC-792D0E595BAA}"/>
              </a:ext>
            </a:extLst>
          </p:cNvPr>
          <p:cNvSpPr/>
          <p:nvPr/>
        </p:nvSpPr>
        <p:spPr>
          <a:xfrm>
            <a:off x="2487082" y="1714500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C1B3C16-DBD8-72A3-B803-08C388B34CFF}"/>
              </a:ext>
            </a:extLst>
          </p:cNvPr>
          <p:cNvSpPr/>
          <p:nvPr/>
        </p:nvSpPr>
        <p:spPr>
          <a:xfrm>
            <a:off x="2391832" y="3693583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49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4287589"/>
            <a:ext cx="11144250" cy="623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2458789"/>
            <a:ext cx="2643187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57562" y="2458789"/>
            <a:ext cx="2643187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91250" y="2458789"/>
            <a:ext cx="2643187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24937" y="2458789"/>
            <a:ext cx="2643187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3"/>
          <p:cNvSpPr txBox="1"/>
          <p:nvPr/>
        </p:nvSpPr>
        <p:spPr>
          <a:xfrm>
            <a:off x="523875" y="6477000"/>
            <a:ext cx="166687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Ampliação da Oferta</a:t>
            </a:r>
            <a:endParaRPr/>
          </a:p>
        </p:txBody>
      </p:sp>
      <p:sp>
        <p:nvSpPr>
          <p:cNvPr id="307" name="Google Shape;307;p23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08" name="Google Shape;308;p23"/>
          <p:cNvSpPr txBox="1"/>
          <p:nvPr/>
        </p:nvSpPr>
        <p:spPr>
          <a:xfrm>
            <a:off x="714375" y="4478089"/>
            <a:ext cx="1076325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1925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581C87"/>
                </a:solidFill>
                <a:latin typeface="Lato"/>
                <a:ea typeface="Lato"/>
                <a:cs typeface="Lato"/>
                <a:sym typeface="Lato"/>
              </a:rPr>
              <a:t>Publicação oficial garantida na Relação Nacional de Medicamentos Essenciais (RENAME) e ações diretas para evitar desabastecimento no SUS.</a:t>
            </a:r>
            <a:endParaRPr/>
          </a:p>
        </p:txBody>
      </p:sp>
      <p:sp>
        <p:nvSpPr>
          <p:cNvPr id="309" name="Google Shape;309;p23"/>
          <p:cNvSpPr txBox="1"/>
          <p:nvPr/>
        </p:nvSpPr>
        <p:spPr>
          <a:xfrm>
            <a:off x="762000" y="2696914"/>
            <a:ext cx="216693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FACC15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16</a:t>
            </a:r>
            <a:endParaRPr/>
          </a:p>
        </p:txBody>
      </p:sp>
      <p:sp>
        <p:nvSpPr>
          <p:cNvPr id="310" name="Google Shape;310;p23"/>
          <p:cNvSpPr txBox="1"/>
          <p:nvPr/>
        </p:nvSpPr>
        <p:spPr>
          <a:xfrm>
            <a:off x="762000" y="3173164"/>
            <a:ext cx="2166937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E8FF"/>
                </a:solidFill>
                <a:latin typeface="Lato"/>
                <a:ea typeface="Lato"/>
                <a:cs typeface="Lato"/>
                <a:sym typeface="Lato"/>
              </a:rPr>
              <a:t>Medicamentos</a:t>
            </a:r>
            <a:endParaRPr/>
          </a:p>
        </p:txBody>
      </p:sp>
      <p:sp>
        <p:nvSpPr>
          <p:cNvPr id="311" name="Google Shape;311;p23"/>
          <p:cNvSpPr txBox="1"/>
          <p:nvPr/>
        </p:nvSpPr>
        <p:spPr>
          <a:xfrm>
            <a:off x="762000" y="3401764"/>
            <a:ext cx="2166937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Centralizada (24 Apresentações)</a:t>
            </a:r>
            <a:endParaRPr/>
          </a:p>
        </p:txBody>
      </p:sp>
      <p:sp>
        <p:nvSpPr>
          <p:cNvPr id="312" name="Google Shape;312;p23"/>
          <p:cNvSpPr txBox="1"/>
          <p:nvPr/>
        </p:nvSpPr>
        <p:spPr>
          <a:xfrm>
            <a:off x="3595687" y="2696914"/>
            <a:ext cx="216693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FACC15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9</a:t>
            </a:r>
            <a:endParaRPr/>
          </a:p>
        </p:txBody>
      </p:sp>
      <p:sp>
        <p:nvSpPr>
          <p:cNvPr id="313" name="Google Shape;313;p23"/>
          <p:cNvSpPr txBox="1"/>
          <p:nvPr/>
        </p:nvSpPr>
        <p:spPr>
          <a:xfrm>
            <a:off x="3595687" y="3173164"/>
            <a:ext cx="2166937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E8FF"/>
                </a:solidFill>
                <a:latin typeface="Lato"/>
                <a:ea typeface="Lato"/>
                <a:cs typeface="Lato"/>
                <a:sym typeface="Lato"/>
              </a:rPr>
              <a:t>Medicamentos</a:t>
            </a:r>
            <a:endParaRPr/>
          </a:p>
        </p:txBody>
      </p:sp>
      <p:sp>
        <p:nvSpPr>
          <p:cNvPr id="314" name="Google Shape;314;p23"/>
          <p:cNvSpPr txBox="1"/>
          <p:nvPr/>
        </p:nvSpPr>
        <p:spPr>
          <a:xfrm>
            <a:off x="3595687" y="3401764"/>
            <a:ext cx="216693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Negociação Nacional (19 Apresentações)</a:t>
            </a:r>
            <a:endParaRPr/>
          </a:p>
        </p:txBody>
      </p:sp>
      <p:sp>
        <p:nvSpPr>
          <p:cNvPr id="315" name="Google Shape;315;p23"/>
          <p:cNvSpPr txBox="1"/>
          <p:nvPr/>
        </p:nvSpPr>
        <p:spPr>
          <a:xfrm>
            <a:off x="6429375" y="2696914"/>
            <a:ext cx="216693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FACC15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59</a:t>
            </a:r>
            <a:endParaRPr/>
          </a:p>
        </p:txBody>
      </p:sp>
      <p:sp>
        <p:nvSpPr>
          <p:cNvPr id="316" name="Google Shape;316;p23"/>
          <p:cNvSpPr txBox="1"/>
          <p:nvPr/>
        </p:nvSpPr>
        <p:spPr>
          <a:xfrm>
            <a:off x="6429375" y="3173164"/>
            <a:ext cx="2166937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3E8FF"/>
                </a:solidFill>
                <a:latin typeface="Lato"/>
                <a:ea typeface="Lato"/>
                <a:cs typeface="Lato"/>
                <a:sym typeface="Lato"/>
              </a:rPr>
              <a:t>Medicamentos</a:t>
            </a:r>
            <a:endParaRPr/>
          </a:p>
        </p:txBody>
      </p:sp>
      <p:sp>
        <p:nvSpPr>
          <p:cNvPr id="317" name="Google Shape;317;p23"/>
          <p:cNvSpPr txBox="1"/>
          <p:nvPr/>
        </p:nvSpPr>
        <p:spPr>
          <a:xfrm>
            <a:off x="6429375" y="3401764"/>
            <a:ext cx="216693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Descentralizada (132 Apresentações)</a:t>
            </a:r>
            <a:endParaRPr/>
          </a:p>
        </p:txBody>
      </p:sp>
      <p:sp>
        <p:nvSpPr>
          <p:cNvPr id="318" name="Google Shape;318;p23"/>
          <p:cNvSpPr txBox="1"/>
          <p:nvPr/>
        </p:nvSpPr>
        <p:spPr>
          <a:xfrm>
            <a:off x="9282112" y="2715964"/>
            <a:ext cx="212883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FACC15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84</a:t>
            </a:r>
            <a:endParaRPr/>
          </a:p>
        </p:txBody>
      </p:sp>
      <p:sp>
        <p:nvSpPr>
          <p:cNvPr id="319" name="Google Shape;319;p23"/>
          <p:cNvSpPr txBox="1"/>
          <p:nvPr/>
        </p:nvSpPr>
        <p:spPr>
          <a:xfrm>
            <a:off x="9282112" y="3192214"/>
            <a:ext cx="2128837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Total Geral</a:t>
            </a:r>
            <a:endParaRPr/>
          </a:p>
        </p:txBody>
      </p:sp>
      <p:sp>
        <p:nvSpPr>
          <p:cNvPr id="320" name="Google Shape;320;p23"/>
          <p:cNvSpPr txBox="1"/>
          <p:nvPr/>
        </p:nvSpPr>
        <p:spPr>
          <a:xfrm>
            <a:off x="9282112" y="3420814"/>
            <a:ext cx="212883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3E8FF"/>
                </a:solidFill>
                <a:latin typeface="Lato"/>
                <a:ea typeface="Lato"/>
                <a:cs typeface="Lato"/>
                <a:sym typeface="Lato"/>
              </a:rPr>
              <a:t>175 Apresentações Disponibilizadas</a:t>
            </a:r>
            <a:endParaRPr/>
          </a:p>
        </p:txBody>
      </p:sp>
      <p:pic>
        <p:nvPicPr>
          <p:cNvPr id="321" name="Google Shape;321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7250" y="4516189"/>
            <a:ext cx="161925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3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Avanços Alcançados: Lista Integrada no SUS</a:t>
            </a:r>
            <a:endParaRPr/>
          </a:p>
        </p:txBody>
      </p:sp>
      <p:sp>
        <p:nvSpPr>
          <p:cNvPr id="323" name="Google Shape;323;p23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2687" y="1851570"/>
            <a:ext cx="5405437" cy="36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4"/>
          <p:cNvSpPr txBox="1"/>
          <p:nvPr/>
        </p:nvSpPr>
        <p:spPr>
          <a:xfrm>
            <a:off x="523875" y="6477000"/>
            <a:ext cx="204787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Acompanhamento de Metas</a:t>
            </a:r>
            <a:endParaRPr/>
          </a:p>
        </p:txBody>
      </p:sp>
      <p:sp>
        <p:nvSpPr>
          <p:cNvPr id="332" name="Google Shape;332;p24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33" name="Google Shape;333;p24"/>
          <p:cNvSpPr txBox="1"/>
          <p:nvPr/>
        </p:nvSpPr>
        <p:spPr>
          <a:xfrm>
            <a:off x="828675" y="2811214"/>
            <a:ext cx="5100637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Elaboração de PCDT: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Em andamento (DGITS/SECTICS).</a:t>
            </a:r>
            <a:endParaRPr/>
          </a:p>
        </p:txBody>
      </p:sp>
      <p:sp>
        <p:nvSpPr>
          <p:cNvPr id="334" name="Google Shape;334;p24"/>
          <p:cNvSpPr txBox="1"/>
          <p:nvPr/>
        </p:nvSpPr>
        <p:spPr>
          <a:xfrm>
            <a:off x="828675" y="3187451"/>
            <a:ext cx="5100637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Sistema de Autorização Prévia: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Desenvolvimento em curso (SAES).</a:t>
            </a:r>
            <a:endParaRPr/>
          </a:p>
        </p:txBody>
      </p:sp>
      <p:sp>
        <p:nvSpPr>
          <p:cNvPr id="335" name="Google Shape;335;p24"/>
          <p:cNvSpPr txBox="1"/>
          <p:nvPr/>
        </p:nvSpPr>
        <p:spPr>
          <a:xfrm>
            <a:off x="828675" y="3563689"/>
            <a:ext cx="5100637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Monitoramento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&amp; Sistemas: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Integração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andamento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(SEIDIGI/SAES).</a:t>
            </a:r>
            <a:endParaRPr dirty="0"/>
          </a:p>
        </p:txBody>
      </p:sp>
      <p:sp>
        <p:nvSpPr>
          <p:cNvPr id="336" name="Google Shape;336;p24"/>
          <p:cNvSpPr txBox="1"/>
          <p:nvPr/>
        </p:nvSpPr>
        <p:spPr>
          <a:xfrm>
            <a:off x="828675" y="3939926"/>
            <a:ext cx="5100637" cy="58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Compra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Centralizada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&amp;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Negociação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Processos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licitatórios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iniciados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(DAF/SECTICS)</a:t>
            </a:r>
            <a:endParaRPr dirty="0"/>
          </a:p>
        </p:txBody>
      </p:sp>
      <p:pic>
        <p:nvPicPr>
          <p:cNvPr id="337" name="Google Shape;337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2835026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321126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3587501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3963739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4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Status Operacional dos Processos</a:t>
            </a:r>
            <a:endParaRPr/>
          </a:p>
        </p:txBody>
      </p:sp>
      <p:sp>
        <p:nvSpPr>
          <p:cNvPr id="342" name="Google Shape;342;p24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34;p24">
            <a:extLst>
              <a:ext uri="{FF2B5EF4-FFF2-40B4-BE49-F238E27FC236}">
                <a16:creationId xmlns:a16="http://schemas.microsoft.com/office/drawing/2014/main" id="{6FB5ABDB-FEC2-0864-1812-114D60D0DB2F}"/>
              </a:ext>
            </a:extLst>
          </p:cNvPr>
          <p:cNvSpPr txBox="1"/>
          <p:nvPr/>
        </p:nvSpPr>
        <p:spPr>
          <a:xfrm>
            <a:off x="838570" y="4563013"/>
            <a:ext cx="5100637" cy="294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ESUS AF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Onco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Desenvolvimento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275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curso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(DAF).</a:t>
            </a:r>
            <a:endParaRPr dirty="0"/>
          </a:p>
        </p:txBody>
      </p:sp>
      <p:pic>
        <p:nvPicPr>
          <p:cNvPr id="3" name="Google Shape;338;p24" descr="image.png">
            <a:extLst>
              <a:ext uri="{FF2B5EF4-FFF2-40B4-BE49-F238E27FC236}">
                <a16:creationId xmlns:a16="http://schemas.microsoft.com/office/drawing/2014/main" id="{7A1E6EF4-8595-76B5-95A6-9BBB1D1FCC5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770" y="4586826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Operacional - ícones de negócios e finanças grátis">
            <a:extLst>
              <a:ext uri="{FF2B5EF4-FFF2-40B4-BE49-F238E27FC236}">
                <a16:creationId xmlns:a16="http://schemas.microsoft.com/office/drawing/2014/main" id="{66EF4C2A-6C00-B0FC-C11F-16C57D724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375" y="1775520"/>
            <a:ext cx="3979863" cy="39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>
          <a:extLst>
            <a:ext uri="{FF2B5EF4-FFF2-40B4-BE49-F238E27FC236}">
              <a16:creationId xmlns:a16="http://schemas.microsoft.com/office/drawing/2014/main" id="{C19E541E-18A9-87AE-A7BC-534C1D4BB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4" descr="image.png">
            <a:extLst>
              <a:ext uri="{FF2B5EF4-FFF2-40B4-BE49-F238E27FC236}">
                <a16:creationId xmlns:a16="http://schemas.microsoft.com/office/drawing/2014/main" id="{65EF22CB-05F8-F789-E9B8-435AEC5FB2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4" descr="image.png">
            <a:extLst>
              <a:ext uri="{FF2B5EF4-FFF2-40B4-BE49-F238E27FC236}">
                <a16:creationId xmlns:a16="http://schemas.microsoft.com/office/drawing/2014/main" id="{D25733B6-4852-2E92-84D9-335AE9591D8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4">
            <a:extLst>
              <a:ext uri="{FF2B5EF4-FFF2-40B4-BE49-F238E27FC236}">
                <a16:creationId xmlns:a16="http://schemas.microsoft.com/office/drawing/2014/main" id="{83C50F0A-9FE0-6035-2C97-58676FF81881}"/>
              </a:ext>
            </a:extLst>
          </p:cNvPr>
          <p:cNvSpPr txBox="1"/>
          <p:nvPr/>
        </p:nvSpPr>
        <p:spPr>
          <a:xfrm>
            <a:off x="523875" y="6477000"/>
            <a:ext cx="204787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Acompanhamento de Metas</a:t>
            </a:r>
            <a:endParaRPr/>
          </a:p>
        </p:txBody>
      </p:sp>
      <p:sp>
        <p:nvSpPr>
          <p:cNvPr id="332" name="Google Shape;332;p24">
            <a:extLst>
              <a:ext uri="{FF2B5EF4-FFF2-40B4-BE49-F238E27FC236}">
                <a16:creationId xmlns:a16="http://schemas.microsoft.com/office/drawing/2014/main" id="{94E2AF70-5919-B46A-FA15-AA0B8748253F}"/>
              </a:ext>
            </a:extLst>
          </p:cNvPr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41" name="Google Shape;341;p24">
            <a:extLst>
              <a:ext uri="{FF2B5EF4-FFF2-40B4-BE49-F238E27FC236}">
                <a16:creationId xmlns:a16="http://schemas.microsoft.com/office/drawing/2014/main" id="{CCF3309B-7D52-A99F-FB6A-DFE9246992EC}"/>
              </a:ext>
            </a:extLst>
          </p:cNvPr>
          <p:cNvSpPr txBox="1"/>
          <p:nvPr/>
        </p:nvSpPr>
        <p:spPr>
          <a:xfrm>
            <a:off x="523875" y="428625"/>
            <a:ext cx="11668125" cy="47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Transparência</a:t>
            </a:r>
            <a:r>
              <a:rPr lang="en-US" sz="2550" b="1" dirty="0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 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Acesso</a:t>
            </a:r>
            <a:r>
              <a:rPr lang="en-US" sz="2550" b="1" dirty="0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 a </a:t>
            </a:r>
            <a:endParaRPr lang="en-US" sz="2550" b="1" dirty="0">
              <a:solidFill>
                <a:srgbClr val="3B0764"/>
              </a:solidFill>
              <a:latin typeface="Poppins"/>
              <a:cs typeface="Poppins"/>
            </a:endParaRPr>
          </a:p>
        </p:txBody>
      </p:sp>
      <p:sp>
        <p:nvSpPr>
          <p:cNvPr id="342" name="Google Shape;342;p24">
            <a:extLst>
              <a:ext uri="{FF2B5EF4-FFF2-40B4-BE49-F238E27FC236}">
                <a16:creationId xmlns:a16="http://schemas.microsoft.com/office/drawing/2014/main" id="{5E4A9E0E-BE26-C245-6CF8-4DA2F01C5715}"/>
              </a:ext>
            </a:extLst>
          </p:cNvPr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 descr="Tabela&#10;&#10;O conteúdo gerado por IA pode estar incorreto.">
            <a:extLst>
              <a:ext uri="{FF2B5EF4-FFF2-40B4-BE49-F238E27FC236}">
                <a16:creationId xmlns:a16="http://schemas.microsoft.com/office/drawing/2014/main" id="{07474AD0-CB51-B822-2EC6-4B4128576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61" y="1238250"/>
            <a:ext cx="6124575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D32ACFC-5551-29CE-9452-59396AE21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819" y="3402542"/>
            <a:ext cx="5286375" cy="2647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8419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>
          <a:extLst>
            <a:ext uri="{FF2B5EF4-FFF2-40B4-BE49-F238E27FC236}">
              <a16:creationId xmlns:a16="http://schemas.microsoft.com/office/drawing/2014/main" id="{7102E5C6-B098-7CE7-1A0C-B3B4EBB0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4" descr="image.png">
            <a:extLst>
              <a:ext uri="{FF2B5EF4-FFF2-40B4-BE49-F238E27FC236}">
                <a16:creationId xmlns:a16="http://schemas.microsoft.com/office/drawing/2014/main" id="{9429D070-7088-FD46-CC37-18CA636E5B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4" descr="image.png">
            <a:extLst>
              <a:ext uri="{FF2B5EF4-FFF2-40B4-BE49-F238E27FC236}">
                <a16:creationId xmlns:a16="http://schemas.microsoft.com/office/drawing/2014/main" id="{35C917FE-ED58-63BA-D02F-2D9B6265EBE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4">
            <a:extLst>
              <a:ext uri="{FF2B5EF4-FFF2-40B4-BE49-F238E27FC236}">
                <a16:creationId xmlns:a16="http://schemas.microsoft.com/office/drawing/2014/main" id="{4C20A607-AB49-B82B-F1A6-BAF4CC5B4F48}"/>
              </a:ext>
            </a:extLst>
          </p:cNvPr>
          <p:cNvSpPr txBox="1"/>
          <p:nvPr/>
        </p:nvSpPr>
        <p:spPr>
          <a:xfrm>
            <a:off x="523875" y="6477000"/>
            <a:ext cx="204787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Acompanhamento de Metas</a:t>
            </a:r>
            <a:endParaRPr/>
          </a:p>
        </p:txBody>
      </p:sp>
      <p:sp>
        <p:nvSpPr>
          <p:cNvPr id="332" name="Google Shape;332;p24">
            <a:extLst>
              <a:ext uri="{FF2B5EF4-FFF2-40B4-BE49-F238E27FC236}">
                <a16:creationId xmlns:a16="http://schemas.microsoft.com/office/drawing/2014/main" id="{A8233438-CF06-CD90-0BA2-2AD553B1B3D3}"/>
              </a:ext>
            </a:extLst>
          </p:cNvPr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41" name="Google Shape;341;p24">
            <a:extLst>
              <a:ext uri="{FF2B5EF4-FFF2-40B4-BE49-F238E27FC236}">
                <a16:creationId xmlns:a16="http://schemas.microsoft.com/office/drawing/2014/main" id="{43D10989-64D8-FF15-8329-F9529A348161}"/>
              </a:ext>
            </a:extLst>
          </p:cNvPr>
          <p:cNvSpPr txBox="1"/>
          <p:nvPr/>
        </p:nvSpPr>
        <p:spPr>
          <a:xfrm>
            <a:off x="523875" y="428625"/>
            <a:ext cx="11668125" cy="47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Proposta</a:t>
            </a:r>
            <a:r>
              <a:rPr lang="en-US" sz="2550" b="1" dirty="0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 de Sistema de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Gestão</a:t>
            </a:r>
            <a:r>
              <a:rPr lang="en-US" sz="2550" b="1" dirty="0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 da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Assistência</a:t>
            </a:r>
            <a:r>
              <a:rPr lang="en-US" sz="2550" b="1" dirty="0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cs typeface="Poppins"/>
                <a:sym typeface="Poppins"/>
              </a:rPr>
              <a:t>Farmacêutica</a:t>
            </a:r>
            <a:endParaRPr lang="en-US" sz="2550" b="1" dirty="0" err="1">
              <a:solidFill>
                <a:srgbClr val="3B0764"/>
              </a:solidFill>
              <a:latin typeface="Poppins"/>
              <a:cs typeface="Poppins"/>
            </a:endParaRPr>
          </a:p>
        </p:txBody>
      </p:sp>
      <p:sp>
        <p:nvSpPr>
          <p:cNvPr id="342" name="Google Shape;342;p24">
            <a:extLst>
              <a:ext uri="{FF2B5EF4-FFF2-40B4-BE49-F238E27FC236}">
                <a16:creationId xmlns:a16="http://schemas.microsoft.com/office/drawing/2014/main" id="{DE3E32B8-C7F6-1875-FFDD-7B79C1E4CD85}"/>
              </a:ext>
            </a:extLst>
          </p:cNvPr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B121F24-1E1A-84A9-78C9-278087E4E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917" y="1223962"/>
            <a:ext cx="104775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07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>
          <a:extLst>
            <a:ext uri="{FF2B5EF4-FFF2-40B4-BE49-F238E27FC236}">
              <a16:creationId xmlns:a16="http://schemas.microsoft.com/office/drawing/2014/main" id="{59CAAC73-D590-17D3-D6A6-2A22D533B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4" descr="image.png">
            <a:extLst>
              <a:ext uri="{FF2B5EF4-FFF2-40B4-BE49-F238E27FC236}">
                <a16:creationId xmlns:a16="http://schemas.microsoft.com/office/drawing/2014/main" id="{FE25008A-11E3-F8E1-6A2E-6F4D5F9830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4" descr="image.png">
            <a:extLst>
              <a:ext uri="{FF2B5EF4-FFF2-40B4-BE49-F238E27FC236}">
                <a16:creationId xmlns:a16="http://schemas.microsoft.com/office/drawing/2014/main" id="{280F5F6E-0116-7748-71C1-D6F905449A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4">
            <a:extLst>
              <a:ext uri="{FF2B5EF4-FFF2-40B4-BE49-F238E27FC236}">
                <a16:creationId xmlns:a16="http://schemas.microsoft.com/office/drawing/2014/main" id="{7CDD86C3-E835-E3B4-FB8D-6587C66AB44D}"/>
              </a:ext>
            </a:extLst>
          </p:cNvPr>
          <p:cNvSpPr txBox="1"/>
          <p:nvPr/>
        </p:nvSpPr>
        <p:spPr>
          <a:xfrm>
            <a:off x="523875" y="6477000"/>
            <a:ext cx="204787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Acompanhamento de Metas</a:t>
            </a:r>
            <a:endParaRPr/>
          </a:p>
        </p:txBody>
      </p:sp>
      <p:sp>
        <p:nvSpPr>
          <p:cNvPr id="332" name="Google Shape;332;p24">
            <a:extLst>
              <a:ext uri="{FF2B5EF4-FFF2-40B4-BE49-F238E27FC236}">
                <a16:creationId xmlns:a16="http://schemas.microsoft.com/office/drawing/2014/main" id="{BC87C976-321A-9C7D-4FED-75F9B8359838}"/>
              </a:ext>
            </a:extLst>
          </p:cNvPr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41" name="Google Shape;341;p24">
            <a:extLst>
              <a:ext uri="{FF2B5EF4-FFF2-40B4-BE49-F238E27FC236}">
                <a16:creationId xmlns:a16="http://schemas.microsoft.com/office/drawing/2014/main" id="{E2AC51F1-7AEA-61BC-284B-35DAAEBD6627}"/>
              </a:ext>
            </a:extLst>
          </p:cNvPr>
          <p:cNvSpPr txBox="1"/>
          <p:nvPr/>
        </p:nvSpPr>
        <p:spPr>
          <a:xfrm>
            <a:off x="523875" y="428625"/>
            <a:ext cx="11668125" cy="14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Avanços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já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alcançados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: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ação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coordenada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em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caso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de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desabastecimento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de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medicamento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Calibri Light"/>
                <a:cs typeface="Poppins"/>
                <a:sym typeface="Poppins"/>
              </a:rPr>
              <a:t> no SUS</a:t>
            </a:r>
            <a:endParaRPr lang="en-US" sz="2550" b="1" dirty="0">
              <a:solidFill>
                <a:srgbClr val="3B0764"/>
              </a:solidFill>
              <a:latin typeface="Poppins"/>
              <a:ea typeface="Calibri Light"/>
              <a:cs typeface="Poppins"/>
            </a:endParaRPr>
          </a:p>
          <a:p>
            <a:pPr>
              <a:lnSpc>
                <a:spcPct val="120000"/>
              </a:lnSpc>
            </a:pPr>
            <a:endParaRPr lang="en-US" sz="2550" b="1" dirty="0">
              <a:solidFill>
                <a:srgbClr val="3B0764"/>
              </a:solidFill>
              <a:latin typeface="Poppins"/>
              <a:ea typeface="Calibri Light"/>
              <a:cs typeface="Poppins"/>
            </a:endParaRPr>
          </a:p>
        </p:txBody>
      </p:sp>
      <p:sp>
        <p:nvSpPr>
          <p:cNvPr id="342" name="Google Shape;342;p24">
            <a:extLst>
              <a:ext uri="{FF2B5EF4-FFF2-40B4-BE49-F238E27FC236}">
                <a16:creationId xmlns:a16="http://schemas.microsoft.com/office/drawing/2014/main" id="{A0FA7D1E-9276-9512-38B6-3256B2334CDA}"/>
              </a:ext>
            </a:extLst>
          </p:cNvPr>
          <p:cNvSpPr/>
          <p:nvPr/>
        </p:nvSpPr>
        <p:spPr>
          <a:xfrm>
            <a:off x="523875" y="13696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358E38-11D5-F641-A0FC-DF59DB55DB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62" r="8460"/>
          <a:stretch/>
        </p:blipFill>
        <p:spPr>
          <a:xfrm>
            <a:off x="3552439" y="2972717"/>
            <a:ext cx="5244770" cy="2875311"/>
          </a:xfrm>
          <a:prstGeom prst="rect">
            <a:avLst/>
          </a:prstGeom>
        </p:spPr>
      </p:pic>
      <p:sp>
        <p:nvSpPr>
          <p:cNvPr id="3" name="Google Shape;130;p3">
            <a:extLst>
              <a:ext uri="{FF2B5EF4-FFF2-40B4-BE49-F238E27FC236}">
                <a16:creationId xmlns:a16="http://schemas.microsoft.com/office/drawing/2014/main" id="{28556731-C719-C549-8725-5552CF287D7C}"/>
              </a:ext>
            </a:extLst>
          </p:cNvPr>
          <p:cNvSpPr txBox="1"/>
          <p:nvPr/>
        </p:nvSpPr>
        <p:spPr>
          <a:xfrm>
            <a:off x="979801" y="2009885"/>
            <a:ext cx="10215562" cy="647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2550" dirty="0">
                <a:solidFill>
                  <a:srgbClr val="3B0764"/>
                </a:solidFill>
                <a:latin typeface="Poppins"/>
                <a:ea typeface="Calibri Light"/>
                <a:cs typeface="Poppins"/>
              </a:rPr>
              <a:t>Aquisição</a:t>
            </a:r>
            <a:r>
              <a:rPr lang="pt-BR" sz="3200" dirty="0">
                <a:solidFill>
                  <a:srgbClr val="7A4A00"/>
                </a:solidFill>
                <a:latin typeface="+mj-lt"/>
                <a:ea typeface="Calibri Light"/>
                <a:cs typeface="Calibri Light"/>
              </a:rPr>
              <a:t> </a:t>
            </a:r>
            <a:r>
              <a:rPr lang="pt-BR" sz="2550" dirty="0">
                <a:solidFill>
                  <a:srgbClr val="3B0764"/>
                </a:solidFill>
                <a:latin typeface="Poppins"/>
                <a:ea typeface="Calibri Light"/>
                <a:cs typeface="Poppins"/>
              </a:rPr>
              <a:t>mediante utilização de organismos internacionais</a:t>
            </a:r>
          </a:p>
        </p:txBody>
      </p:sp>
    </p:spTree>
    <p:extLst>
      <p:ext uri="{BB962C8B-B14F-4D97-AF65-F5344CB8AC3E}">
        <p14:creationId xmlns:p14="http://schemas.microsoft.com/office/powerpoint/2010/main" val="351321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4480470"/>
            <a:ext cx="11144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5862" y="3889920"/>
            <a:ext cx="90487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81375" y="3889920"/>
            <a:ext cx="9715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29275" y="3670845"/>
            <a:ext cx="9334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86687" y="3889920"/>
            <a:ext cx="107632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20287" y="3670845"/>
            <a:ext cx="126682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3875" y="457200"/>
            <a:ext cx="2857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5"/>
          <p:cNvSpPr txBox="1"/>
          <p:nvPr/>
        </p:nvSpPr>
        <p:spPr>
          <a:xfrm>
            <a:off x="523875" y="6477000"/>
            <a:ext cx="2057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Roadmap de Implementação</a:t>
            </a:r>
            <a:endParaRPr/>
          </a:p>
        </p:txBody>
      </p:sp>
      <p:sp>
        <p:nvSpPr>
          <p:cNvPr id="356" name="Google Shape;356;p25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357" name="Google Shape;357;p25"/>
          <p:cNvSpPr/>
          <p:nvPr/>
        </p:nvSpPr>
        <p:spPr>
          <a:xfrm>
            <a:off x="904875" y="3327945"/>
            <a:ext cx="10382250" cy="38100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5"/>
          <p:cNvSpPr txBox="1"/>
          <p:nvPr/>
        </p:nvSpPr>
        <p:spPr>
          <a:xfrm>
            <a:off x="752475" y="4623345"/>
            <a:ext cx="107251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581C87"/>
                </a:solidFill>
                <a:latin typeface="Lato"/>
                <a:ea typeface="Lato"/>
                <a:cs typeface="Lato"/>
                <a:sym typeface="Lato"/>
              </a:rPr>
              <a:t>Marcos Finais:</a:t>
            </a:r>
            <a:r>
              <a:rPr lang="en-US" sz="1050" b="0" i="0" u="none" strike="noStrike" cap="none">
                <a:solidFill>
                  <a:srgbClr val="581C87"/>
                </a:solidFill>
                <a:latin typeface="Lato"/>
                <a:ea typeface="Lato"/>
                <a:cs typeface="Lato"/>
                <a:sym typeface="Lato"/>
              </a:rPr>
              <a:t> Oferta regular dos novos medicamentos e utilização plena do Sistema de Autorização Prévia a partir de Outubro de 2026.</a:t>
            </a:r>
            <a:endParaRPr/>
          </a:p>
        </p:txBody>
      </p:sp>
      <p:pic>
        <p:nvPicPr>
          <p:cNvPr id="359" name="Google Shape;359;p2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04925" y="259452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5"/>
          <p:cNvSpPr txBox="1"/>
          <p:nvPr/>
        </p:nvSpPr>
        <p:spPr>
          <a:xfrm>
            <a:off x="600075" y="3404145"/>
            <a:ext cx="207645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APAC, Autorização &amp; Diluição</a:t>
            </a:r>
            <a:endParaRPr/>
          </a:p>
        </p:txBody>
      </p:sp>
      <p:pic>
        <p:nvPicPr>
          <p:cNvPr id="361" name="Google Shape;361;p2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33775" y="259452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5"/>
          <p:cNvSpPr txBox="1"/>
          <p:nvPr/>
        </p:nvSpPr>
        <p:spPr>
          <a:xfrm>
            <a:off x="2828925" y="3404145"/>
            <a:ext cx="207645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Priorização de Tecnologias</a:t>
            </a:r>
            <a:endParaRPr/>
          </a:p>
        </p:txBody>
      </p:sp>
      <p:pic>
        <p:nvPicPr>
          <p:cNvPr id="363" name="Google Shape;363;p2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762625" y="259452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5"/>
          <p:cNvSpPr txBox="1"/>
          <p:nvPr/>
        </p:nvSpPr>
        <p:spPr>
          <a:xfrm>
            <a:off x="5057775" y="3404145"/>
            <a:ext cx="2076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Projeto Piloto</a:t>
            </a:r>
            <a:endParaRPr/>
          </a:p>
        </p:txBody>
      </p:sp>
      <p:pic>
        <p:nvPicPr>
          <p:cNvPr id="365" name="Google Shape;365;p2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91475" y="259452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5"/>
          <p:cNvSpPr txBox="1"/>
          <p:nvPr/>
        </p:nvSpPr>
        <p:spPr>
          <a:xfrm>
            <a:off x="7286625" y="3404145"/>
            <a:ext cx="207645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Implementação do Sistema</a:t>
            </a:r>
            <a:endParaRPr/>
          </a:p>
        </p:txBody>
      </p:sp>
      <p:pic>
        <p:nvPicPr>
          <p:cNvPr id="367" name="Google Shape;367;p2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220325" y="259452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5"/>
          <p:cNvSpPr txBox="1"/>
          <p:nvPr/>
        </p:nvSpPr>
        <p:spPr>
          <a:xfrm>
            <a:off x="9515475" y="3404145"/>
            <a:ext cx="207645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Entrada em Operação</a:t>
            </a:r>
            <a:endParaRPr/>
          </a:p>
        </p:txBody>
      </p:sp>
      <p:pic>
        <p:nvPicPr>
          <p:cNvPr id="369" name="Google Shape;369;p25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538287" y="2813595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5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738562" y="2813595"/>
            <a:ext cx="25717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5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981700" y="281359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5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181975" y="2813595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5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439400" y="2813595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25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Próximos Passos e Cronograma de Implantação</a:t>
            </a:r>
            <a:endParaRPr/>
          </a:p>
        </p:txBody>
      </p:sp>
      <p:sp>
        <p:nvSpPr>
          <p:cNvPr id="375" name="Google Shape;375;p25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359;p25" descr="image.png">
            <a:extLst>
              <a:ext uri="{FF2B5EF4-FFF2-40B4-BE49-F238E27FC236}">
                <a16:creationId xmlns:a16="http://schemas.microsoft.com/office/drawing/2014/main" id="{686E0C17-72D7-7792-AD2F-48E10077693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519805" y="2594519"/>
            <a:ext cx="666750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69;p25" descr="image.png">
            <a:extLst>
              <a:ext uri="{FF2B5EF4-FFF2-40B4-BE49-F238E27FC236}">
                <a16:creationId xmlns:a16="http://schemas.microsoft.com/office/drawing/2014/main" id="{043760F8-DCB7-E8F0-C833-BBA7FE91D060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53166" y="2813594"/>
            <a:ext cx="200025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603" y="1917501"/>
            <a:ext cx="5405437" cy="36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6"/>
          <p:cNvSpPr txBox="1"/>
          <p:nvPr/>
        </p:nvSpPr>
        <p:spPr>
          <a:xfrm>
            <a:off x="523875" y="6477000"/>
            <a:ext cx="16097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Ministério da Saúde</a:t>
            </a:r>
            <a:endParaRPr/>
          </a:p>
        </p:txBody>
      </p:sp>
      <p:sp>
        <p:nvSpPr>
          <p:cNvPr id="384" name="Google Shape;384;p26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2A8740C-8CBD-FF80-83F8-74917B183C0D}"/>
              </a:ext>
            </a:extLst>
          </p:cNvPr>
          <p:cNvGrpSpPr/>
          <p:nvPr/>
        </p:nvGrpSpPr>
        <p:grpSpPr>
          <a:xfrm>
            <a:off x="5511511" y="2368770"/>
            <a:ext cx="5405437" cy="2343150"/>
            <a:chOff x="523875" y="2446883"/>
            <a:chExt cx="5405437" cy="2343150"/>
          </a:xfrm>
        </p:grpSpPr>
        <p:sp>
          <p:nvSpPr>
            <p:cNvPr id="385" name="Google Shape;385;p26"/>
            <p:cNvSpPr txBox="1"/>
            <p:nvPr/>
          </p:nvSpPr>
          <p:spPr>
            <a:xfrm>
              <a:off x="828675" y="2446883"/>
              <a:ext cx="5100637" cy="485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99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75" b="1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Acesso Oportuno e Equitativo:</a:t>
              </a:r>
              <a:r>
                <a:rPr lang="en-US" sz="1275" b="0" i="0" u="none" strike="noStrike" cap="none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Garantia de medicamentos incorporados ao SUS de forma homogênea em todo o país.</a:t>
              </a:r>
              <a:endParaRPr/>
            </a:p>
          </p:txBody>
        </p:sp>
        <p:sp>
          <p:nvSpPr>
            <p:cNvPr id="386" name="Google Shape;386;p26"/>
            <p:cNvSpPr txBox="1"/>
            <p:nvPr/>
          </p:nvSpPr>
          <p:spPr>
            <a:xfrm>
              <a:off x="828675" y="3066008"/>
              <a:ext cx="5100637" cy="485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99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75" b="1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Indutor</a:t>
              </a:r>
              <a:r>
                <a:rPr lang="en-US" sz="1275" b="1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da </a:t>
              </a:r>
              <a:r>
                <a:rPr lang="en-US" sz="1275" b="1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Linha</a:t>
              </a:r>
              <a:r>
                <a:rPr lang="en-US" sz="1275" b="1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de Cuidado: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Organização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centrada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no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paciente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desde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o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diagnóstico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ao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tratamento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sp>
          <p:nvSpPr>
            <p:cNvPr id="387" name="Google Shape;387;p26"/>
            <p:cNvSpPr txBox="1"/>
            <p:nvPr/>
          </p:nvSpPr>
          <p:spPr>
            <a:xfrm>
              <a:off x="828675" y="3685133"/>
              <a:ext cx="5100637" cy="485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99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75" b="1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Governança</a:t>
              </a:r>
              <a:r>
                <a:rPr lang="en-US" sz="1275" b="1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1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Transparente</a:t>
              </a:r>
              <a:r>
                <a:rPr lang="en-US" sz="1275" b="1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: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Modelo forte de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monitoramento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controle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de estoque e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qualificação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da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gestão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sp>
          <p:nvSpPr>
            <p:cNvPr id="388" name="Google Shape;388;p26"/>
            <p:cNvSpPr txBox="1"/>
            <p:nvPr/>
          </p:nvSpPr>
          <p:spPr>
            <a:xfrm>
              <a:off x="828675" y="4304258"/>
              <a:ext cx="5100637" cy="485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996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75" b="1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Sustentabilidade</a:t>
              </a:r>
              <a:r>
                <a:rPr lang="en-US" sz="1275" b="1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do SUS: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Transição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pactuada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racional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e com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otimização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dos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recursos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75" b="0" i="0" u="none" strike="noStrike" cap="none" dirty="0" err="1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públicos</a:t>
              </a:r>
              <a:r>
                <a:rPr lang="en-US" sz="1275" b="0" i="0" u="none" strike="noStrike" cap="none" dirty="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dirty="0"/>
            </a:p>
          </p:txBody>
        </p:sp>
        <p:pic>
          <p:nvPicPr>
            <p:cNvPr id="389" name="Google Shape;389;p26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3875" y="2470695"/>
              <a:ext cx="171450" cy="180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26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3875" y="3089820"/>
              <a:ext cx="171450" cy="180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26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3875" y="3708945"/>
              <a:ext cx="171450" cy="180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2" name="Google Shape;392;p26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23875" y="4328070"/>
              <a:ext cx="171450" cy="1809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3" name="Google Shape;393;p26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Transformando a Gestão e o Acesso em Oncologia</a:t>
            </a:r>
            <a:endParaRPr/>
          </a:p>
        </p:txBody>
      </p:sp>
      <p:sp>
        <p:nvSpPr>
          <p:cNvPr id="394" name="Google Shape;394;p26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26" descr="Uma imagem contendo Forma&#10;&#10;O conteúdo gerado por IA pode estar incorreto.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9716" y="1180876"/>
            <a:ext cx="2849923" cy="453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6"/>
          <p:cNvSpPr txBox="1"/>
          <p:nvPr/>
        </p:nvSpPr>
        <p:spPr>
          <a:xfrm>
            <a:off x="7641322" y="1430520"/>
            <a:ext cx="1986000" cy="1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525" tIns="60525" rIns="60525" bIns="605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27"/>
              <a:t> </a:t>
            </a:r>
            <a:endParaRPr sz="927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4352"/>
            <a:ext cx="12191999" cy="68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7"/>
          <p:cNvSpPr/>
          <p:nvPr/>
        </p:nvSpPr>
        <p:spPr>
          <a:xfrm>
            <a:off x="2193075" y="1133700"/>
            <a:ext cx="7787400" cy="4925100"/>
          </a:xfrm>
          <a:prstGeom prst="flowChartAlternateProcess">
            <a:avLst/>
          </a:prstGeom>
          <a:solidFill>
            <a:srgbClr val="47276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7"/>
          <p:cNvSpPr txBox="1"/>
          <p:nvPr/>
        </p:nvSpPr>
        <p:spPr>
          <a:xfrm>
            <a:off x="523875" y="6477000"/>
            <a:ext cx="6953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SUS 35 ANOS</a:t>
            </a:r>
            <a:endParaRPr/>
          </a:p>
        </p:txBody>
      </p:sp>
      <p:sp>
        <p:nvSpPr>
          <p:cNvPr id="405" name="Google Shape;405;p27"/>
          <p:cNvSpPr txBox="1"/>
          <p:nvPr/>
        </p:nvSpPr>
        <p:spPr>
          <a:xfrm>
            <a:off x="8791575" y="6477000"/>
            <a:ext cx="28765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MINISTÉRIO DA SAÚDE</a:t>
            </a:r>
            <a:r>
              <a:rPr lang="en-US" sz="9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90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|</a:t>
            </a:r>
            <a:r>
              <a:rPr lang="en-US" sz="9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900" b="0" i="0" u="none" strike="noStrike" cap="none">
                <a:solidFill>
                  <a:srgbClr val="D8B4FE"/>
                </a:solidFill>
                <a:latin typeface="Lato"/>
                <a:ea typeface="Lato"/>
                <a:cs typeface="Lato"/>
                <a:sym typeface="Lato"/>
              </a:rPr>
              <a:t>GOVERNO DO BRASIL</a:t>
            </a:r>
            <a:endParaRPr/>
          </a:p>
        </p:txBody>
      </p:sp>
      <p:pic>
        <p:nvPicPr>
          <p:cNvPr id="406" name="Google Shape;406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3587" y="1769268"/>
            <a:ext cx="50482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27"/>
          <p:cNvSpPr txBox="1"/>
          <p:nvPr/>
        </p:nvSpPr>
        <p:spPr>
          <a:xfrm>
            <a:off x="3145631" y="2531268"/>
            <a:ext cx="5900737" cy="79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25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Obrigado!</a:t>
            </a:r>
            <a:endParaRPr/>
          </a:p>
        </p:txBody>
      </p:sp>
      <p:sp>
        <p:nvSpPr>
          <p:cNvPr id="408" name="Google Shape;408;p27"/>
          <p:cNvSpPr txBox="1"/>
          <p:nvPr/>
        </p:nvSpPr>
        <p:spPr>
          <a:xfrm>
            <a:off x="3286125" y="3512343"/>
            <a:ext cx="561975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E9D5FF"/>
                </a:solidFill>
                <a:latin typeface="Lato"/>
                <a:ea typeface="Lato"/>
                <a:cs typeface="Lato"/>
                <a:sym typeface="Lato"/>
              </a:rPr>
              <a:t>Componente da Assistência Farmacêutica em Oncologia (AF-ONCO)</a:t>
            </a:r>
            <a:endParaRPr/>
          </a:p>
        </p:txBody>
      </p:sp>
      <p:sp>
        <p:nvSpPr>
          <p:cNvPr id="409" name="Google Shape;409;p27"/>
          <p:cNvSpPr txBox="1"/>
          <p:nvPr/>
        </p:nvSpPr>
        <p:spPr>
          <a:xfrm>
            <a:off x="3286125" y="4131468"/>
            <a:ext cx="561975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175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E9D5FF"/>
                </a:solidFill>
                <a:latin typeface="Lato"/>
                <a:ea typeface="Lato"/>
                <a:cs typeface="Lato"/>
                <a:sym typeface="Lato"/>
              </a:rPr>
              <a:t>cgafae.daf@saude.gov.br</a:t>
            </a:r>
            <a:endParaRPr/>
          </a:p>
        </p:txBody>
      </p:sp>
      <p:sp>
        <p:nvSpPr>
          <p:cNvPr id="410" name="Google Shape;410;p27"/>
          <p:cNvSpPr txBox="1"/>
          <p:nvPr/>
        </p:nvSpPr>
        <p:spPr>
          <a:xfrm>
            <a:off x="3286125" y="4488656"/>
            <a:ext cx="561975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175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E9D5FF"/>
                </a:solidFill>
                <a:latin typeface="Lato"/>
                <a:ea typeface="Lato"/>
                <a:cs typeface="Lato"/>
                <a:sym typeface="Lato"/>
              </a:rPr>
              <a:t>afonco@saude.gov.br</a:t>
            </a:r>
            <a:endParaRPr/>
          </a:p>
        </p:txBody>
      </p:sp>
      <p:sp>
        <p:nvSpPr>
          <p:cNvPr id="411" name="Google Shape;411;p27"/>
          <p:cNvSpPr txBox="1"/>
          <p:nvPr/>
        </p:nvSpPr>
        <p:spPr>
          <a:xfrm>
            <a:off x="3286125" y="4845843"/>
            <a:ext cx="5619900" cy="28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175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rgbClr val="E9D5FF"/>
                </a:solidFill>
                <a:latin typeface="Lato"/>
                <a:ea typeface="Lato"/>
                <a:cs typeface="Lato"/>
                <a:sym typeface="Lato"/>
              </a:rPr>
              <a:t>(61) </a:t>
            </a:r>
            <a:r>
              <a:rPr lang="en-US" sz="1250">
                <a:solidFill>
                  <a:srgbClr val="E9D5FF"/>
                </a:solidFill>
                <a:latin typeface="Lato"/>
                <a:ea typeface="Lato"/>
                <a:cs typeface="Lato"/>
                <a:sym typeface="Lato"/>
              </a:rPr>
              <a:t>3315-8965</a:t>
            </a:r>
            <a:endParaRPr sz="1250"/>
          </a:p>
        </p:txBody>
      </p:sp>
      <p:pic>
        <p:nvPicPr>
          <p:cNvPr id="412" name="Google Shape;412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7775" y="4169568"/>
            <a:ext cx="16192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95887" y="4526756"/>
            <a:ext cx="161925" cy="16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38737" y="4883943"/>
            <a:ext cx="161925" cy="161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5" name="Google Shape;415;p27"/>
          <p:cNvCxnSpPr/>
          <p:nvPr/>
        </p:nvCxnSpPr>
        <p:spPr>
          <a:xfrm>
            <a:off x="13920450" y="3531225"/>
            <a:ext cx="1784100" cy="178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2687" y="1827758"/>
            <a:ext cx="5405437" cy="37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/>
        </p:nvSpPr>
        <p:spPr>
          <a:xfrm>
            <a:off x="523875" y="6477000"/>
            <a:ext cx="16097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Ministério da Saúde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28675" y="1827758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Pressão epidemiológica: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Transição demográfica e aumento expressivo de casos de câncer.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828675" y="2446883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Tecnologias de alto custo: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Incorporação contínua de medicamentos inovadores e complexos.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828675" y="3066008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Desigualdade regional: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Alta variabilidade nos serviços e falta de padronização nacional.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828675" y="3685133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Financiamento inadequado: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Modelo atrelado ao procedimento e não especificamente ao medicamento.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828675" y="4304258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Previsibilidade orçamentária: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Dificuldade de planejamento financeiro pelos gestores.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828675" y="4923383"/>
            <a:ext cx="5100637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Judicialização: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Necessidade de redução do contencioso por falta de acesso regular.</a:t>
            </a:r>
            <a:endParaRPr/>
          </a:p>
        </p:txBody>
      </p:sp>
      <p:pic>
        <p:nvPicPr>
          <p:cNvPr id="110" name="Google Shape;110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185157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3875" y="247069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3875" y="3089820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3875" y="3708945"/>
            <a:ext cx="1333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23875" y="4328070"/>
            <a:ext cx="1333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3875" y="494719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4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Por que estruturar o AF-ONCO?</a:t>
            </a:r>
            <a:endParaRPr/>
          </a:p>
        </p:txBody>
      </p:sp>
      <p:sp>
        <p:nvSpPr>
          <p:cNvPr id="117" name="Google Shape;117;p14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158463" y="1390188"/>
            <a:ext cx="3613874" cy="481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4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523875" y="6477000"/>
            <a:ext cx="17526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Legislação e Regulação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9575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Marcos Normativos da Oncologia no SUS</a:t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0" y="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152400" y="1524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153" name="Google Shape;15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706740"/>
            <a:ext cx="11887199" cy="4323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1968251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02025" y="1968251"/>
            <a:ext cx="3587799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325" y="1968251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3673226"/>
            <a:ext cx="3587650" cy="172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2025" y="3673226"/>
            <a:ext cx="3587799" cy="172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80325" y="3673226"/>
            <a:ext cx="3587650" cy="172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523875" y="6477000"/>
            <a:ext cx="22288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Portaria GM/MS nº 8.477/2025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1066800" y="2177801"/>
            <a:ext cx="297693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Governança</a:t>
            </a:r>
            <a:endParaRPr/>
          </a:p>
        </p:txBody>
      </p:sp>
      <p:sp>
        <p:nvSpPr>
          <p:cNvPr id="169" name="Google Shape;169;p17"/>
          <p:cNvSpPr txBox="1"/>
          <p:nvPr/>
        </p:nvSpPr>
        <p:spPr>
          <a:xfrm>
            <a:off x="781050" y="2701676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Pactuação tripartite, diretrizes transparentes e descentralização qualificada das ações.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4844950" y="2177801"/>
            <a:ext cx="297709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PCDT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4559200" y="2701676"/>
            <a:ext cx="3121074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Adoção obrigatória dos Protocolos Clínicos e Diretrizes Terapêuticas atualizados.</a:t>
            </a:r>
            <a:endParaRPr/>
          </a:p>
        </p:txBody>
      </p:sp>
      <p:sp>
        <p:nvSpPr>
          <p:cNvPr id="172" name="Google Shape;172;p17"/>
          <p:cNvSpPr txBox="1"/>
          <p:nvPr/>
        </p:nvSpPr>
        <p:spPr>
          <a:xfrm>
            <a:off x="8651825" y="2177801"/>
            <a:ext cx="294693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Acesso Integral</a:t>
            </a:r>
            <a:endParaRPr/>
          </a:p>
        </p:txBody>
      </p:sp>
      <p:sp>
        <p:nvSpPr>
          <p:cNvPr id="173" name="Google Shape;173;p17"/>
          <p:cNvSpPr txBox="1"/>
          <p:nvPr/>
        </p:nvSpPr>
        <p:spPr>
          <a:xfrm>
            <a:off x="8337500" y="2701676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Garantia de tratamento contínuo, seguro e padronizado ao paciente oncológico.</a:t>
            </a:r>
            <a:endParaRPr/>
          </a:p>
        </p:txBody>
      </p:sp>
      <p:sp>
        <p:nvSpPr>
          <p:cNvPr id="174" name="Google Shape;174;p17"/>
          <p:cNvSpPr txBox="1"/>
          <p:nvPr/>
        </p:nvSpPr>
        <p:spPr>
          <a:xfrm>
            <a:off x="1066800" y="3882776"/>
            <a:ext cx="297693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Incorporação</a:t>
            </a:r>
            <a:endParaRPr/>
          </a:p>
        </p:txBody>
      </p:sp>
      <p:sp>
        <p:nvSpPr>
          <p:cNvPr id="175" name="Google Shape;175;p17"/>
          <p:cNvSpPr txBox="1"/>
          <p:nvPr/>
        </p:nvSpPr>
        <p:spPr>
          <a:xfrm>
            <a:off x="781050" y="4406651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Avaliação e incorporação de tecnologias inovadoras com sustentabilidade.</a:t>
            </a: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4844950" y="3882776"/>
            <a:ext cx="297709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Financiamento</a:t>
            </a:r>
            <a:endParaRPr/>
          </a:p>
        </p:txBody>
      </p:sp>
      <p:sp>
        <p:nvSpPr>
          <p:cNvPr id="177" name="Google Shape;177;p17"/>
          <p:cNvSpPr txBox="1"/>
          <p:nvPr/>
        </p:nvSpPr>
        <p:spPr>
          <a:xfrm>
            <a:off x="4559200" y="4406651"/>
            <a:ext cx="3121074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Modelo de financiamento claro, focado na aquisição direta e no uso racional do medicamento.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8651825" y="3882776"/>
            <a:ext cx="294693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Monitoramento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8337500" y="4406651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Sistemas de informação em tempo real para rastreabilidade e gestão de estoque.</a:t>
            </a:r>
            <a:endParaRPr/>
          </a:p>
        </p:txBody>
      </p:sp>
      <p:pic>
        <p:nvPicPr>
          <p:cNvPr id="180" name="Google Shape;180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81050" y="222542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59200" y="222542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7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37500" y="2225426"/>
            <a:ext cx="2190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81050" y="393040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559200" y="393040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37500" y="3930401"/>
            <a:ext cx="21907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7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Eixos Estruturantes da Portaria GM/MS nº 8.477/2025</a:t>
            </a:r>
            <a:endParaRPr/>
          </a:p>
        </p:txBody>
      </p:sp>
      <p:sp>
        <p:nvSpPr>
          <p:cNvPr id="187" name="Google Shape;187;p17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3619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9"/>
          <p:cNvSpPr txBox="1"/>
          <p:nvPr/>
        </p:nvSpPr>
        <p:spPr>
          <a:xfrm>
            <a:off x="523875" y="6477000"/>
            <a:ext cx="19431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Pactuação Tripartite (CIT)</a:t>
            </a:r>
            <a:endParaRPr/>
          </a:p>
        </p:txBody>
      </p:sp>
      <p:sp>
        <p:nvSpPr>
          <p:cNvPr id="223" name="Google Shape;223;p19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234" name="Google Shape;234;p19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9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Estratégia de Implementação Normativa</a:t>
            </a:r>
            <a:endParaRPr/>
          </a:p>
        </p:txBody>
      </p:sp>
      <p:sp>
        <p:nvSpPr>
          <p:cNvPr id="235" name="Google Shape;235;p19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B8A048-CF9D-78E4-2805-84CCD1CC22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1" t="12288" r="14939"/>
          <a:stretch>
            <a:fillRect/>
          </a:stretch>
        </p:blipFill>
        <p:spPr>
          <a:xfrm>
            <a:off x="1898873" y="944287"/>
            <a:ext cx="8141310" cy="54057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4400" y="2527845"/>
            <a:ext cx="3603724" cy="23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457200"/>
            <a:ext cx="3619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8"/>
          <p:cNvSpPr txBox="1"/>
          <p:nvPr/>
        </p:nvSpPr>
        <p:spPr>
          <a:xfrm>
            <a:off x="523875" y="6477000"/>
            <a:ext cx="21812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Centralização e Financiamento</a:t>
            </a:r>
            <a:endParaRPr/>
          </a:p>
        </p:txBody>
      </p:sp>
      <p:sp>
        <p:nvSpPr>
          <p:cNvPr id="196" name="Google Shape;196;p18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197" name="Google Shape;197;p18"/>
          <p:cNvSpPr/>
          <p:nvPr/>
        </p:nvSpPr>
        <p:spPr>
          <a:xfrm>
            <a:off x="523875" y="2737395"/>
            <a:ext cx="7207150" cy="189547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8" name="Google Shape;198;p18"/>
          <p:cNvGraphicFramePr/>
          <p:nvPr/>
        </p:nvGraphicFramePr>
        <p:xfrm>
          <a:off x="523875" y="2737395"/>
          <a:ext cx="7207150" cy="1895500"/>
        </p:xfrm>
        <a:graphic>
          <a:graphicData uri="http://schemas.openxmlformats.org/drawingml/2006/table">
            <a:tbl>
              <a:tblPr firstRow="1" bandRow="1">
                <a:noFill/>
                <a:tableStyleId>{3FBD9404-B93A-4371-BCC5-A026D4C6332F}</a:tableStyleId>
              </a:tblPr>
              <a:tblGrid>
                <a:gridCol w="720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Grupo 1: Compra Centralizada / Altíssimo Custo (Exemplos do Rol - 30 Fármacos)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1C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Abemaciclibe, Abiraterona, Acetato de Lanreotida, Asciminibe, Betadinutuximabe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Brentuximabe Vedotina, Brigatinibe, Carfilzomibe, Durvalumabe, Nivolumabe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Pembrolizumabe, Olaparibe, Pazopanibe, Ponatinibe, Larotrectinibe, Trióxido de Arsênio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Trastuzumabe Entansina, Blinatumomabe, Pertuzumabe, Imatinibe, Dasatinibe, Nilotinibe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F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9" name="Google Shape;199;p18"/>
          <p:cNvSpPr txBox="1"/>
          <p:nvPr/>
        </p:nvSpPr>
        <p:spPr>
          <a:xfrm>
            <a:off x="8607325" y="2737395"/>
            <a:ext cx="2993811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Critérios de Inclusão</a:t>
            </a:r>
            <a:endParaRPr/>
          </a:p>
        </p:txBody>
      </p:sp>
      <p:sp>
        <p:nvSpPr>
          <p:cNvPr id="200" name="Google Shape;200;p18"/>
          <p:cNvSpPr/>
          <p:nvPr/>
        </p:nvSpPr>
        <p:spPr>
          <a:xfrm>
            <a:off x="523875" y="3532733"/>
            <a:ext cx="7207150" cy="9525"/>
          </a:xfrm>
          <a:prstGeom prst="rect">
            <a:avLst/>
          </a:prstGeom>
          <a:solidFill>
            <a:srgbClr val="E9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8"/>
          <p:cNvSpPr/>
          <p:nvPr/>
        </p:nvSpPr>
        <p:spPr>
          <a:xfrm>
            <a:off x="523875" y="3894683"/>
            <a:ext cx="7207150" cy="9525"/>
          </a:xfrm>
          <a:prstGeom prst="rect">
            <a:avLst/>
          </a:prstGeom>
          <a:solidFill>
            <a:srgbClr val="E9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8"/>
          <p:cNvSpPr/>
          <p:nvPr/>
        </p:nvSpPr>
        <p:spPr>
          <a:xfrm>
            <a:off x="523875" y="4256633"/>
            <a:ext cx="7207150" cy="9525"/>
          </a:xfrm>
          <a:prstGeom prst="rect">
            <a:avLst/>
          </a:prstGeom>
          <a:solidFill>
            <a:srgbClr val="E9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"/>
          <p:cNvSpPr/>
          <p:nvPr/>
        </p:nvSpPr>
        <p:spPr>
          <a:xfrm>
            <a:off x="523875" y="4618583"/>
            <a:ext cx="7207150" cy="9525"/>
          </a:xfrm>
          <a:prstGeom prst="rect">
            <a:avLst/>
          </a:prstGeom>
          <a:solidFill>
            <a:srgbClr val="E9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21575" y="278502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8"/>
          <p:cNvSpPr txBox="1"/>
          <p:nvPr/>
        </p:nvSpPr>
        <p:spPr>
          <a:xfrm>
            <a:off x="8407300" y="3116014"/>
            <a:ext cx="857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6" name="Google Shape;206;p18"/>
          <p:cNvSpPr txBox="1"/>
          <p:nvPr/>
        </p:nvSpPr>
        <p:spPr>
          <a:xfrm>
            <a:off x="8493025" y="3118395"/>
            <a:ext cx="2965549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I:</a:t>
            </a: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Custo individual anual (conforme Tema 1234 do STF);</a:t>
            </a:r>
            <a:endParaRPr/>
          </a:p>
        </p:txBody>
      </p:sp>
      <p:sp>
        <p:nvSpPr>
          <p:cNvPr id="207" name="Google Shape;207;p18"/>
          <p:cNvSpPr txBox="1"/>
          <p:nvPr/>
        </p:nvSpPr>
        <p:spPr>
          <a:xfrm>
            <a:off x="8407300" y="3620839"/>
            <a:ext cx="857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8" name="Google Shape;208;p18"/>
          <p:cNvSpPr txBox="1"/>
          <p:nvPr/>
        </p:nvSpPr>
        <p:spPr>
          <a:xfrm>
            <a:off x="8493025" y="3623220"/>
            <a:ext cx="2965549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II:</a:t>
            </a: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Alto impacto financeiro global anual;</a:t>
            </a:r>
            <a:endParaRPr/>
          </a:p>
        </p:txBody>
      </p:sp>
      <p:sp>
        <p:nvSpPr>
          <p:cNvPr id="209" name="Google Shape;209;p18"/>
          <p:cNvSpPr txBox="1"/>
          <p:nvPr/>
        </p:nvSpPr>
        <p:spPr>
          <a:xfrm>
            <a:off x="8407300" y="3911351"/>
            <a:ext cx="857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8493025" y="3913733"/>
            <a:ext cx="2965549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III:</a:t>
            </a: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Valor mensal elevado de tratamento;</a:t>
            </a:r>
            <a:endParaRPr/>
          </a:p>
        </p:txBody>
      </p:sp>
      <p:sp>
        <p:nvSpPr>
          <p:cNvPr id="211" name="Google Shape;211;p18"/>
          <p:cNvSpPr txBox="1"/>
          <p:nvPr/>
        </p:nvSpPr>
        <p:spPr>
          <a:xfrm>
            <a:off x="8407300" y="4201864"/>
            <a:ext cx="857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12" name="Google Shape;212;p18"/>
          <p:cNvSpPr txBox="1"/>
          <p:nvPr/>
        </p:nvSpPr>
        <p:spPr>
          <a:xfrm>
            <a:off x="8493025" y="4204245"/>
            <a:ext cx="2965549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IV:</a:t>
            </a: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Critérios técnicos específicos do Ministério da Saúde.</a:t>
            </a:r>
            <a:endParaRPr/>
          </a:p>
        </p:txBody>
      </p:sp>
      <p:sp>
        <p:nvSpPr>
          <p:cNvPr id="213" name="Google Shape;213;p18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9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Medicamentos Oncológicos de Altíssimo Custo</a:t>
            </a:r>
            <a:endParaRPr/>
          </a:p>
        </p:txBody>
      </p:sp>
      <p:sp>
        <p:nvSpPr>
          <p:cNvPr id="214" name="Google Shape;214;p18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219204D-25D2-4E99-C741-7181CDA53F34}"/>
              </a:ext>
            </a:extLst>
          </p:cNvPr>
          <p:cNvSpPr/>
          <p:nvPr/>
        </p:nvSpPr>
        <p:spPr>
          <a:xfrm>
            <a:off x="1979082" y="4318000"/>
            <a:ext cx="1058333" cy="3069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D66B53-9C6A-7C01-BFC9-93B98C91C7C7}"/>
              </a:ext>
            </a:extLst>
          </p:cNvPr>
          <p:cNvSpPr/>
          <p:nvPr/>
        </p:nvSpPr>
        <p:spPr>
          <a:xfrm>
            <a:off x="3594522" y="3901439"/>
            <a:ext cx="1058333" cy="3069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17C687-BBDE-5D8F-3F9F-9E6DC845C962}"/>
              </a:ext>
            </a:extLst>
          </p:cNvPr>
          <p:cNvSpPr/>
          <p:nvPr/>
        </p:nvSpPr>
        <p:spPr>
          <a:xfrm>
            <a:off x="4214282" y="3119118"/>
            <a:ext cx="1149773" cy="3170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1">
          <a:extLst>
            <a:ext uri="{FF2B5EF4-FFF2-40B4-BE49-F238E27FC236}">
              <a16:creationId xmlns:a16="http://schemas.microsoft.com/office/drawing/2014/main" id="{8588CC9B-2BA5-C71C-55C5-1300E7412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0" descr="image.png">
            <a:extLst>
              <a:ext uri="{FF2B5EF4-FFF2-40B4-BE49-F238E27FC236}">
                <a16:creationId xmlns:a16="http://schemas.microsoft.com/office/drawing/2014/main" id="{73B0F51C-E2E1-77A7-0066-5A0B173E78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0" descr="image.png">
            <a:extLst>
              <a:ext uri="{FF2B5EF4-FFF2-40B4-BE49-F238E27FC236}">
                <a16:creationId xmlns:a16="http://schemas.microsoft.com/office/drawing/2014/main" id="{73786F8E-9FBB-0C17-DB0D-C744DCA82CF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457200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0">
            <a:extLst>
              <a:ext uri="{FF2B5EF4-FFF2-40B4-BE49-F238E27FC236}">
                <a16:creationId xmlns:a16="http://schemas.microsoft.com/office/drawing/2014/main" id="{EDDC01BB-5AD3-F399-F736-7F45DE29CB65}"/>
              </a:ext>
            </a:extLst>
          </p:cNvPr>
          <p:cNvSpPr txBox="1"/>
          <p:nvPr/>
        </p:nvSpPr>
        <p:spPr>
          <a:xfrm>
            <a:off x="523875" y="6477000"/>
            <a:ext cx="2057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Segurança Clínica e Controle</a:t>
            </a:r>
            <a:endParaRPr/>
          </a:p>
        </p:txBody>
      </p:sp>
      <p:sp>
        <p:nvSpPr>
          <p:cNvPr id="246" name="Google Shape;246;p20">
            <a:extLst>
              <a:ext uri="{FF2B5EF4-FFF2-40B4-BE49-F238E27FC236}">
                <a16:creationId xmlns:a16="http://schemas.microsoft.com/office/drawing/2014/main" id="{29F1DE41-C3AC-232C-39D9-D4267F8B876F}"/>
              </a:ext>
            </a:extLst>
          </p:cNvPr>
          <p:cNvSpPr txBox="1"/>
          <p:nvPr/>
        </p:nvSpPr>
        <p:spPr>
          <a:xfrm>
            <a:off x="10363200" y="6477000"/>
            <a:ext cx="1305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247" name="Google Shape;247;p20">
            <a:extLst>
              <a:ext uri="{FF2B5EF4-FFF2-40B4-BE49-F238E27FC236}">
                <a16:creationId xmlns:a16="http://schemas.microsoft.com/office/drawing/2014/main" id="{7162EAC2-F28F-F90E-9AD4-4DBA125D8C89}"/>
              </a:ext>
            </a:extLst>
          </p:cNvPr>
          <p:cNvSpPr txBox="1"/>
          <p:nvPr/>
        </p:nvSpPr>
        <p:spPr>
          <a:xfrm>
            <a:off x="523875" y="428625"/>
            <a:ext cx="11668200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9575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Rol de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Medicamentos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Oncológicos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50" b="1" i="0" u="none" strike="noStrike" cap="none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de 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Altíssimo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Custo</a:t>
            </a:r>
            <a:r>
              <a:rPr lang="en-US" sz="2550" b="1" dirty="0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2550" b="1" dirty="0" err="1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Centralizados</a:t>
            </a:r>
            <a:endParaRPr lang="en-US" sz="2550" b="1" dirty="0" err="1">
              <a:solidFill>
                <a:srgbClr val="3B0764"/>
              </a:solidFill>
              <a:latin typeface="Poppins"/>
              <a:ea typeface="Poppins"/>
              <a:cs typeface="Poppins"/>
            </a:endParaRPr>
          </a:p>
        </p:txBody>
      </p:sp>
      <p:sp>
        <p:nvSpPr>
          <p:cNvPr id="248" name="Google Shape;248;p20">
            <a:extLst>
              <a:ext uri="{FF2B5EF4-FFF2-40B4-BE49-F238E27FC236}">
                <a16:creationId xmlns:a16="http://schemas.microsoft.com/office/drawing/2014/main" id="{E2083749-B19E-58FC-F6D6-3EE8ABE3A284}"/>
              </a:ext>
            </a:extLst>
          </p:cNvPr>
          <p:cNvSpPr/>
          <p:nvPr/>
        </p:nvSpPr>
        <p:spPr>
          <a:xfrm>
            <a:off x="428625" y="1335798"/>
            <a:ext cx="11144400" cy="28500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683095-357A-B1A3-6887-B29279F93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92821"/>
              </p:ext>
            </p:extLst>
          </p:nvPr>
        </p:nvGraphicFramePr>
        <p:xfrm>
          <a:off x="686858" y="1566039"/>
          <a:ext cx="10648950" cy="3768256"/>
        </p:xfrm>
        <a:graphic>
          <a:graphicData uri="http://schemas.openxmlformats.org/drawingml/2006/table">
            <a:tbl>
              <a:tblPr bandRow="1">
                <a:tableStyleId>{3FBD9404-B93A-4371-BCC5-A026D4C6332F}</a:tableStyleId>
              </a:tblPr>
              <a:tblGrid>
                <a:gridCol w="5038725">
                  <a:extLst>
                    <a:ext uri="{9D8B030D-6E8A-4147-A177-3AD203B41FA5}">
                      <a16:colId xmlns:a16="http://schemas.microsoft.com/office/drawing/2014/main" val="1969115842"/>
                    </a:ext>
                  </a:extLst>
                </a:gridCol>
                <a:gridCol w="5610225">
                  <a:extLst>
                    <a:ext uri="{9D8B030D-6E8A-4147-A177-3AD203B41FA5}">
                      <a16:colId xmlns:a16="http://schemas.microsoft.com/office/drawing/2014/main" val="392617019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MEDICAMENTOS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MEDICAMENTOS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95026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Abemaciclibe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Ponatinibe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9910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Abiraterona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associada à terapia de privação androgênica (TPA)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Rituximabe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2812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Abiraterona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em monoterapia ou associada ao 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docetaxel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Trastuzumabe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9393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Acetato de 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lanreotida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Larotrectinibe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371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Asciminibe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Trióxido de arsênio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8377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Betadinutuximabe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TRASTUZUMABE ENTANSINA 100 mg e 160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9267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Brentuximabe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vedotina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Blinatumomabe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38,5 mcg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3214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Brigatinibe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PERTUZUMABE 420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105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Carfilzomibe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ZIDOVUDINA 10 MG/ML E 100 MG 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2893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Durvalumabe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DASATINIBE 20 MG E 100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3507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Lenalidomida em combinação com rituximabe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IMATINIBE 100 MG E 400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4698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Nivolumabe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NILOTINIBE 200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5066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Pembrolizumabe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RITUXIMABE 10mg/ml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7494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Olaparibe</a:t>
                      </a:r>
                      <a:endParaRPr lang="pt-BR" b="0" i="0" dirty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TRASTUZUMABE 150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338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Pazopanibe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TALIDOMIDA 100 mg</a:t>
                      </a:r>
                      <a:endParaRPr lang="pt-BR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2635" marR="52635" marT="26318" marB="2631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089162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39E1418-42AC-9D59-976E-A9D9E79B4E67}"/>
              </a:ext>
            </a:extLst>
          </p:cNvPr>
          <p:cNvSpPr/>
          <p:nvPr/>
        </p:nvSpPr>
        <p:spPr>
          <a:xfrm>
            <a:off x="7376582" y="4116917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AE6B3C-35DE-A11B-A6CD-CDDD94B51E3A}"/>
              </a:ext>
            </a:extLst>
          </p:cNvPr>
          <p:cNvSpPr/>
          <p:nvPr/>
        </p:nvSpPr>
        <p:spPr>
          <a:xfrm>
            <a:off x="7461248" y="2487083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D558A7-4918-E3E2-3548-6F00788D68D1}"/>
              </a:ext>
            </a:extLst>
          </p:cNvPr>
          <p:cNvSpPr/>
          <p:nvPr/>
        </p:nvSpPr>
        <p:spPr>
          <a:xfrm>
            <a:off x="2074332" y="2952750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64DCF2-A88A-6807-1129-8814E1A38FC9}"/>
              </a:ext>
            </a:extLst>
          </p:cNvPr>
          <p:cNvSpPr/>
          <p:nvPr/>
        </p:nvSpPr>
        <p:spPr>
          <a:xfrm>
            <a:off x="7461248" y="3153833"/>
            <a:ext cx="2370666" cy="2751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98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3997076"/>
            <a:ext cx="111442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457200"/>
            <a:ext cx="40957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0"/>
          <p:cNvSpPr txBox="1"/>
          <p:nvPr/>
        </p:nvSpPr>
        <p:spPr>
          <a:xfrm>
            <a:off x="523875" y="6477000"/>
            <a:ext cx="20574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Segurança Clínica e Controle</a:t>
            </a:r>
            <a:endParaRPr/>
          </a:p>
        </p:txBody>
      </p:sp>
      <p:sp>
        <p:nvSpPr>
          <p:cNvPr id="246" name="Google Shape;246;p20"/>
          <p:cNvSpPr txBox="1"/>
          <p:nvPr/>
        </p:nvSpPr>
        <p:spPr>
          <a:xfrm>
            <a:off x="10363200" y="6477000"/>
            <a:ext cx="13050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247" name="Google Shape;247;p20"/>
          <p:cNvSpPr txBox="1"/>
          <p:nvPr/>
        </p:nvSpPr>
        <p:spPr>
          <a:xfrm>
            <a:off x="523875" y="428625"/>
            <a:ext cx="116682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09575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Sistema Nacional de Autorização Prévia</a:t>
            </a:r>
            <a:endParaRPr/>
          </a:p>
        </p:txBody>
      </p:sp>
      <p:sp>
        <p:nvSpPr>
          <p:cNvPr id="248" name="Google Shape;248;p20"/>
          <p:cNvSpPr/>
          <p:nvPr/>
        </p:nvSpPr>
        <p:spPr>
          <a:xfrm>
            <a:off x="523875" y="912465"/>
            <a:ext cx="11144400" cy="28500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20"/>
          <p:cNvPicPr preferRelativeResize="0"/>
          <p:nvPr/>
        </p:nvPicPr>
        <p:blipFill>
          <a:blip r:embed="rId6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46448" y="1225450"/>
            <a:ext cx="9098877" cy="4967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2075408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02025" y="2075408"/>
            <a:ext cx="3587799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325" y="2075408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75" y="3780383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02025" y="3780383"/>
            <a:ext cx="3587799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325" y="3780383"/>
            <a:ext cx="35876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875" y="6353175"/>
            <a:ext cx="1114425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3875" y="457200"/>
            <a:ext cx="3238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1"/>
          <p:cNvSpPr txBox="1"/>
          <p:nvPr/>
        </p:nvSpPr>
        <p:spPr>
          <a:xfrm>
            <a:off x="523875" y="6477000"/>
            <a:ext cx="24193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AF-ONCO | Eficiência e Redução de Desperdício</a:t>
            </a:r>
            <a:endParaRPr/>
          </a:p>
        </p:txBody>
      </p:sp>
      <p:sp>
        <p:nvSpPr>
          <p:cNvPr id="263" name="Google Shape;263;p21"/>
          <p:cNvSpPr txBox="1"/>
          <p:nvPr/>
        </p:nvSpPr>
        <p:spPr>
          <a:xfrm>
            <a:off x="10363200" y="6477000"/>
            <a:ext cx="1304925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CGAFAE / DAF / SECTICS</a:t>
            </a:r>
            <a:endParaRPr/>
          </a:p>
        </p:txBody>
      </p:sp>
      <p:sp>
        <p:nvSpPr>
          <p:cNvPr id="264" name="Google Shape;264;p21"/>
          <p:cNvSpPr txBox="1"/>
          <p:nvPr/>
        </p:nvSpPr>
        <p:spPr>
          <a:xfrm>
            <a:off x="1114425" y="2284958"/>
            <a:ext cx="2926928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Definição</a:t>
            </a:r>
            <a:endParaRPr/>
          </a:p>
        </p:txBody>
      </p:sp>
      <p:sp>
        <p:nvSpPr>
          <p:cNvPr id="265" name="Google Shape;265;p21"/>
          <p:cNvSpPr txBox="1"/>
          <p:nvPr/>
        </p:nvSpPr>
        <p:spPr>
          <a:xfrm>
            <a:off x="781050" y="2808833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Estrutura para manipulação de fármacos de altíssimo custo para múltiplos serviços da RPCC.</a:t>
            </a:r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4844950" y="2284958"/>
            <a:ext cx="297709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Vigilância Sanitaría</a:t>
            </a:r>
            <a:endParaRPr/>
          </a:p>
        </p:txBody>
      </p:sp>
      <p:sp>
        <p:nvSpPr>
          <p:cNvPr id="267" name="Google Shape;267;p21"/>
          <p:cNvSpPr txBox="1"/>
          <p:nvPr/>
        </p:nvSpPr>
        <p:spPr>
          <a:xfrm>
            <a:off x="4559200" y="2808833"/>
            <a:ext cx="3121074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Conformidade estrita com as RDC Anvisa nº 220/2004 e RDC nº 67/2007 (Boas Práticas).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8651825" y="2284958"/>
            <a:ext cx="294693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Mapeamento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8337500" y="2808833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Definição pelas CIBs com base na logística regional e plano estadual de oncologia.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1114425" y="3989933"/>
            <a:ext cx="2926928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Distribuição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781050" y="4513808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Aquisição centralizada do MS com entrega otimizada e agendada às centrais.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4825900" y="3989933"/>
            <a:ext cx="2997093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5. Agendamento Inteligente</a:t>
            </a:r>
            <a:endParaRPr/>
          </a:p>
        </p:txBody>
      </p:sp>
      <p:sp>
        <p:nvSpPr>
          <p:cNvPr id="273" name="Google Shape;273;p21"/>
          <p:cNvSpPr txBox="1"/>
          <p:nvPr/>
        </p:nvSpPr>
        <p:spPr>
          <a:xfrm>
            <a:off x="4559200" y="4513808"/>
            <a:ext cx="3121074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Agrupamento de infusões por data para fracionamento e </a:t>
            </a:r>
            <a:r>
              <a:rPr lang="en-US" sz="1125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compartilhamento de doses</a:t>
            </a: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274" name="Google Shape;274;p21"/>
          <p:cNvSpPr txBox="1"/>
          <p:nvPr/>
        </p:nvSpPr>
        <p:spPr>
          <a:xfrm>
            <a:off x="8651825" y="3989933"/>
            <a:ext cx="294693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81C8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6. Cadastro CNES</a:t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8337500" y="4513808"/>
            <a:ext cx="31209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Registro como estabelecimento específico "Central de Diluição" com controle no MS.</a:t>
            </a:r>
            <a:endParaRPr/>
          </a:p>
        </p:txBody>
      </p:sp>
      <p:pic>
        <p:nvPicPr>
          <p:cNvPr id="276" name="Google Shape;276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050" y="2332583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59200" y="2332583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1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37500" y="2332583"/>
            <a:ext cx="21907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1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1050" y="4037558"/>
            <a:ext cx="238125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1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59200" y="4037558"/>
            <a:ext cx="1714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1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37500" y="4037558"/>
            <a:ext cx="21907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1"/>
          <p:cNvSpPr txBox="1"/>
          <p:nvPr/>
        </p:nvSpPr>
        <p:spPr>
          <a:xfrm>
            <a:off x="523875" y="428625"/>
            <a:ext cx="11668125" cy="41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385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rgbClr val="3B0764"/>
                </a:solidFill>
                <a:latin typeface="Poppins"/>
                <a:ea typeface="Poppins"/>
                <a:cs typeface="Poppins"/>
                <a:sym typeface="Poppins"/>
              </a:rPr>
              <a:t>Organização das Centrais de Diluição</a:t>
            </a:r>
            <a:endParaRPr/>
          </a:p>
        </p:txBody>
      </p:sp>
      <p:sp>
        <p:nvSpPr>
          <p:cNvPr id="283" name="Google Shape;283;p21"/>
          <p:cNvSpPr/>
          <p:nvPr/>
        </p:nvSpPr>
        <p:spPr>
          <a:xfrm>
            <a:off x="523875" y="912465"/>
            <a:ext cx="11144250" cy="28575"/>
          </a:xfrm>
          <a:prstGeom prst="rect">
            <a:avLst/>
          </a:prstGeom>
          <a:solidFill>
            <a:srgbClr val="7E22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96D215778217440AEF735FAB835296D" ma:contentTypeVersion="10" ma:contentTypeDescription="Crie um novo documento." ma:contentTypeScope="" ma:versionID="fe1d3f55a1c32d474d725c237f8efbc6">
  <xsd:schema xmlns:xsd="http://www.w3.org/2001/XMLSchema" xmlns:xs="http://www.w3.org/2001/XMLSchema" xmlns:p="http://schemas.microsoft.com/office/2006/metadata/properties" xmlns:ns2="719355e6-82ee-4428-a4b5-ac2f739f5b77" xmlns:ns3="4498ac52-1119-40a6-a18f-484b15b426f2" targetNamespace="http://schemas.microsoft.com/office/2006/metadata/properties" ma:root="true" ma:fieldsID="a8593bb2833a478e1746abfffedc4c1f" ns2:_="" ns3:_="">
    <xsd:import namespace="719355e6-82ee-4428-a4b5-ac2f739f5b77"/>
    <xsd:import namespace="4498ac52-1119-40a6-a18f-484b15b426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9355e6-82ee-4428-a4b5-ac2f739f5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8ac52-1119-40a6-a18f-484b15b426f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94b0f55-5cfa-4ffd-879a-1bc3bf5118a7}" ma:internalName="TaxCatchAll" ma:showField="CatchAllData" ma:web="4498ac52-1119-40a6-a18f-484b15b42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9355e6-82ee-4428-a4b5-ac2f739f5b77">
      <Terms xmlns="http://schemas.microsoft.com/office/infopath/2007/PartnerControls"/>
    </lcf76f155ced4ddcb4097134ff3c332f>
    <TaxCatchAll xmlns="4498ac52-1119-40a6-a18f-484b15b426f2" xsi:nil="true"/>
  </documentManagement>
</p:properties>
</file>

<file path=customXml/itemProps1.xml><?xml version="1.0" encoding="utf-8"?>
<ds:datastoreItem xmlns:ds="http://schemas.openxmlformats.org/officeDocument/2006/customXml" ds:itemID="{D3F4AE48-04EB-453A-BC1F-480C3CBE8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9355e6-82ee-4428-a4b5-ac2f739f5b77"/>
    <ds:schemaRef ds:uri="4498ac52-1119-40a6-a18f-484b15b426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7D385E-6005-4AC5-B95F-90068E4889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0BBAAC-1710-4864-BAB3-369149843A94}">
  <ds:schemaRefs>
    <ds:schemaRef ds:uri="http://schemas.microsoft.com/office/2006/metadata/properties"/>
    <ds:schemaRef ds:uri="http://schemas.microsoft.com/office/infopath/2007/PartnerControls"/>
    <ds:schemaRef ds:uri="719355e6-82ee-4428-a4b5-ac2f739f5b77"/>
    <ds:schemaRef ds:uri="4498ac52-1119-40a6-a18f-484b15b426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1004</Words>
  <Application>Microsoft Office PowerPoint</Application>
  <PresentationFormat>Widescreen</PresentationFormat>
  <Paragraphs>141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Dalmare Falcão e Sá</cp:lastModifiedBy>
  <cp:revision>131</cp:revision>
  <dcterms:modified xsi:type="dcterms:W3CDTF">2026-09-02T14:12:27Z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0x010100E96D215778217440AEF735FAB835296D</vt:lpwstr>
  </property>
  <property fmtid="{D5CDD505-2E9C-101B-9397-08002B2CF9AE}" pid="3" name="MediaServiceImageTags">
    <vt:lpwstr/>
  </property>
</Properties>
</file>