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openxmlformats-officedocument.oleObject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5"/>
  </p:notesMasterIdLst>
  <p:handoutMasterIdLst>
    <p:handoutMasterId r:id="rId26"/>
  </p:handoutMasterIdLst>
  <p:sldIdLst>
    <p:sldId id="418" r:id="rId2"/>
    <p:sldId id="408" r:id="rId3"/>
    <p:sldId id="419" r:id="rId4"/>
    <p:sldId id="410" r:id="rId5"/>
    <p:sldId id="416" r:id="rId6"/>
    <p:sldId id="417" r:id="rId7"/>
    <p:sldId id="415" r:id="rId8"/>
    <p:sldId id="407" r:id="rId9"/>
    <p:sldId id="409" r:id="rId10"/>
    <p:sldId id="256" r:id="rId11"/>
    <p:sldId id="359" r:id="rId12"/>
    <p:sldId id="389" r:id="rId13"/>
    <p:sldId id="334" r:id="rId14"/>
    <p:sldId id="328" r:id="rId15"/>
    <p:sldId id="337" r:id="rId16"/>
    <p:sldId id="341" r:id="rId17"/>
    <p:sldId id="411" r:id="rId18"/>
    <p:sldId id="412" r:id="rId19"/>
    <p:sldId id="414" r:id="rId20"/>
    <p:sldId id="395" r:id="rId21"/>
    <p:sldId id="390" r:id="rId22"/>
    <p:sldId id="391" r:id="rId23"/>
    <p:sldId id="385" r:id="rId24"/>
  </p:sldIdLst>
  <p:sldSz cx="9144000" cy="6858000" type="screen4x3"/>
  <p:notesSz cx="6797675" cy="9926638"/>
  <p:defaultTextStyle>
    <a:defPPr>
      <a:defRPr lang="pt-BR"/>
    </a:defPPr>
    <a:lvl1pPr algn="l" defTabSz="457200" rtl="0" fontAlgn="base">
      <a:spcBef>
        <a:spcPct val="0"/>
      </a:spcBef>
      <a:spcAft>
        <a:spcPct val="0"/>
      </a:spcAft>
      <a:defRPr sz="1700" kern="1200" baseline="30000">
        <a:solidFill>
          <a:srgbClr val="003300"/>
        </a:solidFill>
        <a:latin typeface="Arial" charset="0"/>
        <a:ea typeface="+mn-ea"/>
        <a:cs typeface="Arial" charset="0"/>
      </a:defRPr>
    </a:lvl1pPr>
    <a:lvl2pPr marL="457200" algn="l" defTabSz="457200" rtl="0" fontAlgn="base">
      <a:spcBef>
        <a:spcPct val="0"/>
      </a:spcBef>
      <a:spcAft>
        <a:spcPct val="0"/>
      </a:spcAft>
      <a:defRPr sz="1700" kern="1200" baseline="30000">
        <a:solidFill>
          <a:srgbClr val="003300"/>
        </a:solidFill>
        <a:latin typeface="Arial" charset="0"/>
        <a:ea typeface="+mn-ea"/>
        <a:cs typeface="Arial" charset="0"/>
      </a:defRPr>
    </a:lvl2pPr>
    <a:lvl3pPr marL="914400" algn="l" defTabSz="457200" rtl="0" fontAlgn="base">
      <a:spcBef>
        <a:spcPct val="0"/>
      </a:spcBef>
      <a:spcAft>
        <a:spcPct val="0"/>
      </a:spcAft>
      <a:defRPr sz="1700" kern="1200" baseline="30000">
        <a:solidFill>
          <a:srgbClr val="003300"/>
        </a:solidFill>
        <a:latin typeface="Arial" charset="0"/>
        <a:ea typeface="+mn-ea"/>
        <a:cs typeface="Arial" charset="0"/>
      </a:defRPr>
    </a:lvl3pPr>
    <a:lvl4pPr marL="1371600" algn="l" defTabSz="457200" rtl="0" fontAlgn="base">
      <a:spcBef>
        <a:spcPct val="0"/>
      </a:spcBef>
      <a:spcAft>
        <a:spcPct val="0"/>
      </a:spcAft>
      <a:defRPr sz="1700" kern="1200" baseline="30000">
        <a:solidFill>
          <a:srgbClr val="003300"/>
        </a:solidFill>
        <a:latin typeface="Arial" charset="0"/>
        <a:ea typeface="+mn-ea"/>
        <a:cs typeface="Arial" charset="0"/>
      </a:defRPr>
    </a:lvl4pPr>
    <a:lvl5pPr marL="1828800" algn="l" defTabSz="457200" rtl="0" fontAlgn="base">
      <a:spcBef>
        <a:spcPct val="0"/>
      </a:spcBef>
      <a:spcAft>
        <a:spcPct val="0"/>
      </a:spcAft>
      <a:defRPr sz="1700" kern="1200" baseline="30000">
        <a:solidFill>
          <a:srgbClr val="003300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700" kern="1200" baseline="30000">
        <a:solidFill>
          <a:srgbClr val="003300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sz="1700" kern="1200" baseline="30000">
        <a:solidFill>
          <a:srgbClr val="003300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sz="1700" kern="1200" baseline="30000">
        <a:solidFill>
          <a:srgbClr val="003300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sz="1700" kern="1200" baseline="30000">
        <a:solidFill>
          <a:srgbClr val="003300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5500"/>
    <a:srgbClr val="336600"/>
    <a:srgbClr val="006600"/>
    <a:srgbClr val="009999"/>
    <a:srgbClr val="0000FF"/>
    <a:srgbClr val="FFFFCC"/>
    <a:srgbClr val="CC9900"/>
    <a:srgbClr val="FF0000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enhum Estilo, Grade de Tabe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snapVertSplitter="1" vertBarState="minimized" horzBarState="maximized">
    <p:restoredLeft sz="14156" autoAdjust="0"/>
    <p:restoredTop sz="94722" autoAdjust="0"/>
  </p:normalViewPr>
  <p:slideViewPr>
    <p:cSldViewPr snapToObjects="1">
      <p:cViewPr>
        <p:scale>
          <a:sx n="75" d="100"/>
          <a:sy n="75" d="100"/>
        </p:scale>
        <p:origin x="-1464" y="-60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antonioluiz.moraes.REDEMAPA\AppData\Local\Microsoft\Windows\Temporary%20Internet%20Files\Content.Outlook\89YU2598\&#193;rea%20Produ&#231;&#227;o%20e%20Produtividade%20-%20Maio-13.xls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antonioluiz.moraes.REDEMAPA\AppData\Local\Microsoft\Windows\Temporary%20Internet%20Files\Content.Outlook\89YU2598\EXPORTA&#199;&#213;ES%20AGRONEG&#211;CIO.xls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t-BR"/>
  <c:chart>
    <c:plotArea>
      <c:layout>
        <c:manualLayout>
          <c:layoutTarget val="inner"/>
          <c:xMode val="edge"/>
          <c:yMode val="edge"/>
          <c:x val="2.569444444444445E-2"/>
          <c:y val="1.29068462401796E-2"/>
          <c:w val="0.95625000000000004"/>
          <c:h val="0.76936026936026936"/>
        </c:manualLayout>
      </c:layout>
      <c:areaChart>
        <c:grouping val="stacked"/>
        <c:ser>
          <c:idx val="2"/>
          <c:order val="1"/>
          <c:spPr>
            <a:solidFill>
              <a:srgbClr val="99CC00"/>
            </a:solidFill>
            <a:ln w="25400">
              <a:noFill/>
            </a:ln>
          </c:spPr>
          <c:dLbls>
            <c:dLbl>
              <c:idx val="0"/>
              <c:layout>
                <c:manualLayout>
                  <c:x val="1.3541666666666763E-2"/>
                  <c:y val="-5.3201657873573831E-2"/>
                </c:manualLayout>
              </c:layout>
              <c:showVal val="1"/>
            </c:dLbl>
            <c:dLbl>
              <c:idx val="1"/>
              <c:delete val="1"/>
            </c:dLbl>
            <c:dLbl>
              <c:idx val="2"/>
              <c:layout>
                <c:manualLayout>
                  <c:x val="2.4618328958880085E-3"/>
                  <c:y val="-5.0551181102362175E-2"/>
                </c:manualLayout>
              </c:layout>
              <c:showVal val="1"/>
            </c:dLbl>
            <c:dLbl>
              <c:idx val="3"/>
              <c:delete val="1"/>
            </c:dLbl>
            <c:dLbl>
              <c:idx val="4"/>
              <c:layout>
                <c:manualLayout>
                  <c:x val="2.6701662292213579E-3"/>
                  <c:y val="-5.770743303551773E-2"/>
                </c:manualLayout>
              </c:layout>
              <c:showVal val="1"/>
            </c:dLbl>
            <c:dLbl>
              <c:idx val="5"/>
              <c:delete val="1"/>
            </c:dLbl>
            <c:dLbl>
              <c:idx val="6"/>
              <c:layout>
                <c:manualLayout>
                  <c:x val="1.8368328958880077E-3"/>
                  <c:y val="-5.9010754968760674E-2"/>
                </c:manualLayout>
              </c:layout>
              <c:showVal val="1"/>
            </c:dLbl>
            <c:dLbl>
              <c:idx val="7"/>
              <c:delete val="1"/>
            </c:dLbl>
            <c:dLbl>
              <c:idx val="8"/>
              <c:layout>
                <c:manualLayout>
                  <c:x val="-3.8167104112002767E-5"/>
                  <c:y val="-6.2791519746900573E-2"/>
                </c:manualLayout>
              </c:layout>
              <c:showVal val="1"/>
            </c:dLbl>
            <c:dLbl>
              <c:idx val="9"/>
              <c:delete val="1"/>
            </c:dLbl>
            <c:dLbl>
              <c:idx val="10"/>
              <c:layout>
                <c:manualLayout>
                  <c:x val="2.253499562554676E-3"/>
                  <c:y val="-6.0751522221338811E-2"/>
                </c:manualLayout>
              </c:layout>
              <c:showVal val="1"/>
            </c:dLbl>
            <c:dLbl>
              <c:idx val="11"/>
              <c:delete val="1"/>
            </c:dLbl>
            <c:dLbl>
              <c:idx val="12"/>
              <c:layout>
                <c:manualLayout>
                  <c:x val="3.5034995625546714E-3"/>
                  <c:y val="-6.8312875032035647E-2"/>
                </c:manualLayout>
              </c:layout>
              <c:showVal val="1"/>
            </c:dLbl>
            <c:dLbl>
              <c:idx val="13"/>
              <c:delete val="1"/>
            </c:dLbl>
            <c:dLbl>
              <c:idx val="14"/>
              <c:layout>
                <c:manualLayout>
                  <c:x val="-4.5483377077869014E-4"/>
                  <c:y val="-7.4241275396131109E-2"/>
                </c:manualLayout>
              </c:layout>
              <c:showVal val="1"/>
            </c:dLbl>
            <c:dLbl>
              <c:idx val="15"/>
              <c:delete val="1"/>
            </c:dLbl>
            <c:dLbl>
              <c:idx val="16"/>
              <c:layout>
                <c:manualLayout>
                  <c:x val="-1.2881671041119847E-3"/>
                  <c:y val="-7.4232614862537016E-2"/>
                </c:manualLayout>
              </c:layout>
              <c:showVal val="1"/>
            </c:dLbl>
            <c:dLbl>
              <c:idx val="17"/>
              <c:layout>
                <c:manualLayout>
                  <c:x val="5.0659448818898105E-3"/>
                  <c:y val="-7.2873971561635983E-2"/>
                </c:manualLayout>
              </c:layout>
              <c:showVal val="1"/>
            </c:dLbl>
            <c:dLbl>
              <c:idx val="18"/>
              <c:layout>
                <c:manualLayout>
                  <c:x val="4.1284995625547284E-3"/>
                  <c:y val="-7.7660595455870993E-2"/>
                </c:manualLayout>
              </c:layout>
              <c:showVal val="1"/>
            </c:dLbl>
            <c:dLbl>
              <c:idx val="19"/>
              <c:layout>
                <c:manualLayout>
                  <c:x val="6.3159448818897431E-3"/>
                  <c:y val="-8.2068276818932973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53,2</a:t>
                    </a:r>
                    <a:endParaRPr lang="en-US" dirty="0"/>
                  </a:p>
                </c:rich>
              </c:tx>
              <c:showVal val="1"/>
            </c:dLbl>
            <c:dLbl>
              <c:idx val="20"/>
              <c:layout>
                <c:manualLayout>
                  <c:x val="-3.9375546806650116E-3"/>
                  <c:y val="-0.13178875367851717"/>
                </c:manualLayout>
              </c:layout>
              <c:numFmt formatCode="0.0" sourceLinked="0"/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550" b="1" i="0" u="none" strike="noStrike" baseline="0">
                      <a:solidFill>
                        <a:srgbClr val="800080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pt-BR"/>
                </a:p>
              </c:txPr>
              <c:showVal val="1"/>
            </c:dLbl>
            <c:dLbl>
              <c:idx val="21"/>
              <c:numFmt formatCode="0.0" sourceLinked="0"/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675" b="1" i="0" u="none" strike="noStrike" baseline="0">
                      <a:solidFill>
                        <a:srgbClr val="000000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pt-BR"/>
                </a:p>
              </c:txPr>
            </c:dLbl>
            <c:numFmt formatCode="0.0" sourceLinked="0"/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1400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endParaRPr lang="pt-BR"/>
              </a:p>
            </c:txPr>
            <c:showVal val="1"/>
          </c:dLbls>
          <c:cat>
            <c:strRef>
              <c:f>Plan1!$B$7:$V$7</c:f>
              <c:strCache>
                <c:ptCount val="21"/>
                <c:pt idx="0">
                  <c:v>93/94</c:v>
                </c:pt>
                <c:pt idx="1">
                  <c:v>94/95</c:v>
                </c:pt>
                <c:pt idx="2">
                  <c:v>95/96</c:v>
                </c:pt>
                <c:pt idx="3">
                  <c:v>96/97</c:v>
                </c:pt>
                <c:pt idx="4">
                  <c:v>97/98</c:v>
                </c:pt>
                <c:pt idx="5">
                  <c:v>98/99</c:v>
                </c:pt>
                <c:pt idx="6">
                  <c:v>99/00</c:v>
                </c:pt>
                <c:pt idx="7">
                  <c:v>00/01</c:v>
                </c:pt>
                <c:pt idx="8">
                  <c:v>01/02</c:v>
                </c:pt>
                <c:pt idx="9">
                  <c:v>02/03</c:v>
                </c:pt>
                <c:pt idx="10">
                  <c:v>03/04</c:v>
                </c:pt>
                <c:pt idx="11">
                  <c:v>04/05</c:v>
                </c:pt>
                <c:pt idx="12">
                  <c:v>05/06</c:v>
                </c:pt>
                <c:pt idx="13">
                  <c:v>06/07</c:v>
                </c:pt>
                <c:pt idx="14">
                  <c:v>07/08</c:v>
                </c:pt>
                <c:pt idx="15">
                  <c:v>08/09</c:v>
                </c:pt>
                <c:pt idx="16">
                  <c:v>09/10</c:v>
                </c:pt>
                <c:pt idx="17">
                  <c:v>10/11</c:v>
                </c:pt>
                <c:pt idx="18">
                  <c:v>11/12</c:v>
                </c:pt>
                <c:pt idx="19">
                  <c:v>12/13</c:v>
                </c:pt>
                <c:pt idx="20">
                  <c:v>13/14</c:v>
                </c:pt>
              </c:strCache>
            </c:strRef>
          </c:cat>
          <c:val>
            <c:numRef>
              <c:f>Plan1!$B$8:$V$8</c:f>
              <c:numCache>
                <c:formatCode>_(* #,##0.0_);_(* \(#,##0.0\);_(* "-"??_);_(@_)</c:formatCode>
                <c:ptCount val="21"/>
                <c:pt idx="0">
                  <c:v>39.094000000000001</c:v>
                </c:pt>
                <c:pt idx="1">
                  <c:v>38.538900000000012</c:v>
                </c:pt>
                <c:pt idx="2">
                  <c:v>36.9709</c:v>
                </c:pt>
                <c:pt idx="3">
                  <c:v>36.574800000000003</c:v>
                </c:pt>
                <c:pt idx="4">
                  <c:v>35.000800000000005</c:v>
                </c:pt>
                <c:pt idx="5">
                  <c:v>36.8962</c:v>
                </c:pt>
                <c:pt idx="6">
                  <c:v>37.824300000000001</c:v>
                </c:pt>
                <c:pt idx="7">
                  <c:v>37.847300000000004</c:v>
                </c:pt>
                <c:pt idx="8">
                  <c:v>40.235000000000063</c:v>
                </c:pt>
                <c:pt idx="9">
                  <c:v>43.946800000000003</c:v>
                </c:pt>
                <c:pt idx="10">
                  <c:v>47.422500000000063</c:v>
                </c:pt>
                <c:pt idx="11">
                  <c:v>49.068200000000012</c:v>
                </c:pt>
                <c:pt idx="12">
                  <c:v>47.867623999999999</c:v>
                </c:pt>
                <c:pt idx="13">
                  <c:v>46.212599500000003</c:v>
                </c:pt>
                <c:pt idx="14">
                  <c:v>47.411199999999994</c:v>
                </c:pt>
                <c:pt idx="15">
                  <c:v>47.674400000000006</c:v>
                </c:pt>
                <c:pt idx="16">
                  <c:v>47.415700000000001</c:v>
                </c:pt>
                <c:pt idx="17">
                  <c:v>49.872604999999993</c:v>
                </c:pt>
                <c:pt idx="18">
                  <c:v>50.885150000000003</c:v>
                </c:pt>
                <c:pt idx="19">
                  <c:v>52.969900000000003</c:v>
                </c:pt>
                <c:pt idx="20">
                  <c:v>55</c:v>
                </c:pt>
              </c:numCache>
            </c:numRef>
          </c:val>
        </c:ser>
        <c:axId val="39022592"/>
        <c:axId val="39024128"/>
      </c:areaChart>
      <c:lineChart>
        <c:grouping val="standard"/>
        <c:ser>
          <c:idx val="0"/>
          <c:order val="0"/>
          <c:spPr>
            <a:ln w="38100">
              <a:solidFill>
                <a:srgbClr val="333399"/>
              </a:solidFill>
              <a:prstDash val="solid"/>
            </a:ln>
          </c:spPr>
          <c:marker>
            <c:symbol val="diamond"/>
            <c:size val="7"/>
            <c:spPr>
              <a:solidFill>
                <a:srgbClr val="33CCCC"/>
              </a:solidFill>
              <a:ln>
                <a:solidFill>
                  <a:srgbClr val="000080"/>
                </a:solidFill>
                <a:prstDash val="solid"/>
              </a:ln>
            </c:spPr>
          </c:marker>
          <c:dPt>
            <c:idx val="20"/>
            <c:marker>
              <c:spPr>
                <a:solidFill>
                  <a:srgbClr val="800080"/>
                </a:solidFill>
                <a:ln>
                  <a:solidFill>
                    <a:srgbClr val="800080"/>
                  </a:solidFill>
                  <a:prstDash val="solid"/>
                </a:ln>
              </c:spPr>
            </c:marker>
            <c:spPr>
              <a:ln w="38100">
                <a:solidFill>
                  <a:srgbClr val="800080"/>
                </a:solidFill>
                <a:prstDash val="solid"/>
              </a:ln>
            </c:spPr>
          </c:dPt>
          <c:dLbls>
            <c:dLbl>
              <c:idx val="0"/>
              <c:layout>
                <c:manualLayout>
                  <c:x val="-9.0277777777777804E-3"/>
                  <c:y val="2.9416297710261143E-2"/>
                </c:manualLayout>
              </c:layout>
              <c:dLblPos val="r"/>
              <c:showVal val="1"/>
            </c:dLbl>
            <c:dLbl>
              <c:idx val="1"/>
              <c:delete val="1"/>
            </c:dLbl>
            <c:dLbl>
              <c:idx val="3"/>
              <c:delete val="1"/>
            </c:dLbl>
            <c:dLbl>
              <c:idx val="5"/>
              <c:delete val="1"/>
            </c:dLbl>
            <c:dLbl>
              <c:idx val="6"/>
              <c:layout>
                <c:manualLayout>
                  <c:x val="-3.0277777777778184E-2"/>
                  <c:y val="5.2957395477080497E-2"/>
                </c:manualLayout>
              </c:layout>
              <c:dLblPos val="r"/>
              <c:showVal val="1"/>
            </c:dLbl>
            <c:dLbl>
              <c:idx val="7"/>
              <c:delete val="1"/>
            </c:dLbl>
            <c:dLbl>
              <c:idx val="8"/>
              <c:layout>
                <c:manualLayout>
                  <c:x val="-3.0069444444444482E-2"/>
                  <c:y val="5.3735783027122092E-2"/>
                </c:manualLayout>
              </c:layout>
              <c:dLblPos val="r"/>
              <c:showVal val="1"/>
            </c:dLbl>
            <c:dLbl>
              <c:idx val="9"/>
              <c:delete val="1"/>
            </c:dLbl>
            <c:dLbl>
              <c:idx val="10"/>
              <c:layout>
                <c:manualLayout>
                  <c:x val="-4.3402777777777783E-2"/>
                  <c:y val="-5.2341260372756417E-2"/>
                </c:manualLayout>
              </c:layout>
              <c:dLblPos val="r"/>
              <c:showVal val="1"/>
            </c:dLbl>
            <c:dLbl>
              <c:idx val="11"/>
              <c:delete val="1"/>
            </c:dLbl>
            <c:dLbl>
              <c:idx val="12"/>
              <c:layout>
                <c:manualLayout>
                  <c:x val="-4.8402777777777801E-2"/>
                  <c:y val="-5.4349797184443202E-2"/>
                </c:manualLayout>
              </c:layout>
              <c:dLblPos val="r"/>
              <c:showVal val="1"/>
            </c:dLbl>
            <c:dLbl>
              <c:idx val="13"/>
              <c:delete val="1"/>
            </c:dLbl>
            <c:dLbl>
              <c:idx val="14"/>
              <c:layout>
                <c:manualLayout>
                  <c:x val="-3.6736111111111296E-2"/>
                  <c:y val="-4.8675026732769265E-2"/>
                </c:manualLayout>
              </c:layout>
              <c:dLblPos val="r"/>
              <c:showVal val="1"/>
            </c:dLbl>
            <c:dLbl>
              <c:idx val="15"/>
              <c:delete val="1"/>
            </c:dLbl>
            <c:dLbl>
              <c:idx val="16"/>
              <c:layout>
                <c:manualLayout>
                  <c:x val="-2.1944444444444391E-2"/>
                  <c:y val="4.8452504043055511E-2"/>
                </c:manualLayout>
              </c:layout>
              <c:dLblPos val="r"/>
              <c:showVal val="1"/>
            </c:dLbl>
            <c:dLbl>
              <c:idx val="17"/>
              <c:layout>
                <c:manualLayout>
                  <c:x val="-5.8298665791776005E-2"/>
                  <c:y val="-3.2427335471955303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400" b="1" i="0" u="none" strike="noStrike" baseline="0">
                      <a:solidFill>
                        <a:srgbClr val="0000FF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pt-BR"/>
                </a:p>
              </c:txPr>
              <c:dLblPos val="r"/>
              <c:showVal val="1"/>
            </c:dLbl>
            <c:dLbl>
              <c:idx val="18"/>
              <c:layout>
                <c:manualLayout>
                  <c:x val="-3.9444444444444456E-2"/>
                  <c:y val="3.6088443490018413E-2"/>
                </c:manualLayout>
              </c:layout>
              <c:dLblPos val="r"/>
              <c:showVal val="1"/>
            </c:dLbl>
            <c:dLbl>
              <c:idx val="19"/>
              <c:layout>
                <c:manualLayout>
                  <c:x val="-1.2544718244415725E-2"/>
                  <c:y val="3.2781473923442411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186.1</a:t>
                    </a:r>
                    <a:endParaRPr lang="en-US" dirty="0"/>
                  </a:p>
                </c:rich>
              </c:tx>
              <c:dLblPos val="r"/>
              <c:showVal val="1"/>
            </c:dLbl>
            <c:dLbl>
              <c:idx val="20"/>
              <c:layout>
                <c:manualLayout>
                  <c:x val="-9.8750000000000764E-3"/>
                  <c:y val="-2.8888712143305462E-2"/>
                </c:manualLayout>
              </c:layout>
              <c:spPr>
                <a:noFill/>
                <a:ln w="25400">
                  <a:noFill/>
                </a:ln>
              </c:spPr>
              <c:txPr>
                <a:bodyPr/>
                <a:lstStyle/>
                <a:p>
                  <a:pPr>
                    <a:defRPr sz="1525" b="1" i="0" u="none" strike="noStrike" baseline="0">
                      <a:solidFill>
                        <a:srgbClr val="800080"/>
                      </a:solidFill>
                      <a:latin typeface="Arial"/>
                      <a:ea typeface="Arial"/>
                      <a:cs typeface="Arial"/>
                    </a:defRPr>
                  </a:pPr>
                  <a:endParaRPr lang="pt-BR"/>
                </a:p>
              </c:txPr>
              <c:dLblPos val="r"/>
              <c:showVal val="1"/>
            </c:dLbl>
            <c:numFmt formatCode="0.0" sourceLinked="0"/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1400" b="1" i="0" u="none" strike="noStrike" baseline="0">
                    <a:solidFill>
                      <a:srgbClr val="0000FF"/>
                    </a:solidFill>
                    <a:latin typeface="Arial"/>
                    <a:ea typeface="Arial"/>
                    <a:cs typeface="Arial"/>
                  </a:defRPr>
                </a:pPr>
                <a:endParaRPr lang="pt-BR"/>
              </a:p>
            </c:txPr>
            <c:dLblPos val="b"/>
            <c:showVal val="1"/>
          </c:dLbls>
          <c:cat>
            <c:strRef>
              <c:f>Plan1!$B$7:$V$7</c:f>
              <c:strCache>
                <c:ptCount val="21"/>
                <c:pt idx="0">
                  <c:v>93/94</c:v>
                </c:pt>
                <c:pt idx="1">
                  <c:v>94/95</c:v>
                </c:pt>
                <c:pt idx="2">
                  <c:v>95/96</c:v>
                </c:pt>
                <c:pt idx="3">
                  <c:v>96/97</c:v>
                </c:pt>
                <c:pt idx="4">
                  <c:v>97/98</c:v>
                </c:pt>
                <c:pt idx="5">
                  <c:v>98/99</c:v>
                </c:pt>
                <c:pt idx="6">
                  <c:v>99/00</c:v>
                </c:pt>
                <c:pt idx="7">
                  <c:v>00/01</c:v>
                </c:pt>
                <c:pt idx="8">
                  <c:v>01/02</c:v>
                </c:pt>
                <c:pt idx="9">
                  <c:v>02/03</c:v>
                </c:pt>
                <c:pt idx="10">
                  <c:v>03/04</c:v>
                </c:pt>
                <c:pt idx="11">
                  <c:v>04/05</c:v>
                </c:pt>
                <c:pt idx="12">
                  <c:v>05/06</c:v>
                </c:pt>
                <c:pt idx="13">
                  <c:v>06/07</c:v>
                </c:pt>
                <c:pt idx="14">
                  <c:v>07/08</c:v>
                </c:pt>
                <c:pt idx="15">
                  <c:v>08/09</c:v>
                </c:pt>
                <c:pt idx="16">
                  <c:v>09/10</c:v>
                </c:pt>
                <c:pt idx="17">
                  <c:v>10/11</c:v>
                </c:pt>
                <c:pt idx="18">
                  <c:v>11/12</c:v>
                </c:pt>
                <c:pt idx="19">
                  <c:v>12/13</c:v>
                </c:pt>
                <c:pt idx="20">
                  <c:v>13/14</c:v>
                </c:pt>
              </c:strCache>
            </c:strRef>
          </c:cat>
          <c:val>
            <c:numRef>
              <c:f>Plan1!$B$9:$V$9</c:f>
              <c:numCache>
                <c:formatCode>_(* #,##0.0_);_(* \(#,##0.0\);_(* "-"??_);_(@_)</c:formatCode>
                <c:ptCount val="21"/>
                <c:pt idx="0">
                  <c:v>76.034999999999997</c:v>
                </c:pt>
                <c:pt idx="1">
                  <c:v>81.064899999999994</c:v>
                </c:pt>
                <c:pt idx="2">
                  <c:v>73.564700000000002</c:v>
                </c:pt>
                <c:pt idx="3">
                  <c:v>78.426699999999997</c:v>
                </c:pt>
                <c:pt idx="4">
                  <c:v>76.558703999999949</c:v>
                </c:pt>
                <c:pt idx="5">
                  <c:v>82.437887500000002</c:v>
                </c:pt>
                <c:pt idx="6">
                  <c:v>83.029930999999948</c:v>
                </c:pt>
                <c:pt idx="7">
                  <c:v>100.26687699999998</c:v>
                </c:pt>
                <c:pt idx="8">
                  <c:v>96.799000000000007</c:v>
                </c:pt>
                <c:pt idx="9">
                  <c:v>123.16800000000001</c:v>
                </c:pt>
                <c:pt idx="10">
                  <c:v>119.11420000000012</c:v>
                </c:pt>
                <c:pt idx="11">
                  <c:v>114.69499999999999</c:v>
                </c:pt>
                <c:pt idx="12">
                  <c:v>122.53078278100001</c:v>
                </c:pt>
                <c:pt idx="13">
                  <c:v>131.75060000000002</c:v>
                </c:pt>
                <c:pt idx="14">
                  <c:v>144.13730000000001</c:v>
                </c:pt>
                <c:pt idx="15">
                  <c:v>135.13449999999997</c:v>
                </c:pt>
                <c:pt idx="16">
                  <c:v>149.25489999999999</c:v>
                </c:pt>
                <c:pt idx="17">
                  <c:v>162.803</c:v>
                </c:pt>
                <c:pt idx="18">
                  <c:v>166.1721</c:v>
                </c:pt>
                <c:pt idx="19">
                  <c:v>184.15010469999999</c:v>
                </c:pt>
                <c:pt idx="20">
                  <c:v>190</c:v>
                </c:pt>
              </c:numCache>
            </c:numRef>
          </c:val>
        </c:ser>
        <c:marker val="1"/>
        <c:axId val="39025664"/>
        <c:axId val="39047936"/>
      </c:lineChart>
      <c:catAx>
        <c:axId val="39022592"/>
        <c:scaling>
          <c:orientation val="minMax"/>
        </c:scaling>
        <c:axPos val="b"/>
        <c:numFmt formatCode="@" sourceLinked="1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-5400000" vert="horz"/>
          <a:lstStyle/>
          <a:p>
            <a:pPr>
              <a:defRPr sz="1600" b="1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pt-BR"/>
          </a:p>
        </c:txPr>
        <c:crossAx val="39024128"/>
        <c:crosses val="autoZero"/>
        <c:auto val="1"/>
        <c:lblAlgn val="ctr"/>
        <c:lblOffset val="100"/>
        <c:tickLblSkip val="1"/>
        <c:tickMarkSkip val="1"/>
      </c:catAx>
      <c:valAx>
        <c:axId val="39024128"/>
        <c:scaling>
          <c:orientation val="minMax"/>
          <c:max val="180"/>
        </c:scaling>
        <c:delete val="1"/>
        <c:axPos val="r"/>
        <c:numFmt formatCode="_(* #,##0.0_);_(* \(#,##0.0\);_(* &quot;-&quot;??_);_(@_)" sourceLinked="1"/>
        <c:tickLblPos val="none"/>
        <c:crossAx val="39022592"/>
        <c:crosses val="max"/>
        <c:crossBetween val="midCat"/>
      </c:valAx>
      <c:catAx>
        <c:axId val="39025664"/>
        <c:scaling>
          <c:orientation val="minMax"/>
        </c:scaling>
        <c:delete val="1"/>
        <c:axPos val="b"/>
        <c:tickLblPos val="none"/>
        <c:crossAx val="39047936"/>
        <c:crosses val="autoZero"/>
        <c:lblAlgn val="ctr"/>
        <c:lblOffset val="100"/>
      </c:catAx>
      <c:valAx>
        <c:axId val="39047936"/>
        <c:scaling>
          <c:orientation val="minMax"/>
          <c:min val="0"/>
        </c:scaling>
        <c:axPos val="l"/>
        <c:numFmt formatCode="_(* #,##0.0_);_(* \(#,##0.0\);_(* &quot;-&quot;??_);_(@_)" sourceLinked="1"/>
        <c:majorTickMark val="none"/>
        <c:tickLblPos val="none"/>
        <c:spPr>
          <a:ln w="9525">
            <a:noFill/>
          </a:ln>
        </c:spPr>
        <c:crossAx val="39025664"/>
        <c:crosses val="autoZero"/>
        <c:crossBetween val="midCat"/>
        <c:majorUnit val="10"/>
        <c:minorUnit val="5"/>
      </c:valAx>
      <c:spPr>
        <a:noFill/>
        <a:ln w="25400">
          <a:noFill/>
        </a:ln>
      </c:spPr>
    </c:plotArea>
    <c:plotVisOnly val="1"/>
    <c:dispBlanksAs val="zero"/>
  </c:chart>
  <c:spPr>
    <a:noFill/>
    <a:ln w="9525">
      <a:noFill/>
    </a:ln>
  </c:spPr>
  <c:txPr>
    <a:bodyPr/>
    <a:lstStyle/>
    <a:p>
      <a:pPr>
        <a:defRPr sz="195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pt-BR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t-BR"/>
  <c:chart>
    <c:title>
      <c:tx>
        <c:rich>
          <a:bodyPr/>
          <a:lstStyle/>
          <a:p>
            <a:pPr>
              <a:defRPr sz="1400" b="1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r>
              <a:rPr lang="pt-BR"/>
              <a:t>
</a:t>
            </a:r>
          </a:p>
        </c:rich>
      </c:tx>
      <c:layout>
        <c:manualLayout>
          <c:xMode val="edge"/>
          <c:yMode val="edge"/>
          <c:x val="0.49703581293801191"/>
          <c:y val="3.2258103600563873E-2"/>
        </c:manualLayout>
      </c:layout>
      <c:spPr>
        <a:noFill/>
        <a:ln w="25400">
          <a:noFill/>
        </a:ln>
      </c:spPr>
    </c:title>
    <c:plotArea>
      <c:layout>
        <c:manualLayout>
          <c:layoutTarget val="inner"/>
          <c:xMode val="edge"/>
          <c:yMode val="edge"/>
          <c:x val="7.5098795143189012E-2"/>
          <c:y val="0.14791760648252125"/>
          <c:w val="0.90215138546211759"/>
          <c:h val="0.6476434645959358"/>
        </c:manualLayout>
      </c:layout>
      <c:lineChart>
        <c:grouping val="standard"/>
        <c:ser>
          <c:idx val="0"/>
          <c:order val="0"/>
          <c:tx>
            <c:strRef>
              <c:f>Plan1!$E$3</c:f>
              <c:strCache>
                <c:ptCount val="1"/>
              </c:strCache>
            </c:strRef>
          </c:tx>
          <c:spPr>
            <a:ln w="38100">
              <a:solidFill>
                <a:srgbClr val="0000FF"/>
              </a:solidFill>
              <a:prstDash val="solid"/>
            </a:ln>
          </c:spPr>
          <c:marker>
            <c:symbol val="diamond"/>
            <c:size val="9"/>
            <c:spPr>
              <a:solidFill>
                <a:srgbClr val="0000FF"/>
              </a:solidFill>
              <a:ln>
                <a:solidFill>
                  <a:srgbClr val="0000FF"/>
                </a:solidFill>
                <a:prstDash val="solid"/>
              </a:ln>
            </c:spPr>
          </c:marker>
          <c:dLbls>
            <c:dLbl>
              <c:idx val="0"/>
              <c:tx>
                <c:rich>
                  <a:bodyPr/>
                  <a:lstStyle/>
                  <a:p>
                    <a:r>
                      <a:rPr lang="en-US" sz="1100"/>
                      <a:t>24,8</a:t>
                    </a:r>
                  </a:p>
                </c:rich>
              </c:tx>
              <c:dLblPos val="t"/>
              <c:showVal val="1"/>
            </c:dLbl>
            <c:dLbl>
              <c:idx val="1"/>
              <c:tx>
                <c:rich>
                  <a:bodyPr/>
                  <a:lstStyle/>
                  <a:p>
                    <a:r>
                      <a:rPr lang="en-US" sz="1100"/>
                      <a:t>30,6</a:t>
                    </a:r>
                  </a:p>
                </c:rich>
              </c:tx>
              <c:dLblPos val="t"/>
              <c:showVal val="1"/>
            </c:dLbl>
            <c:dLbl>
              <c:idx val="2"/>
              <c:tx>
                <c:rich>
                  <a:bodyPr/>
                  <a:lstStyle/>
                  <a:p>
                    <a:r>
                      <a:rPr lang="en-US" sz="1100"/>
                      <a:t>39,0</a:t>
                    </a:r>
                  </a:p>
                </c:rich>
              </c:tx>
              <c:dLblPos val="t"/>
              <c:showVal val="1"/>
            </c:dLbl>
            <c:dLbl>
              <c:idx val="3"/>
              <c:tx>
                <c:rich>
                  <a:bodyPr/>
                  <a:lstStyle/>
                  <a:p>
                    <a:r>
                      <a:rPr lang="en-US" sz="1100"/>
                      <a:t>43,6</a:t>
                    </a:r>
                  </a:p>
                </c:rich>
              </c:tx>
              <c:dLblPos val="t"/>
              <c:showVal val="1"/>
            </c:dLbl>
            <c:dLbl>
              <c:idx val="4"/>
              <c:tx>
                <c:rich>
                  <a:bodyPr/>
                  <a:lstStyle/>
                  <a:p>
                    <a:r>
                      <a:rPr lang="en-US" sz="1100"/>
                      <a:t>49,5</a:t>
                    </a:r>
                  </a:p>
                </c:rich>
              </c:tx>
              <c:dLblPos val="t"/>
              <c:showVal val="1"/>
            </c:dLbl>
            <c:dLbl>
              <c:idx val="5"/>
              <c:tx>
                <c:rich>
                  <a:bodyPr/>
                  <a:lstStyle/>
                  <a:p>
                    <a:r>
                      <a:rPr lang="en-US" sz="1100"/>
                      <a:t>58,4</a:t>
                    </a:r>
                  </a:p>
                </c:rich>
              </c:tx>
              <c:dLblPos val="t"/>
              <c:showVal val="1"/>
            </c:dLbl>
            <c:dLbl>
              <c:idx val="6"/>
              <c:tx>
                <c:rich>
                  <a:bodyPr/>
                  <a:lstStyle/>
                  <a:p>
                    <a:r>
                      <a:rPr lang="en-US" sz="1100"/>
                      <a:t>71,8</a:t>
                    </a:r>
                  </a:p>
                </c:rich>
              </c:tx>
              <c:dLblPos val="t"/>
              <c:showVal val="1"/>
            </c:dLbl>
            <c:dLbl>
              <c:idx val="7"/>
              <c:tx>
                <c:rich>
                  <a:bodyPr/>
                  <a:lstStyle/>
                  <a:p>
                    <a:r>
                      <a:rPr lang="en-US" sz="1100"/>
                      <a:t>64,8</a:t>
                    </a:r>
                  </a:p>
                </c:rich>
              </c:tx>
              <c:dLblPos val="t"/>
              <c:showVal val="1"/>
            </c:dLbl>
            <c:dLbl>
              <c:idx val="8"/>
              <c:tx>
                <c:rich>
                  <a:bodyPr/>
                  <a:lstStyle/>
                  <a:p>
                    <a:r>
                      <a:rPr lang="en-US" sz="1100"/>
                      <a:t>76,4</a:t>
                    </a:r>
                  </a:p>
                </c:rich>
              </c:tx>
              <c:dLblPos val="t"/>
              <c:showVal val="1"/>
            </c:dLbl>
            <c:dLbl>
              <c:idx val="9"/>
              <c:tx>
                <c:rich>
                  <a:bodyPr/>
                  <a:lstStyle/>
                  <a:p>
                    <a:r>
                      <a:rPr lang="en-US" sz="1100"/>
                      <a:t>94,6</a:t>
                    </a:r>
                  </a:p>
                </c:rich>
              </c:tx>
              <c:dLblPos val="t"/>
              <c:showVal val="1"/>
            </c:dLbl>
            <c:dLbl>
              <c:idx val="10"/>
              <c:tx>
                <c:rich>
                  <a:bodyPr/>
                  <a:lstStyle/>
                  <a:p>
                    <a:r>
                      <a:rPr lang="en-US" sz="1100"/>
                      <a:t>95,8</a:t>
                    </a:r>
                  </a:p>
                </c:rich>
              </c:tx>
              <c:dLblPos val="t"/>
              <c:showVal val="1"/>
            </c:dLbl>
            <c:dLbl>
              <c:idx val="11"/>
              <c:tx>
                <c:rich>
                  <a:bodyPr/>
                  <a:lstStyle/>
                  <a:p>
                    <a:r>
                      <a:rPr lang="en-US" sz="1100"/>
                      <a:t>99,5</a:t>
                    </a:r>
                  </a:p>
                </c:rich>
              </c:tx>
              <c:dLblPos val="t"/>
              <c:showVal val="1"/>
            </c:dLbl>
            <c:numFmt formatCode="0.0" sourceLinked="0"/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900" b="0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endParaRPr lang="pt-BR"/>
              </a:p>
            </c:txPr>
            <c:dLblPos val="t"/>
            <c:showVal val="1"/>
          </c:dLbls>
          <c:cat>
            <c:strRef>
              <c:f>Plan1!$D$4:$D$15</c:f>
              <c:strCache>
                <c:ptCount val="12"/>
                <c:pt idx="0">
                  <c:v>2002</c:v>
                </c:pt>
                <c:pt idx="1">
                  <c:v>2003</c:v>
                </c:pt>
                <c:pt idx="2">
                  <c:v>2004</c:v>
                </c:pt>
                <c:pt idx="3">
                  <c:v>2005</c:v>
                </c:pt>
                <c:pt idx="4">
                  <c:v>2006</c:v>
                </c:pt>
                <c:pt idx="5">
                  <c:v>2007</c:v>
                </c:pt>
                <c:pt idx="6">
                  <c:v>2008</c:v>
                </c:pt>
                <c:pt idx="7">
                  <c:v>2009</c:v>
                </c:pt>
                <c:pt idx="8">
                  <c:v>2010</c:v>
                </c:pt>
                <c:pt idx="9">
                  <c:v>2011</c:v>
                </c:pt>
                <c:pt idx="10">
                  <c:v>2012</c:v>
                </c:pt>
                <c:pt idx="11">
                  <c:v>12/13(*)</c:v>
                </c:pt>
              </c:strCache>
            </c:strRef>
          </c:cat>
          <c:val>
            <c:numRef>
              <c:f>Plan1!$E$4:$E$15</c:f>
              <c:numCache>
                <c:formatCode>0.00</c:formatCode>
                <c:ptCount val="12"/>
                <c:pt idx="0">
                  <c:v>24.839934791000118</c:v>
                </c:pt>
                <c:pt idx="1">
                  <c:v>30.645283858999989</c:v>
                </c:pt>
                <c:pt idx="2">
                  <c:v>39.029308891000063</c:v>
                </c:pt>
                <c:pt idx="3">
                  <c:v>43.617046992000006</c:v>
                </c:pt>
                <c:pt idx="4">
                  <c:v>49.464943808000001</c:v>
                </c:pt>
                <c:pt idx="5">
                  <c:v>58.420418802000192</c:v>
                </c:pt>
                <c:pt idx="6">
                  <c:v>71.806467217999398</c:v>
                </c:pt>
                <c:pt idx="7">
                  <c:v>64.784999999999997</c:v>
                </c:pt>
                <c:pt idx="8">
                  <c:v>76.441000000000457</c:v>
                </c:pt>
                <c:pt idx="9">
                  <c:v>94.590999999999994</c:v>
                </c:pt>
                <c:pt idx="10">
                  <c:v>95.81</c:v>
                </c:pt>
                <c:pt idx="11">
                  <c:v>99.5</c:v>
                </c:pt>
              </c:numCache>
            </c:numRef>
          </c:val>
        </c:ser>
        <c:dLbls>
          <c:showVal val="1"/>
        </c:dLbls>
        <c:marker val="1"/>
        <c:axId val="44965888"/>
        <c:axId val="44967808"/>
      </c:lineChart>
      <c:catAx>
        <c:axId val="44965888"/>
        <c:scaling>
          <c:orientation val="minMax"/>
        </c:scaling>
        <c:axPos val="b"/>
        <c:title>
          <c:tx>
            <c:rich>
              <a:bodyPr/>
              <a:lstStyle/>
              <a:p>
                <a:pPr>
                  <a:defRPr sz="1000" b="0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pt-BR" sz="1100" b="1" dirty="0">
                    <a:solidFill>
                      <a:schemeClr val="tx1"/>
                    </a:solidFill>
                  </a:rPr>
                  <a:t>(*)Jun/12 a Mai/13</a:t>
                </a:r>
              </a:p>
            </c:rich>
          </c:tx>
          <c:layout>
            <c:manualLayout>
              <c:xMode val="edge"/>
              <c:yMode val="edge"/>
              <c:x val="6.5522005542040143E-2"/>
              <c:y val="0.88484019715095696"/>
            </c:manualLayout>
          </c:layout>
          <c:spPr>
            <a:noFill/>
            <a:ln w="25400">
              <a:noFill/>
            </a:ln>
          </c:spPr>
        </c:title>
        <c:numFmt formatCode="@" sourceLinked="0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000" b="1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pt-BR"/>
          </a:p>
        </c:txPr>
        <c:crossAx val="44967808"/>
        <c:crosses val="autoZero"/>
        <c:auto val="1"/>
        <c:lblAlgn val="ctr"/>
        <c:lblOffset val="100"/>
        <c:tickLblSkip val="1"/>
        <c:tickMarkSkip val="1"/>
      </c:catAx>
      <c:valAx>
        <c:axId val="44967808"/>
        <c:scaling>
          <c:orientation val="minMax"/>
        </c:scaling>
        <c:axPos val="l"/>
        <c:title>
          <c:tx>
            <c:rich>
              <a:bodyPr rot="0" vert="horz"/>
              <a:lstStyle/>
              <a:p>
                <a:pPr>
                  <a:defRPr sz="1125" b="1" i="0" u="none" strike="noStrike" baseline="0">
                    <a:solidFill>
                      <a:srgbClr val="000000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pt-BR" dirty="0"/>
                  <a:t>US$ </a:t>
                </a:r>
                <a:r>
                  <a:rPr lang="pt-BR" dirty="0" smtClean="0"/>
                  <a:t>Bilhões</a:t>
                </a:r>
                <a:endParaRPr lang="pt-BR" dirty="0"/>
              </a:p>
            </c:rich>
          </c:tx>
          <c:layout>
            <c:manualLayout>
              <c:xMode val="edge"/>
              <c:yMode val="edge"/>
              <c:x val="1.2843913798609002E-2"/>
              <c:y val="4.0777066568849177E-2"/>
            </c:manualLayout>
          </c:layout>
          <c:spPr>
            <a:noFill/>
            <a:ln w="25400">
              <a:noFill/>
            </a:ln>
          </c:spPr>
        </c:title>
        <c:numFmt formatCode="0" sourceLinked="0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 sz="1000" b="1" i="0" u="none" strike="noStrike" baseline="0">
                <a:solidFill>
                  <a:srgbClr val="000000"/>
                </a:solidFill>
                <a:latin typeface="Arial"/>
                <a:ea typeface="Arial"/>
                <a:cs typeface="Arial"/>
              </a:defRPr>
            </a:pPr>
            <a:endParaRPr lang="pt-BR"/>
          </a:p>
        </c:txPr>
        <c:crossAx val="44965888"/>
        <c:crosses val="autoZero"/>
        <c:crossBetween val="between"/>
      </c:valAx>
      <c:spPr>
        <a:noFill/>
        <a:ln w="25400">
          <a:noFill/>
        </a:ln>
      </c:spPr>
    </c:plotArea>
    <c:plotVisOnly val="1"/>
    <c:dispBlanksAs val="gap"/>
  </c:chart>
  <c:spPr>
    <a:solidFill>
      <a:srgbClr val="FFFFFF"/>
    </a:solidFill>
    <a:ln w="9525">
      <a:noFill/>
    </a:ln>
  </c:spPr>
  <c:txPr>
    <a:bodyPr/>
    <a:lstStyle/>
    <a:p>
      <a:pPr>
        <a:defRPr sz="1125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pt-BR"/>
    </a:p>
  </c:txPr>
  <c:externalData r:id="rId1"/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2126" tIns="46063" rIns="92126" bIns="46063" rtlCol="0"/>
          <a:lstStyle>
            <a:lvl1pPr algn="l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2126" tIns="46063" rIns="92126" bIns="46063" rtlCol="0"/>
          <a:lstStyle>
            <a:lvl1pPr algn="r">
              <a:defRPr sz="1200"/>
            </a:lvl1pPr>
          </a:lstStyle>
          <a:p>
            <a:pPr>
              <a:defRPr/>
            </a:pPr>
            <a:fld id="{05C16764-5EFE-479C-915D-A6BA5E3E9EE7}" type="datetimeFigureOut">
              <a:rPr lang="pt-BR"/>
              <a:pPr>
                <a:defRPr/>
              </a:pPr>
              <a:t>26/09/2013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2126" tIns="46063" rIns="92126" bIns="46063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2126" tIns="46063" rIns="92126" bIns="46063" rtlCol="0" anchor="b"/>
          <a:lstStyle>
            <a:lvl1pPr algn="r">
              <a:defRPr sz="1200"/>
            </a:lvl1pPr>
          </a:lstStyle>
          <a:p>
            <a:pPr>
              <a:defRPr/>
            </a:pPr>
            <a:fld id="{F755DD61-1AB8-4CAC-9259-0DCB94273759}" type="slidenum">
              <a:rPr lang="pt-BR"/>
              <a:pPr>
                <a:defRPr/>
              </a:pPr>
              <a:t>‹#›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2126" tIns="46063" rIns="92126" bIns="46063" rtlCol="0"/>
          <a:lstStyle>
            <a:lvl1pPr algn="l">
              <a:defRPr sz="1200" baseline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2126" tIns="46063" rIns="92126" bIns="46063" rtlCol="0"/>
          <a:lstStyle>
            <a:lvl1pPr algn="r">
              <a:defRPr sz="1200" baseline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5F1DF620-A5F4-49BE-B7BD-18DEECA2409F}" type="datetimeFigureOut">
              <a:rPr lang="pt-BR"/>
              <a:pPr>
                <a:defRPr/>
              </a:pPr>
              <a:t>26/09/2013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4113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126" tIns="46063" rIns="92126" bIns="46063" rtlCol="0" anchor="ctr"/>
          <a:lstStyle/>
          <a:p>
            <a:pPr lvl="0"/>
            <a:endParaRPr lang="pt-BR" noProof="0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lIns="92126" tIns="46063" rIns="92126" bIns="46063" rtlCol="0">
            <a:normAutofit/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  <a:endParaRPr lang="pt-BR" noProof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2126" tIns="46063" rIns="92126" bIns="46063" rtlCol="0" anchor="b"/>
          <a:lstStyle>
            <a:lvl1pPr algn="l">
              <a:defRPr sz="1200" baseline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2126" tIns="46063" rIns="92126" bIns="46063" rtlCol="0" anchor="b"/>
          <a:lstStyle>
            <a:lvl1pPr algn="r">
              <a:defRPr sz="1200" baseline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07DF2834-597B-4B71-86D6-5A42E7268318}" type="slidenum">
              <a:rPr lang="pt-BR"/>
              <a:pPr>
                <a:defRPr/>
              </a:pPr>
              <a:t>‹#›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1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8002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  <p:sp>
        <p:nvSpPr>
          <p:cNvPr id="128003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98CF9AEA-72EF-4FC5-9780-3200F12A3C93}" type="slidenum">
              <a:rPr lang="pt-BR" smtClean="0"/>
              <a:pPr/>
              <a:t>13</a:t>
            </a:fld>
            <a:endParaRPr lang="pt-BR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x-none" smtClean="0"/>
              <a:t>Click to edit Master title style</a:t>
            </a:r>
            <a:endParaRPr lang="pt-B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x-none" smtClean="0"/>
              <a:t>Click to edit Master subtitle style</a:t>
            </a:r>
            <a:endParaRPr lang="pt-B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BEB2364-778A-47DD-B4B1-F31F2B7559CE}" type="datetimeFigureOut">
              <a:rPr lang="pt-BR"/>
              <a:pPr>
                <a:defRPr/>
              </a:pPr>
              <a:t>26/09/2013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ACEE68-B5EC-4438-859D-FB0BDA821315}" type="slidenum">
              <a:rPr lang="pt-BR"/>
              <a:pPr>
                <a:defRPr/>
              </a:pPr>
              <a:t>‹#›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pt-B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pt-B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41CB8A-BAD7-4BCD-8767-736793A31F55}" type="datetimeFigureOut">
              <a:rPr lang="pt-BR"/>
              <a:pPr>
                <a:defRPr/>
              </a:pPr>
              <a:t>26/09/2013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FBF07E-14E1-467B-81B4-59925E58D2D2}" type="slidenum">
              <a:rPr lang="pt-BR"/>
              <a:pPr>
                <a:defRPr/>
              </a:pPr>
              <a:t>‹#›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x-none" smtClean="0"/>
              <a:t>Click to edit Master title style</a:t>
            </a:r>
            <a:endParaRPr lang="pt-B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pt-B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B59C6F-F9DB-4F71-8FC8-A5F6A3E16010}" type="datetimeFigureOut">
              <a:rPr lang="pt-BR"/>
              <a:pPr>
                <a:defRPr/>
              </a:pPr>
              <a:t>26/09/2013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89FB4F-D78F-402C-A468-471E4BB643C5}" type="slidenum">
              <a:rPr lang="pt-BR"/>
              <a:pPr>
                <a:defRPr/>
              </a:pPr>
              <a:t>‹#›</a:t>
            </a:fld>
            <a:endParaRPr lang="pt-B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9D2F88-4636-4A21-B228-BC2DC2241ABE}" type="datetimeFigureOut">
              <a:rPr lang="pt-BR"/>
              <a:pPr>
                <a:defRPr/>
              </a:pPr>
              <a:t>26/09/2013</a:t>
            </a:fld>
            <a:endParaRPr lang="pt-B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3420F7-300D-4A89-8D8C-DFC26EAD1AB6}" type="slidenum">
              <a:rPr lang="pt-BR"/>
              <a:pPr>
                <a:defRPr/>
              </a:pPr>
              <a:t>‹#›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pt-B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pt-B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155C1B-5491-4BAD-A7DB-7E4E8AD01362}" type="datetimeFigureOut">
              <a:rPr lang="pt-BR"/>
              <a:pPr>
                <a:defRPr/>
              </a:pPr>
              <a:t>26/09/2013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974105-0284-4615-9DD1-32162239B4C2}" type="slidenum">
              <a:rPr lang="pt-BR"/>
              <a:pPr>
                <a:defRPr/>
              </a:pPr>
              <a:t>‹#›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x-none" smtClean="0"/>
              <a:t>Click to edit Master title style</a:t>
            </a:r>
            <a:endParaRPr lang="pt-B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CDB5BC-BF0E-403C-A2FD-9D7779C3A22C}" type="datetimeFigureOut">
              <a:rPr lang="pt-BR"/>
              <a:pPr>
                <a:defRPr/>
              </a:pPr>
              <a:t>26/09/2013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FDB954-672F-413E-BAF1-141C7C832274}" type="slidenum">
              <a:rPr lang="pt-BR"/>
              <a:pPr>
                <a:defRPr/>
              </a:pPr>
              <a:t>‹#›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pt-B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pt-B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pt-BR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36DF75-50E9-4F41-90D8-6C4DA96E673B}" type="datetimeFigureOut">
              <a:rPr lang="pt-BR"/>
              <a:pPr>
                <a:defRPr/>
              </a:pPr>
              <a:t>26/09/2013</a:t>
            </a:fld>
            <a:endParaRPr lang="pt-BR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06E6CB-9F47-464B-81AD-57238290093E}" type="slidenum">
              <a:rPr lang="pt-BR"/>
              <a:pPr>
                <a:defRPr/>
              </a:pPr>
              <a:t>‹#›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x-none" smtClean="0"/>
              <a:t>Click to edit Master title style</a:t>
            </a:r>
            <a:endParaRPr lang="pt-B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pt-B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pt-BR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A532B9-11EF-4631-89CC-B9DD12D75478}" type="datetimeFigureOut">
              <a:rPr lang="pt-BR"/>
              <a:pPr>
                <a:defRPr/>
              </a:pPr>
              <a:t>26/09/2013</a:t>
            </a:fld>
            <a:endParaRPr lang="pt-BR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DB3489-50A9-4B0F-A3CE-963CB1E4B289}" type="slidenum">
              <a:rPr lang="pt-BR"/>
              <a:pPr>
                <a:defRPr/>
              </a:pPr>
              <a:t>‹#›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pt-BR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8EF564-80D7-400B-A7B8-207C769A31A3}" type="datetimeFigureOut">
              <a:rPr lang="pt-BR"/>
              <a:pPr>
                <a:defRPr/>
              </a:pPr>
              <a:t>26/09/2013</a:t>
            </a:fld>
            <a:endParaRPr lang="pt-B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60DC61-D549-402A-B07F-2E3A853351EE}" type="slidenum">
              <a:rPr lang="pt-BR"/>
              <a:pPr>
                <a:defRPr/>
              </a:pPr>
              <a:t>‹#›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885F9B-4915-44A9-B850-546E7F5A6420}" type="datetimeFigureOut">
              <a:rPr lang="pt-BR"/>
              <a:pPr>
                <a:defRPr/>
              </a:pPr>
              <a:t>26/09/2013</a:t>
            </a:fld>
            <a:endParaRPr lang="pt-BR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107B5B-95A0-4DF7-A593-EE8E11F3B449}" type="slidenum">
              <a:rPr lang="pt-BR"/>
              <a:pPr>
                <a:defRPr/>
              </a:pPr>
              <a:t>‹#›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x-none" smtClean="0"/>
              <a:t>Click to edit Master title style</a:t>
            </a:r>
            <a:endParaRPr lang="pt-B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pt-B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89215D-62CB-4DA7-A9AB-D1CB8F194F65}" type="datetimeFigureOut">
              <a:rPr lang="pt-BR"/>
              <a:pPr>
                <a:defRPr/>
              </a:pPr>
              <a:t>26/09/2013</a:t>
            </a:fld>
            <a:endParaRPr lang="pt-BR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AADC05-192B-4764-A95C-48050E330287}" type="slidenum">
              <a:rPr lang="pt-BR"/>
              <a:pPr>
                <a:defRPr/>
              </a:pPr>
              <a:t>‹#›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x-none" smtClean="0"/>
              <a:t>Click to edit Master title style</a:t>
            </a:r>
            <a:endParaRPr lang="pt-B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D3E1AF-5A6B-4245-ABE5-BFA372AE0FFE}" type="datetimeFigureOut">
              <a:rPr lang="pt-BR"/>
              <a:pPr>
                <a:defRPr/>
              </a:pPr>
              <a:t>26/09/2013</a:t>
            </a:fld>
            <a:endParaRPr lang="pt-BR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DBAE5A-DF9A-4156-B9E1-E6F92AD455D0}" type="slidenum">
              <a:rPr lang="pt-BR"/>
              <a:pPr>
                <a:defRPr/>
              </a:pPr>
              <a:t>‹#›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Click to edit Master text styles</a:t>
            </a:r>
          </a:p>
          <a:p>
            <a:pPr lvl="1"/>
            <a:r>
              <a:rPr lang="pt-BR" smtClean="0"/>
              <a:t>Second level</a:t>
            </a:r>
          </a:p>
          <a:p>
            <a:pPr lvl="2"/>
            <a:r>
              <a:rPr lang="pt-BR" smtClean="0"/>
              <a:t>Third level</a:t>
            </a:r>
          </a:p>
          <a:p>
            <a:pPr lvl="3"/>
            <a:r>
              <a:rPr lang="pt-BR" smtClean="0"/>
              <a:t>Fourth level</a:t>
            </a:r>
          </a:p>
          <a:p>
            <a:pPr lvl="4"/>
            <a:r>
              <a:rPr lang="pt-BR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baseline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7A8832A4-337D-48A0-A8DC-C0D713A2D9F2}" type="datetimeFigureOut">
              <a:rPr lang="pt-BR"/>
              <a:pPr>
                <a:defRPr/>
              </a:pPr>
              <a:t>26/09/2013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baseline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baseline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07F5DE4A-9286-4E38-8D1F-13643703EE70}" type="slidenum">
              <a:rPr lang="pt-BR"/>
              <a:pPr>
                <a:defRPr/>
              </a:pPr>
              <a:t>‹#›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59" r:id="rId2"/>
    <p:sldLayoutId id="2147483658" r:id="rId3"/>
    <p:sldLayoutId id="2147483657" r:id="rId4"/>
    <p:sldLayoutId id="2147483656" r:id="rId5"/>
    <p:sldLayoutId id="2147483655" r:id="rId6"/>
    <p:sldLayoutId id="2147483654" r:id="rId7"/>
    <p:sldLayoutId id="2147483653" r:id="rId8"/>
    <p:sldLayoutId id="2147483652" r:id="rId9"/>
    <p:sldLayoutId id="2147483651" r:id="rId10"/>
    <p:sldLayoutId id="2147483650" r:id="rId11"/>
    <p:sldLayoutId id="2147483649" r:id="rId12"/>
  </p:sldLayoutIdLst>
  <p:transition>
    <p:random/>
  </p:transition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wm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385" name="Group 10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16392" name="Picture 11" descr="fundo.gif"/>
            <p:cNvPicPr>
              <a:picLocks noChangeAspect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0" y="0"/>
              <a:ext cx="9144000" cy="6858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6393" name="Picture 13" descr="tarjas fundo.gif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0" y="44624"/>
              <a:ext cx="9144000" cy="635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3" name="Rectangle 2"/>
          <p:cNvSpPr/>
          <p:nvPr/>
        </p:nvSpPr>
        <p:spPr>
          <a:xfrm>
            <a:off x="3175" y="6324600"/>
            <a:ext cx="9148763" cy="539750"/>
          </a:xfrm>
          <a:prstGeom prst="rect">
            <a:avLst/>
          </a:prstGeom>
          <a:solidFill>
            <a:srgbClr val="0055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dirty="0"/>
          </a:p>
        </p:txBody>
      </p:sp>
      <p:pic>
        <p:nvPicPr>
          <p:cNvPr id="16387" name="Picture 14" descr="mapa_horizontal_500px.pn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237038" y="5321300"/>
            <a:ext cx="4449762" cy="850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8" name="Picture 20" descr="tarja lateral.jpg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175" y="0"/>
            <a:ext cx="3157538" cy="548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9" name="Text Box 10"/>
          <p:cNvSpPr txBox="1">
            <a:spLocks noChangeArrowheads="1"/>
          </p:cNvSpPr>
          <p:nvPr/>
        </p:nvSpPr>
        <p:spPr bwMode="auto">
          <a:xfrm>
            <a:off x="2071688" y="1643063"/>
            <a:ext cx="7000875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ts val="600"/>
              </a:spcBef>
            </a:pPr>
            <a:r>
              <a:rPr lang="pt-BR" sz="3600" baseline="0">
                <a:solidFill>
                  <a:srgbClr val="008000"/>
                </a:solidFill>
                <a:latin typeface="Arial Black" pitchFamily="34" charset="0"/>
              </a:rPr>
              <a:t>Plano Agrícola e Pecuário 2013/14</a:t>
            </a:r>
            <a:endParaRPr lang="pt-BR" sz="3600">
              <a:solidFill>
                <a:srgbClr val="008000"/>
              </a:solidFill>
              <a:latin typeface="Arial Black" pitchFamily="34" charset="0"/>
            </a:endParaRPr>
          </a:p>
        </p:txBody>
      </p:sp>
      <p:sp>
        <p:nvSpPr>
          <p:cNvPr id="16390" name="CaixaDeTexto 8"/>
          <p:cNvSpPr txBox="1">
            <a:spLocks noChangeArrowheads="1"/>
          </p:cNvSpPr>
          <p:nvPr/>
        </p:nvSpPr>
        <p:spPr bwMode="auto">
          <a:xfrm>
            <a:off x="517525" y="3495675"/>
            <a:ext cx="86106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pt-BR" sz="2400" baseline="0">
                <a:solidFill>
                  <a:srgbClr val="008000"/>
                </a:solidFill>
                <a:latin typeface="Arial Black" pitchFamily="34" charset="0"/>
              </a:rPr>
              <a:t>Antonio Andrade</a:t>
            </a:r>
          </a:p>
          <a:p>
            <a:pPr algn="ctr"/>
            <a:r>
              <a:rPr lang="pt-BR" sz="2400" baseline="0">
                <a:solidFill>
                  <a:srgbClr val="008000"/>
                </a:solidFill>
                <a:latin typeface="Arial Black" pitchFamily="34" charset="0"/>
              </a:rPr>
              <a:t>Ministro da Agricultura, Pecuária e Abastecimento</a:t>
            </a:r>
            <a:endParaRPr lang="pt-BR"/>
          </a:p>
        </p:txBody>
      </p:sp>
      <p:sp>
        <p:nvSpPr>
          <p:cNvPr id="16391" name="Text Box 10"/>
          <p:cNvSpPr txBox="1">
            <a:spLocks noChangeArrowheads="1"/>
          </p:cNvSpPr>
          <p:nvPr/>
        </p:nvSpPr>
        <p:spPr bwMode="auto">
          <a:xfrm>
            <a:off x="3236913" y="4932363"/>
            <a:ext cx="32162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defTabSz="914400"/>
            <a:r>
              <a:rPr lang="pt-BR" sz="2000" b="1"/>
              <a:t>Brasília – DF, 26 de setembro</a:t>
            </a:r>
            <a:r>
              <a:rPr lang="pt-BR" sz="2000" b="1" baseline="0"/>
              <a:t> </a:t>
            </a:r>
            <a:r>
              <a:rPr lang="pt-BR" sz="2000" b="1"/>
              <a:t>de 2013.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3905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875" y="17463"/>
            <a:ext cx="9104313" cy="6815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29" name="TextBox 7"/>
          <p:cNvSpPr txBox="1">
            <a:spLocks noChangeArrowheads="1"/>
          </p:cNvSpPr>
          <p:nvPr/>
        </p:nvSpPr>
        <p:spPr bwMode="auto">
          <a:xfrm>
            <a:off x="649288" y="434975"/>
            <a:ext cx="7637462" cy="862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t-BR" sz="5000" b="1" baseline="0">
                <a:solidFill>
                  <a:srgbClr val="006600"/>
                </a:solidFill>
              </a:rPr>
              <a:t>Volume de Recursos</a:t>
            </a:r>
          </a:p>
        </p:txBody>
      </p:sp>
      <p:sp>
        <p:nvSpPr>
          <p:cNvPr id="124930" name="TextBox 13"/>
          <p:cNvSpPr txBox="1">
            <a:spLocks noChangeArrowheads="1"/>
          </p:cNvSpPr>
          <p:nvPr/>
        </p:nvSpPr>
        <p:spPr bwMode="auto">
          <a:xfrm>
            <a:off x="1006475" y="1931988"/>
            <a:ext cx="6780213" cy="854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sz="5000" b="1" baseline="0">
                <a:solidFill>
                  <a:srgbClr val="006600"/>
                </a:solidFill>
              </a:rPr>
              <a:t>R$ 136,0 bilhões </a:t>
            </a:r>
            <a:r>
              <a:rPr lang="pt-BR" sz="3200" b="1" baseline="0">
                <a:solidFill>
                  <a:srgbClr val="FF0000"/>
                </a:solidFill>
              </a:rPr>
              <a:t>(+18%)</a:t>
            </a:r>
          </a:p>
        </p:txBody>
      </p:sp>
      <p:sp>
        <p:nvSpPr>
          <p:cNvPr id="21" name="Oval 20"/>
          <p:cNvSpPr/>
          <p:nvPr/>
        </p:nvSpPr>
        <p:spPr>
          <a:xfrm>
            <a:off x="433388" y="3679825"/>
            <a:ext cx="215900" cy="21590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baseline="0">
              <a:solidFill>
                <a:srgbClr val="FFFFFF"/>
              </a:solidFill>
              <a:ea typeface="ＭＳ Ｐゴシック" pitchFamily="34" charset="-128"/>
            </a:endParaRPr>
          </a:p>
        </p:txBody>
      </p:sp>
      <p:sp>
        <p:nvSpPr>
          <p:cNvPr id="124932" name="Rectangle 7"/>
          <p:cNvSpPr>
            <a:spLocks noChangeArrowheads="1"/>
          </p:cNvSpPr>
          <p:nvPr/>
        </p:nvSpPr>
        <p:spPr bwMode="auto">
          <a:xfrm>
            <a:off x="433388" y="3486150"/>
            <a:ext cx="3600450" cy="1800225"/>
          </a:xfrm>
          <a:prstGeom prst="rect">
            <a:avLst/>
          </a:prstGeom>
          <a:solidFill>
            <a:srgbClr val="0080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>
              <a:lnSpc>
                <a:spcPct val="87000"/>
              </a:lnSpc>
              <a:buClr>
                <a:srgbClr val="000000"/>
              </a:buClr>
              <a:buSzPct val="100000"/>
              <a:buFont typeface="Arial" charset="0"/>
              <a:buNone/>
            </a:pPr>
            <a:r>
              <a:rPr lang="pt-BR" sz="3000" b="1" baseline="0">
                <a:solidFill>
                  <a:srgbClr val="FFFF00"/>
                </a:solidFill>
              </a:rPr>
              <a:t>R$ 115,6 bilhões </a:t>
            </a:r>
          </a:p>
          <a:p>
            <a:pPr algn="ctr">
              <a:lnSpc>
                <a:spcPct val="87000"/>
              </a:lnSpc>
              <a:buClr>
                <a:srgbClr val="000000"/>
              </a:buClr>
              <a:buSzPct val="100000"/>
              <a:buFont typeface="Arial" charset="0"/>
              <a:buNone/>
            </a:pPr>
            <a:endParaRPr lang="pt-BR" sz="3000" b="1" baseline="0">
              <a:solidFill>
                <a:schemeClr val="bg1"/>
              </a:solidFill>
            </a:endParaRPr>
          </a:p>
          <a:p>
            <a:pPr algn="ctr">
              <a:lnSpc>
                <a:spcPct val="87000"/>
              </a:lnSpc>
              <a:buClr>
                <a:srgbClr val="000000"/>
              </a:buClr>
              <a:buSzPct val="100000"/>
              <a:buFont typeface="Arial" charset="0"/>
              <a:buNone/>
            </a:pPr>
            <a:r>
              <a:rPr lang="pt-BR" sz="3000" b="1" baseline="0">
                <a:solidFill>
                  <a:schemeClr val="bg1"/>
                </a:solidFill>
              </a:rPr>
              <a:t>Juros controlados</a:t>
            </a:r>
          </a:p>
        </p:txBody>
      </p:sp>
      <p:sp>
        <p:nvSpPr>
          <p:cNvPr id="124933" name="Rectangle 7"/>
          <p:cNvSpPr>
            <a:spLocks noChangeArrowheads="1"/>
          </p:cNvSpPr>
          <p:nvPr/>
        </p:nvSpPr>
        <p:spPr bwMode="auto">
          <a:xfrm>
            <a:off x="5076825" y="3486150"/>
            <a:ext cx="3527425" cy="1800225"/>
          </a:xfrm>
          <a:prstGeom prst="rect">
            <a:avLst/>
          </a:prstGeom>
          <a:solidFill>
            <a:srgbClr val="0080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>
              <a:lnSpc>
                <a:spcPct val="87000"/>
              </a:lnSpc>
              <a:buClr>
                <a:srgbClr val="000000"/>
              </a:buClr>
              <a:buSzPct val="100000"/>
              <a:buFont typeface="Arial" charset="0"/>
              <a:buNone/>
            </a:pPr>
            <a:r>
              <a:rPr lang="pt-BR" sz="3000" b="1" baseline="0">
                <a:solidFill>
                  <a:srgbClr val="FFFF00"/>
                </a:solidFill>
              </a:rPr>
              <a:t>R$ 20,4 bilhões</a:t>
            </a:r>
          </a:p>
          <a:p>
            <a:pPr algn="ctr">
              <a:lnSpc>
                <a:spcPct val="87000"/>
              </a:lnSpc>
              <a:buClr>
                <a:srgbClr val="000000"/>
              </a:buClr>
              <a:buSzPct val="100000"/>
              <a:buFont typeface="Arial" charset="0"/>
              <a:buNone/>
            </a:pPr>
            <a:r>
              <a:rPr lang="pt-BR" sz="3000" b="1" baseline="0">
                <a:solidFill>
                  <a:schemeClr val="bg1"/>
                </a:solidFill>
              </a:rPr>
              <a:t> </a:t>
            </a:r>
          </a:p>
          <a:p>
            <a:pPr algn="ctr">
              <a:lnSpc>
                <a:spcPct val="87000"/>
              </a:lnSpc>
              <a:buClr>
                <a:srgbClr val="000000"/>
              </a:buClr>
              <a:buSzPct val="100000"/>
              <a:buFont typeface="Arial" charset="0"/>
              <a:buNone/>
            </a:pPr>
            <a:r>
              <a:rPr lang="pt-BR" sz="3000" b="1" baseline="0">
                <a:solidFill>
                  <a:schemeClr val="bg1"/>
                </a:solidFill>
              </a:rPr>
              <a:t>Juros livres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Oval 20"/>
          <p:cNvSpPr/>
          <p:nvPr/>
        </p:nvSpPr>
        <p:spPr>
          <a:xfrm>
            <a:off x="433388" y="3679825"/>
            <a:ext cx="215900" cy="215900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baseline="0">
              <a:solidFill>
                <a:srgbClr val="FFFFFF"/>
              </a:solidFill>
              <a:ea typeface="ＭＳ Ｐゴシック" pitchFamily="34" charset="-128"/>
            </a:endParaRPr>
          </a:p>
        </p:txBody>
      </p:sp>
      <p:sp>
        <p:nvSpPr>
          <p:cNvPr id="134146" name="Rectangle 7"/>
          <p:cNvSpPr>
            <a:spLocks noChangeArrowheads="1"/>
          </p:cNvSpPr>
          <p:nvPr/>
        </p:nvSpPr>
        <p:spPr bwMode="auto">
          <a:xfrm>
            <a:off x="433388" y="2708275"/>
            <a:ext cx="3600450" cy="1800225"/>
          </a:xfrm>
          <a:prstGeom prst="rect">
            <a:avLst/>
          </a:prstGeom>
          <a:solidFill>
            <a:srgbClr val="0080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>
              <a:lnSpc>
                <a:spcPct val="87000"/>
              </a:lnSpc>
              <a:buClr>
                <a:srgbClr val="000000"/>
              </a:buClr>
              <a:buSzPct val="100000"/>
              <a:buFont typeface="Arial" charset="0"/>
              <a:buNone/>
            </a:pPr>
            <a:r>
              <a:rPr lang="pt-BR" sz="3000" b="1" baseline="0">
                <a:solidFill>
                  <a:srgbClr val="FFFF00"/>
                </a:solidFill>
              </a:rPr>
              <a:t>R$ 115,6 bilhões </a:t>
            </a:r>
          </a:p>
          <a:p>
            <a:pPr algn="ctr">
              <a:lnSpc>
                <a:spcPct val="87000"/>
              </a:lnSpc>
              <a:buClr>
                <a:srgbClr val="000000"/>
              </a:buClr>
              <a:buSzPct val="100000"/>
              <a:buFont typeface="Arial" charset="0"/>
              <a:buNone/>
            </a:pPr>
            <a:endParaRPr lang="pt-BR" sz="3000" b="1" baseline="0">
              <a:solidFill>
                <a:schemeClr val="bg1"/>
              </a:solidFill>
            </a:endParaRPr>
          </a:p>
          <a:p>
            <a:pPr algn="ctr">
              <a:lnSpc>
                <a:spcPct val="87000"/>
              </a:lnSpc>
              <a:buClr>
                <a:srgbClr val="000000"/>
              </a:buClr>
              <a:buSzPct val="100000"/>
              <a:buFont typeface="Arial" charset="0"/>
              <a:buNone/>
            </a:pPr>
            <a:r>
              <a:rPr lang="pt-BR" sz="3000" b="1" baseline="0">
                <a:solidFill>
                  <a:schemeClr val="bg1"/>
                </a:solidFill>
              </a:rPr>
              <a:t>Juros controlados</a:t>
            </a:r>
          </a:p>
        </p:txBody>
      </p:sp>
      <p:sp>
        <p:nvSpPr>
          <p:cNvPr id="134147" name="Rectangle 7"/>
          <p:cNvSpPr>
            <a:spLocks noChangeArrowheads="1"/>
          </p:cNvSpPr>
          <p:nvPr/>
        </p:nvSpPr>
        <p:spPr bwMode="auto">
          <a:xfrm>
            <a:off x="4786313" y="2708275"/>
            <a:ext cx="4071937" cy="2506663"/>
          </a:xfrm>
          <a:prstGeom prst="rect">
            <a:avLst/>
          </a:prstGeom>
          <a:solidFill>
            <a:srgbClr val="0080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>
              <a:lnSpc>
                <a:spcPct val="87000"/>
              </a:lnSpc>
              <a:buClr>
                <a:srgbClr val="000000"/>
              </a:buClr>
              <a:buSzPct val="100000"/>
              <a:buFont typeface="Arial" charset="0"/>
              <a:buNone/>
            </a:pPr>
            <a:r>
              <a:rPr lang="pt-BR" sz="3000" b="1" baseline="0">
                <a:solidFill>
                  <a:srgbClr val="FFFF00"/>
                </a:solidFill>
              </a:rPr>
              <a:t>CUSTEIO E</a:t>
            </a:r>
          </a:p>
          <a:p>
            <a:pPr algn="ctr">
              <a:lnSpc>
                <a:spcPct val="87000"/>
              </a:lnSpc>
              <a:buClr>
                <a:srgbClr val="000000"/>
              </a:buClr>
              <a:buSzPct val="100000"/>
              <a:buFont typeface="Arial" charset="0"/>
              <a:buNone/>
            </a:pPr>
            <a:r>
              <a:rPr lang="pt-BR" sz="3000" b="1" baseline="0">
                <a:solidFill>
                  <a:srgbClr val="FFFF00"/>
                </a:solidFill>
              </a:rPr>
              <a:t> COMERCIALIZAÇÃO</a:t>
            </a:r>
          </a:p>
          <a:p>
            <a:pPr algn="ctr">
              <a:lnSpc>
                <a:spcPct val="87000"/>
              </a:lnSpc>
              <a:buClr>
                <a:srgbClr val="000000"/>
              </a:buClr>
              <a:buSzPct val="100000"/>
              <a:buFont typeface="Arial" charset="0"/>
              <a:buNone/>
            </a:pPr>
            <a:endParaRPr lang="pt-BR" sz="3000" b="1" baseline="0">
              <a:solidFill>
                <a:srgbClr val="FFFF00"/>
              </a:solidFill>
            </a:endParaRPr>
          </a:p>
          <a:p>
            <a:pPr algn="ctr">
              <a:lnSpc>
                <a:spcPct val="87000"/>
              </a:lnSpc>
              <a:buClr>
                <a:srgbClr val="000000"/>
              </a:buClr>
              <a:buSzPct val="100000"/>
              <a:buFont typeface="Arial" charset="0"/>
              <a:buNone/>
            </a:pPr>
            <a:r>
              <a:rPr lang="pt-BR" sz="3000" b="1" baseline="0">
                <a:solidFill>
                  <a:schemeClr val="bg1"/>
                </a:solidFill>
              </a:rPr>
              <a:t>R$ 97,6 bilhões</a:t>
            </a:r>
          </a:p>
          <a:p>
            <a:pPr algn="ctr">
              <a:lnSpc>
                <a:spcPct val="87000"/>
              </a:lnSpc>
              <a:buClr>
                <a:srgbClr val="000000"/>
              </a:buClr>
              <a:buSzPct val="100000"/>
              <a:buFont typeface="Arial" charset="0"/>
              <a:buNone/>
            </a:pPr>
            <a:r>
              <a:rPr lang="pt-BR" sz="3000" b="1" baseline="0">
                <a:solidFill>
                  <a:schemeClr val="bg1"/>
                </a:solidFill>
              </a:rPr>
              <a:t> </a:t>
            </a:r>
          </a:p>
          <a:p>
            <a:pPr algn="ctr">
              <a:lnSpc>
                <a:spcPct val="87000"/>
              </a:lnSpc>
              <a:buClr>
                <a:srgbClr val="000000"/>
              </a:buClr>
              <a:buSzPct val="100000"/>
              <a:buFont typeface="Arial" charset="0"/>
              <a:buNone/>
            </a:pPr>
            <a:r>
              <a:rPr lang="pt-BR" sz="3000" b="1" baseline="0">
                <a:solidFill>
                  <a:schemeClr val="bg1"/>
                </a:solidFill>
              </a:rPr>
              <a:t>(+ 9,8%)</a:t>
            </a:r>
          </a:p>
        </p:txBody>
      </p:sp>
      <p:sp>
        <p:nvSpPr>
          <p:cNvPr id="134148" name="Rectangle 7"/>
          <p:cNvSpPr>
            <a:spLocks noChangeArrowheads="1"/>
          </p:cNvSpPr>
          <p:nvPr/>
        </p:nvSpPr>
        <p:spPr bwMode="auto">
          <a:xfrm>
            <a:off x="285750" y="2708275"/>
            <a:ext cx="4214813" cy="2506663"/>
          </a:xfrm>
          <a:prstGeom prst="rect">
            <a:avLst/>
          </a:prstGeom>
          <a:solidFill>
            <a:srgbClr val="008000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>
              <a:lnSpc>
                <a:spcPct val="87000"/>
              </a:lnSpc>
              <a:buClr>
                <a:srgbClr val="000000"/>
              </a:buClr>
              <a:buSzPct val="100000"/>
              <a:buFont typeface="Arial" charset="0"/>
              <a:buNone/>
            </a:pPr>
            <a:r>
              <a:rPr lang="pt-BR" sz="3000" b="1" baseline="0">
                <a:solidFill>
                  <a:srgbClr val="FFFF00"/>
                </a:solidFill>
              </a:rPr>
              <a:t>INVESTIMENTO</a:t>
            </a:r>
          </a:p>
          <a:p>
            <a:pPr algn="ctr">
              <a:lnSpc>
                <a:spcPct val="87000"/>
              </a:lnSpc>
              <a:buClr>
                <a:srgbClr val="000000"/>
              </a:buClr>
              <a:buSzPct val="100000"/>
              <a:buFont typeface="Arial" charset="0"/>
              <a:buNone/>
            </a:pPr>
            <a:endParaRPr lang="pt-BR" sz="3000" b="1" baseline="0">
              <a:solidFill>
                <a:schemeClr val="bg1"/>
              </a:solidFill>
            </a:endParaRPr>
          </a:p>
          <a:p>
            <a:pPr algn="ctr">
              <a:lnSpc>
                <a:spcPct val="87000"/>
              </a:lnSpc>
              <a:buClr>
                <a:srgbClr val="000000"/>
              </a:buClr>
              <a:buSzPct val="100000"/>
              <a:buFont typeface="Arial" charset="0"/>
              <a:buNone/>
            </a:pPr>
            <a:r>
              <a:rPr lang="pt-BR" sz="3000" b="1" baseline="0">
                <a:solidFill>
                  <a:schemeClr val="bg1"/>
                </a:solidFill>
              </a:rPr>
              <a:t>R$ 38,4 bilhões</a:t>
            </a:r>
          </a:p>
          <a:p>
            <a:pPr algn="ctr">
              <a:lnSpc>
                <a:spcPct val="87000"/>
              </a:lnSpc>
              <a:buClr>
                <a:srgbClr val="000000"/>
              </a:buClr>
              <a:buSzPct val="100000"/>
              <a:buFont typeface="Arial" charset="0"/>
              <a:buNone/>
            </a:pPr>
            <a:r>
              <a:rPr lang="pt-BR" sz="3000" b="1" baseline="0">
                <a:solidFill>
                  <a:srgbClr val="FFFF00"/>
                </a:solidFill>
              </a:rPr>
              <a:t> </a:t>
            </a:r>
          </a:p>
          <a:p>
            <a:pPr algn="ctr">
              <a:lnSpc>
                <a:spcPct val="87000"/>
              </a:lnSpc>
              <a:buClr>
                <a:srgbClr val="000000"/>
              </a:buClr>
              <a:buSzPct val="100000"/>
              <a:buFont typeface="Arial" charset="0"/>
              <a:buNone/>
            </a:pPr>
            <a:r>
              <a:rPr lang="pt-BR" sz="3000" b="1" baseline="0">
                <a:solidFill>
                  <a:schemeClr val="bg1"/>
                </a:solidFill>
              </a:rPr>
              <a:t>(+ 46%)</a:t>
            </a:r>
          </a:p>
        </p:txBody>
      </p:sp>
      <p:sp>
        <p:nvSpPr>
          <p:cNvPr id="134149" name="TextBox 7"/>
          <p:cNvSpPr txBox="1">
            <a:spLocks noChangeArrowheads="1"/>
          </p:cNvSpPr>
          <p:nvPr/>
        </p:nvSpPr>
        <p:spPr bwMode="auto">
          <a:xfrm>
            <a:off x="571500" y="781050"/>
            <a:ext cx="7637463" cy="862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t-BR" sz="5000" b="1" baseline="0">
                <a:solidFill>
                  <a:srgbClr val="006600"/>
                </a:solidFill>
              </a:rPr>
              <a:t>Volume de Recursos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7" name="Text Box 4"/>
          <p:cNvSpPr txBox="1">
            <a:spLocks noChangeArrowheads="1"/>
          </p:cNvSpPr>
          <p:nvPr/>
        </p:nvSpPr>
        <p:spPr bwMode="auto">
          <a:xfrm>
            <a:off x="-180975" y="201613"/>
            <a:ext cx="9144000" cy="706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t-BR" sz="4000" b="1" baseline="0">
                <a:solidFill>
                  <a:srgbClr val="006600"/>
                </a:solidFill>
              </a:rPr>
              <a:t>Taxas de Juros</a:t>
            </a:r>
          </a:p>
        </p:txBody>
      </p:sp>
      <p:graphicFrame>
        <p:nvGraphicFramePr>
          <p:cNvPr id="128036" name="Group 36"/>
          <p:cNvGraphicFramePr>
            <a:graphicFrameLocks noGrp="1"/>
          </p:cNvGraphicFramePr>
          <p:nvPr>
            <p:ph idx="4294967295"/>
          </p:nvPr>
        </p:nvGraphicFramePr>
        <p:xfrm>
          <a:off x="782638" y="1104900"/>
          <a:ext cx="7534275" cy="5253038"/>
        </p:xfrm>
        <a:graphic>
          <a:graphicData uri="http://schemas.openxmlformats.org/drawingml/2006/table">
            <a:tbl>
              <a:tblPr/>
              <a:tblGrid>
                <a:gridCol w="4005262"/>
                <a:gridCol w="1655763"/>
                <a:gridCol w="1873250"/>
              </a:tblGrid>
              <a:tr h="577850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Arial" charset="0"/>
                        </a:rPr>
                        <a:t>Finalidade</a:t>
                      </a:r>
                      <a:r>
                        <a:rPr kumimoji="0" lang="pt-BR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Arial" charset="0"/>
                        </a:rPr>
                        <a:t>s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6600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Arial" charset="0"/>
                        </a:rPr>
                        <a:t>Taxa de juros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Arial" charset="0"/>
                        </a:rPr>
                        <a:t>(% ano)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66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466725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Arial" charset="0"/>
                        </a:rPr>
                        <a:t>2012/13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66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2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  <a:cs typeface="Arial" charset="0"/>
                        </a:rPr>
                        <a:t>2013/14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6600"/>
                    </a:solidFill>
                  </a:tcPr>
                </a:tc>
              </a:tr>
              <a:tr h="6080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9900"/>
                        </a:buClr>
                        <a:buSzTx/>
                        <a:buFontTx/>
                        <a:buNone/>
                        <a:tabLst/>
                      </a:pPr>
                      <a:endParaRPr kumimoji="0" lang="pt-BR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9900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Arial" charset="0"/>
                          <a:cs typeface="Arial" charset="0"/>
                        </a:rPr>
                        <a:t>Custeio e Comercialização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700" b="0" i="0" u="none" strike="noStrike" cap="none" normalizeH="0" baseline="0" smtClean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Arial" charset="0"/>
                          <a:cs typeface="Arial" charset="0"/>
                        </a:rPr>
                        <a:t>5,5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700" b="0" i="0" u="none" strike="noStrike" cap="none" normalizeH="0" baseline="0" smtClean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Arial" charset="0"/>
                          <a:cs typeface="Arial" charset="0"/>
                        </a:rPr>
                        <a:t>5,5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6159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9900"/>
                        </a:buClr>
                        <a:buSzTx/>
                        <a:buFontTx/>
                        <a:buNone/>
                        <a:tabLst/>
                      </a:pPr>
                      <a:endParaRPr kumimoji="0" lang="pt-BR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9900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Arial" charset="0"/>
                          <a:cs typeface="Arial" charset="0"/>
                        </a:rPr>
                        <a:t>Médio Produtor (Pronamp)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700" b="0" i="0" u="none" strike="noStrike" cap="none" normalizeH="0" baseline="0" smtClean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Arial" charset="0"/>
                          <a:cs typeface="Arial" charset="0"/>
                        </a:rPr>
                        <a:t>5,0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700" b="0" i="0" u="none" strike="noStrike" cap="none" normalizeH="0" baseline="0" smtClean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4,5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11160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9900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Arial" charset="0"/>
                          <a:cs typeface="Arial" charset="0"/>
                        </a:rPr>
                        <a:t>Investimentos</a:t>
                      </a:r>
                    </a:p>
                    <a:p>
                      <a:pPr marL="457200" marR="0" lvl="1" indent="-19050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A50021"/>
                        </a:buClr>
                        <a:buSzTx/>
                        <a:buFont typeface="Wingdings" pitchFamily="2" charset="2"/>
                        <a:buChar char="ü"/>
                        <a:tabLst/>
                      </a:pPr>
                      <a:r>
                        <a:rPr kumimoji="0" lang="pt-B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Arial" charset="0"/>
                          <a:cs typeface="Arial" charset="0"/>
                        </a:rPr>
                        <a:t> Irrigação e Armazenagem</a:t>
                      </a:r>
                    </a:p>
                    <a:p>
                      <a:pPr marL="457200" marR="0" lvl="1" indent="-19050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A50021"/>
                        </a:buClr>
                        <a:buSzTx/>
                        <a:buFont typeface="Wingdings" pitchFamily="2" charset="2"/>
                        <a:buChar char="ü"/>
                        <a:tabLst/>
                      </a:pPr>
                      <a:r>
                        <a:rPr kumimoji="0" lang="pt-B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Arial" charset="0"/>
                          <a:cs typeface="Arial" charset="0"/>
                        </a:rPr>
                        <a:t> Programa ABC</a:t>
                      </a:r>
                    </a:p>
                    <a:p>
                      <a:pPr marL="457200" marR="0" lvl="1" indent="-19050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A50021"/>
                        </a:buClr>
                        <a:buSzTx/>
                        <a:buFont typeface="Wingdings" pitchFamily="2" charset="2"/>
                        <a:buChar char="ü"/>
                        <a:tabLst/>
                      </a:pPr>
                      <a:r>
                        <a:rPr kumimoji="0" lang="pt-B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Arial" charset="0"/>
                          <a:cs typeface="Arial" charset="0"/>
                        </a:rPr>
                        <a:t> PSI – Rural</a:t>
                      </a:r>
                    </a:p>
                    <a:p>
                      <a:pPr marL="457200" marR="0" lvl="1" indent="-19050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A50021"/>
                        </a:buClr>
                        <a:buSzTx/>
                        <a:buFont typeface="Wingdings" pitchFamily="2" charset="2"/>
                        <a:buChar char="ü"/>
                        <a:tabLst/>
                      </a:pPr>
                      <a:r>
                        <a:rPr kumimoji="0" lang="pt-B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Arial" charset="0"/>
                          <a:cs typeface="Arial" charset="0"/>
                        </a:rPr>
                        <a:t> Outros investimentos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700" b="0" i="0" u="none" strike="noStrike" cap="none" normalizeH="0" baseline="0" smtClean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Arial" charset="0"/>
                          <a:cs typeface="Arial" charset="0"/>
                        </a:rPr>
                        <a:t>5,5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Arial" charset="0"/>
                          <a:cs typeface="Arial" charset="0"/>
                        </a:rPr>
                        <a:t>5,0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Arial" charset="0"/>
                          <a:cs typeface="Arial" charset="0"/>
                        </a:rPr>
                        <a:t>-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Arial" charset="0"/>
                          <a:cs typeface="Arial" charset="0"/>
                        </a:rPr>
                        <a:t>5,5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700" b="0" i="0" u="none" strike="noStrike" cap="none" normalizeH="0" baseline="0" smtClean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3,5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Arial" charset="0"/>
                          <a:cs typeface="Arial" charset="0"/>
                        </a:rPr>
                        <a:t>5,0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Arial" charset="0"/>
                          <a:cs typeface="Arial" charset="0"/>
                        </a:rPr>
                        <a:t>3,5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Arial" charset="0"/>
                          <a:cs typeface="Arial" charset="0"/>
                        </a:rPr>
                        <a:t>5,5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8636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99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pt-B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Arial" charset="0"/>
                          <a:cs typeface="Arial" charset="0"/>
                        </a:rPr>
                        <a:t>Cooperativas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A50021"/>
                        </a:buClr>
                        <a:buSzTx/>
                        <a:buFont typeface="Wingdings" pitchFamily="2" charset="2"/>
                        <a:buChar char="ü"/>
                        <a:tabLst/>
                      </a:pPr>
                      <a:r>
                        <a:rPr kumimoji="0" lang="pt-B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Arial" charset="0"/>
                          <a:cs typeface="Arial" charset="0"/>
                        </a:rPr>
                        <a:t> </a:t>
                      </a:r>
                      <a:r>
                        <a:rPr kumimoji="0" lang="pt-B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Arial" charset="0"/>
                          <a:cs typeface="Arial" charset="0"/>
                        </a:rPr>
                        <a:t>Capital de giro (Procap-Agro)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A50021"/>
                        </a:buClr>
                        <a:buSzTx/>
                        <a:buFont typeface="Wingdings" pitchFamily="2" charset="2"/>
                        <a:buChar char="ü"/>
                        <a:tabLst/>
                      </a:pPr>
                      <a:r>
                        <a:rPr kumimoji="0" lang="pt-B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Arial" charset="0"/>
                          <a:cs typeface="Arial" charset="0"/>
                        </a:rPr>
                        <a:t> Investimento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700" b="0" i="0" u="none" strike="noStrike" cap="none" normalizeH="0" baseline="0" smtClean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Arial" charset="0"/>
                          <a:cs typeface="Arial" charset="0"/>
                        </a:rPr>
                        <a:t>9,0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Arial" charset="0"/>
                          <a:cs typeface="Arial" charset="0"/>
                        </a:rPr>
                        <a:t>5,5</a:t>
                      </a:r>
                      <a:endParaRPr kumimoji="0" lang="pt-BR" sz="1700" b="1" i="0" u="none" strike="noStrike" cap="none" normalizeH="0" baseline="0" smtClean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700" b="0" i="0" u="none" strike="noStrike" cap="none" normalizeH="0" baseline="0" smtClean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Arial" charset="0"/>
                          <a:cs typeface="Arial" charset="0"/>
                        </a:rPr>
                        <a:t>6,5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Arial" charset="0"/>
                          <a:cs typeface="Arial" charset="0"/>
                        </a:rPr>
                        <a:t>5,5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  <a:tr h="6683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99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endParaRPr kumimoji="0" lang="pt-BR" sz="1800" b="1" i="0" u="none" strike="noStrike" cap="none" normalizeH="0" baseline="0" smtClean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FF9900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pt-B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Arial" charset="0"/>
                          <a:cs typeface="Arial" charset="0"/>
                        </a:rPr>
                        <a:t>Fundos Constitucionais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700" b="0" i="0" u="none" strike="noStrike" cap="none" normalizeH="0" baseline="0" smtClean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Arial" charset="0"/>
                          <a:cs typeface="Arial" charset="0"/>
                        </a:rPr>
                        <a:t>3,0</a:t>
                      </a:r>
                      <a:r>
                        <a:rPr kumimoji="0" lang="pt-BR" sz="1700" b="0" i="0" u="none" strike="noStrike" cap="none" normalizeH="0" baseline="30000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Arial" charset="0"/>
                          <a:cs typeface="Arial" charset="0"/>
                        </a:rPr>
                        <a:t>(*)</a:t>
                      </a:r>
                      <a:endParaRPr kumimoji="0" lang="pt-BR" sz="1700" b="0" i="0" u="none" strike="noStrike" cap="none" normalizeH="0" baseline="0" smtClean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700" b="0" i="0" u="none" strike="noStrike" cap="none" normalizeH="0" baseline="0" smtClean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7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Arial" charset="0"/>
                          <a:cs typeface="Arial" charset="0"/>
                        </a:rPr>
                        <a:t>3,5</a:t>
                      </a:r>
                      <a:r>
                        <a:rPr kumimoji="0" lang="pt-BR" sz="1700" b="0" i="0" u="none" strike="noStrike" cap="none" normalizeH="0" baseline="30000" smtClean="0">
                          <a:ln>
                            <a:noFill/>
                          </a:ln>
                          <a:solidFill>
                            <a:srgbClr val="003300"/>
                          </a:solidFill>
                          <a:effectLst/>
                          <a:latin typeface="Arial" charset="0"/>
                          <a:cs typeface="Arial" charset="0"/>
                        </a:rPr>
                        <a:t>(*)</a:t>
                      </a:r>
                      <a:endParaRPr kumimoji="0" lang="pt-BR" sz="1700" b="0" i="0" u="none" strike="noStrike" cap="none" normalizeH="0" baseline="0" smtClean="0">
                        <a:ln>
                          <a:noFill/>
                        </a:ln>
                        <a:solidFill>
                          <a:srgbClr val="003300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127010" name="Text Box 108"/>
          <p:cNvSpPr txBox="1">
            <a:spLocks noChangeArrowheads="1"/>
          </p:cNvSpPr>
          <p:nvPr/>
        </p:nvSpPr>
        <p:spPr bwMode="auto">
          <a:xfrm>
            <a:off x="782638" y="6440488"/>
            <a:ext cx="7534275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914400"/>
            <a:r>
              <a:rPr lang="pt-BR" sz="1200" baseline="0">
                <a:solidFill>
                  <a:schemeClr val="tx1"/>
                </a:solidFill>
              </a:rPr>
              <a:t>Elab.: SPA/MAPA. Data: maio/2013.                              </a:t>
            </a:r>
            <a:r>
              <a:rPr lang="pt-BR">
                <a:solidFill>
                  <a:srgbClr val="FF0000"/>
                </a:solidFill>
              </a:rPr>
              <a:t>   (*) já considerados bônus de 15%  por adimplência</a:t>
            </a:r>
            <a:r>
              <a:rPr lang="pt-BR" sz="1200" baseline="0">
                <a:solidFill>
                  <a:schemeClr val="tx1"/>
                </a:solidFill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5" name="TextBox 7"/>
          <p:cNvSpPr txBox="1">
            <a:spLocks noChangeArrowheads="1"/>
          </p:cNvSpPr>
          <p:nvPr/>
        </p:nvSpPr>
        <p:spPr bwMode="auto">
          <a:xfrm>
            <a:off x="509588" y="655638"/>
            <a:ext cx="7991475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pt-BR" sz="4000" b="1" baseline="0">
                <a:solidFill>
                  <a:srgbClr val="336600"/>
                </a:solidFill>
              </a:rPr>
              <a:t>Custeio Agrícola e Pecuário</a:t>
            </a:r>
          </a:p>
        </p:txBody>
      </p:sp>
      <p:sp>
        <p:nvSpPr>
          <p:cNvPr id="102402" name="Rectangle 17"/>
          <p:cNvSpPr>
            <a:spLocks noChangeArrowheads="1"/>
          </p:cNvSpPr>
          <p:nvPr/>
        </p:nvSpPr>
        <p:spPr bwMode="auto">
          <a:xfrm>
            <a:off x="428625" y="1571625"/>
            <a:ext cx="8715375" cy="4357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indent="355600" defTabSz="914400">
              <a:buFont typeface="Wingdings" pitchFamily="2" charset="2"/>
              <a:buChar char="§"/>
              <a:defRPr/>
            </a:pPr>
            <a:endParaRPr lang="pt-BR" sz="1800" b="1" baseline="0" dirty="0">
              <a:solidFill>
                <a:schemeClr val="tx1"/>
              </a:solidFill>
            </a:endParaRPr>
          </a:p>
          <a:p>
            <a:pPr indent="355600" defTabSz="914400">
              <a:lnSpc>
                <a:spcPts val="3500"/>
              </a:lnSpc>
              <a:spcBef>
                <a:spcPts val="600"/>
              </a:spcBef>
              <a:buFont typeface="Arial" pitchFamily="34" charset="0"/>
              <a:buChar char="•"/>
              <a:defRPr/>
            </a:pPr>
            <a:r>
              <a:rPr lang="pt-BR" sz="2400" b="1" i="1" baseline="0" dirty="0">
                <a:solidFill>
                  <a:srgbClr val="006600"/>
                </a:solidFill>
              </a:rPr>
              <a:t>Taxa de juros</a:t>
            </a:r>
            <a:r>
              <a:rPr lang="pt-BR" sz="2400" baseline="0" dirty="0">
                <a:solidFill>
                  <a:schemeClr val="tx1"/>
                </a:solidFill>
              </a:rPr>
              <a:t>: </a:t>
            </a:r>
            <a:r>
              <a:rPr lang="pt-BR" sz="2400" b="1" baseline="0" dirty="0">
                <a:solidFill>
                  <a:schemeClr val="tx1"/>
                </a:solidFill>
              </a:rPr>
              <a:t>5,5%</a:t>
            </a:r>
          </a:p>
          <a:p>
            <a:pPr indent="355600" defTabSz="914400">
              <a:lnSpc>
                <a:spcPts val="3500"/>
              </a:lnSpc>
              <a:spcBef>
                <a:spcPts val="600"/>
              </a:spcBef>
              <a:buFont typeface="Arial" pitchFamily="34" charset="0"/>
              <a:buChar char="•"/>
              <a:defRPr/>
            </a:pPr>
            <a:r>
              <a:rPr lang="pt-BR" sz="2400" b="1" i="1" baseline="0" dirty="0">
                <a:solidFill>
                  <a:srgbClr val="006600"/>
                </a:solidFill>
              </a:rPr>
              <a:t>Limite/produtor</a:t>
            </a:r>
            <a:r>
              <a:rPr lang="pt-BR" sz="2400" b="1" i="1" baseline="0" dirty="0">
                <a:solidFill>
                  <a:schemeClr val="tx1"/>
                </a:solidFill>
              </a:rPr>
              <a:t>:  </a:t>
            </a:r>
            <a:r>
              <a:rPr lang="pt-BR" sz="2400" b="1" baseline="0" dirty="0">
                <a:solidFill>
                  <a:schemeClr val="tx1"/>
                </a:solidFill>
              </a:rPr>
              <a:t>aumento de 25%</a:t>
            </a:r>
          </a:p>
          <a:p>
            <a:pPr lvl="2" indent="355600" defTabSz="914400">
              <a:lnSpc>
                <a:spcPts val="3500"/>
              </a:lnSpc>
              <a:spcBef>
                <a:spcPts val="600"/>
              </a:spcBef>
              <a:buFont typeface="Arial" pitchFamily="34" charset="0"/>
              <a:buChar char="•"/>
              <a:defRPr/>
            </a:pPr>
            <a:r>
              <a:rPr lang="pt-BR" sz="2400" b="1" baseline="0" dirty="0">
                <a:solidFill>
                  <a:srgbClr val="006600"/>
                </a:solidFill>
              </a:rPr>
              <a:t>Custeio:  </a:t>
            </a:r>
            <a:r>
              <a:rPr lang="pt-BR" sz="2400" b="1" baseline="0" dirty="0">
                <a:solidFill>
                  <a:schemeClr val="tx1"/>
                </a:solidFill>
              </a:rPr>
              <a:t>R$ 1,0 milhão/safra</a:t>
            </a:r>
          </a:p>
          <a:p>
            <a:pPr lvl="2" indent="355600" defTabSz="914400">
              <a:lnSpc>
                <a:spcPts val="3500"/>
              </a:lnSpc>
              <a:spcBef>
                <a:spcPts val="600"/>
              </a:spcBef>
              <a:buFont typeface="Arial" pitchFamily="34" charset="0"/>
              <a:buChar char="•"/>
              <a:defRPr/>
            </a:pPr>
            <a:r>
              <a:rPr lang="pt-BR" sz="2400" b="1" baseline="0" dirty="0">
                <a:solidFill>
                  <a:srgbClr val="336600"/>
                </a:solidFill>
              </a:rPr>
              <a:t>Comercialização: </a:t>
            </a:r>
            <a:r>
              <a:rPr lang="pt-BR" sz="2400" b="1" baseline="0" dirty="0">
                <a:solidFill>
                  <a:schemeClr val="tx1"/>
                </a:solidFill>
              </a:rPr>
              <a:t>R$ 2,0 milhões</a:t>
            </a:r>
          </a:p>
          <a:p>
            <a:pPr marL="355600" lvl="1" indent="-355600" defTabSz="914400">
              <a:lnSpc>
                <a:spcPts val="3500"/>
              </a:lnSpc>
              <a:spcBef>
                <a:spcPts val="600"/>
              </a:spcBef>
              <a:buFont typeface="Arial" pitchFamily="34" charset="0"/>
              <a:buChar char="•"/>
              <a:defRPr/>
            </a:pPr>
            <a:r>
              <a:rPr lang="pt-BR" sz="2400" b="1" baseline="0" dirty="0">
                <a:solidFill>
                  <a:srgbClr val="336600"/>
                </a:solidFill>
              </a:rPr>
              <a:t>Limite de Custeio da Avicultura Integrada</a:t>
            </a:r>
          </a:p>
          <a:p>
            <a:pPr marL="812800" lvl="2" indent="88900" defTabSz="914400">
              <a:lnSpc>
                <a:spcPts val="3500"/>
              </a:lnSpc>
              <a:spcBef>
                <a:spcPts val="600"/>
              </a:spcBef>
              <a:buFont typeface="Arial" pitchFamily="34" charset="0"/>
              <a:buChar char="•"/>
              <a:tabLst>
                <a:tab pos="1257300" algn="l"/>
              </a:tabLst>
              <a:defRPr/>
            </a:pPr>
            <a:r>
              <a:rPr lang="pt-BR" sz="2400" b="1" baseline="0" dirty="0">
                <a:solidFill>
                  <a:schemeClr val="tx1"/>
                </a:solidFill>
              </a:rPr>
              <a:t>R$ 80 mil</a:t>
            </a:r>
          </a:p>
          <a:p>
            <a:pPr marL="812800" lvl="2" indent="88900" defTabSz="914400">
              <a:lnSpc>
                <a:spcPts val="3500"/>
              </a:lnSpc>
              <a:spcBef>
                <a:spcPts val="600"/>
              </a:spcBef>
              <a:buFont typeface="Arial" pitchFamily="34" charset="0"/>
              <a:buChar char="•"/>
              <a:tabLst>
                <a:tab pos="1257300" algn="l"/>
              </a:tabLst>
              <a:defRPr/>
            </a:pPr>
            <a:r>
              <a:rPr lang="pt-BR" sz="2400" b="1" baseline="0" dirty="0">
                <a:solidFill>
                  <a:schemeClr val="tx1"/>
                </a:solidFill>
              </a:rPr>
              <a:t>Até R$ 160 mil (duas ou mais atividades integradas)</a:t>
            </a:r>
            <a:endParaRPr lang="pt-BR" sz="2000" b="1" baseline="0" dirty="0">
              <a:solidFill>
                <a:schemeClr val="tx1"/>
              </a:solidFill>
            </a:endParaRPr>
          </a:p>
          <a:p>
            <a:pPr indent="355600" defTabSz="914400">
              <a:defRPr/>
            </a:pPr>
            <a:endParaRPr lang="pt-BR" sz="2000" b="1" baseline="0" dirty="0">
              <a:solidFill>
                <a:srgbClr val="0066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49" name="TextBox 7"/>
          <p:cNvSpPr txBox="1">
            <a:spLocks noChangeArrowheads="1"/>
          </p:cNvSpPr>
          <p:nvPr/>
        </p:nvSpPr>
        <p:spPr bwMode="auto">
          <a:xfrm>
            <a:off x="0" y="381000"/>
            <a:ext cx="9144000" cy="54768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ctr">
              <a:lnSpc>
                <a:spcPts val="4000"/>
              </a:lnSpc>
              <a:tabLst>
                <a:tab pos="355600" algn="l"/>
              </a:tabLst>
            </a:pPr>
            <a:r>
              <a:rPr lang="pt-BR" sz="2400" b="1" baseline="0">
                <a:solidFill>
                  <a:srgbClr val="006600"/>
                </a:solidFill>
              </a:rPr>
              <a:t>PRONAMP – Médio Produtor Rural</a:t>
            </a:r>
          </a:p>
        </p:txBody>
      </p:sp>
      <p:sp>
        <p:nvSpPr>
          <p:cNvPr id="130050" name="Rectangle 1"/>
          <p:cNvSpPr>
            <a:spLocks noChangeArrowheads="1"/>
          </p:cNvSpPr>
          <p:nvPr/>
        </p:nvSpPr>
        <p:spPr bwMode="auto">
          <a:xfrm>
            <a:off x="107950" y="1366838"/>
            <a:ext cx="8964613" cy="4725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marL="88900" lvl="1" indent="-88900" algn="just" defTabSz="355600">
              <a:lnSpc>
                <a:spcPts val="2500"/>
              </a:lnSpc>
              <a:buFont typeface="Arial" charset="0"/>
              <a:buChar char="•"/>
              <a:tabLst>
                <a:tab pos="355600" algn="l"/>
              </a:tabLst>
            </a:pPr>
            <a:endParaRPr lang="pt-BR" sz="2500" baseline="0">
              <a:solidFill>
                <a:srgbClr val="006600"/>
              </a:solidFill>
              <a:latin typeface="Arial Black" pitchFamily="34" charset="0"/>
              <a:cs typeface="Times New Roman" pitchFamily="18" charset="0"/>
            </a:endParaRPr>
          </a:p>
          <a:p>
            <a:pPr marL="88900" lvl="1" indent="-88900" algn="just" defTabSz="355600">
              <a:lnSpc>
                <a:spcPts val="2500"/>
              </a:lnSpc>
              <a:buFont typeface="Arial" charset="0"/>
              <a:buChar char="•"/>
              <a:tabLst>
                <a:tab pos="355600" algn="l"/>
              </a:tabLst>
            </a:pPr>
            <a:r>
              <a:rPr lang="pt-BR" sz="2500" baseline="0">
                <a:solidFill>
                  <a:srgbClr val="006600"/>
                </a:solidFill>
                <a:latin typeface="Arial Black" pitchFamily="34" charset="0"/>
                <a:cs typeface="Times New Roman" pitchFamily="18" charset="0"/>
              </a:rPr>
              <a:t> </a:t>
            </a:r>
            <a:r>
              <a:rPr lang="pt-BR" sz="2400" b="1" baseline="0">
                <a:solidFill>
                  <a:srgbClr val="006600"/>
                </a:solidFill>
              </a:rPr>
              <a:t>Volume de Recursos</a:t>
            </a:r>
            <a:r>
              <a:rPr lang="pt-BR" sz="2400" baseline="0">
                <a:solidFill>
                  <a:schemeClr val="tx1"/>
                </a:solidFill>
              </a:rPr>
              <a:t>: R$ 13,2 bilhões </a:t>
            </a:r>
            <a:r>
              <a:rPr lang="pt-BR" sz="2400" b="1" baseline="0">
                <a:solidFill>
                  <a:schemeClr val="tx1"/>
                </a:solidFill>
              </a:rPr>
              <a:t>(+18,4%)</a:t>
            </a:r>
          </a:p>
          <a:p>
            <a:pPr marL="88900" lvl="1" indent="-88900" algn="just" defTabSz="355600">
              <a:lnSpc>
                <a:spcPts val="2500"/>
              </a:lnSpc>
              <a:buFont typeface="Arial" charset="0"/>
              <a:buChar char="•"/>
              <a:tabLst>
                <a:tab pos="355600" algn="l"/>
              </a:tabLst>
            </a:pPr>
            <a:endParaRPr lang="pt-BR" sz="2400" baseline="0">
              <a:solidFill>
                <a:schemeClr val="tx1"/>
              </a:solidFill>
            </a:endParaRPr>
          </a:p>
          <a:p>
            <a:pPr marL="88900" lvl="1" indent="-88900" algn="just" defTabSz="355600">
              <a:lnSpc>
                <a:spcPts val="2500"/>
              </a:lnSpc>
              <a:buFont typeface="Arial" charset="0"/>
              <a:buChar char="•"/>
              <a:tabLst>
                <a:tab pos="355600" algn="l"/>
              </a:tabLst>
            </a:pPr>
            <a:r>
              <a:rPr lang="pt-BR" sz="2400" baseline="0">
                <a:solidFill>
                  <a:schemeClr val="tx1"/>
                </a:solidFill>
              </a:rPr>
              <a:t> </a:t>
            </a:r>
            <a:r>
              <a:rPr lang="pt-BR" sz="2400" b="1" baseline="0">
                <a:solidFill>
                  <a:srgbClr val="006600"/>
                </a:solidFill>
              </a:rPr>
              <a:t>Renda Bruta Anual para enquadramento</a:t>
            </a:r>
            <a:r>
              <a:rPr lang="pt-BR" sz="2400" baseline="0">
                <a:solidFill>
                  <a:schemeClr val="tx1"/>
                </a:solidFill>
              </a:rPr>
              <a:t>:</a:t>
            </a:r>
          </a:p>
          <a:p>
            <a:pPr marL="901700" lvl="2" indent="-279400" algn="just" defTabSz="355600">
              <a:lnSpc>
                <a:spcPts val="2500"/>
              </a:lnSpc>
              <a:spcAft>
                <a:spcPct val="20000"/>
              </a:spcAft>
              <a:buFont typeface="Arial" charset="0"/>
              <a:buChar char="•"/>
              <a:tabLst>
                <a:tab pos="355600" algn="l"/>
              </a:tabLst>
            </a:pPr>
            <a:r>
              <a:rPr lang="pt-BR" sz="2400" b="1" baseline="0">
                <a:solidFill>
                  <a:schemeClr val="tx1"/>
                </a:solidFill>
              </a:rPr>
              <a:t>Safra 12/13: </a:t>
            </a:r>
            <a:r>
              <a:rPr lang="pt-BR" sz="2400" baseline="0">
                <a:solidFill>
                  <a:schemeClr val="tx1"/>
                </a:solidFill>
              </a:rPr>
              <a:t>R$ 800 mil com rebates de até 50%.</a:t>
            </a:r>
            <a:endParaRPr lang="pt-BR" sz="2400" b="1" baseline="0">
              <a:solidFill>
                <a:schemeClr val="tx1"/>
              </a:solidFill>
            </a:endParaRPr>
          </a:p>
          <a:p>
            <a:pPr marL="901700" lvl="2" indent="-279400" algn="just" defTabSz="355600">
              <a:lnSpc>
                <a:spcPts val="2500"/>
              </a:lnSpc>
              <a:spcAft>
                <a:spcPct val="20000"/>
              </a:spcAft>
              <a:buFont typeface="Arial" charset="0"/>
              <a:buChar char="•"/>
              <a:tabLst>
                <a:tab pos="355600" algn="l"/>
              </a:tabLst>
            </a:pPr>
            <a:r>
              <a:rPr lang="pt-BR" sz="2400" b="1" baseline="0">
                <a:solidFill>
                  <a:schemeClr val="tx1"/>
                </a:solidFill>
              </a:rPr>
              <a:t>Safra 13/14: R$ 1,6 milhão  (sem rebates)</a:t>
            </a:r>
          </a:p>
          <a:p>
            <a:pPr marL="88900" lvl="1" indent="-88900" algn="just" defTabSz="355600">
              <a:lnSpc>
                <a:spcPts val="2500"/>
              </a:lnSpc>
              <a:buFont typeface="Arial" charset="0"/>
              <a:buChar char="•"/>
              <a:tabLst>
                <a:tab pos="355600" algn="l"/>
              </a:tabLst>
            </a:pPr>
            <a:endParaRPr lang="pt-BR" sz="2400" baseline="0">
              <a:solidFill>
                <a:schemeClr val="tx1"/>
              </a:solidFill>
            </a:endParaRPr>
          </a:p>
          <a:p>
            <a:pPr marL="88900" lvl="1" indent="-88900" algn="just" defTabSz="355600">
              <a:lnSpc>
                <a:spcPts val="2500"/>
              </a:lnSpc>
              <a:buFont typeface="Arial" charset="0"/>
              <a:buChar char="•"/>
              <a:tabLst>
                <a:tab pos="355600" algn="l"/>
              </a:tabLst>
            </a:pPr>
            <a:r>
              <a:rPr lang="pt-BR" sz="2400" b="1" baseline="0">
                <a:solidFill>
                  <a:schemeClr val="tx1"/>
                </a:solidFill>
              </a:rPr>
              <a:t> </a:t>
            </a:r>
            <a:r>
              <a:rPr lang="pt-BR" sz="2400" b="1" baseline="0">
                <a:solidFill>
                  <a:srgbClr val="006600"/>
                </a:solidFill>
              </a:rPr>
              <a:t>Limite de Financiamento</a:t>
            </a:r>
            <a:r>
              <a:rPr lang="pt-BR" sz="2400" b="1" baseline="0">
                <a:solidFill>
                  <a:schemeClr val="tx1"/>
                </a:solidFill>
              </a:rPr>
              <a:t>:</a:t>
            </a:r>
          </a:p>
          <a:p>
            <a:pPr marL="901700" lvl="2" indent="-279400" algn="just" defTabSz="355600">
              <a:lnSpc>
                <a:spcPts val="2500"/>
              </a:lnSpc>
              <a:buFont typeface="Arial" charset="0"/>
              <a:buChar char="•"/>
              <a:tabLst>
                <a:tab pos="355600" algn="l"/>
              </a:tabLst>
            </a:pPr>
            <a:r>
              <a:rPr lang="pt-BR" sz="2400" baseline="0">
                <a:solidFill>
                  <a:schemeClr val="tx1"/>
                </a:solidFill>
              </a:rPr>
              <a:t>Custeio: passa de R$ 500 mil para </a:t>
            </a:r>
            <a:r>
              <a:rPr lang="pt-BR" sz="2400" b="1" baseline="0">
                <a:solidFill>
                  <a:schemeClr val="tx1"/>
                </a:solidFill>
              </a:rPr>
              <a:t>R$ 600 mil (+20%)</a:t>
            </a:r>
          </a:p>
          <a:p>
            <a:pPr marL="901700" lvl="2" indent="-279400" algn="just" defTabSz="355600">
              <a:lnSpc>
                <a:spcPts val="2500"/>
              </a:lnSpc>
              <a:buFont typeface="Arial" charset="0"/>
              <a:buChar char="•"/>
              <a:tabLst>
                <a:tab pos="355600" algn="l"/>
              </a:tabLst>
            </a:pPr>
            <a:r>
              <a:rPr lang="pt-BR" sz="2400" baseline="0">
                <a:solidFill>
                  <a:schemeClr val="tx1"/>
                </a:solidFill>
              </a:rPr>
              <a:t>Investimento: passa de R$ 300 mil </a:t>
            </a:r>
            <a:r>
              <a:rPr lang="pt-BR" sz="2400" b="1" baseline="0">
                <a:solidFill>
                  <a:schemeClr val="tx1"/>
                </a:solidFill>
              </a:rPr>
              <a:t>R$ 350 mil  (+16,6%)</a:t>
            </a:r>
          </a:p>
          <a:p>
            <a:pPr marL="88900" lvl="1" indent="-88900" algn="just" defTabSz="355600">
              <a:lnSpc>
                <a:spcPts val="2500"/>
              </a:lnSpc>
              <a:buFont typeface="Arial" charset="0"/>
              <a:buChar char="•"/>
              <a:tabLst>
                <a:tab pos="355600" algn="l"/>
              </a:tabLst>
            </a:pPr>
            <a:endParaRPr lang="pt-BR" sz="2400" b="1" baseline="0">
              <a:solidFill>
                <a:schemeClr val="tx1"/>
              </a:solidFill>
            </a:endParaRPr>
          </a:p>
          <a:p>
            <a:pPr marL="88900" lvl="1" indent="-88900" algn="just" defTabSz="355600">
              <a:lnSpc>
                <a:spcPts val="2500"/>
              </a:lnSpc>
              <a:buFont typeface="Arial" charset="0"/>
              <a:buChar char="•"/>
              <a:tabLst>
                <a:tab pos="355600" algn="l"/>
              </a:tabLst>
            </a:pPr>
            <a:r>
              <a:rPr lang="pt-BR" sz="2400" b="1" baseline="0">
                <a:solidFill>
                  <a:schemeClr val="tx1"/>
                </a:solidFill>
              </a:rPr>
              <a:t> </a:t>
            </a:r>
            <a:r>
              <a:rPr lang="pt-BR" sz="2400" b="1" baseline="0">
                <a:solidFill>
                  <a:srgbClr val="006600"/>
                </a:solidFill>
              </a:rPr>
              <a:t>Taxa de juros</a:t>
            </a:r>
            <a:r>
              <a:rPr lang="pt-BR" sz="2400" b="1" baseline="0">
                <a:solidFill>
                  <a:schemeClr val="tx1"/>
                </a:solidFill>
              </a:rPr>
              <a:t>: </a:t>
            </a:r>
          </a:p>
          <a:p>
            <a:pPr marL="901700" lvl="2" indent="-279400" algn="just" defTabSz="355600">
              <a:lnSpc>
                <a:spcPts val="2500"/>
              </a:lnSpc>
              <a:buFont typeface="Arial" charset="0"/>
              <a:buChar char="•"/>
              <a:tabLst>
                <a:tab pos="355600" algn="l"/>
              </a:tabLst>
            </a:pPr>
            <a:r>
              <a:rPr lang="pt-BR" sz="2400" baseline="0">
                <a:solidFill>
                  <a:schemeClr val="tx1"/>
                </a:solidFill>
              </a:rPr>
              <a:t>Reduz de 5,0 % para</a:t>
            </a:r>
            <a:r>
              <a:rPr lang="pt-BR" sz="2400" b="1" baseline="0">
                <a:solidFill>
                  <a:schemeClr val="tx1"/>
                </a:solidFill>
              </a:rPr>
              <a:t> 4,5% a.a.</a:t>
            </a:r>
            <a:endParaRPr lang="pt-BR" sz="2400" baseline="0">
              <a:solidFill>
                <a:schemeClr val="tx1"/>
              </a:solidFill>
            </a:endParaRPr>
          </a:p>
          <a:p>
            <a:pPr marL="88900" lvl="1" indent="-88900" algn="just" defTabSz="355600" eaLnBrk="0" hangingPunct="0">
              <a:lnSpc>
                <a:spcPts val="2500"/>
              </a:lnSpc>
              <a:tabLst>
                <a:tab pos="355600" algn="l"/>
              </a:tabLst>
            </a:pPr>
            <a:endParaRPr lang="pt-BR" sz="2500" baseline="0">
              <a:solidFill>
                <a:schemeClr val="tx1"/>
              </a:solidFill>
              <a:latin typeface="Arial Black" pitchFamily="34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45" name="Rectangle 1"/>
          <p:cNvSpPr>
            <a:spLocks noChangeArrowheads="1"/>
          </p:cNvSpPr>
          <p:nvPr/>
        </p:nvSpPr>
        <p:spPr bwMode="auto">
          <a:xfrm>
            <a:off x="968375" y="1263650"/>
            <a:ext cx="7175500" cy="5094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marL="88900" lvl="1" indent="-88900" algn="just">
              <a:lnSpc>
                <a:spcPts val="4000"/>
              </a:lnSpc>
              <a:buFont typeface="Arial" pitchFamily="34" charset="0"/>
              <a:buChar char="•"/>
              <a:tabLst>
                <a:tab pos="355600" algn="l"/>
              </a:tabLst>
              <a:defRPr/>
            </a:pPr>
            <a:r>
              <a:rPr lang="pt-BR" sz="2400" b="1" baseline="0" dirty="0">
                <a:solidFill>
                  <a:srgbClr val="006600"/>
                </a:solidFill>
                <a:cs typeface="Times New Roman" pitchFamily="18" charset="0"/>
              </a:rPr>
              <a:t> Volume de recursos</a:t>
            </a:r>
            <a:r>
              <a:rPr lang="pt-BR" sz="2400" baseline="0" dirty="0">
                <a:solidFill>
                  <a:schemeClr val="tx1"/>
                </a:solidFill>
                <a:cs typeface="Times New Roman" pitchFamily="18" charset="0"/>
              </a:rPr>
              <a:t>: R$ 3,24 bilhões  </a:t>
            </a:r>
            <a:r>
              <a:rPr lang="pt-BR" sz="2400" b="1" baseline="0" dirty="0">
                <a:solidFill>
                  <a:schemeClr val="tx1"/>
                </a:solidFill>
                <a:cs typeface="Times New Roman" pitchFamily="18" charset="0"/>
              </a:rPr>
              <a:t>(+8%)</a:t>
            </a:r>
          </a:p>
          <a:p>
            <a:pPr marL="88900" lvl="1" indent="-88900" algn="just">
              <a:lnSpc>
                <a:spcPts val="4000"/>
              </a:lnSpc>
              <a:buFont typeface="Arial" pitchFamily="34" charset="0"/>
              <a:buChar char="•"/>
              <a:tabLst>
                <a:tab pos="355600" algn="l"/>
              </a:tabLst>
              <a:defRPr/>
            </a:pPr>
            <a:endParaRPr lang="pt-BR" sz="2400" b="1" baseline="0" dirty="0">
              <a:solidFill>
                <a:schemeClr val="tx1"/>
              </a:solidFill>
              <a:cs typeface="Times New Roman" pitchFamily="18" charset="0"/>
            </a:endParaRPr>
          </a:p>
          <a:p>
            <a:pPr marL="88900" lvl="1" indent="-88900" algn="just">
              <a:lnSpc>
                <a:spcPts val="4000"/>
              </a:lnSpc>
              <a:buFont typeface="Arial" pitchFamily="34" charset="0"/>
              <a:buChar char="•"/>
              <a:tabLst>
                <a:tab pos="355600" algn="l"/>
              </a:tabLst>
              <a:defRPr/>
            </a:pPr>
            <a:r>
              <a:rPr lang="pt-BR" sz="2400" b="1" baseline="0" dirty="0">
                <a:solidFill>
                  <a:srgbClr val="006600"/>
                </a:solidFill>
                <a:cs typeface="Times New Roman" pitchFamily="18" charset="0"/>
              </a:rPr>
              <a:t> Capital de Giro:</a:t>
            </a:r>
          </a:p>
          <a:p>
            <a:pPr lvl="2" indent="-457200" algn="just">
              <a:lnSpc>
                <a:spcPts val="4000"/>
              </a:lnSpc>
              <a:buFont typeface="Arial" pitchFamily="34" charset="0"/>
              <a:buChar char="•"/>
              <a:tabLst>
                <a:tab pos="355600" algn="l"/>
              </a:tabLst>
              <a:defRPr/>
            </a:pPr>
            <a:r>
              <a:rPr lang="pt-BR" sz="2400" b="1" baseline="0" dirty="0">
                <a:solidFill>
                  <a:schemeClr val="tx1"/>
                </a:solidFill>
                <a:cs typeface="Times New Roman" pitchFamily="18" charset="0"/>
              </a:rPr>
              <a:t>Recursos: </a:t>
            </a:r>
            <a:r>
              <a:rPr lang="pt-BR" sz="2400" baseline="0" dirty="0">
                <a:solidFill>
                  <a:schemeClr val="tx1"/>
                </a:solidFill>
                <a:cs typeface="Times New Roman" pitchFamily="18" charset="0"/>
              </a:rPr>
              <a:t>R$ 2,92 bilhões</a:t>
            </a:r>
            <a:endParaRPr lang="pt-BR" sz="2400" b="1" baseline="0" dirty="0">
              <a:solidFill>
                <a:schemeClr val="tx1"/>
              </a:solidFill>
              <a:cs typeface="Times New Roman" pitchFamily="18" charset="0"/>
            </a:endParaRPr>
          </a:p>
          <a:p>
            <a:pPr lvl="2" indent="-457200" algn="just">
              <a:lnSpc>
                <a:spcPts val="4000"/>
              </a:lnSpc>
              <a:buFont typeface="Arial" pitchFamily="34" charset="0"/>
              <a:buChar char="•"/>
              <a:tabLst>
                <a:tab pos="355600" algn="l"/>
              </a:tabLst>
              <a:defRPr/>
            </a:pPr>
            <a:r>
              <a:rPr lang="pt-BR" sz="2400" b="1" baseline="0" dirty="0">
                <a:solidFill>
                  <a:schemeClr val="tx1"/>
                </a:solidFill>
                <a:cs typeface="Times New Roman" pitchFamily="18" charset="0"/>
              </a:rPr>
              <a:t>Taxa de Juros</a:t>
            </a:r>
            <a:r>
              <a:rPr lang="pt-BR" sz="2400" baseline="0" dirty="0">
                <a:solidFill>
                  <a:schemeClr val="tx1"/>
                </a:solidFill>
                <a:cs typeface="Times New Roman" pitchFamily="18" charset="0"/>
              </a:rPr>
              <a:t>: reduz de 9% para </a:t>
            </a:r>
            <a:r>
              <a:rPr lang="pt-BR" sz="2400" b="1" baseline="0" dirty="0">
                <a:solidFill>
                  <a:schemeClr val="tx1"/>
                </a:solidFill>
                <a:cs typeface="Times New Roman" pitchFamily="18" charset="0"/>
              </a:rPr>
              <a:t>6,5% a.a.</a:t>
            </a:r>
            <a:r>
              <a:rPr lang="pt-BR" sz="2400" baseline="0" dirty="0">
                <a:solidFill>
                  <a:schemeClr val="tx1"/>
                </a:solidFill>
                <a:cs typeface="Times New Roman" pitchFamily="18" charset="0"/>
              </a:rPr>
              <a:t> </a:t>
            </a:r>
          </a:p>
          <a:p>
            <a:pPr marL="546100" lvl="2" indent="-88900" algn="just">
              <a:lnSpc>
                <a:spcPts val="4000"/>
              </a:lnSpc>
              <a:buFont typeface="Arial" pitchFamily="34" charset="0"/>
              <a:buChar char="•"/>
              <a:tabLst>
                <a:tab pos="355600" algn="l"/>
              </a:tabLst>
              <a:defRPr/>
            </a:pPr>
            <a:endParaRPr lang="pt-BR" sz="2400" b="1" baseline="0" dirty="0">
              <a:solidFill>
                <a:srgbClr val="006600"/>
              </a:solidFill>
              <a:cs typeface="Times New Roman" pitchFamily="18" charset="0"/>
            </a:endParaRPr>
          </a:p>
          <a:p>
            <a:pPr marL="88900" lvl="1" indent="-88900" algn="just">
              <a:lnSpc>
                <a:spcPts val="4000"/>
              </a:lnSpc>
              <a:buFont typeface="Arial" pitchFamily="34" charset="0"/>
              <a:buChar char="•"/>
              <a:tabLst>
                <a:tab pos="355600" algn="l"/>
              </a:tabLst>
              <a:defRPr/>
            </a:pPr>
            <a:r>
              <a:rPr lang="pt-BR" sz="2400" b="1" baseline="0" dirty="0">
                <a:solidFill>
                  <a:srgbClr val="006600"/>
                </a:solidFill>
                <a:cs typeface="Times New Roman" pitchFamily="18" charset="0"/>
              </a:rPr>
              <a:t> Integralização de Quotas-Partes</a:t>
            </a:r>
          </a:p>
          <a:p>
            <a:pPr lvl="2" indent="-457200" algn="just">
              <a:lnSpc>
                <a:spcPts val="4000"/>
              </a:lnSpc>
              <a:buFont typeface="Arial" pitchFamily="34" charset="0"/>
              <a:buChar char="•"/>
              <a:tabLst>
                <a:tab pos="355600" algn="l"/>
              </a:tabLst>
              <a:defRPr/>
            </a:pPr>
            <a:r>
              <a:rPr lang="pt-BR" sz="2400" b="1" baseline="0" dirty="0">
                <a:solidFill>
                  <a:schemeClr val="tx1"/>
                </a:solidFill>
                <a:cs typeface="Times New Roman" pitchFamily="18" charset="0"/>
              </a:rPr>
              <a:t> Recursos: </a:t>
            </a:r>
            <a:r>
              <a:rPr lang="pt-BR" sz="2400" baseline="0" dirty="0">
                <a:solidFill>
                  <a:schemeClr val="tx1"/>
                </a:solidFill>
                <a:cs typeface="Times New Roman" pitchFamily="18" charset="0"/>
              </a:rPr>
              <a:t>R$ 320 milhões</a:t>
            </a:r>
          </a:p>
          <a:p>
            <a:pPr lvl="2" indent="-457200" algn="just">
              <a:lnSpc>
                <a:spcPts val="4000"/>
              </a:lnSpc>
              <a:buFont typeface="Arial" pitchFamily="34" charset="0"/>
              <a:buChar char="•"/>
              <a:tabLst>
                <a:tab pos="355600" algn="l"/>
              </a:tabLst>
              <a:defRPr/>
            </a:pPr>
            <a:r>
              <a:rPr lang="pt-BR" sz="2400" baseline="0" dirty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pt-BR" sz="2400" b="1" baseline="0" dirty="0">
                <a:solidFill>
                  <a:schemeClr val="tx1"/>
                </a:solidFill>
                <a:cs typeface="Times New Roman" pitchFamily="18" charset="0"/>
              </a:rPr>
              <a:t>Taxa de Juros:</a:t>
            </a:r>
            <a:r>
              <a:rPr lang="pt-BR" sz="2400" baseline="0" dirty="0">
                <a:solidFill>
                  <a:schemeClr val="tx1"/>
                </a:solidFill>
                <a:cs typeface="Times New Roman" pitchFamily="18" charset="0"/>
              </a:rPr>
              <a:t> </a:t>
            </a:r>
            <a:r>
              <a:rPr lang="pt-BR" sz="2400" b="1" baseline="0" dirty="0">
                <a:solidFill>
                  <a:schemeClr val="tx1"/>
                </a:solidFill>
                <a:cs typeface="Times New Roman" pitchFamily="18" charset="0"/>
              </a:rPr>
              <a:t>5,5% </a:t>
            </a:r>
            <a:r>
              <a:rPr lang="pt-BR" sz="2400" b="1" baseline="0" dirty="0" err="1">
                <a:solidFill>
                  <a:schemeClr val="tx1"/>
                </a:solidFill>
                <a:cs typeface="Times New Roman" pitchFamily="18" charset="0"/>
              </a:rPr>
              <a:t>a.a.</a:t>
            </a:r>
            <a:r>
              <a:rPr lang="pt-BR" sz="2400" baseline="0" dirty="0">
                <a:solidFill>
                  <a:schemeClr val="tx1"/>
                </a:solidFill>
                <a:cs typeface="Times New Roman" pitchFamily="18" charset="0"/>
              </a:rPr>
              <a:t> </a:t>
            </a:r>
          </a:p>
          <a:p>
            <a:pPr marL="88900" lvl="1" indent="-88900" algn="just">
              <a:lnSpc>
                <a:spcPts val="3000"/>
              </a:lnSpc>
              <a:tabLst>
                <a:tab pos="355600" algn="l"/>
              </a:tabLst>
              <a:defRPr/>
            </a:pPr>
            <a:r>
              <a:rPr lang="pt-BR" sz="2800" baseline="0" dirty="0">
                <a:solidFill>
                  <a:srgbClr val="006600"/>
                </a:solidFill>
                <a:cs typeface="Times New Roman" pitchFamily="18" charset="0"/>
              </a:rPr>
              <a:t>	</a:t>
            </a:r>
          </a:p>
        </p:txBody>
      </p:sp>
      <p:sp>
        <p:nvSpPr>
          <p:cNvPr id="131074" name="Retângulo 5"/>
          <p:cNvSpPr>
            <a:spLocks noChangeArrowheads="1"/>
          </p:cNvSpPr>
          <p:nvPr/>
        </p:nvSpPr>
        <p:spPr bwMode="auto">
          <a:xfrm>
            <a:off x="0" y="374650"/>
            <a:ext cx="9144000" cy="625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88900" lvl="1" indent="-88900" algn="ctr">
              <a:lnSpc>
                <a:spcPts val="4000"/>
              </a:lnSpc>
              <a:tabLst>
                <a:tab pos="355600" algn="l"/>
              </a:tabLst>
            </a:pPr>
            <a:r>
              <a:rPr lang="pt-BR" sz="4000" b="1" baseline="0">
                <a:solidFill>
                  <a:srgbClr val="006600"/>
                </a:solidFill>
              </a:rPr>
              <a:t>PROCAP – AGRO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5" name="Text Box 4"/>
          <p:cNvSpPr txBox="1">
            <a:spLocks noChangeArrowheads="1"/>
          </p:cNvSpPr>
          <p:nvPr/>
        </p:nvSpPr>
        <p:spPr bwMode="auto">
          <a:xfrm>
            <a:off x="468313" y="2997200"/>
            <a:ext cx="8280400" cy="1570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defTabSz="914400">
              <a:defRPr/>
            </a:pPr>
            <a:r>
              <a:rPr lang="pt-BR" sz="4800" baseline="0" dirty="0">
                <a:solidFill>
                  <a:schemeClr val="tx1"/>
                </a:solidFill>
                <a:latin typeface="+mn-lt"/>
              </a:rPr>
              <a:t> Programa de </a:t>
            </a:r>
            <a:r>
              <a:rPr lang="pt-BR" sz="4800" baseline="0" dirty="0" err="1">
                <a:solidFill>
                  <a:schemeClr val="tx1"/>
                </a:solidFill>
                <a:latin typeface="+mn-lt"/>
              </a:rPr>
              <a:t>de</a:t>
            </a:r>
            <a:r>
              <a:rPr lang="pt-BR" sz="4800" baseline="0" dirty="0">
                <a:solidFill>
                  <a:schemeClr val="tx1"/>
                </a:solidFill>
                <a:latin typeface="+mn-lt"/>
              </a:rPr>
              <a:t> Subvenção ao Seguro Rural - PSR</a:t>
            </a:r>
            <a:endParaRPr lang="pt-BR" sz="4800" dirty="0">
              <a:solidFill>
                <a:schemeClr val="tx1"/>
              </a:solidFill>
              <a:latin typeface="+mn-lt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5"/>
          <p:cNvSpPr>
            <a:spLocks noGrp="1" noChangeArrowheads="1"/>
          </p:cNvSpPr>
          <p:nvPr>
            <p:ph type="title" idx="4294967295"/>
          </p:nvPr>
        </p:nvSpPr>
        <p:spPr>
          <a:xfrm>
            <a:off x="142875" y="0"/>
            <a:ext cx="8229600" cy="1000125"/>
          </a:xfrm>
        </p:spPr>
        <p:txBody>
          <a:bodyPr/>
          <a:lstStyle/>
          <a:p>
            <a:pPr marL="342900" indent="-342900" algn="l">
              <a:spcBef>
                <a:spcPct val="20000"/>
              </a:spcBef>
              <a:defRPr/>
            </a:pPr>
            <a:r>
              <a:rPr lang="pt-BR" sz="3200" dirty="0" smtClean="0">
                <a:ea typeface="+mn-ea"/>
                <a:cs typeface="+mn-cs"/>
              </a:rPr>
              <a:t>PSR -  Evolução</a:t>
            </a:r>
          </a:p>
        </p:txBody>
      </p:sp>
      <p:graphicFrame>
        <p:nvGraphicFramePr>
          <p:cNvPr id="125955" name="Object 11"/>
          <p:cNvGraphicFramePr>
            <a:graphicFrameLocks noChangeAspect="1"/>
          </p:cNvGraphicFramePr>
          <p:nvPr>
            <p:ph idx="4294967295"/>
          </p:nvPr>
        </p:nvGraphicFramePr>
        <p:xfrm>
          <a:off x="612775" y="2174875"/>
          <a:ext cx="7488238" cy="3054350"/>
        </p:xfrm>
        <a:graphic>
          <a:graphicData uri="http://schemas.openxmlformats.org/presentationml/2006/ole">
            <p:oleObj spid="_x0000_s125955" name="Worksheet" r:id="rId3" imgW="4390949" imgH="1790700" progId="Excel.Sheet.8">
              <p:embed/>
            </p:oleObj>
          </a:graphicData>
        </a:graphic>
      </p:graphicFrame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Rectangle 3"/>
          <p:cNvSpPr>
            <a:spLocks noGrp="1" noChangeArrowheads="1"/>
          </p:cNvSpPr>
          <p:nvPr>
            <p:ph idx="4294967295"/>
          </p:nvPr>
        </p:nvSpPr>
        <p:spPr>
          <a:xfrm>
            <a:off x="34925" y="928688"/>
            <a:ext cx="8229600" cy="5197475"/>
          </a:xfrm>
        </p:spPr>
        <p:txBody>
          <a:bodyPr/>
          <a:lstStyle/>
          <a:p>
            <a:pPr marL="450850" lvl="1" indent="6350" eaLnBrk="1" hangingPunct="1">
              <a:spcBef>
                <a:spcPct val="0"/>
              </a:spcBef>
              <a:buFont typeface="Wingdings" pitchFamily="2" charset="2"/>
              <a:buChar char="§"/>
              <a:defRPr/>
            </a:pPr>
            <a:r>
              <a:rPr lang="pt-BR" sz="2000" dirty="0" smtClean="0"/>
              <a:t> Os recursos serão distribuídos “por produto” e alocados por seguradora. Caso não sejam aplicados totalmente na finalidade prevista, a parte remanescente retornará ao MAPA e será realocada:</a:t>
            </a:r>
          </a:p>
          <a:p>
            <a:pPr lvl="1" eaLnBrk="1" hangingPunct="1">
              <a:spcBef>
                <a:spcPct val="0"/>
              </a:spcBef>
              <a:buFontTx/>
              <a:buNone/>
              <a:defRPr/>
            </a:pPr>
            <a:endParaRPr lang="pt-BR" sz="1800" dirty="0" smtClean="0"/>
          </a:p>
          <a:p>
            <a:pPr lvl="1" eaLnBrk="1" hangingPunct="1">
              <a:spcBef>
                <a:spcPct val="0"/>
              </a:spcBef>
              <a:defRPr/>
            </a:pPr>
            <a:r>
              <a:rPr lang="pt-BR" sz="1800" dirty="0" smtClean="0"/>
              <a:t>Milho</a:t>
            </a:r>
          </a:p>
          <a:p>
            <a:pPr lvl="1" eaLnBrk="1" hangingPunct="1">
              <a:spcBef>
                <a:spcPct val="0"/>
              </a:spcBef>
              <a:defRPr/>
            </a:pPr>
            <a:r>
              <a:rPr lang="pt-BR" sz="1800" dirty="0" smtClean="0"/>
              <a:t>Soja</a:t>
            </a:r>
          </a:p>
          <a:p>
            <a:pPr lvl="1" eaLnBrk="1" hangingPunct="1">
              <a:spcBef>
                <a:spcPct val="0"/>
              </a:spcBef>
              <a:defRPr/>
            </a:pPr>
            <a:r>
              <a:rPr lang="pt-BR" sz="1800" dirty="0" smtClean="0"/>
              <a:t>Frutas de Clima Temperado</a:t>
            </a:r>
          </a:p>
          <a:p>
            <a:pPr lvl="1" eaLnBrk="1" hangingPunct="1">
              <a:spcBef>
                <a:spcPct val="0"/>
              </a:spcBef>
              <a:defRPr/>
            </a:pPr>
            <a:r>
              <a:rPr lang="pt-BR" sz="1800" dirty="0" smtClean="0"/>
              <a:t>Arroz</a:t>
            </a:r>
          </a:p>
          <a:p>
            <a:pPr lvl="1" eaLnBrk="1" hangingPunct="1">
              <a:spcBef>
                <a:spcPct val="0"/>
              </a:spcBef>
              <a:defRPr/>
            </a:pPr>
            <a:r>
              <a:rPr lang="pt-BR" sz="1800" dirty="0" smtClean="0"/>
              <a:t>Feijão</a:t>
            </a:r>
          </a:p>
          <a:p>
            <a:pPr lvl="1" eaLnBrk="1" hangingPunct="1">
              <a:spcBef>
                <a:spcPct val="0"/>
              </a:spcBef>
              <a:defRPr/>
            </a:pPr>
            <a:r>
              <a:rPr lang="pt-BR" sz="1800" dirty="0" smtClean="0"/>
              <a:t> Algodão</a:t>
            </a:r>
          </a:p>
          <a:p>
            <a:pPr lvl="1" eaLnBrk="1" hangingPunct="1">
              <a:spcBef>
                <a:spcPct val="0"/>
              </a:spcBef>
              <a:defRPr/>
            </a:pPr>
            <a:r>
              <a:rPr lang="pt-BR" sz="1800" dirty="0" smtClean="0"/>
              <a:t>Tomate</a:t>
            </a:r>
          </a:p>
          <a:p>
            <a:pPr lvl="1" eaLnBrk="1" hangingPunct="1">
              <a:spcBef>
                <a:spcPct val="0"/>
              </a:spcBef>
              <a:defRPr/>
            </a:pPr>
            <a:r>
              <a:rPr lang="pt-BR" sz="1800" dirty="0" smtClean="0"/>
              <a:t>Caqui</a:t>
            </a:r>
          </a:p>
          <a:p>
            <a:pPr lvl="1" eaLnBrk="1" hangingPunct="1">
              <a:spcBef>
                <a:spcPct val="0"/>
              </a:spcBef>
              <a:defRPr/>
            </a:pPr>
            <a:r>
              <a:rPr lang="pt-BR" sz="1800" dirty="0" smtClean="0"/>
              <a:t>Demais</a:t>
            </a:r>
            <a:endParaRPr lang="pt-BR" sz="1600" dirty="0" smtClean="0"/>
          </a:p>
        </p:txBody>
      </p:sp>
      <p:sp>
        <p:nvSpPr>
          <p:cNvPr id="135170" name="Text Box 4"/>
          <p:cNvSpPr txBox="1">
            <a:spLocks noChangeArrowheads="1"/>
          </p:cNvSpPr>
          <p:nvPr/>
        </p:nvSpPr>
        <p:spPr bwMode="auto">
          <a:xfrm>
            <a:off x="642938" y="6191250"/>
            <a:ext cx="7940675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sz="1400">
                <a:latin typeface="Calibri" pitchFamily="34" charset="0"/>
              </a:rPr>
              <a:t>OBS.: Até a safra 2012/13 os recursos foram alocados às Seguradoras, que, então, definiam a estratégia de aplicação.</a:t>
            </a:r>
          </a:p>
        </p:txBody>
      </p:sp>
      <p:sp>
        <p:nvSpPr>
          <p:cNvPr id="135171" name="Rectangle 3"/>
          <p:cNvSpPr>
            <a:spLocks noChangeArrowheads="1"/>
          </p:cNvSpPr>
          <p:nvPr/>
        </p:nvSpPr>
        <p:spPr bwMode="auto">
          <a:xfrm>
            <a:off x="57150" y="-71438"/>
            <a:ext cx="9410700" cy="11430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r>
              <a:rPr lang="pt-BR" sz="3600">
                <a:solidFill>
                  <a:schemeClr val="tx1"/>
                </a:solidFill>
                <a:latin typeface="Calibri" pitchFamily="34" charset="0"/>
              </a:rPr>
              <a:t>Proposta de Aprimoramento -  Safra2013/14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409" name="Group 10"/>
          <p:cNvGrpSpPr>
            <a:grpSpLocks/>
          </p:cNvGrpSpPr>
          <p:nvPr/>
        </p:nvGrpSpPr>
        <p:grpSpPr bwMode="auto"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17411" name="Picture 11" descr="fundo.gif"/>
            <p:cNvPicPr>
              <a:picLocks noChangeAspect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0" y="0"/>
              <a:ext cx="9144000" cy="6858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7412" name="Picture 13" descr="tarjas fundo.gif"/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0" y="44624"/>
              <a:ext cx="9144000" cy="635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6386" name="TextBox 7"/>
          <p:cNvSpPr txBox="1">
            <a:spLocks noChangeArrowheads="1"/>
          </p:cNvSpPr>
          <p:nvPr/>
        </p:nvSpPr>
        <p:spPr bwMode="auto">
          <a:xfrm>
            <a:off x="649288" y="1268413"/>
            <a:ext cx="7451725" cy="3487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120000"/>
              </a:lnSpc>
              <a:spcBef>
                <a:spcPts val="200"/>
              </a:spcBef>
              <a:defRPr/>
            </a:pPr>
            <a:r>
              <a:rPr lang="pt-BR" sz="3600" b="1" baseline="0">
                <a:solidFill>
                  <a:srgbClr val="0055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Execução da Política Agrícola</a:t>
            </a:r>
          </a:p>
          <a:p>
            <a:pPr algn="ctr">
              <a:lnSpc>
                <a:spcPct val="120000"/>
              </a:lnSpc>
              <a:spcBef>
                <a:spcPts val="200"/>
              </a:spcBef>
              <a:defRPr/>
            </a:pPr>
            <a:r>
              <a:rPr lang="en-US" sz="3600" b="1" baseline="0">
                <a:solidFill>
                  <a:srgbClr val="0055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(2003-2013)</a:t>
            </a:r>
          </a:p>
          <a:p>
            <a:pPr algn="ctr">
              <a:lnSpc>
                <a:spcPct val="120000"/>
              </a:lnSpc>
              <a:spcBef>
                <a:spcPts val="200"/>
              </a:spcBef>
              <a:defRPr/>
            </a:pPr>
            <a:r>
              <a:rPr lang="en-US" sz="3600" b="1" baseline="0">
                <a:solidFill>
                  <a:srgbClr val="0055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e</a:t>
            </a:r>
          </a:p>
          <a:p>
            <a:pPr algn="ctr">
              <a:lnSpc>
                <a:spcPct val="120000"/>
              </a:lnSpc>
              <a:spcBef>
                <a:spcPts val="200"/>
              </a:spcBef>
              <a:defRPr/>
            </a:pPr>
            <a:r>
              <a:rPr lang="en-US" sz="3600" b="1" baseline="0">
                <a:solidFill>
                  <a:srgbClr val="0055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Plano Agrícola e Pecuário</a:t>
            </a:r>
          </a:p>
          <a:p>
            <a:pPr algn="ctr">
              <a:lnSpc>
                <a:spcPct val="120000"/>
              </a:lnSpc>
              <a:spcBef>
                <a:spcPts val="200"/>
              </a:spcBef>
              <a:defRPr/>
            </a:pPr>
            <a:r>
              <a:rPr lang="en-US" sz="3600" b="1" baseline="0">
                <a:solidFill>
                  <a:srgbClr val="0055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2013/14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193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4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7217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42875"/>
            <a:ext cx="9429750" cy="7059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8241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732963" cy="728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5" name="Título 1"/>
          <p:cNvSpPr>
            <a:spLocks noGrp="1"/>
          </p:cNvSpPr>
          <p:nvPr>
            <p:ph type="title"/>
          </p:nvPr>
        </p:nvSpPr>
        <p:spPr>
          <a:xfrm>
            <a:off x="457200" y="214313"/>
            <a:ext cx="8229600" cy="714375"/>
          </a:xfrm>
        </p:spPr>
        <p:txBody>
          <a:bodyPr/>
          <a:lstStyle/>
          <a:p>
            <a:r>
              <a:rPr lang="pt-BR" sz="2800" b="1" smtClean="0">
                <a:solidFill>
                  <a:srgbClr val="006600"/>
                </a:solidFill>
                <a:latin typeface="Arial" charset="0"/>
                <a:cs typeface="Arial" charset="0"/>
              </a:rPr>
              <a:t>INOVAGRO</a:t>
            </a:r>
            <a:endParaRPr lang="pt-BR" sz="2800" b="1" smtClean="0">
              <a:solidFill>
                <a:srgbClr val="006600"/>
              </a:solidFill>
            </a:endParaRPr>
          </a:p>
        </p:txBody>
      </p:sp>
      <p:sp>
        <p:nvSpPr>
          <p:cNvPr id="4" name="Retângulo 2"/>
          <p:cNvSpPr>
            <a:spLocks noChangeArrowheads="1"/>
          </p:cNvSpPr>
          <p:nvPr/>
        </p:nvSpPr>
        <p:spPr bwMode="auto">
          <a:xfrm>
            <a:off x="392113" y="1143000"/>
            <a:ext cx="8323262" cy="5119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55600" lvl="1" indent="-11113">
              <a:lnSpc>
                <a:spcPts val="3500"/>
              </a:lnSpc>
              <a:spcBef>
                <a:spcPts val="600"/>
              </a:spcBef>
              <a:tabLst>
                <a:tab pos="533400" algn="l"/>
              </a:tabLst>
              <a:defRPr/>
            </a:pPr>
            <a:r>
              <a:rPr lang="pt-BR" sz="2800" b="1" baseline="0" dirty="0">
                <a:solidFill>
                  <a:srgbClr val="006600"/>
                </a:solidFill>
                <a:cs typeface="Times New Roman" pitchFamily="18" charset="0"/>
              </a:rPr>
              <a:t>Itens Financiáveis  </a:t>
            </a:r>
          </a:p>
          <a:p>
            <a:pPr marL="812800" lvl="1" indent="-190500">
              <a:lnSpc>
                <a:spcPts val="3500"/>
              </a:lnSpc>
              <a:spcBef>
                <a:spcPts val="600"/>
              </a:spcBef>
              <a:buFont typeface="Arial" pitchFamily="34" charset="0"/>
              <a:buChar char="•"/>
              <a:tabLst>
                <a:tab pos="533400" algn="l"/>
              </a:tabLst>
              <a:defRPr/>
            </a:pPr>
            <a:r>
              <a:rPr lang="pt-BR" sz="2400" b="1" baseline="0" dirty="0">
                <a:solidFill>
                  <a:schemeClr val="tx1"/>
                </a:solidFill>
                <a:cs typeface="Times New Roman" pitchFamily="18" charset="0"/>
              </a:rPr>
              <a:t> Cultivo Protegido</a:t>
            </a:r>
          </a:p>
          <a:p>
            <a:pPr marL="812800" lvl="1" indent="-190500">
              <a:lnSpc>
                <a:spcPts val="3500"/>
              </a:lnSpc>
              <a:spcBef>
                <a:spcPts val="600"/>
              </a:spcBef>
              <a:buFont typeface="Arial" pitchFamily="34" charset="0"/>
              <a:buChar char="•"/>
              <a:tabLst>
                <a:tab pos="533400" algn="l"/>
              </a:tabLst>
              <a:defRPr/>
            </a:pPr>
            <a:r>
              <a:rPr lang="pt-BR" sz="2400" b="1" baseline="0" dirty="0">
                <a:solidFill>
                  <a:schemeClr val="tx1"/>
                </a:solidFill>
                <a:cs typeface="Times New Roman" pitchFamily="18" charset="0"/>
              </a:rPr>
              <a:t>  Agricultura de Precisão</a:t>
            </a:r>
          </a:p>
          <a:p>
            <a:pPr marL="990600" lvl="1" indent="-368300">
              <a:lnSpc>
                <a:spcPts val="3500"/>
              </a:lnSpc>
              <a:spcBef>
                <a:spcPts val="600"/>
              </a:spcBef>
              <a:buFont typeface="Arial" pitchFamily="34" charset="0"/>
              <a:buChar char="•"/>
              <a:tabLst>
                <a:tab pos="533400" algn="l"/>
                <a:tab pos="7620000" algn="l"/>
              </a:tabLst>
              <a:defRPr/>
            </a:pPr>
            <a:r>
              <a:rPr lang="pt-BR" sz="2400" b="1" baseline="0" dirty="0">
                <a:solidFill>
                  <a:schemeClr val="tx1"/>
                </a:solidFill>
                <a:cs typeface="Times New Roman" pitchFamily="18" charset="0"/>
              </a:rPr>
              <a:t>Máquinas e equipamentos para automação e adequação de instalações </a:t>
            </a:r>
          </a:p>
          <a:p>
            <a:pPr marL="1727200" lvl="4" indent="-190500">
              <a:lnSpc>
                <a:spcPts val="3500"/>
              </a:lnSpc>
              <a:spcBef>
                <a:spcPts val="600"/>
              </a:spcBef>
              <a:tabLst>
                <a:tab pos="533400" algn="l"/>
              </a:tabLst>
              <a:defRPr/>
            </a:pPr>
            <a:r>
              <a:rPr lang="pt-BR" sz="2400" b="1" baseline="0" dirty="0">
                <a:solidFill>
                  <a:schemeClr val="tx1"/>
                </a:solidFill>
                <a:cs typeface="Times New Roman" pitchFamily="18" charset="0"/>
              </a:rPr>
              <a:t>- Avicultura</a:t>
            </a:r>
          </a:p>
          <a:p>
            <a:pPr marL="1727200" lvl="4" indent="-190500">
              <a:lnSpc>
                <a:spcPts val="3500"/>
              </a:lnSpc>
              <a:spcBef>
                <a:spcPts val="600"/>
              </a:spcBef>
              <a:tabLst>
                <a:tab pos="533400" algn="l"/>
              </a:tabLst>
              <a:defRPr/>
            </a:pPr>
            <a:r>
              <a:rPr lang="pt-BR" sz="2400" b="1" baseline="0" dirty="0">
                <a:solidFill>
                  <a:schemeClr val="tx1"/>
                </a:solidFill>
                <a:cs typeface="Times New Roman" pitchFamily="18" charset="0"/>
              </a:rPr>
              <a:t>- Suinocultura</a:t>
            </a:r>
          </a:p>
          <a:p>
            <a:pPr marL="1727200" lvl="4" indent="-190500">
              <a:lnSpc>
                <a:spcPts val="3500"/>
              </a:lnSpc>
              <a:spcBef>
                <a:spcPts val="600"/>
              </a:spcBef>
              <a:buFontTx/>
              <a:buChar char="-"/>
              <a:tabLst>
                <a:tab pos="533400" algn="l"/>
              </a:tabLst>
              <a:defRPr/>
            </a:pPr>
            <a:r>
              <a:rPr lang="pt-BR" sz="2400" b="1" baseline="0" dirty="0">
                <a:solidFill>
                  <a:schemeClr val="tx1"/>
                </a:solidFill>
                <a:cs typeface="Times New Roman" pitchFamily="18" charset="0"/>
              </a:rPr>
              <a:t>Pecuária de leite</a:t>
            </a:r>
          </a:p>
          <a:p>
            <a:pPr marL="901700" lvl="1" indent="-279400">
              <a:lnSpc>
                <a:spcPts val="3500"/>
              </a:lnSpc>
              <a:spcBef>
                <a:spcPts val="600"/>
              </a:spcBef>
              <a:buFont typeface="Arial" pitchFamily="34" charset="0"/>
              <a:buChar char="•"/>
              <a:tabLst>
                <a:tab pos="533400" algn="l"/>
              </a:tabLst>
              <a:defRPr/>
            </a:pPr>
            <a:r>
              <a:rPr lang="pt-BR" sz="2400" b="1" baseline="0" dirty="0">
                <a:solidFill>
                  <a:schemeClr val="tx1"/>
                </a:solidFill>
                <a:cs typeface="Times New Roman" pitchFamily="18" charset="0"/>
              </a:rPr>
              <a:t>Programas de computadores para gestão, monitoramento e automação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ext Box 5"/>
          <p:cNvSpPr txBox="1">
            <a:spLocks noChangeArrowheads="1"/>
          </p:cNvSpPr>
          <p:nvPr/>
        </p:nvSpPr>
        <p:spPr bwMode="auto">
          <a:xfrm>
            <a:off x="241300" y="6143625"/>
            <a:ext cx="8672513" cy="28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27432" tIns="22860" rIns="0" bIns="0"/>
          <a:lstStyle/>
          <a:p>
            <a:pPr rtl="1"/>
            <a:r>
              <a:rPr lang="pt-BR" sz="1800">
                <a:solidFill>
                  <a:srgbClr val="000000"/>
                </a:solidFill>
              </a:rPr>
              <a:t>Fonte: Conab/MPA</a:t>
            </a:r>
          </a:p>
          <a:p>
            <a:pPr rtl="1"/>
            <a:r>
              <a:rPr lang="pt-BR" sz="1800">
                <a:solidFill>
                  <a:srgbClr val="000000"/>
                </a:solidFill>
              </a:rPr>
              <a:t>Produtos:algodão, amendoim, arroz, feijão, girassol, mamona, milho, soja, sorgo, culturas de inverno, trigo e triticale </a:t>
            </a:r>
          </a:p>
        </p:txBody>
      </p:sp>
      <p:graphicFrame>
        <p:nvGraphicFramePr>
          <p:cNvPr id="5" name="Gráfico 4"/>
          <p:cNvGraphicFramePr>
            <a:graphicFrameLocks noGrp="1"/>
          </p:cNvGraphicFramePr>
          <p:nvPr/>
        </p:nvGraphicFramePr>
        <p:xfrm>
          <a:off x="381000" y="1105456"/>
          <a:ext cx="8280457" cy="49562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02401" name="Rectangle 1"/>
          <p:cNvSpPr>
            <a:spLocks noChangeArrowheads="1"/>
          </p:cNvSpPr>
          <p:nvPr/>
        </p:nvSpPr>
        <p:spPr bwMode="auto">
          <a:xfrm>
            <a:off x="6350" y="214313"/>
            <a:ext cx="8637588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pPr indent="449263" defTabSz="914400">
              <a:defRPr/>
            </a:pPr>
            <a:r>
              <a:rPr lang="pt-BR" sz="3200" baseline="0" dirty="0">
                <a:solidFill>
                  <a:srgbClr val="008000"/>
                </a:solidFill>
                <a:latin typeface="Arial Black" pitchFamily="34" charset="0"/>
                <a:ea typeface="+mj-ea"/>
                <a:cs typeface="+mj-cs"/>
              </a:rPr>
              <a:t>Produção e Área Plantada de Grãos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idx="4294967295"/>
          </p:nvPr>
        </p:nvSpPr>
        <p:spPr>
          <a:xfrm>
            <a:off x="457200" y="631825"/>
            <a:ext cx="8229600" cy="439738"/>
          </a:xfrm>
        </p:spPr>
        <p:txBody>
          <a:bodyPr/>
          <a:lstStyle/>
          <a:p>
            <a:pPr>
              <a:defRPr/>
            </a:pPr>
            <a:r>
              <a:rPr lang="pt-BR" sz="3600" b="1" dirty="0" smtClean="0">
                <a:solidFill>
                  <a:srgbClr val="006600"/>
                </a:solidFill>
                <a:latin typeface="Arial" charset="0"/>
                <a:ea typeface="+mn-ea"/>
                <a:cs typeface="Times New Roman" pitchFamily="18" charset="0"/>
              </a:rPr>
              <a:t>Exportações do Agronegócio</a:t>
            </a:r>
          </a:p>
        </p:txBody>
      </p:sp>
      <p:graphicFrame>
        <p:nvGraphicFramePr>
          <p:cNvPr id="3" name="Chart 1"/>
          <p:cNvGraphicFramePr>
            <a:graphicFrameLocks/>
          </p:cNvGraphicFramePr>
          <p:nvPr/>
        </p:nvGraphicFramePr>
        <p:xfrm>
          <a:off x="785786" y="1571612"/>
          <a:ext cx="7686700" cy="51006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5" name="Rectangle 9"/>
          <p:cNvSpPr>
            <a:spLocks noGrp="1"/>
          </p:cNvSpPr>
          <p:nvPr>
            <p:ph type="title" idx="4294967295"/>
          </p:nvPr>
        </p:nvSpPr>
        <p:spPr>
          <a:xfrm>
            <a:off x="457200" y="115888"/>
            <a:ext cx="8229600" cy="720725"/>
          </a:xfrm>
        </p:spPr>
        <p:txBody>
          <a:bodyPr/>
          <a:lstStyle/>
          <a:p>
            <a:pPr eaLnBrk="1" hangingPunct="1">
              <a:defRPr/>
            </a:pPr>
            <a:r>
              <a:rPr lang="pt-BR" sz="2800" dirty="0" smtClean="0">
                <a:solidFill>
                  <a:srgbClr val="008000"/>
                </a:solidFill>
                <a:latin typeface="Arial Black" pitchFamily="34" charset="0"/>
                <a:ea typeface="+mn-ea"/>
                <a:cs typeface="Arial" charset="0"/>
              </a:rPr>
              <a:t>EVOLUÇÃO DO FINANCIAMENTO RURAL</a:t>
            </a:r>
          </a:p>
        </p:txBody>
      </p:sp>
      <p:sp>
        <p:nvSpPr>
          <p:cNvPr id="20482" name="Text Box 11"/>
          <p:cNvSpPr txBox="1">
            <a:spLocks noChangeArrowheads="1"/>
          </p:cNvSpPr>
          <p:nvPr/>
        </p:nvSpPr>
        <p:spPr bwMode="auto">
          <a:xfrm>
            <a:off x="847725" y="1069975"/>
            <a:ext cx="1223963" cy="215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BR" sz="1200" b="1"/>
              <a:t>R$ BILHÕES</a:t>
            </a:r>
          </a:p>
        </p:txBody>
      </p:sp>
      <p:pic>
        <p:nvPicPr>
          <p:cNvPr id="20483" name="Picture 1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825" y="1341438"/>
            <a:ext cx="8569325" cy="5183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4" name="Text Box 5"/>
          <p:cNvSpPr txBox="1">
            <a:spLocks noChangeArrowheads="1"/>
          </p:cNvSpPr>
          <p:nvPr/>
        </p:nvSpPr>
        <p:spPr bwMode="auto">
          <a:xfrm>
            <a:off x="1331913" y="6524625"/>
            <a:ext cx="1952625" cy="26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defTabSz="914400"/>
            <a:r>
              <a:rPr lang="pt-BR" b="1"/>
              <a:t>Fonte e Elab.: SPA/MAPA.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Text Box 6"/>
          <p:cNvSpPr txBox="1">
            <a:spLocks noChangeArrowheads="1"/>
          </p:cNvSpPr>
          <p:nvPr/>
        </p:nvSpPr>
        <p:spPr bwMode="auto">
          <a:xfrm>
            <a:off x="4140200" y="1989138"/>
            <a:ext cx="2016125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pt-BR"/>
          </a:p>
        </p:txBody>
      </p:sp>
      <p:sp>
        <p:nvSpPr>
          <p:cNvPr id="18442" name="Rectangle 10"/>
          <p:cNvSpPr>
            <a:spLocks noGrp="1"/>
          </p:cNvSpPr>
          <p:nvPr>
            <p:ph type="title" idx="4294967295"/>
          </p:nvPr>
        </p:nvSpPr>
        <p:spPr>
          <a:xfrm>
            <a:off x="457200" y="142875"/>
            <a:ext cx="8229600" cy="647700"/>
          </a:xfrm>
        </p:spPr>
        <p:txBody>
          <a:bodyPr/>
          <a:lstStyle/>
          <a:p>
            <a:pPr>
              <a:defRPr/>
            </a:pPr>
            <a:r>
              <a:rPr lang="pt-BR" sz="2800" dirty="0" smtClean="0">
                <a:solidFill>
                  <a:srgbClr val="008000"/>
                </a:solidFill>
                <a:latin typeface="Arial Black" pitchFamily="34" charset="0"/>
                <a:ea typeface="+mn-ea"/>
                <a:cs typeface="Arial" charset="0"/>
              </a:rPr>
              <a:t>PRONAMP – Médio Produtor Rural</a:t>
            </a:r>
          </a:p>
        </p:txBody>
      </p:sp>
      <p:sp>
        <p:nvSpPr>
          <p:cNvPr id="21507" name="Text Box 13"/>
          <p:cNvSpPr txBox="1">
            <a:spLocks noChangeArrowheads="1"/>
          </p:cNvSpPr>
          <p:nvPr/>
        </p:nvSpPr>
        <p:spPr bwMode="auto">
          <a:xfrm>
            <a:off x="849313" y="957263"/>
            <a:ext cx="1008062" cy="257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BR" sz="1600" b="1"/>
              <a:t>R$ BILHÕES</a:t>
            </a:r>
          </a:p>
        </p:txBody>
      </p:sp>
      <p:pic>
        <p:nvPicPr>
          <p:cNvPr id="21508" name="Picture 1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3850" y="1171575"/>
            <a:ext cx="8496300" cy="5472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9" name="Text Box 6"/>
          <p:cNvSpPr txBox="1">
            <a:spLocks noChangeArrowheads="1"/>
          </p:cNvSpPr>
          <p:nvPr/>
        </p:nvSpPr>
        <p:spPr bwMode="auto">
          <a:xfrm>
            <a:off x="1527175" y="6513513"/>
            <a:ext cx="1914525" cy="26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defTabSz="914400"/>
            <a:r>
              <a:rPr lang="pt-BR" b="1"/>
              <a:t>Fonte e Elab.: SPA/MAPA.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pt-BR" sz="4000" b="1" smtClean="0"/>
              <a:t>Programa de Subvenção ao Prêmio - PSR</a:t>
            </a:r>
          </a:p>
        </p:txBody>
      </p:sp>
      <p:graphicFrame>
        <p:nvGraphicFramePr>
          <p:cNvPr id="119811" name="Group 3"/>
          <p:cNvGraphicFramePr>
            <a:graphicFrameLocks noGrp="1"/>
          </p:cNvGraphicFramePr>
          <p:nvPr>
            <p:ph idx="4294967295"/>
          </p:nvPr>
        </p:nvGraphicFramePr>
        <p:xfrm>
          <a:off x="179388" y="1600200"/>
          <a:ext cx="8785225" cy="4565650"/>
        </p:xfrm>
        <a:graphic>
          <a:graphicData uri="http://schemas.openxmlformats.org/drawingml/2006/table">
            <a:tbl>
              <a:tblPr/>
              <a:tblGrid>
                <a:gridCol w="2716212"/>
                <a:gridCol w="754063"/>
                <a:gridCol w="754062"/>
                <a:gridCol w="752475"/>
                <a:gridCol w="754063"/>
                <a:gridCol w="754062"/>
                <a:gridCol w="754063"/>
                <a:gridCol w="754062"/>
                <a:gridCol w="792163"/>
              </a:tblGrid>
              <a:tr h="363538">
                <a:tc>
                  <a:txBody>
                    <a:bodyPr/>
                    <a:lstStyle/>
                    <a:p>
                      <a:pPr marL="342900" marR="0" lvl="0" indent="-342900" algn="l" defTabSz="4572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pt-B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 </a:t>
                      </a:r>
                      <a:endParaRPr kumimoji="0" lang="pt-B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anchor="b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4572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pt-B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 </a:t>
                      </a:r>
                      <a:endParaRPr kumimoji="0" lang="pt-B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4572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pt-B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 </a:t>
                      </a:r>
                      <a:endParaRPr kumimoji="0" lang="pt-B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4572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pt-B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 </a:t>
                      </a:r>
                      <a:endParaRPr kumimoji="0" lang="pt-B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4572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pt-B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 </a:t>
                      </a:r>
                      <a:endParaRPr kumimoji="0" lang="pt-B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4572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pt-B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 </a:t>
                      </a:r>
                      <a:endParaRPr kumimoji="0" lang="pt-B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4572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pt-B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 </a:t>
                      </a:r>
                      <a:endParaRPr kumimoji="0" lang="pt-B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4572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pt-B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 </a:t>
                      </a:r>
                      <a:endParaRPr kumimoji="0" lang="pt-B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4572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pt-BR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 </a:t>
                      </a:r>
                      <a:endParaRPr kumimoji="0" lang="pt-B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687388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pt-BR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anchor="b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pt-BR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pt-BR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pt-BR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pt-BR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pt-BR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pt-BR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pt-BR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pt-BR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3538">
                <a:tc>
                  <a:txBody>
                    <a:bodyPr/>
                    <a:lstStyle/>
                    <a:p>
                      <a:pPr marL="342900" marR="0" lvl="0" indent="-342900" algn="l" defTabSz="4572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pt-B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Ano</a:t>
                      </a:r>
                      <a:endParaRPr kumimoji="0" lang="pt-B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anchor="b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4572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pt-B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2007</a:t>
                      </a:r>
                      <a:endParaRPr kumimoji="0" lang="pt-B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4572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pt-B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2008</a:t>
                      </a:r>
                      <a:endParaRPr kumimoji="0" lang="pt-B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4572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pt-B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2009</a:t>
                      </a:r>
                      <a:endParaRPr kumimoji="0" lang="pt-B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4572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pt-B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2010</a:t>
                      </a:r>
                      <a:endParaRPr kumimoji="0" lang="pt-B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4572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pt-B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2011</a:t>
                      </a:r>
                      <a:endParaRPr kumimoji="0" lang="pt-B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4572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pt-B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2012</a:t>
                      </a:r>
                      <a:endParaRPr kumimoji="0" lang="pt-B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4572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pt-B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2013</a:t>
                      </a:r>
                      <a:endParaRPr kumimoji="0" lang="pt-B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l" defTabSz="4572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pt-B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2014(*)</a:t>
                      </a:r>
                      <a:endParaRPr kumimoji="0" lang="pt-B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363538">
                <a:tc>
                  <a:txBody>
                    <a:bodyPr/>
                    <a:lstStyle/>
                    <a:p>
                      <a:pPr marL="342900" marR="0" lvl="0" indent="-342900" algn="l" defTabSz="4572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pt-B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Orçamento (R$milhões)</a:t>
                      </a:r>
                      <a:endParaRPr kumimoji="0" lang="pt-B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anchor="b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4572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pt-B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100</a:t>
                      </a:r>
                      <a:endParaRPr kumimoji="0" lang="pt-B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4572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pt-B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160</a:t>
                      </a:r>
                      <a:endParaRPr kumimoji="0" lang="pt-B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4572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pt-B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172</a:t>
                      </a:r>
                      <a:endParaRPr kumimoji="0" lang="pt-B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4572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pt-B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238</a:t>
                      </a:r>
                      <a:endParaRPr kumimoji="0" lang="pt-B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4572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pt-B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255</a:t>
                      </a:r>
                      <a:endParaRPr kumimoji="0" lang="pt-B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4572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pt-B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329</a:t>
                      </a:r>
                      <a:endParaRPr kumimoji="0" lang="pt-B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4572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pt-B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400</a:t>
                      </a:r>
                      <a:endParaRPr kumimoji="0" lang="pt-B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4572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pt-B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700</a:t>
                      </a:r>
                      <a:endParaRPr kumimoji="0" lang="pt-B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5125">
                <a:tc>
                  <a:txBody>
                    <a:bodyPr/>
                    <a:lstStyle/>
                    <a:p>
                      <a:pPr marL="342900" marR="0" lvl="0" indent="-342900" algn="l" defTabSz="4572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pt-B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Área Segurada (milhões ha)</a:t>
                      </a:r>
                      <a:endParaRPr kumimoji="0" lang="pt-B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anchor="b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4572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pt-B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2,28</a:t>
                      </a:r>
                      <a:endParaRPr kumimoji="0" lang="pt-B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4572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pt-B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4,76</a:t>
                      </a:r>
                      <a:endParaRPr kumimoji="0" lang="pt-B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4572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pt-B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6,67</a:t>
                      </a:r>
                      <a:endParaRPr kumimoji="0" lang="pt-B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4572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pt-B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4,79</a:t>
                      </a:r>
                      <a:endParaRPr kumimoji="0" lang="pt-B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4572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pt-B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5,58</a:t>
                      </a:r>
                      <a:endParaRPr kumimoji="0" lang="pt-B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4572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pt-B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5,24</a:t>
                      </a:r>
                      <a:endParaRPr kumimoji="0" lang="pt-B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4572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pt-B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6,37</a:t>
                      </a:r>
                      <a:endParaRPr kumimoji="0" lang="pt-B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4572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pt-B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11,5</a:t>
                      </a:r>
                      <a:endParaRPr kumimoji="0" lang="pt-B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</a:tr>
              <a:tr h="363538">
                <a:tc>
                  <a:txBody>
                    <a:bodyPr/>
                    <a:lstStyle/>
                    <a:p>
                      <a:pPr marL="342900" marR="0" lvl="0" indent="-342900" algn="l" defTabSz="4572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pt-B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Produtores Atendidos</a:t>
                      </a:r>
                      <a:endParaRPr kumimoji="0" lang="pt-B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anchor="b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4572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pt-B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27.846</a:t>
                      </a:r>
                      <a:endParaRPr kumimoji="0" lang="pt-B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4572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pt-B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43.642</a:t>
                      </a:r>
                      <a:endParaRPr kumimoji="0" lang="pt-B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4572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pt-B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56.306</a:t>
                      </a:r>
                      <a:endParaRPr kumimoji="0" lang="pt-B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4572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pt-B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38.211</a:t>
                      </a:r>
                      <a:endParaRPr kumimoji="0" lang="pt-B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4572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pt-B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40.109</a:t>
                      </a:r>
                      <a:endParaRPr kumimoji="0" lang="pt-B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4572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pt-B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43.538</a:t>
                      </a:r>
                      <a:endParaRPr kumimoji="0" lang="pt-B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4572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pt-B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52.933</a:t>
                      </a:r>
                      <a:endParaRPr kumimoji="0" lang="pt-B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r" defTabSz="4572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pt-BR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96.000</a:t>
                      </a:r>
                      <a:endParaRPr kumimoji="0" lang="pt-B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8580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pt-BR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anchor="b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pt-BR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pt-BR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pt-BR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pt-BR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pt-BR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pt-BR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pt-BR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pt-BR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87388">
                <a:tc gridSpan="7">
                  <a:txBody>
                    <a:bodyPr/>
                    <a:lstStyle/>
                    <a:p>
                      <a:pPr marL="342900" marR="0" lvl="0" indent="-342900" algn="l" defTabSz="4572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pt-BR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(*) Para disponibilizarmos esse valor será necessário crédito suplementar de R$230 milhões</a:t>
                      </a:r>
                      <a:endParaRPr kumimoji="0" lang="pt-B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anchor="b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pt-BR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pt-BR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85800">
                <a:tc>
                  <a:txBody>
                    <a:bodyPr/>
                    <a:lstStyle/>
                    <a:p>
                      <a:pPr marL="342900" marR="0" lvl="0" indent="-342900" algn="l" defTabSz="457200" rtl="0" eaLnBrk="0" fontAlgn="b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pt-BR" sz="10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</a:rPr>
                        <a:t> (R$80 milhões Decreto e R$150 PL)</a:t>
                      </a:r>
                      <a:endParaRPr kumimoji="0" lang="pt-B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anchor="b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pt-BR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pt-BR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pt-BR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pt-BR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pt-BR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pt-BR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pt-BR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pt-BR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anchor="b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9814" name="Object 6"/>
          <p:cNvGraphicFramePr>
            <a:graphicFrameLocks noChangeAspect="1"/>
          </p:cNvGraphicFramePr>
          <p:nvPr/>
        </p:nvGraphicFramePr>
        <p:xfrm>
          <a:off x="0" y="620713"/>
          <a:ext cx="9144000" cy="6083300"/>
        </p:xfrm>
        <a:graphic>
          <a:graphicData uri="http://schemas.openxmlformats.org/presentationml/2006/ole">
            <p:oleObj spid="_x0000_s119814" name="Gráfico" r:id="rId3" imgW="8848710" imgH="5867310" progId="Excel.Sheet.8">
              <p:embed/>
            </p:oleObj>
          </a:graphicData>
        </a:graphic>
      </p:graphicFrame>
      <p:sp>
        <p:nvSpPr>
          <p:cNvPr id="119815" name="Text Box 5"/>
          <p:cNvSpPr txBox="1">
            <a:spLocks noChangeArrowheads="1"/>
          </p:cNvSpPr>
          <p:nvPr/>
        </p:nvSpPr>
        <p:spPr bwMode="auto">
          <a:xfrm>
            <a:off x="0" y="6621463"/>
            <a:ext cx="3429000" cy="22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BR" sz="1400" b="1">
                <a:solidFill>
                  <a:schemeClr val="tx1"/>
                </a:solidFill>
              </a:rPr>
              <a:t>Fonte: Conab – Elaboração: MAPA/SPA</a:t>
            </a:r>
            <a:r>
              <a:rPr lang="pt-BR" sz="1000" b="1"/>
              <a:t>/</a:t>
            </a:r>
          </a:p>
        </p:txBody>
      </p:sp>
      <p:sp>
        <p:nvSpPr>
          <p:cNvPr id="119816" name="CaixaDeTexto 3"/>
          <p:cNvSpPr txBox="1">
            <a:spLocks noChangeArrowheads="1"/>
          </p:cNvSpPr>
          <p:nvPr/>
        </p:nvSpPr>
        <p:spPr bwMode="auto">
          <a:xfrm>
            <a:off x="1252538" y="207963"/>
            <a:ext cx="6832600" cy="91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pt-BR" sz="4000" b="1">
                <a:solidFill>
                  <a:srgbClr val="005500"/>
                </a:solidFill>
              </a:rPr>
              <a:t>Apoio Governamental à Comercialização</a:t>
            </a:r>
          </a:p>
          <a:p>
            <a:pPr algn="ctr" eaLnBrk="0" hangingPunct="0"/>
            <a:r>
              <a:rPr lang="pt-BR" sz="4000" b="1">
                <a:solidFill>
                  <a:srgbClr val="005500"/>
                </a:solidFill>
              </a:rPr>
              <a:t>(Orçamento)</a:t>
            </a:r>
          </a:p>
        </p:txBody>
      </p:sp>
      <p:sp>
        <p:nvSpPr>
          <p:cNvPr id="119817" name="Text Box 8"/>
          <p:cNvSpPr txBox="1">
            <a:spLocks noChangeArrowheads="1"/>
          </p:cNvSpPr>
          <p:nvPr/>
        </p:nvSpPr>
        <p:spPr bwMode="auto">
          <a:xfrm>
            <a:off x="4932363" y="5373688"/>
            <a:ext cx="2232025" cy="669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defTabSz="914400">
              <a:lnSpc>
                <a:spcPct val="200000"/>
              </a:lnSpc>
              <a:spcBef>
                <a:spcPct val="50000"/>
              </a:spcBef>
            </a:pPr>
            <a:r>
              <a:rPr lang="pt-BR" sz="2800" b="1">
                <a:solidFill>
                  <a:srgbClr val="006600"/>
                </a:solidFill>
              </a:rPr>
              <a:t>Executado</a:t>
            </a:r>
          </a:p>
        </p:txBody>
      </p:sp>
      <p:sp>
        <p:nvSpPr>
          <p:cNvPr id="119818" name="Text Box 9"/>
          <p:cNvSpPr txBox="1">
            <a:spLocks noChangeArrowheads="1"/>
          </p:cNvSpPr>
          <p:nvPr/>
        </p:nvSpPr>
        <p:spPr bwMode="auto">
          <a:xfrm>
            <a:off x="1252538" y="1700213"/>
            <a:ext cx="2232025" cy="669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200000"/>
              </a:lnSpc>
              <a:spcBef>
                <a:spcPct val="50000"/>
              </a:spcBef>
            </a:pPr>
            <a:r>
              <a:rPr lang="pt-BR" sz="2800" b="1">
                <a:solidFill>
                  <a:schemeClr val="hlink"/>
                </a:solidFill>
              </a:rPr>
              <a:t>Aprovado</a:t>
            </a:r>
          </a:p>
        </p:txBody>
      </p:sp>
      <p:sp>
        <p:nvSpPr>
          <p:cNvPr id="119819" name="Text Box 5"/>
          <p:cNvSpPr txBox="1">
            <a:spLocks noChangeArrowheads="1"/>
          </p:cNvSpPr>
          <p:nvPr/>
        </p:nvSpPr>
        <p:spPr bwMode="auto">
          <a:xfrm>
            <a:off x="6977063" y="6524625"/>
            <a:ext cx="220345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BR" sz="1400" b="1" baseline="0">
                <a:solidFill>
                  <a:schemeClr val="tx1"/>
                </a:solidFill>
              </a:rPr>
              <a:t>(*) Executado até abril</a:t>
            </a:r>
            <a:endParaRPr lang="pt-BR" sz="1400" b="1" baseline="0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2883" name="Object 3"/>
          <p:cNvGraphicFramePr>
            <a:graphicFrameLocks noChangeAspect="1"/>
          </p:cNvGraphicFramePr>
          <p:nvPr/>
        </p:nvGraphicFramePr>
        <p:xfrm>
          <a:off x="323850" y="1741488"/>
          <a:ext cx="8524875" cy="4432300"/>
        </p:xfrm>
        <a:graphic>
          <a:graphicData uri="http://schemas.openxmlformats.org/presentationml/2006/ole">
            <p:oleObj spid="_x0000_s122883" name="Planilha" r:id="rId3" imgW="7220070" imgH="3752760" progId="Excel.Sheet.8">
              <p:embed/>
            </p:oleObj>
          </a:graphicData>
        </a:graphic>
      </p:graphicFrame>
      <p:sp>
        <p:nvSpPr>
          <p:cNvPr id="122884" name="Título 1"/>
          <p:cNvSpPr>
            <a:spLocks noGrp="1"/>
          </p:cNvSpPr>
          <p:nvPr>
            <p:ph type="title" idx="4294967295"/>
          </p:nvPr>
        </p:nvSpPr>
        <p:spPr>
          <a:xfrm>
            <a:off x="457200" y="428625"/>
            <a:ext cx="8229600" cy="1143000"/>
          </a:xfrm>
        </p:spPr>
        <p:txBody>
          <a:bodyPr/>
          <a:lstStyle/>
          <a:p>
            <a:r>
              <a:rPr lang="pt-BR" sz="3200" b="1" smtClean="0">
                <a:solidFill>
                  <a:srgbClr val="336600"/>
                </a:solidFill>
                <a:latin typeface="Arial" charset="0"/>
                <a:cs typeface="Arial" charset="0"/>
              </a:rPr>
              <a:t>Taxas de Juros (% a.a.)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4433</TotalTime>
  <Words>501</Words>
  <Application>Microsoft Office PowerPoint</Application>
  <PresentationFormat>On-screen Show (4:3)</PresentationFormat>
  <Paragraphs>205</Paragraphs>
  <Slides>23</Slides>
  <Notes>1</Notes>
  <HiddenSlides>2</HiddenSlides>
  <MMClips>0</MMClips>
  <ScaleCrop>false</ScaleCrop>
  <HeadingPairs>
    <vt:vector size="8" baseType="variant">
      <vt:variant>
        <vt:lpstr>Fontes usadas</vt:lpstr>
      </vt:variant>
      <vt:variant>
        <vt:i4>6</vt:i4>
      </vt:variant>
      <vt:variant>
        <vt:lpstr>Modelo de design</vt:lpstr>
      </vt:variant>
      <vt:variant>
        <vt:i4>1</vt:i4>
      </vt:variant>
      <vt:variant>
        <vt:lpstr>Servidores OLE incorporados</vt:lpstr>
      </vt:variant>
      <vt:variant>
        <vt:i4>3</vt:i4>
      </vt:variant>
      <vt:variant>
        <vt:lpstr>Títulos de slides</vt:lpstr>
      </vt:variant>
      <vt:variant>
        <vt:i4>23</vt:i4>
      </vt:variant>
    </vt:vector>
  </HeadingPairs>
  <TitlesOfParts>
    <vt:vector size="33" baseType="lpstr">
      <vt:lpstr>Arial</vt:lpstr>
      <vt:lpstr>Calibri</vt:lpstr>
      <vt:lpstr>Arial Black</vt:lpstr>
      <vt:lpstr>Times New Roman</vt:lpstr>
      <vt:lpstr>ＭＳ Ｐゴシック</vt:lpstr>
      <vt:lpstr>Wingdings</vt:lpstr>
      <vt:lpstr>Office Theme</vt:lpstr>
      <vt:lpstr>Gráfico</vt:lpstr>
      <vt:lpstr>Planilha</vt:lpstr>
      <vt:lpstr>Worksheet</vt:lpstr>
      <vt:lpstr>Slide 1</vt:lpstr>
      <vt:lpstr>Slide 2</vt:lpstr>
      <vt:lpstr>Slide 3</vt:lpstr>
      <vt:lpstr>Exportações do Agronegócio</vt:lpstr>
      <vt:lpstr>EVOLUÇÃO DO FINANCIAMENTO RURAL</vt:lpstr>
      <vt:lpstr>PRONAMP – Médio Produtor Rural</vt:lpstr>
      <vt:lpstr>Programa de Subvenção ao Prêmio - PSR</vt:lpstr>
      <vt:lpstr>Slide 8</vt:lpstr>
      <vt:lpstr>Taxas de Juros (% a.a.)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PSR -  Evolução</vt:lpstr>
      <vt:lpstr>Slide 19</vt:lpstr>
      <vt:lpstr>Slide 20</vt:lpstr>
      <vt:lpstr>Slide 21</vt:lpstr>
      <vt:lpstr>Slide 22</vt:lpstr>
      <vt:lpstr>INOVAGRO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Ministerio da Agricultura Pecuaria e Abastecimento</dc:creator>
  <cp:lastModifiedBy>Prodasen</cp:lastModifiedBy>
  <cp:revision>445</cp:revision>
  <dcterms:created xsi:type="dcterms:W3CDTF">2013-03-01T11:36:21Z</dcterms:created>
  <dcterms:modified xsi:type="dcterms:W3CDTF">2013-09-26T12:08:01Z</dcterms:modified>
</cp:coreProperties>
</file>