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8" r:id="rId2"/>
    <p:sldId id="408" r:id="rId3"/>
    <p:sldId id="419" r:id="rId4"/>
    <p:sldId id="410" r:id="rId5"/>
    <p:sldId id="416" r:id="rId6"/>
    <p:sldId id="417" r:id="rId7"/>
    <p:sldId id="415" r:id="rId8"/>
    <p:sldId id="407" r:id="rId9"/>
    <p:sldId id="409" r:id="rId10"/>
    <p:sldId id="256" r:id="rId11"/>
    <p:sldId id="359" r:id="rId12"/>
    <p:sldId id="389" r:id="rId13"/>
    <p:sldId id="334" r:id="rId14"/>
    <p:sldId id="328" r:id="rId15"/>
    <p:sldId id="337" r:id="rId16"/>
    <p:sldId id="341" r:id="rId17"/>
    <p:sldId id="411" r:id="rId18"/>
    <p:sldId id="412" r:id="rId19"/>
    <p:sldId id="414" r:id="rId20"/>
    <p:sldId id="395" r:id="rId21"/>
    <p:sldId id="390" r:id="rId22"/>
    <p:sldId id="391" r:id="rId23"/>
    <p:sldId id="385" r:id="rId24"/>
  </p:sldIdLst>
  <p:sldSz cx="9144000" cy="6858000" type="screen4x3"/>
  <p:notesSz cx="6797675" cy="9926638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sz="1700" kern="1200" baseline="30000">
        <a:solidFill>
          <a:srgbClr val="003300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1700" kern="1200" baseline="30000">
        <a:solidFill>
          <a:srgbClr val="003300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1700" kern="1200" baseline="30000">
        <a:solidFill>
          <a:srgbClr val="003300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1700" kern="1200" baseline="30000">
        <a:solidFill>
          <a:srgbClr val="003300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1700" kern="1200" baseline="30000">
        <a:solidFill>
          <a:srgbClr val="0033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700" kern="1200" baseline="30000">
        <a:solidFill>
          <a:srgbClr val="0033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700" kern="1200" baseline="30000">
        <a:solidFill>
          <a:srgbClr val="0033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700" kern="1200" baseline="30000">
        <a:solidFill>
          <a:srgbClr val="0033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700" kern="1200" baseline="30000">
        <a:solidFill>
          <a:srgbClr val="0033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00"/>
    <a:srgbClr val="336600"/>
    <a:srgbClr val="006600"/>
    <a:srgbClr val="009999"/>
    <a:srgbClr val="0000FF"/>
    <a:srgbClr val="FFFFCC"/>
    <a:srgbClr val="CC99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156" autoAdjust="0"/>
    <p:restoredTop sz="94722" autoAdjust="0"/>
  </p:normalViewPr>
  <p:slideViewPr>
    <p:cSldViewPr snapToObjects="1">
      <p:cViewPr>
        <p:scale>
          <a:sx n="75" d="100"/>
          <a:sy n="75" d="100"/>
        </p:scale>
        <p:origin x="-14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onioluiz.moraes.REDEMAPA\AppData\Local\Microsoft\Windows\Temporary%20Internet%20Files\Content.Outlook\89YU2598\&#193;rea%20Produ&#231;&#227;o%20e%20Produtividade%20-%20Maio-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onioluiz.moraes.REDEMAPA\AppData\Local\Microsoft\Windows\Temporary%20Internet%20Files\Content.Outlook\89YU2598\EXPORTA&#199;&#213;ES%20AGRONEG&#211;CI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2.569444444444445E-2"/>
          <c:y val="1.29068462401796E-2"/>
          <c:w val="0.95625000000000004"/>
          <c:h val="0.76936026936026936"/>
        </c:manualLayout>
      </c:layout>
      <c:areaChart>
        <c:grouping val="stacked"/>
        <c:ser>
          <c:idx val="2"/>
          <c:order val="1"/>
          <c:spPr>
            <a:solidFill>
              <a:srgbClr val="99CC00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1.3541666666666763E-2"/>
                  <c:y val="-5.320165787357383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2.4618328958880085E-3"/>
                  <c:y val="-5.0551181102362175E-2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layout>
                <c:manualLayout>
                  <c:x val="2.6701662292213579E-3"/>
                  <c:y val="-5.770743303551773E-2"/>
                </c:manualLayout>
              </c:layout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1.8368328958880077E-3"/>
                  <c:y val="-5.9010754968760674E-2"/>
                </c:manualLayout>
              </c:layout>
              <c:showVal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8167104112002767E-5"/>
                  <c:y val="-6.2791519746900573E-2"/>
                </c:manualLayout>
              </c:layout>
              <c:showVal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2.253499562554676E-3"/>
                  <c:y val="-6.0751522221338811E-2"/>
                </c:manualLayout>
              </c:layout>
              <c:showVal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3.5034995625546714E-3"/>
                  <c:y val="-6.8312875032035647E-2"/>
                </c:manualLayout>
              </c:layout>
              <c:showVal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4.5483377077869014E-4"/>
                  <c:y val="-7.4241275396131109E-2"/>
                </c:manualLayout>
              </c:layout>
              <c:showVal val="1"/>
            </c:dLbl>
            <c:dLbl>
              <c:idx val="15"/>
              <c:delete val="1"/>
            </c:dLbl>
            <c:dLbl>
              <c:idx val="16"/>
              <c:layout>
                <c:manualLayout>
                  <c:x val="-1.2881671041119847E-3"/>
                  <c:y val="-7.4232614862537016E-2"/>
                </c:manualLayout>
              </c:layout>
              <c:showVal val="1"/>
            </c:dLbl>
            <c:dLbl>
              <c:idx val="17"/>
              <c:layout>
                <c:manualLayout>
                  <c:x val="5.0659448818898105E-3"/>
                  <c:y val="-7.2873971561635983E-2"/>
                </c:manualLayout>
              </c:layout>
              <c:showVal val="1"/>
            </c:dLbl>
            <c:dLbl>
              <c:idx val="18"/>
              <c:layout>
                <c:manualLayout>
                  <c:x val="4.1284995625547284E-3"/>
                  <c:y val="-7.7660595455870993E-2"/>
                </c:manualLayout>
              </c:layout>
              <c:showVal val="1"/>
            </c:dLbl>
            <c:dLbl>
              <c:idx val="19"/>
              <c:layout>
                <c:manualLayout>
                  <c:x val="6.3159448818897431E-3"/>
                  <c:y val="-8.20682768189329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53,2</a:t>
                    </a:r>
                    <a:endParaRPr lang="en-US" dirty="0"/>
                  </a:p>
                </c:rich>
              </c:tx>
              <c:showVal val="1"/>
            </c:dLbl>
            <c:dLbl>
              <c:idx val="20"/>
              <c:layout>
                <c:manualLayout>
                  <c:x val="-3.9375546806650116E-3"/>
                  <c:y val="-0.13178875367851717"/>
                </c:manualLayout>
              </c:layout>
              <c:numFmt formatCode="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8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Val val="1"/>
            </c:dLbl>
            <c:dLbl>
              <c:idx val="21"/>
              <c:numFmt formatCode="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Val val="1"/>
          </c:dLbls>
          <c:cat>
            <c:strRef>
              <c:f>Plan1!$B$7:$V$7</c:f>
              <c:strCache>
                <c:ptCount val="21"/>
                <c:pt idx="0">
                  <c:v>93/94</c:v>
                </c:pt>
                <c:pt idx="1">
                  <c:v>94/95</c:v>
                </c:pt>
                <c:pt idx="2">
                  <c:v>95/96</c:v>
                </c:pt>
                <c:pt idx="3">
                  <c:v>96/97</c:v>
                </c:pt>
                <c:pt idx="4">
                  <c:v>97/98</c:v>
                </c:pt>
                <c:pt idx="5">
                  <c:v>98/99</c:v>
                </c:pt>
                <c:pt idx="6">
                  <c:v>99/00</c:v>
                </c:pt>
                <c:pt idx="7">
                  <c:v>00/01</c:v>
                </c:pt>
                <c:pt idx="8">
                  <c:v>01/02</c:v>
                </c:pt>
                <c:pt idx="9">
                  <c:v>02/03</c:v>
                </c:pt>
                <c:pt idx="10">
                  <c:v>03/04</c:v>
                </c:pt>
                <c:pt idx="11">
                  <c:v>04/05</c:v>
                </c:pt>
                <c:pt idx="12">
                  <c:v>05/06</c:v>
                </c:pt>
                <c:pt idx="13">
                  <c:v>06/07</c:v>
                </c:pt>
                <c:pt idx="14">
                  <c:v>07/08</c:v>
                </c:pt>
                <c:pt idx="15">
                  <c:v>08/09</c:v>
                </c:pt>
                <c:pt idx="16">
                  <c:v>09/10</c:v>
                </c:pt>
                <c:pt idx="17">
                  <c:v>10/11</c:v>
                </c:pt>
                <c:pt idx="18">
                  <c:v>11/12</c:v>
                </c:pt>
                <c:pt idx="19">
                  <c:v>12/13</c:v>
                </c:pt>
                <c:pt idx="20">
                  <c:v>13/14</c:v>
                </c:pt>
              </c:strCache>
            </c:strRef>
          </c:cat>
          <c:val>
            <c:numRef>
              <c:f>Plan1!$B$8:$V$8</c:f>
              <c:numCache>
                <c:formatCode>_(* #,##0.0_);_(* \(#,##0.0\);_(* "-"??_);_(@_)</c:formatCode>
                <c:ptCount val="21"/>
                <c:pt idx="0">
                  <c:v>39.094000000000001</c:v>
                </c:pt>
                <c:pt idx="1">
                  <c:v>38.538900000000012</c:v>
                </c:pt>
                <c:pt idx="2">
                  <c:v>36.9709</c:v>
                </c:pt>
                <c:pt idx="3">
                  <c:v>36.574800000000003</c:v>
                </c:pt>
                <c:pt idx="4">
                  <c:v>35.000800000000005</c:v>
                </c:pt>
                <c:pt idx="5">
                  <c:v>36.8962</c:v>
                </c:pt>
                <c:pt idx="6">
                  <c:v>37.824300000000001</c:v>
                </c:pt>
                <c:pt idx="7">
                  <c:v>37.847300000000004</c:v>
                </c:pt>
                <c:pt idx="8">
                  <c:v>40.235000000000063</c:v>
                </c:pt>
                <c:pt idx="9">
                  <c:v>43.946800000000003</c:v>
                </c:pt>
                <c:pt idx="10">
                  <c:v>47.422500000000063</c:v>
                </c:pt>
                <c:pt idx="11">
                  <c:v>49.068200000000012</c:v>
                </c:pt>
                <c:pt idx="12">
                  <c:v>47.867623999999999</c:v>
                </c:pt>
                <c:pt idx="13">
                  <c:v>46.212599500000003</c:v>
                </c:pt>
                <c:pt idx="14">
                  <c:v>47.411199999999994</c:v>
                </c:pt>
                <c:pt idx="15">
                  <c:v>47.674400000000006</c:v>
                </c:pt>
                <c:pt idx="16">
                  <c:v>47.415700000000001</c:v>
                </c:pt>
                <c:pt idx="17">
                  <c:v>49.872604999999993</c:v>
                </c:pt>
                <c:pt idx="18">
                  <c:v>50.885150000000003</c:v>
                </c:pt>
                <c:pt idx="19">
                  <c:v>52.969900000000003</c:v>
                </c:pt>
                <c:pt idx="20">
                  <c:v>55</c:v>
                </c:pt>
              </c:numCache>
            </c:numRef>
          </c:val>
        </c:ser>
        <c:axId val="39022592"/>
        <c:axId val="39024128"/>
      </c:areaChart>
      <c:lineChart>
        <c:grouping val="standard"/>
        <c:ser>
          <c:idx val="0"/>
          <c:order val="0"/>
          <c:spPr>
            <a:ln w="38100">
              <a:solidFill>
                <a:srgbClr val="333399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CCCC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20"/>
            <c:marker>
              <c:spPr>
                <a:solidFill>
                  <a:srgbClr val="800080"/>
                </a:solidFill>
                <a:ln>
                  <a:solidFill>
                    <a:srgbClr val="800080"/>
                  </a:solidFill>
                  <a:prstDash val="solid"/>
                </a:ln>
              </c:spPr>
            </c:marker>
            <c:spPr>
              <a:ln w="38100">
                <a:solidFill>
                  <a:srgbClr val="80008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0277777777777804E-3"/>
                  <c:y val="2.9416297710261143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0277777777778184E-2"/>
                  <c:y val="5.2957395477080497E-2"/>
                </c:manualLayout>
              </c:layout>
              <c:dLblPos val="r"/>
              <c:showVal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0069444444444482E-2"/>
                  <c:y val="5.3735783027122092E-2"/>
                </c:manualLayout>
              </c:layout>
              <c:dLblPos val="r"/>
              <c:showVal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4.3402777777777783E-2"/>
                  <c:y val="-5.2341260372756417E-2"/>
                </c:manualLayout>
              </c:layout>
              <c:dLblPos val="r"/>
              <c:showVal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4.8402777777777801E-2"/>
                  <c:y val="-5.4349797184443202E-2"/>
                </c:manualLayout>
              </c:layout>
              <c:dLblPos val="r"/>
              <c:showVal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6736111111111296E-2"/>
                  <c:y val="-4.8675026732769265E-2"/>
                </c:manualLayout>
              </c:layout>
              <c:dLblPos val="r"/>
              <c:showVal val="1"/>
            </c:dLbl>
            <c:dLbl>
              <c:idx val="15"/>
              <c:delete val="1"/>
            </c:dLbl>
            <c:dLbl>
              <c:idx val="16"/>
              <c:layout>
                <c:manualLayout>
                  <c:x val="-2.1944444444444391E-2"/>
                  <c:y val="4.8452504043055511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5.8298665791776005E-2"/>
                  <c:y val="-3.24273354719553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r"/>
              <c:showVal val="1"/>
            </c:dLbl>
            <c:dLbl>
              <c:idx val="18"/>
              <c:layout>
                <c:manualLayout>
                  <c:x val="-3.9444444444444456E-2"/>
                  <c:y val="3.6088443490018413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1.2544718244415725E-2"/>
                  <c:y val="3.27814739234424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186.1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0"/>
              <c:layout>
                <c:manualLayout>
                  <c:x val="-9.8750000000000764E-3"/>
                  <c:y val="-2.88887121433054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25" b="1" i="0" u="none" strike="noStrike" baseline="0">
                      <a:solidFill>
                        <a:srgbClr val="8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r"/>
              <c:showVal val="1"/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dLblPos val="b"/>
            <c:showVal val="1"/>
          </c:dLbls>
          <c:cat>
            <c:strRef>
              <c:f>Plan1!$B$7:$V$7</c:f>
              <c:strCache>
                <c:ptCount val="21"/>
                <c:pt idx="0">
                  <c:v>93/94</c:v>
                </c:pt>
                <c:pt idx="1">
                  <c:v>94/95</c:v>
                </c:pt>
                <c:pt idx="2">
                  <c:v>95/96</c:v>
                </c:pt>
                <c:pt idx="3">
                  <c:v>96/97</c:v>
                </c:pt>
                <c:pt idx="4">
                  <c:v>97/98</c:v>
                </c:pt>
                <c:pt idx="5">
                  <c:v>98/99</c:v>
                </c:pt>
                <c:pt idx="6">
                  <c:v>99/00</c:v>
                </c:pt>
                <c:pt idx="7">
                  <c:v>00/01</c:v>
                </c:pt>
                <c:pt idx="8">
                  <c:v>01/02</c:v>
                </c:pt>
                <c:pt idx="9">
                  <c:v>02/03</c:v>
                </c:pt>
                <c:pt idx="10">
                  <c:v>03/04</c:v>
                </c:pt>
                <c:pt idx="11">
                  <c:v>04/05</c:v>
                </c:pt>
                <c:pt idx="12">
                  <c:v>05/06</c:v>
                </c:pt>
                <c:pt idx="13">
                  <c:v>06/07</c:v>
                </c:pt>
                <c:pt idx="14">
                  <c:v>07/08</c:v>
                </c:pt>
                <c:pt idx="15">
                  <c:v>08/09</c:v>
                </c:pt>
                <c:pt idx="16">
                  <c:v>09/10</c:v>
                </c:pt>
                <c:pt idx="17">
                  <c:v>10/11</c:v>
                </c:pt>
                <c:pt idx="18">
                  <c:v>11/12</c:v>
                </c:pt>
                <c:pt idx="19">
                  <c:v>12/13</c:v>
                </c:pt>
                <c:pt idx="20">
                  <c:v>13/14</c:v>
                </c:pt>
              </c:strCache>
            </c:strRef>
          </c:cat>
          <c:val>
            <c:numRef>
              <c:f>Plan1!$B$9:$V$9</c:f>
              <c:numCache>
                <c:formatCode>_(* #,##0.0_);_(* \(#,##0.0\);_(* "-"??_);_(@_)</c:formatCode>
                <c:ptCount val="21"/>
                <c:pt idx="0">
                  <c:v>76.034999999999997</c:v>
                </c:pt>
                <c:pt idx="1">
                  <c:v>81.064899999999994</c:v>
                </c:pt>
                <c:pt idx="2">
                  <c:v>73.564700000000002</c:v>
                </c:pt>
                <c:pt idx="3">
                  <c:v>78.426699999999997</c:v>
                </c:pt>
                <c:pt idx="4">
                  <c:v>76.558703999999949</c:v>
                </c:pt>
                <c:pt idx="5">
                  <c:v>82.437887500000002</c:v>
                </c:pt>
                <c:pt idx="6">
                  <c:v>83.029930999999948</c:v>
                </c:pt>
                <c:pt idx="7">
                  <c:v>100.26687699999998</c:v>
                </c:pt>
                <c:pt idx="8">
                  <c:v>96.799000000000007</c:v>
                </c:pt>
                <c:pt idx="9">
                  <c:v>123.16800000000001</c:v>
                </c:pt>
                <c:pt idx="10">
                  <c:v>119.11420000000012</c:v>
                </c:pt>
                <c:pt idx="11">
                  <c:v>114.69499999999999</c:v>
                </c:pt>
                <c:pt idx="12">
                  <c:v>122.53078278100001</c:v>
                </c:pt>
                <c:pt idx="13">
                  <c:v>131.75060000000002</c:v>
                </c:pt>
                <c:pt idx="14">
                  <c:v>144.13730000000001</c:v>
                </c:pt>
                <c:pt idx="15">
                  <c:v>135.13449999999997</c:v>
                </c:pt>
                <c:pt idx="16">
                  <c:v>149.25489999999999</c:v>
                </c:pt>
                <c:pt idx="17">
                  <c:v>162.803</c:v>
                </c:pt>
                <c:pt idx="18">
                  <c:v>166.1721</c:v>
                </c:pt>
                <c:pt idx="19">
                  <c:v>184.15010469999999</c:v>
                </c:pt>
                <c:pt idx="20">
                  <c:v>190</c:v>
                </c:pt>
              </c:numCache>
            </c:numRef>
          </c:val>
        </c:ser>
        <c:marker val="1"/>
        <c:axId val="39025664"/>
        <c:axId val="39047936"/>
      </c:lineChart>
      <c:catAx>
        <c:axId val="39022592"/>
        <c:scaling>
          <c:orientation val="minMax"/>
        </c:scaling>
        <c:axPos val="b"/>
        <c:numFmt formatCode="@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9024128"/>
        <c:crosses val="autoZero"/>
        <c:auto val="1"/>
        <c:lblAlgn val="ctr"/>
        <c:lblOffset val="100"/>
        <c:tickLblSkip val="1"/>
        <c:tickMarkSkip val="1"/>
      </c:catAx>
      <c:valAx>
        <c:axId val="39024128"/>
        <c:scaling>
          <c:orientation val="minMax"/>
          <c:max val="180"/>
        </c:scaling>
        <c:delete val="1"/>
        <c:axPos val="r"/>
        <c:numFmt formatCode="_(* #,##0.0_);_(* \(#,##0.0\);_(* &quot;-&quot;??_);_(@_)" sourceLinked="1"/>
        <c:tickLblPos val="none"/>
        <c:crossAx val="39022592"/>
        <c:crosses val="max"/>
        <c:crossBetween val="midCat"/>
      </c:valAx>
      <c:catAx>
        <c:axId val="39025664"/>
        <c:scaling>
          <c:orientation val="minMax"/>
        </c:scaling>
        <c:delete val="1"/>
        <c:axPos val="b"/>
        <c:tickLblPos val="none"/>
        <c:crossAx val="39047936"/>
        <c:crosses val="autoZero"/>
        <c:lblAlgn val="ctr"/>
        <c:lblOffset val="100"/>
      </c:catAx>
      <c:valAx>
        <c:axId val="39047936"/>
        <c:scaling>
          <c:orientation val="minMax"/>
          <c:min val="0"/>
        </c:scaling>
        <c:axPos val="l"/>
        <c:numFmt formatCode="_(* #,##0.0_);_(* \(#,##0.0\);_(* &quot;-&quot;??_);_(@_)" sourceLinked="1"/>
        <c:majorTickMark val="none"/>
        <c:tickLblPos val="none"/>
        <c:spPr>
          <a:ln w="9525">
            <a:noFill/>
          </a:ln>
        </c:spPr>
        <c:crossAx val="39025664"/>
        <c:crosses val="autoZero"/>
        <c:crossBetween val="midCat"/>
        <c:majorUnit val="10"/>
        <c:minorUnit val="5"/>
      </c:valAx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
</a:t>
            </a:r>
          </a:p>
        </c:rich>
      </c:tx>
      <c:layout>
        <c:manualLayout>
          <c:xMode val="edge"/>
          <c:yMode val="edge"/>
          <c:x val="0.49703581293801191"/>
          <c:y val="3.225810360056387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5098795143189012E-2"/>
          <c:y val="0.14791760648252125"/>
          <c:w val="0.90215138546211759"/>
          <c:h val="0.6476434645959358"/>
        </c:manualLayout>
      </c:layout>
      <c:lineChart>
        <c:grouping val="standard"/>
        <c:ser>
          <c:idx val="0"/>
          <c:order val="0"/>
          <c:tx>
            <c:strRef>
              <c:f>Plan1!$E$3</c:f>
              <c:strCache>
                <c:ptCount val="1"/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24,8</a:t>
                    </a:r>
                  </a:p>
                </c:rich>
              </c:tx>
              <c:dLblPos val="t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/>
                      <a:t>30,6</a:t>
                    </a:r>
                  </a:p>
                </c:rich>
              </c:tx>
              <c:dLblPos val="t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/>
                      <a:t>39,0</a:t>
                    </a:r>
                  </a:p>
                </c:rich>
              </c:tx>
              <c:dLblPos val="t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/>
                      <a:t>43,6</a:t>
                    </a:r>
                  </a:p>
                </c:rich>
              </c:tx>
              <c:dLblPos val="t"/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/>
                      <a:t>49,5</a:t>
                    </a:r>
                  </a:p>
                </c:rich>
              </c:tx>
              <c:dLblPos val="t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100"/>
                      <a:t>58,4</a:t>
                    </a:r>
                  </a:p>
                </c:rich>
              </c:tx>
              <c:dLblPos val="t"/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100"/>
                      <a:t>71,8</a:t>
                    </a:r>
                  </a:p>
                </c:rich>
              </c:tx>
              <c:dLblPos val="t"/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100"/>
                      <a:t>64,8</a:t>
                    </a:r>
                  </a:p>
                </c:rich>
              </c:tx>
              <c:dLblPos val="t"/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100"/>
                      <a:t>76,4</a:t>
                    </a:r>
                  </a:p>
                </c:rich>
              </c:tx>
              <c:dLblPos val="t"/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100"/>
                      <a:t>94,6</a:t>
                    </a:r>
                  </a:p>
                </c:rich>
              </c:tx>
              <c:dLblPos val="t"/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100"/>
                      <a:t>95,8</a:t>
                    </a:r>
                  </a:p>
                </c:rich>
              </c:tx>
              <c:dLblPos val="t"/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100"/>
                      <a:t>99,5</a:t>
                    </a:r>
                  </a:p>
                </c:rich>
              </c:tx>
              <c:dLblPos val="t"/>
              <c:showVal val="1"/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dLblPos val="t"/>
            <c:showVal val="1"/>
          </c:dLbls>
          <c:cat>
            <c:strRef>
              <c:f>Plan1!$D$4:$D$15</c:f>
              <c:strCach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12/13(*)</c:v>
                </c:pt>
              </c:strCache>
            </c:strRef>
          </c:cat>
          <c:val>
            <c:numRef>
              <c:f>Plan1!$E$4:$E$15</c:f>
              <c:numCache>
                <c:formatCode>0.00</c:formatCode>
                <c:ptCount val="12"/>
                <c:pt idx="0">
                  <c:v>24.839934791000118</c:v>
                </c:pt>
                <c:pt idx="1">
                  <c:v>30.645283858999989</c:v>
                </c:pt>
                <c:pt idx="2">
                  <c:v>39.029308891000063</c:v>
                </c:pt>
                <c:pt idx="3">
                  <c:v>43.617046992000006</c:v>
                </c:pt>
                <c:pt idx="4">
                  <c:v>49.464943808000001</c:v>
                </c:pt>
                <c:pt idx="5">
                  <c:v>58.420418802000192</c:v>
                </c:pt>
                <c:pt idx="6">
                  <c:v>71.806467217999398</c:v>
                </c:pt>
                <c:pt idx="7">
                  <c:v>64.784999999999997</c:v>
                </c:pt>
                <c:pt idx="8">
                  <c:v>76.441000000000457</c:v>
                </c:pt>
                <c:pt idx="9">
                  <c:v>94.590999999999994</c:v>
                </c:pt>
                <c:pt idx="10">
                  <c:v>95.81</c:v>
                </c:pt>
                <c:pt idx="11">
                  <c:v>99.5</c:v>
                </c:pt>
              </c:numCache>
            </c:numRef>
          </c:val>
        </c:ser>
        <c:dLbls>
          <c:showVal val="1"/>
        </c:dLbls>
        <c:marker val="1"/>
        <c:axId val="44965888"/>
        <c:axId val="44967808"/>
      </c:lineChart>
      <c:catAx>
        <c:axId val="44965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1100" b="1" dirty="0">
                    <a:solidFill>
                      <a:schemeClr val="tx1"/>
                    </a:solidFill>
                  </a:rPr>
                  <a:t>(*)Jun/12 a Mai/13</a:t>
                </a:r>
              </a:p>
            </c:rich>
          </c:tx>
          <c:layout>
            <c:manualLayout>
              <c:xMode val="edge"/>
              <c:yMode val="edge"/>
              <c:x val="6.5522005542040143E-2"/>
              <c:y val="0.88484019715095696"/>
            </c:manualLayout>
          </c:layout>
          <c:spPr>
            <a:noFill/>
            <a:ln w="25400">
              <a:noFill/>
            </a:ln>
          </c:spPr>
        </c:title>
        <c:numFmt formatCode="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4967808"/>
        <c:crosses val="autoZero"/>
        <c:auto val="1"/>
        <c:lblAlgn val="ctr"/>
        <c:lblOffset val="100"/>
        <c:tickLblSkip val="1"/>
        <c:tickMarkSkip val="1"/>
      </c:catAx>
      <c:valAx>
        <c:axId val="4496780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dirty="0"/>
                  <a:t>US$ </a:t>
                </a:r>
                <a:r>
                  <a:rPr lang="pt-BR" dirty="0" smtClean="0"/>
                  <a:t>Bilhões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2843913798609002E-2"/>
              <c:y val="4.0777066568849177E-2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4965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pPr>
              <a:defRPr/>
            </a:pPr>
            <a:fld id="{05C16764-5EFE-479C-915D-A6BA5E3E9EE7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pPr>
              <a:defRPr/>
            </a:pPr>
            <a:fld id="{F755DD61-1AB8-4CAC-9259-0DCB9427375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1DF620-A5F4-49BE-B7BD-18DEECA2409F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2126" tIns="46063" rIns="92126" bIns="46063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DF2834-597B-4B71-86D6-5A42E726831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CF9AEA-72EF-4FC5-9780-3200F12A3C93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2364-778A-47DD-B4B1-F31F2B7559CE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EE68-B5EC-4438-859D-FB0BDA82131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CB8A-BAD7-4BCD-8767-736793A31F55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F07E-14E1-467B-81B4-59925E58D2D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9C6F-F9DB-4F71-8FC8-A5F6A3E16010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9FB4F-D78F-402C-A468-471E4BB643C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2F88-4636-4A21-B228-BC2DC2241ABE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20F7-300D-4A89-8D8C-DFC26EAD1AB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5C1B-5491-4BAD-A7DB-7E4E8AD01362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74105-0284-4615-9DD1-32162239B4C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B5BC-BF0E-403C-A2FD-9D7779C3A22C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B954-672F-413E-BAF1-141C7C83227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DF75-50E9-4F41-90D8-6C4DA96E673B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E6CB-9F47-464B-81AD-57238290093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32B9-11EF-4631-89CC-B9DD12D75478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3489-50A9-4B0F-A3CE-963CB1E4B28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F564-80D7-400B-A7B8-207C769A31A3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DC61-D549-402A-B07F-2E3A853351E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5F9B-4915-44A9-B850-546E7F5A6420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7B5B-95A0-4DF7-A593-EE8E11F3B44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215D-62CB-4DA7-A9AB-D1CB8F194F65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DC05-192B-4764-A95C-48050E33028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E1AF-5A6B-4245-ABE5-BFA372AE0FFE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AE5A-DF9A-4156-B9E1-E6F92AD455D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8832A4-337D-48A0-A8DC-C0D713A2D9F2}" type="datetimeFigureOut">
              <a:rPr lang="pt-BR"/>
              <a:pPr>
                <a:defRPr/>
              </a:pPr>
              <a:t>26/09/2013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F5DE4A-9286-4E38-8D1F-13643703EE7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>
    <p:random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392" name="Picture 11" descr="fundo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13" descr="tarjas fundo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4624"/>
              <a:ext cx="9144000" cy="635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3175" y="6324600"/>
            <a:ext cx="9148763" cy="539750"/>
          </a:xfrm>
          <a:prstGeom prst="rect">
            <a:avLst/>
          </a:prstGeom>
          <a:solidFill>
            <a:srgbClr val="005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387" name="Picture 14" descr="mapa_horizontal_500p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7038" y="5321300"/>
            <a:ext cx="44497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0" descr="tarja later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" y="0"/>
            <a:ext cx="31575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2071688" y="1643063"/>
            <a:ext cx="700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3600" baseline="0">
                <a:solidFill>
                  <a:srgbClr val="008000"/>
                </a:solidFill>
                <a:latin typeface="Arial Black" pitchFamily="34" charset="0"/>
              </a:rPr>
              <a:t>Plano Agrícola e Pecuário 2013/14</a:t>
            </a:r>
            <a:endParaRPr lang="pt-BR" sz="360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390" name="CaixaDeTexto 8"/>
          <p:cNvSpPr txBox="1">
            <a:spLocks noChangeArrowheads="1"/>
          </p:cNvSpPr>
          <p:nvPr/>
        </p:nvSpPr>
        <p:spPr bwMode="auto">
          <a:xfrm>
            <a:off x="517525" y="3495675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aseline="0">
                <a:solidFill>
                  <a:srgbClr val="008000"/>
                </a:solidFill>
                <a:latin typeface="Arial Black" pitchFamily="34" charset="0"/>
              </a:rPr>
              <a:t>Antonio Andrade</a:t>
            </a:r>
          </a:p>
          <a:p>
            <a:pPr algn="ctr"/>
            <a:r>
              <a:rPr lang="pt-BR" sz="2400" baseline="0">
                <a:solidFill>
                  <a:srgbClr val="008000"/>
                </a:solidFill>
                <a:latin typeface="Arial Black" pitchFamily="34" charset="0"/>
              </a:rPr>
              <a:t>Ministro da Agricultura, Pecuária e Abastecimento</a:t>
            </a:r>
            <a:endParaRPr lang="pt-BR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3236913" y="4932363"/>
            <a:ext cx="321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t-BR" sz="2000" b="1"/>
              <a:t>Brasília – DF, 26 de setembro</a:t>
            </a:r>
            <a:r>
              <a:rPr lang="pt-BR" sz="2000" b="1" baseline="0"/>
              <a:t> </a:t>
            </a:r>
            <a:r>
              <a:rPr lang="pt-BR" sz="2000" b="1"/>
              <a:t>de 2013.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17463"/>
            <a:ext cx="9104313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Box 7"/>
          <p:cNvSpPr txBox="1">
            <a:spLocks noChangeArrowheads="1"/>
          </p:cNvSpPr>
          <p:nvPr/>
        </p:nvSpPr>
        <p:spPr bwMode="auto">
          <a:xfrm>
            <a:off x="649288" y="434975"/>
            <a:ext cx="76374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000" b="1" baseline="0">
                <a:solidFill>
                  <a:srgbClr val="006600"/>
                </a:solidFill>
              </a:rPr>
              <a:t>Volume de Recursos</a:t>
            </a:r>
          </a:p>
        </p:txBody>
      </p:sp>
      <p:sp>
        <p:nvSpPr>
          <p:cNvPr id="124930" name="TextBox 13"/>
          <p:cNvSpPr txBox="1">
            <a:spLocks noChangeArrowheads="1"/>
          </p:cNvSpPr>
          <p:nvPr/>
        </p:nvSpPr>
        <p:spPr bwMode="auto">
          <a:xfrm>
            <a:off x="1006475" y="1931988"/>
            <a:ext cx="67802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5000" b="1" baseline="0">
                <a:solidFill>
                  <a:srgbClr val="006600"/>
                </a:solidFill>
              </a:rPr>
              <a:t>R$ 136,0 bilhões </a:t>
            </a:r>
            <a:r>
              <a:rPr lang="pt-BR" sz="3200" b="1" baseline="0">
                <a:solidFill>
                  <a:srgbClr val="FF0000"/>
                </a:solidFill>
              </a:rPr>
              <a:t>(+18%)</a:t>
            </a:r>
          </a:p>
        </p:txBody>
      </p:sp>
      <p:sp>
        <p:nvSpPr>
          <p:cNvPr id="21" name="Oval 20"/>
          <p:cNvSpPr/>
          <p:nvPr/>
        </p:nvSpPr>
        <p:spPr>
          <a:xfrm>
            <a:off x="433388" y="3679825"/>
            <a:ext cx="215900" cy="215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aseline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4932" name="Rectangle 7"/>
          <p:cNvSpPr>
            <a:spLocks noChangeArrowheads="1"/>
          </p:cNvSpPr>
          <p:nvPr/>
        </p:nvSpPr>
        <p:spPr bwMode="auto">
          <a:xfrm>
            <a:off x="433388" y="3486150"/>
            <a:ext cx="3600450" cy="18002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rgbClr val="FFFF00"/>
                </a:solidFill>
              </a:rPr>
              <a:t>R$ 115,6 bilhões 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3000" b="1" baseline="0">
              <a:solidFill>
                <a:schemeClr val="bg1"/>
              </a:solidFill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chemeClr val="bg1"/>
                </a:solidFill>
              </a:rPr>
              <a:t>Juros controlados</a:t>
            </a:r>
          </a:p>
        </p:txBody>
      </p: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5076825" y="3486150"/>
            <a:ext cx="3527425" cy="18002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rgbClr val="FFFF00"/>
                </a:solidFill>
              </a:rPr>
              <a:t>R$ 20,4 bilhões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chemeClr val="bg1"/>
                </a:solidFill>
              </a:rPr>
              <a:t>Juros livres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33388" y="3679825"/>
            <a:ext cx="215900" cy="215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aseline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4146" name="Rectangle 7"/>
          <p:cNvSpPr>
            <a:spLocks noChangeArrowheads="1"/>
          </p:cNvSpPr>
          <p:nvPr/>
        </p:nvSpPr>
        <p:spPr bwMode="auto">
          <a:xfrm>
            <a:off x="433388" y="2708275"/>
            <a:ext cx="3600450" cy="18002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rgbClr val="FFFF00"/>
                </a:solidFill>
              </a:rPr>
              <a:t>R$ 115,6 bilhões 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3000" b="1" baseline="0">
              <a:solidFill>
                <a:schemeClr val="bg1"/>
              </a:solidFill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chemeClr val="bg1"/>
                </a:solidFill>
              </a:rPr>
              <a:t>Juros controlados</a:t>
            </a:r>
          </a:p>
        </p:txBody>
      </p:sp>
      <p:sp>
        <p:nvSpPr>
          <p:cNvPr id="134147" name="Rectangle 7"/>
          <p:cNvSpPr>
            <a:spLocks noChangeArrowheads="1"/>
          </p:cNvSpPr>
          <p:nvPr/>
        </p:nvSpPr>
        <p:spPr bwMode="auto">
          <a:xfrm>
            <a:off x="4786313" y="2708275"/>
            <a:ext cx="4071937" cy="25066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rgbClr val="FFFF00"/>
                </a:solidFill>
              </a:rPr>
              <a:t>CUSTEIO E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rgbClr val="FFFF00"/>
                </a:solidFill>
              </a:rPr>
              <a:t> COMERCIALIZAÇÃO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3000" b="1" baseline="0">
              <a:solidFill>
                <a:srgbClr val="FFFF00"/>
              </a:solidFill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chemeClr val="bg1"/>
                </a:solidFill>
              </a:rPr>
              <a:t>R$ 97,6 bilhões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chemeClr val="bg1"/>
                </a:solidFill>
              </a:rPr>
              <a:t>(+ 9,8%)</a:t>
            </a:r>
          </a:p>
        </p:txBody>
      </p:sp>
      <p:sp>
        <p:nvSpPr>
          <p:cNvPr id="134148" name="Rectangle 7"/>
          <p:cNvSpPr>
            <a:spLocks noChangeArrowheads="1"/>
          </p:cNvSpPr>
          <p:nvPr/>
        </p:nvSpPr>
        <p:spPr bwMode="auto">
          <a:xfrm>
            <a:off x="285750" y="2708275"/>
            <a:ext cx="4214813" cy="25066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rgbClr val="FFFF00"/>
                </a:solidFill>
              </a:rPr>
              <a:t>INVESTIMENTO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3000" b="1" baseline="0">
              <a:solidFill>
                <a:schemeClr val="bg1"/>
              </a:solidFill>
            </a:endParaRP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chemeClr val="bg1"/>
                </a:solidFill>
              </a:rPr>
              <a:t>R$ 38,4 bilhões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3000" b="1" baseline="0">
                <a:solidFill>
                  <a:schemeClr val="bg1"/>
                </a:solidFill>
              </a:rPr>
              <a:t>(+ 46%)</a:t>
            </a:r>
          </a:p>
        </p:txBody>
      </p:sp>
      <p:sp>
        <p:nvSpPr>
          <p:cNvPr id="134149" name="TextBox 7"/>
          <p:cNvSpPr txBox="1">
            <a:spLocks noChangeArrowheads="1"/>
          </p:cNvSpPr>
          <p:nvPr/>
        </p:nvSpPr>
        <p:spPr bwMode="auto">
          <a:xfrm>
            <a:off x="571500" y="781050"/>
            <a:ext cx="76374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000" b="1" baseline="0">
                <a:solidFill>
                  <a:srgbClr val="006600"/>
                </a:solidFill>
              </a:rPr>
              <a:t>Volume de Recursos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4"/>
          <p:cNvSpPr txBox="1">
            <a:spLocks noChangeArrowheads="1"/>
          </p:cNvSpPr>
          <p:nvPr/>
        </p:nvSpPr>
        <p:spPr bwMode="auto">
          <a:xfrm>
            <a:off x="-180975" y="20161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 baseline="0">
                <a:solidFill>
                  <a:srgbClr val="006600"/>
                </a:solidFill>
              </a:rPr>
              <a:t>Taxas de Juros</a:t>
            </a:r>
          </a:p>
        </p:txBody>
      </p:sp>
      <p:graphicFrame>
        <p:nvGraphicFramePr>
          <p:cNvPr id="128036" name="Group 36"/>
          <p:cNvGraphicFramePr>
            <a:graphicFrameLocks noGrp="1"/>
          </p:cNvGraphicFramePr>
          <p:nvPr>
            <p:ph idx="4294967295"/>
          </p:nvPr>
        </p:nvGraphicFramePr>
        <p:xfrm>
          <a:off x="782638" y="1104900"/>
          <a:ext cx="7534275" cy="5253038"/>
        </p:xfrm>
        <a:graphic>
          <a:graphicData uri="http://schemas.openxmlformats.org/drawingml/2006/table">
            <a:tbl>
              <a:tblPr/>
              <a:tblGrid>
                <a:gridCol w="4005262"/>
                <a:gridCol w="1655763"/>
                <a:gridCol w="1873250"/>
              </a:tblGrid>
              <a:tr h="577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Finalidade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Taxa de juros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(% ano)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2012/13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2013/14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Custeio e Comercialização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Médio Produtor (Pronamp)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Investimentos</a:t>
                      </a:r>
                    </a:p>
                    <a:p>
                      <a:pPr marL="457200" marR="0" lvl="1" indent="-1905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Irrigação e Armazenagem</a:t>
                      </a:r>
                    </a:p>
                    <a:p>
                      <a:pPr marL="457200" marR="0" lvl="1" indent="-1905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Programa ABC</a:t>
                      </a:r>
                    </a:p>
                    <a:p>
                      <a:pPr marL="457200" marR="0" lvl="1" indent="-1905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PSI – Rural</a:t>
                      </a:r>
                    </a:p>
                    <a:p>
                      <a:pPr marL="457200" marR="0" lvl="1" indent="-1905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Outros investimentos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Cooperativas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Capital de giro (Procap-Agro)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Investimento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5,5</a:t>
                      </a:r>
                      <a:endParaRPr kumimoji="0" lang="pt-BR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Fundos Constitucionais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r>
                        <a:rPr kumimoji="0" lang="pt-BR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(*)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  <a:r>
                        <a:rPr kumimoji="0" lang="pt-BR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(*)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7010" name="Text Box 108"/>
          <p:cNvSpPr txBox="1">
            <a:spLocks noChangeArrowheads="1"/>
          </p:cNvSpPr>
          <p:nvPr/>
        </p:nvSpPr>
        <p:spPr bwMode="auto">
          <a:xfrm>
            <a:off x="782638" y="6440488"/>
            <a:ext cx="7534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pt-BR" sz="1200" baseline="0">
                <a:solidFill>
                  <a:schemeClr val="tx1"/>
                </a:solidFill>
              </a:rPr>
              <a:t>Elab.: SPA/MAPA. Data: maio/2013.                              </a:t>
            </a:r>
            <a:r>
              <a:rPr lang="pt-BR">
                <a:solidFill>
                  <a:srgbClr val="FF0000"/>
                </a:solidFill>
              </a:rPr>
              <a:t>   (*) já considerados bônus de 15%  por adimplência</a:t>
            </a:r>
            <a:r>
              <a:rPr lang="pt-BR" sz="1200" baseline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Box 7"/>
          <p:cNvSpPr txBox="1">
            <a:spLocks noChangeArrowheads="1"/>
          </p:cNvSpPr>
          <p:nvPr/>
        </p:nvSpPr>
        <p:spPr bwMode="auto">
          <a:xfrm>
            <a:off x="509588" y="655638"/>
            <a:ext cx="799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 baseline="0">
                <a:solidFill>
                  <a:srgbClr val="336600"/>
                </a:solidFill>
              </a:rPr>
              <a:t>Custeio Agrícola e Pecuário</a:t>
            </a:r>
          </a:p>
        </p:txBody>
      </p:sp>
      <p:sp>
        <p:nvSpPr>
          <p:cNvPr id="102402" name="Rectangle 17"/>
          <p:cNvSpPr>
            <a:spLocks noChangeArrowheads="1"/>
          </p:cNvSpPr>
          <p:nvPr/>
        </p:nvSpPr>
        <p:spPr bwMode="auto">
          <a:xfrm>
            <a:off x="428625" y="1571625"/>
            <a:ext cx="8715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defTabSz="914400">
              <a:buFont typeface="Wingdings" pitchFamily="2" charset="2"/>
              <a:buChar char="§"/>
              <a:defRPr/>
            </a:pPr>
            <a:endParaRPr lang="pt-BR" sz="1800" b="1" baseline="0" dirty="0">
              <a:solidFill>
                <a:schemeClr val="tx1"/>
              </a:solidFill>
            </a:endParaRPr>
          </a:p>
          <a:p>
            <a:pPr indent="355600" defTabSz="914400">
              <a:lnSpc>
                <a:spcPts val="35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b="1" i="1" baseline="0" dirty="0">
                <a:solidFill>
                  <a:srgbClr val="006600"/>
                </a:solidFill>
              </a:rPr>
              <a:t>Taxa de juros</a:t>
            </a:r>
            <a:r>
              <a:rPr lang="pt-BR" sz="2400" baseline="0" dirty="0">
                <a:solidFill>
                  <a:schemeClr val="tx1"/>
                </a:solidFill>
              </a:rPr>
              <a:t>: </a:t>
            </a:r>
            <a:r>
              <a:rPr lang="pt-BR" sz="2400" b="1" baseline="0" dirty="0">
                <a:solidFill>
                  <a:schemeClr val="tx1"/>
                </a:solidFill>
              </a:rPr>
              <a:t>5,5%</a:t>
            </a:r>
          </a:p>
          <a:p>
            <a:pPr indent="355600" defTabSz="914400">
              <a:lnSpc>
                <a:spcPts val="35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b="1" i="1" baseline="0" dirty="0">
                <a:solidFill>
                  <a:srgbClr val="006600"/>
                </a:solidFill>
              </a:rPr>
              <a:t>Limite/produtor</a:t>
            </a:r>
            <a:r>
              <a:rPr lang="pt-BR" sz="2400" b="1" i="1" baseline="0" dirty="0">
                <a:solidFill>
                  <a:schemeClr val="tx1"/>
                </a:solidFill>
              </a:rPr>
              <a:t>:  </a:t>
            </a:r>
            <a:r>
              <a:rPr lang="pt-BR" sz="2400" b="1" baseline="0" dirty="0">
                <a:solidFill>
                  <a:schemeClr val="tx1"/>
                </a:solidFill>
              </a:rPr>
              <a:t>aumento de 25%</a:t>
            </a:r>
          </a:p>
          <a:p>
            <a:pPr lvl="2" indent="355600" defTabSz="914400">
              <a:lnSpc>
                <a:spcPts val="35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b="1" baseline="0" dirty="0">
                <a:solidFill>
                  <a:srgbClr val="006600"/>
                </a:solidFill>
              </a:rPr>
              <a:t>Custeio:  </a:t>
            </a:r>
            <a:r>
              <a:rPr lang="pt-BR" sz="2400" b="1" baseline="0" dirty="0">
                <a:solidFill>
                  <a:schemeClr val="tx1"/>
                </a:solidFill>
              </a:rPr>
              <a:t>R$ 1,0 milhão/safra</a:t>
            </a:r>
          </a:p>
          <a:p>
            <a:pPr lvl="2" indent="355600" defTabSz="914400">
              <a:lnSpc>
                <a:spcPts val="35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b="1" baseline="0" dirty="0">
                <a:solidFill>
                  <a:srgbClr val="336600"/>
                </a:solidFill>
              </a:rPr>
              <a:t>Comercialização: </a:t>
            </a:r>
            <a:r>
              <a:rPr lang="pt-BR" sz="2400" b="1" baseline="0" dirty="0">
                <a:solidFill>
                  <a:schemeClr val="tx1"/>
                </a:solidFill>
              </a:rPr>
              <a:t>R$ 2,0 milhões</a:t>
            </a:r>
          </a:p>
          <a:p>
            <a:pPr marL="355600" lvl="1" indent="-355600" defTabSz="914400">
              <a:lnSpc>
                <a:spcPts val="35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400" b="1" baseline="0" dirty="0">
                <a:solidFill>
                  <a:srgbClr val="336600"/>
                </a:solidFill>
              </a:rPr>
              <a:t>Limite de Custeio da Avicultura Integrada</a:t>
            </a:r>
          </a:p>
          <a:p>
            <a:pPr marL="812800" lvl="2" indent="88900" defTabSz="914400">
              <a:lnSpc>
                <a:spcPts val="35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</a:rPr>
              <a:t>R$ 80 mil</a:t>
            </a:r>
          </a:p>
          <a:p>
            <a:pPr marL="812800" lvl="2" indent="88900" defTabSz="914400">
              <a:lnSpc>
                <a:spcPts val="35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</a:rPr>
              <a:t>Até R$ 160 mil (duas ou mais atividades integradas)</a:t>
            </a:r>
            <a:endParaRPr lang="pt-BR" sz="2000" b="1" baseline="0" dirty="0">
              <a:solidFill>
                <a:schemeClr val="tx1"/>
              </a:solidFill>
            </a:endParaRPr>
          </a:p>
          <a:p>
            <a:pPr indent="355600" defTabSz="914400">
              <a:defRPr/>
            </a:pPr>
            <a:endParaRPr lang="pt-BR" sz="2000" b="1" baseline="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Box 7"/>
          <p:cNvSpPr txBox="1">
            <a:spLocks noChangeArrowheads="1"/>
          </p:cNvSpPr>
          <p:nvPr/>
        </p:nvSpPr>
        <p:spPr bwMode="auto">
          <a:xfrm>
            <a:off x="0" y="381000"/>
            <a:ext cx="9144000" cy="54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ts val="4000"/>
              </a:lnSpc>
              <a:tabLst>
                <a:tab pos="355600" algn="l"/>
              </a:tabLst>
            </a:pPr>
            <a:r>
              <a:rPr lang="pt-BR" sz="2400" b="1" baseline="0">
                <a:solidFill>
                  <a:srgbClr val="006600"/>
                </a:solidFill>
              </a:rPr>
              <a:t>PRONAMP – Médio Produtor Rural</a:t>
            </a:r>
          </a:p>
        </p:txBody>
      </p:sp>
      <p:sp>
        <p:nvSpPr>
          <p:cNvPr id="130050" name="Rectangle 1"/>
          <p:cNvSpPr>
            <a:spLocks noChangeArrowheads="1"/>
          </p:cNvSpPr>
          <p:nvPr/>
        </p:nvSpPr>
        <p:spPr bwMode="auto">
          <a:xfrm>
            <a:off x="107950" y="1366838"/>
            <a:ext cx="8964613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8900" lvl="1" indent="-88900" algn="just" defTabSz="355600">
              <a:lnSpc>
                <a:spcPts val="2500"/>
              </a:lnSpc>
              <a:buFont typeface="Arial" charset="0"/>
              <a:buChar char="•"/>
              <a:tabLst>
                <a:tab pos="355600" algn="l"/>
              </a:tabLst>
            </a:pPr>
            <a:endParaRPr lang="pt-BR" sz="2500" baseline="0">
              <a:solidFill>
                <a:srgbClr val="006600"/>
              </a:solidFill>
              <a:latin typeface="Arial Black" pitchFamily="34" charset="0"/>
              <a:cs typeface="Times New Roman" pitchFamily="18" charset="0"/>
            </a:endParaRPr>
          </a:p>
          <a:p>
            <a:pPr marL="88900" lvl="1" indent="-88900" algn="just" defTabSz="355600">
              <a:lnSpc>
                <a:spcPts val="2500"/>
              </a:lnSpc>
              <a:buFont typeface="Arial" charset="0"/>
              <a:buChar char="•"/>
              <a:tabLst>
                <a:tab pos="355600" algn="l"/>
              </a:tabLst>
            </a:pPr>
            <a:r>
              <a:rPr lang="pt-BR" sz="2500" baseline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pt-BR" sz="2400" b="1" baseline="0">
                <a:solidFill>
                  <a:srgbClr val="006600"/>
                </a:solidFill>
              </a:rPr>
              <a:t>Volume de Recursos</a:t>
            </a:r>
            <a:r>
              <a:rPr lang="pt-BR" sz="2400" baseline="0">
                <a:solidFill>
                  <a:schemeClr val="tx1"/>
                </a:solidFill>
              </a:rPr>
              <a:t>: R$ 13,2 bilhões </a:t>
            </a:r>
            <a:r>
              <a:rPr lang="pt-BR" sz="2400" b="1" baseline="0">
                <a:solidFill>
                  <a:schemeClr val="tx1"/>
                </a:solidFill>
              </a:rPr>
              <a:t>(+18,4%)</a:t>
            </a:r>
          </a:p>
          <a:p>
            <a:pPr marL="88900" lvl="1" indent="-88900" algn="just" defTabSz="355600">
              <a:lnSpc>
                <a:spcPts val="2500"/>
              </a:lnSpc>
              <a:buFont typeface="Arial" charset="0"/>
              <a:buChar char="•"/>
              <a:tabLst>
                <a:tab pos="355600" algn="l"/>
              </a:tabLst>
            </a:pPr>
            <a:endParaRPr lang="pt-BR" sz="2400" baseline="0">
              <a:solidFill>
                <a:schemeClr val="tx1"/>
              </a:solidFill>
            </a:endParaRPr>
          </a:p>
          <a:p>
            <a:pPr marL="88900" lvl="1" indent="-88900" algn="just" defTabSz="355600">
              <a:lnSpc>
                <a:spcPts val="2500"/>
              </a:lnSpc>
              <a:buFont typeface="Arial" charset="0"/>
              <a:buChar char="•"/>
              <a:tabLst>
                <a:tab pos="355600" algn="l"/>
              </a:tabLst>
            </a:pPr>
            <a:r>
              <a:rPr lang="pt-BR" sz="2400" baseline="0">
                <a:solidFill>
                  <a:schemeClr val="tx1"/>
                </a:solidFill>
              </a:rPr>
              <a:t> </a:t>
            </a:r>
            <a:r>
              <a:rPr lang="pt-BR" sz="2400" b="1" baseline="0">
                <a:solidFill>
                  <a:srgbClr val="006600"/>
                </a:solidFill>
              </a:rPr>
              <a:t>Renda Bruta Anual para enquadramento</a:t>
            </a:r>
            <a:r>
              <a:rPr lang="pt-BR" sz="2400" baseline="0">
                <a:solidFill>
                  <a:schemeClr val="tx1"/>
                </a:solidFill>
              </a:rPr>
              <a:t>:</a:t>
            </a:r>
          </a:p>
          <a:p>
            <a:pPr marL="901700" lvl="2" indent="-279400" algn="just" defTabSz="355600">
              <a:lnSpc>
                <a:spcPts val="2500"/>
              </a:lnSpc>
              <a:spcAft>
                <a:spcPct val="20000"/>
              </a:spcAft>
              <a:buFont typeface="Arial" charset="0"/>
              <a:buChar char="•"/>
              <a:tabLst>
                <a:tab pos="355600" algn="l"/>
              </a:tabLst>
            </a:pPr>
            <a:r>
              <a:rPr lang="pt-BR" sz="2400" b="1" baseline="0">
                <a:solidFill>
                  <a:schemeClr val="tx1"/>
                </a:solidFill>
              </a:rPr>
              <a:t>Safra 12/13: </a:t>
            </a:r>
            <a:r>
              <a:rPr lang="pt-BR" sz="2400" baseline="0">
                <a:solidFill>
                  <a:schemeClr val="tx1"/>
                </a:solidFill>
              </a:rPr>
              <a:t>R$ 800 mil com rebates de até 50%.</a:t>
            </a:r>
            <a:endParaRPr lang="pt-BR" sz="2400" b="1" baseline="0">
              <a:solidFill>
                <a:schemeClr val="tx1"/>
              </a:solidFill>
            </a:endParaRPr>
          </a:p>
          <a:p>
            <a:pPr marL="901700" lvl="2" indent="-279400" algn="just" defTabSz="355600">
              <a:lnSpc>
                <a:spcPts val="2500"/>
              </a:lnSpc>
              <a:spcAft>
                <a:spcPct val="20000"/>
              </a:spcAft>
              <a:buFont typeface="Arial" charset="0"/>
              <a:buChar char="•"/>
              <a:tabLst>
                <a:tab pos="355600" algn="l"/>
              </a:tabLst>
            </a:pPr>
            <a:r>
              <a:rPr lang="pt-BR" sz="2400" b="1" baseline="0">
                <a:solidFill>
                  <a:schemeClr val="tx1"/>
                </a:solidFill>
              </a:rPr>
              <a:t>Safra 13/14: R$ 1,6 milhão  (sem rebates)</a:t>
            </a:r>
          </a:p>
          <a:p>
            <a:pPr marL="88900" lvl="1" indent="-88900" algn="just" defTabSz="355600">
              <a:lnSpc>
                <a:spcPts val="2500"/>
              </a:lnSpc>
              <a:buFont typeface="Arial" charset="0"/>
              <a:buChar char="•"/>
              <a:tabLst>
                <a:tab pos="355600" algn="l"/>
              </a:tabLst>
            </a:pPr>
            <a:endParaRPr lang="pt-BR" sz="2400" baseline="0">
              <a:solidFill>
                <a:schemeClr val="tx1"/>
              </a:solidFill>
            </a:endParaRPr>
          </a:p>
          <a:p>
            <a:pPr marL="88900" lvl="1" indent="-88900" algn="just" defTabSz="355600">
              <a:lnSpc>
                <a:spcPts val="2500"/>
              </a:lnSpc>
              <a:buFont typeface="Arial" charset="0"/>
              <a:buChar char="•"/>
              <a:tabLst>
                <a:tab pos="355600" algn="l"/>
              </a:tabLst>
            </a:pPr>
            <a:r>
              <a:rPr lang="pt-BR" sz="2400" b="1" baseline="0">
                <a:solidFill>
                  <a:schemeClr val="tx1"/>
                </a:solidFill>
              </a:rPr>
              <a:t> </a:t>
            </a:r>
            <a:r>
              <a:rPr lang="pt-BR" sz="2400" b="1" baseline="0">
                <a:solidFill>
                  <a:srgbClr val="006600"/>
                </a:solidFill>
              </a:rPr>
              <a:t>Limite de Financiamento</a:t>
            </a:r>
            <a:r>
              <a:rPr lang="pt-BR" sz="2400" b="1" baseline="0">
                <a:solidFill>
                  <a:schemeClr val="tx1"/>
                </a:solidFill>
              </a:rPr>
              <a:t>:</a:t>
            </a:r>
          </a:p>
          <a:p>
            <a:pPr marL="901700" lvl="2" indent="-279400" algn="just" defTabSz="355600">
              <a:lnSpc>
                <a:spcPts val="2500"/>
              </a:lnSpc>
              <a:buFont typeface="Arial" charset="0"/>
              <a:buChar char="•"/>
              <a:tabLst>
                <a:tab pos="355600" algn="l"/>
              </a:tabLst>
            </a:pPr>
            <a:r>
              <a:rPr lang="pt-BR" sz="2400" baseline="0">
                <a:solidFill>
                  <a:schemeClr val="tx1"/>
                </a:solidFill>
              </a:rPr>
              <a:t>Custeio: passa de R$ 500 mil para </a:t>
            </a:r>
            <a:r>
              <a:rPr lang="pt-BR" sz="2400" b="1" baseline="0">
                <a:solidFill>
                  <a:schemeClr val="tx1"/>
                </a:solidFill>
              </a:rPr>
              <a:t>R$ 600 mil (+20%)</a:t>
            </a:r>
          </a:p>
          <a:p>
            <a:pPr marL="901700" lvl="2" indent="-279400" algn="just" defTabSz="355600">
              <a:lnSpc>
                <a:spcPts val="2500"/>
              </a:lnSpc>
              <a:buFont typeface="Arial" charset="0"/>
              <a:buChar char="•"/>
              <a:tabLst>
                <a:tab pos="355600" algn="l"/>
              </a:tabLst>
            </a:pPr>
            <a:r>
              <a:rPr lang="pt-BR" sz="2400" baseline="0">
                <a:solidFill>
                  <a:schemeClr val="tx1"/>
                </a:solidFill>
              </a:rPr>
              <a:t>Investimento: passa de R$ 300 mil </a:t>
            </a:r>
            <a:r>
              <a:rPr lang="pt-BR" sz="2400" b="1" baseline="0">
                <a:solidFill>
                  <a:schemeClr val="tx1"/>
                </a:solidFill>
              </a:rPr>
              <a:t>R$ 350 mil  (+16,6%)</a:t>
            </a:r>
          </a:p>
          <a:p>
            <a:pPr marL="88900" lvl="1" indent="-88900" algn="just" defTabSz="355600">
              <a:lnSpc>
                <a:spcPts val="2500"/>
              </a:lnSpc>
              <a:buFont typeface="Arial" charset="0"/>
              <a:buChar char="•"/>
              <a:tabLst>
                <a:tab pos="355600" algn="l"/>
              </a:tabLst>
            </a:pPr>
            <a:endParaRPr lang="pt-BR" sz="2400" b="1" baseline="0">
              <a:solidFill>
                <a:schemeClr val="tx1"/>
              </a:solidFill>
            </a:endParaRPr>
          </a:p>
          <a:p>
            <a:pPr marL="88900" lvl="1" indent="-88900" algn="just" defTabSz="355600">
              <a:lnSpc>
                <a:spcPts val="2500"/>
              </a:lnSpc>
              <a:buFont typeface="Arial" charset="0"/>
              <a:buChar char="•"/>
              <a:tabLst>
                <a:tab pos="355600" algn="l"/>
              </a:tabLst>
            </a:pPr>
            <a:r>
              <a:rPr lang="pt-BR" sz="2400" b="1" baseline="0">
                <a:solidFill>
                  <a:schemeClr val="tx1"/>
                </a:solidFill>
              </a:rPr>
              <a:t> </a:t>
            </a:r>
            <a:r>
              <a:rPr lang="pt-BR" sz="2400" b="1" baseline="0">
                <a:solidFill>
                  <a:srgbClr val="006600"/>
                </a:solidFill>
              </a:rPr>
              <a:t>Taxa de juros</a:t>
            </a:r>
            <a:r>
              <a:rPr lang="pt-BR" sz="2400" b="1" baseline="0">
                <a:solidFill>
                  <a:schemeClr val="tx1"/>
                </a:solidFill>
              </a:rPr>
              <a:t>: </a:t>
            </a:r>
          </a:p>
          <a:p>
            <a:pPr marL="901700" lvl="2" indent="-279400" algn="just" defTabSz="355600">
              <a:lnSpc>
                <a:spcPts val="2500"/>
              </a:lnSpc>
              <a:buFont typeface="Arial" charset="0"/>
              <a:buChar char="•"/>
              <a:tabLst>
                <a:tab pos="355600" algn="l"/>
              </a:tabLst>
            </a:pPr>
            <a:r>
              <a:rPr lang="pt-BR" sz="2400" baseline="0">
                <a:solidFill>
                  <a:schemeClr val="tx1"/>
                </a:solidFill>
              </a:rPr>
              <a:t>Reduz de 5,0 % para</a:t>
            </a:r>
            <a:r>
              <a:rPr lang="pt-BR" sz="2400" b="1" baseline="0">
                <a:solidFill>
                  <a:schemeClr val="tx1"/>
                </a:solidFill>
              </a:rPr>
              <a:t> 4,5% a.a.</a:t>
            </a:r>
            <a:endParaRPr lang="pt-BR" sz="2400" baseline="0">
              <a:solidFill>
                <a:schemeClr val="tx1"/>
              </a:solidFill>
            </a:endParaRPr>
          </a:p>
          <a:p>
            <a:pPr marL="88900" lvl="1" indent="-88900" algn="just" defTabSz="355600" eaLnBrk="0" hangingPunct="0">
              <a:lnSpc>
                <a:spcPts val="2500"/>
              </a:lnSpc>
              <a:tabLst>
                <a:tab pos="355600" algn="l"/>
              </a:tabLst>
            </a:pPr>
            <a:endParaRPr lang="pt-BR" sz="2500" baseline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968375" y="1263650"/>
            <a:ext cx="71755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8900" lvl="1" indent="-88900" algn="just">
              <a:lnSpc>
                <a:spcPts val="4000"/>
              </a:lnSpc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2400" b="1" baseline="0" dirty="0">
                <a:solidFill>
                  <a:srgbClr val="006600"/>
                </a:solidFill>
                <a:cs typeface="Times New Roman" pitchFamily="18" charset="0"/>
              </a:rPr>
              <a:t> Volume de recursos</a:t>
            </a:r>
            <a:r>
              <a:rPr lang="pt-BR" sz="2400" baseline="0" dirty="0">
                <a:solidFill>
                  <a:schemeClr val="tx1"/>
                </a:solidFill>
                <a:cs typeface="Times New Roman" pitchFamily="18" charset="0"/>
              </a:rPr>
              <a:t>: R$ 3,24 bilhões  </a:t>
            </a: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(+8%)</a:t>
            </a:r>
          </a:p>
          <a:p>
            <a:pPr marL="88900" lvl="1" indent="-88900" algn="just">
              <a:lnSpc>
                <a:spcPts val="4000"/>
              </a:lnSpc>
              <a:buFont typeface="Arial" pitchFamily="34" charset="0"/>
              <a:buChar char="•"/>
              <a:tabLst>
                <a:tab pos="355600" algn="l"/>
              </a:tabLst>
              <a:defRPr/>
            </a:pPr>
            <a:endParaRPr lang="pt-BR" sz="2400" b="1" baseline="0" dirty="0">
              <a:solidFill>
                <a:schemeClr val="tx1"/>
              </a:solidFill>
              <a:cs typeface="Times New Roman" pitchFamily="18" charset="0"/>
            </a:endParaRPr>
          </a:p>
          <a:p>
            <a:pPr marL="88900" lvl="1" indent="-88900" algn="just">
              <a:lnSpc>
                <a:spcPts val="4000"/>
              </a:lnSpc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2400" b="1" baseline="0" dirty="0">
                <a:solidFill>
                  <a:srgbClr val="006600"/>
                </a:solidFill>
                <a:cs typeface="Times New Roman" pitchFamily="18" charset="0"/>
              </a:rPr>
              <a:t> Capital de Giro:</a:t>
            </a:r>
          </a:p>
          <a:p>
            <a:pPr lvl="2" indent="-457200" algn="just">
              <a:lnSpc>
                <a:spcPts val="4000"/>
              </a:lnSpc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Recursos: </a:t>
            </a:r>
            <a:r>
              <a:rPr lang="pt-BR" sz="2400" baseline="0" dirty="0">
                <a:solidFill>
                  <a:schemeClr val="tx1"/>
                </a:solidFill>
                <a:cs typeface="Times New Roman" pitchFamily="18" charset="0"/>
              </a:rPr>
              <a:t>R$ 2,92 bilhões</a:t>
            </a:r>
            <a:endParaRPr lang="pt-BR" sz="2400" b="1" baseline="0" dirty="0">
              <a:solidFill>
                <a:schemeClr val="tx1"/>
              </a:solidFill>
              <a:cs typeface="Times New Roman" pitchFamily="18" charset="0"/>
            </a:endParaRPr>
          </a:p>
          <a:p>
            <a:pPr lvl="2" indent="-457200" algn="just">
              <a:lnSpc>
                <a:spcPts val="4000"/>
              </a:lnSpc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Taxa de Juros</a:t>
            </a:r>
            <a:r>
              <a:rPr lang="pt-BR" sz="2400" baseline="0" dirty="0">
                <a:solidFill>
                  <a:schemeClr val="tx1"/>
                </a:solidFill>
                <a:cs typeface="Times New Roman" pitchFamily="18" charset="0"/>
              </a:rPr>
              <a:t>: reduz de 9% para </a:t>
            </a: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6,5% a.a.</a:t>
            </a:r>
            <a:r>
              <a:rPr lang="pt-BR" sz="2400" baseline="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546100" lvl="2" indent="-88900" algn="just">
              <a:lnSpc>
                <a:spcPts val="4000"/>
              </a:lnSpc>
              <a:buFont typeface="Arial" pitchFamily="34" charset="0"/>
              <a:buChar char="•"/>
              <a:tabLst>
                <a:tab pos="355600" algn="l"/>
              </a:tabLst>
              <a:defRPr/>
            </a:pPr>
            <a:endParaRPr lang="pt-BR" sz="2400" b="1" baseline="0" dirty="0">
              <a:solidFill>
                <a:srgbClr val="006600"/>
              </a:solidFill>
              <a:cs typeface="Times New Roman" pitchFamily="18" charset="0"/>
            </a:endParaRPr>
          </a:p>
          <a:p>
            <a:pPr marL="88900" lvl="1" indent="-88900" algn="just">
              <a:lnSpc>
                <a:spcPts val="4000"/>
              </a:lnSpc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2400" b="1" baseline="0" dirty="0">
                <a:solidFill>
                  <a:srgbClr val="006600"/>
                </a:solidFill>
                <a:cs typeface="Times New Roman" pitchFamily="18" charset="0"/>
              </a:rPr>
              <a:t> Integralização de Quotas-Partes</a:t>
            </a:r>
          </a:p>
          <a:p>
            <a:pPr lvl="2" indent="-457200" algn="just">
              <a:lnSpc>
                <a:spcPts val="4000"/>
              </a:lnSpc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 Recursos: </a:t>
            </a:r>
            <a:r>
              <a:rPr lang="pt-BR" sz="2400" baseline="0" dirty="0">
                <a:solidFill>
                  <a:schemeClr val="tx1"/>
                </a:solidFill>
                <a:cs typeface="Times New Roman" pitchFamily="18" charset="0"/>
              </a:rPr>
              <a:t>R$ 320 milhões</a:t>
            </a:r>
          </a:p>
          <a:p>
            <a:pPr lvl="2" indent="-457200" algn="just">
              <a:lnSpc>
                <a:spcPts val="4000"/>
              </a:lnSpc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2400" baseline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Taxa de Juros:</a:t>
            </a:r>
            <a:r>
              <a:rPr lang="pt-BR" sz="2400" baseline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5,5% </a:t>
            </a:r>
            <a:r>
              <a:rPr lang="pt-BR" sz="2400" b="1" baseline="0" dirty="0" err="1">
                <a:solidFill>
                  <a:schemeClr val="tx1"/>
                </a:solidFill>
                <a:cs typeface="Times New Roman" pitchFamily="18" charset="0"/>
              </a:rPr>
              <a:t>a.a.</a:t>
            </a:r>
            <a:r>
              <a:rPr lang="pt-BR" sz="2400" baseline="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88900" lvl="1" indent="-88900" algn="just">
              <a:lnSpc>
                <a:spcPts val="3000"/>
              </a:lnSpc>
              <a:tabLst>
                <a:tab pos="355600" algn="l"/>
              </a:tabLst>
              <a:defRPr/>
            </a:pPr>
            <a:r>
              <a:rPr lang="pt-BR" sz="2800" baseline="0" dirty="0">
                <a:solidFill>
                  <a:srgbClr val="0066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131074" name="Retângulo 5"/>
          <p:cNvSpPr>
            <a:spLocks noChangeArrowheads="1"/>
          </p:cNvSpPr>
          <p:nvPr/>
        </p:nvSpPr>
        <p:spPr bwMode="auto">
          <a:xfrm>
            <a:off x="0" y="374650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lvl="1" indent="-88900" algn="ctr">
              <a:lnSpc>
                <a:spcPts val="4000"/>
              </a:lnSpc>
              <a:tabLst>
                <a:tab pos="355600" algn="l"/>
              </a:tabLst>
            </a:pPr>
            <a:r>
              <a:rPr lang="pt-BR" sz="4000" b="1" baseline="0">
                <a:solidFill>
                  <a:srgbClr val="006600"/>
                </a:solidFill>
              </a:rPr>
              <a:t>PROCAP – AGRO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4"/>
          <p:cNvSpPr txBox="1">
            <a:spLocks noChangeArrowheads="1"/>
          </p:cNvSpPr>
          <p:nvPr/>
        </p:nvSpPr>
        <p:spPr bwMode="auto">
          <a:xfrm>
            <a:off x="468313" y="2997200"/>
            <a:ext cx="828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pt-BR" sz="4800" baseline="0" dirty="0">
                <a:solidFill>
                  <a:schemeClr val="tx1"/>
                </a:solidFill>
                <a:latin typeface="+mn-lt"/>
              </a:rPr>
              <a:t> Programa de </a:t>
            </a:r>
            <a:r>
              <a:rPr lang="pt-BR" sz="4800" baseline="0" dirty="0" err="1">
                <a:solidFill>
                  <a:schemeClr val="tx1"/>
                </a:solidFill>
                <a:latin typeface="+mn-lt"/>
              </a:rPr>
              <a:t>de</a:t>
            </a:r>
            <a:r>
              <a:rPr lang="pt-BR" sz="4800" baseline="0" dirty="0">
                <a:solidFill>
                  <a:schemeClr val="tx1"/>
                </a:solidFill>
                <a:latin typeface="+mn-lt"/>
              </a:rPr>
              <a:t> Subvenção ao Seguro Rural - PSR</a:t>
            </a:r>
            <a:endParaRPr lang="pt-BR" sz="4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8229600" cy="1000125"/>
          </a:xfr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pt-BR" sz="3200" dirty="0" smtClean="0">
                <a:ea typeface="+mn-ea"/>
                <a:cs typeface="+mn-cs"/>
              </a:rPr>
              <a:t>PSR -  Evolução</a:t>
            </a:r>
          </a:p>
        </p:txBody>
      </p:sp>
      <p:graphicFrame>
        <p:nvGraphicFramePr>
          <p:cNvPr id="125955" name="Object 11"/>
          <p:cNvGraphicFramePr>
            <a:graphicFrameLocks noChangeAspect="1"/>
          </p:cNvGraphicFramePr>
          <p:nvPr>
            <p:ph idx="4294967295"/>
          </p:nvPr>
        </p:nvGraphicFramePr>
        <p:xfrm>
          <a:off x="612775" y="2174875"/>
          <a:ext cx="7488238" cy="3054350"/>
        </p:xfrm>
        <a:graphic>
          <a:graphicData uri="http://schemas.openxmlformats.org/presentationml/2006/ole">
            <p:oleObj spid="_x0000_s125955" name="Worksheet" r:id="rId3" imgW="4390949" imgH="1790700" progId="Excel.Shee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925" y="928688"/>
            <a:ext cx="8229600" cy="5197475"/>
          </a:xfrm>
        </p:spPr>
        <p:txBody>
          <a:bodyPr/>
          <a:lstStyle/>
          <a:p>
            <a:pPr marL="450850" lvl="1" indent="635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pt-BR" sz="2000" dirty="0" smtClean="0"/>
              <a:t> Os recursos serão distribuídos “por produto” e alocados por seguradora. Caso não sejam aplicados totalmente na finalidade prevista, a parte remanescente retornará ao MAPA e será realocada: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endParaRPr lang="pt-BR" sz="18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pt-BR" sz="1800" dirty="0" smtClean="0"/>
              <a:t>Milho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pt-BR" sz="1800" dirty="0" smtClean="0"/>
              <a:t>Soja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pt-BR" sz="1800" dirty="0" smtClean="0"/>
              <a:t>Frutas de Clima Temperado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pt-BR" sz="1800" dirty="0" smtClean="0"/>
              <a:t>Arroz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pt-BR" sz="1800" dirty="0" smtClean="0"/>
              <a:t>Feijão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pt-BR" sz="1800" dirty="0" smtClean="0"/>
              <a:t> Algodão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pt-BR" sz="1800" dirty="0" smtClean="0"/>
              <a:t>Tomate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pt-BR" sz="1800" dirty="0" smtClean="0"/>
              <a:t>Caqui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pt-BR" sz="1800" dirty="0" smtClean="0"/>
              <a:t>Demais</a:t>
            </a:r>
            <a:endParaRPr lang="pt-BR" sz="1600" dirty="0" smtClean="0"/>
          </a:p>
        </p:txBody>
      </p:sp>
      <p:sp>
        <p:nvSpPr>
          <p:cNvPr id="135170" name="Text Box 4"/>
          <p:cNvSpPr txBox="1">
            <a:spLocks noChangeArrowheads="1"/>
          </p:cNvSpPr>
          <p:nvPr/>
        </p:nvSpPr>
        <p:spPr bwMode="auto">
          <a:xfrm>
            <a:off x="642938" y="6191250"/>
            <a:ext cx="794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Calibri" pitchFamily="34" charset="0"/>
              </a:rPr>
              <a:t>OBS.: Até a safra 2012/13 os recursos foram alocados às Seguradoras, que, então, definiam a estratégia de aplicação.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57150" y="-71438"/>
            <a:ext cx="94107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3600">
                <a:solidFill>
                  <a:schemeClr val="tx1"/>
                </a:solidFill>
                <a:latin typeface="Calibri" pitchFamily="34" charset="0"/>
              </a:rPr>
              <a:t>Proposta de Aprimoramento -  Safra2013/14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1" name="Picture 11" descr="fundo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Picture 13" descr="tarjas fundo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4624"/>
              <a:ext cx="9144000" cy="635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649288" y="1268413"/>
            <a:ext cx="7451725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defRPr/>
            </a:pPr>
            <a:r>
              <a:rPr lang="pt-BR" sz="3600" b="1" baseline="0">
                <a:solidFill>
                  <a:srgbClr val="0055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Execução da Política Agrícola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defRPr/>
            </a:pPr>
            <a:r>
              <a:rPr lang="en-US" sz="3600" b="1" baseline="0">
                <a:solidFill>
                  <a:srgbClr val="0055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(2003-2013)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defRPr/>
            </a:pPr>
            <a:r>
              <a:rPr lang="en-US" sz="3600" b="1" baseline="0">
                <a:solidFill>
                  <a:srgbClr val="0055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defRPr/>
            </a:pPr>
            <a:r>
              <a:rPr lang="en-US" sz="3600" b="1" baseline="0">
                <a:solidFill>
                  <a:srgbClr val="0055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Plano Agrícola e Pecuário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defRPr/>
            </a:pPr>
            <a:r>
              <a:rPr lang="en-US" sz="3600" b="1" baseline="0">
                <a:solidFill>
                  <a:srgbClr val="0055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2013/14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429750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32963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ítulo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/>
          <a:lstStyle/>
          <a:p>
            <a:r>
              <a:rPr lang="pt-BR" sz="2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INOVAGRO</a:t>
            </a:r>
            <a:endParaRPr lang="pt-BR" sz="2800" b="1" smtClean="0">
              <a:solidFill>
                <a:srgbClr val="006600"/>
              </a:solidFill>
            </a:endParaRPr>
          </a:p>
        </p:txBody>
      </p:sp>
      <p:sp>
        <p:nvSpPr>
          <p:cNvPr id="4" name="Retângulo 2"/>
          <p:cNvSpPr>
            <a:spLocks noChangeArrowheads="1"/>
          </p:cNvSpPr>
          <p:nvPr/>
        </p:nvSpPr>
        <p:spPr bwMode="auto">
          <a:xfrm>
            <a:off x="392113" y="1143000"/>
            <a:ext cx="8323262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11113">
              <a:lnSpc>
                <a:spcPts val="3500"/>
              </a:lnSpc>
              <a:spcBef>
                <a:spcPts val="600"/>
              </a:spcBef>
              <a:tabLst>
                <a:tab pos="533400" algn="l"/>
              </a:tabLst>
              <a:defRPr/>
            </a:pPr>
            <a:r>
              <a:rPr lang="pt-BR" sz="2800" b="1" baseline="0" dirty="0">
                <a:solidFill>
                  <a:srgbClr val="006600"/>
                </a:solidFill>
                <a:cs typeface="Times New Roman" pitchFamily="18" charset="0"/>
              </a:rPr>
              <a:t>Itens Financiáveis  </a:t>
            </a:r>
          </a:p>
          <a:p>
            <a:pPr marL="812800" lvl="1" indent="-190500">
              <a:lnSpc>
                <a:spcPts val="35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 Cultivo Protegido</a:t>
            </a:r>
          </a:p>
          <a:p>
            <a:pPr marL="812800" lvl="1" indent="-190500">
              <a:lnSpc>
                <a:spcPts val="35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  Agricultura de Precisão</a:t>
            </a:r>
          </a:p>
          <a:p>
            <a:pPr marL="990600" lvl="1" indent="-368300">
              <a:lnSpc>
                <a:spcPts val="35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3400" algn="l"/>
                <a:tab pos="76200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Máquinas e equipamentos para automação e adequação de instalações </a:t>
            </a:r>
          </a:p>
          <a:p>
            <a:pPr marL="1727200" lvl="4" indent="-190500">
              <a:lnSpc>
                <a:spcPts val="3500"/>
              </a:lnSpc>
              <a:spcBef>
                <a:spcPts val="600"/>
              </a:spcBef>
              <a:tabLst>
                <a:tab pos="5334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- Avicultura</a:t>
            </a:r>
          </a:p>
          <a:p>
            <a:pPr marL="1727200" lvl="4" indent="-190500">
              <a:lnSpc>
                <a:spcPts val="3500"/>
              </a:lnSpc>
              <a:spcBef>
                <a:spcPts val="600"/>
              </a:spcBef>
              <a:tabLst>
                <a:tab pos="5334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- Suinocultura</a:t>
            </a:r>
          </a:p>
          <a:p>
            <a:pPr marL="1727200" lvl="4" indent="-190500">
              <a:lnSpc>
                <a:spcPts val="3500"/>
              </a:lnSpc>
              <a:spcBef>
                <a:spcPts val="600"/>
              </a:spcBef>
              <a:buFontTx/>
              <a:buChar char="-"/>
              <a:tabLst>
                <a:tab pos="5334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Pecuária de leite</a:t>
            </a:r>
          </a:p>
          <a:p>
            <a:pPr marL="901700" lvl="1" indent="-279400">
              <a:lnSpc>
                <a:spcPts val="35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pt-BR" sz="2400" b="1" baseline="0" dirty="0">
                <a:solidFill>
                  <a:schemeClr val="tx1"/>
                </a:solidFill>
                <a:cs typeface="Times New Roman" pitchFamily="18" charset="0"/>
              </a:rPr>
              <a:t>Programas de computadores para gestão, monitoramento e automação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5"/>
          <p:cNvSpPr txBox="1">
            <a:spLocks noChangeArrowheads="1"/>
          </p:cNvSpPr>
          <p:nvPr/>
        </p:nvSpPr>
        <p:spPr bwMode="auto">
          <a:xfrm>
            <a:off x="241300" y="6143625"/>
            <a:ext cx="8672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22860" rIns="0" bIns="0"/>
          <a:lstStyle/>
          <a:p>
            <a:pPr rtl="1"/>
            <a:r>
              <a:rPr lang="pt-BR" sz="1800">
                <a:solidFill>
                  <a:srgbClr val="000000"/>
                </a:solidFill>
              </a:rPr>
              <a:t>Fonte: Conab/MPA</a:t>
            </a:r>
          </a:p>
          <a:p>
            <a:pPr rtl="1"/>
            <a:r>
              <a:rPr lang="pt-BR" sz="1800">
                <a:solidFill>
                  <a:srgbClr val="000000"/>
                </a:solidFill>
              </a:rPr>
              <a:t>Produtos:algodão, amendoim, arroz, feijão, girassol, mamona, milho, soja, sorgo, culturas de inverno, trigo e triticale 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381000" y="1105456"/>
          <a:ext cx="8280457" cy="495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6350" y="214313"/>
            <a:ext cx="8637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defTabSz="914400">
              <a:defRPr/>
            </a:pPr>
            <a:r>
              <a:rPr lang="pt-BR" sz="3200" baseline="0" dirty="0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Produção e Área Plantada de Grãos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631825"/>
            <a:ext cx="8229600" cy="439738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solidFill>
                  <a:srgbClr val="006600"/>
                </a:solidFill>
                <a:latin typeface="Arial" charset="0"/>
                <a:ea typeface="+mn-ea"/>
                <a:cs typeface="Times New Roman" pitchFamily="18" charset="0"/>
              </a:rPr>
              <a:t>Exportações do Agronegócio</a:t>
            </a:r>
          </a:p>
        </p:txBody>
      </p:sp>
      <p:graphicFrame>
        <p:nvGraphicFramePr>
          <p:cNvPr id="3" name="Chart 1"/>
          <p:cNvGraphicFramePr>
            <a:graphicFrameLocks/>
          </p:cNvGraphicFramePr>
          <p:nvPr/>
        </p:nvGraphicFramePr>
        <p:xfrm>
          <a:off x="785786" y="1571612"/>
          <a:ext cx="7686700" cy="51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9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 smtClean="0">
                <a:solidFill>
                  <a:srgbClr val="008000"/>
                </a:solidFill>
                <a:latin typeface="Arial Black" pitchFamily="34" charset="0"/>
                <a:ea typeface="+mn-ea"/>
                <a:cs typeface="Arial" charset="0"/>
              </a:rPr>
              <a:t>EVOLUÇÃO DO FINANCIAMENTO RURAL</a:t>
            </a:r>
          </a:p>
        </p:txBody>
      </p:sp>
      <p:sp>
        <p:nvSpPr>
          <p:cNvPr id="20482" name="Text Box 11"/>
          <p:cNvSpPr txBox="1">
            <a:spLocks noChangeArrowheads="1"/>
          </p:cNvSpPr>
          <p:nvPr/>
        </p:nvSpPr>
        <p:spPr bwMode="auto">
          <a:xfrm>
            <a:off x="847725" y="1069975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R$ BILHÕES</a:t>
            </a:r>
          </a:p>
        </p:txBody>
      </p:sp>
      <p:pic>
        <p:nvPicPr>
          <p:cNvPr id="2048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56932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331913" y="6524625"/>
            <a:ext cx="1952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t-BR" b="1"/>
              <a:t>Fonte e Elab.: SPA/MAPA.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4140200" y="19891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8442" name="Rectangle 10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pt-BR" sz="2800" dirty="0" smtClean="0">
                <a:solidFill>
                  <a:srgbClr val="008000"/>
                </a:solidFill>
                <a:latin typeface="Arial Black" pitchFamily="34" charset="0"/>
                <a:ea typeface="+mn-ea"/>
                <a:cs typeface="Arial" charset="0"/>
              </a:rPr>
              <a:t>PRONAMP – Médio Produtor Rural</a:t>
            </a:r>
          </a:p>
        </p:txBody>
      </p:sp>
      <p:sp>
        <p:nvSpPr>
          <p:cNvPr id="21507" name="Text Box 13"/>
          <p:cNvSpPr txBox="1">
            <a:spLocks noChangeArrowheads="1"/>
          </p:cNvSpPr>
          <p:nvPr/>
        </p:nvSpPr>
        <p:spPr bwMode="auto">
          <a:xfrm>
            <a:off x="849313" y="957263"/>
            <a:ext cx="10080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R$ BILHÕES</a:t>
            </a:r>
          </a:p>
        </p:txBody>
      </p:sp>
      <p:pic>
        <p:nvPicPr>
          <p:cNvPr id="2150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71575"/>
            <a:ext cx="84963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527175" y="6513513"/>
            <a:ext cx="1914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t-BR" b="1"/>
              <a:t>Fonte e Elab.: SPA/MAPA.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4000" b="1" smtClean="0"/>
              <a:t>Programa de Subvenção ao Prêmio - PSR</a:t>
            </a:r>
          </a:p>
        </p:txBody>
      </p:sp>
      <p:graphicFrame>
        <p:nvGraphicFramePr>
          <p:cNvPr id="119811" name="Group 3"/>
          <p:cNvGraphicFramePr>
            <a:graphicFrameLocks noGrp="1"/>
          </p:cNvGraphicFramePr>
          <p:nvPr>
            <p:ph idx="4294967295"/>
          </p:nvPr>
        </p:nvGraphicFramePr>
        <p:xfrm>
          <a:off x="179388" y="1600200"/>
          <a:ext cx="8785225" cy="4565650"/>
        </p:xfrm>
        <a:graphic>
          <a:graphicData uri="http://schemas.openxmlformats.org/drawingml/2006/table">
            <a:tbl>
              <a:tblPr/>
              <a:tblGrid>
                <a:gridCol w="2716212"/>
                <a:gridCol w="754063"/>
                <a:gridCol w="754062"/>
                <a:gridCol w="752475"/>
                <a:gridCol w="754063"/>
                <a:gridCol w="754062"/>
                <a:gridCol w="754063"/>
                <a:gridCol w="754062"/>
                <a:gridCol w="792163"/>
              </a:tblGrid>
              <a:tr h="363538"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2013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2014(*)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Orçamento (R$milhões)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329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Área Segurada (milhões ha)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2,28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4,76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6,67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4,79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5,58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5,24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Produtores Atendidos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27.846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43.642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56.306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38.211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40.109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43.538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52.933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96.000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 gridSpan="7"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(*) Para disponibilizarmos esse valor será necessário crédito suplementar de R$230 milhões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(R$80 milhões Decreto e R$150 PL)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0" y="620713"/>
          <a:ext cx="9144000" cy="6083300"/>
        </p:xfrm>
        <a:graphic>
          <a:graphicData uri="http://schemas.openxmlformats.org/presentationml/2006/ole">
            <p:oleObj spid="_x0000_s119814" name="Gráfico" r:id="rId3" imgW="8848710" imgH="5867310" progId="Excel.Sheet.8">
              <p:embed/>
            </p:oleObj>
          </a:graphicData>
        </a:graphic>
      </p:graphicFrame>
      <p:sp>
        <p:nvSpPr>
          <p:cNvPr id="119815" name="Text Box 5"/>
          <p:cNvSpPr txBox="1">
            <a:spLocks noChangeArrowheads="1"/>
          </p:cNvSpPr>
          <p:nvPr/>
        </p:nvSpPr>
        <p:spPr bwMode="auto">
          <a:xfrm>
            <a:off x="0" y="6621463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chemeClr val="tx1"/>
                </a:solidFill>
              </a:rPr>
              <a:t>Fonte: Conab – Elaboração: MAPA/SPA</a:t>
            </a:r>
            <a:r>
              <a:rPr lang="pt-BR" sz="1000" b="1"/>
              <a:t>/</a:t>
            </a:r>
          </a:p>
        </p:txBody>
      </p:sp>
      <p:sp>
        <p:nvSpPr>
          <p:cNvPr id="119816" name="CaixaDeTexto 3"/>
          <p:cNvSpPr txBox="1">
            <a:spLocks noChangeArrowheads="1"/>
          </p:cNvSpPr>
          <p:nvPr/>
        </p:nvSpPr>
        <p:spPr bwMode="auto">
          <a:xfrm>
            <a:off x="1252538" y="207963"/>
            <a:ext cx="683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4000" b="1">
                <a:solidFill>
                  <a:srgbClr val="005500"/>
                </a:solidFill>
              </a:rPr>
              <a:t>Apoio Governamental à Comercialização</a:t>
            </a:r>
          </a:p>
          <a:p>
            <a:pPr algn="ctr" eaLnBrk="0" hangingPunct="0"/>
            <a:r>
              <a:rPr lang="pt-BR" sz="4000" b="1">
                <a:solidFill>
                  <a:srgbClr val="005500"/>
                </a:solidFill>
              </a:rPr>
              <a:t>(Orçamento)</a:t>
            </a:r>
          </a:p>
        </p:txBody>
      </p:sp>
      <p:sp>
        <p:nvSpPr>
          <p:cNvPr id="119817" name="Text Box 8"/>
          <p:cNvSpPr txBox="1">
            <a:spLocks noChangeArrowheads="1"/>
          </p:cNvSpPr>
          <p:nvPr/>
        </p:nvSpPr>
        <p:spPr bwMode="auto">
          <a:xfrm>
            <a:off x="4932363" y="5373688"/>
            <a:ext cx="22320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200000"/>
              </a:lnSpc>
              <a:spcBef>
                <a:spcPct val="50000"/>
              </a:spcBef>
            </a:pPr>
            <a:r>
              <a:rPr lang="pt-BR" sz="2800" b="1">
                <a:solidFill>
                  <a:srgbClr val="006600"/>
                </a:solidFill>
              </a:rPr>
              <a:t>Executado</a:t>
            </a:r>
          </a:p>
        </p:txBody>
      </p:sp>
      <p:sp>
        <p:nvSpPr>
          <p:cNvPr id="119818" name="Text Box 9"/>
          <p:cNvSpPr txBox="1">
            <a:spLocks noChangeArrowheads="1"/>
          </p:cNvSpPr>
          <p:nvPr/>
        </p:nvSpPr>
        <p:spPr bwMode="auto">
          <a:xfrm>
            <a:off x="1252538" y="1700213"/>
            <a:ext cx="22320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pt-BR" sz="2800" b="1">
                <a:solidFill>
                  <a:schemeClr val="hlink"/>
                </a:solidFill>
              </a:rPr>
              <a:t>Aprovado</a:t>
            </a:r>
          </a:p>
        </p:txBody>
      </p:sp>
      <p:sp>
        <p:nvSpPr>
          <p:cNvPr id="119819" name="Text Box 5"/>
          <p:cNvSpPr txBox="1">
            <a:spLocks noChangeArrowheads="1"/>
          </p:cNvSpPr>
          <p:nvPr/>
        </p:nvSpPr>
        <p:spPr bwMode="auto">
          <a:xfrm>
            <a:off x="6977063" y="6524625"/>
            <a:ext cx="220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 baseline="0">
                <a:solidFill>
                  <a:schemeClr val="tx1"/>
                </a:solidFill>
              </a:rPr>
              <a:t>(*) Executado até abril</a:t>
            </a:r>
            <a:endParaRPr lang="pt-BR" sz="1400" b="1" baseline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323850" y="1741488"/>
          <a:ext cx="8524875" cy="4432300"/>
        </p:xfrm>
        <a:graphic>
          <a:graphicData uri="http://schemas.openxmlformats.org/presentationml/2006/ole">
            <p:oleObj spid="_x0000_s122883" name="Planilha" r:id="rId3" imgW="7220070" imgH="3752760" progId="Excel.Sheet.8">
              <p:embed/>
            </p:oleObj>
          </a:graphicData>
        </a:graphic>
      </p:graphicFrame>
      <p:sp>
        <p:nvSpPr>
          <p:cNvPr id="122884" name="Título 1"/>
          <p:cNvSpPr>
            <a:spLocks noGrp="1"/>
          </p:cNvSpPr>
          <p:nvPr>
            <p:ph type="title" idx="4294967295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r>
              <a:rPr lang="pt-BR" sz="3200" b="1" smtClean="0">
                <a:solidFill>
                  <a:srgbClr val="336600"/>
                </a:solidFill>
                <a:latin typeface="Arial" charset="0"/>
                <a:cs typeface="Arial" charset="0"/>
              </a:rPr>
              <a:t>Taxas de Juros (% a.a.)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501</Words>
  <Application>Microsoft Office PowerPoint</Application>
  <PresentationFormat>On-screen Show (4:3)</PresentationFormat>
  <Paragraphs>205</Paragraphs>
  <Slides>23</Slides>
  <Notes>1</Notes>
  <HiddenSlides>2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Modelo de design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Arial</vt:lpstr>
      <vt:lpstr>Calibri</vt:lpstr>
      <vt:lpstr>Arial Black</vt:lpstr>
      <vt:lpstr>Times New Roman</vt:lpstr>
      <vt:lpstr>ＭＳ Ｐゴシック</vt:lpstr>
      <vt:lpstr>Wingdings</vt:lpstr>
      <vt:lpstr>Office Theme</vt:lpstr>
      <vt:lpstr>Gráfico</vt:lpstr>
      <vt:lpstr>Planilha</vt:lpstr>
      <vt:lpstr>Worksheet</vt:lpstr>
      <vt:lpstr>Slide 1</vt:lpstr>
      <vt:lpstr>Slide 2</vt:lpstr>
      <vt:lpstr>Slide 3</vt:lpstr>
      <vt:lpstr>Exportações do Agronegócio</vt:lpstr>
      <vt:lpstr>EVOLUÇÃO DO FINANCIAMENTO RURAL</vt:lpstr>
      <vt:lpstr>PRONAMP – Médio Produtor Rural</vt:lpstr>
      <vt:lpstr>Programa de Subvenção ao Prêmio - PSR</vt:lpstr>
      <vt:lpstr>Slide 8</vt:lpstr>
      <vt:lpstr>Taxas de Juros (% a.a.)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PSR -  Evolução</vt:lpstr>
      <vt:lpstr>Slide 19</vt:lpstr>
      <vt:lpstr>Slide 20</vt:lpstr>
      <vt:lpstr>Slide 21</vt:lpstr>
      <vt:lpstr>Slide 22</vt:lpstr>
      <vt:lpstr>INOVAGRO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Ministerio da Agricultura Pecuaria e Abastecimento</dc:creator>
  <cp:lastModifiedBy>Prodasen</cp:lastModifiedBy>
  <cp:revision>445</cp:revision>
  <dcterms:created xsi:type="dcterms:W3CDTF">2013-03-01T11:36:21Z</dcterms:created>
  <dcterms:modified xsi:type="dcterms:W3CDTF">2013-09-26T12:08:01Z</dcterms:modified>
</cp:coreProperties>
</file>