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4.xml" ContentType="application/vnd.ms-office.chart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olors7.xml" ContentType="application/vnd.ms-office.chartcolorstyle+xml"/>
  <Override PartName="/ppt/charts/colors1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harts/chart16.xml" ContentType="application/vnd.openxmlformats-officedocument.drawingml.chart+xml"/>
  <Override PartName="/ppt/charts/style10.xml" ContentType="application/vnd.ms-office.chartstyle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notesMasterIdLst>
    <p:notesMasterId r:id="rId30"/>
  </p:notesMasterIdLst>
  <p:sldIdLst>
    <p:sldId id="272" r:id="rId2"/>
    <p:sldId id="1011" r:id="rId3"/>
    <p:sldId id="995" r:id="rId4"/>
    <p:sldId id="1013" r:id="rId5"/>
    <p:sldId id="1012" r:id="rId6"/>
    <p:sldId id="1010" r:id="rId7"/>
    <p:sldId id="1015" r:id="rId8"/>
    <p:sldId id="1009" r:id="rId9"/>
    <p:sldId id="1000" r:id="rId10"/>
    <p:sldId id="975" r:id="rId11"/>
    <p:sldId id="996" r:id="rId12"/>
    <p:sldId id="978" r:id="rId13"/>
    <p:sldId id="973" r:id="rId14"/>
    <p:sldId id="997" r:id="rId15"/>
    <p:sldId id="998" r:id="rId16"/>
    <p:sldId id="1007" r:id="rId17"/>
    <p:sldId id="993" r:id="rId18"/>
    <p:sldId id="981" r:id="rId19"/>
    <p:sldId id="1025" r:id="rId20"/>
    <p:sldId id="1026" r:id="rId21"/>
    <p:sldId id="1027" r:id="rId22"/>
    <p:sldId id="1020" r:id="rId23"/>
    <p:sldId id="1021" r:id="rId24"/>
    <p:sldId id="1016" r:id="rId25"/>
    <p:sldId id="1024" r:id="rId26"/>
    <p:sldId id="1001" r:id="rId27"/>
    <p:sldId id="1002" r:id="rId28"/>
    <p:sldId id="1006" r:id="rId29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12"/>
    <a:srgbClr val="030405"/>
    <a:srgbClr val="00243B"/>
    <a:srgbClr val="00471F"/>
    <a:srgbClr val="FECE00"/>
    <a:srgbClr val="1E629E"/>
    <a:srgbClr val="710012"/>
    <a:srgbClr val="670012"/>
    <a:srgbClr val="2738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89405" autoAdjust="0"/>
  </p:normalViewPr>
  <p:slideViewPr>
    <p:cSldViewPr snapToGrid="0" snapToObjects="1">
      <p:cViewPr varScale="1">
        <p:scale>
          <a:sx n="100" d="100"/>
          <a:sy n="100" d="100"/>
        </p:scale>
        <p:origin x="-1224" y="-90"/>
      </p:cViewPr>
      <p:guideLst>
        <p:guide orient="horz" pos="1952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olumes\grupos\Area%20de%20Gestao\Gabinete\COGES\Design\1-Produtos\1-Internos\3-Apresentac&#807;o&#771;es\2019\Previde&#770;ncia-11-03-19\Dados\gra&#769;ficos_v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\\Volumes\grupos\Area%20de%20Gestao\Gabinete\COGES\Design\1-Produtos\1-Internos\3-Apresentac&#807;o&#771;es\2019\Previde&#770;ncia-11-03-19\Dados\gra&#769;ficos_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Planilha_do_Microsoft_Office_Excel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\\Volumes\grupos\Area%20de%20Gestao\Gabinete\COGES\Design\1-Produtos\1-Internos\3-Apresentac&#807;o&#771;es\2019\Previde&#770;ncia-11-03-19\Dados\gra&#769;ficos_v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grupos\Area%20de%20Gestao\Gabinete\COGES\Design\1-Produtos\1-Internos\3-Apresentac&#807;o&#771;es\2019\Previde&#770;ncia-11-03-19\Dados\renda_decil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grupos\Area%20de%20Gestao\Gabinete\COGES\Design\1-Produtos\1-Internos\3-Apresentac&#807;o&#771;es\2019\Previde&#770;ncia-11-03-19\Dados\renda_decil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grupos\Area%20de%20Gestao\Gabinete\COGES\Design\1-Produtos\1-Internos\3-Apresentac&#807;o&#771;es\2019\Previde&#770;ncia-11-03-19\Dados\renda_decil2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10.10.75\grupos\Area%20Tecnica\Produtos\Direito_Econ&#244;mico\Reforma_Previd&#234;ncia\Resultado_previdencia.xlsx" TargetMode="External"/><Relationship Id="rId4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\\10.10.10.75\grupos\Area%20Tecnica\Produtos\Direito_Econ&#244;mico\Reforma_Previd&#234;ncia\Resultado_previdencia.xlsx" TargetMode="External"/><Relationship Id="rId4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08997449664\Downloads\taxa%20de%20pobreza%20por%20faixa%20etaria%20v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10.10.10.75\grupos\Area%20Tecnica\Produtos\Direito_Econ&#244;mico\Reforma_Previd&#234;ncia\Carga_tribut&#225;ri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0.10.75\grupos\Area%20Tecnica\Produtos\Direito_Econ&#244;mico\Reforma_Previd&#234;ncia\C&#243;pia%20de%20API_NE.GDI.FTOT.ZS_DS2_en_excel_v2_10515454.xls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Pasta2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Pasta2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10.10.10.75\grupos\Area%20Tecnica\Produtos\Direito_Econ&#244;mico\Reforma_Previd&#234;ncia\D&#237;vida_Ativ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Volumes\grupos\Area%20de%20Gestao\Gabinete\COGES\Design\1-Produtos\1-Internos\3-Apresentac&#807;o&#771;es\2019\Previde&#770;ncia-11-03-19\Dados\gra&#769;ficos_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Volumes\grupos\Area%20de%20Gestao\Gabinete\COGES\Design\1-Produtos\1-Internos\3-Apresentac&#807;o&#771;es\2019\Previde&#770;ncia-11-03-19\Dados\gra&#769;ficos_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Volumes\grupos\Area%20de%20Gestao\Gabinete\COGES\Design\1-Produtos\1-Internos\3-Apresentac&#807;o&#771;es\2019\Previde&#770;ncia-11-03-19\Dados\gra&#769;ficos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1134195080075065E-2"/>
          <c:y val="0.13792858313298922"/>
          <c:w val="0.91831018775235185"/>
          <c:h val="0.74315753991701927"/>
        </c:manualLayout>
      </c:layout>
      <c:lineChart>
        <c:grouping val="standard"/>
        <c:ser>
          <c:idx val="2"/>
          <c:order val="0"/>
          <c:tx>
            <c:v>Sem reforma da Previdência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4.7075050313576984E-2"/>
                  <c:y val="2.5421028274588745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0D-0E48-B970-28F8521FCC4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gráficos!$C$82:$C$92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gráficos!$F$82:$F$92</c:f>
              <c:numCache>
                <c:formatCode>General</c:formatCode>
                <c:ptCount val="11"/>
                <c:pt idx="5" formatCode="#,##0.00">
                  <c:v>77.054213617858537</c:v>
                </c:pt>
                <c:pt idx="6" formatCode="#,##0.00">
                  <c:v>80.408413929836527</c:v>
                </c:pt>
                <c:pt idx="7" formatCode="#,##0.00">
                  <c:v>83.929995931008662</c:v>
                </c:pt>
                <c:pt idx="8" formatCode="#,##0.00">
                  <c:v>88.434183177792733</c:v>
                </c:pt>
                <c:pt idx="9" formatCode="#,##0.00">
                  <c:v>94.508370274748728</c:v>
                </c:pt>
                <c:pt idx="10" formatCode="#,##0.00">
                  <c:v>102.29727578404533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80D-0E48-B970-28F8521FCC4E}"/>
            </c:ext>
          </c:extLst>
        </c:ser>
        <c:ser>
          <c:idx val="3"/>
          <c:order val="1"/>
          <c:tx>
            <c:v>Realizado</c:v>
          </c:tx>
          <c:spPr>
            <a:ln w="31750" cap="rnd">
              <a:solidFill>
                <a:srgbClr val="00243B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rgbClr val="00243B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gráficos!$C$82:$C$92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gráficos!$G$82:$G$92</c:f>
              <c:numCache>
                <c:formatCode>General</c:formatCode>
                <c:ptCount val="11"/>
                <c:pt idx="0">
                  <c:v>51.54</c:v>
                </c:pt>
                <c:pt idx="1">
                  <c:v>56.28</c:v>
                </c:pt>
                <c:pt idx="2">
                  <c:v>65.5</c:v>
                </c:pt>
                <c:pt idx="3">
                  <c:v>69.86</c:v>
                </c:pt>
                <c:pt idx="4">
                  <c:v>74.069999999999993</c:v>
                </c:pt>
                <c:pt idx="5">
                  <c:v>77.05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80D-0E48-B970-28F8521FCC4E}"/>
            </c:ext>
          </c:extLst>
        </c:ser>
        <c:dLbls>
          <c:showVal val="1"/>
        </c:dLbls>
        <c:marker val="1"/>
        <c:axId val="81568512"/>
        <c:axId val="81570048"/>
      </c:lineChart>
      <c:catAx>
        <c:axId val="8156851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63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570048"/>
        <c:crosses val="autoZero"/>
        <c:auto val="1"/>
        <c:lblAlgn val="ctr"/>
        <c:lblOffset val="100"/>
      </c:catAx>
      <c:valAx>
        <c:axId val="81570048"/>
        <c:scaling>
          <c:orientation val="minMax"/>
          <c:max val="110"/>
          <c:min val="45"/>
        </c:scaling>
        <c:delete val="1"/>
        <c:axPos val="l"/>
        <c:numFmt formatCode="General" sourceLinked="1"/>
        <c:tickLblPos val="none"/>
        <c:crossAx val="815685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1134195080075065E-2"/>
          <c:y val="0.13792858313298922"/>
          <c:w val="0.91831018775235185"/>
          <c:h val="0.72027861446989039"/>
        </c:manualLayout>
      </c:layout>
      <c:lineChart>
        <c:grouping val="standard"/>
        <c:ser>
          <c:idx val="1"/>
          <c:order val="0"/>
          <c:tx>
            <c:v>Com reforma da Previdência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gráficos!$C$101:$C$111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gráficos!$E$188:$E$198</c:f>
              <c:numCache>
                <c:formatCode>General</c:formatCode>
                <c:ptCount val="11"/>
                <c:pt idx="5" formatCode="#,##0.00">
                  <c:v>12.259780698403006</c:v>
                </c:pt>
                <c:pt idx="6" formatCode="#,##0.00">
                  <c:v>11.809105238173153</c:v>
                </c:pt>
                <c:pt idx="7" formatCode="#,##0.00">
                  <c:v>10.750869260085299</c:v>
                </c:pt>
                <c:pt idx="8" formatCode="#,##0.00">
                  <c:v>9.8747406750577724</c:v>
                </c:pt>
                <c:pt idx="9" formatCode="#,##0.00">
                  <c:v>8.9223921326104989</c:v>
                </c:pt>
                <c:pt idx="10" formatCode="#,##0.00">
                  <c:v>7.9994514597790074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27-FD4F-8807-6AF7A8CFB3D6}"/>
            </c:ext>
          </c:extLst>
        </c:ser>
        <c:ser>
          <c:idx val="2"/>
          <c:order val="1"/>
          <c:tx>
            <c:v>Sem reforma da Previdência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4.045029817596859E-2"/>
                  <c:y val="-1.0168411309835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88-4ECB-A77D-1F9CC58CD1D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gráficos!$C$101:$C$111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gráficos!$F$188:$F$198</c:f>
              <c:numCache>
                <c:formatCode>General</c:formatCode>
                <c:ptCount val="11"/>
                <c:pt idx="5" formatCode="#,##0.00">
                  <c:v>12.259780698403006</c:v>
                </c:pt>
                <c:pt idx="6" formatCode="#,##0.00">
                  <c:v>12.14410480493131</c:v>
                </c:pt>
                <c:pt idx="7" formatCode="#,##0.00">
                  <c:v>12.315514476873172</c:v>
                </c:pt>
                <c:pt idx="8" formatCode="#,##0.00">
                  <c:v>12.836511227004577</c:v>
                </c:pt>
                <c:pt idx="9" formatCode="#,##0.00">
                  <c:v>13.790985891283425</c:v>
                </c:pt>
                <c:pt idx="10" formatCode="#,##0.00">
                  <c:v>15.115720065670398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27-FD4F-8807-6AF7A8CFB3D6}"/>
            </c:ext>
          </c:extLst>
        </c:ser>
        <c:ser>
          <c:idx val="3"/>
          <c:order val="2"/>
          <c:tx>
            <c:v>Realizado</c:v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gráficos!$C$101:$C$111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gráficos!$G$188:$G$198</c:f>
              <c:numCache>
                <c:formatCode>#,##0.00</c:formatCode>
                <c:ptCount val="11"/>
                <c:pt idx="0">
                  <c:v>7.1304143186393514</c:v>
                </c:pt>
                <c:pt idx="1">
                  <c:v>6.8208659674927032</c:v>
                </c:pt>
                <c:pt idx="2">
                  <c:v>8.5232434042341882</c:v>
                </c:pt>
                <c:pt idx="3">
                  <c:v>11.51299767728166</c:v>
                </c:pt>
                <c:pt idx="4">
                  <c:v>12.739157012143764</c:v>
                </c:pt>
                <c:pt idx="5">
                  <c:v>12.259780698403006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27-FD4F-8807-6AF7A8CFB3D6}"/>
            </c:ext>
          </c:extLst>
        </c:ser>
        <c:dLbls>
          <c:showVal val="1"/>
        </c:dLbls>
        <c:marker val="1"/>
        <c:axId val="100328576"/>
        <c:axId val="100330112"/>
      </c:lineChart>
      <c:catAx>
        <c:axId val="100328576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63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330112"/>
        <c:crosses val="autoZero"/>
        <c:auto val="1"/>
        <c:lblAlgn val="ctr"/>
        <c:lblOffset val="100"/>
      </c:catAx>
      <c:valAx>
        <c:axId val="100330112"/>
        <c:scaling>
          <c:orientation val="minMax"/>
        </c:scaling>
        <c:delete val="1"/>
        <c:axPos val="l"/>
        <c:numFmt formatCode="General" sourceLinked="1"/>
        <c:tickLblPos val="none"/>
        <c:crossAx val="1003285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0729675587646101E-2"/>
          <c:w val="0.75956874008649189"/>
          <c:h val="6.726158307013423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243B"/>
            </a:solidFill>
            <a:ln>
              <a:noFill/>
            </a:ln>
            <a:effectLst/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1.326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4-CB49-A467-83EDB8EFC8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1.546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4-CB49-A467-83EDB8EFC8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2.156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4-CB49-A467-83EDB8EFC89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2.607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4-CB49-A467-83EDB8EFC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43B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0</c:v>
                </c:pt>
                <c:pt idx="1">
                  <c:v>355</c:v>
                </c:pt>
                <c:pt idx="2">
                  <c:v>1326</c:v>
                </c:pt>
                <c:pt idx="3">
                  <c:v>1546</c:v>
                </c:pt>
                <c:pt idx="4">
                  <c:v>2156</c:v>
                </c:pt>
                <c:pt idx="5">
                  <c:v>2607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C4-CB49-A467-83EDB8EFC894}"/>
            </c:ext>
          </c:extLst>
        </c:ser>
        <c:dLbls/>
        <c:gapWidth val="50"/>
        <c:axId val="103360384"/>
        <c:axId val="103367808"/>
      </c:barChart>
      <c:catAx>
        <c:axId val="103360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367808"/>
        <c:crosses val="autoZero"/>
        <c:auto val="1"/>
        <c:lblAlgn val="ctr"/>
        <c:lblOffset val="100"/>
      </c:catAx>
      <c:valAx>
        <c:axId val="1033678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33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3.0555555555555565E-2"/>
          <c:y val="4.8193861733234304E-2"/>
          <c:w val="0.93888888888888922"/>
          <c:h val="0.770332647086183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471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gráficos!$C$123:$C$128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gráficos!$I$176:$I$181</c:f>
              <c:numCache>
                <c:formatCode>#,##0</c:formatCode>
                <c:ptCount val="6"/>
                <c:pt idx="0">
                  <c:v>0</c:v>
                </c:pt>
                <c:pt idx="1">
                  <c:v>355.42492504228693</c:v>
                </c:pt>
                <c:pt idx="2">
                  <c:v>1681.3117356303549</c:v>
                </c:pt>
                <c:pt idx="3">
                  <c:v>3227.1795908167405</c:v>
                </c:pt>
                <c:pt idx="4">
                  <c:v>5382.7245892337814</c:v>
                </c:pt>
                <c:pt idx="5">
                  <c:v>7989.9747849164514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47-4045-93B0-7903568147E7}"/>
            </c:ext>
          </c:extLst>
        </c:ser>
        <c:dLbls/>
        <c:gapWidth val="40"/>
        <c:axId val="100416512"/>
        <c:axId val="100434688"/>
      </c:barChart>
      <c:catAx>
        <c:axId val="100416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434688"/>
        <c:crosses val="autoZero"/>
        <c:auto val="1"/>
        <c:lblAlgn val="ctr"/>
        <c:lblOffset val="100"/>
      </c:catAx>
      <c:valAx>
        <c:axId val="100434688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0041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1600392734413391E-2"/>
          <c:y val="0.13030666430700841"/>
          <c:w val="0.95679921453117434"/>
          <c:h val="0.6934674460057082"/>
        </c:manualLayout>
      </c:layout>
      <c:barChart>
        <c:barDir val="col"/>
        <c:grouping val="clustered"/>
        <c:ser>
          <c:idx val="0"/>
          <c:order val="1"/>
          <c:tx>
            <c:strRef>
              <c:f>resultado!$I$7</c:f>
              <c:strCache>
                <c:ptCount val="1"/>
                <c:pt idx="0">
                  <c:v>Cenário com reforma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471F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resultado!$H$8:$H$17</c:f>
              <c:strCache>
                <c:ptCount val="10"/>
                <c:pt idx="0">
                  <c:v>10% mais pobres</c:v>
                </c:pt>
                <c:pt idx="1">
                  <c:v>Decil 2</c:v>
                </c:pt>
                <c:pt idx="2">
                  <c:v>Decil 3</c:v>
                </c:pt>
                <c:pt idx="3">
                  <c:v>Decil 4</c:v>
                </c:pt>
                <c:pt idx="4">
                  <c:v>Decil 5</c:v>
                </c:pt>
                <c:pt idx="5">
                  <c:v>Decil 6</c:v>
                </c:pt>
                <c:pt idx="6">
                  <c:v>Decil 7</c:v>
                </c:pt>
                <c:pt idx="7">
                  <c:v>Decil 8</c:v>
                </c:pt>
                <c:pt idx="8">
                  <c:v>Decil 9</c:v>
                </c:pt>
                <c:pt idx="9">
                  <c:v>10% mais ricos</c:v>
                </c:pt>
              </c:strCache>
            </c:strRef>
          </c:cat>
          <c:val>
            <c:numRef>
              <c:f>resultado!$J$8:$J$17</c:f>
              <c:numCache>
                <c:formatCode>#,##0.0</c:formatCode>
                <c:ptCount val="10"/>
                <c:pt idx="0">
                  <c:v>3.4830041819772699</c:v>
                </c:pt>
                <c:pt idx="1">
                  <c:v>3.1629972147304408</c:v>
                </c:pt>
                <c:pt idx="2">
                  <c:v>3.1306102180613595</c:v>
                </c:pt>
                <c:pt idx="3">
                  <c:v>3.0849456065369112</c:v>
                </c:pt>
                <c:pt idx="4">
                  <c:v>3.0738269534466438</c:v>
                </c:pt>
                <c:pt idx="5">
                  <c:v>3.0031595085282747</c:v>
                </c:pt>
                <c:pt idx="6">
                  <c:v>2.8892922667672782</c:v>
                </c:pt>
                <c:pt idx="7">
                  <c:v>2.8334059993621081</c:v>
                </c:pt>
                <c:pt idx="8">
                  <c:v>2.7300971087094856</c:v>
                </c:pt>
                <c:pt idx="9">
                  <c:v>2.6324837648086001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6-904A-B721-06CA4B6507C4}"/>
            </c:ext>
          </c:extLst>
        </c:ser>
        <c:dLbls/>
        <c:gapWidth val="30"/>
        <c:axId val="100616832"/>
        <c:axId val="100630912"/>
      </c:barChart>
      <c:lineChart>
        <c:grouping val="standard"/>
        <c:ser>
          <c:idx val="1"/>
          <c:order val="0"/>
          <c:tx>
            <c:strRef>
              <c:f>resultado!$I$7</c:f>
              <c:strCache>
                <c:ptCount val="1"/>
                <c:pt idx="0">
                  <c:v>Cenário com reforma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resultado!$H$8:$H$17</c:f>
              <c:strCache>
                <c:ptCount val="10"/>
                <c:pt idx="0">
                  <c:v>10% mais pobres</c:v>
                </c:pt>
                <c:pt idx="1">
                  <c:v>Decil 2</c:v>
                </c:pt>
                <c:pt idx="2">
                  <c:v>Decil 3</c:v>
                </c:pt>
                <c:pt idx="3">
                  <c:v>Decil 4</c:v>
                </c:pt>
                <c:pt idx="4">
                  <c:v>Decil 5</c:v>
                </c:pt>
                <c:pt idx="5">
                  <c:v>Decil 6</c:v>
                </c:pt>
                <c:pt idx="6">
                  <c:v>Decil 7</c:v>
                </c:pt>
                <c:pt idx="7">
                  <c:v>Decil 8</c:v>
                </c:pt>
                <c:pt idx="8">
                  <c:v>Decil 9</c:v>
                </c:pt>
                <c:pt idx="9">
                  <c:v>10% mais ricos</c:v>
                </c:pt>
              </c:strCache>
            </c:strRef>
          </c:cat>
          <c:val>
            <c:numRef>
              <c:f>resultado!$K$8:$K$17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F6-904A-B721-06CA4B6507C4}"/>
            </c:ext>
          </c:extLst>
        </c:ser>
        <c:dLbls/>
        <c:marker val="1"/>
        <c:axId val="100616832"/>
        <c:axId val="100630912"/>
      </c:lineChart>
      <c:catAx>
        <c:axId val="100616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630912"/>
        <c:crosses val="autoZero"/>
        <c:auto val="1"/>
        <c:lblAlgn val="ctr"/>
        <c:lblOffset val="100"/>
      </c:catAx>
      <c:valAx>
        <c:axId val="100630912"/>
        <c:scaling>
          <c:orientation val="minMax"/>
          <c:min val="2"/>
        </c:scaling>
        <c:delete val="1"/>
        <c:axPos val="l"/>
        <c:numFmt formatCode="#,##0.0" sourceLinked="1"/>
        <c:tickLblPos val="none"/>
        <c:crossAx val="100616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3200809175342893E-2"/>
          <c:y val="0.19091185410334346"/>
          <c:w val="0.95679921453117434"/>
          <c:h val="0.7334351291194986"/>
        </c:manualLayout>
      </c:layout>
      <c:barChart>
        <c:barDir val="col"/>
        <c:grouping val="clustered"/>
        <c:ser>
          <c:idx val="0"/>
          <c:order val="1"/>
          <c:tx>
            <c:strRef>
              <c:f>resultado!$I$7</c:f>
              <c:strCache>
                <c:ptCount val="1"/>
                <c:pt idx="0">
                  <c:v>Cenário com reforma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243B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resultado!$H$8:$H$17</c:f>
              <c:strCache>
                <c:ptCount val="10"/>
                <c:pt idx="0">
                  <c:v>10% mais pobres</c:v>
                </c:pt>
                <c:pt idx="1">
                  <c:v>Decil 2</c:v>
                </c:pt>
                <c:pt idx="2">
                  <c:v>Decil 3</c:v>
                </c:pt>
                <c:pt idx="3">
                  <c:v>Decil 4</c:v>
                </c:pt>
                <c:pt idx="4">
                  <c:v>Decil 5</c:v>
                </c:pt>
                <c:pt idx="5">
                  <c:v>Decil 6</c:v>
                </c:pt>
                <c:pt idx="6">
                  <c:v>Decil 7</c:v>
                </c:pt>
                <c:pt idx="7">
                  <c:v>Decil 8</c:v>
                </c:pt>
                <c:pt idx="8">
                  <c:v>Decil 9</c:v>
                </c:pt>
                <c:pt idx="9">
                  <c:v>10% mais ricos</c:v>
                </c:pt>
              </c:strCache>
            </c:strRef>
          </c:cat>
          <c:val>
            <c:numRef>
              <c:f>resultado!$M$8:$M$17</c:f>
              <c:numCache>
                <c:formatCode>#,##0.0</c:formatCode>
                <c:ptCount val="10"/>
                <c:pt idx="0">
                  <c:v>-0.53975288306968039</c:v>
                </c:pt>
                <c:pt idx="1">
                  <c:v>-0.49016216363626086</c:v>
                </c:pt>
                <c:pt idx="2">
                  <c:v>-0.48514322770831653</c:v>
                </c:pt>
                <c:pt idx="3">
                  <c:v>-0.47806669135153712</c:v>
                </c:pt>
                <c:pt idx="4">
                  <c:v>-0.47634366009812168</c:v>
                </c:pt>
                <c:pt idx="5">
                  <c:v>-0.46539249405266386</c:v>
                </c:pt>
                <c:pt idx="6">
                  <c:v>-0.44774675812569725</c:v>
                </c:pt>
                <c:pt idx="7">
                  <c:v>-0.43908619604195698</c:v>
                </c:pt>
                <c:pt idx="8">
                  <c:v>-0.42307666270145183</c:v>
                </c:pt>
                <c:pt idx="9">
                  <c:v>-0.40794975470943634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DB-794B-B218-6B7BB72A2A63}"/>
            </c:ext>
          </c:extLst>
        </c:ser>
        <c:dLbls/>
        <c:gapWidth val="30"/>
        <c:axId val="100534144"/>
        <c:axId val="100535680"/>
      </c:barChart>
      <c:lineChart>
        <c:grouping val="standard"/>
        <c:ser>
          <c:idx val="1"/>
          <c:order val="0"/>
          <c:tx>
            <c:strRef>
              <c:f>resultado!$I$7</c:f>
              <c:strCache>
                <c:ptCount val="1"/>
                <c:pt idx="0">
                  <c:v>Cenário com reforma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resultado!$H$8:$H$17</c:f>
              <c:strCache>
                <c:ptCount val="10"/>
                <c:pt idx="0">
                  <c:v>10% mais pobres</c:v>
                </c:pt>
                <c:pt idx="1">
                  <c:v>Decil 2</c:v>
                </c:pt>
                <c:pt idx="2">
                  <c:v>Decil 3</c:v>
                </c:pt>
                <c:pt idx="3">
                  <c:v>Decil 4</c:v>
                </c:pt>
                <c:pt idx="4">
                  <c:v>Decil 5</c:v>
                </c:pt>
                <c:pt idx="5">
                  <c:v>Decil 6</c:v>
                </c:pt>
                <c:pt idx="6">
                  <c:v>Decil 7</c:v>
                </c:pt>
                <c:pt idx="7">
                  <c:v>Decil 8</c:v>
                </c:pt>
                <c:pt idx="8">
                  <c:v>Decil 9</c:v>
                </c:pt>
                <c:pt idx="9">
                  <c:v>10% mais ricos</c:v>
                </c:pt>
              </c:strCache>
            </c:strRef>
          </c:cat>
          <c:val>
            <c:numRef>
              <c:f>resultado!$N$8:$N$17</c:f>
              <c:numCache>
                <c:formatCode>#,##0.0</c:formatCode>
                <c:ptCount val="10"/>
                <c:pt idx="0">
                  <c:v>-0.46527204914951231</c:v>
                </c:pt>
                <c:pt idx="1">
                  <c:v>-0.46527204914951231</c:v>
                </c:pt>
                <c:pt idx="2">
                  <c:v>-0.46527204914951231</c:v>
                </c:pt>
                <c:pt idx="3">
                  <c:v>-0.46527204914951231</c:v>
                </c:pt>
                <c:pt idx="4">
                  <c:v>-0.46527204914951231</c:v>
                </c:pt>
                <c:pt idx="5">
                  <c:v>-0.46527204914951231</c:v>
                </c:pt>
                <c:pt idx="6">
                  <c:v>-0.46527204914951231</c:v>
                </c:pt>
                <c:pt idx="7">
                  <c:v>-0.46527204914951231</c:v>
                </c:pt>
                <c:pt idx="8">
                  <c:v>-0.46527204914951231</c:v>
                </c:pt>
                <c:pt idx="9">
                  <c:v>-0.46527204914951231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DB-794B-B218-6B7BB72A2A63}"/>
            </c:ext>
          </c:extLst>
        </c:ser>
        <c:dLbls/>
        <c:marker val="1"/>
        <c:axId val="100534144"/>
        <c:axId val="100535680"/>
      </c:lineChart>
      <c:catAx>
        <c:axId val="100534144"/>
        <c:scaling>
          <c:orientation val="minMax"/>
        </c:scaling>
        <c:axPos val="b"/>
        <c:numFmt formatCode="General" sourceLinked="1"/>
        <c:maj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535680"/>
        <c:crosses val="autoZero"/>
        <c:auto val="1"/>
        <c:lblAlgn val="ctr"/>
        <c:lblOffset val="100"/>
      </c:catAx>
      <c:valAx>
        <c:axId val="100535680"/>
        <c:scaling>
          <c:orientation val="minMax"/>
        </c:scaling>
        <c:delete val="1"/>
        <c:axPos val="l"/>
        <c:numFmt formatCode="#,##0.0" sourceLinked="1"/>
        <c:tickLblPos val="none"/>
        <c:crossAx val="100534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7214989313825684E-2"/>
          <c:y val="9.1452419239265614E-2"/>
          <c:w val="0.98278501068617485"/>
          <c:h val="0.76809508571922369"/>
        </c:manualLayout>
      </c:layout>
      <c:barChart>
        <c:barDir val="col"/>
        <c:grouping val="clustered"/>
        <c:ser>
          <c:idx val="0"/>
          <c:order val="1"/>
          <c:tx>
            <c:strRef>
              <c:f>resultado!$I$7</c:f>
              <c:strCache>
                <c:ptCount val="1"/>
                <c:pt idx="0">
                  <c:v>Cenário com reforma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243B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resultado!$H$8:$H$17</c:f>
              <c:strCache>
                <c:ptCount val="10"/>
                <c:pt idx="0">
                  <c:v>10% mais pobres</c:v>
                </c:pt>
                <c:pt idx="1">
                  <c:v>Decil 2</c:v>
                </c:pt>
                <c:pt idx="2">
                  <c:v>Decil 3</c:v>
                </c:pt>
                <c:pt idx="3">
                  <c:v>Decil 4</c:v>
                </c:pt>
                <c:pt idx="4">
                  <c:v>Decil 5</c:v>
                </c:pt>
                <c:pt idx="5">
                  <c:v>Decil 6</c:v>
                </c:pt>
                <c:pt idx="6">
                  <c:v>Decil 7</c:v>
                </c:pt>
                <c:pt idx="7">
                  <c:v>Decil 8</c:v>
                </c:pt>
                <c:pt idx="8">
                  <c:v>Decil 9</c:v>
                </c:pt>
                <c:pt idx="9">
                  <c:v>10% mais ricos</c:v>
                </c:pt>
              </c:strCache>
            </c:strRef>
          </c:cat>
          <c:val>
            <c:numRef>
              <c:f>resultado!$P$8:$P$17</c:f>
              <c:numCache>
                <c:formatCode>#,##0.00</c:formatCode>
                <c:ptCount val="10"/>
                <c:pt idx="0">
                  <c:v>4.0227570650469469</c:v>
                </c:pt>
                <c:pt idx="1">
                  <c:v>3.6531593783667002</c:v>
                </c:pt>
                <c:pt idx="2">
                  <c:v>3.6157534457696743</c:v>
                </c:pt>
                <c:pt idx="3">
                  <c:v>3.5630122978884482</c:v>
                </c:pt>
                <c:pt idx="4">
                  <c:v>3.5501706135447644</c:v>
                </c:pt>
                <c:pt idx="5">
                  <c:v>3.4685520025809384</c:v>
                </c:pt>
                <c:pt idx="6">
                  <c:v>3.3370390248929751</c:v>
                </c:pt>
                <c:pt idx="7">
                  <c:v>3.272492195404066</c:v>
                </c:pt>
                <c:pt idx="8">
                  <c:v>3.1531737714109398</c:v>
                </c:pt>
                <c:pt idx="9">
                  <c:v>3.0404335195180376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E4-7842-8765-894A6FEC221E}"/>
            </c:ext>
          </c:extLst>
        </c:ser>
        <c:dLbls/>
        <c:gapWidth val="50"/>
        <c:axId val="100512896"/>
        <c:axId val="100514432"/>
      </c:barChart>
      <c:lineChart>
        <c:grouping val="standard"/>
        <c:ser>
          <c:idx val="1"/>
          <c:order val="0"/>
          <c:tx>
            <c:strRef>
              <c:f>resultado!$I$7</c:f>
              <c:strCache>
                <c:ptCount val="1"/>
                <c:pt idx="0">
                  <c:v>Cenário com reforma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resultado!$H$8:$H$17</c:f>
              <c:strCache>
                <c:ptCount val="10"/>
                <c:pt idx="0">
                  <c:v>10% mais pobres</c:v>
                </c:pt>
                <c:pt idx="1">
                  <c:v>Decil 2</c:v>
                </c:pt>
                <c:pt idx="2">
                  <c:v>Decil 3</c:v>
                </c:pt>
                <c:pt idx="3">
                  <c:v>Decil 4</c:v>
                </c:pt>
                <c:pt idx="4">
                  <c:v>Decil 5</c:v>
                </c:pt>
                <c:pt idx="5">
                  <c:v>Decil 6</c:v>
                </c:pt>
                <c:pt idx="6">
                  <c:v>Decil 7</c:v>
                </c:pt>
                <c:pt idx="7">
                  <c:v>Decil 8</c:v>
                </c:pt>
                <c:pt idx="8">
                  <c:v>Decil 9</c:v>
                </c:pt>
                <c:pt idx="9">
                  <c:v>10% mais ricos</c:v>
                </c:pt>
              </c:strCache>
            </c:strRef>
          </c:cat>
          <c:val>
            <c:numRef>
              <c:f>resultado!$Q$8:$Q$17</c:f>
              <c:numCache>
                <c:formatCode>#,##0.0</c:formatCode>
                <c:ptCount val="10"/>
                <c:pt idx="0">
                  <c:v>3.4652720491495121</c:v>
                </c:pt>
                <c:pt idx="1">
                  <c:v>3.4652720491495121</c:v>
                </c:pt>
                <c:pt idx="2">
                  <c:v>3.4652720491495121</c:v>
                </c:pt>
                <c:pt idx="3">
                  <c:v>3.4652720491495121</c:v>
                </c:pt>
                <c:pt idx="4">
                  <c:v>3.4652720491495121</c:v>
                </c:pt>
                <c:pt idx="5">
                  <c:v>3.4652720491495121</c:v>
                </c:pt>
                <c:pt idx="6">
                  <c:v>3.4652720491495121</c:v>
                </c:pt>
                <c:pt idx="7">
                  <c:v>3.4652720491495121</c:v>
                </c:pt>
                <c:pt idx="8">
                  <c:v>3.4652720491495121</c:v>
                </c:pt>
                <c:pt idx="9">
                  <c:v>3.4652720491495121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E4-7842-8765-894A6FEC221E}"/>
            </c:ext>
          </c:extLst>
        </c:ser>
        <c:dLbls/>
        <c:marker val="1"/>
        <c:axId val="100512896"/>
        <c:axId val="100514432"/>
      </c:lineChart>
      <c:catAx>
        <c:axId val="100512896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514432"/>
        <c:crosses val="autoZero"/>
        <c:auto val="1"/>
        <c:lblAlgn val="ctr"/>
        <c:lblOffset val="100"/>
      </c:catAx>
      <c:valAx>
        <c:axId val="100514432"/>
        <c:scaling>
          <c:orientation val="minMax"/>
          <c:min val="2"/>
        </c:scaling>
        <c:delete val="1"/>
        <c:axPos val="l"/>
        <c:numFmt formatCode="#,##0.00" sourceLinked="1"/>
        <c:tickLblPos val="none"/>
        <c:crossAx val="100512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6368364102478745"/>
        </c:manualLayout>
      </c:layout>
      <c:barChart>
        <c:barDir val="col"/>
        <c:grouping val="clustered"/>
        <c:ser>
          <c:idx val="1"/>
          <c:order val="0"/>
          <c:tx>
            <c:strRef>
              <c:f>dados!$B$1</c:f>
              <c:strCache>
                <c:ptCount val="1"/>
                <c:pt idx="0">
                  <c:v>Sexo Masculino - Home com Esposa da mesma idade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E1-4B9D-B57C-092199AE862F}"/>
              </c:ext>
            </c:extLst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FE9-497F-AD28-674557A6767E}"/>
              </c:ext>
            </c:extLst>
          </c:dPt>
          <c:dLbls>
            <c:dLbl>
              <c:idx val="0"/>
              <c:layout>
                <c:manualLayout>
                  <c:x val="3.2106437644115276E-3"/>
                  <c:y val="0.62708873148075661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1-4B9D-B57C-092199AE862F}"/>
                </c:ext>
              </c:extLst>
            </c:dLbl>
            <c:dLbl>
              <c:idx val="1"/>
              <c:layout>
                <c:manualLayout>
                  <c:x val="5.8436244578246562E-3"/>
                  <c:y val="0.6324727504599446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E9-497F-AD28-674557A676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dados!$M$2:$N$2</c:f>
              <c:strCache>
                <c:ptCount val="2"/>
                <c:pt idx="0">
                  <c:v>Regime atual</c:v>
                </c:pt>
                <c:pt idx="1">
                  <c:v>Nova Previdência</c:v>
                </c:pt>
              </c:strCache>
            </c:strRef>
          </c:cat>
          <c:val>
            <c:numRef>
              <c:f>(dados!$I$9,dados!$K$9)</c:f>
              <c:numCache>
                <c:formatCode>#,##0</c:formatCode>
                <c:ptCount val="2"/>
                <c:pt idx="0">
                  <c:v>152949.80551767224</c:v>
                </c:pt>
                <c:pt idx="1">
                  <c:v>153887.45875362805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FE9-497F-AD28-674557A6767E}"/>
            </c:ext>
          </c:extLst>
        </c:ser>
        <c:dLbls>
          <c:showVal val="1"/>
        </c:dLbls>
        <c:gapWidth val="222"/>
        <c:axId val="100677888"/>
        <c:axId val="100700160"/>
      </c:barChart>
      <c:catAx>
        <c:axId val="10067788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700160"/>
        <c:crosses val="autoZero"/>
        <c:auto val="1"/>
        <c:lblAlgn val="ctr"/>
        <c:lblOffset val="100"/>
      </c:catAx>
      <c:valAx>
        <c:axId val="100700160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00677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9943725265786634"/>
        </c:manualLayout>
      </c:layout>
      <c:barChart>
        <c:barDir val="col"/>
        <c:grouping val="clustered"/>
        <c:ser>
          <c:idx val="1"/>
          <c:order val="0"/>
          <c:tx>
            <c:strRef>
              <c:f>dados!$B$1</c:f>
              <c:strCache>
                <c:ptCount val="1"/>
                <c:pt idx="0">
                  <c:v>Sexo Masculino - Home com Esposa da mesma idade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Pt>
            <c:idx val="1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FE9-497F-AD28-674557A6767E}"/>
              </c:ext>
            </c:extLst>
          </c:dPt>
          <c:dLbls>
            <c:dLbl>
              <c:idx val="0"/>
              <c:layout>
                <c:manualLayout>
                  <c:x val="3.9494470774091633E-3"/>
                  <c:y val="0.6244725738396623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16-4D6A-92E4-513B1F6DD791}"/>
                </c:ext>
              </c:extLst>
            </c:dLbl>
            <c:dLbl>
              <c:idx val="1"/>
              <c:layout>
                <c:manualLayout>
                  <c:x val="3.9494825731962125E-3"/>
                  <c:y val="0.28809645981923171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E9-497F-AD28-674557A676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dados!$M$2:$N$2</c:f>
              <c:strCache>
                <c:ptCount val="2"/>
                <c:pt idx="0">
                  <c:v>Regime atual</c:v>
                </c:pt>
                <c:pt idx="1">
                  <c:v>Nova Previdência</c:v>
                </c:pt>
              </c:strCache>
            </c:strRef>
          </c:cat>
          <c:val>
            <c:numRef>
              <c:f>(dados!$I$7,dados!$K$7)</c:f>
              <c:numCache>
                <c:formatCode>#,##0</c:formatCode>
                <c:ptCount val="2"/>
                <c:pt idx="0">
                  <c:v>4480606.6612529475</c:v>
                </c:pt>
                <c:pt idx="1">
                  <c:v>1569259.5851557185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FE9-497F-AD28-674557A6767E}"/>
            </c:ext>
          </c:extLst>
        </c:ser>
        <c:dLbls>
          <c:showVal val="1"/>
        </c:dLbls>
        <c:gapWidth val="222"/>
        <c:axId val="100984320"/>
        <c:axId val="102130816"/>
      </c:barChart>
      <c:catAx>
        <c:axId val="100984320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130816"/>
        <c:crosses val="autoZero"/>
        <c:auto val="1"/>
        <c:lblAlgn val="ctr"/>
        <c:lblOffset val="100"/>
      </c:catAx>
      <c:valAx>
        <c:axId val="102130816"/>
        <c:scaling>
          <c:orientation val="minMax"/>
        </c:scaling>
        <c:delete val="1"/>
        <c:axPos val="l"/>
        <c:numFmt formatCode="#,##0" sourceLinked="0"/>
        <c:majorTickMark val="none"/>
        <c:tickLblPos val="none"/>
        <c:crossAx val="1009843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'[taxa de pobreza por faixa etaria v2.xlsx]idade aposentad'!$I$3</c:f>
              <c:strCache>
                <c:ptCount val="1"/>
                <c:pt idx="0">
                  <c:v>Idade Mínima Homem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19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A7-4722-884D-B9289B887696}"/>
                </c:ext>
              </c:extLst>
            </c:dLbl>
            <c:dLbl>
              <c:idx val="2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A7-4722-884D-B9289B887696}"/>
                </c:ext>
              </c:extLst>
            </c:dLbl>
            <c:dLbl>
              <c:idx val="2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A7-4722-884D-B9289B887696}"/>
                </c:ext>
              </c:extLst>
            </c:dLbl>
            <c:dLbl>
              <c:idx val="2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A7-4722-884D-B9289B887696}"/>
                </c:ext>
              </c:extLst>
            </c:dLbl>
            <c:dLbl>
              <c:idx val="2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A7-4722-884D-B9289B887696}"/>
                </c:ext>
              </c:extLst>
            </c:dLbl>
            <c:dLbl>
              <c:idx val="24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A7-4722-884D-B9289B887696}"/>
                </c:ext>
              </c:extLst>
            </c:dLbl>
            <c:dLbl>
              <c:idx val="25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A7-4722-884D-B9289B887696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'[taxa de pobreza por faixa etaria v2.xlsx]idade aposentad'!$H$4:$H$29</c:f>
              <c:strCache>
                <c:ptCount val="26"/>
                <c:pt idx="0">
                  <c:v>Equador</c:v>
                </c:pt>
                <c:pt idx="1">
                  <c:v>Brasil</c:v>
                </c:pt>
                <c:pt idx="2">
                  <c:v>Arábia Saudita</c:v>
                </c:pt>
                <c:pt idx="3">
                  <c:v>África do Sul</c:v>
                </c:pt>
                <c:pt idx="4">
                  <c:v>França</c:v>
                </c:pt>
                <c:pt idx="5">
                  <c:v>Alemanha</c:v>
                </c:pt>
                <c:pt idx="6">
                  <c:v>Itália</c:v>
                </c:pt>
                <c:pt idx="7">
                  <c:v>Estados Unidos</c:v>
                </c:pt>
                <c:pt idx="8">
                  <c:v>Paraguai</c:v>
                </c:pt>
                <c:pt idx="9">
                  <c:v>México</c:v>
                </c:pt>
                <c:pt idx="10">
                  <c:v>Japao</c:v>
                </c:pt>
                <c:pt idx="11">
                  <c:v>Canada</c:v>
                </c:pt>
                <c:pt idx="12">
                  <c:v>Austrália</c:v>
                </c:pt>
                <c:pt idx="13">
                  <c:v>Argentina</c:v>
                </c:pt>
                <c:pt idx="14">
                  <c:v>Coreia do Sul</c:v>
                </c:pt>
                <c:pt idx="15">
                  <c:v>Uruguai</c:v>
                </c:pt>
                <c:pt idx="16">
                  <c:v>Peru</c:v>
                </c:pt>
                <c:pt idx="17">
                  <c:v>Indonésia</c:v>
                </c:pt>
                <c:pt idx="18">
                  <c:v>Índia</c:v>
                </c:pt>
                <c:pt idx="19">
                  <c:v>Turquia</c:v>
                </c:pt>
                <c:pt idx="20">
                  <c:v>Reino Unido</c:v>
                </c:pt>
                <c:pt idx="21">
                  <c:v>Chile</c:v>
                </c:pt>
                <c:pt idx="22">
                  <c:v>Colômbia</c:v>
                </c:pt>
                <c:pt idx="23">
                  <c:v>Venezuela</c:v>
                </c:pt>
                <c:pt idx="24">
                  <c:v>Rússia</c:v>
                </c:pt>
                <c:pt idx="25">
                  <c:v>Bolívia</c:v>
                </c:pt>
              </c:strCache>
            </c:strRef>
          </c:cat>
          <c:val>
            <c:numRef>
              <c:f>'[taxa de pobreza por faixa etaria v2.xlsx]idade aposentad'!$I$4:$I$29</c:f>
              <c:numCache>
                <c:formatCode>General</c:formatCode>
                <c:ptCount val="26"/>
                <c:pt idx="4">
                  <c:v>67</c:v>
                </c:pt>
                <c:pt idx="5">
                  <c:v>67</c:v>
                </c:pt>
                <c:pt idx="6">
                  <c:v>66</c:v>
                </c:pt>
                <c:pt idx="7">
                  <c:v>66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65</c:v>
                </c:pt>
                <c:pt idx="12">
                  <c:v>65</c:v>
                </c:pt>
                <c:pt idx="13">
                  <c:v>65</c:v>
                </c:pt>
                <c:pt idx="14">
                  <c:v>61</c:v>
                </c:pt>
                <c:pt idx="15">
                  <c:v>60</c:v>
                </c:pt>
                <c:pt idx="16">
                  <c:v>60</c:v>
                </c:pt>
                <c:pt idx="17">
                  <c:v>55</c:v>
                </c:pt>
                <c:pt idx="18">
                  <c:v>55</c:v>
                </c:pt>
                <c:pt idx="19">
                  <c:v>60</c:v>
                </c:pt>
                <c:pt idx="20">
                  <c:v>65</c:v>
                </c:pt>
                <c:pt idx="21">
                  <c:v>65</c:v>
                </c:pt>
                <c:pt idx="22">
                  <c:v>62</c:v>
                </c:pt>
                <c:pt idx="23">
                  <c:v>60</c:v>
                </c:pt>
                <c:pt idx="24">
                  <c:v>60</c:v>
                </c:pt>
                <c:pt idx="25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9A7-4722-884D-B9289B887696}"/>
            </c:ext>
          </c:extLst>
        </c:ser>
        <c:ser>
          <c:idx val="1"/>
          <c:order val="1"/>
          <c:tx>
            <c:strRef>
              <c:f>'[taxa de pobreza por faixa etaria v2.xlsx]idade aposentad'!$J$3</c:f>
              <c:strCache>
                <c:ptCount val="1"/>
                <c:pt idx="0">
                  <c:v>Idade Minima Mulher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'[taxa de pobreza por faixa etaria v2.xlsx]idade aposentad'!$H$4:$H$29</c:f>
              <c:strCache>
                <c:ptCount val="26"/>
                <c:pt idx="0">
                  <c:v>Equador</c:v>
                </c:pt>
                <c:pt idx="1">
                  <c:v>Brasil</c:v>
                </c:pt>
                <c:pt idx="2">
                  <c:v>Arábia Saudita</c:v>
                </c:pt>
                <c:pt idx="3">
                  <c:v>África do Sul</c:v>
                </c:pt>
                <c:pt idx="4">
                  <c:v>França</c:v>
                </c:pt>
                <c:pt idx="5">
                  <c:v>Alemanha</c:v>
                </c:pt>
                <c:pt idx="6">
                  <c:v>Itália</c:v>
                </c:pt>
                <c:pt idx="7">
                  <c:v>Estados Unidos</c:v>
                </c:pt>
                <c:pt idx="8">
                  <c:v>Paraguai</c:v>
                </c:pt>
                <c:pt idx="9">
                  <c:v>México</c:v>
                </c:pt>
                <c:pt idx="10">
                  <c:v>Japao</c:v>
                </c:pt>
                <c:pt idx="11">
                  <c:v>Canada</c:v>
                </c:pt>
                <c:pt idx="12">
                  <c:v>Austrália</c:v>
                </c:pt>
                <c:pt idx="13">
                  <c:v>Argentina</c:v>
                </c:pt>
                <c:pt idx="14">
                  <c:v>Coreia do Sul</c:v>
                </c:pt>
                <c:pt idx="15">
                  <c:v>Uruguai</c:v>
                </c:pt>
                <c:pt idx="16">
                  <c:v>Peru</c:v>
                </c:pt>
                <c:pt idx="17">
                  <c:v>Indonésia</c:v>
                </c:pt>
                <c:pt idx="18">
                  <c:v>Índia</c:v>
                </c:pt>
                <c:pt idx="19">
                  <c:v>Turquia</c:v>
                </c:pt>
                <c:pt idx="20">
                  <c:v>Reino Unido</c:v>
                </c:pt>
                <c:pt idx="21">
                  <c:v>Chile</c:v>
                </c:pt>
                <c:pt idx="22">
                  <c:v>Colômbia</c:v>
                </c:pt>
                <c:pt idx="23">
                  <c:v>Venezuela</c:v>
                </c:pt>
                <c:pt idx="24">
                  <c:v>Rússia</c:v>
                </c:pt>
                <c:pt idx="25">
                  <c:v>Bolívia</c:v>
                </c:pt>
              </c:strCache>
            </c:strRef>
          </c:cat>
          <c:val>
            <c:numRef>
              <c:f>'[taxa de pobreza por faixa etaria v2.xlsx]idade aposentad'!$J$4:$J$29</c:f>
              <c:numCache>
                <c:formatCode>General</c:formatCode>
                <c:ptCount val="26"/>
                <c:pt idx="4">
                  <c:v>67</c:v>
                </c:pt>
                <c:pt idx="5">
                  <c:v>67</c:v>
                </c:pt>
                <c:pt idx="6">
                  <c:v>66</c:v>
                </c:pt>
                <c:pt idx="7">
                  <c:v>66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65</c:v>
                </c:pt>
                <c:pt idx="12">
                  <c:v>65</c:v>
                </c:pt>
                <c:pt idx="13">
                  <c:v>65</c:v>
                </c:pt>
                <c:pt idx="14">
                  <c:v>61</c:v>
                </c:pt>
                <c:pt idx="15">
                  <c:v>60</c:v>
                </c:pt>
                <c:pt idx="16">
                  <c:v>60</c:v>
                </c:pt>
                <c:pt idx="17">
                  <c:v>55</c:v>
                </c:pt>
                <c:pt idx="18">
                  <c:v>55</c:v>
                </c:pt>
                <c:pt idx="19">
                  <c:v>58</c:v>
                </c:pt>
                <c:pt idx="20">
                  <c:v>62</c:v>
                </c:pt>
                <c:pt idx="21">
                  <c:v>60</c:v>
                </c:pt>
                <c:pt idx="22">
                  <c:v>57</c:v>
                </c:pt>
                <c:pt idx="23">
                  <c:v>55</c:v>
                </c:pt>
                <c:pt idx="24">
                  <c:v>55</c:v>
                </c:pt>
                <c:pt idx="2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A7-4722-884D-B9289B887696}"/>
            </c:ext>
          </c:extLst>
        </c:ser>
        <c:dLbls/>
        <c:gapWidth val="78"/>
        <c:axId val="100799232"/>
        <c:axId val="100800768"/>
      </c:barChart>
      <c:catAx>
        <c:axId val="100799232"/>
        <c:scaling>
          <c:orientation val="maxMin"/>
        </c:scaling>
        <c:axPos val="l"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0800768"/>
        <c:crosses val="autoZero"/>
        <c:auto val="1"/>
        <c:lblAlgn val="ctr"/>
        <c:lblOffset val="100"/>
      </c:catAx>
      <c:valAx>
        <c:axId val="100800768"/>
        <c:scaling>
          <c:orientation val="minMax"/>
          <c:min val="40"/>
        </c:scaling>
        <c:delete val="1"/>
        <c:axPos val="t"/>
        <c:numFmt formatCode="General" sourceLinked="1"/>
        <c:tickLblPos val="none"/>
        <c:crossAx val="100799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307637501364132"/>
          <c:y val="5.7303441058087747E-2"/>
          <c:w val="0.52568378585765529"/>
          <c:h val="4.2916895209565056E-2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7071398527582712E-2"/>
          <c:y val="0.13563730200958943"/>
          <c:w val="0.96585720294483479"/>
          <c:h val="0.7762618914931490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dPt>
            <c:idx val="3"/>
            <c:spPr>
              <a:solidFill>
                <a:srgbClr val="80001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AD-495B-87B0-21CBCF01E0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selecionados!$R$90:$R$96</c:f>
              <c:strCache>
                <c:ptCount val="7"/>
                <c:pt idx="0">
                  <c:v>Chile</c:v>
                </c:pt>
                <c:pt idx="1">
                  <c:v>México</c:v>
                </c:pt>
                <c:pt idx="2">
                  <c:v>Colômbia</c:v>
                </c:pt>
                <c:pt idx="3">
                  <c:v>Brasil</c:v>
                </c:pt>
                <c:pt idx="4">
                  <c:v>EUA</c:v>
                </c:pt>
                <c:pt idx="5">
                  <c:v>China</c:v>
                </c:pt>
                <c:pt idx="6">
                  <c:v>Índia</c:v>
                </c:pt>
              </c:strCache>
            </c:strRef>
          </c:cat>
          <c:val>
            <c:numRef>
              <c:f>selecionados!$S$90:$S$96</c:f>
              <c:numCache>
                <c:formatCode>General</c:formatCode>
                <c:ptCount val="7"/>
                <c:pt idx="0">
                  <c:v>22.8</c:v>
                </c:pt>
                <c:pt idx="1">
                  <c:v>24.8</c:v>
                </c:pt>
                <c:pt idx="2">
                  <c:v>25.5</c:v>
                </c:pt>
                <c:pt idx="3">
                  <c:v>32.4</c:v>
                </c:pt>
                <c:pt idx="4">
                  <c:v>30.9</c:v>
                </c:pt>
                <c:pt idx="5">
                  <c:v>28.4</c:v>
                </c:pt>
                <c:pt idx="6">
                  <c:v>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AD-495B-87B0-21CBCF01E01B}"/>
            </c:ext>
          </c:extLst>
        </c:ser>
        <c:dLbls/>
        <c:gapWidth val="120"/>
        <c:axId val="88374272"/>
        <c:axId val="88388352"/>
      </c:barChart>
      <c:catAx>
        <c:axId val="88374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388352"/>
        <c:crosses val="autoZero"/>
        <c:auto val="1"/>
        <c:lblAlgn val="ctr"/>
        <c:lblOffset val="100"/>
      </c:catAx>
      <c:valAx>
        <c:axId val="88388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883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tx>
            <c:v>Brasil</c:v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Data!$BC$4:$BJ$4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Data!$BC$32:$BJ$32</c:f>
              <c:numCache>
                <c:formatCode>General</c:formatCode>
                <c:ptCount val="8"/>
                <c:pt idx="0">
                  <c:v>20.534673650300693</c:v>
                </c:pt>
                <c:pt idx="1">
                  <c:v>20.608964208334648</c:v>
                </c:pt>
                <c:pt idx="2">
                  <c:v>20.716712774883895</c:v>
                </c:pt>
                <c:pt idx="3">
                  <c:v>20.91192187588798</c:v>
                </c:pt>
                <c:pt idx="4">
                  <c:v>19.873028903332493</c:v>
                </c:pt>
                <c:pt idx="5">
                  <c:v>17.835807042511686</c:v>
                </c:pt>
                <c:pt idx="6">
                  <c:v>16.123006282475028</c:v>
                </c:pt>
                <c:pt idx="7">
                  <c:v>15.634520913019244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D-4525-BECD-0D6E44BC6846}"/>
            </c:ext>
          </c:extLst>
        </c:ser>
        <c:ser>
          <c:idx val="1"/>
          <c:order val="1"/>
          <c:tx>
            <c:v>China</c:v>
          </c:tx>
          <c:spPr>
            <a:ln w="38100" cap="rnd">
              <a:solidFill>
                <a:srgbClr val="80001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00012"/>
              </a:solidFill>
              <a:ln w="9525">
                <a:solidFill>
                  <a:srgbClr val="80001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Data!$BC$43:$BJ$43</c:f>
              <c:numCache>
                <c:formatCode>General</c:formatCode>
                <c:ptCount val="8"/>
                <c:pt idx="0">
                  <c:v>44.991204540242641</c:v>
                </c:pt>
                <c:pt idx="1">
                  <c:v>44.894889202235944</c:v>
                </c:pt>
                <c:pt idx="2">
                  <c:v>45.26563201631226</c:v>
                </c:pt>
                <c:pt idx="3">
                  <c:v>45.514773722839664</c:v>
                </c:pt>
                <c:pt idx="4">
                  <c:v>45.041113335111653</c:v>
                </c:pt>
                <c:pt idx="5">
                  <c:v>43.756198518530844</c:v>
                </c:pt>
                <c:pt idx="6">
                  <c:v>42.777006170400043</c:v>
                </c:pt>
                <c:pt idx="7">
                  <c:v>41.885111691653115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D-4525-BECD-0D6E44BC6846}"/>
            </c:ext>
          </c:extLst>
        </c:ser>
        <c:ser>
          <c:idx val="2"/>
          <c:order val="2"/>
          <c:tx>
            <c:v>Índia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Data!$BC$112:$BJ$112</c:f>
              <c:numCache>
                <c:formatCode>General</c:formatCode>
                <c:ptCount val="8"/>
                <c:pt idx="0">
                  <c:v>33.413915989855205</c:v>
                </c:pt>
                <c:pt idx="1">
                  <c:v>34.313416233967523</c:v>
                </c:pt>
                <c:pt idx="2">
                  <c:v>33.436934325663415</c:v>
                </c:pt>
                <c:pt idx="3">
                  <c:v>31.295805031675627</c:v>
                </c:pt>
                <c:pt idx="4">
                  <c:v>30.080237047621548</c:v>
                </c:pt>
                <c:pt idx="5">
                  <c:v>28.467206292761688</c:v>
                </c:pt>
                <c:pt idx="6">
                  <c:v>28.534021408695846</c:v>
                </c:pt>
                <c:pt idx="7">
                  <c:v>28.491341367406054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2D-4525-BECD-0D6E44BC6846}"/>
            </c:ext>
          </c:extLst>
        </c:ser>
        <c:dLbls/>
        <c:marker val="1"/>
        <c:axId val="88731648"/>
        <c:axId val="88733184"/>
      </c:lineChart>
      <c:catAx>
        <c:axId val="88731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733184"/>
        <c:crosses val="autoZero"/>
        <c:auto val="1"/>
        <c:lblAlgn val="ctr"/>
        <c:lblOffset val="100"/>
      </c:catAx>
      <c:valAx>
        <c:axId val="88733184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887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Taxa de Homicídios por 100 mil Habitantes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1437664041994765E-2"/>
                  <c:y val="-0.1325060733870019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3C-425F-AFB6-F44CF1A547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Plan1!$B$5:$L$5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Plan1!$B$6:$L$6</c:f>
              <c:numCache>
                <c:formatCode>General</c:formatCode>
                <c:ptCount val="11"/>
                <c:pt idx="0">
                  <c:v>26.6</c:v>
                </c:pt>
                <c:pt idx="1">
                  <c:v>25.5</c:v>
                </c:pt>
                <c:pt idx="2">
                  <c:v>26.7</c:v>
                </c:pt>
                <c:pt idx="3">
                  <c:v>27.2</c:v>
                </c:pt>
                <c:pt idx="4">
                  <c:v>27.8</c:v>
                </c:pt>
                <c:pt idx="5">
                  <c:v>27.4</c:v>
                </c:pt>
                <c:pt idx="6">
                  <c:v>29.4</c:v>
                </c:pt>
                <c:pt idx="7">
                  <c:v>28.6</c:v>
                </c:pt>
                <c:pt idx="8">
                  <c:v>29.8</c:v>
                </c:pt>
                <c:pt idx="9">
                  <c:v>28.9</c:v>
                </c:pt>
                <c:pt idx="10">
                  <c:v>30.3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3C-425F-AFB6-F44CF1A547B3}"/>
            </c:ext>
          </c:extLst>
        </c:ser>
        <c:dLbls/>
        <c:marker val="1"/>
        <c:axId val="89274240"/>
        <c:axId val="89275776"/>
      </c:lineChart>
      <c:catAx>
        <c:axId val="89274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275776"/>
        <c:crosses val="autoZero"/>
        <c:auto val="1"/>
        <c:lblAlgn val="ctr"/>
        <c:lblOffset val="100"/>
      </c:catAx>
      <c:valAx>
        <c:axId val="89275776"/>
        <c:scaling>
          <c:orientation val="minMax"/>
          <c:min val="25"/>
        </c:scaling>
        <c:delete val="1"/>
        <c:axPos val="l"/>
        <c:numFmt formatCode="General" sourceLinked="1"/>
        <c:tickLblPos val="none"/>
        <c:crossAx val="8927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Gastos Públicos em Previdência (% do PIB)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dLbls>
            <c:spPr>
              <a:solidFill>
                <a:srgbClr val="FFFFF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Japão</c:v>
                </c:pt>
                <c:pt idx="1">
                  <c:v>Eslovênia</c:v>
                </c:pt>
                <c:pt idx="2">
                  <c:v>Rep. Checa</c:v>
                </c:pt>
                <c:pt idx="3">
                  <c:v>Polônia</c:v>
                </c:pt>
                <c:pt idx="4">
                  <c:v>Nova Zelândia</c:v>
                </c:pt>
                <c:pt idx="5">
                  <c:v>Irlanda</c:v>
                </c:pt>
                <c:pt idx="6">
                  <c:v>Coreia</c:v>
                </c:pt>
                <c:pt idx="7">
                  <c:v>Israel</c:v>
                </c:pt>
                <c:pt idx="8">
                  <c:v>Chile</c:v>
                </c:pt>
                <c:pt idx="9">
                  <c:v>Brasil</c:v>
                </c:pt>
                <c:pt idx="10">
                  <c:v>Turquia</c:v>
                </c:pt>
                <c:pt idx="11">
                  <c:v>México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0">
                  <c:v>9.4</c:v>
                </c:pt>
                <c:pt idx="1">
                  <c:v>11.1</c:v>
                </c:pt>
                <c:pt idx="2">
                  <c:v>8.1</c:v>
                </c:pt>
                <c:pt idx="3">
                  <c:v>11.1</c:v>
                </c:pt>
                <c:pt idx="4">
                  <c:v>4.8</c:v>
                </c:pt>
                <c:pt idx="5">
                  <c:v>3.5</c:v>
                </c:pt>
                <c:pt idx="6">
                  <c:v>3.1</c:v>
                </c:pt>
                <c:pt idx="7">
                  <c:v>4.8</c:v>
                </c:pt>
                <c:pt idx="8">
                  <c:v>2.8</c:v>
                </c:pt>
                <c:pt idx="9">
                  <c:v>13.1</c:v>
                </c:pt>
                <c:pt idx="10">
                  <c:v>7.7</c:v>
                </c:pt>
                <c:pt idx="11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A0-45D1-BA64-BA17F9D89A9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População Idosa / População Total (%)</c:v>
                </c:pt>
              </c:strCache>
            </c:strRef>
          </c:tx>
          <c:spPr>
            <a:solidFill>
              <a:srgbClr val="800012"/>
            </a:solidFill>
            <a:ln>
              <a:noFill/>
            </a:ln>
            <a:effectLst/>
          </c:spPr>
          <c:dLbls>
            <c:dLbl>
              <c:idx val="10"/>
              <c:layout>
                <c:manualLayout>
                  <c:x val="0"/>
                  <c:y val="-1.48809488936658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A0-45D1-BA64-BA17F9D89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Japão</c:v>
                </c:pt>
                <c:pt idx="1">
                  <c:v>Eslovênia</c:v>
                </c:pt>
                <c:pt idx="2">
                  <c:v>Rep. Checa</c:v>
                </c:pt>
                <c:pt idx="3">
                  <c:v>Polônia</c:v>
                </c:pt>
                <c:pt idx="4">
                  <c:v>Nova Zelândia</c:v>
                </c:pt>
                <c:pt idx="5">
                  <c:v>Irlanda</c:v>
                </c:pt>
                <c:pt idx="6">
                  <c:v>Coreia</c:v>
                </c:pt>
                <c:pt idx="7">
                  <c:v>Israel</c:v>
                </c:pt>
                <c:pt idx="8">
                  <c:v>Chile</c:v>
                </c:pt>
                <c:pt idx="9">
                  <c:v>Brasil</c:v>
                </c:pt>
                <c:pt idx="10">
                  <c:v>Turquia</c:v>
                </c:pt>
                <c:pt idx="11">
                  <c:v>México</c:v>
                </c:pt>
              </c:strCache>
            </c:strRef>
          </c:cat>
          <c:val>
            <c:numRef>
              <c:f>Plan1!$C$2:$C$13</c:f>
              <c:numCache>
                <c:formatCode>General</c:formatCode>
                <c:ptCount val="12"/>
                <c:pt idx="0">
                  <c:v>27.4</c:v>
                </c:pt>
                <c:pt idx="1">
                  <c:v>19.100000000000001</c:v>
                </c:pt>
                <c:pt idx="2">
                  <c:v>19.100000000000001</c:v>
                </c:pt>
                <c:pt idx="3">
                  <c:v>16.8</c:v>
                </c:pt>
                <c:pt idx="4">
                  <c:v>15.3</c:v>
                </c:pt>
                <c:pt idx="5">
                  <c:v>13.9</c:v>
                </c:pt>
                <c:pt idx="6">
                  <c:v>13.9</c:v>
                </c:pt>
                <c:pt idx="7">
                  <c:v>11.7</c:v>
                </c:pt>
                <c:pt idx="8">
                  <c:v>11.1</c:v>
                </c:pt>
                <c:pt idx="9">
                  <c:v>8.6</c:v>
                </c:pt>
                <c:pt idx="10">
                  <c:v>8.2000000000000011</c:v>
                </c:pt>
                <c:pt idx="11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A0-45D1-BA64-BA17F9D89A96}"/>
            </c:ext>
          </c:extLst>
        </c:ser>
        <c:dLbls/>
        <c:gapWidth val="219"/>
        <c:overlap val="-27"/>
        <c:axId val="90376832"/>
        <c:axId val="90395008"/>
      </c:barChart>
      <c:catAx>
        <c:axId val="90376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395008"/>
        <c:crosses val="autoZero"/>
        <c:auto val="1"/>
        <c:lblAlgn val="ctr"/>
        <c:lblOffset val="100"/>
      </c:catAx>
      <c:valAx>
        <c:axId val="90395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37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30405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 smtClean="0">
                <a:solidFill>
                  <a:schemeClr val="tx1"/>
                </a:solidFill>
              </a:rPr>
              <a:t>Qualidade dos Créditos</a:t>
            </a:r>
            <a:endParaRPr lang="pt-BR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077777777777782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6805555555555555"/>
          <c:y val="0.22453703703703706"/>
          <c:w val="0.39722222222222231"/>
          <c:h val="0.662037037037037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BE-44CC-B809-7742B4B8A364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BE-44CC-B809-7742B4B8A364}"/>
              </c:ext>
            </c:extLst>
          </c:dPt>
          <c:dPt>
            <c:idx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BE-44CC-B809-7742B4B8A364}"/>
              </c:ext>
            </c:extLst>
          </c:dPt>
          <c:dPt>
            <c:idx val="3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BE-44CC-B809-7742B4B8A364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CBE-44CC-B809-7742B4B8A364}"/>
              </c:ext>
            </c:extLst>
          </c:dPt>
          <c:dLbls>
            <c:dLbl>
              <c:idx val="0"/>
              <c:layout>
                <c:manualLayout>
                  <c:x val="-7.0040160862546802E-2"/>
                  <c:y val="6.3469419131668314E-2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26399825021869"/>
                      <c:h val="0.26985470199512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BE-44CC-B809-7742B4B8A364}"/>
                </c:ext>
              </c:extLst>
            </c:dLbl>
            <c:dLbl>
              <c:idx val="1"/>
              <c:layout>
                <c:manualLayout>
                  <c:x val="8.6111111111111097E-2"/>
                  <c:y val="6.5144438951753869E-2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180555555555556"/>
                      <c:h val="0.24062599617718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BE-44CC-B809-7742B4B8A364}"/>
                </c:ext>
              </c:extLst>
            </c:dLbl>
            <c:dLbl>
              <c:idx val="2"/>
              <c:layout>
                <c:manualLayout>
                  <c:x val="6.7133574480837649E-2"/>
                  <c:y val="5.6027291686907271E-3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074682954672796"/>
                      <c:h val="0.199397208559467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CBE-44CC-B809-7742B4B8A364}"/>
                </c:ext>
              </c:extLst>
            </c:dLbl>
            <c:dLbl>
              <c:idx val="3"/>
              <c:layout>
                <c:manualLayout>
                  <c:x val="-1.2553805774278212E-2"/>
                  <c:y val="-2.1619995997917519E-2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420844269466319"/>
                      <c:h val="0.20277433544087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CBE-44CC-B809-7742B4B8A364}"/>
                </c:ext>
              </c:extLst>
            </c:dLbl>
            <c:dLbl>
              <c:idx val="4"/>
              <c:layout>
                <c:manualLayout>
                  <c:x val="3.620454763133101E-4"/>
                  <c:y val="-7.5803154704055548E-2"/>
                </c:manualLayout>
              </c:layout>
              <c:showCatName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336297984151552"/>
                      <c:h val="0.231070219409162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CBE-44CC-B809-7742B4B8A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CatName val="1"/>
            <c:showPercent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Plan1!$A$13:$A$17</c:f>
              <c:strCache>
                <c:ptCount val="5"/>
                <c:pt idx="0">
                  <c:v>Aguardando Classificação</c:v>
                </c:pt>
                <c:pt idx="1">
                  <c:v>A (alta probabilidade)</c:v>
                </c:pt>
                <c:pt idx="2">
                  <c:v>B (média probabilidade)</c:v>
                </c:pt>
                <c:pt idx="3">
                  <c:v>C (baixa probabilidade)</c:v>
                </c:pt>
                <c:pt idx="4">
                  <c:v>D (irrecupérável)</c:v>
                </c:pt>
              </c:strCache>
            </c:strRef>
          </c:cat>
          <c:val>
            <c:numRef>
              <c:f>Plan1!$B$13:$B$17</c:f>
              <c:numCache>
                <c:formatCode>0.0%</c:formatCode>
                <c:ptCount val="5"/>
                <c:pt idx="0">
                  <c:v>3.0000000000000005E-3</c:v>
                </c:pt>
                <c:pt idx="1">
                  <c:v>8.9000000000000037E-2</c:v>
                </c:pt>
                <c:pt idx="2">
                  <c:v>0.28800000000000003</c:v>
                </c:pt>
                <c:pt idx="3">
                  <c:v>0.21000000000000002</c:v>
                </c:pt>
                <c:pt idx="4">
                  <c:v>0.41000000000000003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CBE-44CC-B809-7742B4B8A36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1134195080075065E-2"/>
          <c:y val="0.13792858313298922"/>
          <c:w val="0.91831018775235185"/>
          <c:h val="0.72803504181736656"/>
        </c:manualLayout>
      </c:layout>
      <c:lineChart>
        <c:grouping val="standard"/>
        <c:ser>
          <c:idx val="1"/>
          <c:order val="0"/>
          <c:tx>
            <c:v>Com reforma da Previdência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3.5927444001006725E-2"/>
                  <c:y val="-1.26671544443345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DA-774C-9932-AEAC2FDC5CA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gráficos!$C$101:$C$111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gráficos!$E$101:$E$111</c:f>
              <c:numCache>
                <c:formatCode>General</c:formatCode>
                <c:ptCount val="11"/>
                <c:pt idx="5" formatCode="#,##0.00">
                  <c:v>-1.5822797211479083</c:v>
                </c:pt>
                <c:pt idx="6" formatCode="#,##0.00">
                  <c:v>-1.4200862422439935</c:v>
                </c:pt>
                <c:pt idx="7" formatCode="#,##0.00">
                  <c:v>-0.75021428998010053</c:v>
                </c:pt>
                <c:pt idx="8" formatCode="#,##0.00">
                  <c:v>-3.0106597106973651E-2</c:v>
                </c:pt>
                <c:pt idx="9" formatCode="#,##0.00">
                  <c:v>0.52221787138594644</c:v>
                </c:pt>
                <c:pt idx="10" formatCode="#,##0.00">
                  <c:v>1.0932200685243456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DA-774C-9932-AEAC2FDC5CA6}"/>
            </c:ext>
          </c:extLst>
        </c:ser>
        <c:ser>
          <c:idx val="2"/>
          <c:order val="1"/>
          <c:tx>
            <c:v>Sem reforma da Previdência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3.80916012734814E-2"/>
                  <c:y val="1.77947197922121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DA-774C-9932-AEAC2FDC5CA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gráficos!$C$101:$C$111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gráficos!$F$101:$F$111</c:f>
              <c:numCache>
                <c:formatCode>General</c:formatCode>
                <c:ptCount val="11"/>
                <c:pt idx="5" formatCode="#,##0.00">
                  <c:v>-1.5822797211479083</c:v>
                </c:pt>
                <c:pt idx="6" formatCode="#,##0.00">
                  <c:v>-1.6457264796367463</c:v>
                </c:pt>
                <c:pt idx="7" formatCode="#,##0.00">
                  <c:v>-1.4195387790542977</c:v>
                </c:pt>
                <c:pt idx="8" formatCode="#,##0.00">
                  <c:v>-1.2013799937755478</c:v>
                </c:pt>
                <c:pt idx="9" formatCode="#,##0.00">
                  <c:v>-1.0955455653506136</c:v>
                </c:pt>
                <c:pt idx="10" formatCode="#,##0.00">
                  <c:v>-1.0495899549751244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DA-774C-9932-AEAC2FDC5CA6}"/>
            </c:ext>
          </c:extLst>
        </c:ser>
        <c:ser>
          <c:idx val="3"/>
          <c:order val="2"/>
          <c:tx>
            <c:v>Realizado</c:v>
          </c:tx>
          <c:spPr>
            <a:ln w="31750" cap="rnd">
              <a:solidFill>
                <a:srgbClr val="00243B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rgbClr val="00243B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gráficos!$C$101:$C$111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gráficos!$G$101:$G$111</c:f>
              <c:numCache>
                <c:formatCode>General</c:formatCode>
                <c:ptCount val="11"/>
                <c:pt idx="0">
                  <c:v>1.71</c:v>
                </c:pt>
                <c:pt idx="1">
                  <c:v>-0.56000000000000005</c:v>
                </c:pt>
                <c:pt idx="2">
                  <c:v>-1.86</c:v>
                </c:pt>
                <c:pt idx="3">
                  <c:v>-2.4899999999999998</c:v>
                </c:pt>
                <c:pt idx="4">
                  <c:v>-1.6900000000000006</c:v>
                </c:pt>
                <c:pt idx="5" formatCode="#,##0.00">
                  <c:v>-1.5822797211479083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DA-774C-9932-AEAC2FDC5CA6}"/>
            </c:ext>
          </c:extLst>
        </c:ser>
        <c:dLbls>
          <c:showVal val="1"/>
        </c:dLbls>
        <c:marker val="1"/>
        <c:axId val="91269760"/>
        <c:axId val="91275648"/>
      </c:lineChart>
      <c:catAx>
        <c:axId val="91269760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63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275648"/>
        <c:crosses val="autoZero"/>
        <c:auto val="1"/>
        <c:lblAlgn val="ctr"/>
        <c:lblOffset val="100"/>
      </c:catAx>
      <c:valAx>
        <c:axId val="91275648"/>
        <c:scaling>
          <c:orientation val="minMax"/>
          <c:max val="2.5"/>
        </c:scaling>
        <c:delete val="1"/>
        <c:axPos val="l"/>
        <c:numFmt formatCode="General" sourceLinked="1"/>
        <c:tickLblPos val="none"/>
        <c:crossAx val="9126976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1086966523712793E-3"/>
          <c:w val="0.75235908867555978"/>
          <c:h val="6.726160884384077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1134195080075065E-2"/>
          <c:y val="0.13792858313298922"/>
          <c:w val="0.91831018775235185"/>
          <c:h val="0.74315753991701927"/>
        </c:manualLayout>
      </c:layout>
      <c:lineChart>
        <c:grouping val="standard"/>
        <c:ser>
          <c:idx val="1"/>
          <c:order val="0"/>
          <c:tx>
            <c:v>Com reforma da Previdência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4.0178566720734089E-2"/>
                  <c:y val="1.271051413729436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0D-0E48-B970-28F8521FCC4E}"/>
                </c:ext>
              </c:extLst>
            </c:dLbl>
            <c:dLbl>
              <c:idx val="7"/>
              <c:layout>
                <c:manualLayout>
                  <c:x val="-4.1666661784465008E-2"/>
                  <c:y val="1.016841130983550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0D-0E48-B970-28F8521FCC4E}"/>
                </c:ext>
              </c:extLst>
            </c:dLbl>
            <c:dLbl>
              <c:idx val="8"/>
              <c:layout>
                <c:manualLayout>
                  <c:x val="-4.0178566720734207E-2"/>
                  <c:y val="7.6263084823765346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0D-0E48-B970-28F8521FCC4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gráficos!$C$82:$C$92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gráficos!$E$82:$E$92</c:f>
              <c:numCache>
                <c:formatCode>General</c:formatCode>
                <c:ptCount val="11"/>
                <c:pt idx="5" formatCode="#,##0.00">
                  <c:v>77.054213617858537</c:v>
                </c:pt>
                <c:pt idx="6" formatCode="#,##0.00">
                  <c:v>78.281188669023734</c:v>
                </c:pt>
                <c:pt idx="7" formatCode="#,##0.00">
                  <c:v>78.549917294557844</c:v>
                </c:pt>
                <c:pt idx="8" formatCode="#,##0.00">
                  <c:v>78.220003193131689</c:v>
                </c:pt>
                <c:pt idx="9" formatCode="#,##0.00">
                  <c:v>77.43726158570648</c:v>
                </c:pt>
                <c:pt idx="10" formatCode="#,##0.00">
                  <c:v>76.089425901673195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80D-0E48-B970-28F8521FCC4E}"/>
            </c:ext>
          </c:extLst>
        </c:ser>
        <c:ser>
          <c:idx val="2"/>
          <c:order val="1"/>
          <c:tx>
            <c:v>Sem reforma da Previdência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3.9434519188868672E-2"/>
                  <c:y val="-7.6263084823767202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0D-0E48-B970-28F8521FCC4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gráficos!$C$82:$C$92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gráficos!$F$82:$F$92</c:f>
              <c:numCache>
                <c:formatCode>General</c:formatCode>
                <c:ptCount val="11"/>
                <c:pt idx="5" formatCode="#,##0.00">
                  <c:v>77.054213617858537</c:v>
                </c:pt>
                <c:pt idx="6" formatCode="#,##0.00">
                  <c:v>80.408413929836527</c:v>
                </c:pt>
                <c:pt idx="7" formatCode="#,##0.00">
                  <c:v>83.929995931008662</c:v>
                </c:pt>
                <c:pt idx="8" formatCode="#,##0.00">
                  <c:v>88.434183177792733</c:v>
                </c:pt>
                <c:pt idx="9" formatCode="#,##0.00">
                  <c:v>94.508370274748728</c:v>
                </c:pt>
                <c:pt idx="10" formatCode="#,##0.00">
                  <c:v>102.29727578404533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80D-0E48-B970-28F8521FCC4E}"/>
            </c:ext>
          </c:extLst>
        </c:ser>
        <c:ser>
          <c:idx val="3"/>
          <c:order val="2"/>
          <c:tx>
            <c:v>Realizado</c:v>
          </c:tx>
          <c:spPr>
            <a:ln w="31750" cap="rnd">
              <a:solidFill>
                <a:srgbClr val="00243B"/>
              </a:solidFill>
              <a:round/>
            </a:ln>
            <a:effectLst/>
          </c:spPr>
          <c:marker>
            <c:symbol val="circle"/>
            <c:size val="35"/>
            <c:spPr>
              <a:solidFill>
                <a:srgbClr val="00243B"/>
              </a:solidFill>
              <a:ln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gráficos!$C$82:$C$92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gráficos!$G$82:$G$92</c:f>
              <c:numCache>
                <c:formatCode>General</c:formatCode>
                <c:ptCount val="11"/>
                <c:pt idx="0">
                  <c:v>51.54</c:v>
                </c:pt>
                <c:pt idx="1">
                  <c:v>56.28</c:v>
                </c:pt>
                <c:pt idx="2">
                  <c:v>65.5</c:v>
                </c:pt>
                <c:pt idx="3">
                  <c:v>69.86</c:v>
                </c:pt>
                <c:pt idx="4">
                  <c:v>74.069999999999993</c:v>
                </c:pt>
                <c:pt idx="5">
                  <c:v>77.05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80D-0E48-B970-28F8521FCC4E}"/>
            </c:ext>
          </c:extLst>
        </c:ser>
        <c:dLbls>
          <c:showVal val="1"/>
        </c:dLbls>
        <c:marker val="1"/>
        <c:axId val="91342336"/>
        <c:axId val="91343872"/>
      </c:lineChart>
      <c:catAx>
        <c:axId val="91342336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63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343872"/>
        <c:crosses val="autoZero"/>
        <c:auto val="1"/>
        <c:lblAlgn val="ctr"/>
        <c:lblOffset val="100"/>
      </c:catAx>
      <c:valAx>
        <c:axId val="91343872"/>
        <c:scaling>
          <c:orientation val="minMax"/>
          <c:max val="110"/>
          <c:min val="45"/>
        </c:scaling>
        <c:delete val="1"/>
        <c:axPos val="l"/>
        <c:numFmt formatCode="General" sourceLinked="1"/>
        <c:tickLblPos val="none"/>
        <c:crossAx val="913423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0729675587646101E-2"/>
          <c:w val="0.75024443867422974"/>
          <c:h val="6.726158307013423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5.1134195080075065E-2"/>
          <c:y val="0.13792858313298922"/>
          <c:w val="0.91831018775235185"/>
          <c:h val="0.74020469341586215"/>
        </c:manualLayout>
      </c:layout>
      <c:lineChart>
        <c:grouping val="standard"/>
        <c:ser>
          <c:idx val="1"/>
          <c:order val="0"/>
          <c:tx>
            <c:v>Com reforma da Previdência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73-1047-A12A-2FCEAF8CBD7A}"/>
                </c:ext>
              </c:extLst>
            </c:dLbl>
            <c:dLbl>
              <c:idx val="6"/>
              <c:layout>
                <c:manualLayout>
                  <c:x val="-3.2360619064346625E-2"/>
                  <c:y val="3.0810899331104781E-4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73-1047-A12A-2FCEAF8CBD7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gráficos!$C$44:$C$54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gráficos!$E$44:$E$54</c:f>
              <c:numCache>
                <c:formatCode>General</c:formatCode>
                <c:ptCount val="11"/>
                <c:pt idx="5" formatCode="0.00">
                  <c:v>6.5</c:v>
                </c:pt>
                <c:pt idx="6" formatCode="0.00">
                  <c:v>6.0430000000000001</c:v>
                </c:pt>
                <c:pt idx="7" formatCode="0.00">
                  <c:v>6.7770000000000001</c:v>
                </c:pt>
                <c:pt idx="8" formatCode="0.00">
                  <c:v>6.391</c:v>
                </c:pt>
                <c:pt idx="9" formatCode="0.00">
                  <c:v>5.9939999999999998</c:v>
                </c:pt>
                <c:pt idx="10" formatCode="0.00">
                  <c:v>5.5579999999999972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73-1047-A12A-2FCEAF8CBD7A}"/>
            </c:ext>
          </c:extLst>
        </c:ser>
        <c:ser>
          <c:idx val="2"/>
          <c:order val="1"/>
          <c:tx>
            <c:v>Sem reforma da Previdência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73-1047-A12A-2FCEAF8CBD7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gráficos!$C$44:$C$54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gráficos!$F$44:$F$54</c:f>
              <c:numCache>
                <c:formatCode>General</c:formatCode>
                <c:ptCount val="11"/>
                <c:pt idx="5" formatCode="0.00">
                  <c:v>6.5</c:v>
                </c:pt>
                <c:pt idx="6" formatCode="0.00">
                  <c:v>11.42</c:v>
                </c:pt>
                <c:pt idx="7" formatCode="0.00">
                  <c:v>13.440000000000001</c:v>
                </c:pt>
                <c:pt idx="8" formatCode="0.00">
                  <c:v>15.058</c:v>
                </c:pt>
                <c:pt idx="9" formatCode="0.00">
                  <c:v>16.71</c:v>
                </c:pt>
                <c:pt idx="10" formatCode="0.00">
                  <c:v>18.538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73-1047-A12A-2FCEAF8CBD7A}"/>
            </c:ext>
          </c:extLst>
        </c:ser>
        <c:ser>
          <c:idx val="3"/>
          <c:order val="2"/>
          <c:tx>
            <c:v>Realizado</c:v>
          </c:tx>
          <c:spPr>
            <a:ln w="31750" cap="rnd">
              <a:solidFill>
                <a:srgbClr val="00243B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rgbClr val="00243B"/>
              </a:solidFill>
              <a:ln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4.4642851911926934E-2"/>
                  <c:y val="9.3209360244342264E-17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73-1047-A12A-2FCEAF8CBD7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gráficos!$C$44:$C$54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gráficos!$G$44:$G$54</c:f>
              <c:numCache>
                <c:formatCode>0.00</c:formatCode>
                <c:ptCount val="11"/>
                <c:pt idx="0">
                  <c:v>8.2226867245500017</c:v>
                </c:pt>
                <c:pt idx="1">
                  <c:v>10.903784647210985</c:v>
                </c:pt>
                <c:pt idx="2">
                  <c:v>13.26838448692591</c:v>
                </c:pt>
                <c:pt idx="3">
                  <c:v>14.018577710988511</c:v>
                </c:pt>
                <c:pt idx="4">
                  <c:v>9.9398186786465494</c:v>
                </c:pt>
                <c:pt idx="5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73-1047-A12A-2FCEAF8CBD7A}"/>
            </c:ext>
          </c:extLst>
        </c:ser>
        <c:dLbls>
          <c:showVal val="1"/>
        </c:dLbls>
        <c:marker val="1"/>
        <c:axId val="91501312"/>
        <c:axId val="91502848"/>
      </c:lineChart>
      <c:catAx>
        <c:axId val="9150131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63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502848"/>
        <c:crosses val="autoZero"/>
        <c:auto val="1"/>
        <c:lblAlgn val="ctr"/>
        <c:lblOffset val="100"/>
      </c:catAx>
      <c:valAx>
        <c:axId val="91502848"/>
        <c:scaling>
          <c:orientation val="minMax"/>
          <c:max val="21"/>
          <c:min val="5"/>
        </c:scaling>
        <c:delete val="1"/>
        <c:axPos val="l"/>
        <c:numFmt formatCode="General" sourceLinked="1"/>
        <c:tickLblPos val="none"/>
        <c:crossAx val="915013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0729675587646101E-2"/>
          <c:w val="0.77170664326569194"/>
          <c:h val="6.726158307013423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0.87236</cdr:x>
      <cdr:y>0.25235</cdr:y>
    </cdr:from>
    <cdr:to>
      <cdr:x>0.95134</cdr:x>
      <cdr:y>0.32907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127152" y="1127776"/>
          <a:ext cx="645247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 smtClean="0">
              <a:solidFill>
                <a:srgbClr val="800012"/>
              </a:solidFill>
            </a:rPr>
            <a:t>China</a:t>
          </a:r>
          <a:endParaRPr lang="pt-BR" sz="1400" b="1" dirty="0">
            <a:solidFill>
              <a:srgbClr val="800012"/>
            </a:solidFill>
          </a:endParaRPr>
        </a:p>
      </cdr:txBody>
    </cdr:sp>
  </cdr:relSizeAnchor>
  <cdr:relSizeAnchor xmlns:cdr="http://schemas.openxmlformats.org/drawingml/2006/chartDrawing">
    <cdr:from>
      <cdr:x>0.87858</cdr:x>
      <cdr:y>0.53559</cdr:y>
    </cdr:from>
    <cdr:to>
      <cdr:x>0.95756</cdr:x>
      <cdr:y>0.61231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7177952" y="2393601"/>
          <a:ext cx="645247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>
              <a:solidFill>
                <a:schemeClr val="tx1"/>
              </a:solidFill>
            </a:rPr>
            <a:t>Índia</a:t>
          </a:r>
          <a:endParaRPr lang="pt-B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0.87551</cdr:x>
      <cdr:y>0.82147</cdr:y>
    </cdr:from>
    <cdr:to>
      <cdr:x>0.95449</cdr:x>
      <cdr:y>0.8982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7152900" y="3671256"/>
          <a:ext cx="645247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>
              <a:solidFill>
                <a:schemeClr val="tx2">
                  <a:lumMod val="75000"/>
                </a:schemeClr>
              </a:solidFill>
            </a:rPr>
            <a:t>Brasil</a:t>
          </a:r>
          <a:endParaRPr lang="pt-BR" sz="1400" b="1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0.50107</cdr:x>
      <cdr:y>0.93502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xmlns="" id="{E471E84B-859D-C646-95A7-C32EF91DC691}"/>
            </a:ext>
          </a:extLst>
        </cdr:cNvPr>
        <cdr:cNvSpPr/>
      </cdr:nvSpPr>
      <cdr:spPr>
        <a:xfrm xmlns:a="http://schemas.openxmlformats.org/drawingml/2006/main">
          <a:off x="0" y="0"/>
          <a:ext cx="4833782" cy="5628633"/>
        </a:xfrm>
        <a:prstGeom xmlns:a="http://schemas.openxmlformats.org/drawingml/2006/main" prst="rect">
          <a:avLst/>
        </a:prstGeom>
        <a:solidFill xmlns:a="http://schemas.openxmlformats.org/drawingml/2006/main">
          <a:srgbClr val="AFAB6A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t-BR" sz="1100"/>
        </a:p>
      </cdr:txBody>
    </cdr:sp>
  </cdr:relSizeAnchor>
  <cdr:relSizeAnchor xmlns:cdr="http://schemas.openxmlformats.org/drawingml/2006/chartDrawing">
    <cdr:from>
      <cdr:x>0.0004</cdr:x>
      <cdr:y>0.0044</cdr:y>
    </cdr:from>
    <cdr:to>
      <cdr:x>0.98092</cdr:x>
      <cdr:y>0.0814</cdr:y>
    </cdr:to>
    <cdr:sp macro="" textlink="">
      <cdr:nvSpPr>
        <cdr:cNvPr id="9" name="CaixaDeTexto 2">
          <a:extLst xmlns:a="http://schemas.openxmlformats.org/drawingml/2006/main">
            <a:ext uri="{FF2B5EF4-FFF2-40B4-BE49-F238E27FC236}">
              <a16:creationId xmlns:a16="http://schemas.microsoft.com/office/drawing/2014/main" xmlns="" id="{66117EAC-4575-E34D-9B35-9DBD4CEDE8D2}"/>
            </a:ext>
          </a:extLst>
        </cdr:cNvPr>
        <cdr:cNvSpPr txBox="1"/>
      </cdr:nvSpPr>
      <cdr:spPr>
        <a:xfrm xmlns:a="http://schemas.openxmlformats.org/drawingml/2006/main">
          <a:off x="3175" y="22371"/>
          <a:ext cx="7757066" cy="3914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Simulação</a:t>
          </a:r>
          <a:r>
            <a:rPr lang="pt-BR" sz="20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pt-BR" sz="2000" b="1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do Subsídio</a:t>
          </a:r>
          <a:r>
            <a: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(R$)– Renda de 1 </a:t>
          </a:r>
          <a:r>
            <a:rPr lang="pt-BR" sz="2000" b="1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salário mínimo – setor privado</a:t>
          </a:r>
          <a:endParaRPr lang="pt-BR" sz="2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0.46594</cdr:x>
      <cdr:y>0.6561</cdr:y>
    </cdr:from>
    <cdr:to>
      <cdr:x>0.57558</cdr:x>
      <cdr:y>0.8032</cdr:y>
    </cdr:to>
    <cdr:grpSp>
      <cdr:nvGrpSpPr>
        <cdr:cNvPr id="30" name="Agrupar 29">
          <a:extLst xmlns:a="http://schemas.openxmlformats.org/drawingml/2006/main">
            <a:ext uri="{FF2B5EF4-FFF2-40B4-BE49-F238E27FC236}">
              <a16:creationId xmlns:a16="http://schemas.microsoft.com/office/drawing/2014/main" xmlns="" id="{C4C7CB98-4D8C-464C-A14B-977DB646CA66}"/>
            </a:ext>
          </a:extLst>
        </cdr:cNvPr>
        <cdr:cNvGrpSpPr/>
      </cdr:nvGrpSpPr>
      <cdr:grpSpPr>
        <a:xfrm xmlns:a="http://schemas.openxmlformats.org/drawingml/2006/main">
          <a:off x="3686138" y="3335813"/>
          <a:ext cx="867382" cy="747902"/>
          <a:chOff x="314628" y="298670"/>
          <a:chExt cx="263996" cy="270933"/>
        </a:xfrm>
        <a:solidFill xmlns:a="http://schemas.openxmlformats.org/drawingml/2006/main">
          <a:schemeClr val="bg2">
            <a:lumMod val="50000"/>
          </a:schemeClr>
        </a:solidFill>
      </cdr:grpSpPr>
      <cdr:sp macro="" textlink="">
        <cdr:nvSpPr>
          <cdr:cNvPr id="32" name="Triângulo 25">
            <a:extLst xmlns:a="http://schemas.openxmlformats.org/drawingml/2006/main">
              <a:ext uri="{FF2B5EF4-FFF2-40B4-BE49-F238E27FC236}">
                <a16:creationId xmlns:a16="http://schemas.microsoft.com/office/drawing/2014/main" xmlns="" id="{D37C93A2-B354-46F5-BE5E-3C7FF13F93F6}"/>
              </a:ext>
            </a:extLst>
          </cdr:cNvPr>
          <cdr:cNvSpPr/>
        </cdr:nvSpPr>
        <cdr:spPr>
          <a:xfrm xmlns:a="http://schemas.openxmlformats.org/drawingml/2006/main" rot="5400000">
            <a:off x="354083" y="345062"/>
            <a:ext cx="270933" cy="178149"/>
          </a:xfrm>
          <a:prstGeom xmlns:a="http://schemas.openxmlformats.org/drawingml/2006/main" prst="triangl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pt-BR" sz="1100"/>
          </a:p>
        </cdr:txBody>
      </cdr:sp>
      <cdr:sp macro="" textlink="">
        <cdr:nvSpPr>
          <cdr:cNvPr id="33" name="Retângulo 32">
            <a:extLst xmlns:a="http://schemas.openxmlformats.org/drawingml/2006/main">
              <a:ext uri="{FF2B5EF4-FFF2-40B4-BE49-F238E27FC236}">
                <a16:creationId xmlns:a16="http://schemas.microsoft.com/office/drawing/2014/main" xmlns="" id="{C37FE3E6-DF51-41F0-832B-A0730E3EB824}"/>
              </a:ext>
            </a:extLst>
          </cdr:cNvPr>
          <cdr:cNvSpPr/>
        </cdr:nvSpPr>
        <cdr:spPr>
          <a:xfrm xmlns:a="http://schemas.openxmlformats.org/drawingml/2006/main">
            <a:off x="314628" y="355436"/>
            <a:ext cx="151039" cy="150948"/>
          </a:xfrm>
          <a:prstGeom xmlns:a="http://schemas.openxmlformats.org/drawingml/2006/main" prst="rect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pt-BR" sz="1100"/>
          </a:p>
        </cdr:txBody>
      </cdr:sp>
    </cdr:grpSp>
  </cdr:relSizeAnchor>
  <cdr:relSizeAnchor xmlns:cdr="http://schemas.openxmlformats.org/drawingml/2006/chartDrawing">
    <cdr:from>
      <cdr:x>0.42308</cdr:x>
      <cdr:y>0.60483</cdr:y>
    </cdr:from>
    <cdr:to>
      <cdr:x>0.58835</cdr:x>
      <cdr:y>0.65185</cdr:y>
    </cdr:to>
    <cdr:sp macro="" textlink="">
      <cdr:nvSpPr>
        <cdr:cNvPr id="31" name="CaixaDeTexto 2">
          <a:extLst xmlns:a="http://schemas.openxmlformats.org/drawingml/2006/main">
            <a:ext uri="{FF2B5EF4-FFF2-40B4-BE49-F238E27FC236}">
              <a16:creationId xmlns:a16="http://schemas.microsoft.com/office/drawing/2014/main" xmlns="" id="{23EC156A-A942-4765-9EF5-F557DACBE797}"/>
            </a:ext>
          </a:extLst>
        </cdr:cNvPr>
        <cdr:cNvSpPr txBox="1"/>
      </cdr:nvSpPr>
      <cdr:spPr>
        <a:xfrm xmlns:a="http://schemas.openxmlformats.org/drawingml/2006/main">
          <a:off x="4082193" y="3635224"/>
          <a:ext cx="1594708" cy="2826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400" b="1">
              <a:solidFill>
                <a:schemeClr val="tx2">
                  <a:lumMod val="50000"/>
                </a:schemeClr>
              </a:solidFill>
            </a:rPr>
            <a:t>Reforma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0.00037</cdr:x>
      <cdr:y>0</cdr:y>
    </cdr:from>
    <cdr:to>
      <cdr:x>0.50144</cdr:x>
      <cdr:y>0.93502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xmlns="" id="{E471E84B-859D-C646-95A7-C32EF91DC691}"/>
            </a:ext>
          </a:extLst>
        </cdr:cNvPr>
        <cdr:cNvSpPr/>
      </cdr:nvSpPr>
      <cdr:spPr>
        <a:xfrm xmlns:a="http://schemas.openxmlformats.org/drawingml/2006/main">
          <a:off x="3175" y="-915415"/>
          <a:ext cx="4281728" cy="4981923"/>
        </a:xfrm>
        <a:prstGeom xmlns:a="http://schemas.openxmlformats.org/drawingml/2006/main" prst="rect">
          <a:avLst/>
        </a:prstGeom>
        <a:solidFill xmlns:a="http://schemas.openxmlformats.org/drawingml/2006/main">
          <a:srgbClr val="AFAB6A">
            <a:alpha val="2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pt-BR" sz="1100"/>
        </a:p>
      </cdr:txBody>
    </cdr:sp>
  </cdr:relSizeAnchor>
  <cdr:relSizeAnchor xmlns:cdr="http://schemas.openxmlformats.org/drawingml/2006/chartDrawing">
    <cdr:from>
      <cdr:x>0.02925</cdr:x>
      <cdr:y>0.00282</cdr:y>
    </cdr:from>
    <cdr:to>
      <cdr:x>0.91153</cdr:x>
      <cdr:y>0.07982</cdr:y>
    </cdr:to>
    <cdr:sp macro="" textlink="">
      <cdr:nvSpPr>
        <cdr:cNvPr id="9" name="CaixaDeTexto 2">
          <a:extLst xmlns:a="http://schemas.openxmlformats.org/drawingml/2006/main">
            <a:ext uri="{FF2B5EF4-FFF2-40B4-BE49-F238E27FC236}">
              <a16:creationId xmlns:a16="http://schemas.microsoft.com/office/drawing/2014/main" xmlns="" id="{66117EAC-4575-E34D-9B35-9DBD4CEDE8D2}"/>
            </a:ext>
          </a:extLst>
        </cdr:cNvPr>
        <cdr:cNvSpPr txBox="1"/>
      </cdr:nvSpPr>
      <cdr:spPr>
        <a:xfrm xmlns:a="http://schemas.openxmlformats.org/drawingml/2006/main">
          <a:off x="249936" y="15025"/>
          <a:ext cx="7539244" cy="4102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chemeClr val="tx1">
                  <a:lumMod val="65000"/>
                  <a:lumOff val="35000"/>
                </a:schemeClr>
              </a:solidFill>
            </a:rPr>
            <a:t>Simulação</a:t>
          </a:r>
          <a:r>
            <a:rPr lang="pt-BR" sz="20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pt-BR" sz="2000" b="1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do Subsídio</a:t>
          </a:r>
          <a:r>
            <a: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(R$) - Renda</a:t>
          </a:r>
          <a:r>
            <a:rPr lang="pt-BR" sz="2000" b="1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pt-BR" sz="20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acima de R$ </a:t>
          </a:r>
          <a:r>
            <a:rPr lang="pt-BR" sz="2000" b="1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25 mil - </a:t>
          </a:r>
          <a:r>
            <a:rPr lang="pt-BR" sz="20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setor público</a:t>
          </a:r>
          <a:endParaRPr lang="pt-BR" sz="20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0.46594</cdr:x>
      <cdr:y>0.6561</cdr:y>
    </cdr:from>
    <cdr:to>
      <cdr:x>0.57558</cdr:x>
      <cdr:y>0.8032</cdr:y>
    </cdr:to>
    <cdr:grpSp>
      <cdr:nvGrpSpPr>
        <cdr:cNvPr id="30" name="Agrupar 29">
          <a:extLst xmlns:a="http://schemas.openxmlformats.org/drawingml/2006/main">
            <a:ext uri="{FF2B5EF4-FFF2-40B4-BE49-F238E27FC236}">
              <a16:creationId xmlns:a16="http://schemas.microsoft.com/office/drawing/2014/main" xmlns="" id="{C4C7CB98-4D8C-464C-A14B-977DB646CA66}"/>
            </a:ext>
          </a:extLst>
        </cdr:cNvPr>
        <cdr:cNvGrpSpPr/>
      </cdr:nvGrpSpPr>
      <cdr:grpSpPr>
        <a:xfrm xmlns:a="http://schemas.openxmlformats.org/drawingml/2006/main">
          <a:off x="3981537" y="3495797"/>
          <a:ext cx="936892" cy="783770"/>
          <a:chOff x="314628" y="298670"/>
          <a:chExt cx="263996" cy="270933"/>
        </a:xfrm>
        <a:solidFill xmlns:a="http://schemas.openxmlformats.org/drawingml/2006/main">
          <a:schemeClr val="bg2">
            <a:lumMod val="50000"/>
          </a:schemeClr>
        </a:solidFill>
      </cdr:grpSpPr>
      <cdr:sp macro="" textlink="">
        <cdr:nvSpPr>
          <cdr:cNvPr id="32" name="Triângulo 25">
            <a:extLst xmlns:a="http://schemas.openxmlformats.org/drawingml/2006/main">
              <a:ext uri="{FF2B5EF4-FFF2-40B4-BE49-F238E27FC236}">
                <a16:creationId xmlns:a16="http://schemas.microsoft.com/office/drawing/2014/main" xmlns="" id="{D37C93A2-B354-46F5-BE5E-3C7FF13F93F6}"/>
              </a:ext>
            </a:extLst>
          </cdr:cNvPr>
          <cdr:cNvSpPr/>
        </cdr:nvSpPr>
        <cdr:spPr>
          <a:xfrm xmlns:a="http://schemas.openxmlformats.org/drawingml/2006/main" rot="5400000">
            <a:off x="354083" y="345062"/>
            <a:ext cx="270933" cy="178149"/>
          </a:xfrm>
          <a:prstGeom xmlns:a="http://schemas.openxmlformats.org/drawingml/2006/main" prst="triangl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pt-BR" sz="1100"/>
          </a:p>
        </cdr:txBody>
      </cdr:sp>
      <cdr:sp macro="" textlink="">
        <cdr:nvSpPr>
          <cdr:cNvPr id="33" name="Retângulo 32">
            <a:extLst xmlns:a="http://schemas.openxmlformats.org/drawingml/2006/main">
              <a:ext uri="{FF2B5EF4-FFF2-40B4-BE49-F238E27FC236}">
                <a16:creationId xmlns:a16="http://schemas.microsoft.com/office/drawing/2014/main" xmlns="" id="{C37FE3E6-DF51-41F0-832B-A0730E3EB824}"/>
              </a:ext>
            </a:extLst>
          </cdr:cNvPr>
          <cdr:cNvSpPr/>
        </cdr:nvSpPr>
        <cdr:spPr>
          <a:xfrm xmlns:a="http://schemas.openxmlformats.org/drawingml/2006/main">
            <a:off x="314628" y="355436"/>
            <a:ext cx="151039" cy="150948"/>
          </a:xfrm>
          <a:prstGeom xmlns:a="http://schemas.openxmlformats.org/drawingml/2006/main" prst="rect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pt-BR" sz="1100"/>
          </a:p>
        </cdr:txBody>
      </cdr:sp>
    </cdr:grpSp>
  </cdr:relSizeAnchor>
  <cdr:relSizeAnchor xmlns:cdr="http://schemas.openxmlformats.org/drawingml/2006/chartDrawing">
    <cdr:from>
      <cdr:x>0.42308</cdr:x>
      <cdr:y>0.60483</cdr:y>
    </cdr:from>
    <cdr:to>
      <cdr:x>0.58835</cdr:x>
      <cdr:y>0.65185</cdr:y>
    </cdr:to>
    <cdr:sp macro="" textlink="">
      <cdr:nvSpPr>
        <cdr:cNvPr id="31" name="CaixaDeTexto 2">
          <a:extLst xmlns:a="http://schemas.openxmlformats.org/drawingml/2006/main">
            <a:ext uri="{FF2B5EF4-FFF2-40B4-BE49-F238E27FC236}">
              <a16:creationId xmlns:a16="http://schemas.microsoft.com/office/drawing/2014/main" xmlns="" id="{23EC156A-A942-4765-9EF5-F557DACBE797}"/>
            </a:ext>
          </a:extLst>
        </cdr:cNvPr>
        <cdr:cNvSpPr txBox="1"/>
      </cdr:nvSpPr>
      <cdr:spPr>
        <a:xfrm xmlns:a="http://schemas.openxmlformats.org/drawingml/2006/main">
          <a:off x="4082193" y="3635224"/>
          <a:ext cx="1594708" cy="2826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400" b="1">
              <a:solidFill>
                <a:schemeClr val="tx2">
                  <a:lumMod val="50000"/>
                </a:schemeClr>
              </a:solidFill>
            </a:rPr>
            <a:t>Reforma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85" y="4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/>
          <a:lstStyle>
            <a:lvl1pPr algn="r">
              <a:defRPr sz="1300"/>
            </a:lvl1pPr>
          </a:lstStyle>
          <a:p>
            <a:fld id="{BC999209-ACCA-A047-A1C1-8508A7D2184B}" type="datetimeFigureOut">
              <a:rPr lang="pt-BR" smtClean="0"/>
              <a:pPr/>
              <a:t>21/08/2019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7" tIns="46803" rIns="93607" bIns="468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56" y="4777113"/>
            <a:ext cx="5439369" cy="3908699"/>
          </a:xfrm>
          <a:prstGeom prst="rect">
            <a:avLst/>
          </a:prstGeom>
        </p:spPr>
        <p:txBody>
          <a:bodyPr vert="horz" lIns="93607" tIns="46803" rIns="93607" bIns="46803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4" y="9428953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85" y="9428953"/>
            <a:ext cx="2945557" cy="497686"/>
          </a:xfrm>
          <a:prstGeom prst="rect">
            <a:avLst/>
          </a:prstGeom>
        </p:spPr>
        <p:txBody>
          <a:bodyPr vert="horz" lIns="93607" tIns="46803" rIns="93607" bIns="46803" rtlCol="0" anchor="b"/>
          <a:lstStyle>
            <a:lvl1pPr algn="r">
              <a:defRPr sz="1300"/>
            </a:lvl1pPr>
          </a:lstStyle>
          <a:p>
            <a:fld id="{F971453E-D966-7842-A472-F43987D7B3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12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9513" y="1231900"/>
            <a:ext cx="4425950" cy="33210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293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Equidade e Pobreza</a:t>
            </a:r>
            <a:r>
              <a:rPr lang="pt-BR" baseline="0" dirty="0"/>
              <a:t> Extrema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453E-D966-7842-A472-F43987D7B31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837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453E-D966-7842-A472-F43987D7B31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170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6065">
              <a:defRPr/>
            </a:pPr>
            <a:r>
              <a:rPr lang="pt-BR" dirty="0"/>
              <a:t>Funcionário Público recebe salário no fim do mês, mesmo que o Brasil esteja falido!!!! Então VOCÊ tem um boa chance de, em momento oportuno, PLACIDAMENTE, na TV, como tem feito ultimamente, e DIDATICAMENTE, alertar, a propósito da Reforma da Previdência, que, no futuro não muito distante, Funcionário Publico  NÃO mais receber se salário, mesmo que o Judiciário mande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453E-D966-7842-A472-F43987D7B31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855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SALÁRIOS DO FUNCIONALISMO EM RISCO SEM APROVAÇÃO DA NOVA PREVIDÊNCIA </a:t>
            </a:r>
          </a:p>
          <a:p>
            <a:endParaRPr lang="pt-BR" dirty="0"/>
          </a:p>
          <a:p>
            <a:r>
              <a:rPr lang="pt-BR" b="1" dirty="0"/>
              <a:t>Não adianta ter boa aposentadoria se estado não pode pagar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453E-D966-7842-A472-F43987D7B31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871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27729"/>
            <a:ext cx="9144000" cy="2240823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891" y="1907477"/>
            <a:ext cx="5850750" cy="239017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431" y="499169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889172" y="1424635"/>
            <a:ext cx="3361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468552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88891" y="4385586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37A728D-4D82-F644-B15B-5D242A5A3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3677" y="5971264"/>
            <a:ext cx="3845467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26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" y="0"/>
            <a:ext cx="9140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48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" y="0"/>
            <a:ext cx="9140704" cy="6858000"/>
          </a:xfrm>
          <a:prstGeom prst="rect">
            <a:avLst/>
          </a:prstGeom>
        </p:spPr>
      </p:pic>
      <p:sp>
        <p:nvSpPr>
          <p:cNvPr id="10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8665277" y="6425083"/>
            <a:ext cx="478723" cy="432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 b="1">
                <a:solidFill>
                  <a:schemeClr val="bg1"/>
                </a:solidFill>
              </a:defRPr>
            </a:lvl1pPr>
          </a:lstStyle>
          <a:p>
            <a:fld id="{7C01381F-8588-4AD4-859C-81C9CDF3556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5093" y="6266712"/>
            <a:ext cx="2766726" cy="4049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607" y="6241413"/>
            <a:ext cx="519328" cy="6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01092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7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" y="0"/>
            <a:ext cx="914070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7361" y="2918556"/>
            <a:ext cx="3302102" cy="4833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029" y="2896960"/>
            <a:ext cx="793144" cy="9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8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Referência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6A6C842-7EC3-1049-96A8-798A711D82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3677" y="5971264"/>
            <a:ext cx="3845467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6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343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960" y="6335599"/>
            <a:ext cx="2866915" cy="373592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3"/>
            <a:ext cx="1913255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xmlns="" val="343521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849442F-2DC7-EC4D-819F-806D0CFC3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53553" y="867113"/>
            <a:ext cx="6127375" cy="51715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pt-BR" dirty="0"/>
              <a:t>Clique para editar os estilos de texto Mestres
Segundo nível
Terceiro nível
Quarto nível
Quinto nível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0936A44E-1DC9-3741-A6A0-8A12A339D776}"/>
              </a:ext>
            </a:extLst>
          </p:cNvPr>
          <p:cNvSpPr/>
          <p:nvPr userDrawn="1"/>
        </p:nvSpPr>
        <p:spPr>
          <a:xfrm>
            <a:off x="0" y="0"/>
            <a:ext cx="2339787" cy="68580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EEEA65F4-741C-D143-B34A-89562D206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072" y="867113"/>
            <a:ext cx="1797422" cy="62156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20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FBBBAE5E-2BE5-5844-AEB9-04127E2F0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071" y="1488677"/>
            <a:ext cx="1797421" cy="549294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1400" b="0" i="0" kern="1200" dirty="0" smtClean="0">
                <a:solidFill>
                  <a:srgbClr val="1E629E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7284B81D-1F27-E14D-BB03-ACE2D028571D}"/>
              </a:ext>
            </a:extLst>
          </p:cNvPr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EAEC2497-0B2A-2949-9B51-009E580CA4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960" y="6335599"/>
            <a:ext cx="2866915" cy="373592"/>
          </a:xfrm>
          <a:prstGeom prst="rect">
            <a:avLst/>
          </a:prstGeom>
        </p:spPr>
      </p:pic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xmlns="" id="{9603DF40-942D-414C-8EAC-A8C18BB8570F}"/>
              </a:ext>
            </a:extLst>
          </p:cNvPr>
          <p:cNvCxnSpPr>
            <a:cxnSpLocks/>
          </p:cNvCxnSpPr>
          <p:nvPr userDrawn="1"/>
        </p:nvCxnSpPr>
        <p:spPr>
          <a:xfrm flipV="1">
            <a:off x="2653553" y="6201465"/>
            <a:ext cx="6114527" cy="30162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E59CB113-9225-8B42-8A94-6A59377BC9C1}"/>
              </a:ext>
            </a:extLst>
          </p:cNvPr>
          <p:cNvSpPr/>
          <p:nvPr userDrawn="1"/>
        </p:nvSpPr>
        <p:spPr>
          <a:xfrm flipV="1">
            <a:off x="0" y="6231626"/>
            <a:ext cx="2339787" cy="6263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4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 da Economia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5086" y="3597530"/>
            <a:ext cx="388601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17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" y="0"/>
            <a:ext cx="9140704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6650" y="5975097"/>
            <a:ext cx="3003548" cy="4396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741" y="5953499"/>
            <a:ext cx="638462" cy="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05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" y="0"/>
            <a:ext cx="914070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6650" y="5975097"/>
            <a:ext cx="3003548" cy="4396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741" y="5953499"/>
            <a:ext cx="638462" cy="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26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" y="0"/>
            <a:ext cx="9140704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6650" y="5975097"/>
            <a:ext cx="3003548" cy="4396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741" y="5953499"/>
            <a:ext cx="638462" cy="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2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93" r:id="rId2"/>
    <p:sldLayoutId id="2147486171" r:id="rId3"/>
    <p:sldLayoutId id="2147486174" r:id="rId4"/>
    <p:sldLayoutId id="2147486192" r:id="rId5"/>
    <p:sldLayoutId id="2147486180" r:id="rId6"/>
    <p:sldLayoutId id="2147486186" r:id="rId7"/>
    <p:sldLayoutId id="2147486187" r:id="rId8"/>
    <p:sldLayoutId id="2147486188" r:id="rId9"/>
    <p:sldLayoutId id="2147486189" r:id="rId10"/>
    <p:sldLayoutId id="2147486190" r:id="rId11"/>
    <p:sldLayoutId id="2147486191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A2081F3C-2B15-3A48-B775-FA5D2F6DB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704" y="2775099"/>
            <a:ext cx="8583160" cy="896118"/>
          </a:xfrm>
        </p:spPr>
        <p:txBody>
          <a:bodyPr/>
          <a:lstStyle/>
          <a:p>
            <a:pPr>
              <a:lnSpc>
                <a:spcPts val="3460"/>
              </a:lnSpc>
            </a:pPr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Previdência:</a:t>
            </a:r>
            <a:b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t-BR" sz="3200" b="0" dirty="0">
                <a:solidFill>
                  <a:schemeClr val="bg1"/>
                </a:solidFill>
                <a:cs typeface="Arial" panose="020B0604020202020204" pitchFamily="34" charset="0"/>
              </a:rPr>
              <a:t>Nova Previdência é justa e favorece os mais pobres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C3511B4-DDC9-8047-85B6-E4B8198D1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704" y="4031484"/>
            <a:ext cx="5850750" cy="466883"/>
          </a:xfrm>
        </p:spPr>
        <p:txBody>
          <a:bodyPr/>
          <a:lstStyle/>
          <a:p>
            <a:r>
              <a:rPr lang="pt-BR" sz="2400" dirty="0" smtClean="0"/>
              <a:t>Agosto </a:t>
            </a:r>
            <a:r>
              <a:rPr lang="pt-BR" sz="2400" dirty="0"/>
              <a:t>de 2019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F89D155-662B-BC43-8CA8-AC62C20AB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667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020049" cy="423610"/>
          </a:xfrm>
        </p:spPr>
        <p:txBody>
          <a:bodyPr/>
          <a:lstStyle/>
          <a:p>
            <a:r>
              <a:rPr lang="pt-BR" dirty="0"/>
              <a:t>Com a reforma, haverá melhora no resultado primário do setor público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BE17CCB-9AFD-414C-865B-7E07D2D31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311524" cy="333415"/>
          </a:xfrm>
        </p:spPr>
        <p:txBody>
          <a:bodyPr/>
          <a:lstStyle/>
          <a:p>
            <a:r>
              <a:rPr lang="pt-BR" dirty="0"/>
              <a:t>Fonte: BCB               Elaboração: SPE/ME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13AB32C-758E-1F41-ACC2-FDA6F6FBF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Resultado Primário (% PIB) - Cenários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6292167"/>
              </p:ext>
            </p:extLst>
          </p:nvPr>
        </p:nvGraphicFramePr>
        <p:xfrm>
          <a:off x="457201" y="1020995"/>
          <a:ext cx="8343900" cy="491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1354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310878" cy="423610"/>
          </a:xfrm>
        </p:spPr>
        <p:txBody>
          <a:bodyPr/>
          <a:lstStyle/>
          <a:p>
            <a:r>
              <a:rPr lang="pt-BR" dirty="0"/>
              <a:t>Com a Nova Previdência, o endividamento público passa a cair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4F446B4C-09B3-644E-94C4-78BB49D78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87662" cy="333415"/>
          </a:xfrm>
        </p:spPr>
        <p:txBody>
          <a:bodyPr/>
          <a:lstStyle/>
          <a:p>
            <a:r>
              <a:rPr lang="pt-BR" dirty="0"/>
              <a:t>Fonte: BCB               Elaboração: SPE/ME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B2F2602-8089-034B-9079-85D01B4BD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Dívida Bruta do Governo Geral (% PIB) - Cenários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9356271"/>
              </p:ext>
            </p:extLst>
          </p:nvPr>
        </p:nvGraphicFramePr>
        <p:xfrm>
          <a:off x="457201" y="1010798"/>
          <a:ext cx="8310878" cy="49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8703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 a Nova Previdência, a taxa de juros será menor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CD25E1B0-793D-2941-B1F3-92AAB776E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492374" cy="333415"/>
          </a:xfrm>
        </p:spPr>
        <p:txBody>
          <a:bodyPr/>
          <a:lstStyle/>
          <a:p>
            <a:r>
              <a:rPr lang="pt-BR" dirty="0"/>
              <a:t>Fonte: BCB               Elaboração: SPE/ME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F7A84D0-68AF-3C4C-A527-8C8E814F7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Taxa Básica Selic (% a.a.) - Cenários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8503386"/>
              </p:ext>
            </p:extLst>
          </p:nvPr>
        </p:nvGraphicFramePr>
        <p:xfrm>
          <a:off x="414338" y="1020994"/>
          <a:ext cx="8315323" cy="509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1354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 a Nova Previdência, o desemprego será menor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B1CAD71A-8087-9544-89FD-24D7AA5CFA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240087" cy="333415"/>
          </a:xfrm>
        </p:spPr>
        <p:txBody>
          <a:bodyPr/>
          <a:lstStyle/>
          <a:p>
            <a:r>
              <a:rPr lang="pt-BR" dirty="0"/>
              <a:t>Fonte: BCB               Elaboração: SPE/ME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BC0585D-79A8-234C-9C4C-9637CC2AC3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Taxa de desemprego (%, média anual) - Cenários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8260295"/>
              </p:ext>
            </p:extLst>
          </p:nvPr>
        </p:nvGraphicFramePr>
        <p:xfrm>
          <a:off x="457201" y="1063091"/>
          <a:ext cx="8320087" cy="49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1354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 a Nova Previdência, haverá mais empregos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E7042D9-8DDC-504B-8519-4CE7DAFA7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559174" cy="333415"/>
          </a:xfrm>
        </p:spPr>
        <p:txBody>
          <a:bodyPr/>
          <a:lstStyle/>
          <a:p>
            <a:r>
              <a:rPr lang="pt-BR" dirty="0"/>
              <a:t>Fonte: IBGE               Elaboração: SPE/ME</a:t>
            </a:r>
          </a:p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746DA58-62A3-9749-A3A1-577DB36C9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279507" cy="282835"/>
          </a:xfrm>
        </p:spPr>
        <p:txBody>
          <a:bodyPr/>
          <a:lstStyle/>
          <a:p>
            <a:r>
              <a:rPr lang="pt-BR" dirty="0"/>
              <a:t>Criação de Postos de Trabalho por ano – diferença entre os cenários com reforma e sem reforma</a:t>
            </a:r>
            <a:br>
              <a:rPr lang="pt-BR" dirty="0"/>
            </a:br>
            <a:r>
              <a:rPr lang="pt-BR" dirty="0"/>
              <a:t>( Em milhares de pessoas)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FCD1E68A-E8F2-B44F-A234-0410C901D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28323981"/>
              </p:ext>
            </p:extLst>
          </p:nvPr>
        </p:nvGraphicFramePr>
        <p:xfrm>
          <a:off x="528636" y="1674840"/>
          <a:ext cx="821055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45D4429E-73D2-DF41-8BA6-CC89F9314A03}"/>
              </a:ext>
            </a:extLst>
          </p:cNvPr>
          <p:cNvCxnSpPr/>
          <p:nvPr/>
        </p:nvCxnSpPr>
        <p:spPr>
          <a:xfrm>
            <a:off x="928688" y="3790950"/>
            <a:ext cx="7458075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03A6C01-152E-D046-ACB8-5B825F6D00F6}"/>
              </a:ext>
            </a:extLst>
          </p:cNvPr>
          <p:cNvSpPr txBox="1"/>
          <p:nvPr/>
        </p:nvSpPr>
        <p:spPr>
          <a:xfrm>
            <a:off x="857251" y="3329285"/>
            <a:ext cx="118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B050"/>
                </a:solidFill>
              </a:rPr>
              <a:t>Média</a:t>
            </a:r>
          </a:p>
          <a:p>
            <a:r>
              <a:rPr lang="pt-BR" sz="1200" b="1" dirty="0">
                <a:solidFill>
                  <a:srgbClr val="00B050"/>
                </a:solidFill>
              </a:rPr>
              <a:t>1.332</a:t>
            </a:r>
          </a:p>
        </p:txBody>
      </p:sp>
    </p:spTree>
    <p:extLst>
      <p:ext uri="{BB962C8B-B14F-4D97-AF65-F5344CB8AC3E}">
        <p14:creationId xmlns:p14="http://schemas.microsoft.com/office/powerpoint/2010/main" xmlns="" val="36260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 a Nova Previdência, haverá mais empregos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B1170AA9-7FB3-6947-A043-9F03A2832D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392487" cy="333415"/>
          </a:xfrm>
        </p:spPr>
        <p:txBody>
          <a:bodyPr/>
          <a:lstStyle/>
          <a:p>
            <a:r>
              <a:rPr lang="pt-BR" dirty="0"/>
              <a:t>Fonte: IBGE               Elaboração: SPE/ME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34C9768-7846-E649-B91B-2CA9544A2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308399" cy="282835"/>
          </a:xfrm>
        </p:spPr>
        <p:txBody>
          <a:bodyPr/>
          <a:lstStyle/>
          <a:p>
            <a:r>
              <a:rPr lang="pt-BR" dirty="0"/>
              <a:t>População Ocupada acumulada - diferença entre os cenários com reforma e sem reforma</a:t>
            </a:r>
          </a:p>
          <a:p>
            <a:r>
              <a:rPr lang="pt-BR" dirty="0"/>
              <a:t>(Em milhares de pessoas)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8582865"/>
              </p:ext>
            </p:extLst>
          </p:nvPr>
        </p:nvGraphicFramePr>
        <p:xfrm>
          <a:off x="457201" y="1395412"/>
          <a:ext cx="831088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5023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 Nova Previdência é justa</a:t>
            </a:r>
            <a:endParaRPr lang="pt-BR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1" y="709443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A Nova Previdência objetiva a redução da desigualdade entre os beneficiários com maiores salários e os trabalhadores mais pobres.</a:t>
            </a:r>
          </a:p>
          <a:p>
            <a:pPr algn="just"/>
            <a:r>
              <a:rPr lang="pt-BR" dirty="0"/>
              <a:t>Todos irão contribuir: Políticos, Magistrados, Servidores Públicos e Militares.  </a:t>
            </a:r>
          </a:p>
          <a:p>
            <a:pPr algn="just"/>
            <a:r>
              <a:rPr lang="pt-BR" dirty="0"/>
              <a:t>Quem ganha mais, contribui mais.</a:t>
            </a:r>
          </a:p>
          <a:p>
            <a:pPr algn="just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634" y="2232832"/>
            <a:ext cx="7076253" cy="37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538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310879" cy="423610"/>
          </a:xfrm>
        </p:spPr>
        <p:txBody>
          <a:bodyPr/>
          <a:lstStyle/>
          <a:p>
            <a:r>
              <a:rPr lang="pt-BR" dirty="0"/>
              <a:t>A Nova Previdência aumentará mais a renda dos mais pobres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2CE0F36-DFE2-F24C-A506-2C70E8C24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624992" cy="333415"/>
          </a:xfrm>
        </p:spPr>
        <p:txBody>
          <a:bodyPr/>
          <a:lstStyle/>
          <a:p>
            <a:r>
              <a:rPr lang="pt-BR" dirty="0"/>
              <a:t>Fonte: IPEA e IBGE               Elaboração: SPE/ME</a:t>
            </a:r>
          </a:p>
          <a:p>
            <a:endParaRPr lang="pt-BR"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xmlns="" id="{39FFA54A-B270-FF44-9545-DBFA94E9E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2" y="738160"/>
            <a:ext cx="3797994" cy="282835"/>
          </a:xfrm>
        </p:spPr>
        <p:txBody>
          <a:bodyPr/>
          <a:lstStyle/>
          <a:p>
            <a:r>
              <a:rPr lang="pt-BR" dirty="0"/>
              <a:t>Aumento médio da renda por </a:t>
            </a:r>
            <a:r>
              <a:rPr lang="pt-BR" dirty="0" err="1"/>
              <a:t>decil</a:t>
            </a:r>
            <a:r>
              <a:rPr lang="pt-BR" dirty="0"/>
              <a:t> - Cenário com reforma (Em pontos percentuais, 2019-2023)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BE7079B-517E-9045-AD7D-99209C0A8B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3622012"/>
              </p:ext>
            </p:extLst>
          </p:nvPr>
        </p:nvGraphicFramePr>
        <p:xfrm>
          <a:off x="356330" y="1109005"/>
          <a:ext cx="3968019" cy="434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EE67BFD8-A8C5-9D46-B330-187C6AC944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6767909"/>
              </p:ext>
            </p:extLst>
          </p:nvPr>
        </p:nvGraphicFramePr>
        <p:xfrm>
          <a:off x="4957772" y="1434443"/>
          <a:ext cx="3810299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ítulo 1">
            <a:extLst>
              <a:ext uri="{FF2B5EF4-FFF2-40B4-BE49-F238E27FC236}">
                <a16:creationId xmlns:a16="http://schemas.microsoft.com/office/drawing/2014/main" xmlns="" id="{54C367FC-C8BC-6047-AA6B-C8E6528467C4}"/>
              </a:ext>
            </a:extLst>
          </p:cNvPr>
          <p:cNvSpPr txBox="1">
            <a:spLocks/>
          </p:cNvSpPr>
          <p:nvPr/>
        </p:nvSpPr>
        <p:spPr>
          <a:xfrm>
            <a:off x="4886324" y="738160"/>
            <a:ext cx="3797994" cy="282835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Redução média da renda por </a:t>
            </a:r>
            <a:r>
              <a:rPr lang="pt-BR" dirty="0" err="1"/>
              <a:t>decil</a:t>
            </a:r>
            <a:r>
              <a:rPr lang="pt-BR" dirty="0"/>
              <a:t> - Cenário sem reforma (Em pontos percentuais, 2019-2023)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86667CA1-1A4B-3049-9F11-5EDBF892257A}"/>
              </a:ext>
            </a:extLst>
          </p:cNvPr>
          <p:cNvCxnSpPr>
            <a:cxnSpLocks/>
          </p:cNvCxnSpPr>
          <p:nvPr/>
        </p:nvCxnSpPr>
        <p:spPr>
          <a:xfrm>
            <a:off x="4572000" y="771525"/>
            <a:ext cx="0" cy="5348315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897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277224" cy="423610"/>
          </a:xfrm>
        </p:spPr>
        <p:txBody>
          <a:bodyPr/>
          <a:lstStyle/>
          <a:p>
            <a:r>
              <a:rPr lang="pt-BR" dirty="0"/>
              <a:t>Os mais pobres são os mais beneficiados com a Nova Previdência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8A6994C-6DB8-864B-A2FF-8067F5CCA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4587874" cy="333415"/>
          </a:xfrm>
        </p:spPr>
        <p:txBody>
          <a:bodyPr/>
          <a:lstStyle/>
          <a:p>
            <a:r>
              <a:rPr lang="pt-BR" dirty="0"/>
              <a:t>Fonte: IPEA e IBGE            Elaboração: SPE/ME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xmlns="" id="{93A926B5-F8D9-7D4E-82F3-D00895569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308399" cy="282835"/>
          </a:xfrm>
        </p:spPr>
        <p:txBody>
          <a:bodyPr/>
          <a:lstStyle/>
          <a:p>
            <a:r>
              <a:rPr lang="pt-BR" dirty="0"/>
              <a:t>Diferença média de crescimento da renda familiar per capita por </a:t>
            </a:r>
            <a:r>
              <a:rPr lang="pt-BR" dirty="0" err="1"/>
              <a:t>decil</a:t>
            </a:r>
            <a:r>
              <a:rPr lang="pt-BR" dirty="0"/>
              <a:t> – O cenário com reforma em relação ao sem reforma ( em </a:t>
            </a:r>
            <a:r>
              <a:rPr lang="pt-BR" dirty="0" err="1"/>
              <a:t>p.p</a:t>
            </a:r>
            <a:r>
              <a:rPr lang="pt-BR" dirty="0"/>
              <a:t>., 2019-2023)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9CF63170-5758-2F4D-8DAD-9E2EA404E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3222513"/>
              </p:ext>
            </p:extLst>
          </p:nvPr>
        </p:nvGraphicFramePr>
        <p:xfrm>
          <a:off x="417800" y="1020995"/>
          <a:ext cx="8308399" cy="518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1354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474944" cy="423610"/>
          </a:xfrm>
        </p:spPr>
        <p:txBody>
          <a:bodyPr/>
          <a:lstStyle/>
          <a:p>
            <a:r>
              <a:rPr lang="pt-BR" dirty="0" smtClean="0"/>
              <a:t>Redução de Desigualdades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E7042D9-8DDC-504B-8519-4CE7DAFA7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5208904" cy="333415"/>
          </a:xfrm>
        </p:spPr>
        <p:txBody>
          <a:bodyPr/>
          <a:lstStyle/>
          <a:p>
            <a:r>
              <a:rPr lang="pt-BR" dirty="0"/>
              <a:t>Fonte</a:t>
            </a:r>
            <a:r>
              <a:rPr lang="pt-BR" dirty="0" smtClean="0"/>
              <a:t>: Ministério da Economia. Simulação considera homem solteiro com início de carreira em 2005 e que se manteve na carreira até aposentadoria.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7500269"/>
              </p:ext>
            </p:extLst>
          </p:nvPr>
        </p:nvGraphicFramePr>
        <p:xfrm>
          <a:off x="1636134" y="1958572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Renda de 3 Salários Mínimos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Regra Antiga</a:t>
                      </a:r>
                    </a:p>
                    <a:p>
                      <a:pPr algn="ctr"/>
                      <a:r>
                        <a:rPr lang="pt-BR" dirty="0" smtClean="0"/>
                        <a:t> 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Nova Previdência (R$)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Setor Privado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186.107,88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35.373,43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Setor</a:t>
                      </a:r>
                      <a:r>
                        <a:rPr lang="pt-BR" baseline="0" dirty="0" smtClean="0"/>
                        <a:t> Público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406.376,51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32.352,70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950464" y="1457110"/>
            <a:ext cx="376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Subsídio - Aposentadoria - Homens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25289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310878" cy="423610"/>
          </a:xfrm>
        </p:spPr>
        <p:txBody>
          <a:bodyPr/>
          <a:lstStyle/>
          <a:p>
            <a:r>
              <a:rPr lang="pt-BR" dirty="0" smtClean="0"/>
              <a:t>Dívida Pública em trajetória insustentável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4F446B4C-09B3-644E-94C4-78BB49D78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2887662" cy="333415"/>
          </a:xfrm>
        </p:spPr>
        <p:txBody>
          <a:bodyPr/>
          <a:lstStyle/>
          <a:p>
            <a:r>
              <a:rPr lang="pt-BR" dirty="0"/>
              <a:t>Fonte: BCB               Elaboração: SPE/ME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B2F2602-8089-034B-9079-85D01B4BD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Dívida Bruta do Governo Geral (% PIB) </a:t>
            </a:r>
            <a:r>
              <a:rPr lang="pt-BR" dirty="0" smtClean="0"/>
              <a:t>– Sem Reforma da Previdência</a:t>
            </a:r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5252773"/>
              </p:ext>
            </p:extLst>
          </p:nvPr>
        </p:nvGraphicFramePr>
        <p:xfrm>
          <a:off x="457201" y="1010798"/>
          <a:ext cx="8310878" cy="499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1382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474944" cy="423610"/>
          </a:xfrm>
        </p:spPr>
        <p:txBody>
          <a:bodyPr/>
          <a:lstStyle/>
          <a:p>
            <a:r>
              <a:rPr lang="pt-BR" dirty="0" smtClean="0"/>
              <a:t>Redução de Desigualdades 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E7042D9-8DDC-504B-8519-4CE7DAFA7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5099176" cy="333415"/>
          </a:xfrm>
        </p:spPr>
        <p:txBody>
          <a:bodyPr/>
          <a:lstStyle/>
          <a:p>
            <a:pPr algn="just"/>
            <a:r>
              <a:rPr lang="pt-BR" dirty="0"/>
              <a:t>Fonte</a:t>
            </a:r>
            <a:r>
              <a:rPr lang="pt-BR" dirty="0" smtClean="0"/>
              <a:t>: Ministério da </a:t>
            </a:r>
            <a:r>
              <a:rPr lang="pt-BR" dirty="0"/>
              <a:t>Economia. Simulação considera homem com esposa de mesma idade, que </a:t>
            </a:r>
            <a:r>
              <a:rPr lang="pt-BR" dirty="0" smtClean="0"/>
              <a:t>recebe renda de 1 salário mínimo ao longo de sua vida laboral e que se aposenta aos 65 anos, com 20 anos de contribuição.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9124633"/>
              </p:ext>
            </p:extLst>
          </p:nvPr>
        </p:nvGraphicFramePr>
        <p:xfrm>
          <a:off x="457201" y="860871"/>
          <a:ext cx="7911186" cy="508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6503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474944" cy="423610"/>
          </a:xfrm>
        </p:spPr>
        <p:txBody>
          <a:bodyPr/>
          <a:lstStyle/>
          <a:p>
            <a:r>
              <a:rPr lang="pt-BR" dirty="0" smtClean="0"/>
              <a:t>Redução de Desigualdades 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E7042D9-8DDC-504B-8519-4CE7DAFA7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5111368" cy="333415"/>
          </a:xfrm>
        </p:spPr>
        <p:txBody>
          <a:bodyPr/>
          <a:lstStyle/>
          <a:p>
            <a:pPr algn="just"/>
            <a:r>
              <a:rPr lang="pt-BR" dirty="0"/>
              <a:t>Fonte</a:t>
            </a:r>
            <a:r>
              <a:rPr lang="pt-BR" dirty="0" smtClean="0"/>
              <a:t>: Ministério da Economia. Simulação considera homem com esposa de mesma idade, que entrou no serviço público aos 30 anos, em 2000, após 5 anos na iniciativa privada. Aposenta com 60 anos.</a:t>
            </a:r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4056163"/>
              </p:ext>
            </p:extLst>
          </p:nvPr>
        </p:nvGraphicFramePr>
        <p:xfrm>
          <a:off x="457201" y="915415"/>
          <a:ext cx="8545170" cy="532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590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474944" cy="423610"/>
          </a:xfrm>
        </p:spPr>
        <p:txBody>
          <a:bodyPr/>
          <a:lstStyle/>
          <a:p>
            <a:r>
              <a:rPr lang="pt-BR" dirty="0" smtClean="0"/>
              <a:t>Redução de Desigualdades (Setor Público)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E7042D9-8DDC-504B-8519-4CE7DAFA7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559174" cy="333415"/>
          </a:xfrm>
        </p:spPr>
        <p:txBody>
          <a:bodyPr/>
          <a:lstStyle/>
          <a:p>
            <a:r>
              <a:rPr lang="pt-BR" dirty="0"/>
              <a:t>Fonte</a:t>
            </a:r>
            <a:r>
              <a:rPr lang="pt-BR" dirty="0" smtClean="0"/>
              <a:t>: Ministério da Economia</a:t>
            </a:r>
            <a:endParaRPr lang="pt-BR" dirty="0"/>
          </a:p>
          <a:p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37342" y="1075749"/>
            <a:ext cx="63679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do Subsídio Previdenciário por Salário - Setor Público*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Image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16" y="1616622"/>
            <a:ext cx="8730444" cy="38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3708" y="5545152"/>
            <a:ext cx="830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*As </a:t>
            </a:r>
            <a:r>
              <a:rPr lang="pt-BR" sz="1200" dirty="0"/>
              <a:t>carreiras consideradas foram: o Plano Geral de Cargos do Poder Executivo (antigo Plano de Classificação de Cargos), professores universitários com mestrado, professores universitários com doutorado, carreiras do ciclo de gestão, auditores fiscais, procuradores federais e juízes federais.</a:t>
            </a:r>
          </a:p>
        </p:txBody>
      </p:sp>
    </p:spTree>
    <p:extLst>
      <p:ext uri="{BB962C8B-B14F-4D97-AF65-F5344CB8AC3E}">
        <p14:creationId xmlns:p14="http://schemas.microsoft.com/office/powerpoint/2010/main" xmlns="" val="432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474944" cy="423610"/>
          </a:xfrm>
        </p:spPr>
        <p:txBody>
          <a:bodyPr/>
          <a:lstStyle/>
          <a:p>
            <a:r>
              <a:rPr lang="pt-BR" dirty="0" smtClean="0"/>
              <a:t>Redução de Desigualdades (Setor Privado)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E7042D9-8DDC-504B-8519-4CE7DAFA7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559174" cy="333415"/>
          </a:xfrm>
        </p:spPr>
        <p:txBody>
          <a:bodyPr/>
          <a:lstStyle/>
          <a:p>
            <a:r>
              <a:rPr lang="pt-BR" dirty="0"/>
              <a:t>Fonte</a:t>
            </a:r>
            <a:r>
              <a:rPr lang="pt-BR" dirty="0" smtClean="0"/>
              <a:t>: Ministério da Economia</a:t>
            </a:r>
            <a:endParaRPr lang="pt-BR" dirty="0"/>
          </a:p>
          <a:p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10047" y="1098795"/>
            <a:ext cx="5913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do Subsídio Previdenciário por Salário - Setor Privado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m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91" y="1652723"/>
            <a:ext cx="8914109" cy="40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20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questão da Expectativa de Vida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E7042D9-8DDC-504B-8519-4CE7DAFA7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559174" cy="333415"/>
          </a:xfrm>
        </p:spPr>
        <p:txBody>
          <a:bodyPr/>
          <a:lstStyle/>
          <a:p>
            <a:r>
              <a:rPr lang="pt-BR" dirty="0"/>
              <a:t>Fonte</a:t>
            </a:r>
            <a:r>
              <a:rPr lang="pt-BR" dirty="0" smtClean="0"/>
              <a:t>: IPEA e </a:t>
            </a:r>
            <a:r>
              <a:rPr lang="pt-BR" dirty="0"/>
              <a:t>IBGE               Elaboração: SPE/ME</a:t>
            </a:r>
          </a:p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746DA58-62A3-9749-A3A1-577DB36C9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279507" cy="282835"/>
          </a:xfrm>
        </p:spPr>
        <p:txBody>
          <a:bodyPr/>
          <a:lstStyle/>
          <a:p>
            <a:r>
              <a:rPr lang="pt-BR" dirty="0" smtClean="0"/>
              <a:t>A expectativa de vida no Brasil por sexo e região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93" y="1172283"/>
            <a:ext cx="8379595" cy="45517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46" y="5724079"/>
            <a:ext cx="4336597" cy="2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52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327556" cy="423610"/>
          </a:xfrm>
        </p:spPr>
        <p:txBody>
          <a:bodyPr/>
          <a:lstStyle/>
          <a:p>
            <a:r>
              <a:rPr lang="pt-BR" dirty="0" smtClean="0"/>
              <a:t>A questão da idade mínima de aposentadoria</a:t>
            </a:r>
            <a:endParaRPr lang="pt-BR" i="1" dirty="0"/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xmlns="" id="{81BDD344-654E-684E-B316-108A7D58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260" y="695453"/>
            <a:ext cx="6825039" cy="282835"/>
          </a:xfrm>
        </p:spPr>
        <p:txBody>
          <a:bodyPr/>
          <a:lstStyle/>
          <a:p>
            <a:r>
              <a:rPr lang="pt-BR" dirty="0" smtClean="0"/>
              <a:t>Idade mínima de aposentadoria </a:t>
            </a:r>
            <a:r>
              <a:rPr lang="pt-BR" b="0" dirty="0"/>
              <a:t>(Em anos)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xmlns="" id="{027FCC99-3BFC-4E4A-9AB0-EFE719548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6252029"/>
            <a:ext cx="5226907" cy="333415"/>
          </a:xfrm>
        </p:spPr>
        <p:txBody>
          <a:bodyPr/>
          <a:lstStyle/>
          <a:p>
            <a:r>
              <a:rPr lang="pt-BR" dirty="0" smtClean="0"/>
              <a:t>Fonte: Social Security </a:t>
            </a:r>
            <a:r>
              <a:rPr lang="pt-BR" dirty="0" err="1" smtClean="0"/>
              <a:t>Thoughout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World</a:t>
            </a:r>
          </a:p>
          <a:p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237260" y="866049"/>
            <a:ext cx="7000876" cy="5772149"/>
            <a:chOff x="-219941" y="110503"/>
            <a:chExt cx="7000876" cy="6067424"/>
          </a:xfrm>
        </p:grpSpPr>
        <p:graphicFrame>
          <p:nvGraphicFramePr>
            <p:cNvPr id="16" name="Gráfico 15"/>
            <p:cNvGraphicFramePr/>
            <p:nvPr/>
          </p:nvGraphicFramePr>
          <p:xfrm>
            <a:off x="-219941" y="110503"/>
            <a:ext cx="7000876" cy="6067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CaixaDeTexto 3"/>
            <p:cNvSpPr txBox="1"/>
            <p:nvPr/>
          </p:nvSpPr>
          <p:spPr>
            <a:xfrm>
              <a:off x="997810" y="205821"/>
              <a:ext cx="3028950" cy="238124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idade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mínima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aixaDeTexto 4"/>
            <p:cNvSpPr txBox="1"/>
            <p:nvPr/>
          </p:nvSpPr>
          <p:spPr>
            <a:xfrm>
              <a:off x="997810" y="414499"/>
              <a:ext cx="3028950" cy="238124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idade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mínima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aixaDeTexto 5"/>
            <p:cNvSpPr txBox="1"/>
            <p:nvPr/>
          </p:nvSpPr>
          <p:spPr>
            <a:xfrm>
              <a:off x="997810" y="623577"/>
              <a:ext cx="3028950" cy="238124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idade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mínima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aixaDeTexto 6"/>
            <p:cNvSpPr txBox="1"/>
            <p:nvPr/>
          </p:nvSpPr>
          <p:spPr>
            <a:xfrm>
              <a:off x="997810" y="818165"/>
              <a:ext cx="3028950" cy="238124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aposentadoria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pública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6709719" y="2846306"/>
            <a:ext cx="24342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Entre 174 países pesquisados pela </a:t>
            </a:r>
            <a:r>
              <a:rPr lang="pt-BR" sz="1400" dirty="0" smtClean="0"/>
              <a:t>Social Security </a:t>
            </a:r>
            <a:r>
              <a:rPr lang="pt-BR" sz="1400" dirty="0" err="1" smtClean="0"/>
              <a:t>Administration</a:t>
            </a:r>
            <a:r>
              <a:rPr lang="pt-BR" sz="1400" dirty="0" smtClean="0"/>
              <a:t> </a:t>
            </a:r>
            <a:r>
              <a:rPr lang="pt-BR" sz="1400" dirty="0"/>
              <a:t>(SSA</a:t>
            </a:r>
            <a:r>
              <a:rPr lang="pt-BR" sz="1400" dirty="0" smtClean="0"/>
              <a:t>), </a:t>
            </a:r>
            <a:r>
              <a:rPr lang="pt-BR" sz="1400" dirty="0"/>
              <a:t>apenas doze, além do Brasil, possuem benefício similar à a</a:t>
            </a:r>
            <a:r>
              <a:rPr lang="pt-BR" sz="1400" dirty="0" smtClean="0"/>
              <a:t>posentadoria por tempo de contribuição. São eles: </a:t>
            </a:r>
            <a:r>
              <a:rPr lang="pt-BR" sz="1400" dirty="0"/>
              <a:t>Arábia Saudita, </a:t>
            </a:r>
            <a:r>
              <a:rPr lang="pt-BR" sz="1400" dirty="0" smtClean="0"/>
              <a:t>Equador</a:t>
            </a:r>
            <a:r>
              <a:rPr lang="pt-BR" sz="1400" dirty="0"/>
              <a:t>, Iraque, Irã, Síria, </a:t>
            </a:r>
            <a:r>
              <a:rPr lang="pt-BR" sz="1400" dirty="0" smtClean="0"/>
              <a:t>Iêmen</a:t>
            </a:r>
            <a:r>
              <a:rPr lang="pt-BR" sz="1400" dirty="0"/>
              <a:t>, Argélia, Itália (apenas como regra de transição para antigos segurados), Egito, Bahrein, Hungria e Sérvia</a:t>
            </a:r>
          </a:p>
        </p:txBody>
      </p:sp>
    </p:spTree>
    <p:extLst>
      <p:ext uri="{BB962C8B-B14F-4D97-AF65-F5344CB8AC3E}">
        <p14:creationId xmlns:p14="http://schemas.microsoft.com/office/powerpoint/2010/main" xmlns="" val="298488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Situação </a:t>
            </a:r>
            <a:r>
              <a:rPr lang="pt-BR"/>
              <a:t>Fiscal dos </a:t>
            </a:r>
            <a:r>
              <a:rPr lang="pt-BR" dirty="0"/>
              <a:t>Estados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333" y="3581175"/>
            <a:ext cx="5381469" cy="25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811" y="1009651"/>
            <a:ext cx="5132209" cy="218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3549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Situação Fiscal dos Estados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19" y="804805"/>
            <a:ext cx="5216420" cy="250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3097" y="3565238"/>
            <a:ext cx="5381079" cy="24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 rot="20147042">
            <a:off x="569626" y="2768165"/>
            <a:ext cx="7719934" cy="1077218"/>
          </a:xfrm>
          <a:prstGeom prst="rect">
            <a:avLst/>
          </a:prstGeom>
          <a:solidFill>
            <a:srgbClr val="00243B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Não Adianta ter uma boa aposentadoria  se o Estado não pode pagar</a:t>
            </a:r>
          </a:p>
        </p:txBody>
      </p:sp>
    </p:spTree>
    <p:extLst>
      <p:ext uri="{BB962C8B-B14F-4D97-AF65-F5344CB8AC3E}">
        <p14:creationId xmlns:p14="http://schemas.microsoft.com/office/powerpoint/2010/main" xmlns="" val="331354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312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Carga tributária no Brasil já é elevada</a:t>
            </a:r>
            <a:endParaRPr lang="pt-BR" i="1" dirty="0"/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xmlns="" id="{81BDD344-654E-684E-B316-108A7D58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</p:spPr>
        <p:txBody>
          <a:bodyPr/>
          <a:lstStyle/>
          <a:p>
            <a:r>
              <a:rPr lang="pt-BR" dirty="0" smtClean="0"/>
              <a:t>Carga Tributária</a:t>
            </a:r>
          </a:p>
          <a:p>
            <a:r>
              <a:rPr lang="pt-BR" b="0" dirty="0" smtClean="0"/>
              <a:t>(Em % do PIB, 2017)</a:t>
            </a:r>
            <a:endParaRPr lang="pt-BR" b="0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xmlns="" id="{027FCC99-3BFC-4E4A-9AB0-EFE719548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6252029"/>
            <a:ext cx="4767942" cy="333415"/>
          </a:xfrm>
        </p:spPr>
        <p:txBody>
          <a:bodyPr/>
          <a:lstStyle/>
          <a:p>
            <a:r>
              <a:rPr lang="pt-BR" dirty="0" smtClean="0"/>
              <a:t>Fonte: FMI (Fiscal Monitor, outubro de 2018)/ Para Brasil: RFB.  </a:t>
            </a:r>
            <a:r>
              <a:rPr lang="pt-BR" dirty="0"/>
              <a:t>Elaboração: </a:t>
            </a:r>
            <a:r>
              <a:rPr lang="pt-BR" dirty="0" smtClean="0"/>
              <a:t>SPE/ME.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598589"/>
              </p:ext>
            </p:extLst>
          </p:nvPr>
        </p:nvGraphicFramePr>
        <p:xfrm>
          <a:off x="459681" y="1368467"/>
          <a:ext cx="8183278" cy="468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ector de seta reta 3"/>
          <p:cNvCxnSpPr/>
          <p:nvPr/>
        </p:nvCxnSpPr>
        <p:spPr>
          <a:xfrm flipH="1">
            <a:off x="1741118" y="1979112"/>
            <a:ext cx="2229633" cy="12526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318600" y="1966586"/>
            <a:ext cx="2229633" cy="12526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906559" y="1553133"/>
            <a:ext cx="231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Países Emergentes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784942" y="1551052"/>
            <a:ext cx="419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Países de alta performance econômica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0513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Investimento no Brasil é bastante baixo</a:t>
            </a:r>
            <a:endParaRPr lang="pt-BR" i="1" dirty="0"/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xmlns="" id="{81BDD344-654E-684E-B316-108A7D58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</p:spPr>
        <p:txBody>
          <a:bodyPr/>
          <a:lstStyle/>
          <a:p>
            <a:r>
              <a:rPr lang="pt-BR" dirty="0" smtClean="0"/>
              <a:t>Formação Bruta de Capital Fixo</a:t>
            </a:r>
          </a:p>
          <a:p>
            <a:r>
              <a:rPr lang="pt-BR" b="0" dirty="0" smtClean="0"/>
              <a:t>(Em % do PIB)</a:t>
            </a:r>
            <a:endParaRPr lang="pt-BR" b="0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xmlns="" id="{027FCC99-3BFC-4E4A-9AB0-EFE719548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6252029"/>
            <a:ext cx="3874324" cy="333415"/>
          </a:xfrm>
        </p:spPr>
        <p:txBody>
          <a:bodyPr/>
          <a:lstStyle/>
          <a:p>
            <a:r>
              <a:rPr lang="pt-BR" dirty="0" smtClean="0"/>
              <a:t>Fonte: World Bank data.</a:t>
            </a:r>
            <a:endParaRPr lang="pt-BR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3523608"/>
              </p:ext>
            </p:extLst>
          </p:nvPr>
        </p:nvGraphicFramePr>
        <p:xfrm>
          <a:off x="457201" y="1348776"/>
          <a:ext cx="8169969" cy="446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430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Serviços públicos deficientes</a:t>
            </a:r>
            <a:endParaRPr lang="pt-BR" i="1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xmlns="" id="{027FCC99-3BFC-4E4A-9AB0-EFE719548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6252029"/>
            <a:ext cx="3874324" cy="333415"/>
          </a:xfrm>
        </p:spPr>
        <p:txBody>
          <a:bodyPr/>
          <a:lstStyle/>
          <a:p>
            <a:r>
              <a:rPr lang="pt-BR" dirty="0" smtClean="0"/>
              <a:t>Fonte: FMI (Fiscal Monitor, outubro de 2018).  </a:t>
            </a:r>
            <a:r>
              <a:rPr lang="pt-BR" dirty="0"/>
              <a:t>Elaboração: </a:t>
            </a:r>
            <a:r>
              <a:rPr lang="pt-BR" dirty="0" smtClean="0"/>
              <a:t>SPE/ME.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40" y="1899893"/>
            <a:ext cx="3197402" cy="21379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525" y="1899893"/>
            <a:ext cx="3584497" cy="2136929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49395094"/>
              </p:ext>
            </p:extLst>
          </p:nvPr>
        </p:nvGraphicFramePr>
        <p:xfrm>
          <a:off x="2427569" y="4336140"/>
          <a:ext cx="3807912" cy="180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617135" y="1600575"/>
            <a:ext cx="984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Educação</a:t>
            </a:r>
            <a:endParaRPr lang="pt-BR" sz="16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123153" y="1600575"/>
            <a:ext cx="2659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Infraestrutura</a:t>
            </a:r>
            <a:endParaRPr lang="pt-BR" sz="16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455087" y="4099128"/>
            <a:ext cx="2659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Segurança Pública</a:t>
            </a:r>
            <a:endParaRPr lang="pt-BR" sz="1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1" y="770558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Apesar da alta carga tributária e do alto endividamento, o país tem serviços públicos bastante carentes. </a:t>
            </a:r>
            <a:endParaRPr lang="pt-BR" dirty="0">
              <a:solidFill>
                <a:srgbClr val="1E62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95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310878" cy="423610"/>
          </a:xfrm>
        </p:spPr>
        <p:txBody>
          <a:bodyPr/>
          <a:lstStyle/>
          <a:p>
            <a:r>
              <a:rPr lang="pt-BR" dirty="0" smtClean="0"/>
              <a:t>Despesas com Previdência e Assistência Social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4F446B4C-09B3-644E-94C4-78BB49D78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3436710" cy="333415"/>
          </a:xfrm>
        </p:spPr>
        <p:txBody>
          <a:bodyPr/>
          <a:lstStyle/>
          <a:p>
            <a:r>
              <a:rPr lang="pt-BR" dirty="0"/>
              <a:t>Fonte: </a:t>
            </a:r>
            <a:r>
              <a:rPr lang="pt-BR" dirty="0" smtClean="0"/>
              <a:t>Ministério da Economia               </a:t>
            </a:r>
            <a:r>
              <a:rPr lang="pt-BR" dirty="0"/>
              <a:t>Elaboração: SPE/ME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B2F2602-8089-034B-9079-85D01B4BD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Déficit da Previdência em 2018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487" y="2054267"/>
            <a:ext cx="5260999" cy="388417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57201" y="1020995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Os gastos com previdência e assistência social já representaram, em 2018, 55% dos gastos primários do Governo Central.</a:t>
            </a:r>
            <a:endParaRPr lang="pt-BR" dirty="0">
              <a:solidFill>
                <a:srgbClr val="1E62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52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310878" cy="423610"/>
          </a:xfrm>
        </p:spPr>
        <p:txBody>
          <a:bodyPr/>
          <a:lstStyle/>
          <a:p>
            <a:r>
              <a:rPr lang="pt-BR" dirty="0" smtClean="0"/>
              <a:t>Despesas com Previdência e Assistência Social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4F446B4C-09B3-644E-94C4-78BB49D78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6243561"/>
            <a:ext cx="4089853" cy="333415"/>
          </a:xfrm>
        </p:spPr>
        <p:txBody>
          <a:bodyPr/>
          <a:lstStyle/>
          <a:p>
            <a:r>
              <a:rPr lang="pt-BR" dirty="0"/>
              <a:t>Fonte: OCDE, BANCO MUNDIAL, SPREV               Elaboração: SPE/ME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B2F2602-8089-034B-9079-85D01B4BD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Gastos Públicos em Previdência – Comparação Internacional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1" y="1020995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Com uma população idosa proporcionalmente menor, Brasil gasta relativamente mais com previdência.</a:t>
            </a:r>
            <a:endParaRPr lang="pt-BR" dirty="0">
              <a:solidFill>
                <a:srgbClr val="1E629E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2943771"/>
              </p:ext>
            </p:extLst>
          </p:nvPr>
        </p:nvGraphicFramePr>
        <p:xfrm>
          <a:off x="460375" y="1807027"/>
          <a:ext cx="8041367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6233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680" y="0"/>
            <a:ext cx="7907705" cy="597547"/>
          </a:xfrm>
        </p:spPr>
        <p:txBody>
          <a:bodyPr/>
          <a:lstStyle/>
          <a:p>
            <a:r>
              <a:rPr lang="pt-BR" dirty="0" smtClean="0"/>
              <a:t>62% do estoque previdenciário tem baixa probabilidade de recuperação</a:t>
            </a:r>
            <a:endParaRPr lang="pt-BR" i="1" dirty="0"/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xmlns="" id="{81BDD344-654E-684E-B316-108A7D58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</p:spPr>
        <p:txBody>
          <a:bodyPr/>
          <a:lstStyle/>
          <a:p>
            <a:r>
              <a:rPr lang="pt-BR" dirty="0" smtClean="0"/>
              <a:t>Dívida Ativa da União – Estoque Previdenciário</a:t>
            </a:r>
          </a:p>
          <a:p>
            <a:r>
              <a:rPr lang="pt-BR" dirty="0" smtClean="0"/>
              <a:t>(2018)</a:t>
            </a:r>
          </a:p>
          <a:p>
            <a:endParaRPr lang="pt-BR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xmlns="" id="{027FCC99-3BFC-4E4A-9AB0-EFE719548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6252029"/>
            <a:ext cx="3874324" cy="333415"/>
          </a:xfrm>
        </p:spPr>
        <p:txBody>
          <a:bodyPr/>
          <a:lstStyle/>
          <a:p>
            <a:r>
              <a:rPr lang="pt-BR" dirty="0" smtClean="0"/>
              <a:t>Fonte: PGFN.</a:t>
            </a:r>
            <a:endParaRPr lang="pt-BR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0468479"/>
              </p:ext>
            </p:extLst>
          </p:nvPr>
        </p:nvGraphicFramePr>
        <p:xfrm>
          <a:off x="1681385" y="1968574"/>
          <a:ext cx="4381629" cy="398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57201" y="1234561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arrecadação da dívida ativa previdenciária, no período de 2010 a 2018, </a:t>
            </a:r>
            <a:r>
              <a:rPr lang="pt-BR" dirty="0" smtClean="0"/>
              <a:t>foi de </a:t>
            </a:r>
            <a:r>
              <a:rPr lang="pt-BR" dirty="0"/>
              <a:t>R$ 37,5 bilhões, dos quais R$ 5 bilhões em </a:t>
            </a:r>
            <a:r>
              <a:rPr lang="pt-BR" dirty="0" smtClean="0"/>
              <a:t>2018.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4949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Situação atual da previdência</a:t>
            </a:r>
            <a:endParaRPr lang="pt-BR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1" y="863871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Nova Previdência contribui para que o sistema previdenciário consiga pagar as aposentadorias no futuro, sem ter que aumentar os impostos gerais cobrados da população. </a:t>
            </a:r>
            <a:r>
              <a:rPr lang="pt-BR" b="1" dirty="0">
                <a:solidFill>
                  <a:srgbClr val="1E629E"/>
                </a:solidFill>
              </a:rPr>
              <a:t>Sem a nova previdência, isso não será possível</a:t>
            </a:r>
            <a:r>
              <a:rPr lang="pt-BR" dirty="0">
                <a:solidFill>
                  <a:srgbClr val="1E629E"/>
                </a:solidFill>
              </a:rPr>
              <a:t>!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xmlns="" id="{946D528B-1845-1F46-BA26-C1C3EA9D9B88}"/>
              </a:ext>
            </a:extLst>
          </p:cNvPr>
          <p:cNvSpPr/>
          <p:nvPr/>
        </p:nvSpPr>
        <p:spPr>
          <a:xfrm>
            <a:off x="4430712" y="2317639"/>
            <a:ext cx="1171575" cy="898548"/>
          </a:xfrm>
          <a:prstGeom prst="roundRect">
            <a:avLst>
              <a:gd name="adj" fmla="val 11789"/>
            </a:avLst>
          </a:prstGeom>
          <a:noFill/>
          <a:ln w="38100">
            <a:solidFill>
              <a:srgbClr val="1E62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r>
              <a:rPr lang="pt-BR" sz="1400" b="1" dirty="0">
                <a:solidFill>
                  <a:srgbClr val="00243B"/>
                </a:solidFill>
              </a:rPr>
              <a:t>Piora do resultado primário do governo</a:t>
            </a: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xmlns="" id="{F8752F44-EAB3-494E-9BB1-9D1773D066AA}"/>
              </a:ext>
            </a:extLst>
          </p:cNvPr>
          <p:cNvSpPr/>
          <p:nvPr/>
        </p:nvSpPr>
        <p:spPr>
          <a:xfrm>
            <a:off x="6382822" y="2351255"/>
            <a:ext cx="1171575" cy="898548"/>
          </a:xfrm>
          <a:prstGeom prst="roundRect">
            <a:avLst>
              <a:gd name="adj" fmla="val 11789"/>
            </a:avLst>
          </a:prstGeom>
          <a:noFill/>
          <a:ln w="38100">
            <a:solidFill>
              <a:srgbClr val="1E62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r>
              <a:rPr lang="pt-BR" sz="1400" b="1" dirty="0">
                <a:solidFill>
                  <a:srgbClr val="00243B"/>
                </a:solidFill>
              </a:rPr>
              <a:t>Aumento da dívida pública</a:t>
            </a: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xmlns="" id="{14DDB611-D7D3-EE4D-B11E-1708450F5288}"/>
              </a:ext>
            </a:extLst>
          </p:cNvPr>
          <p:cNvSpPr/>
          <p:nvPr/>
        </p:nvSpPr>
        <p:spPr>
          <a:xfrm>
            <a:off x="3924775" y="3802172"/>
            <a:ext cx="1171575" cy="898548"/>
          </a:xfrm>
          <a:prstGeom prst="roundRect">
            <a:avLst>
              <a:gd name="adj" fmla="val 11789"/>
            </a:avLst>
          </a:prstGeom>
          <a:noFill/>
          <a:ln w="38100">
            <a:solidFill>
              <a:srgbClr val="1E62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pt-BR" sz="1400" b="1" dirty="0">
              <a:solidFill>
                <a:srgbClr val="00243B"/>
              </a:solidFill>
            </a:endParaRP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xmlns="" id="{FEA71CF9-96ED-3247-A363-4D82CFB901FB}"/>
              </a:ext>
            </a:extLst>
          </p:cNvPr>
          <p:cNvSpPr/>
          <p:nvPr/>
        </p:nvSpPr>
        <p:spPr>
          <a:xfrm>
            <a:off x="5406864" y="4767422"/>
            <a:ext cx="1171575" cy="898548"/>
          </a:xfrm>
          <a:prstGeom prst="roundRect">
            <a:avLst>
              <a:gd name="adj" fmla="val 11789"/>
            </a:avLst>
          </a:prstGeom>
          <a:noFill/>
          <a:ln w="38100">
            <a:solidFill>
              <a:srgbClr val="1E62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r>
              <a:rPr lang="pt-BR" sz="1400" b="1" dirty="0">
                <a:solidFill>
                  <a:srgbClr val="00243B"/>
                </a:solidFill>
              </a:rPr>
              <a:t>Menor crescimento econômico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xmlns="" id="{2875AA93-3D8F-1F4B-A7B2-DFE27F961D44}"/>
              </a:ext>
            </a:extLst>
          </p:cNvPr>
          <p:cNvSpPr/>
          <p:nvPr/>
        </p:nvSpPr>
        <p:spPr>
          <a:xfrm>
            <a:off x="6908175" y="3797454"/>
            <a:ext cx="1171575" cy="898548"/>
          </a:xfrm>
          <a:prstGeom prst="roundRect">
            <a:avLst>
              <a:gd name="adj" fmla="val 11789"/>
            </a:avLst>
          </a:prstGeom>
          <a:noFill/>
          <a:ln w="38100">
            <a:solidFill>
              <a:srgbClr val="1E62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r>
              <a:rPr lang="pt-BR" sz="1400" b="1" dirty="0" smtClean="0">
                <a:solidFill>
                  <a:srgbClr val="00243B"/>
                </a:solidFill>
              </a:rPr>
              <a:t>Elevação do Risco País e da taxa de juros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B25167BD-B0B4-074A-BEDD-C5FF1304E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18356">
            <a:off x="3635962" y="3134892"/>
            <a:ext cx="856505" cy="49614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CE0F39B5-59BB-F841-A082-458F127F2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721">
            <a:off x="5554129" y="1933116"/>
            <a:ext cx="856505" cy="49614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6D5F0D6E-A4CD-1A48-B70A-44AAF813A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4913">
            <a:off x="7422455" y="3083553"/>
            <a:ext cx="856505" cy="49614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33878822-6747-774B-8493-3384320C4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45381">
            <a:off x="6653023" y="4801713"/>
            <a:ext cx="856505" cy="49614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2040F690-4AC5-1E4F-8B59-929AA33E0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07080">
            <a:off x="4485607" y="4856590"/>
            <a:ext cx="856505" cy="496146"/>
          </a:xfrm>
          <a:prstGeom prst="rect">
            <a:avLst/>
          </a:prstGeom>
        </p:spPr>
      </p:pic>
      <p:sp>
        <p:nvSpPr>
          <p:cNvPr id="26" name="Balão Retangular 25">
            <a:extLst>
              <a:ext uri="{FF2B5EF4-FFF2-40B4-BE49-F238E27FC236}">
                <a16:creationId xmlns:a16="http://schemas.microsoft.com/office/drawing/2014/main" xmlns="" id="{CF218CC5-90AE-8D4A-9C8C-123154A85F61}"/>
              </a:ext>
            </a:extLst>
          </p:cNvPr>
          <p:cNvSpPr/>
          <p:nvPr/>
        </p:nvSpPr>
        <p:spPr>
          <a:xfrm>
            <a:off x="1775009" y="2606720"/>
            <a:ext cx="1898118" cy="839900"/>
          </a:xfrm>
          <a:prstGeom prst="wedgeRectCallout">
            <a:avLst>
              <a:gd name="adj1" fmla="val 90623"/>
              <a:gd name="adj2" fmla="val -24339"/>
            </a:avLst>
          </a:prstGeom>
          <a:solidFill>
            <a:srgbClr val="002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0"/>
              </a:lnSpc>
            </a:pPr>
            <a:r>
              <a:rPr lang="pt-BR" sz="1400" b="1" dirty="0">
                <a:solidFill>
                  <a:schemeClr val="bg1"/>
                </a:solidFill>
              </a:rPr>
              <a:t>Aumento dos gastos previdenciários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7" name="Balão Retangular 26">
            <a:extLst>
              <a:ext uri="{FF2B5EF4-FFF2-40B4-BE49-F238E27FC236}">
                <a16:creationId xmlns:a16="http://schemas.microsoft.com/office/drawing/2014/main" xmlns="" id="{922D231C-6DA7-D246-A790-47A95DCB8002}"/>
              </a:ext>
            </a:extLst>
          </p:cNvPr>
          <p:cNvSpPr/>
          <p:nvPr/>
        </p:nvSpPr>
        <p:spPr>
          <a:xfrm>
            <a:off x="1775009" y="3595847"/>
            <a:ext cx="1574278" cy="1171575"/>
          </a:xfrm>
          <a:prstGeom prst="wedgeRectCallout">
            <a:avLst>
              <a:gd name="adj1" fmla="val 88009"/>
              <a:gd name="adj2" fmla="val 19994"/>
            </a:avLst>
          </a:prstGeom>
          <a:solidFill>
            <a:srgbClr val="1E62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0"/>
              </a:lnSpc>
            </a:pPr>
            <a:r>
              <a:rPr lang="pt-BR" sz="1400" b="1" dirty="0">
                <a:solidFill>
                  <a:schemeClr val="bg1"/>
                </a:solidFill>
              </a:rPr>
              <a:t>Menos recursos para aposentadorias futuras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9B1D7418-C55F-5F4B-9302-45722F40A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49" y="2890104"/>
            <a:ext cx="1089987" cy="160902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924775" y="4028550"/>
            <a:ext cx="117157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80"/>
              </a:lnSpc>
            </a:pPr>
            <a:r>
              <a:rPr lang="pt-BR" sz="1400" b="1" dirty="0" smtClean="0">
                <a:solidFill>
                  <a:srgbClr val="00243B"/>
                </a:solidFill>
              </a:rPr>
              <a:t>Queda da arrecadação</a:t>
            </a:r>
            <a:endParaRPr lang="pt-BR" sz="1400" b="1" dirty="0">
              <a:solidFill>
                <a:srgbClr val="0024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5493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4845</TotalTime>
  <Words>1225</Words>
  <Application>Microsoft Office PowerPoint</Application>
  <PresentationFormat>Apresentação na tela (4:3)</PresentationFormat>
  <Paragraphs>165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Default Theme</vt:lpstr>
      <vt:lpstr>Slide 1</vt:lpstr>
      <vt:lpstr>Dívida Pública em trajetória insustentável</vt:lpstr>
      <vt:lpstr>Carga tributária no Brasil já é elevada</vt:lpstr>
      <vt:lpstr>Investimento no Brasil é bastante baixo</vt:lpstr>
      <vt:lpstr>Serviços públicos deficientes</vt:lpstr>
      <vt:lpstr>Despesas com Previdência e Assistência Social</vt:lpstr>
      <vt:lpstr>Despesas com Previdência e Assistência Social</vt:lpstr>
      <vt:lpstr>62% do estoque previdenciário tem baixa probabilidade de recuperação</vt:lpstr>
      <vt:lpstr>Situação atual da previdência</vt:lpstr>
      <vt:lpstr>Com a reforma, haverá melhora no resultado primário do setor público</vt:lpstr>
      <vt:lpstr>Com a Nova Previdência, o endividamento público passa a cair</vt:lpstr>
      <vt:lpstr>Com a Nova Previdência, a taxa de juros será menor</vt:lpstr>
      <vt:lpstr>Com a Nova Previdência, o desemprego será menor</vt:lpstr>
      <vt:lpstr>Com a Nova Previdência, haverá mais empregos</vt:lpstr>
      <vt:lpstr>Com a Nova Previdência, haverá mais empregos</vt:lpstr>
      <vt:lpstr>A Nova Previdência é justa</vt:lpstr>
      <vt:lpstr>A Nova Previdência aumentará mais a renda dos mais pobres</vt:lpstr>
      <vt:lpstr>Os mais pobres são os mais beneficiados com a Nova Previdência</vt:lpstr>
      <vt:lpstr>Redução de Desigualdades</vt:lpstr>
      <vt:lpstr>Redução de Desigualdades </vt:lpstr>
      <vt:lpstr>Redução de Desigualdades </vt:lpstr>
      <vt:lpstr>Redução de Desigualdades (Setor Público)</vt:lpstr>
      <vt:lpstr>Redução de Desigualdades (Setor Privado)</vt:lpstr>
      <vt:lpstr>A questão da Expectativa de Vida</vt:lpstr>
      <vt:lpstr>A questão da idade mínima de aposentadoria</vt:lpstr>
      <vt:lpstr>Situação Fiscal dos Estados</vt:lpstr>
      <vt:lpstr>Situação Fiscal dos Estados</vt:lpstr>
      <vt:lpstr>Slide 28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87948010963</cp:lastModifiedBy>
  <cp:revision>214</cp:revision>
  <cp:lastPrinted>2019-05-07T11:25:52Z</cp:lastPrinted>
  <dcterms:created xsi:type="dcterms:W3CDTF">2018-03-09T20:31:31Z</dcterms:created>
  <dcterms:modified xsi:type="dcterms:W3CDTF">2019-08-21T21:13:00Z</dcterms:modified>
</cp:coreProperties>
</file>