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275" y="622051"/>
            <a:ext cx="7363449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41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1575" y="1340764"/>
            <a:ext cx="728084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cia@brasilstartups.or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575" y="1340764"/>
            <a:ext cx="2613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Hugo</a:t>
            </a:r>
            <a:r>
              <a:rPr spc="-175" dirty="0"/>
              <a:t> </a:t>
            </a:r>
            <a:r>
              <a:rPr spc="45" dirty="0"/>
              <a:t>Giallanza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1325" y="2218061"/>
            <a:ext cx="373380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3300" b="1" spc="-254" dirty="0">
                <a:solidFill>
                  <a:srgbClr val="122549"/>
                </a:solidFill>
                <a:latin typeface="Trebuchet MS"/>
                <a:cs typeface="Trebuchet MS"/>
              </a:rPr>
              <a:t>+55</a:t>
            </a:r>
            <a:r>
              <a:rPr sz="3300" b="1" spc="-204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3300" b="1" spc="-120" dirty="0">
                <a:solidFill>
                  <a:srgbClr val="122549"/>
                </a:solidFill>
                <a:latin typeface="Trebuchet MS"/>
                <a:cs typeface="Trebuchet MS"/>
              </a:rPr>
              <a:t>61</a:t>
            </a:r>
            <a:r>
              <a:rPr sz="3300" b="1" spc="-204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3300" b="1" spc="-60" dirty="0">
                <a:solidFill>
                  <a:srgbClr val="122549"/>
                </a:solidFill>
                <a:latin typeface="Trebuchet MS"/>
                <a:cs typeface="Trebuchet MS"/>
              </a:rPr>
              <a:t>99183-1832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presidencia@brasilstartups.org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325" y="3612298"/>
            <a:ext cx="5402580" cy="8115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670"/>
              </a:spcBef>
            </a:pPr>
            <a:r>
              <a:rPr sz="1400" b="1" spc="75" dirty="0">
                <a:solidFill>
                  <a:srgbClr val="FFFFFF"/>
                </a:solidFill>
                <a:latin typeface="Trebuchet MS"/>
                <a:cs typeface="Trebuchet MS"/>
              </a:rPr>
              <a:t>AK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19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ORKING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SRTVN,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edifício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radio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center,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primeiro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subsolo,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salas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ss18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ss28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e,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Brasília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70719-900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7500" y="1645443"/>
            <a:ext cx="1866899" cy="1852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4450" y="0"/>
            <a:ext cx="6350000" cy="5143500"/>
            <a:chOff x="2794450" y="0"/>
            <a:chExt cx="6350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450" y="3703723"/>
              <a:ext cx="6349549" cy="14397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5262" y="0"/>
              <a:ext cx="3448737" cy="51434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84350" y="1899785"/>
            <a:ext cx="4416425" cy="15087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3600" b="1" spc="90" dirty="0">
                <a:solidFill>
                  <a:srgbClr val="FFFFFF"/>
                </a:solidFill>
                <a:latin typeface="Tahoma"/>
                <a:cs typeface="Tahoma"/>
              </a:rPr>
              <a:t>Nosso</a:t>
            </a:r>
            <a:r>
              <a:rPr sz="3600" b="1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40" dirty="0">
                <a:solidFill>
                  <a:srgbClr val="FFFFFF"/>
                </a:solidFill>
                <a:latin typeface="Tahoma"/>
                <a:cs typeface="Tahoma"/>
              </a:rPr>
              <a:t>Porquê?</a:t>
            </a:r>
            <a:endParaRPr sz="3600">
              <a:latin typeface="Tahoma"/>
              <a:cs typeface="Tahoma"/>
            </a:endParaRPr>
          </a:p>
          <a:p>
            <a:pPr marL="12700" marR="5080" algn="just">
              <a:lnSpc>
                <a:spcPct val="101000"/>
              </a:lnSpc>
              <a:spcBef>
                <a:spcPts val="65"/>
              </a:spcBef>
            </a:pPr>
            <a:r>
              <a:rPr sz="2000" b="1" spc="55" dirty="0">
                <a:solidFill>
                  <a:srgbClr val="1994F1"/>
                </a:solidFill>
                <a:latin typeface="Tahoma"/>
                <a:cs typeface="Tahoma"/>
              </a:rPr>
              <a:t>Gerar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110" dirty="0">
                <a:solidFill>
                  <a:srgbClr val="1994F1"/>
                </a:solidFill>
                <a:latin typeface="Tahoma"/>
                <a:cs typeface="Tahoma"/>
              </a:rPr>
              <a:t>abundância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110" dirty="0">
                <a:solidFill>
                  <a:srgbClr val="1994F1"/>
                </a:solidFill>
                <a:latin typeface="Tahoma"/>
                <a:cs typeface="Tahoma"/>
              </a:rPr>
              <a:t>para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95" dirty="0">
                <a:solidFill>
                  <a:srgbClr val="1994F1"/>
                </a:solidFill>
                <a:latin typeface="Tahoma"/>
                <a:cs typeface="Tahoma"/>
              </a:rPr>
              <a:t>pessoas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994F1"/>
                </a:solidFill>
                <a:latin typeface="Tahoma"/>
                <a:cs typeface="Tahoma"/>
              </a:rPr>
              <a:t>,  </a:t>
            </a:r>
            <a:r>
              <a:rPr sz="2000" b="1" spc="100" dirty="0">
                <a:solidFill>
                  <a:srgbClr val="1994F1"/>
                </a:solidFill>
                <a:latin typeface="Tahoma"/>
                <a:cs typeface="Tahoma"/>
              </a:rPr>
              <a:t>cidades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994F1"/>
                </a:solidFill>
                <a:latin typeface="Tahoma"/>
                <a:cs typeface="Tahoma"/>
              </a:rPr>
              <a:t>por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1994F1"/>
                </a:solidFill>
                <a:latin typeface="Tahoma"/>
                <a:cs typeface="Tahoma"/>
              </a:rPr>
              <a:t>meio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140" dirty="0">
                <a:solidFill>
                  <a:srgbClr val="1994F1"/>
                </a:solidFill>
                <a:latin typeface="Tahoma"/>
                <a:cs typeface="Tahoma"/>
              </a:rPr>
              <a:t>da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1994F1"/>
                </a:solidFill>
                <a:latin typeface="Tahoma"/>
                <a:cs typeface="Tahoma"/>
              </a:rPr>
              <a:t>tecnologia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1994F1"/>
                </a:solidFill>
                <a:latin typeface="Tahoma"/>
                <a:cs typeface="Tahoma"/>
              </a:rPr>
              <a:t>e  </a:t>
            </a:r>
            <a:r>
              <a:rPr sz="2000" b="1" spc="100" dirty="0">
                <a:solidFill>
                  <a:srgbClr val="1994F1"/>
                </a:solidFill>
                <a:latin typeface="Tahoma"/>
                <a:cs typeface="Tahoma"/>
              </a:rPr>
              <a:t>inovação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46574" cy="14016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48964" y="287885"/>
            <a:ext cx="405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LCP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186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4450" y="3703723"/>
            <a:ext cx="6349549" cy="14397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92800" y="2053985"/>
            <a:ext cx="5833745" cy="15087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135" dirty="0">
                <a:solidFill>
                  <a:srgbClr val="FFFFFF"/>
                </a:solidFill>
                <a:latin typeface="Tahoma"/>
                <a:cs typeface="Tahoma"/>
              </a:rPr>
              <a:t>Missão</a:t>
            </a:r>
            <a:endParaRPr sz="3600">
              <a:latin typeface="Tahoma"/>
              <a:cs typeface="Tahoma"/>
            </a:endParaRPr>
          </a:p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000" b="1" dirty="0">
                <a:solidFill>
                  <a:srgbClr val="1994F1"/>
                </a:solidFill>
                <a:latin typeface="Tahoma"/>
                <a:cs typeface="Tahoma"/>
              </a:rPr>
              <a:t>Inspirar,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1994F1"/>
                </a:solidFill>
                <a:latin typeface="Tahoma"/>
                <a:cs typeface="Tahoma"/>
              </a:rPr>
              <a:t>apoiar,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105" dirty="0">
                <a:solidFill>
                  <a:srgbClr val="1994F1"/>
                </a:solidFill>
                <a:latin typeface="Tahoma"/>
                <a:cs typeface="Tahoma"/>
              </a:rPr>
              <a:t>capacitar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994F1"/>
                </a:solidFill>
                <a:latin typeface="Tahoma"/>
                <a:cs typeface="Tahoma"/>
              </a:rPr>
              <a:t>o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90" dirty="0">
                <a:solidFill>
                  <a:srgbClr val="1994F1"/>
                </a:solidFill>
                <a:latin typeface="Tahoma"/>
                <a:cs typeface="Tahoma"/>
              </a:rPr>
              <a:t>ecossistema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994F1"/>
                </a:solidFill>
                <a:latin typeface="Tahoma"/>
                <a:cs typeface="Tahoma"/>
              </a:rPr>
              <a:t>de  </a:t>
            </a:r>
            <a:r>
              <a:rPr sz="2000" b="1" spc="65" dirty="0">
                <a:solidFill>
                  <a:srgbClr val="1994F1"/>
                </a:solidFill>
                <a:latin typeface="Tahoma"/>
                <a:cs typeface="Tahoma"/>
              </a:rPr>
              <a:t>startups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1994F1"/>
                </a:solidFill>
                <a:latin typeface="Tahoma"/>
                <a:cs typeface="Tahoma"/>
              </a:rPr>
              <a:t>orientando-os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95" dirty="0">
                <a:solidFill>
                  <a:srgbClr val="1994F1"/>
                </a:solidFill>
                <a:latin typeface="Tahoma"/>
                <a:cs typeface="Tahoma"/>
              </a:rPr>
              <a:t>para  </a:t>
            </a:r>
            <a:r>
              <a:rPr sz="2000" b="1" spc="70" dirty="0">
                <a:solidFill>
                  <a:srgbClr val="1994F1"/>
                </a:solidFill>
                <a:latin typeface="Tahoma"/>
                <a:cs typeface="Tahoma"/>
              </a:rPr>
              <a:t>internacionalização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2506980"/>
            <a:chOff x="0" y="0"/>
            <a:chExt cx="9144000" cy="25069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46574" cy="14016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8547" y="879150"/>
              <a:ext cx="4895452" cy="16278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50791" y="287885"/>
            <a:ext cx="403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CCCCCC"/>
                </a:solidFill>
                <a:latin typeface="Arial"/>
                <a:cs typeface="Arial"/>
              </a:rPr>
              <a:t>LCP</a:t>
            </a:r>
            <a:r>
              <a:rPr sz="800" b="1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CCCCC"/>
                </a:solidFill>
                <a:latin typeface="Arial"/>
                <a:cs typeface="Arial"/>
              </a:rPr>
              <a:t>186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175" y="1645960"/>
            <a:ext cx="5537835" cy="2068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130" dirty="0">
                <a:solidFill>
                  <a:srgbClr val="FFFFFF"/>
                </a:solidFill>
                <a:latin typeface="Tahoma"/>
                <a:cs typeface="Tahoma"/>
              </a:rPr>
              <a:t>Visão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00499"/>
              </a:lnSpc>
              <a:spcBef>
                <a:spcPts val="50"/>
              </a:spcBef>
            </a:pPr>
            <a:r>
              <a:rPr sz="2000" b="1" dirty="0">
                <a:solidFill>
                  <a:srgbClr val="1994F1"/>
                </a:solidFill>
                <a:latin typeface="Tahoma"/>
                <a:cs typeface="Tahoma"/>
              </a:rPr>
              <a:t>Ser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1994F1"/>
                </a:solidFill>
                <a:latin typeface="Tahoma"/>
                <a:cs typeface="Tahoma"/>
              </a:rPr>
              <a:t>reconhecido</a:t>
            </a:r>
            <a:r>
              <a:rPr sz="2000" b="1" spc="-15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114" dirty="0">
                <a:solidFill>
                  <a:srgbClr val="1994F1"/>
                </a:solidFill>
                <a:latin typeface="Tahoma"/>
                <a:cs typeface="Tahoma"/>
              </a:rPr>
              <a:t>como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1994F1"/>
                </a:solidFill>
                <a:latin typeface="Tahoma"/>
                <a:cs typeface="Tahoma"/>
              </a:rPr>
              <a:t>agente</a:t>
            </a:r>
            <a:r>
              <a:rPr sz="2000" b="1" spc="-15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994F1"/>
                </a:solidFill>
                <a:latin typeface="Tahoma"/>
                <a:cs typeface="Tahoma"/>
              </a:rPr>
              <a:t>de</a:t>
            </a:r>
            <a:r>
              <a:rPr sz="2000" b="1" spc="-15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1994F1"/>
                </a:solidFill>
                <a:latin typeface="Tahoma"/>
                <a:cs typeface="Tahoma"/>
              </a:rPr>
              <a:t>conexão </a:t>
            </a:r>
            <a:r>
              <a:rPr sz="2000" b="1" spc="-57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994F1"/>
                </a:solidFill>
                <a:latin typeface="Tahoma"/>
                <a:cs typeface="Tahoma"/>
              </a:rPr>
              <a:t>entre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994F1"/>
                </a:solidFill>
                <a:latin typeface="Tahoma"/>
                <a:cs typeface="Tahoma"/>
              </a:rPr>
              <a:t>startups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994F1"/>
                </a:solidFill>
                <a:latin typeface="Tahoma"/>
                <a:cs typeface="Tahoma"/>
              </a:rPr>
              <a:t>e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994F1"/>
                </a:solidFill>
                <a:latin typeface="Tahoma"/>
                <a:cs typeface="Tahoma"/>
              </a:rPr>
              <a:t>governo,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105" dirty="0">
                <a:solidFill>
                  <a:srgbClr val="1994F1"/>
                </a:solidFill>
                <a:latin typeface="Tahoma"/>
                <a:cs typeface="Tahoma"/>
              </a:rPr>
              <a:t>mercado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994F1"/>
                </a:solidFill>
                <a:latin typeface="Tahoma"/>
                <a:cs typeface="Tahoma"/>
              </a:rPr>
              <a:t>e  </a:t>
            </a:r>
            <a:r>
              <a:rPr sz="2000" b="1" spc="105" dirty="0">
                <a:solidFill>
                  <a:srgbClr val="1994F1"/>
                </a:solidFill>
                <a:latin typeface="Tahoma"/>
                <a:cs typeface="Tahoma"/>
              </a:rPr>
              <a:t>academia,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994F1"/>
                </a:solidFill>
                <a:latin typeface="Tahoma"/>
                <a:cs typeface="Tahoma"/>
              </a:rPr>
              <a:t>que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1994F1"/>
                </a:solidFill>
                <a:latin typeface="Tahoma"/>
                <a:cs typeface="Tahoma"/>
              </a:rPr>
              <a:t>promove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994F1"/>
                </a:solidFill>
                <a:latin typeface="Tahoma"/>
                <a:cs typeface="Tahoma"/>
              </a:rPr>
              <a:t>o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1994F1"/>
                </a:solidFill>
                <a:latin typeface="Tahoma"/>
                <a:cs typeface="Tahoma"/>
              </a:rPr>
              <a:t>intercâmbio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994F1"/>
                </a:solidFill>
                <a:latin typeface="Tahoma"/>
                <a:cs typeface="Tahoma"/>
              </a:rPr>
              <a:t>de  </a:t>
            </a:r>
            <a:r>
              <a:rPr sz="2000" b="1" spc="45" dirty="0">
                <a:solidFill>
                  <a:srgbClr val="1994F1"/>
                </a:solidFill>
                <a:latin typeface="Tahoma"/>
                <a:cs typeface="Tahoma"/>
              </a:rPr>
              <a:t>experiência,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994F1"/>
                </a:solidFill>
                <a:latin typeface="Tahoma"/>
                <a:cs typeface="Tahoma"/>
              </a:rPr>
              <a:t>transferência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994F1"/>
                </a:solidFill>
                <a:latin typeface="Tahoma"/>
                <a:cs typeface="Tahoma"/>
              </a:rPr>
              <a:t>tecnológica,  </a:t>
            </a:r>
            <a:r>
              <a:rPr sz="2000" b="1" spc="95" dirty="0">
                <a:solidFill>
                  <a:srgbClr val="1994F1"/>
                </a:solidFill>
                <a:latin typeface="Tahoma"/>
                <a:cs typeface="Tahoma"/>
              </a:rPr>
              <a:t>geração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994F1"/>
                </a:solidFill>
                <a:latin typeface="Tahoma"/>
                <a:cs typeface="Tahoma"/>
              </a:rPr>
              <a:t>de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1994F1"/>
                </a:solidFill>
                <a:latin typeface="Tahoma"/>
                <a:cs typeface="Tahoma"/>
              </a:rPr>
              <a:t>negócios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994F1"/>
                </a:solidFill>
                <a:latin typeface="Tahoma"/>
                <a:cs typeface="Tahoma"/>
              </a:rPr>
              <a:t>e</a:t>
            </a:r>
            <a:r>
              <a:rPr sz="2000" b="1" spc="-16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1994F1"/>
                </a:solidFill>
                <a:latin typeface="Tahoma"/>
                <a:cs typeface="Tahoma"/>
              </a:rPr>
              <a:t>qualificação.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8850" y="3403373"/>
            <a:ext cx="6435149" cy="17401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68025" cy="19681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2449" y="401325"/>
            <a:ext cx="2084385" cy="10736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41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564" y="1874560"/>
            <a:ext cx="5877560" cy="1146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204" dirty="0">
                <a:latin typeface="Tahoma"/>
                <a:cs typeface="Tahoma"/>
              </a:rPr>
              <a:t>Como</a:t>
            </a:r>
            <a:r>
              <a:rPr sz="3300" spc="-270" dirty="0">
                <a:latin typeface="Tahoma"/>
                <a:cs typeface="Tahoma"/>
              </a:rPr>
              <a:t> </a:t>
            </a:r>
            <a:r>
              <a:rPr sz="3300" spc="110" dirty="0">
                <a:latin typeface="Tahoma"/>
                <a:cs typeface="Tahoma"/>
              </a:rPr>
              <a:t>nos</a:t>
            </a:r>
            <a:r>
              <a:rPr sz="3300" spc="-270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posicionamos?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2000" spc="90" dirty="0">
                <a:solidFill>
                  <a:srgbClr val="1994F1"/>
                </a:solidFill>
                <a:latin typeface="Tahoma"/>
                <a:cs typeface="Tahoma"/>
              </a:rPr>
              <a:t>Atuamos</a:t>
            </a:r>
            <a:r>
              <a:rPr sz="2000" spc="-1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1994F1"/>
                </a:solidFill>
                <a:latin typeface="Tahoma"/>
                <a:cs typeface="Tahoma"/>
              </a:rPr>
              <a:t>como</a:t>
            </a:r>
            <a:r>
              <a:rPr sz="2000" spc="-1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1994F1"/>
                </a:solidFill>
                <a:latin typeface="Tahoma"/>
                <a:cs typeface="Tahoma"/>
              </a:rPr>
              <a:t>Hub</a:t>
            </a:r>
            <a:r>
              <a:rPr sz="2000" spc="-1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994F1"/>
                </a:solidFill>
                <a:latin typeface="Tahoma"/>
                <a:cs typeface="Tahoma"/>
              </a:rPr>
              <a:t>do</a:t>
            </a:r>
            <a:r>
              <a:rPr sz="2000" spc="-1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994F1"/>
                </a:solidFill>
                <a:latin typeface="Tahoma"/>
                <a:cs typeface="Tahoma"/>
              </a:rPr>
              <a:t>empreendedorismo</a:t>
            </a:r>
            <a:r>
              <a:rPr sz="2000" spc="-1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1994F1"/>
                </a:solidFill>
                <a:latin typeface="Tahoma"/>
                <a:cs typeface="Tahoma"/>
              </a:rPr>
              <a:t>e </a:t>
            </a:r>
            <a:r>
              <a:rPr sz="2000" spc="-57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994F1"/>
                </a:solidFill>
                <a:latin typeface="Tahoma"/>
                <a:cs typeface="Tahoma"/>
              </a:rPr>
              <a:t>inovação.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8850" y="3403373"/>
            <a:ext cx="6435149" cy="17401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68025" cy="19681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9249" y="373000"/>
            <a:ext cx="2084385" cy="1073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275" y="622051"/>
            <a:ext cx="2496820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130" dirty="0">
                <a:solidFill>
                  <a:srgbClr val="041B6C"/>
                </a:solidFill>
                <a:latin typeface="Tahoma"/>
                <a:cs typeface="Tahoma"/>
              </a:rPr>
              <a:t>Capítulo</a:t>
            </a:r>
            <a:r>
              <a:rPr sz="3400" spc="-275" dirty="0">
                <a:solidFill>
                  <a:srgbClr val="041B6C"/>
                </a:solidFill>
                <a:latin typeface="Tahoma"/>
                <a:cs typeface="Tahoma"/>
              </a:rPr>
              <a:t> </a:t>
            </a:r>
            <a:r>
              <a:rPr sz="3400" spc="-220" dirty="0">
                <a:solidFill>
                  <a:srgbClr val="041B6C"/>
                </a:solidFill>
                <a:latin typeface="Tahoma"/>
                <a:cs typeface="Tahoma"/>
              </a:rPr>
              <a:t>IV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175" y="192085"/>
            <a:ext cx="405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1994F1"/>
                </a:solidFill>
                <a:latin typeface="Tahoma"/>
                <a:cs typeface="Tahoma"/>
              </a:rPr>
              <a:t>LCP</a:t>
            </a:r>
            <a:r>
              <a:rPr sz="800" b="1" spc="-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1994F1"/>
                </a:solidFill>
                <a:latin typeface="Tahoma"/>
                <a:cs typeface="Tahoma"/>
              </a:rPr>
              <a:t>186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1994F1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975" y="2186551"/>
            <a:ext cx="7522024" cy="29569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0275" y="3608615"/>
            <a:ext cx="1301750" cy="4933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b="1" spc="15" dirty="0">
                <a:solidFill>
                  <a:srgbClr val="262626"/>
                </a:solidFill>
                <a:latin typeface="Tahoma"/>
                <a:cs typeface="Tahoma"/>
              </a:rPr>
              <a:t>Risco</a:t>
            </a:r>
            <a:r>
              <a:rPr sz="1400" b="1" spc="-114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262626"/>
                </a:solidFill>
                <a:latin typeface="Tahoma"/>
                <a:cs typeface="Tahoma"/>
              </a:rPr>
              <a:t>Jurídico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spc="25" dirty="0">
                <a:solidFill>
                  <a:srgbClr val="1994F1"/>
                </a:solidFill>
                <a:latin typeface="Tahoma"/>
                <a:cs typeface="Tahoma"/>
              </a:rPr>
              <a:t>Falta</a:t>
            </a:r>
            <a:r>
              <a:rPr sz="1200" b="1" spc="-10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1994F1"/>
                </a:solidFill>
                <a:latin typeface="Tahoma"/>
                <a:cs typeface="Tahoma"/>
              </a:rPr>
              <a:t>de</a:t>
            </a:r>
            <a:r>
              <a:rPr sz="1200" b="1" spc="-100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1994F1"/>
                </a:solidFill>
                <a:latin typeface="Tahoma"/>
                <a:cs typeface="Tahoma"/>
              </a:rPr>
              <a:t>clareza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9115" y="1378679"/>
            <a:ext cx="7687309" cy="1838960"/>
            <a:chOff x="739115" y="1378679"/>
            <a:chExt cx="7687309" cy="18389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15" y="1378679"/>
              <a:ext cx="7687082" cy="1838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612" y="1420036"/>
              <a:ext cx="7572781" cy="1724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0275" y="622051"/>
            <a:ext cx="6969759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-204" dirty="0">
                <a:solidFill>
                  <a:srgbClr val="041B6C"/>
                </a:solidFill>
                <a:latin typeface="Tahoma"/>
                <a:cs typeface="Tahoma"/>
              </a:rPr>
              <a:t>TRL</a:t>
            </a:r>
            <a:r>
              <a:rPr sz="3400" spc="-275" dirty="0">
                <a:solidFill>
                  <a:srgbClr val="041B6C"/>
                </a:solidFill>
                <a:latin typeface="Tahoma"/>
                <a:cs typeface="Tahoma"/>
              </a:rPr>
              <a:t> </a:t>
            </a:r>
            <a:r>
              <a:rPr sz="3400" spc="200" dirty="0">
                <a:solidFill>
                  <a:srgbClr val="041B6C"/>
                </a:solidFill>
                <a:latin typeface="Tahoma"/>
                <a:cs typeface="Tahoma"/>
              </a:rPr>
              <a:t>como</a:t>
            </a:r>
            <a:r>
              <a:rPr sz="3400" spc="-275" dirty="0">
                <a:solidFill>
                  <a:srgbClr val="041B6C"/>
                </a:solidFill>
                <a:latin typeface="Tahoma"/>
                <a:cs typeface="Tahoma"/>
              </a:rPr>
              <a:t> </a:t>
            </a:r>
            <a:r>
              <a:rPr sz="3400" spc="110" dirty="0">
                <a:solidFill>
                  <a:srgbClr val="041B6C"/>
                </a:solidFill>
                <a:latin typeface="Tahoma"/>
                <a:cs typeface="Tahoma"/>
              </a:rPr>
              <a:t>ferramenta</a:t>
            </a:r>
            <a:r>
              <a:rPr sz="3400" spc="-275" dirty="0">
                <a:solidFill>
                  <a:srgbClr val="041B6C"/>
                </a:solidFill>
                <a:latin typeface="Tahoma"/>
                <a:cs typeface="Tahoma"/>
              </a:rPr>
              <a:t> </a:t>
            </a:r>
            <a:r>
              <a:rPr sz="3400" spc="135" dirty="0">
                <a:solidFill>
                  <a:srgbClr val="041B6C"/>
                </a:solidFill>
                <a:latin typeface="Tahoma"/>
                <a:cs typeface="Tahoma"/>
              </a:rPr>
              <a:t>de</a:t>
            </a:r>
            <a:r>
              <a:rPr sz="3400" spc="-275" dirty="0">
                <a:solidFill>
                  <a:srgbClr val="041B6C"/>
                </a:solidFill>
                <a:latin typeface="Tahoma"/>
                <a:cs typeface="Tahoma"/>
              </a:rPr>
              <a:t> </a:t>
            </a:r>
            <a:r>
              <a:rPr sz="3400" spc="-140" dirty="0">
                <a:solidFill>
                  <a:srgbClr val="041B6C"/>
                </a:solidFill>
                <a:latin typeface="Tahoma"/>
                <a:cs typeface="Tahoma"/>
              </a:rPr>
              <a:t>P&amp;D&amp;I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175" y="192085"/>
            <a:ext cx="405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1994F1"/>
                </a:solidFill>
                <a:latin typeface="Tahoma"/>
                <a:cs typeface="Tahoma"/>
              </a:rPr>
              <a:t>LCP</a:t>
            </a:r>
            <a:r>
              <a:rPr sz="800" b="1" spc="-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1994F1"/>
                </a:solidFill>
                <a:latin typeface="Tahoma"/>
                <a:cs typeface="Tahoma"/>
              </a:rPr>
              <a:t>186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1994F1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675" y="1411325"/>
            <a:ext cx="7023402" cy="3044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275" y="622051"/>
            <a:ext cx="1961514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b="1" spc="100" dirty="0">
                <a:solidFill>
                  <a:srgbClr val="041B6C"/>
                </a:solidFill>
                <a:latin typeface="Tahoma"/>
                <a:cs typeface="Tahoma"/>
              </a:rPr>
              <a:t>Declarar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175" y="192085"/>
            <a:ext cx="405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1994F1"/>
                </a:solidFill>
                <a:latin typeface="Tahoma"/>
                <a:cs typeface="Tahoma"/>
              </a:rPr>
              <a:t>LCP</a:t>
            </a:r>
            <a:r>
              <a:rPr sz="800" b="1" spc="-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1994F1"/>
                </a:solidFill>
                <a:latin typeface="Tahoma"/>
                <a:cs typeface="Tahoma"/>
              </a:rPr>
              <a:t>186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1994F1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100" y="1449550"/>
            <a:ext cx="2857499" cy="2857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03101" y="2669341"/>
            <a:ext cx="29025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sz="2300" b="1" dirty="0">
                <a:solidFill>
                  <a:srgbClr val="041B6C"/>
                </a:solidFill>
                <a:latin typeface="Arial"/>
                <a:cs typeface="Arial"/>
              </a:rPr>
              <a:t>+	</a:t>
            </a:r>
            <a:r>
              <a:rPr sz="2300" b="1" spc="-5" dirty="0">
                <a:solidFill>
                  <a:srgbClr val="041B6C"/>
                </a:solidFill>
                <a:latin typeface="Arial"/>
                <a:cs typeface="Arial"/>
              </a:rPr>
              <a:t>Outros</a:t>
            </a:r>
            <a:r>
              <a:rPr sz="2300" b="1" spc="-90" dirty="0">
                <a:solidFill>
                  <a:srgbClr val="041B6C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041B6C"/>
                </a:solidFill>
                <a:latin typeface="Arial"/>
                <a:cs typeface="Arial"/>
              </a:rPr>
              <a:t>incentivos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275" y="622051"/>
            <a:ext cx="2496820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130" dirty="0">
                <a:solidFill>
                  <a:srgbClr val="041B6C"/>
                </a:solidFill>
                <a:latin typeface="Tahoma"/>
                <a:cs typeface="Tahoma"/>
              </a:rPr>
              <a:t>Capítulo</a:t>
            </a:r>
            <a:r>
              <a:rPr sz="3400" spc="-275" dirty="0">
                <a:solidFill>
                  <a:srgbClr val="041B6C"/>
                </a:solidFill>
                <a:latin typeface="Tahoma"/>
                <a:cs typeface="Tahoma"/>
              </a:rPr>
              <a:t> </a:t>
            </a:r>
            <a:r>
              <a:rPr sz="3400" spc="-220" dirty="0">
                <a:solidFill>
                  <a:srgbClr val="041B6C"/>
                </a:solidFill>
                <a:latin typeface="Tahoma"/>
                <a:cs typeface="Tahoma"/>
              </a:rPr>
              <a:t>IV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175" y="192085"/>
            <a:ext cx="405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1994F1"/>
                </a:solidFill>
                <a:latin typeface="Tahoma"/>
                <a:cs typeface="Tahoma"/>
              </a:rPr>
              <a:t>LCP</a:t>
            </a:r>
            <a:r>
              <a:rPr sz="800" b="1" spc="-6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1994F1"/>
                </a:solidFill>
                <a:latin typeface="Tahoma"/>
                <a:cs typeface="Tahoma"/>
              </a:rPr>
              <a:t>186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31" y="2182003"/>
            <a:ext cx="167640" cy="77914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Brasil</a:t>
            </a:r>
            <a:r>
              <a:rPr sz="800" b="1" spc="-35" dirty="0">
                <a:solidFill>
                  <a:srgbClr val="1994F1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994F1"/>
                </a:solidFill>
                <a:latin typeface="Arial"/>
                <a:cs typeface="Arial"/>
              </a:rPr>
              <a:t>Startups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975" y="2186551"/>
            <a:ext cx="7522024" cy="29569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0275" y="3227614"/>
            <a:ext cx="4793615" cy="4933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b="1" spc="35" dirty="0">
                <a:solidFill>
                  <a:srgbClr val="262626"/>
                </a:solidFill>
                <a:latin typeface="Tahoma"/>
                <a:cs typeface="Tahoma"/>
              </a:rPr>
              <a:t>Propomos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spc="-15" dirty="0">
                <a:solidFill>
                  <a:srgbClr val="1994F1"/>
                </a:solidFill>
                <a:latin typeface="Tahoma"/>
                <a:cs typeface="Tahoma"/>
              </a:rPr>
              <a:t>Incluir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60" dirty="0">
                <a:solidFill>
                  <a:srgbClr val="1994F1"/>
                </a:solidFill>
                <a:latin typeface="Tahoma"/>
                <a:cs typeface="Tahoma"/>
              </a:rPr>
              <a:t>“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1994F1"/>
                </a:solidFill>
                <a:latin typeface="Tahoma"/>
                <a:cs typeface="Tahoma"/>
              </a:rPr>
              <a:t>gerenciados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1994F1"/>
                </a:solidFill>
                <a:latin typeface="Tahoma"/>
                <a:cs typeface="Tahoma"/>
              </a:rPr>
              <a:t>por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1994F1"/>
                </a:solidFill>
                <a:latin typeface="Tahoma"/>
                <a:cs typeface="Tahoma"/>
              </a:rPr>
              <a:t>instituições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1994F1"/>
                </a:solidFill>
                <a:latin typeface="Tahoma"/>
                <a:cs typeface="Tahoma"/>
              </a:rPr>
              <a:t>públicas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1994F1"/>
                </a:solidFill>
                <a:latin typeface="Tahoma"/>
                <a:cs typeface="Tahoma"/>
              </a:rPr>
              <a:t>e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1994F1"/>
                </a:solidFill>
                <a:latin typeface="Tahoma"/>
                <a:cs typeface="Tahoma"/>
              </a:rPr>
              <a:t>ou</a:t>
            </a:r>
            <a:r>
              <a:rPr sz="1200" b="1" spc="-95" dirty="0">
                <a:solidFill>
                  <a:srgbClr val="1994F1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1994F1"/>
                </a:solidFill>
                <a:latin typeface="Tahoma"/>
                <a:cs typeface="Tahoma"/>
              </a:rPr>
              <a:t>privadas”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25" y="1929774"/>
            <a:ext cx="8052458" cy="367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Apresentação na tela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Como nos posicionamos? Atuamos como Hub do empreendedorismo e  inovação.</vt:lpstr>
      <vt:lpstr>Capítulo IV</vt:lpstr>
      <vt:lpstr>TRL como ferramenta de P&amp;D&amp;I</vt:lpstr>
      <vt:lpstr>Apresentação do PowerPoint</vt:lpstr>
      <vt:lpstr>Capítulo IV</vt:lpstr>
      <vt:lpstr>Hugo Giallanza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LCP186 -Brasil Startups - Geral  (4).pptx</dc:title>
  <dc:creator>Felipe Luiz da Silva</dc:creator>
  <cp:lastModifiedBy>Felipe Luiz da Silva</cp:lastModifiedBy>
  <cp:revision>2</cp:revision>
  <dcterms:created xsi:type="dcterms:W3CDTF">2023-07-05T14:01:50Z</dcterms:created>
  <dcterms:modified xsi:type="dcterms:W3CDTF">2023-07-05T14:04:02Z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