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351" r:id="rId2"/>
    <p:sldId id="500" r:id="rId3"/>
    <p:sldId id="507" r:id="rId4"/>
    <p:sldId id="495" r:id="rId5"/>
    <p:sldId id="496" r:id="rId6"/>
    <p:sldId id="502" r:id="rId7"/>
    <p:sldId id="506" r:id="rId8"/>
    <p:sldId id="504" r:id="rId9"/>
    <p:sldId id="505" r:id="rId10"/>
    <p:sldId id="508" r:id="rId11"/>
    <p:sldId id="515" r:id="rId12"/>
    <p:sldId id="516" r:id="rId13"/>
    <p:sldId id="514" r:id="rId14"/>
    <p:sldId id="509" r:id="rId15"/>
    <p:sldId id="494" r:id="rId16"/>
  </p:sldIdLst>
  <p:sldSz cx="9144000" cy="6858000" type="screen4x3"/>
  <p:notesSz cx="6669088" cy="97758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60" autoAdjust="0"/>
    <p:restoredTop sz="82743" autoAdjust="0"/>
  </p:normalViewPr>
  <p:slideViewPr>
    <p:cSldViewPr>
      <p:cViewPr>
        <p:scale>
          <a:sx n="125" d="100"/>
          <a:sy n="125" d="100"/>
        </p:scale>
        <p:origin x="-122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644C5-3F88-4462-8A81-1293AA47FEF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F82501-8BA1-4ADB-95B6-FD409E28321B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pt-BR" dirty="0" smtClean="0">
              <a:solidFill>
                <a:schemeClr val="tx1"/>
              </a:solidFill>
            </a:rPr>
            <a:t>Descoberta</a:t>
          </a:r>
          <a:endParaRPr lang="pt-BR" dirty="0">
            <a:solidFill>
              <a:schemeClr val="tx1"/>
            </a:solidFill>
          </a:endParaRPr>
        </a:p>
      </dgm:t>
    </dgm:pt>
    <dgm:pt modelId="{C2D15205-2B64-4750-99F7-D45F864FAEB0}" type="parTrans" cxnId="{0BA3ECA7-7D0D-47EA-BC5A-F63CB1A8EC2B}">
      <dgm:prSet/>
      <dgm:spPr/>
      <dgm:t>
        <a:bodyPr/>
        <a:lstStyle/>
        <a:p>
          <a:endParaRPr lang="pt-BR"/>
        </a:p>
      </dgm:t>
    </dgm:pt>
    <dgm:pt modelId="{D6B563A0-2F06-4F07-89CE-B59FCFDF8BAF}" type="sibTrans" cxnId="{0BA3ECA7-7D0D-47EA-BC5A-F63CB1A8EC2B}">
      <dgm:prSet/>
      <dgm:spPr/>
      <dgm:t>
        <a:bodyPr/>
        <a:lstStyle/>
        <a:p>
          <a:endParaRPr lang="pt-BR"/>
        </a:p>
      </dgm:t>
    </dgm:pt>
    <dgm:pt modelId="{35E737C4-2091-4F75-A108-E6EA9CDA6E4B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pt-BR" dirty="0" smtClean="0">
              <a:solidFill>
                <a:schemeClr val="tx1"/>
              </a:solidFill>
            </a:rPr>
            <a:t>Ensaios  não clínicos</a:t>
          </a:r>
          <a:endParaRPr lang="pt-BR" dirty="0">
            <a:solidFill>
              <a:schemeClr val="tx1"/>
            </a:solidFill>
          </a:endParaRPr>
        </a:p>
      </dgm:t>
    </dgm:pt>
    <dgm:pt modelId="{D1D96966-FD8A-45DE-B5FD-83E3EAFAAAC2}" type="parTrans" cxnId="{63ED09CE-8B92-43AA-9163-6591C2535097}">
      <dgm:prSet/>
      <dgm:spPr/>
      <dgm:t>
        <a:bodyPr/>
        <a:lstStyle/>
        <a:p>
          <a:endParaRPr lang="pt-BR"/>
        </a:p>
      </dgm:t>
    </dgm:pt>
    <dgm:pt modelId="{92BF8481-AFC7-4A1B-9C38-36723F6758B5}" type="sibTrans" cxnId="{63ED09CE-8B92-43AA-9163-6591C2535097}">
      <dgm:prSet/>
      <dgm:spPr/>
      <dgm:t>
        <a:bodyPr/>
        <a:lstStyle/>
        <a:p>
          <a:endParaRPr lang="pt-BR"/>
        </a:p>
      </dgm:t>
    </dgm:pt>
    <dgm:pt modelId="{ECEB2407-B485-43F4-AFE7-61B122444CB4}">
      <dgm:prSet phldrT="[Texto]"/>
      <dgm:spPr/>
      <dgm:t>
        <a:bodyPr/>
        <a:lstStyle/>
        <a:p>
          <a:pPr algn="ctr"/>
          <a:r>
            <a:rPr lang="pt-BR" dirty="0" smtClean="0"/>
            <a:t>Ensaios Clínicos</a:t>
          </a:r>
          <a:endParaRPr lang="pt-BR" dirty="0"/>
        </a:p>
      </dgm:t>
    </dgm:pt>
    <dgm:pt modelId="{FACDCB50-2D3B-4236-AF17-B2C6ECC5F6A3}" type="parTrans" cxnId="{0D262280-DBAF-4526-A2F8-8C47A589AFEB}">
      <dgm:prSet/>
      <dgm:spPr/>
      <dgm:t>
        <a:bodyPr/>
        <a:lstStyle/>
        <a:p>
          <a:endParaRPr lang="pt-BR"/>
        </a:p>
      </dgm:t>
    </dgm:pt>
    <dgm:pt modelId="{2F06277F-6478-49CB-A44E-2198026B0357}" type="sibTrans" cxnId="{0D262280-DBAF-4526-A2F8-8C47A589AFEB}">
      <dgm:prSet/>
      <dgm:spPr/>
      <dgm:t>
        <a:bodyPr/>
        <a:lstStyle/>
        <a:p>
          <a:endParaRPr lang="pt-BR"/>
        </a:p>
      </dgm:t>
    </dgm:pt>
    <dgm:pt modelId="{E675AA31-9183-463C-91CA-108E847FBAE5}">
      <dgm:prSet phldrT="[Texto]"/>
      <dgm:spPr>
        <a:solidFill>
          <a:srgbClr val="4F81BD"/>
        </a:solidFill>
      </dgm:spPr>
      <dgm:t>
        <a:bodyPr/>
        <a:lstStyle/>
        <a:p>
          <a:pPr algn="ctr"/>
          <a:r>
            <a:rPr lang="pt-BR" dirty="0" smtClean="0"/>
            <a:t>Registro e Comercialização</a:t>
          </a:r>
          <a:endParaRPr lang="pt-BR" dirty="0"/>
        </a:p>
      </dgm:t>
    </dgm:pt>
    <dgm:pt modelId="{3CB2B665-150E-4CA1-B611-98B1FF870CA3}" type="parTrans" cxnId="{C0B6A5D3-82FA-4A3B-93D7-900C51AA1741}">
      <dgm:prSet/>
      <dgm:spPr/>
      <dgm:t>
        <a:bodyPr/>
        <a:lstStyle/>
        <a:p>
          <a:endParaRPr lang="pt-BR"/>
        </a:p>
      </dgm:t>
    </dgm:pt>
    <dgm:pt modelId="{761A73CD-C600-4EC6-AD25-19F4D53D3A6F}" type="sibTrans" cxnId="{C0B6A5D3-82FA-4A3B-93D7-900C51AA1741}">
      <dgm:prSet/>
      <dgm:spPr/>
      <dgm:t>
        <a:bodyPr/>
        <a:lstStyle/>
        <a:p>
          <a:endParaRPr lang="pt-BR"/>
        </a:p>
      </dgm:t>
    </dgm:pt>
    <dgm:pt modelId="{646F81A5-1C92-42F9-BE2E-1B0626A50F6C}">
      <dgm:prSet phldrT="[Texto]"/>
      <dgm:spPr/>
      <dgm:t>
        <a:bodyPr/>
        <a:lstStyle/>
        <a:p>
          <a:pPr algn="ctr"/>
          <a:r>
            <a:rPr lang="pt-BR" dirty="0" smtClean="0"/>
            <a:t>Monitoramento Pós-Mercado</a:t>
          </a:r>
          <a:endParaRPr lang="pt-BR" dirty="0"/>
        </a:p>
      </dgm:t>
    </dgm:pt>
    <dgm:pt modelId="{8A1FA3E3-9F55-431E-B002-7F024852AD6F}" type="parTrans" cxnId="{336B41A5-2121-4A46-A286-EC3004DEC9CF}">
      <dgm:prSet/>
      <dgm:spPr/>
      <dgm:t>
        <a:bodyPr/>
        <a:lstStyle/>
        <a:p>
          <a:endParaRPr lang="pt-BR"/>
        </a:p>
      </dgm:t>
    </dgm:pt>
    <dgm:pt modelId="{236EF969-3830-47CA-B3E4-A7724A86A569}" type="sibTrans" cxnId="{336B41A5-2121-4A46-A286-EC3004DEC9CF}">
      <dgm:prSet/>
      <dgm:spPr/>
      <dgm:t>
        <a:bodyPr/>
        <a:lstStyle/>
        <a:p>
          <a:endParaRPr lang="pt-BR"/>
        </a:p>
      </dgm:t>
    </dgm:pt>
    <dgm:pt modelId="{5A503640-9F22-44E7-870F-1DDE7D1450B5}" type="pres">
      <dgm:prSet presAssocID="{3E9644C5-3F88-4462-8A81-1293AA47FE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128363-5860-48D8-A992-DD7D80C29DD4}" type="pres">
      <dgm:prSet presAssocID="{3E9644C5-3F88-4462-8A81-1293AA47FEFE}" presName="cycle" presStyleCnt="0"/>
      <dgm:spPr/>
    </dgm:pt>
    <dgm:pt modelId="{41220873-206F-49D1-A895-F3A0C17BE413}" type="pres">
      <dgm:prSet presAssocID="{27F82501-8BA1-4ADB-95B6-FD409E28321B}" presName="nodeFirstNode" presStyleLbl="node1" presStyleIdx="0" presStyleCnt="5" custRadScaleRad="106118" custRadScaleInc="27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CE2A23-85AD-4009-B6EF-092AAD538172}" type="pres">
      <dgm:prSet presAssocID="{D6B563A0-2F06-4F07-89CE-B59FCFDF8BAF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E071538C-32D6-416D-A2EC-B009C0F06455}" type="pres">
      <dgm:prSet presAssocID="{35E737C4-2091-4F75-A108-E6EA9CDA6E4B}" presName="nodeFollowingNodes" presStyleLbl="node1" presStyleIdx="1" presStyleCnt="5" custRadScaleRad="113624" custRadScaleInc="23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764D8F-8CC7-465E-BADE-85219024C18A}" type="pres">
      <dgm:prSet presAssocID="{ECEB2407-B485-43F4-AFE7-61B122444CB4}" presName="nodeFollowingNodes" presStyleLbl="node1" presStyleIdx="2" presStyleCnt="5" custRadScaleRad="118285" custRadScaleInc="-350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E76F38-EDA3-445C-A0EE-336C25CD09D0}" type="pres">
      <dgm:prSet presAssocID="{E675AA31-9183-463C-91CA-108E847FBAE5}" presName="nodeFollowingNodes" presStyleLbl="node1" presStyleIdx="3" presStyleCnt="5" custRadScaleRad="109407" custRadScaleInc="245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E3F532-BFA8-4A13-BBBC-F53B3E01B38D}" type="pres">
      <dgm:prSet presAssocID="{646F81A5-1C92-42F9-BE2E-1B0626A50F6C}" presName="nodeFollowingNodes" presStyleLbl="node1" presStyleIdx="4" presStyleCnt="5" custRadScaleRad="107621" custRadScaleInc="-53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89DEF1-268A-449D-88D5-4CA249E6A7C1}" type="presOf" srcId="{646F81A5-1C92-42F9-BE2E-1B0626A50F6C}" destId="{62E3F532-BFA8-4A13-BBBC-F53B3E01B38D}" srcOrd="0" destOrd="0" presId="urn:microsoft.com/office/officeart/2005/8/layout/cycle3"/>
    <dgm:cxn modelId="{63ED09CE-8B92-43AA-9163-6591C2535097}" srcId="{3E9644C5-3F88-4462-8A81-1293AA47FEFE}" destId="{35E737C4-2091-4F75-A108-E6EA9CDA6E4B}" srcOrd="1" destOrd="0" parTransId="{D1D96966-FD8A-45DE-B5FD-83E3EAFAAAC2}" sibTransId="{92BF8481-AFC7-4A1B-9C38-36723F6758B5}"/>
    <dgm:cxn modelId="{C0B6A5D3-82FA-4A3B-93D7-900C51AA1741}" srcId="{3E9644C5-3F88-4462-8A81-1293AA47FEFE}" destId="{E675AA31-9183-463C-91CA-108E847FBAE5}" srcOrd="3" destOrd="0" parTransId="{3CB2B665-150E-4CA1-B611-98B1FF870CA3}" sibTransId="{761A73CD-C600-4EC6-AD25-19F4D53D3A6F}"/>
    <dgm:cxn modelId="{0BA3ECA7-7D0D-47EA-BC5A-F63CB1A8EC2B}" srcId="{3E9644C5-3F88-4462-8A81-1293AA47FEFE}" destId="{27F82501-8BA1-4ADB-95B6-FD409E28321B}" srcOrd="0" destOrd="0" parTransId="{C2D15205-2B64-4750-99F7-D45F864FAEB0}" sibTransId="{D6B563A0-2F06-4F07-89CE-B59FCFDF8BAF}"/>
    <dgm:cxn modelId="{0D262280-DBAF-4526-A2F8-8C47A589AFEB}" srcId="{3E9644C5-3F88-4462-8A81-1293AA47FEFE}" destId="{ECEB2407-B485-43F4-AFE7-61B122444CB4}" srcOrd="2" destOrd="0" parTransId="{FACDCB50-2D3B-4236-AF17-B2C6ECC5F6A3}" sibTransId="{2F06277F-6478-49CB-A44E-2198026B0357}"/>
    <dgm:cxn modelId="{A0ADC176-2596-435E-9B04-87BFD6895589}" type="presOf" srcId="{27F82501-8BA1-4ADB-95B6-FD409E28321B}" destId="{41220873-206F-49D1-A895-F3A0C17BE413}" srcOrd="0" destOrd="0" presId="urn:microsoft.com/office/officeart/2005/8/layout/cycle3"/>
    <dgm:cxn modelId="{3858DFBC-C7F4-4258-9EEF-144EC32DC817}" type="presOf" srcId="{3E9644C5-3F88-4462-8A81-1293AA47FEFE}" destId="{5A503640-9F22-44E7-870F-1DDE7D1450B5}" srcOrd="0" destOrd="0" presId="urn:microsoft.com/office/officeart/2005/8/layout/cycle3"/>
    <dgm:cxn modelId="{3A639572-EF33-4F7B-A230-8211E519BEDF}" type="presOf" srcId="{ECEB2407-B485-43F4-AFE7-61B122444CB4}" destId="{A1764D8F-8CC7-465E-BADE-85219024C18A}" srcOrd="0" destOrd="0" presId="urn:microsoft.com/office/officeart/2005/8/layout/cycle3"/>
    <dgm:cxn modelId="{5AB6DB9C-8396-4FCB-B8A1-F4DB511AE326}" type="presOf" srcId="{35E737C4-2091-4F75-A108-E6EA9CDA6E4B}" destId="{E071538C-32D6-416D-A2EC-B009C0F06455}" srcOrd="0" destOrd="0" presId="urn:microsoft.com/office/officeart/2005/8/layout/cycle3"/>
    <dgm:cxn modelId="{D7431FE9-A7BC-4B14-A160-19BDEFE975AC}" type="presOf" srcId="{E675AA31-9183-463C-91CA-108E847FBAE5}" destId="{19E76F38-EDA3-445C-A0EE-336C25CD09D0}" srcOrd="0" destOrd="0" presId="urn:microsoft.com/office/officeart/2005/8/layout/cycle3"/>
    <dgm:cxn modelId="{968B43B0-6309-4F9B-85C8-C56E68067976}" type="presOf" srcId="{D6B563A0-2F06-4F07-89CE-B59FCFDF8BAF}" destId="{1BCE2A23-85AD-4009-B6EF-092AAD538172}" srcOrd="0" destOrd="0" presId="urn:microsoft.com/office/officeart/2005/8/layout/cycle3"/>
    <dgm:cxn modelId="{336B41A5-2121-4A46-A286-EC3004DEC9CF}" srcId="{3E9644C5-3F88-4462-8A81-1293AA47FEFE}" destId="{646F81A5-1C92-42F9-BE2E-1B0626A50F6C}" srcOrd="4" destOrd="0" parTransId="{8A1FA3E3-9F55-431E-B002-7F024852AD6F}" sibTransId="{236EF969-3830-47CA-B3E4-A7724A86A569}"/>
    <dgm:cxn modelId="{ECC1A921-1EBE-419A-9670-45E4043A3C42}" type="presParOf" srcId="{5A503640-9F22-44E7-870F-1DDE7D1450B5}" destId="{67128363-5860-48D8-A992-DD7D80C29DD4}" srcOrd="0" destOrd="0" presId="urn:microsoft.com/office/officeart/2005/8/layout/cycle3"/>
    <dgm:cxn modelId="{F7DBF9AE-462F-4F9F-8134-CFE734337744}" type="presParOf" srcId="{67128363-5860-48D8-A992-DD7D80C29DD4}" destId="{41220873-206F-49D1-A895-F3A0C17BE413}" srcOrd="0" destOrd="0" presId="urn:microsoft.com/office/officeart/2005/8/layout/cycle3"/>
    <dgm:cxn modelId="{9D4E12D3-27E7-4929-A043-57F5C1669DCD}" type="presParOf" srcId="{67128363-5860-48D8-A992-DD7D80C29DD4}" destId="{1BCE2A23-85AD-4009-B6EF-092AAD538172}" srcOrd="1" destOrd="0" presId="urn:microsoft.com/office/officeart/2005/8/layout/cycle3"/>
    <dgm:cxn modelId="{F4801058-0A9E-49FC-8730-B7173167D051}" type="presParOf" srcId="{67128363-5860-48D8-A992-DD7D80C29DD4}" destId="{E071538C-32D6-416D-A2EC-B009C0F06455}" srcOrd="2" destOrd="0" presId="urn:microsoft.com/office/officeart/2005/8/layout/cycle3"/>
    <dgm:cxn modelId="{D14136BA-B950-427F-89BC-DAD96CE4DF0B}" type="presParOf" srcId="{67128363-5860-48D8-A992-DD7D80C29DD4}" destId="{A1764D8F-8CC7-465E-BADE-85219024C18A}" srcOrd="3" destOrd="0" presId="urn:microsoft.com/office/officeart/2005/8/layout/cycle3"/>
    <dgm:cxn modelId="{B804252D-7D08-4D21-B760-D3C766C0471E}" type="presParOf" srcId="{67128363-5860-48D8-A992-DD7D80C29DD4}" destId="{19E76F38-EDA3-445C-A0EE-336C25CD09D0}" srcOrd="4" destOrd="0" presId="urn:microsoft.com/office/officeart/2005/8/layout/cycle3"/>
    <dgm:cxn modelId="{B22B2618-4E22-49C7-9AC4-93B774AEC696}" type="presParOf" srcId="{67128363-5860-48D8-A992-DD7D80C29DD4}" destId="{62E3F532-BFA8-4A13-BBBC-F53B3E01B38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E2A23-85AD-4009-B6EF-092AAD538172}">
      <dsp:nvSpPr>
        <dsp:cNvPr id="0" name=""/>
        <dsp:cNvSpPr/>
      </dsp:nvSpPr>
      <dsp:spPr>
        <a:xfrm>
          <a:off x="647875" y="-16847"/>
          <a:ext cx="3254735" cy="3254735"/>
        </a:xfrm>
        <a:prstGeom prst="circularArrow">
          <a:avLst>
            <a:gd name="adj1" fmla="val 5544"/>
            <a:gd name="adj2" fmla="val 330680"/>
            <a:gd name="adj3" fmla="val 13881654"/>
            <a:gd name="adj4" fmla="val 1732194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20873-206F-49D1-A895-F3A0C17BE413}">
      <dsp:nvSpPr>
        <dsp:cNvPr id="0" name=""/>
        <dsp:cNvSpPr/>
      </dsp:nvSpPr>
      <dsp:spPr>
        <a:xfrm>
          <a:off x="1548236" y="0"/>
          <a:ext cx="1454013" cy="72700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</a:rPr>
            <a:t>Descoberta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1583726" y="35490"/>
        <a:ext cx="1383033" cy="656026"/>
      </dsp:txXfrm>
    </dsp:sp>
    <dsp:sp modelId="{E071538C-32D6-416D-A2EC-B009C0F06455}">
      <dsp:nvSpPr>
        <dsp:cNvPr id="0" name=""/>
        <dsp:cNvSpPr/>
      </dsp:nvSpPr>
      <dsp:spPr>
        <a:xfrm>
          <a:off x="3010482" y="939030"/>
          <a:ext cx="1454013" cy="72700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</a:rPr>
            <a:t>Ensaios  não clínicos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3045972" y="974520"/>
        <a:ext cx="1383033" cy="656026"/>
      </dsp:txXfrm>
    </dsp:sp>
    <dsp:sp modelId="{A1764D8F-8CC7-465E-BADE-85219024C18A}">
      <dsp:nvSpPr>
        <dsp:cNvPr id="0" name=""/>
        <dsp:cNvSpPr/>
      </dsp:nvSpPr>
      <dsp:spPr>
        <a:xfrm>
          <a:off x="2882507" y="2282759"/>
          <a:ext cx="1454013" cy="727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Ensaios Clínicos</a:t>
          </a:r>
          <a:endParaRPr lang="pt-BR" sz="1500" kern="1200" dirty="0"/>
        </a:p>
      </dsp:txBody>
      <dsp:txXfrm>
        <a:off x="2917997" y="2318249"/>
        <a:ext cx="1383033" cy="656026"/>
      </dsp:txXfrm>
    </dsp:sp>
    <dsp:sp modelId="{19E76F38-EDA3-445C-A0EE-336C25CD09D0}">
      <dsp:nvSpPr>
        <dsp:cNvPr id="0" name=""/>
        <dsp:cNvSpPr/>
      </dsp:nvSpPr>
      <dsp:spPr>
        <a:xfrm>
          <a:off x="329190" y="2349827"/>
          <a:ext cx="1454013" cy="727006"/>
        </a:xfrm>
        <a:prstGeom prst="roundRect">
          <a:avLst/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Registro e Comercialização</a:t>
          </a:r>
          <a:endParaRPr lang="pt-BR" sz="1500" kern="1200" dirty="0"/>
        </a:p>
      </dsp:txBody>
      <dsp:txXfrm>
        <a:off x="364680" y="2385317"/>
        <a:ext cx="1383033" cy="656026"/>
      </dsp:txXfrm>
    </dsp:sp>
    <dsp:sp modelId="{62E3F532-BFA8-4A13-BBBC-F53B3E01B38D}">
      <dsp:nvSpPr>
        <dsp:cNvPr id="0" name=""/>
        <dsp:cNvSpPr/>
      </dsp:nvSpPr>
      <dsp:spPr>
        <a:xfrm>
          <a:off x="60893" y="1008339"/>
          <a:ext cx="1454013" cy="727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Monitoramento Pós-Mercado</a:t>
          </a:r>
          <a:endParaRPr lang="pt-BR" sz="1500" kern="1200" dirty="0"/>
        </a:p>
      </dsp:txBody>
      <dsp:txXfrm>
        <a:off x="96383" y="1043829"/>
        <a:ext cx="1383033" cy="656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558" tIns="45779" rIns="91558" bIns="4577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558" tIns="45779" rIns="91558" bIns="45779" rtlCol="0"/>
          <a:lstStyle>
            <a:lvl1pPr algn="r">
              <a:defRPr sz="1200"/>
            </a:lvl1pPr>
          </a:lstStyle>
          <a:p>
            <a:fld id="{43AE25A4-DF30-42CE-8CEB-397C1A4843A7}" type="datetimeFigureOut">
              <a:rPr lang="pt-BR" smtClean="0"/>
              <a:pPr/>
              <a:t>04/04/2016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88791"/>
          </a:xfrm>
          <a:prstGeom prst="rect">
            <a:avLst/>
          </a:prstGeom>
        </p:spPr>
        <p:txBody>
          <a:bodyPr vert="horz" lIns="91558" tIns="45779" rIns="91558" bIns="4577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88791"/>
          </a:xfrm>
          <a:prstGeom prst="rect">
            <a:avLst/>
          </a:prstGeom>
        </p:spPr>
        <p:txBody>
          <a:bodyPr vert="horz" lIns="91558" tIns="45779" rIns="91558" bIns="45779" rtlCol="0" anchor="b"/>
          <a:lstStyle>
            <a:lvl1pPr algn="r">
              <a:defRPr sz="1200"/>
            </a:lvl1pPr>
          </a:lstStyle>
          <a:p>
            <a:fld id="{3FA56C77-4E1E-4728-B9DD-F51F41A00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075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89261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89261"/>
          </a:xfrm>
          <a:prstGeom prst="rect">
            <a:avLst/>
          </a:prstGeom>
        </p:spPr>
        <p:txBody>
          <a:bodyPr vert="horz" lIns="89904" tIns="44952" rIns="89904" bIns="44952" rtlCol="0"/>
          <a:lstStyle>
            <a:lvl1pPr algn="r">
              <a:defRPr sz="1200"/>
            </a:lvl1pPr>
          </a:lstStyle>
          <a:p>
            <a:fld id="{27888C2E-3810-4AFB-9408-41C388A796E7}" type="datetimeFigureOut">
              <a:rPr lang="pt-BR" smtClean="0"/>
              <a:pPr/>
              <a:t>04/04/2016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04" tIns="44952" rIns="89904" bIns="4495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598" y="4644065"/>
            <a:ext cx="5335893" cy="4398652"/>
          </a:xfrm>
          <a:prstGeom prst="rect">
            <a:avLst/>
          </a:prstGeom>
        </p:spPr>
        <p:txBody>
          <a:bodyPr vert="horz" lIns="89904" tIns="44952" rIns="89904" bIns="44952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85002"/>
            <a:ext cx="2890665" cy="489261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6866" y="9285002"/>
            <a:ext cx="2890665" cy="489261"/>
          </a:xfrm>
          <a:prstGeom prst="rect">
            <a:avLst/>
          </a:prstGeom>
        </p:spPr>
        <p:txBody>
          <a:bodyPr vert="horz" lIns="89904" tIns="44952" rIns="89904" bIns="44952" rtlCol="0" anchor="b"/>
          <a:lstStyle>
            <a:lvl1pPr algn="r">
              <a:defRPr sz="1200"/>
            </a:lvl1pPr>
          </a:lstStyle>
          <a:p>
            <a:fld id="{45CC6FB0-B675-465E-B399-F5FA329B34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05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C6FB0-B675-465E-B399-F5FA329B342A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36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879A5A-2E65-469E-A5F5-F92792E1FED6}" type="datetimeFigureOut">
              <a:rPr lang="pt-BR" smtClean="0"/>
              <a:pPr/>
              <a:t>04/04/2016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54F5E-17BB-49F8-9BA7-6EA56A3C458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Picture 2" descr="http://www.sxc.hu/pic/l/d/de/designusf/1390436_51548905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700" y="3159280"/>
            <a:ext cx="9169400" cy="371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5" name="Imagem 4" descr="0 logo anvisa hori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29256" y="6143644"/>
            <a:ext cx="3222980" cy="50006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15B3A-BD25-4CD4-8D10-4BCF759CBE7D}" type="datetimeFigureOut">
              <a:rPr lang="pt-BR" smtClean="0"/>
              <a:t>04/04/2016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62769D-BAE9-498F-BDD7-56AB8BC58B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45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xc.hu/pic/l/d/de/designusf/1390436_51548905.jp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angulado 7"/>
          <p:cNvCxnSpPr/>
          <p:nvPr userDrawn="1"/>
        </p:nvCxnSpPr>
        <p:spPr>
          <a:xfrm>
            <a:off x="467543" y="-1"/>
            <a:ext cx="1368153" cy="1004829"/>
          </a:xfrm>
          <a:prstGeom prst="bentConnector3">
            <a:avLst>
              <a:gd name="adj1" fmla="val -2079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do 8"/>
          <p:cNvCxnSpPr/>
          <p:nvPr userDrawn="1"/>
        </p:nvCxnSpPr>
        <p:spPr>
          <a:xfrm>
            <a:off x="0" y="260648"/>
            <a:ext cx="9144000" cy="482570"/>
          </a:xfrm>
          <a:prstGeom prst="bentConnector3">
            <a:avLst>
              <a:gd name="adj1" fmla="val 53506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0" y="1004828"/>
            <a:ext cx="914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 userDrawn="1"/>
        </p:nvSpPr>
        <p:spPr>
          <a:xfrm>
            <a:off x="611560" y="40466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Agência Nacional de Vigilância Sanitária</a:t>
            </a:r>
            <a:r>
              <a:rPr lang="pt-BR" sz="1600" b="1" baseline="0" dirty="0" smtClean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</a:rPr>
              <a:t>Anvisa</a:t>
            </a:r>
            <a:endParaRPr lang="pt-B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0" r:id="rId3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anvisa.gov.br/wps/content/Anvisa+Portal/Anvisa/Inicio/Medicamentos/Assunto+de+Interesse/Pesquisa+clinica/20100303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4581128"/>
            <a:ext cx="9144000" cy="685800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algn="ctr"/>
            <a:endParaRPr lang="pt-BR" dirty="0" smtClean="0">
              <a:solidFill>
                <a:srgbClr val="002060"/>
              </a:solidFill>
            </a:endParaRPr>
          </a:p>
          <a:p>
            <a:r>
              <a:rPr lang="pt-BR" dirty="0" smtClean="0">
                <a:solidFill>
                  <a:srgbClr val="002060"/>
                </a:solidFill>
              </a:rPr>
              <a:t>Brasília- DF, 04 de abril de 2016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20" name="Conector angulado 19"/>
          <p:cNvCxnSpPr/>
          <p:nvPr/>
        </p:nvCxnSpPr>
        <p:spPr>
          <a:xfrm rot="16200000" flipV="1">
            <a:off x="-2611418" y="2532101"/>
            <a:ext cx="7206987" cy="144481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897218" y="6161962"/>
            <a:ext cx="7324163" cy="636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angulado 22"/>
          <p:cNvCxnSpPr/>
          <p:nvPr/>
        </p:nvCxnSpPr>
        <p:spPr>
          <a:xfrm rot="16200000" flipV="1">
            <a:off x="4679181" y="2607463"/>
            <a:ext cx="6858000" cy="164307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>
            <a:off x="6590483" y="2425995"/>
            <a:ext cx="23492" cy="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3168352"/>
          </a:xfrm>
          <a:ln>
            <a:noFill/>
          </a:ln>
        </p:spPr>
        <p:txBody>
          <a:bodyPr/>
          <a:lstStyle/>
          <a:p>
            <a:r>
              <a:rPr lang="pt-BR" sz="2800" b="1" dirty="0"/>
              <a:t>Audiência Pública “destinada a  debater a respeito dos resultados obtidos pelo Grupo de Trabalho instituído pela portaria GM/MS n° </a:t>
            </a:r>
            <a:r>
              <a:rPr lang="pt-BR" sz="2800" b="1" dirty="0" smtClean="0"/>
              <a:t>1767/2015”.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13" name="Imagem 12" descr="GF MS Anvisa SUS periodo eleiora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424" y="6161962"/>
            <a:ext cx="6743752" cy="5062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54292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342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1560" y="1268760"/>
            <a:ext cx="813690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/>
                </a:solidFill>
              </a:rPr>
              <a:t>Qualquer </a:t>
            </a:r>
            <a:r>
              <a:rPr lang="pt-BR" sz="1600" dirty="0">
                <a:solidFill>
                  <a:schemeClr val="tx2"/>
                </a:solidFill>
              </a:rPr>
              <a:t>medicamento novo desenvolvido no Brasil, ou de uso relevante em saúde pública, recebe </a:t>
            </a:r>
            <a:r>
              <a:rPr lang="pt-BR" sz="1600" b="1" dirty="0">
                <a:solidFill>
                  <a:schemeClr val="tx2"/>
                </a:solidFill>
              </a:rPr>
              <a:t>tratamento prioritário para as análises da Agê</a:t>
            </a:r>
            <a:r>
              <a:rPr lang="pt-BR" sz="1600" dirty="0">
                <a:solidFill>
                  <a:schemeClr val="tx2"/>
                </a:solidFill>
              </a:rPr>
              <a:t>ncia. </a:t>
            </a:r>
            <a:endParaRPr lang="pt-BR" sz="16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2"/>
                </a:solidFill>
              </a:rPr>
              <a:t>a Anvisa o analisará com presteza e </a:t>
            </a:r>
            <a:r>
              <a:rPr lang="pt-BR" sz="1600" dirty="0" smtClean="0">
                <a:solidFill>
                  <a:schemeClr val="tx2"/>
                </a:solidFill>
              </a:rPr>
              <a:t>rapidez, </a:t>
            </a:r>
            <a:r>
              <a:rPr lang="pt-BR" sz="1600" b="1" dirty="0" smtClean="0">
                <a:solidFill>
                  <a:schemeClr val="tx2"/>
                </a:solidFill>
              </a:rPr>
              <a:t>solicitação </a:t>
            </a:r>
            <a:r>
              <a:rPr lang="pt-BR" sz="1600" b="1" dirty="0">
                <a:solidFill>
                  <a:schemeClr val="tx2"/>
                </a:solidFill>
              </a:rPr>
              <a:t>pesquisa do </a:t>
            </a:r>
            <a:r>
              <a:rPr lang="pt-BR" sz="1600" b="1" dirty="0" smtClean="0">
                <a:solidFill>
                  <a:schemeClr val="tx2"/>
                </a:solidFill>
              </a:rPr>
              <a:t>País</a:t>
            </a:r>
            <a:r>
              <a:rPr lang="pt-BR" sz="1600" b="1" dirty="0">
                <a:solidFill>
                  <a:schemeClr val="tx2"/>
                </a:solidFill>
              </a:rPr>
              <a:t> </a:t>
            </a:r>
            <a:r>
              <a:rPr lang="pt-BR" sz="1600" b="1" dirty="0" smtClean="0">
                <a:solidFill>
                  <a:schemeClr val="tx2"/>
                </a:solidFill>
              </a:rPr>
              <a:t>para fins de realizar </a:t>
            </a:r>
            <a:r>
              <a:rPr lang="pt-BR" sz="1600" b="1" dirty="0">
                <a:solidFill>
                  <a:schemeClr val="tx2"/>
                </a:solidFill>
              </a:rPr>
              <a:t>os estudos clínicos</a:t>
            </a:r>
            <a:r>
              <a:rPr lang="pt-BR" sz="1600" dirty="0">
                <a:solidFill>
                  <a:schemeClr val="tx2"/>
                </a:solidFill>
              </a:rPr>
              <a:t> que comprovem sua segurança e </a:t>
            </a:r>
            <a:r>
              <a:rPr lang="pt-BR" sz="1600" dirty="0" smtClean="0">
                <a:solidFill>
                  <a:schemeClr val="tx2"/>
                </a:solidFill>
              </a:rPr>
              <a:t>eficácia</a:t>
            </a:r>
            <a:r>
              <a:rPr lang="pt-BR" sz="1600" dirty="0">
                <a:solidFill>
                  <a:schemeClr val="tx2"/>
                </a:solidFill>
              </a:rPr>
              <a:t>;</a:t>
            </a:r>
            <a:endParaRPr lang="pt-BR" sz="1600" dirty="0" smtClean="0">
              <a:solidFill>
                <a:schemeClr val="tx2"/>
              </a:solidFill>
            </a:endParaRP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/>
                </a:solidFill>
              </a:rPr>
              <a:t>Da </a:t>
            </a:r>
            <a:r>
              <a:rPr lang="pt-BR" sz="1600" dirty="0">
                <a:solidFill>
                  <a:schemeClr val="tx2"/>
                </a:solidFill>
              </a:rPr>
              <a:t>mesma forma, </a:t>
            </a:r>
            <a:r>
              <a:rPr lang="pt-BR" sz="1600" b="1" dirty="0">
                <a:solidFill>
                  <a:schemeClr val="tx2"/>
                </a:solidFill>
              </a:rPr>
              <a:t>receberá total prioridade de análise se algum fabricante apresentar </a:t>
            </a:r>
            <a:r>
              <a:rPr lang="pt-BR" sz="1600" dirty="0">
                <a:solidFill>
                  <a:schemeClr val="tx2"/>
                </a:solidFill>
              </a:rPr>
              <a:t>o dossiê com os documentos técnicos necessários para a solicitação de registro dessa substância como um medicamento, considerando que os critérios constantes na Resolução – RDC nº 37/2014 e Instrução Normativa – IN nº </a:t>
            </a:r>
            <a:r>
              <a:rPr lang="pt-BR" sz="1600" dirty="0" smtClean="0">
                <a:solidFill>
                  <a:schemeClr val="tx2"/>
                </a:solidFill>
              </a:rPr>
              <a:t>03/2014;</a:t>
            </a:r>
          </a:p>
          <a:p>
            <a:pPr algn="just"/>
            <a:endParaRPr lang="pt-BR" sz="16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tx2"/>
                </a:solidFill>
              </a:rPr>
              <a:t>Não </a:t>
            </a:r>
            <a:r>
              <a:rPr lang="pt-BR" sz="1600" b="1" dirty="0">
                <a:solidFill>
                  <a:schemeClr val="tx2"/>
                </a:solidFill>
              </a:rPr>
              <a:t>existe embargo ou proibição da Anvisa</a:t>
            </a:r>
            <a:r>
              <a:rPr lang="pt-BR" sz="1600" dirty="0">
                <a:solidFill>
                  <a:schemeClr val="tx2"/>
                </a:solidFill>
              </a:rPr>
              <a:t> à fabricação de </a:t>
            </a:r>
            <a:r>
              <a:rPr lang="pt-BR" sz="1600" dirty="0" err="1">
                <a:solidFill>
                  <a:schemeClr val="tx2"/>
                </a:solidFill>
              </a:rPr>
              <a:t>fosfotenolamina</a:t>
            </a:r>
            <a:r>
              <a:rPr lang="pt-BR" sz="1600" dirty="0">
                <a:solidFill>
                  <a:schemeClr val="tx2"/>
                </a:solidFill>
              </a:rPr>
              <a:t> sintética, desde que a mesma seja submetida aos necessários testes clínicos que comprovem sua qualidade, segurança e eficácia, bem como seja requerido e aprovado seu registro sanitário junto à A</a:t>
            </a:r>
            <a:r>
              <a:rPr lang="pt-BR" sz="1600" dirty="0" smtClean="0">
                <a:solidFill>
                  <a:schemeClr val="tx2"/>
                </a:solidFill>
              </a:rPr>
              <a:t>gência.</a:t>
            </a:r>
            <a:endParaRPr lang="pt-B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88498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23"/>
          <p:cNvSpPr txBox="1">
            <a:spLocks noChangeArrowheads="1"/>
          </p:cNvSpPr>
          <p:nvPr/>
        </p:nvSpPr>
        <p:spPr bwMode="auto">
          <a:xfrm>
            <a:off x="1048927" y="908720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rgbClr val="4F81BD">
                    <a:lumMod val="50000"/>
                  </a:srgbClr>
                </a:solidFill>
              </a:rPr>
              <a:t>Registro de Alimentos</a:t>
            </a:r>
            <a:endParaRPr lang="pt-BR" altLang="pt-BR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07604" y="1628800"/>
            <a:ext cx="8268580" cy="115212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t-BR" sz="2400" b="1" dirty="0" smtClean="0">
                <a:solidFill>
                  <a:srgbClr val="4F81BD">
                    <a:lumMod val="50000"/>
                  </a:srgbClr>
                </a:solidFill>
              </a:rPr>
              <a:t>Base Legal: </a:t>
            </a:r>
            <a:r>
              <a:rPr lang="pt-BR" sz="2400" b="1" dirty="0">
                <a:solidFill>
                  <a:srgbClr val="4F81BD">
                    <a:lumMod val="50000"/>
                  </a:srgbClr>
                </a:solidFill>
              </a:rPr>
              <a:t>Decreto Lei n. 986, de 21 de outubro de1969</a:t>
            </a:r>
            <a:r>
              <a:rPr lang="pt-BR" sz="2400" b="1" dirty="0" smtClean="0">
                <a:solidFill>
                  <a:srgbClr val="4F81BD">
                    <a:lumMod val="50000"/>
                  </a:srgbClr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pt-BR" sz="1800" dirty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pt-BR" sz="1800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pt-BR" sz="1800" dirty="0" smtClean="0">
                <a:solidFill>
                  <a:srgbClr val="4F81BD">
                    <a:lumMod val="50000"/>
                  </a:srgbClr>
                </a:solidFill>
              </a:rPr>
              <a:t>“</a:t>
            </a:r>
            <a:r>
              <a:rPr lang="pt-BR" sz="1800" i="1" dirty="0" smtClean="0">
                <a:solidFill>
                  <a:srgbClr val="4F81BD">
                    <a:lumMod val="50000"/>
                  </a:srgbClr>
                </a:solidFill>
              </a:rPr>
              <a:t>Art </a:t>
            </a:r>
            <a:r>
              <a:rPr lang="pt-BR" sz="1800" i="1" dirty="0">
                <a:solidFill>
                  <a:srgbClr val="4F81BD">
                    <a:lumMod val="50000"/>
                  </a:srgbClr>
                </a:solidFill>
              </a:rPr>
              <a:t>56. Excluem-se do disposto </a:t>
            </a:r>
            <a:r>
              <a:rPr lang="pt-BR" sz="1800" i="1" dirty="0" err="1">
                <a:solidFill>
                  <a:srgbClr val="4F81BD">
                    <a:lumMod val="50000"/>
                  </a:srgbClr>
                </a:solidFill>
              </a:rPr>
              <a:t>nêste</a:t>
            </a:r>
            <a:r>
              <a:rPr lang="pt-BR" sz="1800" i="1" dirty="0">
                <a:solidFill>
                  <a:srgbClr val="4F81BD">
                    <a:lumMod val="50000"/>
                  </a:srgbClr>
                </a:solidFill>
              </a:rPr>
              <a:t> Decreto-lei os produtos com </a:t>
            </a:r>
            <a:r>
              <a:rPr lang="pt-BR" sz="1800" b="1" i="1" dirty="0">
                <a:solidFill>
                  <a:srgbClr val="4F81BD">
                    <a:lumMod val="50000"/>
                  </a:srgbClr>
                </a:solidFill>
              </a:rPr>
              <a:t>finalidade medicamentosa ou terapêutica</a:t>
            </a:r>
            <a:r>
              <a:rPr lang="pt-BR" sz="1800" i="1" dirty="0">
                <a:solidFill>
                  <a:srgbClr val="4F81BD">
                    <a:lumMod val="50000"/>
                  </a:srgbClr>
                </a:solidFill>
              </a:rPr>
              <a:t>, qualquer que seja a forma como se apresentem ou o modo como são </a:t>
            </a:r>
            <a:r>
              <a:rPr lang="pt-BR" sz="1800" i="1" dirty="0" smtClean="0">
                <a:solidFill>
                  <a:srgbClr val="4F81BD">
                    <a:lumMod val="50000"/>
                  </a:srgbClr>
                </a:solidFill>
              </a:rPr>
              <a:t>ministrados”.</a:t>
            </a:r>
          </a:p>
          <a:p>
            <a:pPr algn="l">
              <a:spcBef>
                <a:spcPts val="0"/>
              </a:spcBef>
            </a:pPr>
            <a:endParaRPr lang="pt-BR" sz="1200" i="1" dirty="0" smtClean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568" y="2935972"/>
            <a:ext cx="75608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1F497D"/>
                </a:solidFill>
              </a:rPr>
              <a:t>O Decreto Lei, que institui normas básicas sobre alimentos, define alimento como “</a:t>
            </a:r>
            <a:r>
              <a:rPr lang="pt-BR" sz="1500" dirty="0" err="1">
                <a:solidFill>
                  <a:srgbClr val="1F497D"/>
                </a:solidFill>
              </a:rPr>
              <a:t>tôda</a:t>
            </a:r>
            <a:r>
              <a:rPr lang="pt-BR" sz="1500" dirty="0">
                <a:solidFill>
                  <a:srgbClr val="1F497D"/>
                </a:solidFill>
              </a:rPr>
              <a:t> substância ou mistura de substâncias, no estado sólido, líquido, pastoso ou qualquer outra forma adequada, destinadas a </a:t>
            </a:r>
            <a:r>
              <a:rPr lang="pt-BR" sz="1500" b="1" dirty="0">
                <a:solidFill>
                  <a:srgbClr val="1F497D"/>
                </a:solidFill>
              </a:rPr>
              <a:t>fornecer ao organismo humano os elementos normais à sua formação, manutenção e desenvolvimento</a:t>
            </a:r>
            <a:r>
              <a:rPr lang="pt-BR" sz="1500" dirty="0">
                <a:solidFill>
                  <a:srgbClr val="1F497D"/>
                </a:solidFill>
              </a:rPr>
              <a:t>”.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1F497D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1F497D"/>
                </a:solidFill>
              </a:rPr>
              <a:t>Substâncias isoladas que não possuem uma função nutricional podem, hoje, ser avaliadas em relação a sua segurança e finalidade de uso, </a:t>
            </a:r>
            <a:r>
              <a:rPr lang="pt-BR" sz="1500" b="1" dirty="0">
                <a:solidFill>
                  <a:srgbClr val="1F497D"/>
                </a:solidFill>
              </a:rPr>
              <a:t>desde que atendam a definição de alimento e não sejam destinadas ao tratamento, prevenção ou cura de doenças.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1F497D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1F497D"/>
                </a:solidFill>
              </a:rPr>
              <a:t>Das categorias de alimentos existentes atualmente para regularização de produtos, há a possibilidade de enquadramento de substâncias isoladas em três delas: substâncias bioativas, </a:t>
            </a:r>
            <a:r>
              <a:rPr lang="pt-BR" sz="1500" b="1" dirty="0">
                <a:solidFill>
                  <a:srgbClr val="1F497D"/>
                </a:solidFill>
              </a:rPr>
              <a:t>novos alimentos/ingredientes </a:t>
            </a:r>
            <a:r>
              <a:rPr lang="pt-BR" sz="1500" dirty="0">
                <a:solidFill>
                  <a:srgbClr val="1F497D"/>
                </a:solidFill>
              </a:rPr>
              <a:t>e alimentos com alegações de propriedade funcional ou de saúde.</a:t>
            </a:r>
          </a:p>
          <a:p>
            <a:endParaRPr lang="pt-BR" dirty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12457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3568" y="1124744"/>
            <a:ext cx="74168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2060"/>
                </a:solidFill>
              </a:rPr>
              <a:t>A fosfoetanolamina não possui histórico de consumo no País, o que implicaria em considerá-la um </a:t>
            </a:r>
            <a:r>
              <a:rPr lang="pt-BR" sz="1600" b="1" dirty="0">
                <a:solidFill>
                  <a:srgbClr val="002060"/>
                </a:solidFill>
              </a:rPr>
              <a:t>novo alimento ou ingrediente</a:t>
            </a:r>
            <a:r>
              <a:rPr lang="pt-BR" sz="1600" dirty="0">
                <a:solidFill>
                  <a:srgbClr val="002060"/>
                </a:solidFill>
              </a:rPr>
              <a:t>. Este enquadramento só seria possível se suas </a:t>
            </a:r>
            <a:r>
              <a:rPr lang="pt-BR" sz="1600" b="1" dirty="0">
                <a:solidFill>
                  <a:srgbClr val="002060"/>
                </a:solidFill>
              </a:rPr>
              <a:t>propriedades farmacológicas e finalidade de uso estivessem de acordo com a definição de alimento</a:t>
            </a:r>
            <a:r>
              <a:rPr lang="pt-BR" sz="1600" dirty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rgbClr val="002060"/>
                </a:solidFill>
              </a:rPr>
              <a:t>A finalidade de uso do produto como alimento é definida pela empresa interessada em comercializá-lo.</a:t>
            </a:r>
          </a:p>
          <a:p>
            <a:pPr algn="just"/>
            <a:endParaRPr lang="pt-BR" sz="1600" dirty="0">
              <a:solidFill>
                <a:srgbClr val="002060"/>
              </a:solidFill>
            </a:endParaRPr>
          </a:p>
          <a:p>
            <a:pPr lvl="1" algn="just"/>
            <a:r>
              <a:rPr lang="pt-BR" sz="1000" i="1" dirty="0">
                <a:solidFill>
                  <a:srgbClr val="002060"/>
                </a:solidFill>
              </a:rPr>
              <a:t>Segundo a Resolução n. 16/1999, para registro de produtos nesta categoria, as empresas interessadas devem apresentar as seguintes informações:</a:t>
            </a:r>
          </a:p>
          <a:p>
            <a:pPr lvl="1" algn="just"/>
            <a:endParaRPr lang="pt-BR" sz="1000" i="1" dirty="0">
              <a:solidFill>
                <a:srgbClr val="002060"/>
              </a:solidFill>
            </a:endParaRPr>
          </a:p>
          <a:p>
            <a:pPr lvl="1" algn="just"/>
            <a:r>
              <a:rPr lang="pt-BR" sz="1000" i="1" dirty="0" smtClean="0">
                <a:solidFill>
                  <a:srgbClr val="002060"/>
                </a:solidFill>
              </a:rPr>
              <a:t>		4.1</a:t>
            </a:r>
            <a:r>
              <a:rPr lang="pt-BR" sz="1000" i="1" dirty="0">
                <a:solidFill>
                  <a:srgbClr val="002060"/>
                </a:solidFill>
              </a:rPr>
              <a:t>. Relatório Técnico Científico contendo as seguintes informações:</a:t>
            </a:r>
          </a:p>
          <a:p>
            <a:pPr lvl="1" algn="just"/>
            <a:r>
              <a:rPr lang="pt-BR" sz="1000" i="1" dirty="0">
                <a:solidFill>
                  <a:srgbClr val="002060"/>
                </a:solidFill>
              </a:rPr>
              <a:t>4.1.1. denominação do produto;</a:t>
            </a:r>
          </a:p>
          <a:p>
            <a:pPr lvl="1" algn="just"/>
            <a:r>
              <a:rPr lang="pt-BR" sz="1200" b="1" i="1" dirty="0">
                <a:solidFill>
                  <a:srgbClr val="002060"/>
                </a:solidFill>
              </a:rPr>
              <a:t>4.1.2. finalidade de uso;</a:t>
            </a:r>
          </a:p>
          <a:p>
            <a:pPr lvl="1" algn="just"/>
            <a:r>
              <a:rPr lang="pt-BR" sz="1000" i="1" dirty="0">
                <a:solidFill>
                  <a:srgbClr val="002060"/>
                </a:solidFill>
              </a:rPr>
              <a:t>4.1.3. recomendação de consumo indicada pelo fabricante;</a:t>
            </a:r>
          </a:p>
          <a:p>
            <a:pPr lvl="1" algn="just"/>
            <a:r>
              <a:rPr lang="pt-BR" sz="1000" i="1" dirty="0">
                <a:solidFill>
                  <a:srgbClr val="002060"/>
                </a:solidFill>
              </a:rPr>
              <a:t>4.1.4. descrição científica dos ingredientes do produto, segundo espécie de origem botânica, animal ou mineral, quando for o caso;</a:t>
            </a:r>
          </a:p>
          <a:p>
            <a:pPr lvl="1" algn="just"/>
            <a:r>
              <a:rPr lang="pt-BR" sz="1000" i="1" dirty="0">
                <a:solidFill>
                  <a:srgbClr val="002060"/>
                </a:solidFill>
              </a:rPr>
              <a:t>4.1.5. composição química com caracterização molecular, quando for o caso, e ou formulação do produto;</a:t>
            </a:r>
          </a:p>
          <a:p>
            <a:pPr lvl="1" algn="just"/>
            <a:r>
              <a:rPr lang="pt-BR" sz="1000" i="1" dirty="0">
                <a:solidFill>
                  <a:srgbClr val="002060"/>
                </a:solidFill>
              </a:rPr>
              <a:t>4.1.6. descrição da metodologia analítica para avaliação do alimento ou ingrediente objeto da petição;</a:t>
            </a:r>
          </a:p>
          <a:p>
            <a:pPr lvl="1" algn="just"/>
            <a:r>
              <a:rPr lang="pt-BR" sz="1200" b="1" i="1" dirty="0">
                <a:solidFill>
                  <a:srgbClr val="002060"/>
                </a:solidFill>
              </a:rPr>
              <a:t>4.1.7 evidências científicas aplicáveis, conforme o caso, à comprovação de segurança de uso: ensaios nutricionais e ou fisiológicos e ou toxicológicos em animais de experimentação; ensaios bioquímicos; estudos epidemiológicos; ensaios clínicos; comprovação de uso tradicional, observado na população, sem danos à saúde; evidências abrangentes da literatura científica, organismos internacionais de saúde e legislação internacionalmente reconhecida sobre as características do alimento ou ingrediente.</a:t>
            </a:r>
          </a:p>
        </p:txBody>
      </p:sp>
    </p:spTree>
    <p:extLst>
      <p:ext uri="{BB962C8B-B14F-4D97-AF65-F5344CB8AC3E}">
        <p14:creationId xmlns:p14="http://schemas.microsoft.com/office/powerpoint/2010/main" val="1284302985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797690"/>
            <a:ext cx="8064896" cy="937950"/>
          </a:xfrm>
          <a:prstGeom prst="rect">
            <a:avLst/>
          </a:prstGeom>
          <a:ln w="9398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7B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5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1800" b="1" i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sz="18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CaixaDeTexto 23"/>
          <p:cNvSpPr txBox="1">
            <a:spLocks noChangeArrowheads="1"/>
          </p:cNvSpPr>
          <p:nvPr/>
        </p:nvSpPr>
        <p:spPr bwMode="auto">
          <a:xfrm>
            <a:off x="828055" y="908720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Programas Assistenciais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1370385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2060"/>
                </a:solidFill>
                <a:cs typeface="Arial" panose="020B0604020202020204" pitchFamily="34" charset="0"/>
              </a:rPr>
              <a:t>Existem 3 opções de programas assistenciais,  regulamentados pela </a:t>
            </a:r>
            <a:r>
              <a:rPr lang="pt-BR" sz="1600" b="1" dirty="0">
                <a:solidFill>
                  <a:srgbClr val="002060"/>
                </a:solidFill>
                <a:cs typeface="Arial" panose="020B0604020202020204" pitchFamily="34" charset="0"/>
              </a:rPr>
              <a:t>RDC 38/2013 </a:t>
            </a:r>
            <a:r>
              <a:rPr lang="pt-BR" sz="1600" dirty="0">
                <a:solidFill>
                  <a:srgbClr val="002060"/>
                </a:solidFill>
                <a:cs typeface="Arial" panose="020B0604020202020204" pitchFamily="34" charset="0"/>
              </a:rPr>
              <a:t>que permitem o uso de medicamentos ainda em fase experimental:</a:t>
            </a:r>
          </a:p>
          <a:p>
            <a:pPr algn="just"/>
            <a:endParaRPr lang="pt-BR" sz="1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pt-BR" sz="1600" b="1" dirty="0">
                <a:solidFill>
                  <a:srgbClr val="002060"/>
                </a:solidFill>
                <a:cs typeface="Arial" panose="020B0604020202020204" pitchFamily="34" charset="0"/>
              </a:rPr>
              <a:t>Programa de Acesso Expandido de Medicamentos</a:t>
            </a:r>
            <a:r>
              <a:rPr lang="pt-BR" sz="16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pt-BR" sz="1600" i="1" dirty="0">
                <a:solidFill>
                  <a:srgbClr val="002060"/>
                </a:solidFill>
                <a:cs typeface="Arial" panose="020B0604020202020204" pitchFamily="34" charset="0"/>
              </a:rPr>
              <a:t>Programa de disponibilização de medicamento novo, promissor, ainda sem registro na Anvisa ou não disponível comercialmente no país, que esteja em estudo de fase III em desenvolvimento ou concluído, destinado a um grupo de pacientes portadores de doenças debilitantes graves e/ou que ameacem a vida e sem alternativa terapêutica satisfatória com produtos registrados;</a:t>
            </a:r>
          </a:p>
          <a:p>
            <a:pPr marL="896938" lvl="1" algn="just"/>
            <a:endParaRPr lang="pt-BR" sz="16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pt-BR" sz="1600" b="1" dirty="0">
                <a:solidFill>
                  <a:srgbClr val="002060"/>
                </a:solidFill>
                <a:cs typeface="Arial" panose="020B0604020202020204" pitchFamily="34" charset="0"/>
              </a:rPr>
              <a:t>Programa de Uso Compassivo de Medicamentos</a:t>
            </a:r>
            <a:r>
              <a:rPr lang="pt-BR" sz="16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pt-BR" sz="1600" i="1" dirty="0">
                <a:solidFill>
                  <a:srgbClr val="002060"/>
                </a:solidFill>
                <a:cs typeface="Arial" panose="020B0604020202020204" pitchFamily="34" charset="0"/>
              </a:rPr>
              <a:t>Disponibilização de medicamento novo promissor, para uso pessoal de pacientes e não participantes de programa de acesso expandido ou de pesquisa clínica, ainda sem registro na Anvisa, que esteja em processo de desenvolvimento clínico, destinado a pacientes portadores de doenças debilitantes graves e/ou que ameacem a vida e sem alternativa terapêutica satisfatória com produtos registrados no país;</a:t>
            </a:r>
          </a:p>
          <a:p>
            <a:pPr lvl="1" algn="just">
              <a:buFont typeface="Arial" pitchFamily="34" charset="0"/>
              <a:buChar char="•"/>
            </a:pPr>
            <a:endParaRPr lang="pt-BR" sz="1600" i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pt-BR" sz="1600" b="1" dirty="0">
                <a:solidFill>
                  <a:srgbClr val="002060"/>
                </a:solidFill>
                <a:cs typeface="Arial" panose="020B0604020202020204" pitchFamily="34" charset="0"/>
              </a:rPr>
              <a:t> Fornecimento de Medicamento Pós-Estudo</a:t>
            </a:r>
            <a:r>
              <a:rPr lang="pt-BR" sz="16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lang="pt-BR" sz="1600" i="1" dirty="0">
                <a:solidFill>
                  <a:srgbClr val="002060"/>
                </a:solidFill>
                <a:cs typeface="Arial" panose="020B0604020202020204" pitchFamily="34" charset="0"/>
              </a:rPr>
              <a:t>Disponibilização gratuita de medicamento aos sujeitos de pesquisa, aplicável nos casos de encerramento do estudo ou quando finalizada sua participação</a:t>
            </a:r>
            <a:r>
              <a:rPr lang="pt-BR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48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772816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</a:rPr>
              <a:t>Substâncias </a:t>
            </a:r>
            <a:r>
              <a:rPr lang="pt-BR" sz="2000" dirty="0">
                <a:solidFill>
                  <a:srgbClr val="002060"/>
                </a:solidFill>
              </a:rPr>
              <a:t>aparentemente inofensivas podem interferir </a:t>
            </a:r>
            <a:r>
              <a:rPr lang="pt-BR" sz="2000" dirty="0" smtClean="0">
                <a:solidFill>
                  <a:srgbClr val="002060"/>
                </a:solidFill>
              </a:rPr>
              <a:t>no sucesso  </a:t>
            </a:r>
            <a:r>
              <a:rPr lang="pt-BR" sz="2000" dirty="0">
                <a:solidFill>
                  <a:srgbClr val="002060"/>
                </a:solidFill>
              </a:rPr>
              <a:t>de um </a:t>
            </a:r>
            <a:r>
              <a:rPr lang="pt-BR" sz="2000" dirty="0" smtClean="0">
                <a:solidFill>
                  <a:srgbClr val="002060"/>
                </a:solidFill>
              </a:rPr>
              <a:t>tratamento;</a:t>
            </a: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</a:rPr>
              <a:t> </a:t>
            </a:r>
            <a:r>
              <a:rPr lang="pt-BR" sz="2000" dirty="0">
                <a:solidFill>
                  <a:srgbClr val="002060"/>
                </a:solidFill>
              </a:rPr>
              <a:t>A automedicação </a:t>
            </a:r>
            <a:r>
              <a:rPr lang="pt-BR" sz="2000" dirty="0" smtClean="0">
                <a:solidFill>
                  <a:srgbClr val="002060"/>
                </a:solidFill>
              </a:rPr>
              <a:t>pode </a:t>
            </a:r>
            <a:r>
              <a:rPr lang="pt-BR" sz="2000" dirty="0">
                <a:solidFill>
                  <a:srgbClr val="002060"/>
                </a:solidFill>
              </a:rPr>
              <a:t>ser prejudicial para a saúde do </a:t>
            </a:r>
            <a:r>
              <a:rPr lang="pt-BR" sz="2000" dirty="0" smtClean="0">
                <a:solidFill>
                  <a:srgbClr val="002060"/>
                </a:solidFill>
              </a:rPr>
              <a:t>paciente; e</a:t>
            </a:r>
          </a:p>
          <a:p>
            <a:endParaRPr lang="pt-BR" sz="2000" dirty="0">
              <a:solidFill>
                <a:srgbClr val="002060"/>
              </a:solidFill>
            </a:endParaRPr>
          </a:p>
          <a:p>
            <a:endParaRPr lang="pt-BR" sz="20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002060"/>
                </a:solidFill>
              </a:rPr>
              <a:t>É atribuição da Anvisa a proteção  a saúde, minimizando o </a:t>
            </a:r>
            <a:r>
              <a:rPr lang="pt-BR" sz="2000" dirty="0">
                <a:solidFill>
                  <a:srgbClr val="002060"/>
                </a:solidFill>
              </a:rPr>
              <a:t>riscos à saúde decorrentes da produção e do consumo de bens e </a:t>
            </a:r>
            <a:r>
              <a:rPr lang="pt-BR" sz="2000" dirty="0" smtClean="0">
                <a:solidFill>
                  <a:srgbClr val="002060"/>
                </a:solidFill>
              </a:rPr>
              <a:t>serviços.</a:t>
            </a:r>
            <a:endParaRPr lang="pt-BR" sz="2000" dirty="0">
              <a:solidFill>
                <a:srgbClr val="002060"/>
              </a:solidFill>
            </a:endParaRPr>
          </a:p>
          <a:p>
            <a:r>
              <a:rPr lang="pt-BR" sz="2000" dirty="0"/>
              <a:t> </a:t>
            </a:r>
          </a:p>
        </p:txBody>
      </p:sp>
      <p:sp>
        <p:nvSpPr>
          <p:cNvPr id="3" name="CaixaDeTexto 23"/>
          <p:cNvSpPr txBox="1">
            <a:spLocks noChangeArrowheads="1"/>
          </p:cNvSpPr>
          <p:nvPr/>
        </p:nvSpPr>
        <p:spPr bwMode="auto">
          <a:xfrm>
            <a:off x="828055" y="908720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Conclusão 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806930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0"/>
          <p:cNvSpPr txBox="1">
            <a:spLocks noChangeArrowheads="1"/>
          </p:cNvSpPr>
          <p:nvPr/>
        </p:nvSpPr>
        <p:spPr bwMode="auto">
          <a:xfrm>
            <a:off x="788116" y="2276872"/>
            <a:ext cx="720080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200" b="1" dirty="0" smtClean="0">
                <a:solidFill>
                  <a:srgbClr val="007474"/>
                </a:solidFill>
                <a:latin typeface="Calibri" pitchFamily="34" charset="0"/>
              </a:rPr>
              <a:t>Sítio </a:t>
            </a:r>
            <a:r>
              <a:rPr lang="pt-BR" sz="1200" b="1" dirty="0">
                <a:solidFill>
                  <a:srgbClr val="007474"/>
                </a:solidFill>
                <a:latin typeface="Calibri" pitchFamily="34" charset="0"/>
              </a:rPr>
              <a:t>eletrônico</a:t>
            </a:r>
            <a:endParaRPr lang="pt-BR" sz="1200" dirty="0">
              <a:solidFill>
                <a:srgbClr val="007474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dirty="0">
                <a:latin typeface="Calibri" pitchFamily="34" charset="0"/>
              </a:rPr>
              <a:t>http://www.anvisa.gov.br</a:t>
            </a:r>
          </a:p>
          <a:p>
            <a:pPr algn="ctr" eaLnBrk="1" hangingPunct="1"/>
            <a:r>
              <a:rPr lang="pt-BR" sz="1200" b="1" dirty="0">
                <a:latin typeface="Calibri" pitchFamily="34" charset="0"/>
              </a:rPr>
              <a:t> </a:t>
            </a:r>
            <a:endParaRPr lang="pt-BR" sz="1200" b="1" i="1" dirty="0">
              <a:latin typeface="Calibri" pitchFamily="34" charset="0"/>
            </a:endParaRPr>
          </a:p>
          <a:p>
            <a:pPr algn="ctr" eaLnBrk="1" hangingPunct="1"/>
            <a:r>
              <a:rPr lang="pt-BR" sz="1200" b="1" dirty="0">
                <a:solidFill>
                  <a:srgbClr val="007474"/>
                </a:solidFill>
                <a:latin typeface="Calibri" pitchFamily="34" charset="0"/>
              </a:rPr>
              <a:t>Central de Atendimento</a:t>
            </a:r>
            <a:endParaRPr lang="pt-BR" sz="1200" dirty="0">
              <a:solidFill>
                <a:srgbClr val="007474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dirty="0">
                <a:latin typeface="Calibri" pitchFamily="34" charset="0"/>
              </a:rPr>
              <a:t>0800 642 9782. </a:t>
            </a:r>
          </a:p>
          <a:p>
            <a:pPr algn="ctr" eaLnBrk="1" hangingPunct="1"/>
            <a:r>
              <a:rPr lang="pt-BR" sz="1200" dirty="0">
                <a:latin typeface="Calibri" pitchFamily="34" charset="0"/>
              </a:rPr>
              <a:t>Ligação gratuita de qualquer estado do Brasil. </a:t>
            </a:r>
          </a:p>
          <a:p>
            <a:pPr algn="ctr" eaLnBrk="1" hangingPunct="1"/>
            <a:r>
              <a:rPr lang="pt-BR" sz="1200" dirty="0">
                <a:latin typeface="Calibri" pitchFamily="34" charset="0"/>
              </a:rPr>
              <a:t>O horário de funcionamento é das 7h30 às 19h30, de segunda a sexta-feira, exceto feriados. </a:t>
            </a:r>
          </a:p>
          <a:p>
            <a:pPr algn="ctr" eaLnBrk="1" hangingPunct="1"/>
            <a:r>
              <a:rPr lang="pt-BR" sz="1200" b="1" dirty="0">
                <a:latin typeface="Calibri" pitchFamily="34" charset="0"/>
              </a:rPr>
              <a:t> </a:t>
            </a:r>
            <a:endParaRPr lang="pt-BR" sz="1200" dirty="0">
              <a:latin typeface="Calibri" pitchFamily="34" charset="0"/>
            </a:endParaRPr>
          </a:p>
          <a:p>
            <a:pPr algn="ctr" eaLnBrk="1" hangingPunct="1"/>
            <a:r>
              <a:rPr lang="pt-BR" sz="1200" b="1" dirty="0">
                <a:solidFill>
                  <a:srgbClr val="007474"/>
                </a:solidFill>
                <a:latin typeface="Calibri" pitchFamily="34" charset="0"/>
              </a:rPr>
              <a:t>Fale Conosco</a:t>
            </a:r>
            <a:endParaRPr lang="pt-BR" sz="1200" dirty="0">
              <a:solidFill>
                <a:srgbClr val="007474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dirty="0">
                <a:latin typeface="Calibri" pitchFamily="34" charset="0"/>
              </a:rPr>
              <a:t>http://www.anvisa.gov.br/institucional/faleconosco/FaleConosco.asp</a:t>
            </a:r>
          </a:p>
          <a:p>
            <a:pPr algn="ctr" eaLnBrk="1" hangingPunct="1"/>
            <a:endParaRPr lang="pt-BR" sz="1200" dirty="0">
              <a:latin typeface="Calibri" pitchFamily="34" charset="0"/>
            </a:endParaRPr>
          </a:p>
          <a:p>
            <a:pPr algn="ctr" eaLnBrk="1" hangingPunct="1"/>
            <a:r>
              <a:rPr lang="pt-BR" sz="1200" b="1" dirty="0">
                <a:latin typeface="Calibri" pitchFamily="34" charset="0"/>
              </a:rPr>
              <a:t> </a:t>
            </a:r>
            <a:endParaRPr lang="pt-BR" sz="1200" dirty="0">
              <a:latin typeface="Calibri" pitchFamily="34" charset="0"/>
            </a:endParaRPr>
          </a:p>
          <a:p>
            <a:pPr algn="ctr" eaLnBrk="1" hangingPunct="1"/>
            <a:r>
              <a:rPr lang="pt-BR" sz="1200" b="1" dirty="0">
                <a:solidFill>
                  <a:srgbClr val="007474"/>
                </a:solidFill>
                <a:latin typeface="Calibri" pitchFamily="34" charset="0"/>
              </a:rPr>
              <a:t>Correio Eletrônico</a:t>
            </a:r>
            <a:endParaRPr lang="pt-BR" sz="1200" dirty="0">
              <a:solidFill>
                <a:srgbClr val="007474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dirty="0">
                <a:latin typeface="Calibri" pitchFamily="34" charset="0"/>
              </a:rPr>
              <a:t>gadip.assessoria@anvisa.gov.br</a:t>
            </a:r>
            <a:br>
              <a:rPr lang="pt-BR" sz="1200" dirty="0">
                <a:latin typeface="Calibri" pitchFamily="34" charset="0"/>
              </a:rPr>
            </a:br>
            <a:endParaRPr lang="pt-BR" sz="1200" dirty="0">
              <a:latin typeface="Calibri" pitchFamily="34" charset="0"/>
            </a:endParaRPr>
          </a:p>
          <a:p>
            <a:pPr algn="ctr" eaLnBrk="1" hangingPunct="1"/>
            <a:r>
              <a:rPr lang="pt-BR" sz="1200" b="1" dirty="0">
                <a:solidFill>
                  <a:srgbClr val="007474"/>
                </a:solidFill>
                <a:latin typeface="Calibri" pitchFamily="34" charset="0"/>
              </a:rPr>
              <a:t>Atendimento Eletrônico</a:t>
            </a:r>
            <a:endParaRPr lang="pt-BR" sz="1200" dirty="0">
              <a:solidFill>
                <a:srgbClr val="007474"/>
              </a:solidFill>
              <a:latin typeface="Calibri" pitchFamily="34" charset="0"/>
            </a:endParaRPr>
          </a:p>
          <a:p>
            <a:pPr algn="ctr" eaLnBrk="1" hangingPunct="1"/>
            <a:r>
              <a:rPr lang="pt-BR" sz="1200" dirty="0">
                <a:latin typeface="Calibri" pitchFamily="34" charset="0"/>
              </a:rPr>
              <a:t>http://portal.anvisa.gov.br/wps/portal/anvisa/ouvidoria</a:t>
            </a:r>
          </a:p>
          <a:p>
            <a:pPr algn="ctr" eaLnBrk="1" hangingPunct="1"/>
            <a:r>
              <a:rPr lang="pt-BR" sz="1200" dirty="0" err="1">
                <a:latin typeface="Calibri" pitchFamily="34" charset="0"/>
              </a:rPr>
              <a:t>Twitter</a:t>
            </a:r>
            <a:r>
              <a:rPr lang="pt-BR" sz="1200" dirty="0">
                <a:latin typeface="Calibri" pitchFamily="34" charset="0"/>
              </a:rPr>
              <a:t>: @</a:t>
            </a:r>
            <a:r>
              <a:rPr lang="pt-BR" sz="1200" dirty="0" err="1">
                <a:latin typeface="Calibri" pitchFamily="34" charset="0"/>
              </a:rPr>
              <a:t>anvisa_oficia</a:t>
            </a:r>
            <a:r>
              <a:rPr lang="pt-BR" sz="1400" dirty="0" err="1">
                <a:latin typeface="Calibri" pitchFamily="34" charset="0"/>
              </a:rPr>
              <a:t>l</a:t>
            </a:r>
            <a:endParaRPr lang="pt-BR" sz="1400" dirty="0">
              <a:latin typeface="Calibri" pitchFamily="34" charset="0"/>
            </a:endParaRPr>
          </a:p>
        </p:txBody>
      </p:sp>
      <p:pic>
        <p:nvPicPr>
          <p:cNvPr id="5" name="Imagem 4" descr="GF MS Anvisa SUS periodo eleior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424" y="6161962"/>
            <a:ext cx="6743752" cy="50628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627784" y="1719000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dirty="0">
                <a:solidFill>
                  <a:schemeClr val="tx2"/>
                </a:solidFill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27679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3"/>
          <p:cNvSpPr txBox="1">
            <a:spLocks noChangeArrowheads="1"/>
          </p:cNvSpPr>
          <p:nvPr/>
        </p:nvSpPr>
        <p:spPr bwMode="auto">
          <a:xfrm>
            <a:off x="828055" y="1095127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</a:rPr>
              <a:t>Atuação Regulatória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971600" y="2297180"/>
            <a:ext cx="7272808" cy="23559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6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 regulação deve conciliar os objetivos de proteção da saúde e de desenvolvimento econômico e social do País segundo princípios, valores e interesses legítimos da sociedade. </a:t>
            </a:r>
          </a:p>
          <a:p>
            <a:pPr algn="ctr" eaLnBrk="1" hangingPunct="1"/>
            <a:endParaRPr lang="pt-BR" altLang="pt-BR" sz="26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8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23"/>
          <p:cNvSpPr txBox="1">
            <a:spLocks noChangeArrowheads="1"/>
          </p:cNvSpPr>
          <p:nvPr/>
        </p:nvSpPr>
        <p:spPr bwMode="auto">
          <a:xfrm>
            <a:off x="828055" y="980728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Regulação de Medicamentos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74400" y="1844824"/>
            <a:ext cx="8246072" cy="30243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pt-BR" sz="2400" b="1" dirty="0" smtClean="0">
                <a:latin typeface="+mn-lt"/>
              </a:rPr>
              <a:t>Base Legal: Lei n.º 6360/1976</a:t>
            </a:r>
            <a:r>
              <a:rPr lang="pt-BR" sz="1800" dirty="0">
                <a:latin typeface="+mn-lt"/>
              </a:rPr>
              <a:t/>
            </a:r>
            <a:br>
              <a:rPr lang="pt-BR" sz="1800" dirty="0">
                <a:latin typeface="+mn-lt"/>
              </a:rPr>
            </a:br>
            <a:endParaRPr lang="pt-BR" sz="1800" dirty="0" smtClean="0">
              <a:latin typeface="+mn-lt"/>
            </a:endParaRPr>
          </a:p>
          <a:p>
            <a:pPr algn="l">
              <a:spcBef>
                <a:spcPts val="0"/>
              </a:spcBef>
            </a:pPr>
            <a:r>
              <a:rPr lang="pt-BR" sz="1400" dirty="0" smtClean="0"/>
              <a:t>“</a:t>
            </a:r>
            <a:r>
              <a:rPr lang="pt-BR" sz="1400" b="1" i="1" dirty="0" smtClean="0"/>
              <a:t>Art. 12 </a:t>
            </a:r>
            <a:r>
              <a:rPr lang="pt-BR" sz="1400" i="1" dirty="0" smtClean="0"/>
              <a:t>Nenhum </a:t>
            </a:r>
            <a:r>
              <a:rPr lang="pt-BR" sz="1400" i="1" dirty="0"/>
              <a:t>dos produtos de que trata esta Lei, inclusive os importados, poderá ser industrializado, exposto à venda ou entregue ao consumo antes de registrado no Ministério da Saúde.”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800" dirty="0" smtClean="0">
                <a:latin typeface="+mn-lt"/>
              </a:rPr>
              <a:t>			</a:t>
            </a:r>
          </a:p>
          <a:p>
            <a:pPr algn="l">
              <a:spcBef>
                <a:spcPts val="0"/>
              </a:spcBef>
            </a:pPr>
            <a:r>
              <a:rPr lang="pt-BR" sz="1400" i="1" dirty="0" smtClean="0"/>
              <a:t>“</a:t>
            </a:r>
            <a:r>
              <a:rPr lang="pt-BR" sz="1400" b="1" i="1" dirty="0" smtClean="0"/>
              <a:t>Art. 16 </a:t>
            </a:r>
            <a:r>
              <a:rPr lang="pt-BR" sz="1400" i="1" dirty="0" smtClean="0"/>
              <a:t>O registro de drogas, medicamentos, insumos farmacêuticos e correlatos, dadas as suas características sanitárias, medicamentosas ou profiláticas, curativas, paliativas, ou mesmo para fins de diagnóstico, fica sujeito, além do atendimento das exigências próprias, aos seguintes requisitos específicos:</a:t>
            </a:r>
          </a:p>
          <a:p>
            <a:pPr algn="l">
              <a:spcBef>
                <a:spcPts val="0"/>
              </a:spcBef>
            </a:pPr>
            <a:r>
              <a:rPr lang="pt-BR" sz="1400" i="1" dirty="0" smtClean="0"/>
              <a:t>(...)</a:t>
            </a:r>
          </a:p>
          <a:p>
            <a:pPr algn="l">
              <a:spcBef>
                <a:spcPts val="0"/>
              </a:spcBef>
            </a:pPr>
            <a:r>
              <a:rPr lang="pt-BR" sz="1400" b="1" i="1" dirty="0" smtClean="0"/>
              <a:t>II - que o produto, através de comprovação científica e de análise, seja reconhecido como seguro e eficaz para o uso a que se propõe, e possua a identidade, atividade, qualidade, pureza e inocuidade necessárias;</a:t>
            </a:r>
          </a:p>
          <a:p>
            <a:pPr algn="l">
              <a:spcBef>
                <a:spcPts val="0"/>
              </a:spcBef>
            </a:pPr>
            <a:r>
              <a:rPr lang="pt-BR" sz="1400" b="1" i="1" dirty="0" smtClean="0"/>
              <a:t>III - tratando-se de produto novo, que sejam oferecidas amplas informações sobre a sua composição e o seu uso, para avaliação de sua natureza e determinação do grau de segurança e eficácia necessários</a:t>
            </a:r>
            <a:r>
              <a:rPr lang="pt-BR" sz="1400" i="1" dirty="0" smtClean="0"/>
              <a:t>” </a:t>
            </a:r>
            <a:endParaRPr lang="pt-B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3921380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2940" y="1637258"/>
            <a:ext cx="8229600" cy="743923"/>
          </a:xfrm>
          <a:prstGeom prst="rect">
            <a:avLst/>
          </a:prstGeom>
          <a:ln w="9398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7B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FFFF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Resolução da Diretoria Colegiada – RDC nº 60/2014</a:t>
            </a:r>
          </a:p>
          <a:p>
            <a:pPr lvl="1" algn="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pt-BR" sz="1100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Dispõe </a:t>
            </a:r>
            <a:r>
              <a:rPr lang="pt-BR" sz="11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sobre os critérios para a concessão e renovação do registro de medicamentos com princípios ativos sintéticos e semissintéticos, classificados como </a:t>
            </a:r>
            <a:r>
              <a:rPr lang="pt-BR" sz="1100" b="1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novos, genéricos e similares</a:t>
            </a:r>
            <a:r>
              <a:rPr lang="pt-BR" sz="11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pt-BR" sz="11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CaixaDeTexto 23"/>
          <p:cNvSpPr txBox="1">
            <a:spLocks noChangeArrowheads="1"/>
          </p:cNvSpPr>
          <p:nvPr/>
        </p:nvSpPr>
        <p:spPr bwMode="auto">
          <a:xfrm>
            <a:off x="899592" y="836713"/>
            <a:ext cx="72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pt-BR" alt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Regulação de Medicamentos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99592" y="2362493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“Art</a:t>
            </a:r>
            <a:r>
              <a:rPr lang="pt-BR" sz="1600" b="1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pt-BR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25</a:t>
            </a:r>
            <a:r>
              <a:rPr lang="pt-BR" sz="1600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 empresa poderá apresentar, excepcionalmente, o relatório de ensaios clínicos contendo </a:t>
            </a:r>
            <a:r>
              <a:rPr lang="pt-BR" sz="1600" b="1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estudos de fase II concluídos e estudos de fase III iniciados </a:t>
            </a:r>
            <a:r>
              <a:rPr lang="pt-BR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com vistas a requerer o registro de medicamento novo destinado à prevenção ou tratamento de doenças de grave ameaça à vida ou altamente debilitantes, desde que seja demonstrada para ambos os casos como necessidade médica não </a:t>
            </a:r>
            <a:r>
              <a:rPr lang="pt-BR" sz="1600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atendida</a:t>
            </a:r>
          </a:p>
          <a:p>
            <a:pPr algn="just"/>
            <a:endParaRPr lang="pt-BR" sz="1600" i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pt-BR" sz="16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Parágrafo único.</a:t>
            </a:r>
            <a:r>
              <a:rPr lang="pt-BR" sz="1600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sz="16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Em casos específicos onde os estudos de fase III não sejam aplicáveis e os estudos de fase II sejam suficientes para comprovação da eficácia e segurança do medicamento, a empresa poderá submeter o pedido de registro após a conclusão dos estudos de fase II</a:t>
            </a:r>
            <a:r>
              <a:rPr lang="pt-BR" sz="16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.”</a:t>
            </a:r>
            <a:endParaRPr lang="pt-BR" sz="1600" i="1" dirty="0"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2472752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034" y="2636912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Petições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de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registro, pós-registro e anuência prévia em pesquisa clínica:</a:t>
            </a:r>
          </a:p>
          <a:p>
            <a:endParaRPr lang="pt-BR" dirty="0" smtClean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-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com </a:t>
            </a:r>
            <a:r>
              <a:rPr lang="pt-BR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inovação radical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fabricado no País ou que atendam sua regra de origem ou Processo Produtivo Básico, desde que o núcleo tecnológico do produto também seja fabricado no País; e</a:t>
            </a:r>
          </a:p>
          <a:p>
            <a:pPr algn="just"/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</a:p>
          <a:p>
            <a:pPr algn="just"/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com </a:t>
            </a:r>
            <a:r>
              <a:rPr lang="pt-BR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inovação incremental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fabricado no País ou que atendam sua regra de origem ou Processo Produtivo Básico, desde que o núcleo tecnológico do produto também seja fabricado no País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aixaDeTexto 23"/>
          <p:cNvSpPr txBox="1">
            <a:spLocks noChangeArrowheads="1"/>
          </p:cNvSpPr>
          <p:nvPr/>
        </p:nvSpPr>
        <p:spPr bwMode="auto">
          <a:xfrm>
            <a:off x="828055" y="980728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Regulação de Medicamentos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2940" y="1728648"/>
            <a:ext cx="8229600" cy="836256"/>
          </a:xfrm>
          <a:prstGeom prst="rect">
            <a:avLst/>
          </a:prstGeom>
          <a:ln w="9398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7B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FFFF"/>
              </a:buCl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Resolução da Diretoria Colegiada – RDC nº 37/2014</a:t>
            </a:r>
          </a:p>
          <a:p>
            <a:pPr lvl="1" algn="r">
              <a:buClr>
                <a:srgbClr val="FFFF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11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				</a:t>
            </a:r>
            <a:r>
              <a:rPr lang="pt-BR" sz="1100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Dispõe </a:t>
            </a:r>
            <a:r>
              <a:rPr lang="pt-BR" sz="1100" i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sobre </a:t>
            </a:r>
            <a:r>
              <a:rPr lang="pt-BR" sz="1100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 priorização da análise técnica de petições de registro, pós-registro e anuência prévia em pesquisa clínica de medicamentos e produtos biológicos.</a:t>
            </a:r>
            <a:endParaRPr lang="pt-BR" sz="11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37915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23"/>
          <p:cNvSpPr txBox="1">
            <a:spLocks noChangeArrowheads="1"/>
          </p:cNvSpPr>
          <p:nvPr/>
        </p:nvSpPr>
        <p:spPr bwMode="auto">
          <a:xfrm>
            <a:off x="864486" y="980728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Regulação de Medicamentos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813658247"/>
              </p:ext>
            </p:extLst>
          </p:nvPr>
        </p:nvGraphicFramePr>
        <p:xfrm>
          <a:off x="1907704" y="1628800"/>
          <a:ext cx="446449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1009612" cy="103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9552" y="522791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 O Guia baseado </a:t>
            </a:r>
            <a:r>
              <a:rPr lang="pt-BR" sz="1200" dirty="0"/>
              <a:t>em documentos de  </a:t>
            </a:r>
            <a:r>
              <a:rPr lang="pt-BR" sz="1200" dirty="0" smtClean="0"/>
              <a:t>autoridades de referência </a:t>
            </a:r>
            <a:r>
              <a:rPr lang="pt-BR" sz="1200" dirty="0"/>
              <a:t>reconhecidas pela vigilância sanitária de medicamentos (FDA, EMEA), </a:t>
            </a:r>
            <a:r>
              <a:rPr lang="pt-BR" sz="1200" dirty="0" smtClean="0"/>
              <a:t>e </a:t>
            </a:r>
            <a:r>
              <a:rPr lang="pt-BR" sz="1200" dirty="0"/>
              <a:t>de instituições de interesse na área (ICH, OECD, NCI, WHO). </a:t>
            </a:r>
            <a:r>
              <a:rPr lang="pt-BR" sz="1200" dirty="0" smtClean="0"/>
              <a:t>O </a:t>
            </a:r>
            <a:r>
              <a:rPr lang="pt-BR" sz="1200" dirty="0"/>
              <a:t>objetivo </a:t>
            </a:r>
            <a:r>
              <a:rPr lang="pt-BR" sz="1200" dirty="0" smtClean="0"/>
              <a:t>são: maior </a:t>
            </a:r>
            <a:r>
              <a:rPr lang="pt-BR" sz="1200" dirty="0"/>
              <a:t>harmonização com a regulamentação internacional e cientificamente </a:t>
            </a:r>
            <a:r>
              <a:rPr lang="pt-BR" sz="1200" dirty="0" smtClean="0"/>
              <a:t>válida, bem como  racionalizar </a:t>
            </a:r>
            <a:r>
              <a:rPr lang="pt-BR" sz="1200" dirty="0"/>
              <a:t>estudos não </a:t>
            </a:r>
            <a:r>
              <a:rPr lang="pt-BR" sz="1200" dirty="0" smtClean="0"/>
              <a:t>clínicos.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5826318"/>
            <a:ext cx="81369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hlinkClick r:id="rId8"/>
              </a:rPr>
              <a:t>http://</a:t>
            </a:r>
            <a:r>
              <a:rPr lang="pt-BR" sz="1100" dirty="0" smtClean="0">
                <a:hlinkClick r:id="rId8"/>
              </a:rPr>
              <a:t>portal.anvisa.gov.br/wps/content/Anvisa+Portal/Anvisa/Inicio/Medicamentos/Assunto+de+Interesse/Pesquisa+clinica/20100303</a:t>
            </a:r>
            <a:endParaRPr lang="pt-BR" sz="1100" dirty="0" smtClean="0"/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887299144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23"/>
          <p:cNvSpPr txBox="1">
            <a:spLocks noChangeArrowheads="1"/>
          </p:cNvSpPr>
          <p:nvPr/>
        </p:nvSpPr>
        <p:spPr bwMode="auto">
          <a:xfrm>
            <a:off x="864485" y="1052736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Concessão  de Registro de Medicamento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5576" y="2132856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</a:rPr>
              <a:t>As </a:t>
            </a:r>
            <a:r>
              <a:rPr lang="pt-BR" sz="2000" dirty="0">
                <a:solidFill>
                  <a:schemeClr val="tx2"/>
                </a:solidFill>
              </a:rPr>
              <a:t>terapias inovadoras desenvolvidas por pesquisadores renovam a esperança de pacientes e a </a:t>
            </a:r>
            <a:r>
              <a:rPr lang="pt-BR" sz="2000" b="1" dirty="0">
                <a:solidFill>
                  <a:schemeClr val="tx2"/>
                </a:solidFill>
              </a:rPr>
              <a:t>Anvisa  atua comprometida em promover, no âmbito de suas atribuições, o acesso a novas </a:t>
            </a:r>
            <a:r>
              <a:rPr lang="pt-BR" sz="2000" b="1" dirty="0" smtClean="0">
                <a:solidFill>
                  <a:schemeClr val="tx2"/>
                </a:solidFill>
              </a:rPr>
              <a:t>terapias</a:t>
            </a:r>
            <a:r>
              <a:rPr lang="pt-BR" sz="2000" dirty="0" smtClean="0">
                <a:solidFill>
                  <a:schemeClr val="tx2"/>
                </a:solidFill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2"/>
                </a:solidFill>
              </a:rPr>
              <a:t>É </a:t>
            </a:r>
            <a:r>
              <a:rPr lang="pt-BR" sz="2000" dirty="0">
                <a:solidFill>
                  <a:schemeClr val="tx2"/>
                </a:solidFill>
              </a:rPr>
              <a:t>essencial que a </a:t>
            </a:r>
            <a:r>
              <a:rPr lang="pt-BR" sz="2000" dirty="0" smtClean="0">
                <a:solidFill>
                  <a:schemeClr val="tx2"/>
                </a:solidFill>
              </a:rPr>
              <a:t>Agência receba a </a:t>
            </a:r>
            <a:r>
              <a:rPr lang="pt-BR" sz="2000" b="1" dirty="0">
                <a:solidFill>
                  <a:schemeClr val="tx2"/>
                </a:solidFill>
              </a:rPr>
              <a:t>solicitação de registro ou, neste caso, a solicitação de pesquisa clínica </a:t>
            </a:r>
            <a:r>
              <a:rPr lang="pt-BR" sz="2000" dirty="0">
                <a:solidFill>
                  <a:schemeClr val="tx2"/>
                </a:solidFill>
              </a:rPr>
              <a:t>substanciada com a necessária documentação que aponte as evidências de eficácia, efetividade, eficiência, inocuidade e qualidade.</a:t>
            </a:r>
          </a:p>
        </p:txBody>
      </p:sp>
    </p:spTree>
    <p:extLst>
      <p:ext uri="{BB962C8B-B14F-4D97-AF65-F5344CB8AC3E}">
        <p14:creationId xmlns:p14="http://schemas.microsoft.com/office/powerpoint/2010/main" val="3054807103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23"/>
          <p:cNvSpPr txBox="1">
            <a:spLocks noChangeArrowheads="1"/>
          </p:cNvSpPr>
          <p:nvPr/>
        </p:nvSpPr>
        <p:spPr bwMode="auto">
          <a:xfrm>
            <a:off x="864485" y="1052736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Registro de Medicamento</a:t>
            </a:r>
            <a:endParaRPr lang="pt-BR" alt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65694" y="1844824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2"/>
                </a:solidFill>
              </a:rPr>
              <a:t>A</a:t>
            </a:r>
            <a:r>
              <a:rPr lang="pt-BR" sz="1600" dirty="0" smtClean="0">
                <a:solidFill>
                  <a:schemeClr val="tx2"/>
                </a:solidFill>
              </a:rPr>
              <a:t> </a:t>
            </a:r>
            <a:r>
              <a:rPr lang="pt-BR" sz="1600" dirty="0">
                <a:solidFill>
                  <a:schemeClr val="tx2"/>
                </a:solidFill>
              </a:rPr>
              <a:t>concessão de registro sanitário consiste em ato a</a:t>
            </a:r>
            <a:r>
              <a:rPr lang="pt-BR" sz="1600" dirty="0" smtClean="0">
                <a:solidFill>
                  <a:schemeClr val="tx2"/>
                </a:solidFill>
              </a:rPr>
              <a:t>dministrativo </a:t>
            </a:r>
            <a:r>
              <a:rPr lang="pt-BR" sz="1600" dirty="0">
                <a:solidFill>
                  <a:schemeClr val="tx2"/>
                </a:solidFill>
              </a:rPr>
              <a:t>vinculado, isto é, dependente, de maneira intrínseca, </a:t>
            </a:r>
            <a:r>
              <a:rPr lang="pt-BR" sz="1600" b="1" dirty="0">
                <a:solidFill>
                  <a:schemeClr val="tx2"/>
                </a:solidFill>
              </a:rPr>
              <a:t>da prévia solicitação por parte do interessado na fabricação e comercialização</a:t>
            </a:r>
            <a:r>
              <a:rPr lang="pt-BR" sz="1600" dirty="0">
                <a:solidFill>
                  <a:schemeClr val="tx2"/>
                </a:solidFill>
              </a:rPr>
              <a:t> do produto, o qual requeira a concessão desse registro para posterior avaliação da </a:t>
            </a:r>
            <a:r>
              <a:rPr lang="pt-BR" sz="1600" dirty="0" smtClean="0">
                <a:solidFill>
                  <a:schemeClr val="tx2"/>
                </a:solidFill>
              </a:rPr>
              <a:t>Agência;</a:t>
            </a:r>
          </a:p>
          <a:p>
            <a:pPr algn="just"/>
            <a:endParaRPr lang="pt-BR" sz="16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2"/>
                </a:solidFill>
              </a:rPr>
              <a:t> </a:t>
            </a:r>
            <a:r>
              <a:rPr lang="pt-BR" sz="1600" dirty="0">
                <a:solidFill>
                  <a:schemeClr val="tx2"/>
                </a:solidFill>
              </a:rPr>
              <a:t>Anvisa não pode conceder um registro a qualquer produto de forma ‘avulsa’, sem que o </a:t>
            </a:r>
            <a:r>
              <a:rPr lang="pt-BR" sz="1600" b="1" dirty="0">
                <a:solidFill>
                  <a:schemeClr val="tx2"/>
                </a:solidFill>
              </a:rPr>
              <a:t>interessado solicite e cumpra os requerimentos </a:t>
            </a:r>
            <a:r>
              <a:rPr lang="pt-BR" sz="1600" b="1" dirty="0" smtClean="0">
                <a:solidFill>
                  <a:schemeClr val="tx2"/>
                </a:solidFill>
              </a:rPr>
              <a:t>legais</a:t>
            </a:r>
            <a:r>
              <a:rPr lang="pt-BR" sz="1600" dirty="0" smtClean="0">
                <a:solidFill>
                  <a:schemeClr val="tx2"/>
                </a:solidFill>
              </a:rPr>
              <a:t>; </a:t>
            </a:r>
          </a:p>
          <a:p>
            <a:pPr algn="just"/>
            <a:endParaRPr lang="pt-BR" sz="16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dirty="0" smtClean="0">
                <a:solidFill>
                  <a:schemeClr val="tx2"/>
                </a:solidFill>
              </a:rPr>
              <a:t>Não </a:t>
            </a:r>
            <a:r>
              <a:rPr lang="pt-BR" sz="1600" b="1" dirty="0">
                <a:solidFill>
                  <a:schemeClr val="tx2"/>
                </a:solidFill>
              </a:rPr>
              <a:t>há </a:t>
            </a:r>
            <a:r>
              <a:rPr lang="pt-BR" sz="1600" b="1" dirty="0" smtClean="0">
                <a:solidFill>
                  <a:schemeClr val="tx2"/>
                </a:solidFill>
              </a:rPr>
              <a:t>na Anvisa</a:t>
            </a:r>
            <a:r>
              <a:rPr lang="pt-BR" sz="1600" dirty="0" smtClean="0">
                <a:solidFill>
                  <a:schemeClr val="tx2"/>
                </a:solidFill>
              </a:rPr>
              <a:t>, até a presente data, qualquer </a:t>
            </a:r>
            <a:r>
              <a:rPr lang="pt-BR" sz="1600" dirty="0">
                <a:solidFill>
                  <a:schemeClr val="tx2"/>
                </a:solidFill>
              </a:rPr>
              <a:t>avaliação de projetos contendo a </a:t>
            </a:r>
            <a:r>
              <a:rPr lang="pt-BR" sz="1600" dirty="0" err="1">
                <a:solidFill>
                  <a:schemeClr val="tx2"/>
                </a:solidFill>
              </a:rPr>
              <a:t>fosfoetanolamina</a:t>
            </a:r>
            <a:r>
              <a:rPr lang="pt-BR" sz="1600" dirty="0">
                <a:solidFill>
                  <a:schemeClr val="tx2"/>
                </a:solidFill>
              </a:rPr>
              <a:t> sintética para fins de pesquisas clínicas, envolvendo seres </a:t>
            </a:r>
            <a:r>
              <a:rPr lang="pt-BR" sz="1600" dirty="0" smtClean="0">
                <a:solidFill>
                  <a:schemeClr val="tx2"/>
                </a:solidFill>
              </a:rPr>
              <a:t>humanos; e</a:t>
            </a:r>
          </a:p>
          <a:p>
            <a:pPr algn="just"/>
            <a:endParaRPr lang="pt-BR" sz="16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chemeClr val="tx2"/>
                </a:solidFill>
              </a:rPr>
              <a:t>Não há  na </a:t>
            </a:r>
            <a:r>
              <a:rPr lang="pt-BR" sz="1600" b="1" dirty="0" smtClean="0">
                <a:solidFill>
                  <a:schemeClr val="tx2"/>
                </a:solidFill>
              </a:rPr>
              <a:t>Anvisa </a:t>
            </a:r>
            <a:r>
              <a:rPr lang="pt-BR" sz="1600" dirty="0" smtClean="0">
                <a:solidFill>
                  <a:schemeClr val="tx2"/>
                </a:solidFill>
              </a:rPr>
              <a:t>qualquer </a:t>
            </a:r>
            <a:r>
              <a:rPr lang="pt-BR" sz="1600" dirty="0">
                <a:solidFill>
                  <a:schemeClr val="tx2"/>
                </a:solidFill>
              </a:rPr>
              <a:t>registro concedido ou pedido de registro para medicamento com o princípio ativo  </a:t>
            </a:r>
            <a:r>
              <a:rPr lang="pt-BR" sz="1600" dirty="0" err="1">
                <a:solidFill>
                  <a:schemeClr val="tx2"/>
                </a:solidFill>
              </a:rPr>
              <a:t>fosfoetanolamina</a:t>
            </a:r>
            <a:r>
              <a:rPr lang="pt-BR" sz="1600" dirty="0">
                <a:solidFill>
                  <a:schemeClr val="tx2"/>
                </a:solidFill>
              </a:rPr>
              <a:t> </a:t>
            </a:r>
            <a:r>
              <a:rPr lang="pt-BR" sz="1600" dirty="0" smtClean="0">
                <a:solidFill>
                  <a:schemeClr val="tx2"/>
                </a:solidFill>
              </a:rPr>
              <a:t>sintética;</a:t>
            </a:r>
          </a:p>
          <a:p>
            <a:pPr algn="just"/>
            <a:endParaRPr lang="pt-BR" sz="1600" dirty="0" smtClean="0">
              <a:solidFill>
                <a:schemeClr val="tx2"/>
              </a:solidFill>
            </a:endParaRPr>
          </a:p>
          <a:p>
            <a:pPr algn="just"/>
            <a:endParaRPr lang="pt-BR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41121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1560" y="1268760"/>
            <a:ext cx="813690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2"/>
                </a:solidFill>
              </a:rPr>
              <a:t>Ministério da Saúde - Portaria nº 1.767 , de 29 de outubro de </a:t>
            </a:r>
            <a:r>
              <a:rPr lang="pt-BR" b="1" dirty="0" smtClean="0">
                <a:solidFill>
                  <a:schemeClr val="tx2"/>
                </a:solidFill>
              </a:rPr>
              <a:t>2015</a:t>
            </a:r>
            <a:r>
              <a:rPr lang="pt-BR" dirty="0" smtClean="0">
                <a:solidFill>
                  <a:schemeClr val="tx2"/>
                </a:solidFill>
              </a:rPr>
              <a:t>, instituiu </a:t>
            </a:r>
            <a:r>
              <a:rPr lang="pt-BR" dirty="0">
                <a:solidFill>
                  <a:schemeClr val="tx2"/>
                </a:solidFill>
              </a:rPr>
              <a:t>um Grupo de Trabalho (GT) para apoiar as etapas necessárias ao desenvolvimento clínico da </a:t>
            </a:r>
            <a:r>
              <a:rPr lang="pt-BR" dirty="0" err="1">
                <a:solidFill>
                  <a:schemeClr val="tx2"/>
                </a:solidFill>
              </a:rPr>
              <a:t>fosfoetanolamina</a:t>
            </a:r>
            <a:r>
              <a:rPr lang="pt-BR" dirty="0">
                <a:solidFill>
                  <a:schemeClr val="tx2"/>
                </a:solidFill>
              </a:rPr>
              <a:t>. </a:t>
            </a:r>
            <a:endParaRPr lang="pt-BR" dirty="0" smtClean="0">
              <a:solidFill>
                <a:schemeClr val="tx2"/>
              </a:solidFill>
            </a:endParaRPr>
          </a:p>
          <a:p>
            <a:pPr algn="just"/>
            <a:endParaRPr lang="pt-BR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dirty="0">
                <a:solidFill>
                  <a:schemeClr val="tx2"/>
                </a:solidFill>
              </a:rPr>
              <a:t>O GT tinha prazo máximo de </a:t>
            </a:r>
            <a:r>
              <a:rPr lang="pt-BR" b="1" dirty="0">
                <a:solidFill>
                  <a:schemeClr val="tx2"/>
                </a:solidFill>
              </a:rPr>
              <a:t>60 (sessenta) </a:t>
            </a:r>
            <a:r>
              <a:rPr lang="pt-BR" dirty="0">
                <a:solidFill>
                  <a:schemeClr val="tx2"/>
                </a:solidFill>
              </a:rPr>
              <a:t>dias, a partir da data de publicação da Portaria, para apresentar relatório final das atividades realizadas ao Ministro da </a:t>
            </a:r>
            <a:r>
              <a:rPr lang="pt-BR" dirty="0" smtClean="0">
                <a:solidFill>
                  <a:schemeClr val="tx2"/>
                </a:solidFill>
              </a:rPr>
              <a:t>Saúde;</a:t>
            </a:r>
          </a:p>
          <a:p>
            <a:pPr algn="just"/>
            <a:endParaRPr lang="pt-BR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</a:rPr>
              <a:t>Conclusão </a:t>
            </a:r>
            <a:r>
              <a:rPr lang="pt-BR" dirty="0">
                <a:solidFill>
                  <a:schemeClr val="tx2"/>
                </a:solidFill>
              </a:rPr>
              <a:t>do Relatório de Atividades do Grupo de Trabalho sobre a </a:t>
            </a:r>
            <a:r>
              <a:rPr lang="pt-BR" dirty="0" err="1">
                <a:solidFill>
                  <a:schemeClr val="tx2"/>
                </a:solidFill>
              </a:rPr>
              <a:t>Fosfoetanolamina</a:t>
            </a:r>
            <a:r>
              <a:rPr lang="pt-BR" dirty="0">
                <a:solidFill>
                  <a:schemeClr val="tx2"/>
                </a:solidFill>
              </a:rPr>
              <a:t> , datado de </a:t>
            </a:r>
            <a:r>
              <a:rPr lang="pt-BR" b="1" dirty="0">
                <a:solidFill>
                  <a:schemeClr val="tx2"/>
                </a:solidFill>
              </a:rPr>
              <a:t>22 de dezembro de 2015, divulgado pelo Departamento de Ciência e Tecnologia da Secretaria de Ciência, Tecnologia e Insumos Estratégicos do Ministério da Saúde</a:t>
            </a:r>
            <a:r>
              <a:rPr lang="pt-BR" dirty="0">
                <a:solidFill>
                  <a:schemeClr val="tx2"/>
                </a:solidFill>
              </a:rPr>
              <a:t>, foi relatado que </a:t>
            </a:r>
            <a:r>
              <a:rPr lang="pt-BR" dirty="0" smtClean="0">
                <a:solidFill>
                  <a:schemeClr val="tx2"/>
                </a:solidFill>
              </a:rPr>
              <a:t>o </a:t>
            </a:r>
            <a:r>
              <a:rPr lang="pt-BR" dirty="0">
                <a:solidFill>
                  <a:schemeClr val="tx2"/>
                </a:solidFill>
              </a:rPr>
              <a:t>GT </a:t>
            </a:r>
            <a:r>
              <a:rPr lang="pt-BR" dirty="0" smtClean="0">
                <a:solidFill>
                  <a:schemeClr val="tx2"/>
                </a:solidFill>
              </a:rPr>
              <a:t>realizou  </a:t>
            </a:r>
            <a:r>
              <a:rPr lang="pt-BR" dirty="0">
                <a:solidFill>
                  <a:schemeClr val="tx2"/>
                </a:solidFill>
              </a:rPr>
              <a:t>reuniões a fim de discutir as possibilidades de apoio ao desenvolvimento das pesquisas necessárias para a determinação da segurança e eficácia da </a:t>
            </a:r>
            <a:r>
              <a:rPr lang="pt-BR" dirty="0" err="1">
                <a:solidFill>
                  <a:schemeClr val="tx2"/>
                </a:solidFill>
              </a:rPr>
              <a:t>fosfoetanolamina</a:t>
            </a:r>
            <a:r>
              <a:rPr lang="pt-BR" dirty="0">
                <a:solidFill>
                  <a:schemeClr val="tx2"/>
                </a:solidFill>
              </a:rPr>
              <a:t>, conforme acordado entre os Ministérios da Saúde e da Ciência, Tecnologia e </a:t>
            </a:r>
            <a:r>
              <a:rPr lang="pt-BR" dirty="0" smtClean="0">
                <a:solidFill>
                  <a:schemeClr val="tx2"/>
                </a:solidFill>
              </a:rPr>
              <a:t>Inovação.</a:t>
            </a:r>
          </a:p>
          <a:p>
            <a:pPr algn="just"/>
            <a:endParaRPr lang="pt-BR" dirty="0" smtClean="0">
              <a:solidFill>
                <a:schemeClr val="tx2"/>
              </a:solidFill>
            </a:endParaRPr>
          </a:p>
          <a:p>
            <a:pPr algn="just"/>
            <a:endParaRPr lang="pt-BR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3604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9752</TotalTime>
  <Words>1341</Words>
  <Application>Microsoft Office PowerPoint</Application>
  <PresentationFormat>Apresentação na tela (4:3)</PresentationFormat>
  <Paragraphs>119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Audiência Pública “destinada a  debater a respeito dos resultados obtidos pelo Grupo de Trabalho instituído pela portaria GM/MS n° 1767/2015”.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ANVISA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apresentação</dc:title>
  <dc:creator>Artur Iuri Alves de Sousa</dc:creator>
  <cp:lastModifiedBy>Meiruze Sousa Freitas</cp:lastModifiedBy>
  <cp:revision>84</cp:revision>
  <cp:lastPrinted>2015-08-24T11:52:25Z</cp:lastPrinted>
  <dcterms:created xsi:type="dcterms:W3CDTF">2011-11-23T19:30:01Z</dcterms:created>
  <dcterms:modified xsi:type="dcterms:W3CDTF">2016-04-04T22:14:45Z</dcterms:modified>
</cp:coreProperties>
</file>