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4307" r:id="rId3"/>
    <p:sldId id="4304" r:id="rId4"/>
    <p:sldId id="4303" r:id="rId5"/>
    <p:sldId id="4313" r:id="rId6"/>
    <p:sldId id="4317" r:id="rId7"/>
    <p:sldId id="4326" r:id="rId8"/>
    <p:sldId id="269" r:id="rId9"/>
    <p:sldId id="4308" r:id="rId10"/>
    <p:sldId id="4309" r:id="rId11"/>
    <p:sldId id="4327" r:id="rId12"/>
    <p:sldId id="4329" r:id="rId13"/>
    <p:sldId id="4328" r:id="rId14"/>
    <p:sldId id="4331" r:id="rId15"/>
    <p:sldId id="4311" r:id="rId16"/>
    <p:sldId id="4312" r:id="rId17"/>
    <p:sldId id="4314" r:id="rId18"/>
    <p:sldId id="4316" r:id="rId19"/>
    <p:sldId id="4318" r:id="rId20"/>
    <p:sldId id="4334" r:id="rId21"/>
    <p:sldId id="4319" r:id="rId22"/>
    <p:sldId id="4332" r:id="rId23"/>
    <p:sldId id="4320" r:id="rId24"/>
    <p:sldId id="4333" r:id="rId25"/>
    <p:sldId id="4323" r:id="rId26"/>
    <p:sldId id="4336" r:id="rId27"/>
    <p:sldId id="4339" r:id="rId28"/>
    <p:sldId id="4341" r:id="rId29"/>
    <p:sldId id="4337" r:id="rId30"/>
    <p:sldId id="4340" r:id="rId31"/>
    <p:sldId id="4335" r:id="rId32"/>
    <p:sldId id="4338" r:id="rId3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7E1D382-7B94-42EE-9984-41AB2053D096}">
          <p14:sldIdLst/>
        </p14:section>
        <p14:section name="Seção sem Título" id="{598086D6-C58F-4925-946B-4BF551B55606}">
          <p14:sldIdLst>
            <p14:sldId id="313"/>
            <p14:sldId id="4307"/>
            <p14:sldId id="4304"/>
            <p14:sldId id="4303"/>
            <p14:sldId id="4313"/>
            <p14:sldId id="4317"/>
            <p14:sldId id="4326"/>
            <p14:sldId id="269"/>
            <p14:sldId id="4308"/>
            <p14:sldId id="4309"/>
            <p14:sldId id="4327"/>
            <p14:sldId id="4329"/>
            <p14:sldId id="4328"/>
            <p14:sldId id="4331"/>
            <p14:sldId id="4311"/>
            <p14:sldId id="4312"/>
            <p14:sldId id="4314"/>
            <p14:sldId id="4316"/>
            <p14:sldId id="4318"/>
            <p14:sldId id="4334"/>
            <p14:sldId id="4319"/>
            <p14:sldId id="4332"/>
            <p14:sldId id="4320"/>
            <p14:sldId id="4333"/>
            <p14:sldId id="4323"/>
            <p14:sldId id="4336"/>
            <p14:sldId id="4339"/>
            <p14:sldId id="4341"/>
            <p14:sldId id="4337"/>
            <p14:sldId id="4340"/>
            <p14:sldId id="4335"/>
            <p14:sldId id="4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31" autoAdjust="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>
      <p:cViewPr varScale="1">
        <p:scale>
          <a:sx n="57" d="100"/>
          <a:sy n="57" d="100"/>
        </p:scale>
        <p:origin x="-2098" y="-9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F009-817F-4FBF-BB96-F9B3795573F2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D571-AA0F-4C83-8408-10E062054C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1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950C-8629-49BD-8BA6-BEC90D50E838}" type="datetime1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1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E102-F51C-4EF2-914C-9607EA817293}" type="datetime1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50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671-6BC0-4C95-BDF7-7E6BE23CA767}" type="datetime1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82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00800" y="6035676"/>
            <a:ext cx="2057400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6"/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pt-BR" smtClean="0"/>
              <a:pPr/>
              <a:t>‹nº›</a:t>
            </a:fld>
            <a:endParaRPr lang="pt-BR">
              <a:solidFill>
                <a:schemeClr val="accent6"/>
              </a:solidFill>
            </a:endParaRPr>
          </a:p>
        </p:txBody>
      </p:sp>
      <p:pic>
        <p:nvPicPr>
          <p:cNvPr id="6" name="Imagem 5" descr="Uma imagem contendo placa, relógio, placar, perto&#10;&#10;Descrição gerada automaticamente">
            <a:extLst>
              <a:ext uri="{FF2B5EF4-FFF2-40B4-BE49-F238E27FC236}">
                <a16:creationId xmlns:a16="http://schemas.microsoft.com/office/drawing/2014/main" id="{CC8A7EFD-11BF-49CE-B614-086615647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34" y="533401"/>
            <a:ext cx="1117966" cy="35216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AE650C3-5C0A-4526-A361-AB7A9A04B1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5800" y="1024787"/>
            <a:ext cx="7772400" cy="0"/>
          </a:xfrm>
          <a:prstGeom prst="line">
            <a:avLst/>
          </a:prstGeom>
          <a:ln w="19050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5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C3FA-35CB-4806-8B07-44BAD04F2680}" type="datetime1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22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CC2-807B-44D6-944D-95A189BD8AAF}" type="datetime1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90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2CE3-604B-4879-B3E2-95D6598D1007}" type="datetime1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80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DF9-6965-4B66-A072-C741CD0DC6C7}" type="datetime1">
              <a:rPr lang="pt-BR" smtClean="0"/>
              <a:t>21/06/2022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48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97B3-E8CB-45AC-AD49-D062E0E3A117}" type="datetime1">
              <a:rPr lang="pt-BR" smtClean="0"/>
              <a:t>21/06/2022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15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C81E-E519-41C5-A243-AE0C07DA64F5}" type="datetime1">
              <a:rPr lang="pt-BR" smtClean="0"/>
              <a:t>21/06/2022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9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BCB9-7EA3-432F-A563-B7FBC303D19A}" type="datetime1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5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FEB-FF8C-4AFB-91C2-191EA0FBB738}" type="datetime1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66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8079-6D23-4611-AF6C-DB0157AA4C4D}" type="datetime1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C0ED-52F9-439D-AA31-5867B1801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galileu.globo.com/blogs/estante-galileu/noticia/2015/07/8-livros-brasileiros-que-vao-mudar-sua-vid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cheltemer/18873497351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avigaweb.net/2018/11/come-collegare-pc-windows-in-rete-la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ivro em cima da mesa&#10;&#10;Descrição gerada automaticamente com confiança baixa">
            <a:extLst>
              <a:ext uri="{FF2B5EF4-FFF2-40B4-BE49-F238E27FC236}">
                <a16:creationId xmlns:a16="http://schemas.microsoft.com/office/drawing/2014/main" id="{89675746-D554-049B-D955-E50941DFBC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958" b="8089"/>
          <a:stretch/>
        </p:blipFill>
        <p:spPr>
          <a:xfrm>
            <a:off x="3452186" y="1587458"/>
            <a:ext cx="5498899" cy="472186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</p:pic>
      <p:sp>
        <p:nvSpPr>
          <p:cNvPr id="6" name="Holder 4">
            <a:extLst>
              <a:ext uri="{FF2B5EF4-FFF2-40B4-BE49-F238E27FC236}">
                <a16:creationId xmlns:a16="http://schemas.microsoft.com/office/drawing/2014/main" id="{FFF9D3EE-7629-491F-A528-85FE2BE4286F}"/>
              </a:ext>
            </a:extLst>
          </p:cNvPr>
          <p:cNvSpPr txBox="1">
            <a:spLocks/>
          </p:cNvSpPr>
          <p:nvPr/>
        </p:nvSpPr>
        <p:spPr>
          <a:xfrm>
            <a:off x="6972300" y="5784057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defPPr>
              <a:defRPr lang="pt-BR"/>
            </a:defPPr>
            <a:lvl1pPr marL="0" algn="r" defTabSz="914400" rtl="0" eaLnBrk="1" latinLnBrk="0" hangingPunct="1">
              <a:defRPr sz="1800" kern="120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pt-BR" sz="900">
                <a:solidFill>
                  <a:schemeClr val="accent3"/>
                </a:solidFill>
              </a:rPr>
              <a:pPr/>
              <a:t>1</a:t>
            </a:fld>
            <a:endParaRPr lang="pt-BR" sz="900" dirty="0">
              <a:solidFill>
                <a:schemeClr val="accent3"/>
              </a:solidFill>
            </a:endParaRPr>
          </a:p>
        </p:txBody>
      </p:sp>
      <p:pic>
        <p:nvPicPr>
          <p:cNvPr id="5" name="Imagem 4" descr="Uma imagem contendo placa, relógio, placar, perto&#10;&#10;Descrição gerada automaticamente">
            <a:extLst>
              <a:ext uri="{FF2B5EF4-FFF2-40B4-BE49-F238E27FC236}">
                <a16:creationId xmlns:a16="http://schemas.microsoft.com/office/drawing/2014/main" id="{BFF5BBF5-18E8-4E15-940C-CC173AA61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86" y="402876"/>
            <a:ext cx="3908182" cy="92332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1AA1D1C-8E1C-19AE-0CEB-A22FC68CD96F}"/>
              </a:ext>
            </a:extLst>
          </p:cNvPr>
          <p:cNvSpPr txBox="1"/>
          <p:nvPr/>
        </p:nvSpPr>
        <p:spPr>
          <a:xfrm>
            <a:off x="3555202" y="1649064"/>
            <a:ext cx="55196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ASPECTOS JURÍDICOS DO PL 1459/22 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Plantagenet Cherokee" panose="02020602070100000000" pitchFamily="18" charset="0"/>
              </a:rPr>
              <a:t>(6299/02 ou 599/99)</a:t>
            </a:r>
          </a:p>
          <a:p>
            <a:pPr algn="just"/>
            <a:endParaRPr lang="pt-BR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Introdução ao PL 1459/2022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O que tem sido questionado sobre constitucionalidade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Nossas considerações sobre os pontos discutidos.</a:t>
            </a:r>
            <a:endParaRPr lang="pt-BR" sz="20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4D49DD4-C4A8-628C-C4C8-D68E5F73F472}"/>
              </a:ext>
            </a:extLst>
          </p:cNvPr>
          <p:cNvSpPr txBox="1"/>
          <p:nvPr/>
        </p:nvSpPr>
        <p:spPr>
          <a:xfrm>
            <a:off x="7132193" y="6447348"/>
            <a:ext cx="181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Paulo César de Campos Amaral</a:t>
            </a:r>
          </a:p>
        </p:txBody>
      </p:sp>
    </p:spTree>
    <p:extLst>
      <p:ext uri="{BB962C8B-B14F-4D97-AF65-F5344CB8AC3E}">
        <p14:creationId xmlns:p14="http://schemas.microsoft.com/office/powerpoint/2010/main" val="26698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985633" y="1124744"/>
            <a:ext cx="7485511" cy="627423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462D6D-F883-5D69-C28F-A1A5FC1BB62B}"/>
              </a:ext>
            </a:extLst>
          </p:cNvPr>
          <p:cNvSpPr txBox="1">
            <a:spLocks/>
          </p:cNvSpPr>
          <p:nvPr/>
        </p:nvSpPr>
        <p:spPr>
          <a:xfrm>
            <a:off x="985633" y="1774212"/>
            <a:ext cx="7485512" cy="8227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dirty="0">
                <a:solidFill>
                  <a:srgbClr val="00734A"/>
                </a:solidFill>
              </a:rPr>
              <a:t>Agrotóxicos X Pesticidas e Produtos de Controle Ambiental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B517E110-68BA-2876-B58A-8006E332C054}"/>
              </a:ext>
            </a:extLst>
          </p:cNvPr>
          <p:cNvSpPr txBox="1">
            <a:spLocks/>
          </p:cNvSpPr>
          <p:nvPr/>
        </p:nvSpPr>
        <p:spPr>
          <a:xfrm>
            <a:off x="828387" y="2676891"/>
            <a:ext cx="7485512" cy="31683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375"/>
              </a:spcBef>
            </a:pPr>
            <a:r>
              <a:rPr lang="pt-BR" sz="3300" dirty="0"/>
              <a:t>1. A alteração está em consonância ao que é praticado </a:t>
            </a:r>
            <a:r>
              <a:rPr lang="pt-BR" dirty="0"/>
              <a:t>em outros países. </a:t>
            </a:r>
          </a:p>
          <a:p>
            <a:pPr marL="0" indent="0" algn="just">
              <a:lnSpc>
                <a:spcPct val="110000"/>
              </a:lnSpc>
              <a:spcBef>
                <a:spcPts val="375"/>
              </a:spcBef>
              <a:buNone/>
            </a:pPr>
            <a:r>
              <a:rPr lang="pt-BR" dirty="0"/>
              <a:t>O Brasil é a única nação que chama essas substâncias de agro +  tóxicos. </a:t>
            </a:r>
          </a:p>
          <a:p>
            <a:pPr marL="0" indent="0" algn="just">
              <a:lnSpc>
                <a:spcPct val="110000"/>
              </a:lnSpc>
              <a:spcBef>
                <a:spcPts val="375"/>
              </a:spcBef>
              <a:buNone/>
            </a:pPr>
            <a:r>
              <a:rPr lang="pt-BR" dirty="0"/>
              <a:t> </a:t>
            </a:r>
          </a:p>
          <a:p>
            <a:pPr algn="just">
              <a:lnSpc>
                <a:spcPct val="110000"/>
              </a:lnSpc>
              <a:spcBef>
                <a:spcPts val="375"/>
              </a:spcBef>
            </a:pPr>
            <a:r>
              <a:rPr lang="pt-BR" dirty="0"/>
              <a:t>2. Do ponto de vista jurídico, a alteração é possível. </a:t>
            </a:r>
          </a:p>
          <a:p>
            <a:pPr marL="0" indent="0" algn="just">
              <a:lnSpc>
                <a:spcPct val="110000"/>
              </a:lnSpc>
              <a:spcBef>
                <a:spcPts val="375"/>
              </a:spcBef>
              <a:buNone/>
            </a:pPr>
            <a:r>
              <a:rPr lang="pt-BR" dirty="0"/>
              <a:t>O fato da Constituição Federal de 1988 ter utilizado o termo “agrotóxicos” ao tratar de restrições para propaganda não impede que outras denominações sejam utilizadas.</a:t>
            </a:r>
          </a:p>
          <a:p>
            <a:pPr algn="just">
              <a:lnSpc>
                <a:spcPct val="110000"/>
              </a:lnSpc>
              <a:spcBef>
                <a:spcPts val="375"/>
              </a:spcBef>
            </a:pPr>
            <a:endParaRPr lang="pt-BR" dirty="0"/>
          </a:p>
          <a:p>
            <a:pPr marL="0" indent="0" algn="just">
              <a:lnSpc>
                <a:spcPct val="110000"/>
              </a:lnSpc>
              <a:spcBef>
                <a:spcPts val="375"/>
              </a:spcBef>
              <a:buNone/>
            </a:pPr>
            <a:r>
              <a:rPr lang="pt-BR" dirty="0"/>
              <a:t>Como, por exemplo, Lei 9294/96- trata restrições ao uso e propaganda (</a:t>
            </a:r>
            <a:r>
              <a:rPr lang="pt-BR" u="sng" dirty="0"/>
              <a:t>de “defensivos” agrícolas</a:t>
            </a:r>
            <a:r>
              <a:rPr lang="pt-BR" dirty="0"/>
              <a:t>, </a:t>
            </a:r>
            <a:r>
              <a:rPr lang="pt-BR" dirty="0" err="1"/>
              <a:t>etc</a:t>
            </a:r>
            <a:r>
              <a:rPr lang="pt-BR" dirty="0"/>
              <a:t>) legisla  justamente sobre o § 4° do art. 220 da Constituição Federal.</a:t>
            </a:r>
          </a:p>
          <a:p>
            <a:pPr marL="0" indent="0" algn="just">
              <a:lnSpc>
                <a:spcPct val="110000"/>
              </a:lnSpc>
              <a:spcBef>
                <a:spcPts val="375"/>
              </a:spcBef>
              <a:buNone/>
            </a:pPr>
            <a:endParaRPr lang="pt-BR" dirty="0"/>
          </a:p>
          <a:p>
            <a:pPr algn="just">
              <a:lnSpc>
                <a:spcPct val="110000"/>
              </a:lnSpc>
              <a:spcBef>
                <a:spcPts val="375"/>
              </a:spcBef>
            </a:pPr>
            <a:endParaRPr lang="pt-BR" dirty="0"/>
          </a:p>
          <a:p>
            <a:pPr algn="just">
              <a:lnSpc>
                <a:spcPct val="110000"/>
              </a:lnSpc>
              <a:spcBef>
                <a:spcPts val="375"/>
              </a:spcBef>
            </a:pPr>
            <a:endParaRPr lang="pt-BR" dirty="0"/>
          </a:p>
          <a:p>
            <a:pPr algn="just">
              <a:lnSpc>
                <a:spcPct val="110000"/>
              </a:lnSpc>
              <a:spcBef>
                <a:spcPts val="375"/>
              </a:spcBef>
              <a:spcAft>
                <a:spcPts val="750"/>
              </a:spcAft>
            </a:pPr>
            <a:endParaRPr lang="pt-BR" dirty="0">
              <a:solidFill>
                <a:srgbClr val="00B05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07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985633" y="1124744"/>
            <a:ext cx="7485511" cy="627423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462D6D-F883-5D69-C28F-A1A5FC1BB62B}"/>
              </a:ext>
            </a:extLst>
          </p:cNvPr>
          <p:cNvSpPr txBox="1">
            <a:spLocks/>
          </p:cNvSpPr>
          <p:nvPr/>
        </p:nvSpPr>
        <p:spPr>
          <a:xfrm>
            <a:off x="985633" y="1774212"/>
            <a:ext cx="7485512" cy="8227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dirty="0">
                <a:solidFill>
                  <a:srgbClr val="00734A"/>
                </a:solidFill>
              </a:rPr>
              <a:t>Agrotóxicos X Pesticidas e Produtos de Controle Ambiental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0DC0B0-6427-78C0-FAEA-495745392A9E}"/>
              </a:ext>
            </a:extLst>
          </p:cNvPr>
          <p:cNvSpPr txBox="1"/>
          <p:nvPr/>
        </p:nvSpPr>
        <p:spPr>
          <a:xfrm>
            <a:off x="985633" y="2596934"/>
            <a:ext cx="733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3375" algn="just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de 1989, art. 2º, Para os efeitos desta Lei, consideram-se: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33375" algn="just"/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</a:t>
            </a:r>
            <a:r>
              <a:rPr lang="pt-BR" sz="160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agro</a:t>
            </a:r>
            <a:r>
              <a:rPr lang="pt-BR" sz="1600" u="sng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u="sng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  </a:t>
            </a:r>
            <a:r>
              <a:rPr lang="pt-BR" sz="160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tóxicos</a:t>
            </a: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afins: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6B3D1C-FE54-EE8A-1471-A8FAAB97B7BE}"/>
              </a:ext>
            </a:extLst>
          </p:cNvPr>
          <p:cNvSpPr txBox="1"/>
          <p:nvPr/>
        </p:nvSpPr>
        <p:spPr>
          <a:xfrm>
            <a:off x="1331640" y="3429000"/>
            <a:ext cx="7139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os produtos e os agentes de processos físicos, químicos ou </a:t>
            </a:r>
            <a:r>
              <a:rPr lang="pt-B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biológicos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destinados ao uso 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setores de produção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no armazenamento e beneficiamento de 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produtos agrícolas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nas 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pastagens,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proteção </a:t>
            </a:r>
            <a:r>
              <a:rPr lang="pt-BR" sz="1800" dirty="0">
                <a:solidFill>
                  <a:schemeClr val="accent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florestas nativas</a:t>
            </a:r>
            <a:r>
              <a:rPr lang="pt-BR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implantadas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 de 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outros ecossistemas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também de </a:t>
            </a:r>
            <a:r>
              <a:rPr lang="pt-BR" sz="18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ambientes urbanos, </a:t>
            </a:r>
            <a:r>
              <a:rPr lang="pt-BR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hídricos</a:t>
            </a:r>
            <a:r>
              <a:rPr lang="pt-BR" sz="18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industriais</a:t>
            </a:r>
            <a:r>
              <a:rPr lang="pt-B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cuja finalidade seja alterar a composição da flora ou da fauna, a fim de preservá-las da ação danosa de seres vivos considerados nocivos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32414B-3C1B-F1FA-C0E8-BFC950AA8E12}"/>
              </a:ext>
            </a:extLst>
          </p:cNvPr>
          <p:cNvSpPr txBox="1"/>
          <p:nvPr/>
        </p:nvSpPr>
        <p:spPr>
          <a:xfrm>
            <a:off x="548627" y="1389312"/>
            <a:ext cx="34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5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1547664" y="1124744"/>
            <a:ext cx="5486400" cy="62742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Inconstitucionalidade ?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462D6D-F883-5D69-C28F-A1A5FC1BB62B}"/>
              </a:ext>
            </a:extLst>
          </p:cNvPr>
          <p:cNvSpPr txBox="1">
            <a:spLocks/>
          </p:cNvSpPr>
          <p:nvPr/>
        </p:nvSpPr>
        <p:spPr>
          <a:xfrm>
            <a:off x="985633" y="1774212"/>
            <a:ext cx="7485512" cy="8227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dirty="0">
                <a:solidFill>
                  <a:srgbClr val="00734A"/>
                </a:solidFill>
              </a:rPr>
              <a:t>Agrotóxicos X Pesticidas e Produtos de Controle Ambiental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E6B4CA-7796-956B-4D85-B854A537F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024"/>
          <a:stretch/>
        </p:blipFill>
        <p:spPr>
          <a:xfrm>
            <a:off x="1140634" y="3090923"/>
            <a:ext cx="7175509" cy="8698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3D28229-C150-1295-1969-46D186355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79" t="74187" r="3711" b="-4303"/>
          <a:stretch/>
        </p:blipFill>
        <p:spPr>
          <a:xfrm>
            <a:off x="985633" y="4202773"/>
            <a:ext cx="7330510" cy="5040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9FD7560-205E-8C94-3CCA-D84CB30AF624}"/>
              </a:ext>
            </a:extLst>
          </p:cNvPr>
          <p:cNvSpPr txBox="1"/>
          <p:nvPr/>
        </p:nvSpPr>
        <p:spPr>
          <a:xfrm>
            <a:off x="1979712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INCOERÊNCIA.</a:t>
            </a:r>
            <a:r>
              <a:rPr lang="pt-BR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105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1547664" y="1124744"/>
            <a:ext cx="5486400" cy="62742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inconstitucionalidade ?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462D6D-F883-5D69-C28F-A1A5FC1BB62B}"/>
              </a:ext>
            </a:extLst>
          </p:cNvPr>
          <p:cNvSpPr txBox="1">
            <a:spLocks/>
          </p:cNvSpPr>
          <p:nvPr/>
        </p:nvSpPr>
        <p:spPr>
          <a:xfrm>
            <a:off x="985633" y="1774212"/>
            <a:ext cx="7485512" cy="8227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dirty="0">
                <a:solidFill>
                  <a:srgbClr val="00734A"/>
                </a:solidFill>
              </a:rPr>
              <a:t>Agrotóxicos X Pesticidas e Produtos de Controle Ambiental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AA8AAF-9F72-07E4-F20B-2C3A36E36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4"/>
          <a:stretch/>
        </p:blipFill>
        <p:spPr bwMode="auto">
          <a:xfrm>
            <a:off x="4355976" y="2132856"/>
            <a:ext cx="4115169" cy="161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7082BD-4368-E316-58F9-6586690E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" y="3866799"/>
            <a:ext cx="7974091" cy="22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C7DA91B-47C6-AC71-F93C-14F6EE07B264}"/>
              </a:ext>
            </a:extLst>
          </p:cNvPr>
          <p:cNvCxnSpPr/>
          <p:nvPr/>
        </p:nvCxnSpPr>
        <p:spPr>
          <a:xfrm>
            <a:off x="5148064" y="4221088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9C3669-08BD-1EDF-7ECC-E27044DADF50}"/>
              </a:ext>
            </a:extLst>
          </p:cNvPr>
          <p:cNvSpPr txBox="1"/>
          <p:nvPr/>
        </p:nvSpPr>
        <p:spPr>
          <a:xfrm>
            <a:off x="992529" y="2714671"/>
            <a:ext cx="33634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Lei:  clara, objetiva e coerente:  </a:t>
            </a:r>
          </a:p>
          <a:p>
            <a:pPr algn="ctr"/>
            <a:r>
              <a:rPr lang="pt-BR" sz="2000" dirty="0">
                <a:highlight>
                  <a:srgbClr val="FFFF00"/>
                </a:highlight>
              </a:rPr>
              <a:t>≠≠</a:t>
            </a:r>
            <a:r>
              <a:rPr lang="pt-BR" dirty="0">
                <a:highlight>
                  <a:srgbClr val="FFFF00"/>
                </a:highlight>
              </a:rPr>
              <a:t> Injustiça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D574CD-CEEF-3430-C96A-AFD4AFA1C711}"/>
              </a:ext>
            </a:extLst>
          </p:cNvPr>
          <p:cNvSpPr txBox="1"/>
          <p:nvPr/>
        </p:nvSpPr>
        <p:spPr>
          <a:xfrm>
            <a:off x="7164288" y="501892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&lt;50 %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B2D0F8E-C312-BF25-77E3-D957DB5162EF}"/>
              </a:ext>
            </a:extLst>
          </p:cNvPr>
          <p:cNvSpPr/>
          <p:nvPr/>
        </p:nvSpPr>
        <p:spPr>
          <a:xfrm>
            <a:off x="1403648" y="5117690"/>
            <a:ext cx="1872208" cy="183518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C21A9B-6A4B-1313-DBB0-A52064036832}"/>
              </a:ext>
            </a:extLst>
          </p:cNvPr>
          <p:cNvSpPr txBox="1"/>
          <p:nvPr/>
        </p:nvSpPr>
        <p:spPr>
          <a:xfrm>
            <a:off x="4902530" y="4458252"/>
            <a:ext cx="3744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ambientes urbanos, </a:t>
            </a:r>
            <a:r>
              <a:rPr lang="pt-BR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hídricos</a:t>
            </a:r>
            <a:r>
              <a:rPr lang="pt-BR" sz="18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industriais</a:t>
            </a:r>
            <a:r>
              <a:rPr lang="pt-B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1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985633" y="1124744"/>
            <a:ext cx="7485511" cy="627423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462D6D-F883-5D69-C28F-A1A5FC1BB62B}"/>
              </a:ext>
            </a:extLst>
          </p:cNvPr>
          <p:cNvSpPr txBox="1">
            <a:spLocks/>
          </p:cNvSpPr>
          <p:nvPr/>
        </p:nvSpPr>
        <p:spPr>
          <a:xfrm>
            <a:off x="985633" y="1774212"/>
            <a:ext cx="7485512" cy="8227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dirty="0">
                <a:solidFill>
                  <a:srgbClr val="00734A"/>
                </a:solidFill>
              </a:rPr>
              <a:t>Agrotóxicos X Pesticidas e Produtos de Controle Ambiental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0DC0B0-6427-78C0-FAEA-495745392A9E}"/>
              </a:ext>
            </a:extLst>
          </p:cNvPr>
          <p:cNvSpPr txBox="1"/>
          <p:nvPr/>
        </p:nvSpPr>
        <p:spPr>
          <a:xfrm>
            <a:off x="827585" y="2596934"/>
            <a:ext cx="74888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3375" algn="just"/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2º Para os efeitos desta Lei, consideram-se: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33375" algn="just"/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XXVI - </a:t>
            </a:r>
            <a:r>
              <a:rPr lang="pt-BR" dirty="0">
                <a:solidFill>
                  <a:srgbClr val="000000"/>
                </a:solidFill>
                <a:highlight>
                  <a:srgbClr val="FFFF00"/>
                </a:highlight>
                <a:latin typeface="ArialMT"/>
              </a:rPr>
              <a:t>pesticidas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: produtos e agentes de processos físicos,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químicos ou biológicos, destinados ao uso nos setores de produção, no armazenamento e beneficiamento d</a:t>
            </a:r>
            <a:r>
              <a:rPr lang="pt-BR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MT"/>
              </a:rPr>
              <a:t>e produtos agrícolas, nas pastagens ou na proteção de florestas plantadas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,</a:t>
            </a:r>
            <a:r>
              <a:rPr lang="pt-BR" sz="1600" dirty="0"/>
              <a:t> </a:t>
            </a:r>
            <a:br>
              <a:rPr lang="pt-BR" sz="1600" dirty="0"/>
            </a:b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3375" algn="just"/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XXX - </a:t>
            </a:r>
            <a:r>
              <a:rPr lang="pt-BR" dirty="0">
                <a:solidFill>
                  <a:schemeClr val="accent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produtos de controle ambiental: florestas nativas ou de outros ecossistemas e de ambientes hídricos </a:t>
            </a:r>
          </a:p>
          <a:p>
            <a:pPr indent="333375" algn="just"/>
            <a:br>
              <a:rPr lang="pt-BR" sz="1600" dirty="0"/>
            </a:b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6E6B49-15FB-B6D5-8A3A-F445E2B07537}"/>
              </a:ext>
            </a:extLst>
          </p:cNvPr>
          <p:cNvSpPr txBox="1"/>
          <p:nvPr/>
        </p:nvSpPr>
        <p:spPr>
          <a:xfrm>
            <a:off x="837110" y="4994592"/>
            <a:ext cx="7926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§ 1º Os produtos... destinados ao uso nos setores de proteção de </a:t>
            </a:r>
            <a:r>
              <a:rPr lang="pt-BR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ambientes urbanos e industriais são regidos pela Lei nº 6.360, de 23 de setembro de 1976</a:t>
            </a:r>
          </a:p>
          <a:p>
            <a:pPr algn="just"/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574119" y="1114274"/>
            <a:ext cx="7742297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4AC89DD-4832-E620-289D-E8411889F5DC}"/>
              </a:ext>
            </a:extLst>
          </p:cNvPr>
          <p:cNvSpPr txBox="1">
            <a:spLocks/>
          </p:cNvSpPr>
          <p:nvPr/>
        </p:nvSpPr>
        <p:spPr>
          <a:xfrm>
            <a:off x="574119" y="1610578"/>
            <a:ext cx="7995761" cy="4923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400" b="1" dirty="0">
                <a:solidFill>
                  <a:srgbClr val="00734A"/>
                </a:solidFill>
              </a:rPr>
              <a:t>ANÁLISE DO RISCO</a:t>
            </a: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630B73D4-0452-0DBE-F08E-31DA469C4DDF}"/>
              </a:ext>
            </a:extLst>
          </p:cNvPr>
          <p:cNvSpPr txBox="1">
            <a:spLocks/>
          </p:cNvSpPr>
          <p:nvPr/>
        </p:nvSpPr>
        <p:spPr>
          <a:xfrm>
            <a:off x="725333" y="3737712"/>
            <a:ext cx="7848872" cy="24221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pt-BR" altLang="pt-BR" sz="1350" b="1" dirty="0">
                <a:solidFill>
                  <a:schemeClr val="tx2"/>
                </a:solidFill>
                <a:cs typeface="Arial" panose="020B0604020202020204" pitchFamily="34" charset="0"/>
              </a:rPr>
              <a:t>Lei 7.802</a:t>
            </a:r>
            <a:r>
              <a:rPr lang="pt-BR" altLang="pt-BR" sz="1350" dirty="0">
                <a:solidFill>
                  <a:schemeClr val="tx2"/>
                </a:solidFill>
                <a:cs typeface="Arial" panose="020B0604020202020204" pitchFamily="34" charset="0"/>
              </a:rPr>
              <a:t>/89</a:t>
            </a:r>
          </a:p>
          <a:p>
            <a:pPr algn="just">
              <a:buFontTx/>
              <a:buChar char="-"/>
              <a:defRPr/>
            </a:pPr>
            <a:r>
              <a:rPr lang="pt-BR" sz="1350" dirty="0">
                <a:solidFill>
                  <a:schemeClr val="tx2"/>
                </a:solidFill>
              </a:rPr>
              <a:t>Para alguns, a avaliação seria feita somente com base na avaliação do perigo. Mudar esse entendimento: retrocesso!</a:t>
            </a:r>
          </a:p>
          <a:p>
            <a:pPr algn="just">
              <a:buFontTx/>
              <a:buChar char="-"/>
              <a:defRPr/>
            </a:pPr>
            <a:r>
              <a:rPr lang="pt-BR" sz="1350" dirty="0">
                <a:solidFill>
                  <a:schemeClr val="tx2"/>
                </a:solidFill>
              </a:rPr>
              <a:t>&gt;&gt;&gt;Decisão de proibir pelo perigo e </a:t>
            </a:r>
            <a:r>
              <a:rPr lang="pt-BR" sz="1350" u="sng" dirty="0">
                <a:solidFill>
                  <a:schemeClr val="tx2"/>
                </a:solidFill>
              </a:rPr>
              <a:t>sem fazer a análise científica </a:t>
            </a:r>
            <a:r>
              <a:rPr lang="pt-BR" sz="1350" dirty="0">
                <a:solidFill>
                  <a:schemeClr val="tx2"/>
                </a:solidFill>
              </a:rPr>
              <a:t>dos riscos envolvidos.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altLang="pt-BR" sz="1350" b="1" dirty="0">
                <a:solidFill>
                  <a:schemeClr val="tx2"/>
                </a:solidFill>
              </a:rPr>
              <a:t>Decreto 4.074/2002</a:t>
            </a:r>
            <a:endParaRPr lang="pt-BR" altLang="pt-BR" sz="1350" dirty="0">
              <a:solidFill>
                <a:schemeClr val="tx2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pt-BR" altLang="pt-BR" sz="1350" dirty="0">
                <a:solidFill>
                  <a:schemeClr val="tx2"/>
                </a:solidFill>
              </a:rPr>
              <a:t>até 31 de dezembro de 2002, de rotinas e procedimentos visando à implementação da avaliação do risco. </a:t>
            </a:r>
          </a:p>
          <a:p>
            <a:pPr algn="just">
              <a:buFontTx/>
              <a:buChar char="-"/>
              <a:defRPr/>
            </a:pPr>
            <a:r>
              <a:rPr lang="pt-BR" altLang="pt-BR" sz="1350" dirty="0">
                <a:solidFill>
                  <a:schemeClr val="tx2"/>
                </a:solidFill>
              </a:rPr>
              <a:t>RDC 294/2019 – ANVISA – ESTABELECE QUE A AVALIAÇÃO TOXICOLÓGICA SERÁ FEITA COM BASE NO RISCO</a:t>
            </a:r>
          </a:p>
          <a:p>
            <a:pPr algn="just">
              <a:buFontTx/>
              <a:buChar char="-"/>
              <a:defRPr/>
            </a:pPr>
            <a:r>
              <a:rPr lang="pt-BR" altLang="pt-BR" sz="1350" dirty="0">
                <a:solidFill>
                  <a:schemeClr val="tx2"/>
                </a:solidFill>
              </a:rPr>
              <a:t>O IBAMA já faz a avaliação de risco há anos (avaliação de risco de polinizadores).</a:t>
            </a:r>
          </a:p>
          <a:p>
            <a:pPr algn="just">
              <a:buFontTx/>
              <a:buChar char="-"/>
              <a:defRPr/>
            </a:pPr>
            <a:r>
              <a:rPr lang="pt-BR" altLang="pt-BR" sz="1350" dirty="0">
                <a:solidFill>
                  <a:schemeClr val="tx2"/>
                </a:solidFill>
              </a:rPr>
              <a:t>Decreto 10.833/2021 incorpora a avaliação de risco;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FDA64A9-0E5D-FC4E-5A91-E26B34F406CA}"/>
              </a:ext>
            </a:extLst>
          </p:cNvPr>
          <p:cNvGrpSpPr/>
          <p:nvPr/>
        </p:nvGrpSpPr>
        <p:grpSpPr>
          <a:xfrm>
            <a:off x="440136" y="1927124"/>
            <a:ext cx="8263727" cy="1368744"/>
            <a:chOff x="517984" y="2150467"/>
            <a:chExt cx="8263727" cy="136874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9F548A3-399C-DBCA-58F5-78F5B21FCB60}"/>
                </a:ext>
              </a:extLst>
            </p:cNvPr>
            <p:cNvSpPr/>
            <p:nvPr/>
          </p:nvSpPr>
          <p:spPr>
            <a:xfrm>
              <a:off x="2247786" y="2150467"/>
              <a:ext cx="65339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/>
                <a:t>CF/88</a:t>
              </a:r>
              <a:r>
                <a:rPr lang="pt-BR" sz="2000" i="1" dirty="0"/>
                <a:t>, </a:t>
              </a:r>
              <a:r>
                <a:rPr lang="pt-BR" sz="2000" dirty="0"/>
                <a:t>Art. 225, § 1º </a:t>
              </a:r>
              <a:r>
                <a:rPr lang="pt-BR" sz="2000" b="1" i="1" dirty="0"/>
                <a:t>...</a:t>
              </a:r>
              <a:r>
                <a:rPr lang="pt-BR" sz="2000" i="1" u="sng" dirty="0"/>
                <a:t>incumbe</a:t>
              </a:r>
              <a:r>
                <a:rPr lang="pt-BR" sz="2000" i="1" dirty="0"/>
                <a:t> ao Poder Público:</a:t>
              </a:r>
            </a:p>
            <a:p>
              <a:pPr algn="just"/>
              <a:r>
                <a:rPr lang="pt-BR" sz="2000" i="1" dirty="0"/>
                <a:t>V - </a:t>
              </a:r>
              <a:r>
                <a:rPr lang="pt-BR" sz="2000" i="1" u="sng" dirty="0"/>
                <a:t>controlar</a:t>
              </a:r>
              <a:r>
                <a:rPr lang="pt-BR" sz="2000" i="1" dirty="0"/>
                <a:t> ... </a:t>
              </a:r>
              <a:r>
                <a:rPr lang="pt-BR" sz="2000" i="1" u="sng" dirty="0"/>
                <a:t>substâncias</a:t>
              </a:r>
              <a:r>
                <a:rPr lang="pt-BR" sz="2000" i="1" dirty="0"/>
                <a:t> que comportem </a:t>
              </a:r>
              <a:r>
                <a:rPr lang="pt-BR" sz="2000" b="1" i="1" u="sng" dirty="0"/>
                <a:t>RISCO</a:t>
              </a:r>
              <a:r>
                <a:rPr lang="pt-BR" sz="2000" i="1" dirty="0"/>
                <a:t> para a vida, a qualidade de vida e o meio ambiente;  </a:t>
              </a:r>
              <a:endParaRPr lang="pt-BR" sz="2400" i="1" dirty="0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611E4B9-354E-98A1-8590-6301AAE98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84" y="2195132"/>
              <a:ext cx="1304968" cy="1324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90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755577" y="1124744"/>
            <a:ext cx="7910642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46FF173B-E7CB-14E2-31F7-449D9C60C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21" y="1902279"/>
            <a:ext cx="6270172" cy="2862322"/>
          </a:xfrm>
          <a:prstGeom prst="rect">
            <a:avLst/>
          </a:prstGeom>
          <a:solidFill>
            <a:srgbClr val="74A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Diferença entre a avaliação de perigo e risco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 </a:t>
            </a:r>
            <a:r>
              <a:rPr lang="pt-BR" altLang="pt-BR" b="1" dirty="0">
                <a:solidFill>
                  <a:prstClr val="white"/>
                </a:solidFill>
              </a:rPr>
              <a:t>Botox</a:t>
            </a:r>
            <a:endParaRPr lang="pt-BR" altLang="pt-BR" dirty="0">
              <a:solidFill>
                <a:prstClr val="white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Esse produto utiliza uma das toxinas mais mortais do mundo, ...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white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28 gramas bastariam para matar 100 milhões de pessoa, metade da população do Brasil.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white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</a:rPr>
              <a:t>Apesar do perigo existente, a Anvisa autoriza seu uso estético e terapêutico,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</a:rPr>
              <a:t>sendo inclusive permitido sua aplicação subcutânea. (risco).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3C791A-0AA4-D210-7D4F-8A555DFA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38" y="2058387"/>
            <a:ext cx="1793081" cy="17985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985665-E331-AADC-8F33-51EE9C30F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38" y="4318907"/>
            <a:ext cx="1937759" cy="11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755576" y="1124744"/>
            <a:ext cx="7848872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1142F6-4591-A610-444D-D59D80DC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11"/>
          <a:stretch/>
        </p:blipFill>
        <p:spPr>
          <a:xfrm>
            <a:off x="1205008" y="1752167"/>
            <a:ext cx="5383216" cy="39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1046928" y="1124744"/>
            <a:ext cx="7485512" cy="627423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07FC8C0-D298-28B8-57BE-2EE88E147C1B}"/>
              </a:ext>
            </a:extLst>
          </p:cNvPr>
          <p:cNvSpPr txBox="1">
            <a:spLocks/>
          </p:cNvSpPr>
          <p:nvPr/>
        </p:nvSpPr>
        <p:spPr>
          <a:xfrm>
            <a:off x="1187624" y="1745253"/>
            <a:ext cx="5486400" cy="566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rgbClr val="00734A"/>
                </a:solidFill>
              </a:rPr>
              <a:t>COMPETÊNCIAS DA UNIÃO</a:t>
            </a:r>
            <a:endParaRPr lang="pt-BR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BD2665B0-5513-253F-29AD-8EF3CD0848D2}"/>
              </a:ext>
            </a:extLst>
          </p:cNvPr>
          <p:cNvSpPr txBox="1">
            <a:spLocks/>
          </p:cNvSpPr>
          <p:nvPr/>
        </p:nvSpPr>
        <p:spPr>
          <a:xfrm>
            <a:off x="539552" y="2311992"/>
            <a:ext cx="7775204" cy="19262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pt-BR" sz="1425" spc="8" dirty="0">
                <a:ea typeface="Times New Roman" panose="02020603050405020304" pitchFamily="18" charset="0"/>
                <a:cs typeface="Calibri" panose="020F0502020204030204" pitchFamily="34" charset="0"/>
              </a:rPr>
              <a:t>1.Evita-se o “retrabalho”.</a:t>
            </a:r>
            <a:endParaRPr lang="pt-BR" sz="1425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pt-BR" sz="1425" spc="8" dirty="0">
                <a:ea typeface="Times New Roman" panose="02020603050405020304" pitchFamily="18" charset="0"/>
                <a:cs typeface="Calibri" panose="020F0502020204030204" pitchFamily="34" charset="0"/>
              </a:rPr>
              <a:t> 2. A proposta descreve </a:t>
            </a:r>
            <a:r>
              <a:rPr lang="pt-BR" sz="1425" u="sng" spc="8" dirty="0">
                <a:ea typeface="Times New Roman" panose="02020603050405020304" pitchFamily="18" charset="0"/>
                <a:cs typeface="Calibri" panose="020F0502020204030204" pitchFamily="34" charset="0"/>
              </a:rPr>
              <a:t>os órgãos registrantes</a:t>
            </a:r>
            <a:r>
              <a:rPr lang="pt-BR" sz="1425" spc="8" dirty="0">
                <a:ea typeface="Times New Roman" panose="02020603050405020304" pitchFamily="18" charset="0"/>
                <a:cs typeface="Calibri" panose="020F0502020204030204" pitchFamily="34" charset="0"/>
              </a:rPr>
              <a:t> e, ainda, a </a:t>
            </a:r>
            <a:r>
              <a:rPr lang="pt-BR" sz="1425" u="sng" spc="8" dirty="0">
                <a:ea typeface="Times New Roman" panose="02020603050405020304" pitchFamily="18" charset="0"/>
                <a:cs typeface="Calibri" panose="020F0502020204030204" pitchFamily="34" charset="0"/>
              </a:rPr>
              <a:t>coordenação do processo de registro e de reanálise </a:t>
            </a:r>
            <a:r>
              <a:rPr lang="pt-BR" sz="1425" spc="8" dirty="0">
                <a:ea typeface="Times New Roman" panose="02020603050405020304" pitchFamily="18" charset="0"/>
                <a:cs typeface="Calibri" panose="020F0502020204030204" pitchFamily="34" charset="0"/>
              </a:rPr>
              <a:t>de riscos, emissão das autorizações e registros.</a:t>
            </a:r>
          </a:p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pt-BR" sz="1425" spc="8" dirty="0">
                <a:ea typeface="Times New Roman" panose="02020603050405020304" pitchFamily="18" charset="0"/>
                <a:cs typeface="Calibri" panose="020F0502020204030204" pitchFamily="34" charset="0"/>
              </a:rPr>
              <a:t> 3. As competências atribuídas aos órgãos registrantes não excluem, as competências dos demais órgãos responsáveis</a:t>
            </a:r>
            <a:r>
              <a:rPr lang="pt-BR" sz="1425" b="1" spc="8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pt-BR" sz="1425" spc="8" dirty="0"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pt-BR" sz="1425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1E2039-6135-8715-3A43-B0E40854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32" y="4941168"/>
            <a:ext cx="7134068" cy="990972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8E9A2AF-4294-63BF-7D30-557396B2D2C6}"/>
              </a:ext>
            </a:extLst>
          </p:cNvPr>
          <p:cNvCxnSpPr/>
          <p:nvPr/>
        </p:nvCxnSpPr>
        <p:spPr>
          <a:xfrm>
            <a:off x="6228184" y="5229200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859482" y="1343895"/>
            <a:ext cx="7744966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3C8405F-0055-8152-BC85-6EFB6E50BDB0}"/>
              </a:ext>
            </a:extLst>
          </p:cNvPr>
          <p:cNvSpPr txBox="1">
            <a:spLocks/>
          </p:cNvSpPr>
          <p:nvPr/>
        </p:nvSpPr>
        <p:spPr>
          <a:xfrm>
            <a:off x="683568" y="1038498"/>
            <a:ext cx="7600950" cy="51771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solidFill>
                  <a:srgbClr val="00734A"/>
                </a:solidFill>
                <a:latin typeface="+mn-lt"/>
              </a:rPr>
              <a:t>COMPETÊNCIAS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8BC7EAA-4D2D-B35B-E58C-3746D86E5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57264"/>
              </p:ext>
            </p:extLst>
          </p:nvPr>
        </p:nvGraphicFramePr>
        <p:xfrm>
          <a:off x="297656" y="2132857"/>
          <a:ext cx="8640366" cy="34977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4384">
                  <a:extLst>
                    <a:ext uri="{9D8B030D-6E8A-4147-A177-3AD203B41FA5}">
                      <a16:colId xmlns:a16="http://schemas.microsoft.com/office/drawing/2014/main" val="683670665"/>
                    </a:ext>
                  </a:extLst>
                </a:gridCol>
                <a:gridCol w="4005982">
                  <a:extLst>
                    <a:ext uri="{9D8B030D-6E8A-4147-A177-3AD203B41FA5}">
                      <a16:colId xmlns:a16="http://schemas.microsoft.com/office/drawing/2014/main" val="694248476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400" dirty="0"/>
                        <a:t>ANVISA</a:t>
                      </a:r>
                      <a:endParaRPr lang="pt-BR" sz="1200" dirty="0"/>
                    </a:p>
                  </a:txBody>
                  <a:tcPr marL="68586" marR="6858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IBAMA</a:t>
                      </a:r>
                      <a:endParaRPr lang="pt-BR" sz="1200" dirty="0"/>
                    </a:p>
                  </a:txBody>
                  <a:tcPr marL="68586" marR="68586" marT="34290" marB="34290"/>
                </a:tc>
                <a:extLst>
                  <a:ext uri="{0D108BD9-81ED-4DB2-BD59-A6C34878D82A}">
                    <a16:rowId xmlns:a16="http://schemas.microsoft.com/office/drawing/2014/main" val="4277323379"/>
                  </a:ext>
                </a:extLst>
              </a:tr>
              <a:tr h="29937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200" dirty="0"/>
                    </a:p>
                  </a:txBody>
                  <a:tcPr marL="68586" marR="68586" marT="34290" marB="3429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200" dirty="0"/>
                    </a:p>
                  </a:txBody>
                  <a:tcPr marL="68586" marR="68586" marT="34290" marB="34290"/>
                </a:tc>
                <a:extLst>
                  <a:ext uri="{0D108BD9-81ED-4DB2-BD59-A6C34878D82A}">
                    <a16:rowId xmlns:a16="http://schemas.microsoft.com/office/drawing/2014/main" val="933279200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9A4D72-DCE7-3652-3B11-0F48A5915F3D}"/>
              </a:ext>
            </a:extLst>
          </p:cNvPr>
          <p:cNvSpPr txBox="1"/>
          <p:nvPr/>
        </p:nvSpPr>
        <p:spPr>
          <a:xfrm>
            <a:off x="314957" y="2779743"/>
            <a:ext cx="46170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Art.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6º Cabe ao órgão federal responsável pelo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setor da saúde 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III -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estabelecer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exigências para a elaboração dos dossiês de toxicologia ocupacional e dietética 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IV -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analisar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e, </a:t>
            </a:r>
            <a:r>
              <a:rPr lang="pt-BR" sz="16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quando couber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homologar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 avaliação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risco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toxicológico apresentada pelo requerente dos pesticidas e produtos de controle ambiental, produtos técnicos e afins, podendo solicitar complementação de informações;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DD6FAE-6D2F-65B0-8583-D184959B097E}"/>
              </a:ext>
            </a:extLst>
          </p:cNvPr>
          <p:cNvSpPr txBox="1"/>
          <p:nvPr/>
        </p:nvSpPr>
        <p:spPr>
          <a:xfrm>
            <a:off x="4992481" y="2634955"/>
            <a:ext cx="38365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Art. 7º Cabe ao órgão federal responsável pelo setor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do meio ambiente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II -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estabelecer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exigências para a elaboração dos dossiês 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ecotoxicologia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III -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analisar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e, </a:t>
            </a:r>
            <a:r>
              <a:rPr lang="pt-BR" sz="16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quando couber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u="sng" dirty="0">
                <a:latin typeface="Arial" pitchFamily="34" charset="0"/>
                <a:cs typeface="Arial" pitchFamily="34" charset="0"/>
              </a:rPr>
              <a:t>homologar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 análise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risco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ambiental apresentada pelo requerente dos pesticidas, dos produtos de controle ambiental e afins; </a:t>
            </a:r>
          </a:p>
        </p:txBody>
      </p:sp>
    </p:spTree>
    <p:extLst>
      <p:ext uri="{BB962C8B-B14F-4D97-AF65-F5344CB8AC3E}">
        <p14:creationId xmlns:p14="http://schemas.microsoft.com/office/powerpoint/2010/main" val="6780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D641675-1DF4-F8D8-7DDF-D1F5AA392252}"/>
              </a:ext>
            </a:extLst>
          </p:cNvPr>
          <p:cNvSpPr txBox="1">
            <a:spLocks/>
          </p:cNvSpPr>
          <p:nvPr/>
        </p:nvSpPr>
        <p:spPr>
          <a:xfrm>
            <a:off x="425916" y="1158757"/>
            <a:ext cx="8229600" cy="1143000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dirty="0">
                <a:solidFill>
                  <a:srgbClr val="00734A"/>
                </a:solidFill>
              </a:rPr>
              <a:t>Constitucionalidade do PL 6299/02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36849C-A27A-8E00-FC2A-E75489B423A8}"/>
              </a:ext>
            </a:extLst>
          </p:cNvPr>
          <p:cNvSpPr/>
          <p:nvPr/>
        </p:nvSpPr>
        <p:spPr>
          <a:xfrm>
            <a:off x="2494992" y="2833098"/>
            <a:ext cx="2160240" cy="1063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/>
              <a:t>Nota Técnica 4ª CCR 1/</a:t>
            </a:r>
            <a:r>
              <a:rPr lang="pt-BR" sz="1350" dirty="0">
                <a:solidFill>
                  <a:srgbClr val="FF0000"/>
                </a:solidFill>
              </a:rPr>
              <a:t>2018 </a:t>
            </a:r>
            <a:r>
              <a:rPr lang="pt-BR" sz="1350" dirty="0"/>
              <a:t>– MPF, de 03/05/2018.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E82146-403E-3C4B-09A6-FC711EBF3241}"/>
              </a:ext>
            </a:extLst>
          </p:cNvPr>
          <p:cNvSpPr/>
          <p:nvPr/>
        </p:nvSpPr>
        <p:spPr>
          <a:xfrm>
            <a:off x="6459700" y="2833098"/>
            <a:ext cx="2160240" cy="1037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/>
              <a:t>Nota Informativa n° 407/2022 Consultoria Legislativa do Senado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97DE669-7E1F-EFC8-F007-51AB9102123F}"/>
              </a:ext>
            </a:extLst>
          </p:cNvPr>
          <p:cNvCxnSpPr/>
          <p:nvPr/>
        </p:nvCxnSpPr>
        <p:spPr>
          <a:xfrm flipV="1">
            <a:off x="5004048" y="566045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3B839A4-2406-7630-A72B-F502FCCC12D6}"/>
              </a:ext>
            </a:extLst>
          </p:cNvPr>
          <p:cNvCxnSpPr/>
          <p:nvPr/>
        </p:nvCxnSpPr>
        <p:spPr>
          <a:xfrm flipV="1">
            <a:off x="6470941" y="567520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E4C293-FCCD-0A66-06A2-CDB59D4DCC43}"/>
              </a:ext>
            </a:extLst>
          </p:cNvPr>
          <p:cNvSpPr txBox="1"/>
          <p:nvPr/>
        </p:nvSpPr>
        <p:spPr>
          <a:xfrm>
            <a:off x="3863388" y="4775913"/>
            <a:ext cx="2309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Substitutivo da Com. </a:t>
            </a:r>
            <a:r>
              <a:rPr lang="pt-BR" dirty="0" err="1"/>
              <a:t>Esp</a:t>
            </a:r>
            <a:r>
              <a:rPr lang="pt-BR" dirty="0"/>
              <a:t>/CD</a:t>
            </a:r>
          </a:p>
          <a:p>
            <a:pPr algn="ctr"/>
            <a:r>
              <a:rPr lang="pt-BR" dirty="0"/>
              <a:t> em 18/06/2018 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1D9D97C-5028-C724-B150-DE5239D0EC30}"/>
              </a:ext>
            </a:extLst>
          </p:cNvPr>
          <p:cNvCxnSpPr/>
          <p:nvPr/>
        </p:nvCxnSpPr>
        <p:spPr>
          <a:xfrm flipV="1">
            <a:off x="1691680" y="576685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197F0E-395F-634C-2325-71F6ECABC20C}"/>
              </a:ext>
            </a:extLst>
          </p:cNvPr>
          <p:cNvSpPr txBox="1"/>
          <p:nvPr/>
        </p:nvSpPr>
        <p:spPr>
          <a:xfrm>
            <a:off x="2473785" y="3943816"/>
            <a:ext cx="222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Anterior ao Substitutivo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B2013D1-6F26-EEEB-0755-6D9725E375F3}"/>
              </a:ext>
            </a:extLst>
          </p:cNvPr>
          <p:cNvSpPr txBox="1"/>
          <p:nvPr/>
        </p:nvSpPr>
        <p:spPr>
          <a:xfrm>
            <a:off x="6643537" y="3949153"/>
            <a:ext cx="179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Omite Capítulos do Substitutivo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0CD217C-63A7-CD6C-3454-CEA93F2F3246}"/>
              </a:ext>
            </a:extLst>
          </p:cNvPr>
          <p:cNvGrpSpPr/>
          <p:nvPr/>
        </p:nvGrpSpPr>
        <p:grpSpPr>
          <a:xfrm>
            <a:off x="516517" y="5675204"/>
            <a:ext cx="8138999" cy="672604"/>
            <a:chOff x="516517" y="5675207"/>
            <a:chExt cx="8138999" cy="560741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468E38BF-93F1-8BA3-07F7-788926F7205E}"/>
                </a:ext>
              </a:extLst>
            </p:cNvPr>
            <p:cNvCxnSpPr/>
            <p:nvPr/>
          </p:nvCxnSpPr>
          <p:spPr>
            <a:xfrm>
              <a:off x="554504" y="5675207"/>
              <a:ext cx="8101012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2D88BC3-6F16-6C00-9337-A099FE66332C}"/>
                </a:ext>
              </a:extLst>
            </p:cNvPr>
            <p:cNvSpPr txBox="1"/>
            <p:nvPr/>
          </p:nvSpPr>
          <p:spPr>
            <a:xfrm>
              <a:off x="516517" y="5866616"/>
              <a:ext cx="2736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PLS 529/1999  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880553-F8F4-7E4E-FF7F-7882FA787553}"/>
              </a:ext>
            </a:extLst>
          </p:cNvPr>
          <p:cNvSpPr txBox="1"/>
          <p:nvPr/>
        </p:nvSpPr>
        <p:spPr>
          <a:xfrm>
            <a:off x="5704781" y="5766856"/>
            <a:ext cx="208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Substitutivo CD</a:t>
            </a:r>
          </a:p>
          <a:p>
            <a:pPr algn="ctr"/>
            <a:r>
              <a:rPr lang="pt-BR" dirty="0"/>
              <a:t> em 09/02/2022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94A0E3-19F2-5323-F8C3-6A1C66C69FC2}"/>
              </a:ext>
            </a:extLst>
          </p:cNvPr>
          <p:cNvSpPr txBox="1"/>
          <p:nvPr/>
        </p:nvSpPr>
        <p:spPr>
          <a:xfrm>
            <a:off x="8172400" y="4647512"/>
            <a:ext cx="37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05274A-F278-CF16-A257-9C66830B4411}"/>
              </a:ext>
            </a:extLst>
          </p:cNvPr>
          <p:cNvSpPr txBox="1"/>
          <p:nvPr/>
        </p:nvSpPr>
        <p:spPr>
          <a:xfrm>
            <a:off x="4385149" y="5870352"/>
            <a:ext cx="105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+-++- +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73AC8A-5E5D-337E-2AC0-2717D713985E}"/>
              </a:ext>
            </a:extLst>
          </p:cNvPr>
          <p:cNvSpPr txBox="1"/>
          <p:nvPr/>
        </p:nvSpPr>
        <p:spPr>
          <a:xfrm>
            <a:off x="2708725" y="5891450"/>
            <a:ext cx="155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CD: 12/4/2016</a:t>
            </a:r>
          </a:p>
        </p:txBody>
      </p:sp>
    </p:spTree>
    <p:extLst>
      <p:ext uri="{BB962C8B-B14F-4D97-AF65-F5344CB8AC3E}">
        <p14:creationId xmlns:p14="http://schemas.microsoft.com/office/powerpoint/2010/main" val="36032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3" grpId="0"/>
      <p:bldP spid="14" grpId="0"/>
      <p:bldP spid="16" grpId="0"/>
      <p:bldP spid="2" grpId="0"/>
      <p:bldP spid="18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971600" y="1124744"/>
            <a:ext cx="7488832" cy="627423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B9F81B6-40EA-0C49-6282-F6BD5B642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65726"/>
              </p:ext>
            </p:extLst>
          </p:nvPr>
        </p:nvGraphicFramePr>
        <p:xfrm>
          <a:off x="213571" y="3384186"/>
          <a:ext cx="8516737" cy="26133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5461">
                  <a:extLst>
                    <a:ext uri="{9D8B030D-6E8A-4147-A177-3AD203B41FA5}">
                      <a16:colId xmlns:a16="http://schemas.microsoft.com/office/drawing/2014/main" val="683670665"/>
                    </a:ext>
                  </a:extLst>
                </a:gridCol>
                <a:gridCol w="5161276">
                  <a:extLst>
                    <a:ext uri="{9D8B030D-6E8A-4147-A177-3AD203B41FA5}">
                      <a16:colId xmlns:a16="http://schemas.microsoft.com/office/drawing/2014/main" val="694248476"/>
                    </a:ext>
                  </a:extLst>
                </a:gridCol>
              </a:tblGrid>
              <a:tr h="36906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400" dirty="0"/>
                        <a:t>MAPA</a:t>
                      </a:r>
                      <a:endParaRPr lang="pt-BR" sz="1200" dirty="0"/>
                    </a:p>
                  </a:txBody>
                  <a:tcPr marL="68586" marR="6858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TCU</a:t>
                      </a:r>
                    </a:p>
                  </a:txBody>
                  <a:tcPr marL="68586" marR="68586" marT="34290" marB="34290"/>
                </a:tc>
                <a:extLst>
                  <a:ext uri="{0D108BD9-81ED-4DB2-BD59-A6C34878D82A}">
                    <a16:rowId xmlns:a16="http://schemas.microsoft.com/office/drawing/2014/main" val="4277323379"/>
                  </a:ext>
                </a:extLst>
              </a:tr>
              <a:tr h="224432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kern="1200" dirty="0">
                          <a:solidFill>
                            <a:srgbClr val="5C5C5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 58. Fica instituído o Sistema Unificado de Informação,</a:t>
                      </a:r>
                      <a:br>
                        <a:rPr lang="pt-BR" sz="1400" b="0" i="0" kern="1200" dirty="0">
                          <a:solidFill>
                            <a:srgbClr val="5C5C5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t-BR" sz="1400" b="0" i="0" kern="1200" dirty="0">
                          <a:solidFill>
                            <a:srgbClr val="5C5C5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Petição e Avaliação Eletrônica - SISPA, </a:t>
                      </a:r>
                      <a:r>
                        <a:rPr lang="pt-BR" sz="1400" b="1" i="0" kern="1200" dirty="0">
                          <a:solidFill>
                            <a:srgbClr val="5C5C5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coordenado</a:t>
                      </a:r>
                      <a:r>
                        <a:rPr lang="pt-BR" sz="1400" b="0" i="0" kern="1200" dirty="0">
                          <a:solidFill>
                            <a:srgbClr val="5C5C5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pelo órgão federal responsável pelo setor da agricultura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68586" marR="68586" marT="34290" marB="3429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200" dirty="0"/>
                    </a:p>
                  </a:txBody>
                  <a:tcPr marL="68586" marR="68586" marT="34290" marB="34290"/>
                </a:tc>
                <a:extLst>
                  <a:ext uri="{0D108BD9-81ED-4DB2-BD59-A6C34878D82A}">
                    <a16:rowId xmlns:a16="http://schemas.microsoft.com/office/drawing/2014/main" val="93327920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ABCED0F-BCC8-6BEB-D92C-E87401E12DE8}"/>
              </a:ext>
            </a:extLst>
          </p:cNvPr>
          <p:cNvSpPr txBox="1"/>
          <p:nvPr/>
        </p:nvSpPr>
        <p:spPr>
          <a:xfrm>
            <a:off x="3761756" y="3789040"/>
            <a:ext cx="4968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9.2 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pt-BR" sz="1400" b="0" i="0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promovam a designação da entidade ou instância </a:t>
            </a:r>
            <a:r>
              <a:rPr lang="pt-BR" sz="1400" b="1" i="0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coordenadora</a:t>
            </a:r>
            <a:r>
              <a:rPr lang="pt-BR" sz="1400" b="0" i="0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0" i="0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gerenciar e desenvolver o planejamento estratégico destinado a abranger as atividades comuns ... reavaliação, do monitoramento e da fiscalização...</a:t>
            </a:r>
          </a:p>
          <a:p>
            <a:r>
              <a:rPr lang="pt-BR" sz="1400" b="0" i="1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 </a:t>
            </a:r>
            <a:r>
              <a:rPr lang="pt-BR" sz="1400" b="1" i="1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400" b="1" i="1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arcabouço legal </a:t>
            </a:r>
            <a:r>
              <a:rPr lang="pt-BR" sz="1400" b="0" i="1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registro de agrotóxicos em nível federal exige diversos desafios dos órgãos e entidades registrantes. </a:t>
            </a:r>
            <a:r>
              <a:rPr lang="pt-BR" sz="1400" b="0" i="1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primeiro deles se </a:t>
            </a:r>
            <a:r>
              <a:rPr lang="pt-BR" sz="1400" b="1" i="1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relaciona à organização e à coordenação</a:t>
            </a:r>
            <a:r>
              <a:rPr lang="pt-BR" sz="1400" b="0" i="1" u="sng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0" i="1" dirty="0">
                <a:solidFill>
                  <a:srgbClr val="5C5C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ações necessárias para o desempenho satisfatório de suas funções como reguladores de um setor do qual o Brasil obtém boa parte de seu PIB.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DD16ABA-A64F-784E-89F2-73450943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09089"/>
            <a:ext cx="7920880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755576" y="1124744"/>
            <a:ext cx="7920880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B9F81B6-40EA-0C49-6282-F6BD5B642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50721"/>
              </p:ext>
            </p:extLst>
          </p:nvPr>
        </p:nvGraphicFramePr>
        <p:xfrm>
          <a:off x="503634" y="1653539"/>
          <a:ext cx="8283360" cy="37196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5416">
                  <a:extLst>
                    <a:ext uri="{9D8B030D-6E8A-4147-A177-3AD203B41FA5}">
                      <a16:colId xmlns:a16="http://schemas.microsoft.com/office/drawing/2014/main" val="683670665"/>
                    </a:ext>
                  </a:extLst>
                </a:gridCol>
                <a:gridCol w="6177944">
                  <a:extLst>
                    <a:ext uri="{9D8B030D-6E8A-4147-A177-3AD203B41FA5}">
                      <a16:colId xmlns:a16="http://schemas.microsoft.com/office/drawing/2014/main" val="694248476"/>
                    </a:ext>
                  </a:extLst>
                </a:gridCol>
              </a:tblGrid>
              <a:tr h="33481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400" dirty="0"/>
                        <a:t>Coordenador</a:t>
                      </a:r>
                      <a:endParaRPr lang="pt-BR" sz="1200" dirty="0"/>
                    </a:p>
                  </a:txBody>
                  <a:tcPr marL="68586" marR="6858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Lei n. 9.784/89, novo art. 49-A</a:t>
                      </a:r>
                    </a:p>
                  </a:txBody>
                  <a:tcPr marL="68586" marR="68586" marT="34290" marB="34290"/>
                </a:tc>
                <a:extLst>
                  <a:ext uri="{0D108BD9-81ED-4DB2-BD59-A6C34878D82A}">
                    <a16:rowId xmlns:a16="http://schemas.microsoft.com/office/drawing/2014/main" val="4277323379"/>
                  </a:ext>
                </a:extLst>
              </a:tr>
              <a:tr h="33848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Art.28. § 1º O órgão federal que atua na área da agricultura é o coordenador do processo de       reanálise dos pesticidas e poderá solicitar informações dos órgãos de saúde e de meio ambiente para complementar sua análise.</a:t>
                      </a:r>
                    </a:p>
                  </a:txBody>
                  <a:tcPr marL="68586" marR="68586" marT="34290" marB="3429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200" dirty="0"/>
                    </a:p>
                  </a:txBody>
                  <a:tcPr marL="68586" marR="68586" marT="34290" marB="34290"/>
                </a:tc>
                <a:extLst>
                  <a:ext uri="{0D108BD9-81ED-4DB2-BD59-A6C34878D82A}">
                    <a16:rowId xmlns:a16="http://schemas.microsoft.com/office/drawing/2014/main" val="933279200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01857F4-201D-4A82-6FE5-84A65550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70" y="2032646"/>
            <a:ext cx="6159211" cy="33123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C97CB2-5DC5-DD80-3B9F-DFE4BBAD3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3" y="5467752"/>
            <a:ext cx="8283361" cy="92132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9BA6F9B-BCC0-9730-41DB-2D70C3A3697A}"/>
              </a:ext>
            </a:extLst>
          </p:cNvPr>
          <p:cNvCxnSpPr/>
          <p:nvPr/>
        </p:nvCxnSpPr>
        <p:spPr>
          <a:xfrm>
            <a:off x="7092280" y="2708920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D5AF760-A06E-087C-4271-3573F89447BD}"/>
              </a:ext>
            </a:extLst>
          </p:cNvPr>
          <p:cNvCxnSpPr>
            <a:cxnSpLocks/>
          </p:cNvCxnSpPr>
          <p:nvPr/>
        </p:nvCxnSpPr>
        <p:spPr>
          <a:xfrm>
            <a:off x="7632340" y="3789040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00D7B99-5152-393F-8904-6542843EEC95}"/>
              </a:ext>
            </a:extLst>
          </p:cNvPr>
          <p:cNvCxnSpPr>
            <a:cxnSpLocks/>
          </p:cNvCxnSpPr>
          <p:nvPr/>
        </p:nvCxnSpPr>
        <p:spPr>
          <a:xfrm>
            <a:off x="2619970" y="3933056"/>
            <a:ext cx="4398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611560" y="1124744"/>
            <a:ext cx="7848872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1857F4-201D-4A82-6FE5-84A65550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289"/>
          <a:stretch/>
        </p:blipFill>
        <p:spPr>
          <a:xfrm>
            <a:off x="1547664" y="1784693"/>
            <a:ext cx="6015194" cy="3923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013142-EA64-1FB4-40F3-088D535B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92896"/>
            <a:ext cx="8136904" cy="1162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248A770-E603-C8D9-133A-A9A46C5A7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687472"/>
            <a:ext cx="8136904" cy="1000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9EB645-9FCA-2BDF-81CD-1681FC55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40" y="4869160"/>
            <a:ext cx="833122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661635" y="1124744"/>
            <a:ext cx="8001945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8E49A8-EF13-FF3F-6737-2F5A9F3AE339}"/>
              </a:ext>
            </a:extLst>
          </p:cNvPr>
          <p:cNvSpPr txBox="1">
            <a:spLocks/>
          </p:cNvSpPr>
          <p:nvPr/>
        </p:nvSpPr>
        <p:spPr>
          <a:xfrm>
            <a:off x="661635" y="1752167"/>
            <a:ext cx="7612380" cy="5110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100" b="1" dirty="0">
                <a:solidFill>
                  <a:srgbClr val="00734A"/>
                </a:solidFill>
                <a:latin typeface="+mn-lt"/>
              </a:rPr>
              <a:t>COMPETÊNCIAS DOS ESTADOS E DISTRITO FEDERAL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A2994AE-1765-AD38-A4C4-EAD519B3A1D0}"/>
              </a:ext>
            </a:extLst>
          </p:cNvPr>
          <p:cNvSpPr txBox="1">
            <a:spLocks/>
          </p:cNvSpPr>
          <p:nvPr/>
        </p:nvSpPr>
        <p:spPr>
          <a:xfrm>
            <a:off x="730004" y="4509120"/>
            <a:ext cx="7886700" cy="15184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altLang="pt-BR" sz="2100" b="1" dirty="0">
                <a:solidFill>
                  <a:srgbClr val="82564A"/>
                </a:solidFill>
                <a:cs typeface="Arial" panose="020B0604020202020204" pitchFamily="34" charset="0"/>
              </a:rPr>
              <a:t>Estados e ao Distrito Federal:</a:t>
            </a:r>
            <a:r>
              <a:rPr lang="pt-BR" altLang="pt-BR" sz="2100" dirty="0">
                <a:solidFill>
                  <a:srgbClr val="82564A"/>
                </a:solidFill>
                <a:cs typeface="Arial" panose="020B0604020202020204" pitchFamily="34" charset="0"/>
              </a:rPr>
              <a:t> </a:t>
            </a:r>
            <a:r>
              <a:rPr lang="pt-BR" altLang="pt-BR" sz="2100" b="1" dirty="0">
                <a:solidFill>
                  <a:srgbClr val="00734A"/>
                </a:solidFill>
                <a:cs typeface="Arial" panose="020B0604020202020204" pitchFamily="34" charset="0"/>
              </a:rPr>
              <a:t>legislar supletivamente, desde que cientificamente fundamentado</a:t>
            </a:r>
            <a:r>
              <a:rPr lang="pt-BR" altLang="pt-BR" sz="2100" dirty="0">
                <a:solidFill>
                  <a:srgbClr val="82564A"/>
                </a:solidFill>
                <a:cs typeface="Arial" panose="020B0604020202020204" pitchFamily="34" charset="0"/>
              </a:rPr>
              <a:t>, sobre o uso, a produção, o consumo, o comércio e o armazenamento ..., bem como fiscalizar o uso, o consumo, o comércio, o armazenamento e o transporte interno.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8956C8-486C-4D5B-24A9-302453543EBD}"/>
              </a:ext>
            </a:extLst>
          </p:cNvPr>
          <p:cNvSpPr txBox="1"/>
          <p:nvPr/>
        </p:nvSpPr>
        <p:spPr>
          <a:xfrm flipH="1">
            <a:off x="2699792" y="3949561"/>
            <a:ext cx="470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Evitar decisões contraditórias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89492FF6-5F09-3F08-AA1B-9042A76FE453}"/>
              </a:ext>
            </a:extLst>
          </p:cNvPr>
          <p:cNvSpPr txBox="1">
            <a:spLocks/>
          </p:cNvSpPr>
          <p:nvPr/>
        </p:nvSpPr>
        <p:spPr>
          <a:xfrm>
            <a:off x="533547" y="2157716"/>
            <a:ext cx="8258120" cy="1570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375"/>
              </a:spcBef>
            </a:pPr>
            <a:endParaRPr lang="pt-BR" sz="2100" spc="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pt-BR" sz="2400" spc="8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Muitos são os casos de questionamento judicial quanto à constitucionalidade de leis ... que... </a:t>
            </a:r>
            <a:r>
              <a:rPr lang="pt-BR" sz="2400" b="1" spc="8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estabelecem disposições diametralmente opostas aos comandos gerais estabelecidos em leis federais, </a:t>
            </a:r>
            <a:r>
              <a:rPr lang="pt-BR" sz="2400" b="1" u="sng" spc="8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 qualquer justificativa técnico-científica</a:t>
            </a:r>
            <a:endParaRPr lang="pt-BR" sz="2100" u="sng" spc="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5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314022-B3A3-832A-7996-0CBA3979F366}"/>
              </a:ext>
            </a:extLst>
          </p:cNvPr>
          <p:cNvSpPr txBox="1">
            <a:spLocks/>
          </p:cNvSpPr>
          <p:nvPr/>
        </p:nvSpPr>
        <p:spPr>
          <a:xfrm>
            <a:off x="683568" y="1124744"/>
            <a:ext cx="7920880" cy="627423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6E77CB75-6FBA-15E3-D54F-D01E2D9B9800}"/>
              </a:ext>
            </a:extLst>
          </p:cNvPr>
          <p:cNvSpPr txBox="1">
            <a:spLocks/>
          </p:cNvSpPr>
          <p:nvPr/>
        </p:nvSpPr>
        <p:spPr>
          <a:xfrm>
            <a:off x="129540" y="2057400"/>
            <a:ext cx="8595360" cy="41079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208151-566C-50BD-A74A-82EC1B8DE238}"/>
              </a:ext>
            </a:extLst>
          </p:cNvPr>
          <p:cNvSpPr txBox="1"/>
          <p:nvPr/>
        </p:nvSpPr>
        <p:spPr>
          <a:xfrm>
            <a:off x="683568" y="4071694"/>
            <a:ext cx="76932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Dias Toffoli, que dissertou no RE 930407-SC:  “...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exige-se, ......... </a:t>
            </a:r>
            <a:r>
              <a:rPr lang="pt-BR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ampare-se em peculiaridade </a:t>
            </a:r>
            <a:r>
              <a:rPr lang="pt-BR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específica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......... A imperiosidade da existência de um fator de </a:t>
            </a:r>
            <a:r>
              <a:rPr lang="pt-BR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discrímen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...”, </a:t>
            </a:r>
          </a:p>
          <a:p>
            <a:pPr algn="just"/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‘... na </a:t>
            </a:r>
            <a:r>
              <a:rPr lang="pt-BR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ausência de indicação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forma cristalina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direta, </a:t>
            </a:r>
            <a:r>
              <a:rPr lang="pt-BR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interesse local 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embasar a edição da lei restritiva, o que confere à legislação municipal indevida natureza genérica, em </a:t>
            </a:r>
            <a:r>
              <a:rPr lang="pt-BR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evidente desacordo com a Constituição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o precedente do Supremo Tribunal Federal...”</a:t>
            </a:r>
            <a:endParaRPr lang="pt-BR" i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3BFE6F9-DFC6-9143-E09C-D83D20A6F990}"/>
              </a:ext>
            </a:extLst>
          </p:cNvPr>
          <p:cNvSpPr/>
          <p:nvPr/>
        </p:nvSpPr>
        <p:spPr>
          <a:xfrm>
            <a:off x="744724" y="1616293"/>
            <a:ext cx="7570972" cy="62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pt-BR" sz="1350" spc="8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seu caráter suplementar*, se espera que preencham vazios ou lacunas deixadas pela legislação federal, SOMAR, MELHORAR, e </a:t>
            </a:r>
            <a:r>
              <a:rPr lang="pt-BR" sz="1350" u="sng" spc="8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que venham dispor em diametral objeção a esta, sem particularidade justificável</a:t>
            </a:r>
            <a:endParaRPr lang="pt-BR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C2F40A-3E83-7ECA-BB06-70508102EE07}"/>
              </a:ext>
            </a:extLst>
          </p:cNvPr>
          <p:cNvSpPr txBox="1"/>
          <p:nvPr/>
        </p:nvSpPr>
        <p:spPr>
          <a:xfrm>
            <a:off x="3275856" y="2502516"/>
            <a:ext cx="518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“...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Não se pode banir...produtos analisados ... em três órgãos federais... Livres para distribuição e  comércio em todo o território brasileiro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...” (RP 1.135-RS). </a:t>
            </a:r>
          </a:p>
        </p:txBody>
      </p:sp>
      <p:pic>
        <p:nvPicPr>
          <p:cNvPr id="8" name="Imagem 7" descr="Salão com pessoas ao redor de uma mesa de madeira&#10;&#10;Descrição gerada automaticamente">
            <a:extLst>
              <a:ext uri="{FF2B5EF4-FFF2-40B4-BE49-F238E27FC236}">
                <a16:creationId xmlns:a16="http://schemas.microsoft.com/office/drawing/2014/main" id="{23D41F8B-A9F2-CF13-7849-4AE08E22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55" t="6490" r="17912" b="40695"/>
          <a:stretch/>
        </p:blipFill>
        <p:spPr>
          <a:xfrm>
            <a:off x="708720" y="2457583"/>
            <a:ext cx="2273318" cy="15841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DD87499-B217-E154-1698-76B9BA3EFD5F}"/>
              </a:ext>
            </a:extLst>
          </p:cNvPr>
          <p:cNvSpPr txBox="1"/>
          <p:nvPr/>
        </p:nvSpPr>
        <p:spPr>
          <a:xfrm>
            <a:off x="0" y="647848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flickr.com/photos/micheltemer/18873497351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5833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71D0782-027F-C9F6-7C46-F164FB979A85}"/>
              </a:ext>
            </a:extLst>
          </p:cNvPr>
          <p:cNvSpPr txBox="1">
            <a:spLocks/>
          </p:cNvSpPr>
          <p:nvPr/>
        </p:nvSpPr>
        <p:spPr>
          <a:xfrm>
            <a:off x="709065" y="954761"/>
            <a:ext cx="7352997" cy="5667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00734A"/>
                </a:solidFill>
                <a:latin typeface="+mn-lt"/>
              </a:rPr>
              <a:t>COMPETÊNCIAS DOS ESTADOS E DISTRITO FEDERAL</a:t>
            </a:r>
            <a:endParaRPr lang="pt-BR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2A284FB2-A4F4-8384-99F0-92322732A863}"/>
              </a:ext>
            </a:extLst>
          </p:cNvPr>
          <p:cNvSpPr txBox="1">
            <a:spLocks/>
          </p:cNvSpPr>
          <p:nvPr/>
        </p:nvSpPr>
        <p:spPr>
          <a:xfrm>
            <a:off x="709065" y="1599683"/>
            <a:ext cx="7576185" cy="12622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spc="8" dirty="0">
                <a:ea typeface="Times New Roman" panose="02020603050405020304" pitchFamily="18" charset="0"/>
                <a:cs typeface="Calibri" panose="020F0502020204030204" pitchFamily="34" charset="0"/>
              </a:rPr>
              <a:t>O Art.11 do Substitutivo racionaliza o procedimento, pois os Estados utilizarão os dados existentes e já aportados aos órgãos registrantes para exercerem o seu poder de controle e fiscalização.	</a:t>
            </a:r>
            <a:endParaRPr lang="pt-BR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163BCBF-8124-AD79-74B0-3C755D1AE3F0}"/>
              </a:ext>
            </a:extLst>
          </p:cNvPr>
          <p:cNvGrpSpPr/>
          <p:nvPr/>
        </p:nvGrpSpPr>
        <p:grpSpPr>
          <a:xfrm>
            <a:off x="4408961" y="2923188"/>
            <a:ext cx="4111620" cy="2520280"/>
            <a:chOff x="4486394" y="2001492"/>
            <a:chExt cx="3568578" cy="343260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FE4C247-E1BD-C44F-A3F6-89C10DCA9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394" y="2001492"/>
              <a:ext cx="3568578" cy="343260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4925">
              <a:noFill/>
            </a:ln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70DE1BB-9B83-435C-20EA-677AC0E80254}"/>
                </a:ext>
              </a:extLst>
            </p:cNvPr>
            <p:cNvSpPr txBox="1"/>
            <p:nvPr/>
          </p:nvSpPr>
          <p:spPr>
            <a:xfrm>
              <a:off x="4636308" y="3031178"/>
              <a:ext cx="107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AGRICULTURA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04042D4-A9F8-FABA-8D44-4C5F4A7A2D84}"/>
                </a:ext>
              </a:extLst>
            </p:cNvPr>
            <p:cNvSpPr txBox="1"/>
            <p:nvPr/>
          </p:nvSpPr>
          <p:spPr>
            <a:xfrm>
              <a:off x="6071128" y="3064745"/>
              <a:ext cx="610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SAÚDE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6589A59-AE43-6D87-313A-09DF8FFD8046}"/>
                </a:ext>
              </a:extLst>
            </p:cNvPr>
            <p:cNvSpPr txBox="1"/>
            <p:nvPr/>
          </p:nvSpPr>
          <p:spPr>
            <a:xfrm>
              <a:off x="6890001" y="2938845"/>
              <a:ext cx="1074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MEIO AMBIENTE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B56F9A4-A652-FECB-8353-0D38CAD82946}"/>
                </a:ext>
              </a:extLst>
            </p:cNvPr>
            <p:cNvSpPr txBox="1"/>
            <p:nvPr/>
          </p:nvSpPr>
          <p:spPr>
            <a:xfrm>
              <a:off x="5321387" y="4055536"/>
              <a:ext cx="737702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FEDERAL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61BE0A0-E040-3F39-44EC-AA498F604C23}"/>
                </a:ext>
              </a:extLst>
            </p:cNvPr>
            <p:cNvSpPr txBox="1"/>
            <p:nvPr/>
          </p:nvSpPr>
          <p:spPr>
            <a:xfrm>
              <a:off x="6421247" y="4069416"/>
              <a:ext cx="937508" cy="37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ESTADUAL</a:t>
              </a:r>
            </a:p>
          </p:txBody>
        </p:sp>
      </p:grpSp>
      <p:sp>
        <p:nvSpPr>
          <p:cNvPr id="14" name="Espaço Reservado para Conteúdo 1">
            <a:extLst>
              <a:ext uri="{FF2B5EF4-FFF2-40B4-BE49-F238E27FC236}">
                <a16:creationId xmlns:a16="http://schemas.microsoft.com/office/drawing/2014/main" id="{CB486B46-B39F-F613-D772-54467EC80744}"/>
              </a:ext>
            </a:extLst>
          </p:cNvPr>
          <p:cNvSpPr txBox="1">
            <a:spLocks/>
          </p:cNvSpPr>
          <p:nvPr/>
        </p:nvSpPr>
        <p:spPr bwMode="auto">
          <a:xfrm>
            <a:off x="628726" y="3128904"/>
            <a:ext cx="3780235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00" b="1" dirty="0">
                <a:solidFill>
                  <a:srgbClr val="82564A"/>
                </a:solidFill>
              </a:rPr>
              <a:t>PL 6299</a:t>
            </a:r>
            <a:r>
              <a:rPr lang="pt-BR" altLang="pt-BR" sz="1500" dirty="0">
                <a:solidFill>
                  <a:srgbClr val="82564A"/>
                </a:solidFill>
              </a:rPr>
              <a:t> </a:t>
            </a:r>
          </a:p>
          <a:p>
            <a:pPr algn="just" defTabSz="514350" eaLnBrk="0" fontAlgn="base" hangingPunct="0"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Sistema Unificado de Informação</a:t>
            </a:r>
            <a:r>
              <a:rPr lang="pt-BR" altLang="pt-BR" sz="1500" dirty="0">
                <a:solidFill>
                  <a:srgbClr val="82564A"/>
                </a:solidFill>
              </a:rPr>
              <a:t>, Petição e Avaliação Eletrônica </a:t>
            </a:r>
            <a:r>
              <a:rPr lang="pt-BR" altLang="pt-BR" sz="1500" b="1" dirty="0">
                <a:solidFill>
                  <a:srgbClr val="00734A"/>
                </a:solidFill>
              </a:rPr>
              <a:t>(SISPA)</a:t>
            </a:r>
            <a:r>
              <a:rPr lang="pt-BR" altLang="pt-BR" sz="1500" dirty="0">
                <a:solidFill>
                  <a:srgbClr val="82564A"/>
                </a:solidFill>
              </a:rPr>
              <a:t> e o </a:t>
            </a:r>
            <a:r>
              <a:rPr lang="pt-BR" altLang="pt-BR" sz="1500" b="1" dirty="0">
                <a:solidFill>
                  <a:srgbClr val="00734A"/>
                </a:solidFill>
              </a:rPr>
              <a:t>Sistema Unificado de </a:t>
            </a:r>
            <a:r>
              <a:rPr lang="pt-BR" altLang="pt-BR" sz="1500" b="1" u="sng" dirty="0">
                <a:solidFill>
                  <a:srgbClr val="00734A"/>
                </a:solidFill>
              </a:rPr>
              <a:t>Cadastro de Utilização </a:t>
            </a:r>
            <a:r>
              <a:rPr lang="pt-BR" altLang="pt-BR" sz="1500" b="1" dirty="0">
                <a:solidFill>
                  <a:srgbClr val="00734A"/>
                </a:solidFill>
              </a:rPr>
              <a:t>de Pesticidas e Produtos para Controle Ambiental Informatizado.</a:t>
            </a:r>
          </a:p>
          <a:p>
            <a:pPr algn="just" defTabSz="514350" eaLnBrk="0" fontAlgn="base" hangingPunct="0"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00" dirty="0">
                <a:solidFill>
                  <a:srgbClr val="82564A"/>
                </a:solidFill>
              </a:rPr>
              <a:t>Abrangência é nacional</a:t>
            </a:r>
          </a:p>
          <a:p>
            <a:pPr defTabSz="514350" eaLnBrk="0" fontAlgn="base" hangingPunct="0"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00" dirty="0">
                <a:solidFill>
                  <a:srgbClr val="82564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40447A-8327-0510-6E7A-22A2FBCCF8EF}"/>
              </a:ext>
            </a:extLst>
          </p:cNvPr>
          <p:cNvSpPr txBox="1"/>
          <p:nvPr/>
        </p:nvSpPr>
        <p:spPr>
          <a:xfrm>
            <a:off x="323528" y="1268760"/>
            <a:ext cx="8208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215" indent="900430"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Registro/ Autorização Temporária.</a:t>
            </a:r>
          </a:p>
          <a:p>
            <a:pPr marR="69215" indent="900430"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Avaliação por Analogia*, excepcional, que aplica métodos de comparação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 os resultados apresentados por outras Agências Reguladoras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para auxílio e análise das condições de aprovação dos produtos para os cenários de uso no Brasil </a:t>
            </a:r>
            <a:endParaRPr lang="pt-BR" sz="12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9F053F-201C-B3E7-DC69-5C050E311516}"/>
              </a:ext>
            </a:extLst>
          </p:cNvPr>
          <p:cNvSpPr txBox="1"/>
          <p:nvPr/>
        </p:nvSpPr>
        <p:spPr>
          <a:xfrm>
            <a:off x="539552" y="2899976"/>
            <a:ext cx="7992888" cy="327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90043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procedimento de registro de analogia </a:t>
            </a:r>
            <a:r>
              <a:rPr lang="pt-BR" sz="1800" b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é previsto no Brasil desde 2020</a:t>
            </a:r>
            <a:r>
              <a:rPr lang="pt-BR" u="sng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90043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RDC n° 294/2000/ ANVISA: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11. O resultado da avaliação toxicológica de um produto técnico, avaliado por uma autoridade que tenha similaridade de medidas e controles em relação aos requisitos de avaliação toxicológica do Brasil, pode ser utilizado para auxiliar na avaliação toxicológica para fins de registro destes produtos no Brasil...”.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5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40447A-8327-0510-6E7A-22A2FBCCF8EF}"/>
              </a:ext>
            </a:extLst>
          </p:cNvPr>
          <p:cNvSpPr txBox="1"/>
          <p:nvPr/>
        </p:nvSpPr>
        <p:spPr>
          <a:xfrm>
            <a:off x="323528" y="1268760"/>
            <a:ext cx="8208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215" indent="900430"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Registro/ Autorização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emporária.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CF7493A-A04D-241A-4328-2CC89CD3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1427"/>
            <a:ext cx="7164796" cy="16840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A1F590-CEBF-4C9D-28F8-8EFC8E0842BE}"/>
              </a:ext>
            </a:extLst>
          </p:cNvPr>
          <p:cNvSpPr txBox="1"/>
          <p:nvPr/>
        </p:nvSpPr>
        <p:spPr>
          <a:xfrm>
            <a:off x="1097420" y="3588782"/>
            <a:ext cx="7416824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STF acolheu o requisito da existência de registro do medicamento em renomadas agências de regulação no exterior, como a norte-americana FDA e a européia EMA, para autorizar a vacina no Brasil (RE 657.718).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DB482C-47A2-A182-8F75-71DB6E2CFD7B}"/>
              </a:ext>
            </a:extLst>
          </p:cNvPr>
          <p:cNvSpPr txBox="1"/>
          <p:nvPr/>
        </p:nvSpPr>
        <p:spPr>
          <a:xfrm>
            <a:off x="1178623" y="4847742"/>
            <a:ext cx="7038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Art. 3. § 7º ... devem possuir registros com especificações idênticas nos três países membros da Organização para Cooperação e Desenvolvimento Econômico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– OCDE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8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40447A-8327-0510-6E7A-22A2FBCCF8EF}"/>
              </a:ext>
            </a:extLst>
          </p:cNvPr>
          <p:cNvSpPr txBox="1"/>
          <p:nvPr/>
        </p:nvSpPr>
        <p:spPr>
          <a:xfrm>
            <a:off x="323528" y="1268760"/>
            <a:ext cx="8208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215" indent="900430"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Registro/ Autorização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emporária.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DB482C-47A2-A182-8F75-71DB6E2CFD7B}"/>
              </a:ext>
            </a:extLst>
          </p:cNvPr>
          <p:cNvSpPr txBox="1"/>
          <p:nvPr/>
        </p:nvSpPr>
        <p:spPr>
          <a:xfrm>
            <a:off x="908593" y="1916832"/>
            <a:ext cx="70387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Art. 3. § 6º ...que estejam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registrados</a:t>
            </a: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 para culturas</a:t>
            </a:r>
            <a:b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similares ou para usos ambientais similares em pelo menos três países membros da Organização para Cooperação e Desenvolvimento Econômico – OCDE que adotem, nos respectivos âmbitos, o Código Internacional de Conduta sobre a Distribuição e Uso de Pesticidas da Organização das Nações Unidas para Alimentação e Agricultura – FAO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254512-FE08-99A6-243C-ECAE3D47BF07}"/>
              </a:ext>
            </a:extLst>
          </p:cNvPr>
          <p:cNvSpPr txBox="1"/>
          <p:nvPr/>
        </p:nvSpPr>
        <p:spPr>
          <a:xfrm>
            <a:off x="917263" y="4216075"/>
            <a:ext cx="7416824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STF acolheu o requisito da existência de registro do medicamento em renomadas agências de regulação no exterior, como a norte-americana FDA e a européia EMA, para autorizar a vacina no Brasil (RE 657.718).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D38A354-CA00-C834-A9F0-A7B5F6FB148C}"/>
              </a:ext>
            </a:extLst>
          </p:cNvPr>
          <p:cNvSpPr txBox="1">
            <a:spLocks/>
          </p:cNvSpPr>
          <p:nvPr/>
        </p:nvSpPr>
        <p:spPr>
          <a:xfrm>
            <a:off x="557030" y="1772816"/>
            <a:ext cx="8101013" cy="28374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pt-BR" altLang="pt-BR" sz="15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tx2"/>
                </a:solidFill>
                <a:cs typeface="Arial" panose="020B0604020202020204" pitchFamily="34" charset="0"/>
              </a:rPr>
              <a:t>1. A modernização do marco regulatório de pesticidas adota a ciência como base para a análise dos produtos como medida para  garantir proteção à saúde e ao meio ambiente e proporciona previsibilidade e transparência para assegurar a competitividade da agricultura brasileira.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pt-BR" altLang="pt-BR" sz="1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pt-BR" altLang="pt-BR" sz="1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1800" dirty="0">
                <a:solidFill>
                  <a:schemeClr val="tx2"/>
                </a:solidFill>
                <a:cs typeface="Arial" panose="020B0604020202020204" pitchFamily="34" charset="0"/>
              </a:rPr>
              <a:t>2. Combater a desinformação.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pt-BR" altLang="pt-BR" sz="15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B59B50-D1D4-1842-AD5A-DBD364A6D99D}"/>
              </a:ext>
            </a:extLst>
          </p:cNvPr>
          <p:cNvSpPr txBox="1">
            <a:spLocks/>
          </p:cNvSpPr>
          <p:nvPr/>
        </p:nvSpPr>
        <p:spPr>
          <a:xfrm>
            <a:off x="521494" y="1124744"/>
            <a:ext cx="8334851" cy="38909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100" b="1">
                <a:solidFill>
                  <a:srgbClr val="00734A"/>
                </a:solidFill>
                <a:latin typeface="+mn-lt"/>
              </a:rPr>
              <a:t>CONCLUSÃO</a:t>
            </a:r>
            <a:endParaRPr lang="pt-BR" sz="2100" b="1" dirty="0">
              <a:solidFill>
                <a:srgbClr val="00734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5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AE0BA48-4855-4927-4841-A8ED997606DD}"/>
              </a:ext>
            </a:extLst>
          </p:cNvPr>
          <p:cNvSpPr txBox="1">
            <a:spLocks/>
          </p:cNvSpPr>
          <p:nvPr/>
        </p:nvSpPr>
        <p:spPr>
          <a:xfrm>
            <a:off x="428692" y="2098023"/>
            <a:ext cx="5154623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900" b="1" dirty="0">
                <a:solidFill>
                  <a:srgbClr val="00734A"/>
                </a:solidFill>
                <a:latin typeface="+mn-lt"/>
              </a:rPr>
              <a:t>DESAFIOS REGULATÓRIOS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E1D9B1-E2E0-AB3E-A41F-55235182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0" y="2706999"/>
            <a:ext cx="2794294" cy="18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829083F-2A97-D257-8C89-E7D2A1774997}"/>
              </a:ext>
            </a:extLst>
          </p:cNvPr>
          <p:cNvSpPr txBox="1"/>
          <p:nvPr/>
        </p:nvSpPr>
        <p:spPr>
          <a:xfrm>
            <a:off x="4591574" y="2132151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dirty="0">
                <a:solidFill>
                  <a:srgbClr val="393230"/>
                </a:solidFill>
                <a:effectLst/>
                <a:latin typeface="source sans pro" panose="020B0503030403020204" pitchFamily="34" charset="0"/>
              </a:rPr>
              <a:t>Acórdão 2287/</a:t>
            </a:r>
            <a:r>
              <a:rPr lang="pt-BR" b="0" i="0" dirty="0">
                <a:solidFill>
                  <a:srgbClr val="39323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2021</a:t>
            </a:r>
            <a:r>
              <a:rPr lang="pt-BR" b="0" i="0" dirty="0">
                <a:solidFill>
                  <a:srgbClr val="393230"/>
                </a:solidFill>
                <a:effectLst/>
                <a:latin typeface="source sans pro" panose="020B0503030403020204" pitchFamily="34" charset="0"/>
              </a:rPr>
              <a:t> – TCU – Plenário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10F2BC-13A0-75DE-8C6F-4ADCB9E76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7" t="22022" r="16926" b="68091"/>
          <a:stretch/>
        </p:blipFill>
        <p:spPr>
          <a:xfrm>
            <a:off x="3563890" y="2824844"/>
            <a:ext cx="5246744" cy="1517757"/>
          </a:xfrm>
          <a:prstGeom prst="rect">
            <a:avLst/>
          </a:prstGeom>
          <a:solidFill>
            <a:schemeClr val="lt1"/>
          </a:solidFill>
          <a:ln w="19050">
            <a:solidFill>
              <a:schemeClr val="accent1">
                <a:shade val="50000"/>
              </a:schemeClr>
            </a:solidFill>
            <a:prstDash val="sysDash"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E30FCB6-F84E-79E6-6BBC-50BA027C1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7" t="37474" r="16926" b="55043"/>
          <a:stretch/>
        </p:blipFill>
        <p:spPr>
          <a:xfrm>
            <a:off x="3563890" y="4510465"/>
            <a:ext cx="5246744" cy="1684238"/>
          </a:xfrm>
          <a:prstGeom prst="rect">
            <a:avLst/>
          </a:prstGeom>
          <a:solidFill>
            <a:schemeClr val="lt1"/>
          </a:solidFill>
          <a:ln w="19050">
            <a:solidFill>
              <a:schemeClr val="accent1">
                <a:shade val="50000"/>
              </a:schemeClr>
            </a:solidFill>
            <a:prstDash val="sysDash"/>
          </a:ln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95918F5-D92D-D32D-BFBD-54FF7D80EE44}"/>
              </a:ext>
            </a:extLst>
          </p:cNvPr>
          <p:cNvCxnSpPr/>
          <p:nvPr/>
        </p:nvCxnSpPr>
        <p:spPr>
          <a:xfrm>
            <a:off x="4211960" y="4173576"/>
            <a:ext cx="3796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9891A5E-E56D-E5DD-E3EC-DF03AFE34D00}"/>
              </a:ext>
            </a:extLst>
          </p:cNvPr>
          <p:cNvCxnSpPr/>
          <p:nvPr/>
        </p:nvCxnSpPr>
        <p:spPr>
          <a:xfrm>
            <a:off x="6804248" y="4183541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EF88039-3366-CE35-E98E-12CDFD5BD2FF}"/>
              </a:ext>
            </a:extLst>
          </p:cNvPr>
          <p:cNvCxnSpPr/>
          <p:nvPr/>
        </p:nvCxnSpPr>
        <p:spPr>
          <a:xfrm>
            <a:off x="4932040" y="5373216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13D2ABF-5C7C-7DD8-F66F-B16B3B096349}"/>
              </a:ext>
            </a:extLst>
          </p:cNvPr>
          <p:cNvCxnSpPr>
            <a:cxnSpLocks/>
          </p:cNvCxnSpPr>
          <p:nvPr/>
        </p:nvCxnSpPr>
        <p:spPr>
          <a:xfrm>
            <a:off x="5148064" y="3861048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727DDA64-186C-5A33-BFC9-33DA2D497FDC}"/>
              </a:ext>
            </a:extLst>
          </p:cNvPr>
          <p:cNvSpPr txBox="1">
            <a:spLocks/>
          </p:cNvSpPr>
          <p:nvPr/>
        </p:nvSpPr>
        <p:spPr>
          <a:xfrm>
            <a:off x="467544" y="1025194"/>
            <a:ext cx="1440160" cy="729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Introdução:</a:t>
            </a:r>
            <a:endParaRPr lang="pt-BR" sz="2000" b="1" dirty="0">
              <a:solidFill>
                <a:srgbClr val="007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4">
            <a:extLst>
              <a:ext uri="{FF2B5EF4-FFF2-40B4-BE49-F238E27FC236}">
                <a16:creationId xmlns:a16="http://schemas.microsoft.com/office/drawing/2014/main" id="{FFF9D3EE-7629-491F-A528-85FE2BE4286F}"/>
              </a:ext>
            </a:extLst>
          </p:cNvPr>
          <p:cNvSpPr txBox="1">
            <a:spLocks/>
          </p:cNvSpPr>
          <p:nvPr/>
        </p:nvSpPr>
        <p:spPr>
          <a:xfrm>
            <a:off x="6972300" y="5784057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defPPr>
              <a:defRPr lang="pt-BR"/>
            </a:defPPr>
            <a:lvl1pPr marL="0" algn="r" defTabSz="914400" rtl="0" eaLnBrk="1" latinLnBrk="0" hangingPunct="1">
              <a:defRPr sz="1800" kern="120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pt-BR" sz="900">
                <a:solidFill>
                  <a:schemeClr val="accent3"/>
                </a:solidFill>
              </a:rPr>
              <a:pPr/>
              <a:t>30</a:t>
            </a:fld>
            <a:endParaRPr lang="pt-BR" sz="900" dirty="0">
              <a:solidFill>
                <a:schemeClr val="accent3"/>
              </a:solidFill>
            </a:endParaRPr>
          </a:p>
        </p:txBody>
      </p:sp>
      <p:pic>
        <p:nvPicPr>
          <p:cNvPr id="5" name="Imagem 4" descr="Uma imagem contendo placa, relógio, placar, perto&#10;&#10;Descrição gerada automaticamente">
            <a:extLst>
              <a:ext uri="{FF2B5EF4-FFF2-40B4-BE49-F238E27FC236}">
                <a16:creationId xmlns:a16="http://schemas.microsoft.com/office/drawing/2014/main" id="{BFF5BBF5-18E8-4E15-940C-CC173AA61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86" y="402876"/>
            <a:ext cx="3908182" cy="92332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4D49DD4-C4A8-628C-C4C8-D68E5F73F472}"/>
              </a:ext>
            </a:extLst>
          </p:cNvPr>
          <p:cNvSpPr txBox="1"/>
          <p:nvPr/>
        </p:nvSpPr>
        <p:spPr>
          <a:xfrm>
            <a:off x="7132193" y="6447348"/>
            <a:ext cx="181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Paulo César de Campos Amaral</a:t>
            </a:r>
          </a:p>
        </p:txBody>
      </p:sp>
    </p:spTree>
    <p:extLst>
      <p:ext uri="{BB962C8B-B14F-4D97-AF65-F5344CB8AC3E}">
        <p14:creationId xmlns:p14="http://schemas.microsoft.com/office/powerpoint/2010/main" val="21472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CC81FB3-D3CD-C3A8-6E23-7B4806480C0D}"/>
              </a:ext>
            </a:extLst>
          </p:cNvPr>
          <p:cNvSpPr/>
          <p:nvPr/>
        </p:nvSpPr>
        <p:spPr>
          <a:xfrm>
            <a:off x="395536" y="1509760"/>
            <a:ext cx="7666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/>
              <a:t> Novidade Poder de Controle</a:t>
            </a:r>
          </a:p>
          <a:p>
            <a:endParaRPr lang="pt-BR" u="sng" dirty="0"/>
          </a:p>
          <a:p>
            <a:r>
              <a:rPr lang="pt-BR" dirty="0"/>
              <a:t>Art. 22. Fica instituído o </a:t>
            </a:r>
            <a:r>
              <a:rPr lang="pt-BR" b="1" dirty="0"/>
              <a:t>Sistema Unificado de Cadastro e de Utilização </a:t>
            </a:r>
            <a:r>
              <a:rPr lang="pt-BR" dirty="0"/>
              <a:t>.... </a:t>
            </a:r>
          </a:p>
          <a:p>
            <a:r>
              <a:rPr lang="pt-BR" dirty="0"/>
              <a:t>§1º </a:t>
            </a:r>
            <a:r>
              <a:rPr lang="pt-BR" b="1" dirty="0"/>
              <a:t>Deverão ser cadastrados</a:t>
            </a:r>
            <a:r>
              <a:rPr lang="pt-BR" dirty="0"/>
              <a:t> (...) distribuidores, </a:t>
            </a:r>
            <a:r>
              <a:rPr lang="pt-BR" b="1" dirty="0"/>
              <a:t>engenheiros agrônomos ou florestais, </a:t>
            </a:r>
            <a:r>
              <a:rPr lang="pt-BR" b="1" u="sng" dirty="0"/>
              <a:t>agricultores usuários</a:t>
            </a:r>
            <a:r>
              <a:rPr lang="pt-BR" b="1" dirty="0"/>
              <a:t>, prestadoras de serviços para terceiros na aplicação </a:t>
            </a:r>
            <a:r>
              <a:rPr lang="pt-BR" dirty="0"/>
              <a:t>...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30B733-CA6F-FBB6-0532-7F15A333B03F}"/>
              </a:ext>
            </a:extLst>
          </p:cNvPr>
          <p:cNvSpPr txBox="1"/>
          <p:nvPr/>
        </p:nvSpPr>
        <p:spPr>
          <a:xfrm>
            <a:off x="562093" y="3565734"/>
            <a:ext cx="752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§5º O receituário agronômico eletrônico obtido do Sistema Unificado de Utilização (...)  deverá conter, no mínimo: (...)</a:t>
            </a:r>
          </a:p>
          <a:p>
            <a:r>
              <a:rPr lang="pt-BR" dirty="0"/>
              <a:t>9. identificação e </a:t>
            </a:r>
            <a:r>
              <a:rPr lang="pt-BR" u="sng" dirty="0"/>
              <a:t>assinatura</a:t>
            </a:r>
            <a:r>
              <a:rPr lang="pt-BR" dirty="0"/>
              <a:t> do responsável técnico, do </a:t>
            </a:r>
            <a:r>
              <a:rPr lang="pt-BR" u="sng" dirty="0"/>
              <a:t>aplicador</a:t>
            </a:r>
            <a:r>
              <a:rPr lang="pt-BR" dirty="0"/>
              <a:t> e do usuário </a:t>
            </a:r>
          </a:p>
        </p:txBody>
      </p:sp>
    </p:spTree>
    <p:extLst>
      <p:ext uri="{BB962C8B-B14F-4D97-AF65-F5344CB8AC3E}">
        <p14:creationId xmlns:p14="http://schemas.microsoft.com/office/powerpoint/2010/main" val="25096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DF3D571-2E11-DF36-E90F-42AFCA8AC227}"/>
              </a:ext>
            </a:extLst>
          </p:cNvPr>
          <p:cNvSpPr/>
          <p:nvPr/>
        </p:nvSpPr>
        <p:spPr>
          <a:xfrm>
            <a:off x="483169" y="1200234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56. </a:t>
            </a:r>
            <a:r>
              <a:rPr lang="pt-BR" b="1" dirty="0"/>
              <a:t>Produzir</a:t>
            </a:r>
            <a:r>
              <a:rPr lang="pt-BR" dirty="0"/>
              <a:t>, armazenar, transportar, importar, </a:t>
            </a:r>
            <a:r>
              <a:rPr lang="pt-BR" b="1" dirty="0"/>
              <a:t>utilizar</a:t>
            </a:r>
            <a:r>
              <a:rPr lang="pt-BR" dirty="0"/>
              <a:t> ou </a:t>
            </a:r>
            <a:r>
              <a:rPr lang="pt-BR" b="1" dirty="0"/>
              <a:t>comercializar</a:t>
            </a:r>
            <a:r>
              <a:rPr lang="pt-BR" dirty="0"/>
              <a:t> pesticidas, produtos de controle ambiental ou afins </a:t>
            </a:r>
            <a:r>
              <a:rPr lang="pt-BR" b="1" dirty="0"/>
              <a:t>não registrados ou não autorizados</a:t>
            </a:r>
            <a:r>
              <a:rPr lang="pt-BR" dirty="0"/>
              <a:t>: </a:t>
            </a:r>
          </a:p>
          <a:p>
            <a:r>
              <a:rPr lang="pt-BR" dirty="0"/>
              <a:t>I - </a:t>
            </a:r>
            <a:r>
              <a:rPr lang="pt-BR" b="1" dirty="0"/>
              <a:t>Pena - reclusão, de 3 (três) a 9 (nove) anos</a:t>
            </a:r>
            <a:r>
              <a:rPr lang="pt-BR" dirty="0"/>
              <a:t>, e multa. </a:t>
            </a:r>
          </a:p>
          <a:p>
            <a:r>
              <a:rPr lang="pt-BR" dirty="0"/>
              <a:t>§ 1º </a:t>
            </a:r>
            <a:r>
              <a:rPr lang="pt-BR" b="1" dirty="0"/>
              <a:t>Agrava</a:t>
            </a:r>
            <a:r>
              <a:rPr lang="pt-BR" dirty="0"/>
              <a:t>-se a pena: </a:t>
            </a:r>
          </a:p>
          <a:p>
            <a:r>
              <a:rPr lang="pt-BR" dirty="0"/>
              <a:t>a) de 1/6 (um sexto) a 1/3 (um terço), se resultar dano à propriedade alheia; </a:t>
            </a:r>
          </a:p>
          <a:p>
            <a:r>
              <a:rPr lang="pt-BR" dirty="0"/>
              <a:t>...</a:t>
            </a:r>
          </a:p>
          <a:p>
            <a:r>
              <a:rPr lang="pt-BR" dirty="0"/>
              <a:t>d</a:t>
            </a:r>
            <a:r>
              <a:rPr lang="pt-BR" b="1" dirty="0"/>
              <a:t>) de 2/3 (dois terços) até o dobro, </a:t>
            </a:r>
            <a:r>
              <a:rPr lang="pt-BR" dirty="0"/>
              <a:t>se resultar a morte. 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CDD9FC-A772-46D2-4803-7A93AC1F9D60}"/>
              </a:ext>
            </a:extLst>
          </p:cNvPr>
          <p:cNvSpPr txBox="1"/>
          <p:nvPr/>
        </p:nvSpPr>
        <p:spPr>
          <a:xfrm>
            <a:off x="483169" y="429309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 de 1989.  Art. 15. Aquele que produzir, comercializar, transportar, aplicar, prestar serviço, der destinação a resíduos e embalagens vazias de .... estará sujeito à pena de reclusão, de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a 4</a:t>
            </a:r>
            <a:r>
              <a:rPr lang="pt-B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anos, além de multa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1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68B0002-9CBC-3FD2-4A7F-6FC58BB6B7BC}"/>
              </a:ext>
            </a:extLst>
          </p:cNvPr>
          <p:cNvSpPr txBox="1">
            <a:spLocks/>
          </p:cNvSpPr>
          <p:nvPr/>
        </p:nvSpPr>
        <p:spPr>
          <a:xfrm>
            <a:off x="467544" y="1025194"/>
            <a:ext cx="1440160" cy="729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Introdução:</a:t>
            </a:r>
            <a:endParaRPr lang="pt-BR" sz="2000" b="1" dirty="0">
              <a:solidFill>
                <a:srgbClr val="00734A"/>
              </a:solidFill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8F41E461-90D4-C03C-1696-9BD207F60D54}"/>
              </a:ext>
            </a:extLst>
          </p:cNvPr>
          <p:cNvSpPr txBox="1">
            <a:spLocks/>
          </p:cNvSpPr>
          <p:nvPr/>
        </p:nvSpPr>
        <p:spPr>
          <a:xfrm>
            <a:off x="1475656" y="1432105"/>
            <a:ext cx="4161139" cy="60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734A"/>
                </a:solidFill>
              </a:rPr>
              <a:t>Eixos do PL 6299/2002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2E13E4-6A4E-C3DD-E83E-04BF903F1112}"/>
              </a:ext>
            </a:extLst>
          </p:cNvPr>
          <p:cNvSpPr txBox="1"/>
          <p:nvPr/>
        </p:nvSpPr>
        <p:spPr>
          <a:xfrm>
            <a:off x="626081" y="1908998"/>
            <a:ext cx="557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Aspectos</a:t>
            </a:r>
            <a:r>
              <a:rPr lang="pt-BR" dirty="0"/>
              <a:t>: </a:t>
            </a:r>
            <a:r>
              <a:rPr lang="pt-BR" dirty="0">
                <a:solidFill>
                  <a:schemeClr val="accent1"/>
                </a:solidFill>
              </a:rPr>
              <a:t>técnicos</a:t>
            </a:r>
            <a:r>
              <a:rPr lang="pt-BR" dirty="0"/>
              <a:t>, administrativos, </a:t>
            </a:r>
            <a:r>
              <a:rPr lang="pt-BR" dirty="0">
                <a:solidFill>
                  <a:srgbClr val="FF0000"/>
                </a:solidFill>
              </a:rPr>
              <a:t> penais e fiscalização</a:t>
            </a:r>
            <a:r>
              <a:rPr lang="pt-BR" dirty="0"/>
              <a:t>:</a:t>
            </a:r>
          </a:p>
        </p:txBody>
      </p:sp>
      <p:pic>
        <p:nvPicPr>
          <p:cNvPr id="19" name="Imagem 1">
            <a:extLst>
              <a:ext uri="{FF2B5EF4-FFF2-40B4-BE49-F238E27FC236}">
                <a16:creationId xmlns:a16="http://schemas.microsoft.com/office/drawing/2014/main" id="{2957C7CB-5D95-205B-E54B-ECABBC64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3633"/>
            <a:ext cx="3417279" cy="21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C80B54E-EDD1-033F-60F2-12292BFD5604}"/>
              </a:ext>
            </a:extLst>
          </p:cNvPr>
          <p:cNvGrpSpPr/>
          <p:nvPr/>
        </p:nvGrpSpPr>
        <p:grpSpPr>
          <a:xfrm>
            <a:off x="626081" y="2231506"/>
            <a:ext cx="3475678" cy="3565650"/>
            <a:chOff x="604337" y="2376103"/>
            <a:chExt cx="3475678" cy="3565650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D1C15C9C-EC40-7CEF-5D6D-B767E3F6A1E7}"/>
                </a:ext>
              </a:extLst>
            </p:cNvPr>
            <p:cNvSpPr txBox="1"/>
            <p:nvPr/>
          </p:nvSpPr>
          <p:spPr>
            <a:xfrm>
              <a:off x="627046" y="2376103"/>
              <a:ext cx="3078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kern="1200" dirty="0">
                  <a:solidFill>
                    <a:schemeClr val="accent1"/>
                  </a:solidFill>
                  <a:latin typeface="Calibri"/>
                  <a:ea typeface="+mn-ea"/>
                  <a:cs typeface="+mn-cs"/>
                </a:rPr>
                <a:t>Importâncias das Inovações</a:t>
              </a:r>
              <a:endParaRPr lang="pt-BR" dirty="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76665C43-410E-4F75-BE71-49E2A3E60FB4}"/>
                </a:ext>
              </a:extLst>
            </p:cNvPr>
            <p:cNvSpPr txBox="1"/>
            <p:nvPr/>
          </p:nvSpPr>
          <p:spPr>
            <a:xfrm>
              <a:off x="638678" y="2801038"/>
              <a:ext cx="3078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kern="1200" dirty="0">
                  <a:solidFill>
                    <a:schemeClr val="accent1"/>
                  </a:solidFill>
                  <a:latin typeface="Calibri"/>
                  <a:ea typeface="+mn-ea"/>
                  <a:cs typeface="+mn-cs"/>
                </a:rPr>
                <a:t>Múltiplos Fornecedores</a:t>
              </a:r>
              <a:endParaRPr lang="pt-BR" dirty="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462C6B7F-B79A-8E13-4AD9-00FBADC4F8D2}"/>
                </a:ext>
              </a:extLst>
            </p:cNvPr>
            <p:cNvSpPr txBox="1"/>
            <p:nvPr/>
          </p:nvSpPr>
          <p:spPr>
            <a:xfrm>
              <a:off x="604337" y="3191215"/>
              <a:ext cx="347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kern="1200" dirty="0">
                  <a:solidFill>
                    <a:schemeClr val="accent1"/>
                  </a:solidFill>
                  <a:latin typeface="Calibri"/>
                  <a:ea typeface="+mn-ea"/>
                  <a:cs typeface="+mn-cs"/>
                </a:rPr>
                <a:t>Tratados e Acordos Internacionais</a:t>
              </a:r>
              <a:endParaRPr lang="pt-BR" dirty="0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6D3DCE7B-8D18-3F16-68DC-BB59C24FBF3D}"/>
                </a:ext>
              </a:extLst>
            </p:cNvPr>
            <p:cNvSpPr txBox="1"/>
            <p:nvPr/>
          </p:nvSpPr>
          <p:spPr>
            <a:xfrm>
              <a:off x="626081" y="3641523"/>
              <a:ext cx="30782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800" kern="1200" dirty="0">
                  <a:solidFill>
                    <a:schemeClr val="accent1"/>
                  </a:solidFill>
                  <a:latin typeface="Calibri"/>
                  <a:ea typeface="+mn-ea"/>
                  <a:cs typeface="+mn-cs"/>
                </a:rPr>
                <a:t>Gerenciamento dos riscos ambientais, ocupacionais e alimentar </a:t>
              </a:r>
              <a:endParaRPr lang="pt-BR" dirty="0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96E4F41A-6A46-159E-281F-DD83C778D956}"/>
                </a:ext>
              </a:extLst>
            </p:cNvPr>
            <p:cNvSpPr txBox="1"/>
            <p:nvPr/>
          </p:nvSpPr>
          <p:spPr>
            <a:xfrm>
              <a:off x="638678" y="4606972"/>
              <a:ext cx="3078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kern="1200" dirty="0">
                  <a:latin typeface="Calibri"/>
                  <a:ea typeface="+mn-ea"/>
                  <a:cs typeface="+mn-cs"/>
                </a:rPr>
                <a:t>Medidas Administrativas</a:t>
              </a:r>
            </a:p>
            <a:p>
              <a:r>
                <a:rPr lang="pt-BR" dirty="0">
                  <a:latin typeface="Calibri"/>
                </a:rPr>
                <a:t>......</a:t>
              </a:r>
              <a:r>
                <a:rPr lang="pt-BR" u="sng" dirty="0">
                  <a:latin typeface="Calibri"/>
                </a:rPr>
                <a:t>Coordenação</a:t>
              </a:r>
              <a:r>
                <a:rPr lang="pt-BR" dirty="0">
                  <a:latin typeface="Calibri"/>
                </a:rPr>
                <a:t>...</a:t>
              </a:r>
              <a:endParaRPr lang="pt-BR" dirty="0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5F39830C-5862-1C0D-A1EC-3A1DF727B518}"/>
                </a:ext>
              </a:extLst>
            </p:cNvPr>
            <p:cNvSpPr txBox="1"/>
            <p:nvPr/>
          </p:nvSpPr>
          <p:spPr>
            <a:xfrm>
              <a:off x="619545" y="5295422"/>
              <a:ext cx="34291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Sistema de Informação e Controle</a:t>
              </a:r>
            </a:p>
            <a:p>
              <a:r>
                <a:rPr lang="pt-BR" dirty="0">
                  <a:solidFill>
                    <a:srgbClr val="FF0000"/>
                  </a:solidFill>
                  <a:latin typeface="Calibri"/>
                </a:rPr>
                <a:t>Penas severas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8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id="{3C78BB2E-6AE7-00A6-33AE-346201AF2083}"/>
              </a:ext>
            </a:extLst>
          </p:cNvPr>
          <p:cNvSpPr txBox="1">
            <a:spLocks/>
          </p:cNvSpPr>
          <p:nvPr/>
        </p:nvSpPr>
        <p:spPr>
          <a:xfrm>
            <a:off x="381000" y="2257425"/>
            <a:ext cx="3780235" cy="31861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t-BR" altLang="pt-BR" b="1" dirty="0">
                <a:solidFill>
                  <a:srgbClr val="82564A"/>
                </a:solidFill>
                <a:cs typeface="Arial" panose="020B0604020202020204" pitchFamily="34" charset="0"/>
              </a:rPr>
              <a:t>Lei 7802</a:t>
            </a:r>
          </a:p>
          <a:p>
            <a:pPr algn="just">
              <a:buFont typeface="+mj-lt"/>
              <a:buAutoNum type="arabicPeriod"/>
              <a:defRPr/>
            </a:pPr>
            <a:r>
              <a:rPr lang="pt-BR" altLang="pt-BR" sz="3300" dirty="0">
                <a:solidFill>
                  <a:srgbClr val="82564A"/>
                </a:solidFill>
                <a:latin typeface="Calibri"/>
              </a:rPr>
              <a:t>Legislar sobre a produção, registro, comércio interestadual, exportação, importação, transporte, classificação e controle tecnológico e toxicológico;</a:t>
            </a:r>
          </a:p>
          <a:p>
            <a:pPr algn="just">
              <a:buFont typeface="+mj-lt"/>
              <a:buAutoNum type="arabicPeriod"/>
              <a:defRPr/>
            </a:pPr>
            <a:r>
              <a:rPr lang="pt-BR" altLang="pt-BR" sz="3300" dirty="0">
                <a:solidFill>
                  <a:srgbClr val="82564A"/>
                </a:solidFill>
                <a:latin typeface="Calibri"/>
              </a:rPr>
              <a:t>Controlar e fiscalizar os estabelecimentos de produção, importação e exportação;</a:t>
            </a:r>
          </a:p>
          <a:p>
            <a:pPr algn="just">
              <a:buFont typeface="+mj-lt"/>
              <a:buAutoNum type="arabicPeriod"/>
              <a:defRPr/>
            </a:pPr>
            <a:r>
              <a:rPr lang="pt-BR" altLang="pt-BR" sz="3300" dirty="0">
                <a:solidFill>
                  <a:srgbClr val="82564A"/>
                </a:solidFill>
                <a:latin typeface="Calibri"/>
              </a:rPr>
              <a:t>Analisar os produtos agrotóxicos, seus componentes e afins, nacionais e importados;</a:t>
            </a:r>
          </a:p>
          <a:p>
            <a:pPr algn="just">
              <a:buFont typeface="+mj-lt"/>
              <a:buAutoNum type="arabicPeriod"/>
              <a:defRPr/>
            </a:pPr>
            <a:r>
              <a:rPr lang="pt-BR" altLang="pt-BR" sz="3300" dirty="0">
                <a:solidFill>
                  <a:srgbClr val="82564A"/>
                </a:solidFill>
                <a:latin typeface="Calibri"/>
              </a:rPr>
              <a:t>Controlar e fiscalizar a produção, a exportação e a importação.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0ED4C-A266-52A3-3898-59BA4E31E42A}"/>
              </a:ext>
            </a:extLst>
          </p:cNvPr>
          <p:cNvSpPr txBox="1">
            <a:spLocks/>
          </p:cNvSpPr>
          <p:nvPr/>
        </p:nvSpPr>
        <p:spPr>
          <a:xfrm>
            <a:off x="475863" y="1743896"/>
            <a:ext cx="7630001" cy="4667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b="1">
                <a:solidFill>
                  <a:srgbClr val="00734A"/>
                </a:solidFill>
              </a:rPr>
              <a:t>COMPETÊNCIAS DA UNIÃO</a:t>
            </a:r>
            <a:endParaRPr lang="pt-BR" sz="2700" b="1" dirty="0">
              <a:solidFill>
                <a:srgbClr val="00734A"/>
              </a:solidFill>
            </a:endParaRPr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4C2188B2-751C-146E-F999-5A32C6FDA44B}"/>
              </a:ext>
            </a:extLst>
          </p:cNvPr>
          <p:cNvSpPr txBox="1">
            <a:spLocks/>
          </p:cNvSpPr>
          <p:nvPr/>
        </p:nvSpPr>
        <p:spPr bwMode="auto">
          <a:xfrm>
            <a:off x="4788025" y="2226291"/>
            <a:ext cx="3953312" cy="343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563"/>
              </a:spcBef>
              <a:buNone/>
              <a:defRPr/>
            </a:pPr>
            <a:r>
              <a:rPr lang="pt-BR" altLang="pt-BR" sz="1575" b="1" dirty="0">
                <a:solidFill>
                  <a:srgbClr val="82564A"/>
                </a:solidFill>
                <a:latin typeface="Calibri"/>
              </a:rPr>
              <a:t>PL 6299 </a:t>
            </a:r>
          </a:p>
          <a:p>
            <a:pPr marL="342900" indent="-342900" algn="just" defTabSz="514350">
              <a:spcBef>
                <a:spcPts val="563"/>
              </a:spcBef>
              <a:buFont typeface="+mj-lt"/>
              <a:buAutoNum type="arabicPeriod"/>
              <a:defRPr/>
            </a:pPr>
            <a:r>
              <a:rPr lang="pt-BR" altLang="pt-BR" sz="1575" dirty="0">
                <a:solidFill>
                  <a:srgbClr val="82564A"/>
                </a:solidFill>
                <a:latin typeface="Calibri"/>
              </a:rPr>
              <a:t>Legislar sobre a produção, registro, comércio interestadual, exportação, importação, transporte, classificação e controle tecnológico e toxicológico;</a:t>
            </a:r>
          </a:p>
          <a:p>
            <a:pPr marL="342900" indent="-342900" algn="just" defTabSz="514350">
              <a:spcBef>
                <a:spcPts val="563"/>
              </a:spcBef>
              <a:buFont typeface="+mj-lt"/>
              <a:buAutoNum type="arabicPeriod"/>
              <a:defRPr/>
            </a:pPr>
            <a:r>
              <a:rPr lang="pt-BR" altLang="pt-BR" sz="1575" dirty="0">
                <a:solidFill>
                  <a:srgbClr val="82564A"/>
                </a:solidFill>
                <a:latin typeface="Calibri"/>
              </a:rPr>
              <a:t>Controlar e fiscalizar os estabelecimentos de produção, importação e exportação;</a:t>
            </a:r>
          </a:p>
          <a:p>
            <a:pPr marL="342900" indent="-342900" algn="just" defTabSz="514350">
              <a:spcBef>
                <a:spcPts val="563"/>
              </a:spcBef>
              <a:buFont typeface="+mj-lt"/>
              <a:buAutoNum type="arabicPeriod"/>
              <a:defRPr/>
            </a:pPr>
            <a:r>
              <a:rPr lang="pt-BR" altLang="pt-BR" sz="1575" b="1" dirty="0">
                <a:solidFill>
                  <a:srgbClr val="00734A"/>
                </a:solidFill>
                <a:latin typeface="Calibri"/>
              </a:rPr>
              <a:t>Análise do risco</a:t>
            </a:r>
            <a:r>
              <a:rPr lang="pt-BR" altLang="pt-BR" sz="1575" dirty="0">
                <a:solidFill>
                  <a:srgbClr val="82564A"/>
                </a:solidFill>
                <a:latin typeface="Calibri"/>
              </a:rPr>
              <a:t> dos pesticidas e produtos de controle ambiental, seus componentes e afins, nacionais e importados;</a:t>
            </a:r>
          </a:p>
          <a:p>
            <a:pPr marL="342900" indent="-342900" algn="just" defTabSz="514350">
              <a:spcBef>
                <a:spcPts val="563"/>
              </a:spcBef>
              <a:buFont typeface="+mj-lt"/>
              <a:buAutoNum type="arabicPeriod"/>
              <a:defRPr/>
            </a:pPr>
            <a:r>
              <a:rPr lang="pt-BR" altLang="pt-BR" sz="1575" dirty="0">
                <a:solidFill>
                  <a:srgbClr val="82564A"/>
                </a:solidFill>
                <a:latin typeface="Calibri"/>
              </a:rPr>
              <a:t>Controlar e fiscalizar a produção, a exportação e a importação.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15415C-C4FC-B30F-E40D-5BD4D56A4664}"/>
              </a:ext>
            </a:extLst>
          </p:cNvPr>
          <p:cNvSpPr txBox="1"/>
          <p:nvPr/>
        </p:nvSpPr>
        <p:spPr>
          <a:xfrm>
            <a:off x="683568" y="544353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A União, por meio dos órgãos federais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ArialMT"/>
              </a:rPr>
              <a:t>competentes, prestará o apoio necessário às ações de controle e fiscalização, à Unidade da Federação... </a:t>
            </a: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20F837A-B54D-4542-1F73-875BA1DC458B}"/>
              </a:ext>
            </a:extLst>
          </p:cNvPr>
          <p:cNvSpPr txBox="1">
            <a:spLocks/>
          </p:cNvSpPr>
          <p:nvPr/>
        </p:nvSpPr>
        <p:spPr>
          <a:xfrm>
            <a:off x="478414" y="967673"/>
            <a:ext cx="1949996" cy="729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Introdução</a:t>
            </a:r>
            <a:endParaRPr lang="pt-BR" sz="2000" b="1" dirty="0">
              <a:solidFill>
                <a:srgbClr val="007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id="{2B65844B-62CB-3019-DB90-CCAD5638F76A}"/>
              </a:ext>
            </a:extLst>
          </p:cNvPr>
          <p:cNvSpPr txBox="1">
            <a:spLocks/>
          </p:cNvSpPr>
          <p:nvPr/>
        </p:nvSpPr>
        <p:spPr>
          <a:xfrm>
            <a:off x="381000" y="2018824"/>
            <a:ext cx="3780235" cy="226742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pt-BR" altLang="pt-BR" b="1" dirty="0">
                <a:solidFill>
                  <a:srgbClr val="82564A"/>
                </a:solidFill>
                <a:cs typeface="Arial" panose="020B0604020202020204" pitchFamily="34" charset="0"/>
              </a:rPr>
              <a:t>Lei 7.802</a:t>
            </a:r>
            <a:r>
              <a:rPr lang="pt-BR" altLang="pt-BR" dirty="0">
                <a:solidFill>
                  <a:srgbClr val="82564A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pt-BR" altLang="pt-BR" dirty="0">
                <a:solidFill>
                  <a:srgbClr val="82564A"/>
                </a:solidFill>
                <a:cs typeface="Arial" panose="020B0604020202020204" pitchFamily="34" charset="0"/>
              </a:rPr>
              <a:t>Não define órgão federal  competente.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dirty="0">
                <a:solidFill>
                  <a:srgbClr val="82564A"/>
                </a:solidFill>
                <a:cs typeface="Arial" panose="020B0604020202020204" pitchFamily="34" charset="0"/>
              </a:rPr>
              <a:t>Leis 9782/99, art. 7- ANVISA e 11.515, art.5- IBAMA  trazem incumbências gerais.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pt-BR" altLang="pt-BR" dirty="0">
              <a:solidFill>
                <a:srgbClr val="82564A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pt-BR" altLang="pt-BR" b="1" dirty="0">
                <a:solidFill>
                  <a:srgbClr val="82564A"/>
                </a:solidFill>
                <a:cs typeface="Arial" panose="020B0604020202020204" pitchFamily="34" charset="0"/>
              </a:rPr>
              <a:t>Decreto 4.074</a:t>
            </a:r>
            <a:r>
              <a:rPr lang="pt-BR" altLang="pt-BR" dirty="0">
                <a:solidFill>
                  <a:srgbClr val="82564A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pt-BR" altLang="pt-BR" dirty="0">
                <a:solidFill>
                  <a:srgbClr val="00734A"/>
                </a:solidFill>
                <a:cs typeface="Arial" panose="020B0604020202020204" pitchFamily="34" charset="0"/>
              </a:rPr>
              <a:t>Define</a:t>
            </a:r>
            <a:r>
              <a:rPr lang="pt-BR" altLang="pt-BR" b="1" dirty="0">
                <a:solidFill>
                  <a:srgbClr val="00734A"/>
                </a:solidFill>
                <a:cs typeface="Arial" panose="020B0604020202020204" pitchFamily="34" charset="0"/>
              </a:rPr>
              <a:t> </a:t>
            </a:r>
            <a:r>
              <a:rPr lang="pt-BR" altLang="pt-BR" dirty="0">
                <a:solidFill>
                  <a:srgbClr val="82564A"/>
                </a:solidFill>
                <a:cs typeface="Arial" panose="020B0604020202020204" pitchFamily="34" charset="0"/>
              </a:rPr>
              <a:t> as competências de cada um e respectivos procedimentos administrativos.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82A9A93-DB67-CBCB-5259-77DBC99C73E3}"/>
              </a:ext>
            </a:extLst>
          </p:cNvPr>
          <p:cNvSpPr txBox="1">
            <a:spLocks/>
          </p:cNvSpPr>
          <p:nvPr/>
        </p:nvSpPr>
        <p:spPr>
          <a:xfrm>
            <a:off x="619534" y="1552778"/>
            <a:ext cx="8018620" cy="5638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700" b="1" dirty="0">
                <a:solidFill>
                  <a:srgbClr val="00734A"/>
                </a:solidFill>
              </a:rPr>
              <a:t>COMPETÊNCIAS TÉCNICAS</a:t>
            </a:r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4C557140-C193-B1AF-DC20-4E809B343E27}"/>
              </a:ext>
            </a:extLst>
          </p:cNvPr>
          <p:cNvSpPr txBox="1">
            <a:spLocks/>
          </p:cNvSpPr>
          <p:nvPr/>
        </p:nvSpPr>
        <p:spPr bwMode="auto">
          <a:xfrm>
            <a:off x="4759856" y="1843429"/>
            <a:ext cx="378023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50000"/>
              </a:lnSpc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75" b="1" dirty="0">
                <a:solidFill>
                  <a:srgbClr val="82564A"/>
                </a:solidFill>
              </a:rPr>
              <a:t>PL 6299 </a:t>
            </a:r>
          </a:p>
          <a:p>
            <a:pPr defTabSz="514350" eaLnBrk="0" fontAlgn="base" hangingPunct="0">
              <a:lnSpc>
                <a:spcPct val="150000"/>
              </a:lnSpc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75" b="1" dirty="0">
                <a:solidFill>
                  <a:srgbClr val="00734A"/>
                </a:solidFill>
              </a:rPr>
              <a:t>Não traz novas atribuições/funções.  (</a:t>
            </a:r>
            <a:r>
              <a:rPr lang="pt-BR" altLang="pt-BR" sz="1575" dirty="0">
                <a:solidFill>
                  <a:srgbClr val="00734A"/>
                </a:solidFill>
              </a:rPr>
              <a:t>ADIN 2528).</a:t>
            </a:r>
          </a:p>
          <a:p>
            <a:pPr defTabSz="514350" eaLnBrk="0" fontAlgn="base" hangingPunct="0">
              <a:lnSpc>
                <a:spcPct val="150000"/>
              </a:lnSpc>
              <a:spcBef>
                <a:spcPts val="563"/>
              </a:spcBef>
              <a:spcAft>
                <a:spcPct val="0"/>
              </a:spcAft>
              <a:buNone/>
              <a:defRPr/>
            </a:pPr>
            <a:r>
              <a:rPr lang="pt-BR" altLang="pt-BR" sz="1575" dirty="0">
                <a:solidFill>
                  <a:srgbClr val="00734A"/>
                </a:solidFill>
              </a:rPr>
              <a:t>Reitera os órgãos competentes</a:t>
            </a:r>
            <a:r>
              <a:rPr lang="pt-BR" altLang="pt-BR" sz="1575" dirty="0">
                <a:solidFill>
                  <a:srgbClr val="82564A"/>
                </a:solidFill>
              </a:rPr>
              <a:t> e estabelece procedimentos para tratar da saúde humana, do meio ambiente e da agricultura quanto ao registro de pesticidas e produtos para controle ambiental.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705402-CFFE-4503-B761-4AAE6510918B}"/>
              </a:ext>
            </a:extLst>
          </p:cNvPr>
          <p:cNvSpPr txBox="1">
            <a:spLocks/>
          </p:cNvSpPr>
          <p:nvPr/>
        </p:nvSpPr>
        <p:spPr>
          <a:xfrm>
            <a:off x="619534" y="855193"/>
            <a:ext cx="1949996" cy="729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Introdução</a:t>
            </a:r>
            <a:endParaRPr lang="pt-BR" sz="2000" b="1" dirty="0">
              <a:solidFill>
                <a:srgbClr val="007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68B0002-9CBC-3FD2-4A7F-6FC58BB6B7BC}"/>
              </a:ext>
            </a:extLst>
          </p:cNvPr>
          <p:cNvSpPr txBox="1">
            <a:spLocks/>
          </p:cNvSpPr>
          <p:nvPr/>
        </p:nvSpPr>
        <p:spPr>
          <a:xfrm>
            <a:off x="395536" y="1052736"/>
            <a:ext cx="1949996" cy="729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Introdução</a:t>
            </a:r>
            <a:endParaRPr lang="pt-BR" sz="2000" b="1" dirty="0">
              <a:solidFill>
                <a:srgbClr val="00734A"/>
              </a:solidFill>
            </a:endParaRPr>
          </a:p>
        </p:txBody>
      </p:sp>
      <p:pic>
        <p:nvPicPr>
          <p:cNvPr id="15" name="Imagem 2">
            <a:extLst>
              <a:ext uri="{FF2B5EF4-FFF2-40B4-BE49-F238E27FC236}">
                <a16:creationId xmlns:a16="http://schemas.microsoft.com/office/drawing/2014/main" id="{3D526E1D-CCF2-EDF8-5317-2C8855576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1"/>
          <a:stretch>
            <a:fillRect/>
          </a:stretch>
        </p:blipFill>
        <p:spPr bwMode="auto">
          <a:xfrm>
            <a:off x="395537" y="2183945"/>
            <a:ext cx="3351405" cy="2116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2DC342-CAA9-0164-E8CA-E07A62D4546F}"/>
              </a:ext>
            </a:extLst>
          </p:cNvPr>
          <p:cNvSpPr txBox="1"/>
          <p:nvPr/>
        </p:nvSpPr>
        <p:spPr>
          <a:xfrm>
            <a:off x="645767" y="1683072"/>
            <a:ext cx="134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Atualmente: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8EF1AC0-7202-4EDE-DC27-738A187B1261}"/>
              </a:ext>
            </a:extLst>
          </p:cNvPr>
          <p:cNvGrpSpPr/>
          <p:nvPr/>
        </p:nvGrpSpPr>
        <p:grpSpPr>
          <a:xfrm>
            <a:off x="4067944" y="1220964"/>
            <a:ext cx="3876234" cy="2368605"/>
            <a:chOff x="4141895" y="1714165"/>
            <a:chExt cx="3869916" cy="2616837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07D6C49-AA4E-5A00-DA2F-D6DDB6F57AD4}"/>
                </a:ext>
              </a:extLst>
            </p:cNvPr>
            <p:cNvSpPr txBox="1"/>
            <p:nvPr/>
          </p:nvSpPr>
          <p:spPr>
            <a:xfrm>
              <a:off x="4141895" y="1714165"/>
              <a:ext cx="87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Futuro: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F95AAC79-3892-F054-20CB-3DD9BDB73A1C}"/>
                </a:ext>
              </a:extLst>
            </p:cNvPr>
            <p:cNvGrpSpPr/>
            <p:nvPr/>
          </p:nvGrpSpPr>
          <p:grpSpPr>
            <a:xfrm>
              <a:off x="4572001" y="2168586"/>
              <a:ext cx="3439810" cy="2162416"/>
              <a:chOff x="4572001" y="2168586"/>
              <a:chExt cx="3439810" cy="2162416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5313C013-F70C-7834-1257-FDEA47B3E2C0}"/>
                  </a:ext>
                </a:extLst>
              </p:cNvPr>
              <p:cNvGrpSpPr/>
              <p:nvPr/>
            </p:nvGrpSpPr>
            <p:grpSpPr>
              <a:xfrm>
                <a:off x="4572001" y="2168586"/>
                <a:ext cx="3439810" cy="2162416"/>
                <a:chOff x="4619867" y="1972669"/>
                <a:chExt cx="3712119" cy="2276480"/>
              </a:xfrm>
              <a:solidFill>
                <a:schemeClr val="accent1"/>
              </a:solidFill>
            </p:grpSpPr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E2A7829F-B9A7-3A60-3352-AD8D037C0FE7}"/>
                    </a:ext>
                  </a:extLst>
                </p:cNvPr>
                <p:cNvSpPr/>
                <p:nvPr/>
              </p:nvSpPr>
              <p:spPr bwMode="auto">
                <a:xfrm>
                  <a:off x="5923351" y="3795764"/>
                  <a:ext cx="1207492" cy="453385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pt-BR" sz="1500" b="1" dirty="0">
                      <a:solidFill>
                        <a:prstClr val="white"/>
                      </a:solidFill>
                      <a:latin typeface="Calibri"/>
                    </a:rPr>
                    <a:t>REGISTRO</a:t>
                  </a:r>
                </a:p>
              </p:txBody>
            </p:sp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C9BD20CE-001C-064C-D86E-E10A00DEB601}"/>
                    </a:ext>
                  </a:extLst>
                </p:cNvPr>
                <p:cNvGrpSpPr/>
                <p:nvPr/>
              </p:nvGrpSpPr>
              <p:grpSpPr>
                <a:xfrm>
                  <a:off x="4619867" y="1972669"/>
                  <a:ext cx="3637084" cy="1874014"/>
                  <a:chOff x="2642033" y="2761472"/>
                  <a:chExt cx="5017203" cy="2573848"/>
                </a:xfrm>
                <a:grpFill/>
              </p:grpSpPr>
              <p:sp>
                <p:nvSpPr>
                  <p:cNvPr id="24" name="Retângulo 23">
                    <a:extLst>
                      <a:ext uri="{FF2B5EF4-FFF2-40B4-BE49-F238E27FC236}">
                        <a16:creationId xmlns:a16="http://schemas.microsoft.com/office/drawing/2014/main" id="{3902CAA3-274C-687C-A926-50C25AA681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97993" y="2761472"/>
                    <a:ext cx="1637381" cy="657224"/>
                  </a:xfrm>
                  <a:prstGeom prst="rect">
                    <a:avLst/>
                  </a:prstGeom>
                  <a:grpFill/>
                  <a:ln/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sz="2100" b="1" dirty="0">
                        <a:solidFill>
                          <a:prstClr val="white"/>
                        </a:solidFill>
                        <a:latin typeface="Calibri"/>
                      </a:rPr>
                      <a:t>ANVISA</a:t>
                    </a:r>
                  </a:p>
                </p:txBody>
              </p:sp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6F7E8F8C-8FA6-D5E8-047D-698603794C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39841" y="2783682"/>
                    <a:ext cx="1566862" cy="657225"/>
                  </a:xfrm>
                  <a:prstGeom prst="rect">
                    <a:avLst/>
                  </a:prstGeom>
                  <a:grpFill/>
                  <a:ln/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sz="2100" b="1" dirty="0">
                        <a:solidFill>
                          <a:prstClr val="white"/>
                        </a:solidFill>
                        <a:latin typeface="Calibri"/>
                      </a:rPr>
                      <a:t>MAPA</a:t>
                    </a:r>
                  </a:p>
                </p:txBody>
              </p:sp>
              <p:sp>
                <p:nvSpPr>
                  <p:cNvPr id="26" name="Retângulo 25">
                    <a:extLst>
                      <a:ext uri="{FF2B5EF4-FFF2-40B4-BE49-F238E27FC236}">
                        <a16:creationId xmlns:a16="http://schemas.microsoft.com/office/drawing/2014/main" id="{E955EA16-B3CD-6DFB-F8A1-59AEF97CA4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20089" y="2783681"/>
                    <a:ext cx="1489983" cy="657225"/>
                  </a:xfrm>
                  <a:prstGeom prst="rect">
                    <a:avLst/>
                  </a:prstGeom>
                  <a:grpFill/>
                  <a:ln/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sz="2100" b="1" dirty="0">
                        <a:solidFill>
                          <a:prstClr val="white"/>
                        </a:solidFill>
                        <a:latin typeface="Calibri"/>
                      </a:rPr>
                      <a:t>IBAMA</a:t>
                    </a:r>
                  </a:p>
                </p:txBody>
              </p:sp>
              <p:sp>
                <p:nvSpPr>
                  <p:cNvPr id="27" name="Retângulo 32">
                    <a:extLst>
                      <a:ext uri="{FF2B5EF4-FFF2-40B4-BE49-F238E27FC236}">
                        <a16:creationId xmlns:a16="http://schemas.microsoft.com/office/drawing/2014/main" id="{C138DE1C-D6F4-4C20-8C0C-2909A7BDC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0136" y="3510777"/>
                    <a:ext cx="1566567" cy="182454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600" b="1" u="sng" dirty="0">
                        <a:solidFill>
                          <a:srgbClr val="82564A"/>
                        </a:solidFill>
                      </a:rPr>
                      <a:t>Coordena</a:t>
                    </a: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 o processo</a:t>
                    </a:r>
                  </a:p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Recebe os pedidos</a:t>
                    </a:r>
                  </a:p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Organiza a fila</a:t>
                    </a:r>
                  </a:p>
                </p:txBody>
              </p:sp>
              <p:sp>
                <p:nvSpPr>
                  <p:cNvPr id="28" name="Retângulo 61">
                    <a:extLst>
                      <a:ext uri="{FF2B5EF4-FFF2-40B4-BE49-F238E27FC236}">
                        <a16:creationId xmlns:a16="http://schemas.microsoft.com/office/drawing/2014/main" id="{6A53E7D1-9C2B-B1DC-7DAC-8078C4DB51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42033" y="3555276"/>
                    <a:ext cx="1749302" cy="14685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Dossiê Toxicológico</a:t>
                    </a:r>
                  </a:p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Avaliação do Risco Toxicológico</a:t>
                    </a:r>
                  </a:p>
                </p:txBody>
              </p:sp>
              <p:sp>
                <p:nvSpPr>
                  <p:cNvPr id="29" name="Retângulo 63">
                    <a:extLst>
                      <a:ext uri="{FF2B5EF4-FFF2-40B4-BE49-F238E27FC236}">
                        <a16:creationId xmlns:a16="http://schemas.microsoft.com/office/drawing/2014/main" id="{C31C1DD2-3EDA-5C12-6BE0-AC16DB4B37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0089" y="3549958"/>
                    <a:ext cx="1539147" cy="14685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Dossiê Ambiental</a:t>
                    </a:r>
                  </a:p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pt-BR" altLang="pt-BR" sz="1200" dirty="0">
                        <a:solidFill>
                          <a:srgbClr val="82564A"/>
                        </a:solidFill>
                      </a:rPr>
                      <a:t>Avaliação do Risco Ambiental</a:t>
                    </a:r>
                  </a:p>
                </p:txBody>
              </p:sp>
            </p:grpSp>
            <p:cxnSp>
              <p:nvCxnSpPr>
                <p:cNvPr id="22" name="Conector: Angulado 21">
                  <a:extLst>
                    <a:ext uri="{FF2B5EF4-FFF2-40B4-BE49-F238E27FC236}">
                      <a16:creationId xmlns:a16="http://schemas.microsoft.com/office/drawing/2014/main" id="{3F083EA7-E64F-1B38-EF34-E9D9A75FC2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619867" y="3715019"/>
                  <a:ext cx="1186975" cy="226693"/>
                </a:xfrm>
                <a:prstGeom prst="bentConnector3">
                  <a:avLst>
                    <a:gd name="adj1" fmla="val 422"/>
                  </a:avLst>
                </a:prstGeom>
                <a:grpFill/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: Angulado 22">
                  <a:extLst>
                    <a:ext uri="{FF2B5EF4-FFF2-40B4-BE49-F238E27FC236}">
                      <a16:creationId xmlns:a16="http://schemas.microsoft.com/office/drawing/2014/main" id="{2AD375F8-477A-1E6B-6B25-9606C953CB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 flipV="1">
                  <a:off x="7251864" y="3728977"/>
                  <a:ext cx="1080122" cy="133789"/>
                </a:xfrm>
                <a:prstGeom prst="bentConnector3">
                  <a:avLst>
                    <a:gd name="adj1" fmla="val 1385"/>
                  </a:avLst>
                </a:prstGeom>
                <a:grpFill/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Conector de Seta Reta 5">
                <a:extLst>
                  <a:ext uri="{FF2B5EF4-FFF2-40B4-BE49-F238E27FC236}">
                    <a16:creationId xmlns:a16="http://schemas.microsoft.com/office/drawing/2014/main" id="{4766C489-3F6B-B138-B1F4-E36C70027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6034" y="3745526"/>
                <a:ext cx="33289" cy="3364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5060CAE3-3842-A579-CF69-CFCFACD41D04}"/>
              </a:ext>
            </a:extLst>
          </p:cNvPr>
          <p:cNvSpPr/>
          <p:nvPr/>
        </p:nvSpPr>
        <p:spPr>
          <a:xfrm>
            <a:off x="2987824" y="5847318"/>
            <a:ext cx="5904656" cy="6150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575" dirty="0">
                <a:solidFill>
                  <a:prstClr val="white"/>
                </a:solidFill>
                <a:latin typeface="Calibri"/>
              </a:rPr>
              <a:t>Sem aprovação da ANVISA ou do IBAMA, o registro não será concedido. 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9F2FB0E-7AE4-8765-CF78-17E94E1D7B21}"/>
              </a:ext>
            </a:extLst>
          </p:cNvPr>
          <p:cNvSpPr/>
          <p:nvPr/>
        </p:nvSpPr>
        <p:spPr bwMode="auto">
          <a:xfrm>
            <a:off x="3659172" y="4950661"/>
            <a:ext cx="5152690" cy="6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575" dirty="0">
                <a:solidFill>
                  <a:srgbClr val="82564A"/>
                </a:solidFill>
                <a:latin typeface="Calibri"/>
              </a:rPr>
              <a:t>Requerente submete ao órgão registrante o requerimento de registro do produto, conforme dados, estudos, relatórios, pareceres e informações exigidos, através do sistema informatizado.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FA5E18-B703-EA7F-4922-E71AE19D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47725" y="3728042"/>
            <a:ext cx="3375782" cy="9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05" y="857360"/>
            <a:ext cx="5486400" cy="62742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2700" dirty="0">
                <a:solidFill>
                  <a:srgbClr val="00734A"/>
                </a:solidFill>
              </a:rPr>
              <a:t>Considerações sobre os pontos de inconstitucionalidade discutidos</a:t>
            </a:r>
            <a:endParaRPr lang="pt-BR" dirty="0"/>
          </a:p>
        </p:txBody>
      </p:sp>
      <p:pic>
        <p:nvPicPr>
          <p:cNvPr id="5" name="Espaço Reservado para Imagem 4" descr="Perto dos livros nas prateleiras desfocadas com mais livros em primeiro e segundo plano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669140" y="2852936"/>
            <a:ext cx="3189477" cy="2392108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27BE056-9440-436F-B488-7D13E3617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158231" cy="23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187CE60A-088F-859B-4E1D-B861C0323C9E}"/>
              </a:ext>
            </a:extLst>
          </p:cNvPr>
          <p:cNvSpPr txBox="1">
            <a:spLocks/>
          </p:cNvSpPr>
          <p:nvPr/>
        </p:nvSpPr>
        <p:spPr>
          <a:xfrm>
            <a:off x="395536" y="1156713"/>
            <a:ext cx="7485512" cy="4991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pt-BR" sz="2700" dirty="0">
                <a:solidFill>
                  <a:srgbClr val="00734A"/>
                </a:solidFill>
                <a:latin typeface="+mj-lt"/>
                <a:ea typeface="+mj-ea"/>
                <a:cs typeface="+mj-cs"/>
              </a:rPr>
              <a:t>Aspectos abordados por quem é contrário ao PL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9D2CD283-D44C-9255-A133-9021241D27E2}"/>
              </a:ext>
            </a:extLst>
          </p:cNvPr>
          <p:cNvSpPr txBox="1">
            <a:spLocks/>
          </p:cNvSpPr>
          <p:nvPr/>
        </p:nvSpPr>
        <p:spPr>
          <a:xfrm>
            <a:off x="445178" y="2579926"/>
            <a:ext cx="8158529" cy="1254097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sz="1800" dirty="0"/>
              <a:t>Eliminação dos critérios de proibição de registros baseados no perigo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800" dirty="0"/>
              <a:t>X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800" dirty="0"/>
              <a:t>               “substituição por </a:t>
            </a:r>
            <a:r>
              <a:rPr lang="pt-BR" sz="1800" u="sng" dirty="0"/>
              <a:t>riscos inaceitáveis</a:t>
            </a:r>
            <a:r>
              <a:rPr lang="pt-BR" sz="1800" dirty="0"/>
              <a:t>.”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0AABC6-D35C-4C8A-EF94-5F3E394922E9}"/>
              </a:ext>
            </a:extLst>
          </p:cNvPr>
          <p:cNvSpPr txBox="1">
            <a:spLocks/>
          </p:cNvSpPr>
          <p:nvPr/>
        </p:nvSpPr>
        <p:spPr>
          <a:xfrm>
            <a:off x="1186883" y="5365175"/>
            <a:ext cx="7416824" cy="93610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sz="1800" dirty="0"/>
              <a:t>Registro Temporário</a:t>
            </a:r>
          </a:p>
          <a:p>
            <a:pPr algn="just">
              <a:lnSpc>
                <a:spcPct val="120000"/>
              </a:lnSpc>
            </a:pPr>
            <a:r>
              <a:rPr lang="pt-BR" sz="1800" u="sng" dirty="0"/>
              <a:t>Retirada das  competências dos Estados e Municípios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AFA120-43D9-662C-D6DE-85BB81F56E10}"/>
              </a:ext>
            </a:extLst>
          </p:cNvPr>
          <p:cNvSpPr txBox="1"/>
          <p:nvPr/>
        </p:nvSpPr>
        <p:spPr>
          <a:xfrm>
            <a:off x="552819" y="1815086"/>
            <a:ext cx="794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800" dirty="0"/>
              <a:t> </a:t>
            </a:r>
            <a:r>
              <a:rPr lang="pt-BR" sz="1800" u="sng" dirty="0"/>
              <a:t>Agrotóxicos</a:t>
            </a:r>
            <a:r>
              <a:rPr lang="pt-BR" sz="1800" dirty="0"/>
              <a:t> X Pesticidas  </a:t>
            </a:r>
          </a:p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9869D5-520E-B947-9EE2-E2F71065094B}"/>
              </a:ext>
            </a:extLst>
          </p:cNvPr>
          <p:cNvSpPr txBox="1"/>
          <p:nvPr/>
        </p:nvSpPr>
        <p:spPr>
          <a:xfrm>
            <a:off x="1331640" y="4150361"/>
            <a:ext cx="721198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Modificação dos trâmites de registro no Brasil, de modo que ANVISA e IBAMA poderão apenas avaliar ou homologar avaliações, perdendo o poder de regulamentação, que ficará restrito ao MAPA ?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B1DDF9-02EB-7E59-3508-A9F68368C121}"/>
              </a:ext>
            </a:extLst>
          </p:cNvPr>
          <p:cNvSpPr txBox="1"/>
          <p:nvPr/>
        </p:nvSpPr>
        <p:spPr>
          <a:xfrm>
            <a:off x="827583" y="1918736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6088D9-F480-8A3B-B7A3-DB6FEFA97815}"/>
              </a:ext>
            </a:extLst>
          </p:cNvPr>
          <p:cNvSpPr txBox="1"/>
          <p:nvPr/>
        </p:nvSpPr>
        <p:spPr>
          <a:xfrm>
            <a:off x="827584" y="2593089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4D6341-EEB8-FD80-F705-68568D0BA11E}"/>
              </a:ext>
            </a:extLst>
          </p:cNvPr>
          <p:cNvSpPr txBox="1"/>
          <p:nvPr/>
        </p:nvSpPr>
        <p:spPr>
          <a:xfrm>
            <a:off x="827582" y="4150361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5DFFD6-53AE-AED1-6D75-4E193CB06703}"/>
              </a:ext>
            </a:extLst>
          </p:cNvPr>
          <p:cNvSpPr txBox="1"/>
          <p:nvPr/>
        </p:nvSpPr>
        <p:spPr>
          <a:xfrm>
            <a:off x="793047" y="5376685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B5EA40-4670-536D-E396-F7BB0BA521B7}"/>
              </a:ext>
            </a:extLst>
          </p:cNvPr>
          <p:cNvSpPr txBox="1"/>
          <p:nvPr/>
        </p:nvSpPr>
        <p:spPr>
          <a:xfrm>
            <a:off x="779877" y="5779744"/>
            <a:ext cx="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25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12725</TotalTime>
  <Words>2461</Words>
  <Application>Microsoft Office PowerPoint</Application>
  <PresentationFormat>Apresentação na tela (4:3)</PresentationFormat>
  <Paragraphs>236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ArialMT</vt:lpstr>
      <vt:lpstr>Calibri</vt:lpstr>
      <vt:lpstr>Plantagenet Cherokee</vt:lpstr>
      <vt:lpstr>Segoe UI</vt:lpstr>
      <vt:lpstr>source sans pro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sobre os pontos de inconstitucionalidade discutidos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PAULOAMARAL</dc:creator>
  <cp:lastModifiedBy>Paulo</cp:lastModifiedBy>
  <cp:revision>1272</cp:revision>
  <cp:lastPrinted>2022-06-20T20:49:52Z</cp:lastPrinted>
  <dcterms:created xsi:type="dcterms:W3CDTF">2018-07-01T22:06:19Z</dcterms:created>
  <dcterms:modified xsi:type="dcterms:W3CDTF">2022-06-21T23:16:45Z</dcterms:modified>
</cp:coreProperties>
</file>