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2" r:id="rId7"/>
    <p:sldId id="261" r:id="rId8"/>
    <p:sldId id="264" r:id="rId9"/>
    <p:sldId id="266" r:id="rId10"/>
    <p:sldId id="265" r:id="rId11"/>
    <p:sldId id="267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1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1765-DB92-4BC7-93B3-A0BF3B02535D}" type="datetimeFigureOut">
              <a:rPr lang="pt-BR" smtClean="0"/>
              <a:t>26/10/2017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F57-4F50-4F2D-A705-D931ACFAF6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949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1765-DB92-4BC7-93B3-A0BF3B02535D}" type="datetimeFigureOut">
              <a:rPr lang="pt-BR" smtClean="0"/>
              <a:t>26/10/2017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F57-4F50-4F2D-A705-D931ACFAF6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9911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1765-DB92-4BC7-93B3-A0BF3B02535D}" type="datetimeFigureOut">
              <a:rPr lang="pt-BR" smtClean="0"/>
              <a:t>26/10/2017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F57-4F50-4F2D-A705-D931ACFAF6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8501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1765-DB92-4BC7-93B3-A0BF3B02535D}" type="datetimeFigureOut">
              <a:rPr lang="pt-BR" smtClean="0"/>
              <a:t>26/10/2017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F57-4F50-4F2D-A705-D931ACFAF6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65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1765-DB92-4BC7-93B3-A0BF3B02535D}" type="datetimeFigureOut">
              <a:rPr lang="pt-BR" smtClean="0"/>
              <a:t>26/10/2017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F57-4F50-4F2D-A705-D931ACFAF6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2153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1765-DB92-4BC7-93B3-A0BF3B02535D}" type="datetimeFigureOut">
              <a:rPr lang="pt-BR" smtClean="0"/>
              <a:t>26/10/2017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F57-4F50-4F2D-A705-D931ACFAF6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511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1765-DB92-4BC7-93B3-A0BF3B02535D}" type="datetimeFigureOut">
              <a:rPr lang="pt-BR" smtClean="0"/>
              <a:t>26/10/2017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F57-4F50-4F2D-A705-D931ACFAF6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52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1765-DB92-4BC7-93B3-A0BF3B02535D}" type="datetimeFigureOut">
              <a:rPr lang="pt-BR" smtClean="0"/>
              <a:t>26/10/2017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F57-4F50-4F2D-A705-D931ACFAF6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893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1765-DB92-4BC7-93B3-A0BF3B02535D}" type="datetimeFigureOut">
              <a:rPr lang="pt-BR" smtClean="0"/>
              <a:t>26/10/2017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F57-4F50-4F2D-A705-D931ACFAF6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0160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1765-DB92-4BC7-93B3-A0BF3B02535D}" type="datetimeFigureOut">
              <a:rPr lang="pt-BR" smtClean="0"/>
              <a:t>26/10/2017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F57-4F50-4F2D-A705-D931ACFAF6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7908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1765-DB92-4BC7-93B3-A0BF3B02535D}" type="datetimeFigureOut">
              <a:rPr lang="pt-BR" smtClean="0"/>
              <a:t>26/10/2017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F57-4F50-4F2D-A705-D931ACFAF6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398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61765-DB92-4BC7-93B3-A0BF3B02535D}" type="datetimeFigureOut">
              <a:rPr lang="pt-BR" smtClean="0"/>
              <a:t>26/10/2017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C2F57-4F50-4F2D-A705-D931ACFAF6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265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_ato2007-2010/2009/Msg/VEP-6-09.ht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92"/>
            <a:ext cx="9144000" cy="646961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331640" y="2905779"/>
            <a:ext cx="6707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CURSO TÉCNICO E DE GRADUAÇÃO 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92"/>
            <a:ext cx="9144000" cy="646961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79512" y="2063832"/>
            <a:ext cx="5418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Portaria MEC nº 870, de 16 de julho de 2008. 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2852936"/>
            <a:ext cx="8784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dirty="0" smtClean="0"/>
              <a:t>01- cargas </a:t>
            </a:r>
            <a:r>
              <a:rPr lang="pt-BR" dirty="0"/>
              <a:t>horárias mínimas;</a:t>
            </a:r>
          </a:p>
          <a:p>
            <a:pPr fontAlgn="base"/>
            <a:r>
              <a:rPr lang="pt-BR" dirty="0" smtClean="0"/>
              <a:t>02- perfil </a:t>
            </a:r>
            <a:r>
              <a:rPr lang="pt-BR" dirty="0"/>
              <a:t>profissional de conclusão;</a:t>
            </a:r>
          </a:p>
          <a:p>
            <a:pPr fontAlgn="base"/>
            <a:r>
              <a:rPr lang="pt-BR" dirty="0" smtClean="0"/>
              <a:t>03- infraestrutura </a:t>
            </a:r>
            <a:r>
              <a:rPr lang="pt-BR" dirty="0"/>
              <a:t>mínima requerida;</a:t>
            </a:r>
          </a:p>
          <a:p>
            <a:pPr fontAlgn="base"/>
            <a:r>
              <a:rPr lang="pt-BR" dirty="0" smtClean="0"/>
              <a:t>04- campo </a:t>
            </a:r>
            <a:r>
              <a:rPr lang="pt-BR" dirty="0"/>
              <a:t>de atuação;</a:t>
            </a:r>
          </a:p>
          <a:p>
            <a:pPr fontAlgn="base"/>
            <a:r>
              <a:rPr lang="pt-BR" dirty="0" smtClean="0"/>
              <a:t>05 - ocupações </a:t>
            </a:r>
            <a:r>
              <a:rPr lang="pt-BR" dirty="0"/>
              <a:t>associadas à Classificação Brasileira de ocupações (CBO);</a:t>
            </a:r>
          </a:p>
          <a:p>
            <a:pPr fontAlgn="base"/>
            <a:r>
              <a:rPr lang="pt-BR" dirty="0" smtClean="0"/>
              <a:t>06- normas </a:t>
            </a:r>
            <a:r>
              <a:rPr lang="pt-BR" dirty="0"/>
              <a:t>associadas ao exercício profissional e,</a:t>
            </a:r>
          </a:p>
          <a:p>
            <a:pPr fontAlgn="base"/>
            <a:r>
              <a:rPr lang="pt-BR" dirty="0" smtClean="0"/>
              <a:t>07- possibilidades </a:t>
            </a:r>
            <a:r>
              <a:rPr lang="pt-BR" dirty="0"/>
              <a:t>de certificação intermediária em cursos de qualificação profissional, de formação continuada em cursos de especialização e de verticalização para cursos de graduação no itinerário formativo.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79512" y="2463942"/>
            <a:ext cx="3198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Resolução CNE/CEB nº 01/2014.</a:t>
            </a:r>
          </a:p>
        </p:txBody>
      </p:sp>
      <p:sp>
        <p:nvSpPr>
          <p:cNvPr id="7" name="Retângulo 6"/>
          <p:cNvSpPr/>
          <p:nvPr/>
        </p:nvSpPr>
        <p:spPr>
          <a:xfrm>
            <a:off x="203873" y="116632"/>
            <a:ext cx="5722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/>
              <a:t>Catálogo Nacional de Cursos Técnicos</a:t>
            </a:r>
          </a:p>
        </p:txBody>
      </p:sp>
    </p:spTree>
    <p:extLst>
      <p:ext uri="{BB962C8B-B14F-4D97-AF65-F5344CB8AC3E}">
        <p14:creationId xmlns:p14="http://schemas.microsoft.com/office/powerpoint/2010/main" val="268929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92"/>
            <a:ext cx="9144000" cy="646961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51520" y="2967335"/>
            <a:ext cx="6606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219- </a:t>
            </a:r>
            <a:r>
              <a:rPr lang="pt-BR" dirty="0"/>
              <a:t>Segurança Técnico em Defesa Civil 800 </a:t>
            </a:r>
            <a:r>
              <a:rPr lang="pt-BR" dirty="0" smtClean="0"/>
              <a:t>horas</a:t>
            </a:r>
          </a:p>
          <a:p>
            <a:endParaRPr lang="pt-BR" dirty="0" smtClean="0"/>
          </a:p>
          <a:p>
            <a:r>
              <a:rPr lang="pt-BR" dirty="0" smtClean="0"/>
              <a:t>220- </a:t>
            </a:r>
            <a:r>
              <a:rPr lang="pt-BR" dirty="0"/>
              <a:t>Segurança Técnico em Segurança do Trabalho 1.200 horas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51520" y="2077885"/>
            <a:ext cx="2490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Eixo  Segurança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68929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92"/>
            <a:ext cx="9144000" cy="6469615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1520" y="225431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489072" y="2929001"/>
            <a:ext cx="61658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Lei Federal n⁰ 11901/2009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29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12" y="388385"/>
            <a:ext cx="9144000" cy="646961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2204864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Art. 1</a:t>
            </a:r>
            <a:r>
              <a:rPr lang="pt-BR" u="sng" baseline="30000" dirty="0"/>
              <a:t>o</a:t>
            </a:r>
            <a:r>
              <a:rPr lang="pt-BR" dirty="0"/>
              <a:t>  O exercício da profissão de Bombeiro Civil reger-se-á pelo disposto nesta Lei. </a:t>
            </a:r>
            <a:r>
              <a:rPr lang="pt-BR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4" name="Retângulo 3"/>
          <p:cNvSpPr/>
          <p:nvPr/>
        </p:nvSpPr>
        <p:spPr>
          <a:xfrm>
            <a:off x="38302" y="2780928"/>
            <a:ext cx="87101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Art. 4</a:t>
            </a:r>
            <a:r>
              <a:rPr lang="pt-BR" u="sng" baseline="30000" dirty="0"/>
              <a:t>o</a:t>
            </a:r>
            <a:r>
              <a:rPr lang="pt-BR" dirty="0"/>
              <a:t>  As funções de Bombeiro Civil são assim classificadas: </a:t>
            </a:r>
          </a:p>
          <a:p>
            <a:endParaRPr lang="pt-BR" dirty="0" smtClean="0"/>
          </a:p>
          <a:p>
            <a:r>
              <a:rPr lang="pt-BR" dirty="0" smtClean="0"/>
              <a:t>I </a:t>
            </a:r>
            <a:r>
              <a:rPr lang="pt-BR" dirty="0"/>
              <a:t>- Bombeiro Civil, nível básico, </a:t>
            </a:r>
            <a:r>
              <a:rPr lang="pt-BR" u="sng" dirty="0"/>
              <a:t>combatente</a:t>
            </a:r>
            <a:r>
              <a:rPr lang="pt-BR" dirty="0"/>
              <a:t> direto ou não do fogo; </a:t>
            </a:r>
          </a:p>
          <a:p>
            <a:endParaRPr lang="pt-BR" dirty="0" smtClean="0"/>
          </a:p>
          <a:p>
            <a:r>
              <a:rPr lang="pt-BR" dirty="0" smtClean="0"/>
              <a:t>II </a:t>
            </a:r>
            <a:r>
              <a:rPr lang="pt-BR" dirty="0"/>
              <a:t>- </a:t>
            </a:r>
            <a:r>
              <a:rPr lang="pt-BR" b="1" dirty="0"/>
              <a:t>Bombeiro Civil Líder</a:t>
            </a:r>
            <a:r>
              <a:rPr lang="pt-BR" dirty="0"/>
              <a:t>, o formado como técnico em prevenção e combate a incêndio, em nível de ensino médio, </a:t>
            </a:r>
            <a:r>
              <a:rPr lang="pt-BR" u="sng" dirty="0"/>
              <a:t>comandante de guarnição </a:t>
            </a:r>
            <a:r>
              <a:rPr lang="pt-BR" dirty="0"/>
              <a:t>em seu horário de trabalho; </a:t>
            </a:r>
          </a:p>
          <a:p>
            <a:endParaRPr lang="pt-BR" dirty="0" smtClean="0"/>
          </a:p>
          <a:p>
            <a:r>
              <a:rPr lang="pt-BR" dirty="0" smtClean="0"/>
              <a:t>III </a:t>
            </a:r>
            <a:r>
              <a:rPr lang="pt-BR" dirty="0"/>
              <a:t>- </a:t>
            </a:r>
            <a:r>
              <a:rPr lang="pt-BR" b="1" dirty="0"/>
              <a:t>Bombeiro Civil Mestre</a:t>
            </a:r>
            <a:r>
              <a:rPr lang="pt-BR" dirty="0"/>
              <a:t>, o formado em engenharia com especialização em prevenção e combate a incêndio, </a:t>
            </a:r>
            <a:r>
              <a:rPr lang="pt-BR" u="sng" dirty="0"/>
              <a:t>responsável pelo Departamento </a:t>
            </a:r>
            <a:r>
              <a:rPr lang="pt-BR" dirty="0"/>
              <a:t>de Prevenção e Combate a Incêndio. </a:t>
            </a:r>
          </a:p>
        </p:txBody>
      </p:sp>
    </p:spTree>
    <p:extLst>
      <p:ext uri="{BB962C8B-B14F-4D97-AF65-F5344CB8AC3E}">
        <p14:creationId xmlns:p14="http://schemas.microsoft.com/office/powerpoint/2010/main" val="268929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92"/>
            <a:ext cx="9144000" cy="646961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07504" y="1988840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Art. </a:t>
            </a:r>
            <a:r>
              <a:rPr lang="pt-BR" dirty="0" smtClean="0"/>
              <a:t>8º  </a:t>
            </a:r>
            <a:r>
              <a:rPr lang="pt-BR" dirty="0"/>
              <a:t>As empresas especializadas e os cursos de formação de Bombeiro Civil, bem como os </a:t>
            </a:r>
            <a:r>
              <a:rPr lang="pt-BR" b="1" dirty="0"/>
              <a:t>cursos técnicos de segundo grau de prevenção e combate a incêndio </a:t>
            </a:r>
            <a:r>
              <a:rPr lang="pt-BR" dirty="0"/>
              <a:t>que infringirem as disposições desta Lei, ficarão sujeitos às seguintes penalidades: 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0398" y="3068960"/>
            <a:ext cx="74168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I - advertência; </a:t>
            </a:r>
          </a:p>
          <a:p>
            <a:endParaRPr lang="pt-BR" dirty="0" smtClean="0"/>
          </a:p>
          <a:p>
            <a:r>
              <a:rPr lang="pt-BR" dirty="0" smtClean="0"/>
              <a:t>II </a:t>
            </a:r>
            <a:r>
              <a:rPr lang="pt-BR" dirty="0"/>
              <a:t>- </a:t>
            </a:r>
            <a:r>
              <a:rPr lang="pt-BR" dirty="0">
                <a:hlinkClick r:id="rId3"/>
              </a:rPr>
              <a:t>(VETADO) 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/>
              <a:t>III </a:t>
            </a:r>
            <a:r>
              <a:rPr lang="pt-BR" dirty="0"/>
              <a:t>- proibição temporária de funcionamento; </a:t>
            </a:r>
          </a:p>
          <a:p>
            <a:endParaRPr lang="pt-BR" dirty="0" smtClean="0"/>
          </a:p>
          <a:p>
            <a:r>
              <a:rPr lang="pt-BR" dirty="0" smtClean="0"/>
              <a:t>IV </a:t>
            </a:r>
            <a:r>
              <a:rPr lang="pt-BR" dirty="0"/>
              <a:t>- cancelamento da autorização e registro para funcionar. </a:t>
            </a:r>
          </a:p>
        </p:txBody>
      </p:sp>
    </p:spTree>
    <p:extLst>
      <p:ext uri="{BB962C8B-B14F-4D97-AF65-F5344CB8AC3E}">
        <p14:creationId xmlns:p14="http://schemas.microsoft.com/office/powerpoint/2010/main" val="268929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92"/>
            <a:ext cx="9144000" cy="646961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195736" y="3158777"/>
            <a:ext cx="42296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LEGISLAÇÃO MUNICIPAL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68929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92"/>
            <a:ext cx="9144000" cy="646961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79512" y="2060848"/>
            <a:ext cx="188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LEI nº 3.997/2017</a:t>
            </a:r>
            <a:endParaRPr lang="pt-BR" b="1" dirty="0"/>
          </a:p>
        </p:txBody>
      </p:sp>
      <p:sp>
        <p:nvSpPr>
          <p:cNvPr id="4" name="Retângulo 3"/>
          <p:cNvSpPr/>
          <p:nvPr/>
        </p:nvSpPr>
        <p:spPr>
          <a:xfrm>
            <a:off x="179512" y="2492896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Art. 3° - No que tange à organização, cada unidade de combate a incêndio deverá ser estruturada do seguinte modo: </a:t>
            </a:r>
            <a:r>
              <a:rPr lang="pt-BR" dirty="0" smtClean="0"/>
              <a:t> 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b) </a:t>
            </a:r>
            <a:r>
              <a:rPr lang="pt-BR" dirty="0"/>
              <a:t>01 (um) bombeiro civil líder por turno de trabalho, formado como técnico em prevenção de combate a incêndio ou </a:t>
            </a:r>
            <a:r>
              <a:rPr lang="pt-BR" b="1" dirty="0"/>
              <a:t>técnico em segurança do trabalho</a:t>
            </a:r>
            <a:r>
              <a:rPr lang="pt-BR" dirty="0"/>
              <a:t>, comandante de guarnição;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c</a:t>
            </a:r>
            <a:r>
              <a:rPr lang="pt-BR" dirty="0"/>
              <a:t>) 01 (um) bombeiro civil mestre, formado em engenharia, com especialização em prevenção e combate a incêndio, responsável pela equipe de prevenção e combate a incêndio dos estabelecimentos que esta Lei menciona;</a:t>
            </a:r>
          </a:p>
        </p:txBody>
      </p:sp>
      <p:sp>
        <p:nvSpPr>
          <p:cNvPr id="5" name="Retângulo 4"/>
          <p:cNvSpPr/>
          <p:nvPr/>
        </p:nvSpPr>
        <p:spPr>
          <a:xfrm>
            <a:off x="179512" y="5793"/>
            <a:ext cx="58089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/>
              <a:t>Cidade de Lagoa </a:t>
            </a:r>
            <a:r>
              <a:rPr lang="pt-BR" sz="2800" b="1" dirty="0"/>
              <a:t>Santa – Minas Gerais</a:t>
            </a:r>
          </a:p>
        </p:txBody>
      </p:sp>
    </p:spTree>
    <p:extLst>
      <p:ext uri="{BB962C8B-B14F-4D97-AF65-F5344CB8AC3E}">
        <p14:creationId xmlns:p14="http://schemas.microsoft.com/office/powerpoint/2010/main" val="268929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39"/>
            <a:ext cx="9144000" cy="646961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24121" y="2092206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LEI Nº </a:t>
            </a:r>
            <a:r>
              <a:rPr lang="pt-BR" b="1" dirty="0" smtClean="0"/>
              <a:t>7.410/1985</a:t>
            </a:r>
            <a:endParaRPr lang="pt-BR" b="1" dirty="0"/>
          </a:p>
        </p:txBody>
      </p:sp>
      <p:sp>
        <p:nvSpPr>
          <p:cNvPr id="4" name="Retângulo 3"/>
          <p:cNvSpPr/>
          <p:nvPr/>
        </p:nvSpPr>
        <p:spPr>
          <a:xfrm>
            <a:off x="224121" y="2494345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Dispõe sobre a especialização de Engenheiros e Arquitetos em Engenharia de Segurança do Trabalho, a profissão Técnico de Segurança do Trabalho e dá outras providências.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224121" y="3717032"/>
            <a:ext cx="2612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PORTARIA Nº </a:t>
            </a:r>
            <a:r>
              <a:rPr lang="pt-BR" b="1" dirty="0" smtClean="0"/>
              <a:t>3.275/1989</a:t>
            </a:r>
            <a:endParaRPr lang="pt-BR" b="1" dirty="0"/>
          </a:p>
        </p:txBody>
      </p:sp>
      <p:sp>
        <p:nvSpPr>
          <p:cNvPr id="6" name="Retângulo 5"/>
          <p:cNvSpPr/>
          <p:nvPr/>
        </p:nvSpPr>
        <p:spPr>
          <a:xfrm>
            <a:off x="224121" y="4139919"/>
            <a:ext cx="3514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Atividades do Técnico de Segurança</a:t>
            </a:r>
          </a:p>
        </p:txBody>
      </p:sp>
    </p:spTree>
    <p:extLst>
      <p:ext uri="{BB962C8B-B14F-4D97-AF65-F5344CB8AC3E}">
        <p14:creationId xmlns:p14="http://schemas.microsoft.com/office/powerpoint/2010/main" val="268929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92"/>
            <a:ext cx="9144000" cy="646961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491880" y="2852936"/>
            <a:ext cx="1542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 smtClean="0"/>
              <a:t>CNCT</a:t>
            </a:r>
            <a:endParaRPr lang="pt-BR" sz="4800" b="1" dirty="0"/>
          </a:p>
        </p:txBody>
      </p:sp>
      <p:sp>
        <p:nvSpPr>
          <p:cNvPr id="4" name="Retângulo 3"/>
          <p:cNvSpPr/>
          <p:nvPr/>
        </p:nvSpPr>
        <p:spPr>
          <a:xfrm>
            <a:off x="251520" y="3620066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            </a:t>
            </a:r>
            <a:r>
              <a:rPr lang="pt-BR" sz="3600" b="1" dirty="0" smtClean="0"/>
              <a:t>Catálogo </a:t>
            </a:r>
            <a:r>
              <a:rPr lang="pt-BR" sz="3600" b="1" dirty="0"/>
              <a:t>Nacional de Cursos Técnicos</a:t>
            </a:r>
          </a:p>
        </p:txBody>
      </p:sp>
    </p:spTree>
    <p:extLst>
      <p:ext uri="{BB962C8B-B14F-4D97-AF65-F5344CB8AC3E}">
        <p14:creationId xmlns:p14="http://schemas.microsoft.com/office/powerpoint/2010/main" val="268929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92"/>
            <a:ext cx="9144000" cy="646961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15516" y="2276872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O Catálogo Nacional de Cursos Técnicos (CNCT) é um instrumento que disciplina a oferta de cursos de educação profissional técnica de nível médio, para orientar as instituições, estudantes e a sociedade em geral. Trata-se de um referencial para subsidiar o planejamento dos cursos e correspondentes qualificações profissionais e especializações técnicas de nível médio.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215516" y="116632"/>
            <a:ext cx="5722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/>
              <a:t>Catálogo Nacional de Cursos Técnicos</a:t>
            </a:r>
          </a:p>
        </p:txBody>
      </p:sp>
    </p:spTree>
    <p:extLst>
      <p:ext uri="{BB962C8B-B14F-4D97-AF65-F5344CB8AC3E}">
        <p14:creationId xmlns:p14="http://schemas.microsoft.com/office/powerpoint/2010/main" val="268929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391</Words>
  <Application>Microsoft Office PowerPoint</Application>
  <PresentationFormat>Apresentação na tela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admin</dc:creator>
  <cp:lastModifiedBy>lorena borges</cp:lastModifiedBy>
  <cp:revision>42</cp:revision>
  <dcterms:created xsi:type="dcterms:W3CDTF">2017-10-20T17:33:05Z</dcterms:created>
  <dcterms:modified xsi:type="dcterms:W3CDTF">2017-10-26T08:29:47Z</dcterms:modified>
</cp:coreProperties>
</file>