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450" r:id="rId2"/>
    <p:sldId id="422" r:id="rId3"/>
    <p:sldId id="423" r:id="rId4"/>
    <p:sldId id="424" r:id="rId5"/>
    <p:sldId id="425" r:id="rId6"/>
    <p:sldId id="426" r:id="rId7"/>
    <p:sldId id="427" r:id="rId8"/>
    <p:sldId id="428" r:id="rId9"/>
    <p:sldId id="429" r:id="rId10"/>
    <p:sldId id="430" r:id="rId11"/>
    <p:sldId id="431" r:id="rId12"/>
    <p:sldId id="432" r:id="rId13"/>
    <p:sldId id="438" r:id="rId14"/>
    <p:sldId id="439" r:id="rId15"/>
    <p:sldId id="440" r:id="rId16"/>
    <p:sldId id="441" r:id="rId17"/>
    <p:sldId id="444" r:id="rId18"/>
    <p:sldId id="445" r:id="rId19"/>
    <p:sldId id="446" r:id="rId20"/>
    <p:sldId id="447" r:id="rId21"/>
    <p:sldId id="448" r:id="rId22"/>
    <p:sldId id="257" r:id="rId23"/>
    <p:sldId id="412" r:id="rId24"/>
    <p:sldId id="362" r:id="rId25"/>
    <p:sldId id="374" r:id="rId26"/>
    <p:sldId id="265" r:id="rId27"/>
    <p:sldId id="266" r:id="rId28"/>
    <p:sldId id="363" r:id="rId29"/>
    <p:sldId id="344" r:id="rId30"/>
    <p:sldId id="413" r:id="rId31"/>
    <p:sldId id="381" r:id="rId32"/>
    <p:sldId id="393" r:id="rId33"/>
    <p:sldId id="394" r:id="rId34"/>
    <p:sldId id="379" r:id="rId35"/>
    <p:sldId id="385" r:id="rId36"/>
    <p:sldId id="386" r:id="rId37"/>
    <p:sldId id="387" r:id="rId38"/>
    <p:sldId id="383" r:id="rId39"/>
    <p:sldId id="380" r:id="rId40"/>
    <p:sldId id="409" r:id="rId41"/>
    <p:sldId id="382" r:id="rId42"/>
    <p:sldId id="389" r:id="rId43"/>
    <p:sldId id="390" r:id="rId44"/>
    <p:sldId id="391" r:id="rId45"/>
    <p:sldId id="321" r:id="rId46"/>
    <p:sldId id="322" r:id="rId47"/>
    <p:sldId id="325" r:id="rId48"/>
    <p:sldId id="326" r:id="rId49"/>
    <p:sldId id="299" r:id="rId50"/>
    <p:sldId id="345" r:id="rId51"/>
    <p:sldId id="395" r:id="rId52"/>
    <p:sldId id="396" r:id="rId53"/>
    <p:sldId id="376" r:id="rId54"/>
    <p:sldId id="329" r:id="rId55"/>
    <p:sldId id="339" r:id="rId56"/>
    <p:sldId id="334" r:id="rId57"/>
    <p:sldId id="388" r:id="rId58"/>
    <p:sldId id="414" r:id="rId59"/>
    <p:sldId id="451" r:id="rId6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07" autoAdjust="0"/>
    <p:restoredTop sz="94660"/>
  </p:normalViewPr>
  <p:slideViewPr>
    <p:cSldViewPr snapToGrid="0">
      <p:cViewPr varScale="1">
        <p:scale>
          <a:sx n="74" d="100"/>
          <a:sy n="74" d="100"/>
        </p:scale>
        <p:origin x="-618" y="-90"/>
      </p:cViewPr>
      <p:guideLst>
        <p:guide orient="horz" pos="2160"/>
        <p:guide pos="3840"/>
      </p:guideLst>
    </p:cSldViewPr>
  </p:slideViewPr>
  <p:notesTextViewPr>
    <p:cViewPr>
      <p:scale>
        <a:sx n="1" d="1"/>
        <a:sy n="1" d="1"/>
      </p:scale>
      <p:origin x="0" y="0"/>
    </p:cViewPr>
  </p:notesTextViewPr>
  <p:sorterViewPr>
    <p:cViewPr>
      <p:scale>
        <a:sx n="60" d="100"/>
        <a:sy n="60" d="100"/>
      </p:scale>
      <p:origin x="0" y="53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6"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56C1A-0456-44DE-A1B7-C85D90297682}" type="datetimeFigureOut">
              <a:rPr lang="pt-BR" smtClean="0"/>
              <a:t>08/03/2018</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BF2662-EFC9-4FB8-9F43-A9F5993751DD}" type="slidenum">
              <a:rPr lang="pt-BR" smtClean="0"/>
              <a:t>‹nº›</a:t>
            </a:fld>
            <a:endParaRPr lang="pt-BR"/>
          </a:p>
        </p:txBody>
      </p:sp>
    </p:spTree>
    <p:extLst>
      <p:ext uri="{BB962C8B-B14F-4D97-AF65-F5344CB8AC3E}">
        <p14:creationId xmlns:p14="http://schemas.microsoft.com/office/powerpoint/2010/main" val="3923330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CF15633E-C2CC-454A-B02C-D962E6680AC7}" type="slidenum">
              <a:rPr lang="en-US" smtClean="0">
                <a:latin typeface="Calibri" pitchFamily="34" charset="0"/>
              </a:rPr>
              <a:pPr eaLnBrk="1" fontAlgn="base" hangingPunct="1">
                <a:spcBef>
                  <a:spcPct val="0"/>
                </a:spcBef>
                <a:spcAft>
                  <a:spcPct val="0"/>
                </a:spcAft>
              </a:pPr>
              <a:t>10</a:t>
            </a:fld>
            <a:endParaRPr lang="en-US" smtClean="0">
              <a:latin typeface="Calibri" pitchFamily="34" charset="0"/>
            </a:endParaRPr>
          </a:p>
        </p:txBody>
      </p:sp>
      <p:sp>
        <p:nvSpPr>
          <p:cNvPr id="149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pt-BR"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DDC43A12-DC24-43AB-9578-7069A4ABE886}" type="slidenum">
              <a:rPr lang="pt-BR" smtClean="0"/>
              <a:t>39</a:t>
            </a:fld>
            <a:endParaRPr lang="pt-BR"/>
          </a:p>
        </p:txBody>
      </p:sp>
    </p:spTree>
    <p:extLst>
      <p:ext uri="{BB962C8B-B14F-4D97-AF65-F5344CB8AC3E}">
        <p14:creationId xmlns:p14="http://schemas.microsoft.com/office/powerpoint/2010/main" val="2025489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DDC43A12-DC24-43AB-9578-7069A4ABE886}" type="slidenum">
              <a:rPr lang="pt-BR" smtClean="0"/>
              <a:t>46</a:t>
            </a:fld>
            <a:endParaRPr lang="pt-BR"/>
          </a:p>
        </p:txBody>
      </p:sp>
    </p:spTree>
    <p:extLst>
      <p:ext uri="{BB962C8B-B14F-4D97-AF65-F5344CB8AC3E}">
        <p14:creationId xmlns:p14="http://schemas.microsoft.com/office/powerpoint/2010/main" val="1085076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DDC43A12-DC24-43AB-9578-7069A4ABE886}" type="slidenum">
              <a:rPr lang="pt-BR" smtClean="0">
                <a:solidFill>
                  <a:prstClr val="black"/>
                </a:solidFill>
              </a:rPr>
              <a:pPr/>
              <a:t>47</a:t>
            </a:fld>
            <a:endParaRPr lang="pt-BR">
              <a:solidFill>
                <a:prstClr val="black"/>
              </a:solidFill>
            </a:endParaRPr>
          </a:p>
        </p:txBody>
      </p:sp>
    </p:spTree>
    <p:extLst>
      <p:ext uri="{BB962C8B-B14F-4D97-AF65-F5344CB8AC3E}">
        <p14:creationId xmlns:p14="http://schemas.microsoft.com/office/powerpoint/2010/main" val="1720007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DDC43A12-DC24-43AB-9578-7069A4ABE886}" type="slidenum">
              <a:rPr lang="pt-BR" smtClean="0"/>
              <a:t>22</a:t>
            </a:fld>
            <a:endParaRPr lang="pt-BR"/>
          </a:p>
        </p:txBody>
      </p:sp>
    </p:spTree>
    <p:extLst>
      <p:ext uri="{BB962C8B-B14F-4D97-AF65-F5344CB8AC3E}">
        <p14:creationId xmlns:p14="http://schemas.microsoft.com/office/powerpoint/2010/main" val="446534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1AAEE91-BCAD-4470-8047-624BDEDE0199}" type="slidenum">
              <a:rPr lang="pt-BR" smtClean="0"/>
              <a:t>24</a:t>
            </a:fld>
            <a:endParaRPr lang="pt-BR"/>
          </a:p>
        </p:txBody>
      </p:sp>
    </p:spTree>
    <p:extLst>
      <p:ext uri="{BB962C8B-B14F-4D97-AF65-F5344CB8AC3E}">
        <p14:creationId xmlns:p14="http://schemas.microsoft.com/office/powerpoint/2010/main" val="3616503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p:spPr>
        <p:txBody>
          <a:bodyPr/>
          <a:lstStyle/>
          <a:p>
            <a:pPr marL="171450" indent="-171450" algn="just">
              <a:buFontTx/>
              <a:buChar char="-"/>
            </a:pPr>
            <a:r>
              <a:rPr lang="en-US" altLang="pt-BR" b="1">
                <a:latin typeface="Arial" panose="020B0604020202020204" pitchFamily="34" charset="0"/>
              </a:rPr>
              <a:t>First of all, a few words on what the world looks like today: </a:t>
            </a:r>
          </a:p>
          <a:p>
            <a:pPr marL="171450" indent="-171450" algn="just">
              <a:buFontTx/>
              <a:buChar char="-"/>
            </a:pPr>
            <a:endParaRPr lang="en-US" altLang="pt-BR" b="1">
              <a:latin typeface="Arial" panose="020B0604020202020204" pitchFamily="34" charset="0"/>
            </a:endParaRPr>
          </a:p>
          <a:p>
            <a:pPr marL="171450" indent="-171450" algn="just">
              <a:buFontTx/>
              <a:buChar char="-"/>
            </a:pPr>
            <a:r>
              <a:rPr lang="en-US" altLang="pt-BR">
                <a:latin typeface="Arial" panose="020B0604020202020204" pitchFamily="34" charset="0"/>
              </a:rPr>
              <a:t>Many of you in this room are well aware of water related issues. Some talk about crises, some talk about progress. Today it is a fact 780 million people do not have access to safe drinking water. 2.5 billion people do not have access to basic sanitation. Bad water kills more children than war. Water plays a definite role in providing food security, energy sufficiency, and ecological security. </a:t>
            </a:r>
          </a:p>
          <a:p>
            <a:pPr marL="171450" indent="-171450" algn="just">
              <a:buFontTx/>
              <a:buChar char="-"/>
            </a:pPr>
            <a:r>
              <a:rPr lang="en-US" altLang="pt-BR">
                <a:latin typeface="Arial" panose="020B0604020202020204" pitchFamily="34" charset="0"/>
              </a:rPr>
              <a:t>Progress in this area can only be achieved by </a:t>
            </a:r>
            <a:r>
              <a:rPr lang="en-US" altLang="pt-BR" b="1">
                <a:latin typeface="Arial" panose="020B0604020202020204" pitchFamily="34" charset="0"/>
              </a:rPr>
              <a:t>collaborating, understanding</a:t>
            </a:r>
            <a:r>
              <a:rPr lang="en-US" altLang="pt-BR">
                <a:latin typeface="Arial" panose="020B0604020202020204" pitchFamily="34" charset="0"/>
              </a:rPr>
              <a:t>, </a:t>
            </a:r>
            <a:r>
              <a:rPr lang="en-US" altLang="pt-BR" b="1">
                <a:latin typeface="Arial" panose="020B0604020202020204" pitchFamily="34" charset="0"/>
              </a:rPr>
              <a:t>coming up with solutions </a:t>
            </a:r>
            <a:r>
              <a:rPr lang="en-US" altLang="pt-BR">
                <a:latin typeface="Arial" panose="020B0604020202020204" pitchFamily="34" charset="0"/>
              </a:rPr>
              <a:t>and having the ones who need to make the commitments do that that we can secure the future. </a:t>
            </a:r>
          </a:p>
          <a:p>
            <a:pPr marL="171450" indent="-171450" algn="just">
              <a:buFontTx/>
              <a:buChar char="-"/>
            </a:pPr>
            <a:r>
              <a:rPr lang="en-US" altLang="pt-BR">
                <a:latin typeface="Arial" panose="020B0604020202020204" pitchFamily="34" charset="0"/>
              </a:rPr>
              <a:t>Because, if we secure water, we secure the future. That is our responsibility for the generations to come. </a:t>
            </a:r>
          </a:p>
        </p:txBody>
      </p:sp>
      <p:sp>
        <p:nvSpPr>
          <p:cNvPr id="18436" name="Slide Number Placeholder 3"/>
          <p:cNvSpPr>
            <a:spLocks noGrp="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6DC08BC-0D27-4A6F-BA67-43DF7A9420AB}" type="slidenum">
              <a:rPr lang="fr-FR" altLang="pt-BR"/>
              <a:pPr eaLnBrk="1" hangingPunct="1"/>
              <a:t>25</a:t>
            </a:fld>
            <a:endParaRPr lang="fr-FR" altLang="pt-BR"/>
          </a:p>
        </p:txBody>
      </p:sp>
    </p:spTree>
    <p:extLst>
      <p:ext uri="{BB962C8B-B14F-4D97-AF65-F5344CB8AC3E}">
        <p14:creationId xmlns:p14="http://schemas.microsoft.com/office/powerpoint/2010/main" val="567069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1AAEE91-BCAD-4470-8047-624BDEDE0199}" type="slidenum">
              <a:rPr lang="pt-BR" smtClean="0"/>
              <a:t>26</a:t>
            </a:fld>
            <a:endParaRPr lang="pt-BR"/>
          </a:p>
        </p:txBody>
      </p:sp>
    </p:spTree>
    <p:extLst>
      <p:ext uri="{BB962C8B-B14F-4D97-AF65-F5344CB8AC3E}">
        <p14:creationId xmlns:p14="http://schemas.microsoft.com/office/powerpoint/2010/main" val="1478673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DDC43A12-DC24-43AB-9578-7069A4ABE886}" type="slidenum">
              <a:rPr lang="pt-BR" smtClean="0"/>
              <a:t>27</a:t>
            </a:fld>
            <a:endParaRPr lang="pt-BR"/>
          </a:p>
        </p:txBody>
      </p:sp>
    </p:spTree>
    <p:extLst>
      <p:ext uri="{BB962C8B-B14F-4D97-AF65-F5344CB8AC3E}">
        <p14:creationId xmlns:p14="http://schemas.microsoft.com/office/powerpoint/2010/main" val="2824122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1AAEE91-BCAD-4470-8047-624BDEDE0199}" type="slidenum">
              <a:rPr lang="pt-BR" smtClean="0"/>
              <a:t>30</a:t>
            </a:fld>
            <a:endParaRPr lang="pt-BR"/>
          </a:p>
        </p:txBody>
      </p:sp>
    </p:spTree>
    <p:extLst>
      <p:ext uri="{BB962C8B-B14F-4D97-AF65-F5344CB8AC3E}">
        <p14:creationId xmlns:p14="http://schemas.microsoft.com/office/powerpoint/2010/main" val="1975635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DDC43A12-DC24-43AB-9578-7069A4ABE886}" type="slidenum">
              <a:rPr lang="pt-BR" smtClean="0"/>
              <a:t>31</a:t>
            </a:fld>
            <a:endParaRPr lang="pt-BR"/>
          </a:p>
        </p:txBody>
      </p:sp>
    </p:spTree>
    <p:extLst>
      <p:ext uri="{BB962C8B-B14F-4D97-AF65-F5344CB8AC3E}">
        <p14:creationId xmlns:p14="http://schemas.microsoft.com/office/powerpoint/2010/main" val="3656068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0BF2662-EFC9-4FB8-9F43-A9F5993751DD}" type="slidenum">
              <a:rPr lang="pt-BR" smtClean="0"/>
              <a:t>33</a:t>
            </a:fld>
            <a:endParaRPr lang="pt-BR"/>
          </a:p>
        </p:txBody>
      </p:sp>
    </p:spTree>
    <p:extLst>
      <p:ext uri="{BB962C8B-B14F-4D97-AF65-F5344CB8AC3E}">
        <p14:creationId xmlns:p14="http://schemas.microsoft.com/office/powerpoint/2010/main" val="530671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a:xfrm>
            <a:off x="838200" y="6356350"/>
            <a:ext cx="2743200" cy="365125"/>
          </a:xfrm>
          <a:prstGeom prst="rect">
            <a:avLst/>
          </a:prstGeom>
        </p:spPr>
        <p:txBody>
          <a:bodyPr/>
          <a:lstStyle/>
          <a:p>
            <a:fld id="{4EF6FD15-E828-462C-A4A4-E03A1999F55D}" type="datetimeFigureOut">
              <a:rPr lang="pt-BR" smtClean="0"/>
              <a:t>08/03/2018</a:t>
            </a:fld>
            <a:endParaRPr lang="pt-BR"/>
          </a:p>
        </p:txBody>
      </p:sp>
      <p:sp>
        <p:nvSpPr>
          <p:cNvPr id="5" name="Espaço Reservado para Rodapé 4"/>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610600" y="6356350"/>
            <a:ext cx="2743200" cy="365125"/>
          </a:xfrm>
          <a:prstGeom prst="rect">
            <a:avLst/>
          </a:prstGeom>
        </p:spPr>
        <p:txBody>
          <a:bodyPr/>
          <a:lstStyle/>
          <a:p>
            <a:fld id="{4946218B-C48A-483B-96F4-A044613A2C67}" type="slidenum">
              <a:rPr lang="pt-BR" smtClean="0"/>
              <a:t>‹nº›</a:t>
            </a:fld>
            <a:endParaRPr lang="pt-BR"/>
          </a:p>
        </p:txBody>
      </p:sp>
    </p:spTree>
    <p:extLst>
      <p:ext uri="{BB962C8B-B14F-4D97-AF65-F5344CB8AC3E}">
        <p14:creationId xmlns:p14="http://schemas.microsoft.com/office/powerpoint/2010/main" val="2353722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Texto Vertical 2"/>
          <p:cNvSpPr>
            <a:spLocks noGrp="1"/>
          </p:cNvSpPr>
          <p:nvPr>
            <p:ph type="body" orient="vert" idx="1"/>
          </p:nvPr>
        </p:nvSpPr>
        <p:spPr>
          <a:xfrm>
            <a:off x="838200" y="1825625"/>
            <a:ext cx="10515600" cy="4351338"/>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838200" y="6356350"/>
            <a:ext cx="2743200" cy="365125"/>
          </a:xfrm>
          <a:prstGeom prst="rect">
            <a:avLst/>
          </a:prstGeom>
        </p:spPr>
        <p:txBody>
          <a:bodyPr/>
          <a:lstStyle/>
          <a:p>
            <a:fld id="{4EF6FD15-E828-462C-A4A4-E03A1999F55D}" type="datetimeFigureOut">
              <a:rPr lang="pt-BR" smtClean="0"/>
              <a:t>08/03/2018</a:t>
            </a:fld>
            <a:endParaRPr lang="pt-BR"/>
          </a:p>
        </p:txBody>
      </p:sp>
      <p:sp>
        <p:nvSpPr>
          <p:cNvPr id="5" name="Espaço Reservado para Rodapé 4"/>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610600" y="6356350"/>
            <a:ext cx="2743200" cy="365125"/>
          </a:xfrm>
          <a:prstGeom prst="rect">
            <a:avLst/>
          </a:prstGeom>
        </p:spPr>
        <p:txBody>
          <a:bodyPr/>
          <a:lstStyle/>
          <a:p>
            <a:fld id="{4946218B-C48A-483B-96F4-A044613A2C67}" type="slidenum">
              <a:rPr lang="pt-BR" smtClean="0"/>
              <a:t>‹nº›</a:t>
            </a:fld>
            <a:endParaRPr lang="pt-BR"/>
          </a:p>
        </p:txBody>
      </p:sp>
    </p:spTree>
    <p:extLst>
      <p:ext uri="{BB962C8B-B14F-4D97-AF65-F5344CB8AC3E}">
        <p14:creationId xmlns:p14="http://schemas.microsoft.com/office/powerpoint/2010/main" val="1515479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a:prstGeom prst="rect">
            <a:avLst/>
          </a:prstGeo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838200" y="6356350"/>
            <a:ext cx="2743200" cy="365125"/>
          </a:xfrm>
          <a:prstGeom prst="rect">
            <a:avLst/>
          </a:prstGeom>
        </p:spPr>
        <p:txBody>
          <a:bodyPr/>
          <a:lstStyle/>
          <a:p>
            <a:fld id="{4EF6FD15-E828-462C-A4A4-E03A1999F55D}" type="datetimeFigureOut">
              <a:rPr lang="pt-BR" smtClean="0"/>
              <a:t>08/03/2018</a:t>
            </a:fld>
            <a:endParaRPr lang="pt-BR"/>
          </a:p>
        </p:txBody>
      </p:sp>
      <p:sp>
        <p:nvSpPr>
          <p:cNvPr id="5" name="Espaço Reservado para Rodapé 4"/>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610600" y="6356350"/>
            <a:ext cx="2743200" cy="365125"/>
          </a:xfrm>
          <a:prstGeom prst="rect">
            <a:avLst/>
          </a:prstGeom>
        </p:spPr>
        <p:txBody>
          <a:bodyPr/>
          <a:lstStyle/>
          <a:p>
            <a:fld id="{4946218B-C48A-483B-96F4-A044613A2C67}" type="slidenum">
              <a:rPr lang="pt-BR" smtClean="0"/>
              <a:t>‹nº›</a:t>
            </a:fld>
            <a:endParaRPr lang="pt-BR"/>
          </a:p>
        </p:txBody>
      </p:sp>
    </p:spTree>
    <p:extLst>
      <p:ext uri="{BB962C8B-B14F-4D97-AF65-F5344CB8AC3E}">
        <p14:creationId xmlns:p14="http://schemas.microsoft.com/office/powerpoint/2010/main" val="2145013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981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Conteúdo 2"/>
          <p:cNvSpPr>
            <a:spLocks noGrp="1"/>
          </p:cNvSpPr>
          <p:nvPr>
            <p:ph idx="1"/>
          </p:nvPr>
        </p:nvSpPr>
        <p:spPr>
          <a:xfrm>
            <a:off x="838200" y="1825625"/>
            <a:ext cx="10515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838200" y="6356350"/>
            <a:ext cx="2743200" cy="365125"/>
          </a:xfrm>
          <a:prstGeom prst="rect">
            <a:avLst/>
          </a:prstGeom>
        </p:spPr>
        <p:txBody>
          <a:bodyPr/>
          <a:lstStyle/>
          <a:p>
            <a:fld id="{4EF6FD15-E828-462C-A4A4-E03A1999F55D}" type="datetimeFigureOut">
              <a:rPr lang="pt-BR" smtClean="0"/>
              <a:t>08/03/2018</a:t>
            </a:fld>
            <a:endParaRPr lang="pt-BR"/>
          </a:p>
        </p:txBody>
      </p:sp>
      <p:sp>
        <p:nvSpPr>
          <p:cNvPr id="5" name="Espaço Reservado para Rodapé 4"/>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610600" y="6356350"/>
            <a:ext cx="2743200" cy="365125"/>
          </a:xfrm>
          <a:prstGeom prst="rect">
            <a:avLst/>
          </a:prstGeom>
        </p:spPr>
        <p:txBody>
          <a:bodyPr/>
          <a:lstStyle/>
          <a:p>
            <a:fld id="{4946218B-C48A-483B-96F4-A044613A2C67}" type="slidenum">
              <a:rPr lang="pt-BR" smtClean="0"/>
              <a:t>‹nº›</a:t>
            </a:fld>
            <a:endParaRPr lang="pt-BR"/>
          </a:p>
        </p:txBody>
      </p:sp>
    </p:spTree>
    <p:extLst>
      <p:ext uri="{BB962C8B-B14F-4D97-AF65-F5344CB8AC3E}">
        <p14:creationId xmlns:p14="http://schemas.microsoft.com/office/powerpoint/2010/main" val="245552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a:prstGeom prst="rect">
            <a:avLst/>
          </a:prstGeo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a:xfrm>
            <a:off x="838200" y="6356350"/>
            <a:ext cx="2743200" cy="365125"/>
          </a:xfrm>
          <a:prstGeom prst="rect">
            <a:avLst/>
          </a:prstGeom>
        </p:spPr>
        <p:txBody>
          <a:bodyPr/>
          <a:lstStyle/>
          <a:p>
            <a:fld id="{4EF6FD15-E828-462C-A4A4-E03A1999F55D}" type="datetimeFigureOut">
              <a:rPr lang="pt-BR" smtClean="0"/>
              <a:t>08/03/2018</a:t>
            </a:fld>
            <a:endParaRPr lang="pt-BR"/>
          </a:p>
        </p:txBody>
      </p:sp>
      <p:sp>
        <p:nvSpPr>
          <p:cNvPr id="5" name="Espaço Reservado para Rodapé 4"/>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610600" y="6356350"/>
            <a:ext cx="2743200" cy="365125"/>
          </a:xfrm>
          <a:prstGeom prst="rect">
            <a:avLst/>
          </a:prstGeom>
        </p:spPr>
        <p:txBody>
          <a:bodyPr/>
          <a:lstStyle/>
          <a:p>
            <a:fld id="{4946218B-C48A-483B-96F4-A044613A2C67}" type="slidenum">
              <a:rPr lang="pt-BR" smtClean="0"/>
              <a:t>‹nº›</a:t>
            </a:fld>
            <a:endParaRPr lang="pt-BR"/>
          </a:p>
        </p:txBody>
      </p:sp>
    </p:spTree>
    <p:extLst>
      <p:ext uri="{BB962C8B-B14F-4D97-AF65-F5344CB8AC3E}">
        <p14:creationId xmlns:p14="http://schemas.microsoft.com/office/powerpoint/2010/main" val="952046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a:xfrm>
            <a:off x="838200" y="6356350"/>
            <a:ext cx="2743200" cy="365125"/>
          </a:xfrm>
          <a:prstGeom prst="rect">
            <a:avLst/>
          </a:prstGeom>
        </p:spPr>
        <p:txBody>
          <a:bodyPr/>
          <a:lstStyle/>
          <a:p>
            <a:fld id="{4EF6FD15-E828-462C-A4A4-E03A1999F55D}" type="datetimeFigureOut">
              <a:rPr lang="pt-BR" smtClean="0"/>
              <a:t>08/03/2018</a:t>
            </a:fld>
            <a:endParaRPr lang="pt-BR"/>
          </a:p>
        </p:txBody>
      </p:sp>
      <p:sp>
        <p:nvSpPr>
          <p:cNvPr id="6" name="Espaço Reservado para Rodapé 5"/>
          <p:cNvSpPr>
            <a:spLocks noGrp="1"/>
          </p:cNvSpPr>
          <p:nvPr>
            <p:ph type="ftr" sz="quarter" idx="11"/>
          </p:nvPr>
        </p:nvSpPr>
        <p:spPr>
          <a:xfrm>
            <a:off x="4038600" y="6356350"/>
            <a:ext cx="4114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610600" y="6356350"/>
            <a:ext cx="2743200" cy="365125"/>
          </a:xfrm>
          <a:prstGeom prst="rect">
            <a:avLst/>
          </a:prstGeom>
        </p:spPr>
        <p:txBody>
          <a:bodyPr/>
          <a:lstStyle/>
          <a:p>
            <a:fld id="{4946218B-C48A-483B-96F4-A044613A2C67}" type="slidenum">
              <a:rPr lang="pt-BR" smtClean="0"/>
              <a:t>‹nº›</a:t>
            </a:fld>
            <a:endParaRPr lang="pt-BR"/>
          </a:p>
        </p:txBody>
      </p:sp>
    </p:spTree>
    <p:extLst>
      <p:ext uri="{BB962C8B-B14F-4D97-AF65-F5344CB8AC3E}">
        <p14:creationId xmlns:p14="http://schemas.microsoft.com/office/powerpoint/2010/main" val="2591537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a:prstGeom prst="rect">
            <a:avLst/>
          </a:prstGeo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a:xfrm>
            <a:off x="838200" y="6356350"/>
            <a:ext cx="2743200" cy="365125"/>
          </a:xfrm>
          <a:prstGeom prst="rect">
            <a:avLst/>
          </a:prstGeom>
        </p:spPr>
        <p:txBody>
          <a:bodyPr/>
          <a:lstStyle/>
          <a:p>
            <a:fld id="{4EF6FD15-E828-462C-A4A4-E03A1999F55D}" type="datetimeFigureOut">
              <a:rPr lang="pt-BR" smtClean="0"/>
              <a:t>08/03/2018</a:t>
            </a:fld>
            <a:endParaRPr lang="pt-BR"/>
          </a:p>
        </p:txBody>
      </p:sp>
      <p:sp>
        <p:nvSpPr>
          <p:cNvPr id="8" name="Espaço Reservado para Rodapé 7"/>
          <p:cNvSpPr>
            <a:spLocks noGrp="1"/>
          </p:cNvSpPr>
          <p:nvPr>
            <p:ph type="ftr" sz="quarter" idx="11"/>
          </p:nvPr>
        </p:nvSpPr>
        <p:spPr>
          <a:xfrm>
            <a:off x="4038600" y="6356350"/>
            <a:ext cx="4114800" cy="365125"/>
          </a:xfrm>
          <a:prstGeom prst="rect">
            <a:avLst/>
          </a:prstGeom>
        </p:spPr>
        <p:txBody>
          <a:bodyPr/>
          <a:lstStyle/>
          <a:p>
            <a:endParaRPr lang="pt-BR"/>
          </a:p>
        </p:txBody>
      </p:sp>
      <p:sp>
        <p:nvSpPr>
          <p:cNvPr id="9" name="Espaço Reservado para Número de Slide 8"/>
          <p:cNvSpPr>
            <a:spLocks noGrp="1"/>
          </p:cNvSpPr>
          <p:nvPr>
            <p:ph type="sldNum" sz="quarter" idx="12"/>
          </p:nvPr>
        </p:nvSpPr>
        <p:spPr>
          <a:xfrm>
            <a:off x="8610600" y="6356350"/>
            <a:ext cx="2743200" cy="365125"/>
          </a:xfrm>
          <a:prstGeom prst="rect">
            <a:avLst/>
          </a:prstGeom>
        </p:spPr>
        <p:txBody>
          <a:bodyPr/>
          <a:lstStyle/>
          <a:p>
            <a:fld id="{4946218B-C48A-483B-96F4-A044613A2C67}" type="slidenum">
              <a:rPr lang="pt-BR" smtClean="0"/>
              <a:t>‹nº›</a:t>
            </a:fld>
            <a:endParaRPr lang="pt-BR"/>
          </a:p>
        </p:txBody>
      </p:sp>
    </p:spTree>
    <p:extLst>
      <p:ext uri="{BB962C8B-B14F-4D97-AF65-F5344CB8AC3E}">
        <p14:creationId xmlns:p14="http://schemas.microsoft.com/office/powerpoint/2010/main" val="1952549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Data 2"/>
          <p:cNvSpPr>
            <a:spLocks noGrp="1"/>
          </p:cNvSpPr>
          <p:nvPr>
            <p:ph type="dt" sz="half" idx="10"/>
          </p:nvPr>
        </p:nvSpPr>
        <p:spPr>
          <a:xfrm>
            <a:off x="838200" y="6356350"/>
            <a:ext cx="2743200" cy="365125"/>
          </a:xfrm>
          <a:prstGeom prst="rect">
            <a:avLst/>
          </a:prstGeom>
        </p:spPr>
        <p:txBody>
          <a:bodyPr/>
          <a:lstStyle/>
          <a:p>
            <a:fld id="{4EF6FD15-E828-462C-A4A4-E03A1999F55D}" type="datetimeFigureOut">
              <a:rPr lang="pt-BR" smtClean="0"/>
              <a:t>08/03/2018</a:t>
            </a:fld>
            <a:endParaRPr lang="pt-BR"/>
          </a:p>
        </p:txBody>
      </p:sp>
      <p:sp>
        <p:nvSpPr>
          <p:cNvPr id="4" name="Espaço Reservado para Rodapé 3"/>
          <p:cNvSpPr>
            <a:spLocks noGrp="1"/>
          </p:cNvSpPr>
          <p:nvPr>
            <p:ph type="ftr" sz="quarter" idx="11"/>
          </p:nvPr>
        </p:nvSpPr>
        <p:spPr>
          <a:xfrm>
            <a:off x="4038600" y="6356350"/>
            <a:ext cx="4114800" cy="365125"/>
          </a:xfrm>
          <a:prstGeom prst="rect">
            <a:avLst/>
          </a:prstGeom>
        </p:spPr>
        <p:txBody>
          <a:bodyPr/>
          <a:lstStyle/>
          <a:p>
            <a:endParaRPr lang="pt-BR"/>
          </a:p>
        </p:txBody>
      </p:sp>
      <p:sp>
        <p:nvSpPr>
          <p:cNvPr id="5" name="Espaço Reservado para Número de Slide 4"/>
          <p:cNvSpPr>
            <a:spLocks noGrp="1"/>
          </p:cNvSpPr>
          <p:nvPr>
            <p:ph type="sldNum" sz="quarter" idx="12"/>
          </p:nvPr>
        </p:nvSpPr>
        <p:spPr>
          <a:xfrm>
            <a:off x="8610600" y="6356350"/>
            <a:ext cx="2743200" cy="365125"/>
          </a:xfrm>
          <a:prstGeom prst="rect">
            <a:avLst/>
          </a:prstGeom>
        </p:spPr>
        <p:txBody>
          <a:bodyPr/>
          <a:lstStyle/>
          <a:p>
            <a:fld id="{4946218B-C48A-483B-96F4-A044613A2C67}" type="slidenum">
              <a:rPr lang="pt-BR" smtClean="0"/>
              <a:t>‹nº›</a:t>
            </a:fld>
            <a:endParaRPr lang="pt-BR"/>
          </a:p>
        </p:txBody>
      </p:sp>
    </p:spTree>
    <p:extLst>
      <p:ext uri="{BB962C8B-B14F-4D97-AF65-F5344CB8AC3E}">
        <p14:creationId xmlns:p14="http://schemas.microsoft.com/office/powerpoint/2010/main" val="99030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838200" y="6356350"/>
            <a:ext cx="2743200" cy="365125"/>
          </a:xfrm>
          <a:prstGeom prst="rect">
            <a:avLst/>
          </a:prstGeom>
        </p:spPr>
        <p:txBody>
          <a:bodyPr/>
          <a:lstStyle/>
          <a:p>
            <a:fld id="{4EF6FD15-E828-462C-A4A4-E03A1999F55D}" type="datetimeFigureOut">
              <a:rPr lang="pt-BR" smtClean="0"/>
              <a:t>08/03/2018</a:t>
            </a:fld>
            <a:endParaRPr lang="pt-BR"/>
          </a:p>
        </p:txBody>
      </p:sp>
      <p:sp>
        <p:nvSpPr>
          <p:cNvPr id="3" name="Espaço Reservado para Rodapé 2"/>
          <p:cNvSpPr>
            <a:spLocks noGrp="1"/>
          </p:cNvSpPr>
          <p:nvPr>
            <p:ph type="ftr" sz="quarter" idx="11"/>
          </p:nvPr>
        </p:nvSpPr>
        <p:spPr>
          <a:xfrm>
            <a:off x="4038600" y="6356350"/>
            <a:ext cx="4114800" cy="365125"/>
          </a:xfrm>
          <a:prstGeom prst="rect">
            <a:avLst/>
          </a:prstGeom>
        </p:spPr>
        <p:txBody>
          <a:bodyPr/>
          <a:lstStyle/>
          <a:p>
            <a:endParaRPr lang="pt-BR"/>
          </a:p>
        </p:txBody>
      </p:sp>
      <p:sp>
        <p:nvSpPr>
          <p:cNvPr id="4" name="Espaço Reservado para Número de Slide 3"/>
          <p:cNvSpPr>
            <a:spLocks noGrp="1"/>
          </p:cNvSpPr>
          <p:nvPr>
            <p:ph type="sldNum" sz="quarter" idx="12"/>
          </p:nvPr>
        </p:nvSpPr>
        <p:spPr>
          <a:xfrm>
            <a:off x="8610600" y="6356350"/>
            <a:ext cx="2743200" cy="365125"/>
          </a:xfrm>
          <a:prstGeom prst="rect">
            <a:avLst/>
          </a:prstGeom>
        </p:spPr>
        <p:txBody>
          <a:bodyPr/>
          <a:lstStyle/>
          <a:p>
            <a:fld id="{4946218B-C48A-483B-96F4-A044613A2C67}" type="slidenum">
              <a:rPr lang="pt-BR" smtClean="0"/>
              <a:t>‹nº›</a:t>
            </a:fld>
            <a:endParaRPr lang="pt-BR"/>
          </a:p>
        </p:txBody>
      </p:sp>
    </p:spTree>
    <p:extLst>
      <p:ext uri="{BB962C8B-B14F-4D97-AF65-F5344CB8AC3E}">
        <p14:creationId xmlns:p14="http://schemas.microsoft.com/office/powerpoint/2010/main" val="1830120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a:xfrm>
            <a:off x="838200" y="6356350"/>
            <a:ext cx="2743200" cy="365125"/>
          </a:xfrm>
          <a:prstGeom prst="rect">
            <a:avLst/>
          </a:prstGeom>
        </p:spPr>
        <p:txBody>
          <a:bodyPr/>
          <a:lstStyle/>
          <a:p>
            <a:fld id="{4EF6FD15-E828-462C-A4A4-E03A1999F55D}" type="datetimeFigureOut">
              <a:rPr lang="pt-BR" smtClean="0"/>
              <a:t>08/03/2018</a:t>
            </a:fld>
            <a:endParaRPr lang="pt-BR"/>
          </a:p>
        </p:txBody>
      </p:sp>
      <p:sp>
        <p:nvSpPr>
          <p:cNvPr id="6" name="Espaço Reservado para Rodapé 5"/>
          <p:cNvSpPr>
            <a:spLocks noGrp="1"/>
          </p:cNvSpPr>
          <p:nvPr>
            <p:ph type="ftr" sz="quarter" idx="11"/>
          </p:nvPr>
        </p:nvSpPr>
        <p:spPr>
          <a:xfrm>
            <a:off x="4038600" y="6356350"/>
            <a:ext cx="4114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610600" y="6356350"/>
            <a:ext cx="2743200" cy="365125"/>
          </a:xfrm>
          <a:prstGeom prst="rect">
            <a:avLst/>
          </a:prstGeom>
        </p:spPr>
        <p:txBody>
          <a:bodyPr/>
          <a:lstStyle/>
          <a:p>
            <a:fld id="{4946218B-C48A-483B-96F4-A044613A2C67}" type="slidenum">
              <a:rPr lang="pt-BR" smtClean="0"/>
              <a:t>‹nº›</a:t>
            </a:fld>
            <a:endParaRPr lang="pt-BR"/>
          </a:p>
        </p:txBody>
      </p:sp>
    </p:spTree>
    <p:extLst>
      <p:ext uri="{BB962C8B-B14F-4D97-AF65-F5344CB8AC3E}">
        <p14:creationId xmlns:p14="http://schemas.microsoft.com/office/powerpoint/2010/main" val="1778166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a:xfrm>
            <a:off x="838200" y="6356350"/>
            <a:ext cx="2743200" cy="365125"/>
          </a:xfrm>
          <a:prstGeom prst="rect">
            <a:avLst/>
          </a:prstGeom>
        </p:spPr>
        <p:txBody>
          <a:bodyPr/>
          <a:lstStyle/>
          <a:p>
            <a:fld id="{4EF6FD15-E828-462C-A4A4-E03A1999F55D}" type="datetimeFigureOut">
              <a:rPr lang="pt-BR" smtClean="0"/>
              <a:t>08/03/2018</a:t>
            </a:fld>
            <a:endParaRPr lang="pt-BR"/>
          </a:p>
        </p:txBody>
      </p:sp>
      <p:sp>
        <p:nvSpPr>
          <p:cNvPr id="6" name="Espaço Reservado para Rodapé 5"/>
          <p:cNvSpPr>
            <a:spLocks noGrp="1"/>
          </p:cNvSpPr>
          <p:nvPr>
            <p:ph type="ftr" sz="quarter" idx="11"/>
          </p:nvPr>
        </p:nvSpPr>
        <p:spPr>
          <a:xfrm>
            <a:off x="4038600" y="6356350"/>
            <a:ext cx="4114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610600" y="6356350"/>
            <a:ext cx="2743200" cy="365125"/>
          </a:xfrm>
          <a:prstGeom prst="rect">
            <a:avLst/>
          </a:prstGeom>
        </p:spPr>
        <p:txBody>
          <a:bodyPr/>
          <a:lstStyle/>
          <a:p>
            <a:fld id="{4946218B-C48A-483B-96F4-A044613A2C67}" type="slidenum">
              <a:rPr lang="pt-BR" smtClean="0"/>
              <a:t>‹nº›</a:t>
            </a:fld>
            <a:endParaRPr lang="pt-BR"/>
          </a:p>
        </p:txBody>
      </p:sp>
    </p:spTree>
    <p:extLst>
      <p:ext uri="{BB962C8B-B14F-4D97-AF65-F5344CB8AC3E}">
        <p14:creationId xmlns:p14="http://schemas.microsoft.com/office/powerpoint/2010/main" val="1332738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0" y="0"/>
            <a:ext cx="715523" cy="5055577"/>
          </a:xfrm>
          <a:prstGeom prst="rect">
            <a:avLst/>
          </a:prstGeom>
        </p:spPr>
      </p:pic>
      <p:pic>
        <p:nvPicPr>
          <p:cNvPr id="4" name="Imagem 3"/>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715523" y="81712"/>
            <a:ext cx="945000" cy="1080000"/>
          </a:xfrm>
          <a:prstGeom prst="rect">
            <a:avLst/>
          </a:prstGeom>
        </p:spPr>
      </p:pic>
      <p:sp>
        <p:nvSpPr>
          <p:cNvPr id="5" name="Retângulo 4"/>
          <p:cNvSpPr/>
          <p:nvPr userDrawn="1"/>
        </p:nvSpPr>
        <p:spPr>
          <a:xfrm>
            <a:off x="0" y="6349620"/>
            <a:ext cx="12192000" cy="507831"/>
          </a:xfrm>
          <a:prstGeom prst="rect">
            <a:avLst/>
          </a:prstGeom>
        </p:spPr>
        <p:txBody>
          <a:bodyPr wrap="square">
            <a:spAutoFit/>
          </a:bodyPr>
          <a:lstStyle/>
          <a:p>
            <a:pPr algn="ctr">
              <a:spcAft>
                <a:spcPts val="0"/>
              </a:spcAft>
              <a:tabLst>
                <a:tab pos="2700020" algn="ctr"/>
                <a:tab pos="5400040" algn="r"/>
                <a:tab pos="5400040" algn="r"/>
              </a:tabLst>
            </a:pPr>
            <a:r>
              <a:rPr lang="pt-BR" sz="1100" spc="150" dirty="0">
                <a:solidFill>
                  <a:schemeClr val="bg1">
                    <a:lumMod val="65000"/>
                  </a:schemeClr>
                </a:solidFill>
                <a:effectLst/>
                <a:latin typeface="Calibri" panose="020F0502020204030204" pitchFamily="34" charset="0"/>
                <a:ea typeface="Times New Roman" panose="02020603050405020304" pitchFamily="18" charset="0"/>
                <a:cs typeface="Times New Roman" panose="02020603050405020304" pitchFamily="18" charset="0"/>
              </a:rPr>
              <a:t>8</a:t>
            </a:r>
            <a:r>
              <a:rPr lang="pt-BR" sz="1100" spc="150" baseline="30000" dirty="0">
                <a:solidFill>
                  <a:schemeClr val="bg1">
                    <a:lumMod val="65000"/>
                  </a:schemeClr>
                </a:solidFill>
                <a:effectLst/>
                <a:latin typeface="Calibri" panose="020F0502020204030204" pitchFamily="34" charset="0"/>
                <a:ea typeface="Times New Roman" panose="02020603050405020304" pitchFamily="18" charset="0"/>
                <a:cs typeface="Times New Roman" panose="02020603050405020304" pitchFamily="18" charset="0"/>
              </a:rPr>
              <a:t>o</a:t>
            </a:r>
            <a:r>
              <a:rPr lang="pt-BR" sz="1100" spc="150" dirty="0">
                <a:solidFill>
                  <a:schemeClr val="bg1">
                    <a:lumMod val="65000"/>
                  </a:schemeClr>
                </a:solidFill>
                <a:effectLst/>
                <a:latin typeface="Calibri" panose="020F0502020204030204" pitchFamily="34" charset="0"/>
                <a:ea typeface="Times New Roman" panose="02020603050405020304" pitchFamily="18" charset="0"/>
                <a:cs typeface="Times New Roman" panose="02020603050405020304" pitchFamily="18" charset="0"/>
              </a:rPr>
              <a:t> FÓRUM MUNDIAL DA ÁGUA | BRASÍLIA-BRASIL, 18 A 23 DE MARÇO DE 2018</a:t>
            </a:r>
            <a:endParaRPr lang="pt-BR" sz="1100" dirty="0">
              <a:solidFill>
                <a:schemeClr val="bg1">
                  <a:lumMod val="6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spcAft>
                <a:spcPts val="0"/>
              </a:spcAft>
            </a:pPr>
            <a:r>
              <a:rPr lang="pt-BR" sz="80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pt-BR" sz="320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pt-BR" sz="80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www.worldwaterforum8.org | secretariat@worldwaterforum8.org</a:t>
            </a:r>
            <a:endParaRPr lang="pt-BR" sz="320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m 5">
            <a:extLst>
              <a:ext uri="{FF2B5EF4-FFF2-40B4-BE49-F238E27FC236}">
                <a16:creationId xmlns:a16="http://schemas.microsoft.com/office/drawing/2014/main" xmlns="" id="{8FA3D139-E889-45C7-92A8-1BE1FB675C44}"/>
              </a:ext>
            </a:extLst>
          </p:cNvPr>
          <p:cNvPicPr/>
          <p:nvPr userDrawn="1"/>
        </p:nvPicPr>
        <p:blipFill>
          <a:blip r:embed="rId16">
            <a:extLst>
              <a:ext uri="{28A0092B-C50C-407E-A947-70E740481C1C}">
                <a14:useLocalDpi xmlns:a14="http://schemas.microsoft.com/office/drawing/2010/main"/>
              </a:ext>
            </a:extLst>
          </a:blip>
          <a:stretch>
            <a:fillRect/>
          </a:stretch>
        </p:blipFill>
        <p:spPr>
          <a:xfrm>
            <a:off x="9725379" y="0"/>
            <a:ext cx="2451764" cy="6804000"/>
          </a:xfrm>
          <a:prstGeom prst="rect">
            <a:avLst/>
          </a:prstGeom>
        </p:spPr>
      </p:pic>
      <p:sp>
        <p:nvSpPr>
          <p:cNvPr id="8" name="Retângulo 7">
            <a:extLst>
              <a:ext uri="{FF2B5EF4-FFF2-40B4-BE49-F238E27FC236}">
                <a16:creationId xmlns:a16="http://schemas.microsoft.com/office/drawing/2014/main" xmlns="" id="{A1F2C66C-855B-4A38-9B02-5F16AEEEB3CE}"/>
              </a:ext>
            </a:extLst>
          </p:cNvPr>
          <p:cNvSpPr/>
          <p:nvPr userDrawn="1"/>
        </p:nvSpPr>
        <p:spPr>
          <a:xfrm>
            <a:off x="9632887" y="54000"/>
            <a:ext cx="2559113" cy="6804000"/>
          </a:xfrm>
          <a:prstGeom prst="rect">
            <a:avLst/>
          </a:prstGeom>
          <a:solidFill>
            <a:srgbClr val="FFFFFF">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t-BR">
              <a:noFill/>
            </a:endParaRPr>
          </a:p>
        </p:txBody>
      </p:sp>
    </p:spTree>
    <p:extLst>
      <p:ext uri="{BB962C8B-B14F-4D97-AF65-F5344CB8AC3E}">
        <p14:creationId xmlns:p14="http://schemas.microsoft.com/office/powerpoint/2010/main" val="268496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3.png"/><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25.xml.rels><?xml version="1.0" encoding="UTF-8" standalone="yes"?>
<Relationships xmlns="http://schemas.openxmlformats.org/package/2006/relationships"><Relationship Id="rId3" Type="http://schemas.openxmlformats.org/officeDocument/2006/relationships/image" Target="../media/image67.jpeg"/><Relationship Id="rId7" Type="http://schemas.openxmlformats.org/officeDocument/2006/relationships/image" Target="../media/image7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6.jpeg"/></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4.jpg"/><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mailto:sustainability@worldwaterforum8.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1.xml"/><Relationship Id="rId6" Type="http://schemas.openxmlformats.org/officeDocument/2006/relationships/image" Target="../media/image81.png"/><Relationship Id="rId11" Type="http://schemas.microsoft.com/office/2007/relationships/hdphoto" Target="../media/hdphoto5.wdp"/><Relationship Id="rId5" Type="http://schemas.openxmlformats.org/officeDocument/2006/relationships/image" Target="../media/image80.png"/><Relationship Id="rId10" Type="http://schemas.openxmlformats.org/officeDocument/2006/relationships/image" Target="../media/image84.jpeg"/><Relationship Id="rId4" Type="http://schemas.openxmlformats.org/officeDocument/2006/relationships/image" Target="../media/image79.png"/><Relationship Id="rId9" Type="http://schemas.microsoft.com/office/2007/relationships/hdphoto" Target="../media/hdphoto4.wdp"/></Relationships>
</file>

<file path=ppt/slides/_rels/slide3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3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4.xml"/><Relationship Id="rId5" Type="http://schemas.openxmlformats.org/officeDocument/2006/relationships/image" Target="../media/image95.png"/><Relationship Id="rId4" Type="http://schemas.openxmlformats.org/officeDocument/2006/relationships/image" Target="../media/image94.png"/></Relationships>
</file>

<file path=ppt/slides/_rels/slide38.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0" Type="http://schemas.openxmlformats.org/officeDocument/2006/relationships/image" Target="../media/image104.png"/><Relationship Id="rId4" Type="http://schemas.openxmlformats.org/officeDocument/2006/relationships/image" Target="../media/image98.png"/><Relationship Id="rId9" Type="http://schemas.openxmlformats.org/officeDocument/2006/relationships/image" Target="../media/image10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xml"/><Relationship Id="rId4" Type="http://schemas.openxmlformats.org/officeDocument/2006/relationships/image" Target="../media/image109.png"/></Relationships>
</file>

<file path=ppt/slides/_rels/slide4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4.png"/><Relationship Id="rId1" Type="http://schemas.openxmlformats.org/officeDocument/2006/relationships/slideLayout" Target="../slideLayouts/slideLayout1.xml"/><Relationship Id="rId4" Type="http://schemas.openxmlformats.org/officeDocument/2006/relationships/image" Target="../media/image115.jpeg"/></Relationships>
</file>

<file path=ppt/slides/_rels/slide53.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8.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9.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1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58.xml.rels><?xml version="1.0" encoding="UTF-8" standalone="yes"?>
<Relationships xmlns="http://schemas.openxmlformats.org/package/2006/relationships"><Relationship Id="rId2" Type="http://schemas.openxmlformats.org/officeDocument/2006/relationships/image" Target="../media/image125.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image" Target="../media/image22.jpe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5.jpe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bwMode="auto">
          <a:xfrm>
            <a:off x="527381" y="3366"/>
            <a:ext cx="10849205" cy="2984531"/>
          </a:xfrm>
          <a:prstGeom prst="rect">
            <a:avLst/>
          </a:prstGeom>
          <a:solidFill>
            <a:schemeClr val="bg1"/>
          </a:solidFill>
          <a:ln>
            <a:noFill/>
          </a:ln>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600"/>
              </a:spcAft>
            </a:pPr>
            <a:endParaRPr lang="pt-BR" sz="1800" b="1" dirty="0" smtClean="0">
              <a:ln w="11430"/>
              <a:solidFill>
                <a:srgbClr val="002060"/>
              </a:solidFill>
              <a:effectLst>
                <a:outerShdw blurRad="38100" dist="38100" dir="2700000" algn="tl">
                  <a:srgbClr val="000000">
                    <a:alpha val="43137"/>
                  </a:srgbClr>
                </a:outerShdw>
              </a:effectLst>
              <a:latin typeface="Arial" charset="0"/>
              <a:cs typeface="Arial" charset="0"/>
            </a:endParaRPr>
          </a:p>
          <a:p>
            <a:pPr algn="ctr">
              <a:spcAft>
                <a:spcPts val="600"/>
              </a:spcAft>
            </a:pPr>
            <a:r>
              <a:rPr lang="pt-BR" sz="4800" b="1" dirty="0" smtClean="0">
                <a:ln w="11430"/>
                <a:solidFill>
                  <a:srgbClr val="002060"/>
                </a:solidFill>
                <a:effectLst>
                  <a:outerShdw blurRad="38100" dist="38100" dir="2700000" algn="tl">
                    <a:srgbClr val="000000">
                      <a:alpha val="43137"/>
                    </a:srgbClr>
                  </a:outerShdw>
                </a:effectLst>
                <a:latin typeface="Arial" charset="0"/>
                <a:cs typeface="Arial" charset="0"/>
              </a:rPr>
              <a:t>Audiência </a:t>
            </a:r>
            <a:r>
              <a:rPr lang="pt-BR" sz="4800" b="1" dirty="0">
                <a:ln w="11430"/>
                <a:solidFill>
                  <a:srgbClr val="002060"/>
                </a:solidFill>
                <a:effectLst>
                  <a:outerShdw blurRad="38100" dist="38100" dir="2700000" algn="tl">
                    <a:srgbClr val="000000">
                      <a:alpha val="43137"/>
                    </a:srgbClr>
                  </a:outerShdw>
                </a:effectLst>
                <a:latin typeface="Arial" charset="0"/>
                <a:cs typeface="Arial" charset="0"/>
              </a:rPr>
              <a:t>Pública sobre </a:t>
            </a:r>
            <a:endParaRPr lang="pt-BR" sz="4800" b="1" dirty="0" smtClean="0">
              <a:ln w="11430"/>
              <a:solidFill>
                <a:srgbClr val="002060"/>
              </a:solidFill>
              <a:effectLst>
                <a:outerShdw blurRad="38100" dist="38100" dir="2700000" algn="tl">
                  <a:srgbClr val="000000">
                    <a:alpha val="43137"/>
                  </a:srgbClr>
                </a:outerShdw>
              </a:effectLst>
              <a:latin typeface="Arial" charset="0"/>
              <a:cs typeface="Arial" charset="0"/>
            </a:endParaRPr>
          </a:p>
          <a:p>
            <a:pPr algn="ctr">
              <a:spcAft>
                <a:spcPts val="600"/>
              </a:spcAft>
            </a:pPr>
            <a:r>
              <a:rPr lang="pt-BR" sz="4800" b="1" dirty="0" smtClean="0">
                <a:ln w="11430"/>
                <a:solidFill>
                  <a:srgbClr val="00B0F0"/>
                </a:solidFill>
                <a:effectLst>
                  <a:outerShdw blurRad="38100" dist="38100" dir="2700000" algn="tl">
                    <a:srgbClr val="000000">
                      <a:alpha val="43137"/>
                    </a:srgbClr>
                  </a:outerShdw>
                </a:effectLst>
                <a:latin typeface="Arial" charset="0"/>
                <a:cs typeface="Arial" charset="0"/>
              </a:rPr>
              <a:t>Crise </a:t>
            </a:r>
            <a:r>
              <a:rPr lang="pt-BR" sz="4800" b="1" dirty="0">
                <a:ln w="11430"/>
                <a:solidFill>
                  <a:srgbClr val="00B0F0"/>
                </a:solidFill>
                <a:effectLst>
                  <a:outerShdw blurRad="38100" dist="38100" dir="2700000" algn="tl">
                    <a:srgbClr val="000000">
                      <a:alpha val="43137"/>
                    </a:srgbClr>
                  </a:outerShdw>
                </a:effectLst>
                <a:latin typeface="Arial" charset="0"/>
                <a:cs typeface="Arial" charset="0"/>
              </a:rPr>
              <a:t>Hídrica</a:t>
            </a:r>
            <a:r>
              <a:rPr lang="pt-BR" sz="4800" b="1" dirty="0">
                <a:ln w="11430"/>
                <a:solidFill>
                  <a:srgbClr val="002060"/>
                </a:solidFill>
                <a:effectLst>
                  <a:outerShdw blurRad="38100" dist="38100" dir="2700000" algn="tl">
                    <a:srgbClr val="000000">
                      <a:alpha val="43137"/>
                    </a:srgbClr>
                  </a:outerShdw>
                </a:effectLst>
                <a:latin typeface="Arial" charset="0"/>
                <a:cs typeface="Arial" charset="0"/>
              </a:rPr>
              <a:t> e </a:t>
            </a:r>
            <a:endParaRPr lang="pt-BR" sz="4800" b="1" dirty="0" smtClean="0">
              <a:ln w="11430"/>
              <a:solidFill>
                <a:srgbClr val="002060"/>
              </a:solidFill>
              <a:effectLst>
                <a:outerShdw blurRad="38100" dist="38100" dir="2700000" algn="tl">
                  <a:srgbClr val="000000">
                    <a:alpha val="43137"/>
                  </a:srgbClr>
                </a:outerShdw>
              </a:effectLst>
              <a:latin typeface="Arial" charset="0"/>
              <a:cs typeface="Arial" charset="0"/>
            </a:endParaRPr>
          </a:p>
          <a:p>
            <a:pPr algn="ctr">
              <a:spcAft>
                <a:spcPts val="600"/>
              </a:spcAft>
            </a:pPr>
            <a:r>
              <a:rPr lang="pt-BR" sz="4800" b="1" dirty="0" smtClean="0">
                <a:ln w="11430"/>
                <a:solidFill>
                  <a:srgbClr val="00B0F0"/>
                </a:solidFill>
                <a:effectLst>
                  <a:outerShdw blurRad="38100" dist="38100" dir="2700000" algn="tl">
                    <a:srgbClr val="000000">
                      <a:alpha val="43137"/>
                    </a:srgbClr>
                  </a:outerShdw>
                </a:effectLst>
                <a:latin typeface="Arial" charset="0"/>
                <a:cs typeface="Arial" charset="0"/>
              </a:rPr>
              <a:t>8º </a:t>
            </a:r>
            <a:r>
              <a:rPr lang="pt-BR" sz="4800" b="1" dirty="0">
                <a:ln w="11430"/>
                <a:solidFill>
                  <a:srgbClr val="00B0F0"/>
                </a:solidFill>
                <a:effectLst>
                  <a:outerShdw blurRad="38100" dist="38100" dir="2700000" algn="tl">
                    <a:srgbClr val="000000">
                      <a:alpha val="43137"/>
                    </a:srgbClr>
                  </a:outerShdw>
                </a:effectLst>
                <a:latin typeface="Arial" charset="0"/>
                <a:cs typeface="Arial" charset="0"/>
              </a:rPr>
              <a:t>Fórum Mundial da Água</a:t>
            </a:r>
          </a:p>
        </p:txBody>
      </p:sp>
      <p:sp>
        <p:nvSpPr>
          <p:cNvPr id="6" name="CaixaDeTexto 5"/>
          <p:cNvSpPr txBox="1"/>
          <p:nvPr/>
        </p:nvSpPr>
        <p:spPr>
          <a:xfrm>
            <a:off x="527381" y="3493396"/>
            <a:ext cx="11138555" cy="830997"/>
          </a:xfrm>
          <a:prstGeom prst="rect">
            <a:avLst/>
          </a:prstGeom>
          <a:noFill/>
          <a:ln>
            <a:noFill/>
          </a:ln>
        </p:spPr>
        <p:txBody>
          <a:bodyPr wrap="square" rtlCol="0">
            <a:spAutoFit/>
          </a:bodyPr>
          <a:lstStyle/>
          <a:p>
            <a:pPr algn="ctr"/>
            <a:r>
              <a:rPr lang="pt-BR" sz="2400" b="1" dirty="0" smtClean="0">
                <a:solidFill>
                  <a:schemeClr val="tx2">
                    <a:lumMod val="75000"/>
                  </a:schemeClr>
                </a:solidFill>
                <a:effectLst>
                  <a:outerShdw blurRad="38100" dist="38100" dir="2700000" algn="tl">
                    <a:srgbClr val="000000">
                      <a:alpha val="43137"/>
                    </a:srgbClr>
                  </a:outerShdw>
                </a:effectLst>
                <a:latin typeface="Arial" charset="0"/>
                <a:cs typeface="Arial" charset="0"/>
              </a:rPr>
              <a:t>Jorge Enoch Furquim Werneck Lima</a:t>
            </a:r>
          </a:p>
          <a:p>
            <a:pPr algn="ctr"/>
            <a:endParaRPr lang="pt-BR" sz="2400" b="1" dirty="0">
              <a:solidFill>
                <a:schemeClr val="tx2">
                  <a:lumMod val="75000"/>
                </a:schemeClr>
              </a:solidFill>
              <a:effectLst>
                <a:outerShdw blurRad="38100" dist="38100" dir="2700000" algn="tl">
                  <a:srgbClr val="000000">
                    <a:alpha val="43137"/>
                  </a:srgbClr>
                </a:outerShdw>
              </a:effectLst>
            </a:endParaRPr>
          </a:p>
        </p:txBody>
      </p:sp>
      <p:sp>
        <p:nvSpPr>
          <p:cNvPr id="7" name="CaixaDeTexto 6"/>
          <p:cNvSpPr txBox="1"/>
          <p:nvPr/>
        </p:nvSpPr>
        <p:spPr>
          <a:xfrm>
            <a:off x="529470" y="3925444"/>
            <a:ext cx="11135149" cy="646331"/>
          </a:xfrm>
          <a:prstGeom prst="rect">
            <a:avLst/>
          </a:prstGeom>
          <a:noFill/>
          <a:ln>
            <a:noFill/>
          </a:ln>
        </p:spPr>
        <p:txBody>
          <a:bodyPr wrap="square" rtlCol="0">
            <a:spAutoFit/>
          </a:bodyPr>
          <a:lstStyle/>
          <a:p>
            <a:pPr algn="ctr"/>
            <a:r>
              <a:rPr lang="pt-BR" sz="1600" dirty="0" smtClean="0">
                <a:solidFill>
                  <a:schemeClr val="accent1">
                    <a:lumMod val="75000"/>
                  </a:schemeClr>
                </a:solidFill>
                <a:latin typeface="Arial" charset="0"/>
                <a:cs typeface="Arial" charset="0"/>
              </a:rPr>
              <a:t>Diretor</a:t>
            </a:r>
          </a:p>
          <a:p>
            <a:pPr algn="ctr"/>
            <a:endParaRPr lang="pt-BR" sz="2000" dirty="0">
              <a:solidFill>
                <a:schemeClr val="accent1">
                  <a:lumMod val="75000"/>
                </a:schemeClr>
              </a:solidFill>
            </a:endParaRPr>
          </a:p>
        </p:txBody>
      </p:sp>
      <p:pic>
        <p:nvPicPr>
          <p:cNvPr id="10" name="Imagem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2240" y="4941168"/>
            <a:ext cx="4287520" cy="1566672"/>
          </a:xfrm>
          <a:prstGeom prst="rect">
            <a:avLst/>
          </a:prstGeom>
        </p:spPr>
      </p:pic>
    </p:spTree>
    <p:extLst>
      <p:ext uri="{BB962C8B-B14F-4D97-AF65-F5344CB8AC3E}">
        <p14:creationId xmlns:p14="http://schemas.microsoft.com/office/powerpoint/2010/main" val="8715189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031" y="4077072"/>
            <a:ext cx="11472599"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7435" y="1700808"/>
            <a:ext cx="10753195" cy="231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0599" y="1547606"/>
            <a:ext cx="6947461" cy="2533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4273" y="3573016"/>
            <a:ext cx="738011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ítulo 1"/>
          <p:cNvSpPr txBox="1">
            <a:spLocks/>
          </p:cNvSpPr>
          <p:nvPr/>
        </p:nvSpPr>
        <p:spPr bwMode="auto">
          <a:xfrm>
            <a:off x="2087893" y="345688"/>
            <a:ext cx="7872873" cy="635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pt-BR" sz="3600" b="1" dirty="0" smtClean="0">
                <a:ln w="11430"/>
                <a:solidFill>
                  <a:srgbClr val="009900"/>
                </a:solidFill>
                <a:effectLst>
                  <a:outerShdw blurRad="50800" dist="39000" dir="5460000" algn="tl">
                    <a:srgbClr val="000000">
                      <a:alpha val="38000"/>
                    </a:srgbClr>
                  </a:outerShdw>
                </a:effectLst>
                <a:latin typeface="Arial" charset="0"/>
                <a:cs typeface="Arial" charset="0"/>
              </a:rPr>
              <a:t>Chuva-Vazão</a:t>
            </a:r>
          </a:p>
        </p:txBody>
      </p:sp>
      <p:pic>
        <p:nvPicPr>
          <p:cNvPr id="307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576" y="188641"/>
            <a:ext cx="2377072" cy="1261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upo 10"/>
          <p:cNvGrpSpPr/>
          <p:nvPr/>
        </p:nvGrpSpPr>
        <p:grpSpPr>
          <a:xfrm>
            <a:off x="8688291" y="1916832"/>
            <a:ext cx="1344279" cy="432048"/>
            <a:chOff x="6516216" y="1916832"/>
            <a:chExt cx="1008209" cy="432048"/>
          </a:xfrm>
        </p:grpSpPr>
        <p:cxnSp>
          <p:nvCxnSpPr>
            <p:cNvPr id="3" name="Conector de seta reta 2"/>
            <p:cNvCxnSpPr/>
            <p:nvPr/>
          </p:nvCxnSpPr>
          <p:spPr>
            <a:xfrm>
              <a:off x="6516216" y="1916832"/>
              <a:ext cx="0" cy="432048"/>
            </a:xfrm>
            <a:prstGeom prst="straightConnector1">
              <a:avLst/>
            </a:prstGeom>
            <a:ln w="317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6516216" y="1948190"/>
              <a:ext cx="1008209" cy="369332"/>
            </a:xfrm>
            <a:prstGeom prst="rect">
              <a:avLst/>
            </a:prstGeom>
            <a:noFill/>
          </p:spPr>
          <p:txBody>
            <a:bodyPr wrap="none" rtlCol="0">
              <a:spAutoFit/>
            </a:bodyPr>
            <a:lstStyle/>
            <a:p>
              <a:r>
                <a:rPr lang="pt-BR" dirty="0" smtClean="0">
                  <a:solidFill>
                    <a:srgbClr val="FF0000"/>
                  </a:solidFill>
                  <a:effectLst>
                    <a:outerShdw blurRad="38100" dist="38100" dir="2700000" algn="tl">
                      <a:srgbClr val="000000">
                        <a:alpha val="43137"/>
                      </a:srgbClr>
                    </a:outerShdw>
                  </a:effectLst>
                </a:rPr>
                <a:t>360mm/ano</a:t>
              </a:r>
              <a:endParaRPr lang="pt-BR" dirty="0">
                <a:solidFill>
                  <a:srgbClr val="FF0000"/>
                </a:solidFill>
                <a:effectLst>
                  <a:outerShdw blurRad="38100" dist="38100" dir="2700000" algn="tl">
                    <a:srgbClr val="000000">
                      <a:alpha val="43137"/>
                    </a:srgbClr>
                  </a:outerShdw>
                </a:effectLst>
              </a:endParaRPr>
            </a:p>
          </p:txBody>
        </p:sp>
      </p:grpSp>
      <p:grpSp>
        <p:nvGrpSpPr>
          <p:cNvPr id="12" name="Grupo 11"/>
          <p:cNvGrpSpPr/>
          <p:nvPr/>
        </p:nvGrpSpPr>
        <p:grpSpPr>
          <a:xfrm>
            <a:off x="8896714" y="4032774"/>
            <a:ext cx="1062188" cy="1008000"/>
            <a:chOff x="6672535" y="4032774"/>
            <a:chExt cx="796641" cy="1008000"/>
          </a:xfrm>
        </p:grpSpPr>
        <p:cxnSp>
          <p:nvCxnSpPr>
            <p:cNvPr id="13" name="Conector de seta reta 12"/>
            <p:cNvCxnSpPr/>
            <p:nvPr/>
          </p:nvCxnSpPr>
          <p:spPr>
            <a:xfrm>
              <a:off x="6672535" y="4032774"/>
              <a:ext cx="0" cy="1008000"/>
            </a:xfrm>
            <a:prstGeom prst="straightConnector1">
              <a:avLst/>
            </a:prstGeom>
            <a:ln w="317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CaixaDeTexto 13"/>
            <p:cNvSpPr txBox="1"/>
            <p:nvPr/>
          </p:nvSpPr>
          <p:spPr>
            <a:xfrm>
              <a:off x="6684105" y="4393729"/>
              <a:ext cx="785071" cy="369332"/>
            </a:xfrm>
            <a:prstGeom prst="rect">
              <a:avLst/>
            </a:prstGeom>
            <a:noFill/>
          </p:spPr>
          <p:txBody>
            <a:bodyPr wrap="none" rtlCol="0">
              <a:spAutoFit/>
            </a:bodyPr>
            <a:lstStyle/>
            <a:p>
              <a:r>
                <a:rPr lang="pt-BR" dirty="0" smtClean="0">
                  <a:solidFill>
                    <a:srgbClr val="FF0000"/>
                  </a:solidFill>
                  <a:effectLst>
                    <a:outerShdw blurRad="38100" dist="38100" dir="2700000" algn="tl">
                      <a:srgbClr val="000000">
                        <a:alpha val="43137"/>
                      </a:srgbClr>
                    </a:outerShdw>
                  </a:effectLst>
                </a:rPr>
                <a:t>1.60 m³/s</a:t>
              </a:r>
              <a:endParaRPr lang="pt-BR" dirty="0">
                <a:solidFill>
                  <a:srgbClr val="FF0000"/>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630702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p:cTn id="7" dur="500" fill="hold"/>
                                        <p:tgtEl>
                                          <p:spTgt spid="6147"/>
                                        </p:tgtEl>
                                        <p:attrNameLst>
                                          <p:attrName>ppt_w</p:attrName>
                                        </p:attrNameLst>
                                      </p:cBhvr>
                                      <p:tavLst>
                                        <p:tav tm="0">
                                          <p:val>
                                            <p:fltVal val="0"/>
                                          </p:val>
                                        </p:tav>
                                        <p:tav tm="100000">
                                          <p:val>
                                            <p:strVal val="#ppt_w"/>
                                          </p:val>
                                        </p:tav>
                                      </p:tavLst>
                                    </p:anim>
                                    <p:anim calcmode="lin" valueType="num">
                                      <p:cBhvr>
                                        <p:cTn id="8" dur="500" fill="hold"/>
                                        <p:tgtEl>
                                          <p:spTgt spid="6147"/>
                                        </p:tgtEl>
                                        <p:attrNameLst>
                                          <p:attrName>ppt_h</p:attrName>
                                        </p:attrNameLst>
                                      </p:cBhvr>
                                      <p:tavLst>
                                        <p:tav tm="0">
                                          <p:val>
                                            <p:fltVal val="0"/>
                                          </p:val>
                                        </p:tav>
                                        <p:tav tm="100000">
                                          <p:val>
                                            <p:strVal val="#ppt_h"/>
                                          </p:val>
                                        </p:tav>
                                      </p:tavLst>
                                    </p:anim>
                                    <p:animEffect transition="in" filter="fade">
                                      <p:cBhvr>
                                        <p:cTn id="9" dur="500"/>
                                        <p:tgtEl>
                                          <p:spTgt spid="614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148"/>
                                        </p:tgtEl>
                                        <p:attrNameLst>
                                          <p:attrName>style.visibility</p:attrName>
                                        </p:attrNameLst>
                                      </p:cBhvr>
                                      <p:to>
                                        <p:strVal val="visible"/>
                                      </p:to>
                                    </p:set>
                                    <p:anim calcmode="lin" valueType="num">
                                      <p:cBhvr>
                                        <p:cTn id="14" dur="500" fill="hold"/>
                                        <p:tgtEl>
                                          <p:spTgt spid="6148"/>
                                        </p:tgtEl>
                                        <p:attrNameLst>
                                          <p:attrName>ppt_w</p:attrName>
                                        </p:attrNameLst>
                                      </p:cBhvr>
                                      <p:tavLst>
                                        <p:tav tm="0">
                                          <p:val>
                                            <p:fltVal val="0"/>
                                          </p:val>
                                        </p:tav>
                                        <p:tav tm="100000">
                                          <p:val>
                                            <p:strVal val="#ppt_w"/>
                                          </p:val>
                                        </p:tav>
                                      </p:tavLst>
                                    </p:anim>
                                    <p:anim calcmode="lin" valueType="num">
                                      <p:cBhvr>
                                        <p:cTn id="15" dur="500" fill="hold"/>
                                        <p:tgtEl>
                                          <p:spTgt spid="6148"/>
                                        </p:tgtEl>
                                        <p:attrNameLst>
                                          <p:attrName>ppt_h</p:attrName>
                                        </p:attrNameLst>
                                      </p:cBhvr>
                                      <p:tavLst>
                                        <p:tav tm="0">
                                          <p:val>
                                            <p:fltVal val="0"/>
                                          </p:val>
                                        </p:tav>
                                        <p:tav tm="100000">
                                          <p:val>
                                            <p:strVal val="#ppt_h"/>
                                          </p:val>
                                        </p:tav>
                                      </p:tavLst>
                                    </p:anim>
                                    <p:animEffect transition="in" filter="fade">
                                      <p:cBhvr>
                                        <p:cTn id="16" dur="500"/>
                                        <p:tgtEl>
                                          <p:spTgt spid="614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txBox="1">
            <a:spLocks/>
          </p:cNvSpPr>
          <p:nvPr/>
        </p:nvSpPr>
        <p:spPr bwMode="auto">
          <a:xfrm>
            <a:off x="584955" y="188640"/>
            <a:ext cx="10849205" cy="1188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600"/>
              </a:spcAft>
            </a:pPr>
            <a:r>
              <a:rPr lang="pt-BR" sz="3200" b="1" dirty="0" smtClean="0">
                <a:ln w="11430"/>
                <a:solidFill>
                  <a:srgbClr val="009900"/>
                </a:solidFill>
                <a:effectLst>
                  <a:outerShdw blurRad="50800" dist="39000" dir="5460000" algn="tl">
                    <a:srgbClr val="000000">
                      <a:alpha val="38000"/>
                    </a:srgbClr>
                  </a:outerShdw>
                </a:effectLst>
                <a:latin typeface="Arial" charset="0"/>
                <a:cs typeface="Arial" charset="0"/>
              </a:rPr>
              <a:t>Situação dos RH no Cerrado?</a:t>
            </a:r>
          </a:p>
        </p:txBody>
      </p:sp>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306" t="11294" r="39752" b="82695"/>
          <a:stretch/>
        </p:blipFill>
        <p:spPr bwMode="auto">
          <a:xfrm>
            <a:off x="527381" y="1268760"/>
            <a:ext cx="5482176" cy="4490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tângulo 7"/>
          <p:cNvSpPr/>
          <p:nvPr/>
        </p:nvSpPr>
        <p:spPr>
          <a:xfrm>
            <a:off x="527381" y="5744290"/>
            <a:ext cx="6096000" cy="276999"/>
          </a:xfrm>
          <a:prstGeom prst="rect">
            <a:avLst/>
          </a:prstGeom>
        </p:spPr>
        <p:txBody>
          <a:bodyPr>
            <a:spAutoFit/>
          </a:bodyPr>
          <a:lstStyle/>
          <a:p>
            <a:r>
              <a:rPr lang="pt-BR" sz="1200" dirty="0"/>
              <a:t>http://www.ons.org.br/tabela_reservatorios/conteudo.asp</a:t>
            </a:r>
          </a:p>
        </p:txBody>
      </p:sp>
      <p:pic>
        <p:nvPicPr>
          <p:cNvPr id="399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2224" y="1027977"/>
            <a:ext cx="2880320" cy="2816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381" y="2000250"/>
            <a:ext cx="7175444" cy="32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4033" y="4509120"/>
            <a:ext cx="5467296" cy="234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64442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txBox="1">
            <a:spLocks/>
          </p:cNvSpPr>
          <p:nvPr/>
        </p:nvSpPr>
        <p:spPr bwMode="auto">
          <a:xfrm>
            <a:off x="584955" y="188640"/>
            <a:ext cx="10849205" cy="1188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600"/>
              </a:spcAft>
            </a:pPr>
            <a:r>
              <a:rPr lang="pt-BR" sz="3200" b="1" dirty="0" smtClean="0">
                <a:ln w="11430"/>
                <a:solidFill>
                  <a:srgbClr val="009900"/>
                </a:solidFill>
                <a:effectLst>
                  <a:outerShdw blurRad="50800" dist="39000" dir="5460000" algn="tl">
                    <a:srgbClr val="000000">
                      <a:alpha val="38000"/>
                    </a:srgbClr>
                  </a:outerShdw>
                </a:effectLst>
                <a:latin typeface="Arial" charset="0"/>
                <a:cs typeface="Arial" charset="0"/>
              </a:rPr>
              <a:t>Situação dos RH no Cerrado?</a:t>
            </a:r>
          </a:p>
        </p:txBody>
      </p:sp>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306" t="11294" r="39752" b="82695"/>
          <a:stretch/>
        </p:blipFill>
        <p:spPr bwMode="auto">
          <a:xfrm>
            <a:off x="527381" y="1268760"/>
            <a:ext cx="5482176" cy="4490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tângulo 7"/>
          <p:cNvSpPr/>
          <p:nvPr/>
        </p:nvSpPr>
        <p:spPr>
          <a:xfrm>
            <a:off x="527381" y="5744290"/>
            <a:ext cx="6096000" cy="276999"/>
          </a:xfrm>
          <a:prstGeom prst="rect">
            <a:avLst/>
          </a:prstGeom>
        </p:spPr>
        <p:txBody>
          <a:bodyPr>
            <a:spAutoFit/>
          </a:bodyPr>
          <a:lstStyle/>
          <a:p>
            <a:r>
              <a:rPr lang="pt-BR" sz="1200" dirty="0"/>
              <a:t>http://www.ons.org.br/tabela_reservatorios/conteudo.asp</a:t>
            </a:r>
          </a:p>
        </p:txBody>
      </p:sp>
      <p:pic>
        <p:nvPicPr>
          <p:cNvPr id="40963" name="Picture 3"/>
          <p:cNvPicPr>
            <a:picLocks noChangeAspect="1" noChangeArrowheads="1"/>
          </p:cNvPicPr>
          <p:nvPr/>
        </p:nvPicPr>
        <p:blipFill rotWithShape="1">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ackgroundRemoval t="14214" b="90468" l="14378" r="66445"/>
                    </a14:imgEffect>
                    <a14:imgEffect>
                      <a14:brightnessContrast bright="20000" contrast="-40000"/>
                    </a14:imgEffect>
                  </a14:imgLayer>
                </a14:imgProps>
              </a:ext>
              <a:ext uri="{28A0092B-C50C-407E-A947-70E740481C1C}">
                <a14:useLocalDpi xmlns:a14="http://schemas.microsoft.com/office/drawing/2010/main" val="0"/>
              </a:ext>
            </a:extLst>
          </a:blip>
          <a:srcRect l="7870" t="4682" r="27047"/>
          <a:stretch/>
        </p:blipFill>
        <p:spPr bwMode="auto">
          <a:xfrm>
            <a:off x="7824193" y="2780928"/>
            <a:ext cx="4584719" cy="355934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76321" y="1593100"/>
            <a:ext cx="2876551"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1715" y="2023239"/>
            <a:ext cx="7676520" cy="345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382" y="2021289"/>
            <a:ext cx="7680853"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479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500" fill="hold"/>
                                        <p:tgtEl>
                                          <p:spTgt spid="15362"/>
                                        </p:tgtEl>
                                        <p:attrNameLst>
                                          <p:attrName>ppt_w</p:attrName>
                                        </p:attrNameLst>
                                      </p:cBhvr>
                                      <p:tavLst>
                                        <p:tav tm="0">
                                          <p:val>
                                            <p:fltVal val="0"/>
                                          </p:val>
                                        </p:tav>
                                        <p:tav tm="100000">
                                          <p:val>
                                            <p:strVal val="#ppt_w"/>
                                          </p:val>
                                        </p:tav>
                                      </p:tavLst>
                                    </p:anim>
                                    <p:anim calcmode="lin" valueType="num">
                                      <p:cBhvr>
                                        <p:cTn id="8" dur="500" fill="hold"/>
                                        <p:tgtEl>
                                          <p:spTgt spid="15362"/>
                                        </p:tgtEl>
                                        <p:attrNameLst>
                                          <p:attrName>ppt_h</p:attrName>
                                        </p:attrNameLst>
                                      </p:cBhvr>
                                      <p:tavLst>
                                        <p:tav tm="0">
                                          <p:val>
                                            <p:fltVal val="0"/>
                                          </p:val>
                                        </p:tav>
                                        <p:tav tm="100000">
                                          <p:val>
                                            <p:strVal val="#ppt_h"/>
                                          </p:val>
                                        </p:tav>
                                      </p:tavLst>
                                    </p:anim>
                                    <p:animEffect transition="in" filter="fade">
                                      <p:cBhvr>
                                        <p:cTn id="9" dur="500"/>
                                        <p:tgtEl>
                                          <p:spTgt spid="1536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965"/>
                                        </p:tgtEl>
                                        <p:attrNameLst>
                                          <p:attrName>style.visibility</p:attrName>
                                        </p:attrNameLst>
                                      </p:cBhvr>
                                      <p:to>
                                        <p:strVal val="visible"/>
                                      </p:to>
                                    </p:set>
                                    <p:animEffect transition="in" filter="fade">
                                      <p:cBhvr>
                                        <p:cTn id="14" dur="1000"/>
                                        <p:tgtEl>
                                          <p:spTgt spid="40965"/>
                                        </p:tgtEl>
                                      </p:cBhvr>
                                    </p:animEffect>
                                    <p:anim calcmode="lin" valueType="num">
                                      <p:cBhvr>
                                        <p:cTn id="15" dur="1000" fill="hold"/>
                                        <p:tgtEl>
                                          <p:spTgt spid="40965"/>
                                        </p:tgtEl>
                                        <p:attrNameLst>
                                          <p:attrName>ppt_x</p:attrName>
                                        </p:attrNameLst>
                                      </p:cBhvr>
                                      <p:tavLst>
                                        <p:tav tm="0">
                                          <p:val>
                                            <p:strVal val="#ppt_x"/>
                                          </p:val>
                                        </p:tav>
                                        <p:tav tm="100000">
                                          <p:val>
                                            <p:strVal val="#ppt_x"/>
                                          </p:val>
                                        </p:tav>
                                      </p:tavLst>
                                    </p:anim>
                                    <p:anim calcmode="lin" valueType="num">
                                      <p:cBhvr>
                                        <p:cTn id="16" dur="1000" fill="hold"/>
                                        <p:tgtEl>
                                          <p:spTgt spid="409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0308" t="15852" r="5442" b="15016"/>
          <a:stretch/>
        </p:blipFill>
        <p:spPr bwMode="auto">
          <a:xfrm>
            <a:off x="1079749" y="1844824"/>
            <a:ext cx="9363844"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ítulo 1"/>
          <p:cNvSpPr txBox="1">
            <a:spLocks/>
          </p:cNvSpPr>
          <p:nvPr/>
        </p:nvSpPr>
        <p:spPr bwMode="auto">
          <a:xfrm>
            <a:off x="-6175" y="260648"/>
            <a:ext cx="12192000" cy="122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pt-BR" sz="3600" b="1" dirty="0" smtClean="0">
                <a:ln w="11430"/>
                <a:solidFill>
                  <a:srgbClr val="009900"/>
                </a:solidFill>
                <a:effectLst>
                  <a:outerShdw blurRad="50800" dist="39000" dir="5460000" algn="tl">
                    <a:srgbClr val="000000">
                      <a:alpha val="38000"/>
                    </a:srgbClr>
                  </a:outerShdw>
                </a:effectLst>
                <a:latin typeface="Arial" charset="0"/>
                <a:cs typeface="Arial" charset="0"/>
              </a:rPr>
              <a:t>Recursos Hídricos no</a:t>
            </a:r>
          </a:p>
          <a:p>
            <a:pPr algn="ctr">
              <a:spcAft>
                <a:spcPts val="0"/>
              </a:spcAft>
            </a:pPr>
            <a:r>
              <a:rPr lang="pt-BR" sz="3600" b="1" dirty="0" smtClean="0">
                <a:ln w="11430"/>
                <a:solidFill>
                  <a:srgbClr val="009900"/>
                </a:solidFill>
                <a:effectLst>
                  <a:outerShdw blurRad="50800" dist="39000" dir="5460000" algn="tl">
                    <a:srgbClr val="000000">
                      <a:alpha val="38000"/>
                    </a:srgbClr>
                  </a:outerShdw>
                </a:effectLst>
                <a:latin typeface="Arial" charset="0"/>
                <a:cs typeface="Arial" charset="0"/>
              </a:rPr>
              <a:t>Meio Urbano</a:t>
            </a:r>
            <a:endParaRPr lang="pt-BR" sz="3600" b="1" dirty="0">
              <a:ln w="11430"/>
              <a:solidFill>
                <a:srgbClr val="009900"/>
              </a:solidFill>
              <a:effectLst>
                <a:outerShdw blurRad="50800" dist="39000" dir="5460000" algn="tl">
                  <a:srgbClr val="000000">
                    <a:alpha val="38000"/>
                  </a:srgbClr>
                </a:outerShdw>
              </a:effectLst>
              <a:latin typeface="Arial" charset="0"/>
              <a:cs typeface="Arial" charset="0"/>
            </a:endParaRPr>
          </a:p>
        </p:txBody>
      </p:sp>
      <p:sp>
        <p:nvSpPr>
          <p:cNvPr id="4" name="CaixaDeTexto 3"/>
          <p:cNvSpPr txBox="1"/>
          <p:nvPr/>
        </p:nvSpPr>
        <p:spPr>
          <a:xfrm>
            <a:off x="2735627" y="4797152"/>
            <a:ext cx="1545616" cy="523220"/>
          </a:xfrm>
          <a:prstGeom prst="rect">
            <a:avLst/>
          </a:prstGeom>
          <a:noFill/>
        </p:spPr>
        <p:txBody>
          <a:bodyPr wrap="none" rtlCol="0">
            <a:spAutoFit/>
          </a:bodyPr>
          <a:lstStyle/>
          <a:p>
            <a:r>
              <a:rPr lang="pt-BR" sz="280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Paranoá</a:t>
            </a:r>
            <a:endParaRPr lang="pt-BR" sz="2800" dirty="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endParaRPr>
          </a:p>
        </p:txBody>
      </p:sp>
      <p:sp>
        <p:nvSpPr>
          <p:cNvPr id="7" name="CaixaDeTexto 6"/>
          <p:cNvSpPr txBox="1"/>
          <p:nvPr/>
        </p:nvSpPr>
        <p:spPr>
          <a:xfrm>
            <a:off x="3983766" y="2106156"/>
            <a:ext cx="1806905" cy="523220"/>
          </a:xfrm>
          <a:prstGeom prst="rect">
            <a:avLst/>
          </a:prstGeom>
          <a:noFill/>
        </p:spPr>
        <p:txBody>
          <a:bodyPr wrap="none" rtlCol="0">
            <a:spAutoFit/>
          </a:bodyPr>
          <a:lstStyle/>
          <a:p>
            <a:r>
              <a:rPr lang="pt-BR" sz="280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Maranhão</a:t>
            </a:r>
            <a:endParaRPr lang="pt-BR" sz="2800" dirty="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CaixaDeTexto 7"/>
          <p:cNvSpPr txBox="1"/>
          <p:nvPr/>
        </p:nvSpPr>
        <p:spPr>
          <a:xfrm>
            <a:off x="8016213" y="3801622"/>
            <a:ext cx="1043876" cy="523220"/>
          </a:xfrm>
          <a:prstGeom prst="rect">
            <a:avLst/>
          </a:prstGeom>
          <a:noFill/>
        </p:spPr>
        <p:txBody>
          <a:bodyPr wrap="none" rtlCol="0">
            <a:spAutoFit/>
          </a:bodyPr>
          <a:lstStyle/>
          <a:p>
            <a:r>
              <a:rPr lang="pt-BR" sz="280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Preto</a:t>
            </a:r>
            <a:endParaRPr lang="pt-BR" sz="2800" dirty="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3" name="Grupo 2"/>
          <p:cNvGrpSpPr/>
          <p:nvPr/>
        </p:nvGrpSpPr>
        <p:grpSpPr>
          <a:xfrm>
            <a:off x="1295627" y="2709040"/>
            <a:ext cx="3408139" cy="1655944"/>
            <a:chOff x="971720" y="2709040"/>
            <a:chExt cx="2556104" cy="1655944"/>
          </a:xfrm>
        </p:grpSpPr>
        <p:sp>
          <p:nvSpPr>
            <p:cNvPr id="2" name="Elipse 1"/>
            <p:cNvSpPr/>
            <p:nvPr/>
          </p:nvSpPr>
          <p:spPr bwMode="auto">
            <a:xfrm>
              <a:off x="971720" y="3284984"/>
              <a:ext cx="1080000" cy="1080000"/>
            </a:xfrm>
            <a:prstGeom prst="ellipse">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sp>
          <p:nvSpPr>
            <p:cNvPr id="14" name="Elipse 13"/>
            <p:cNvSpPr/>
            <p:nvPr/>
          </p:nvSpPr>
          <p:spPr bwMode="auto">
            <a:xfrm>
              <a:off x="2447824" y="2709040"/>
              <a:ext cx="1080000" cy="1080000"/>
            </a:xfrm>
            <a:prstGeom prst="ellipse">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gr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8368" y="4523254"/>
            <a:ext cx="4219680" cy="2106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upo 9"/>
          <p:cNvGrpSpPr/>
          <p:nvPr/>
        </p:nvGrpSpPr>
        <p:grpSpPr>
          <a:xfrm>
            <a:off x="419097" y="2185821"/>
            <a:ext cx="3063231" cy="1144693"/>
            <a:chOff x="314322" y="2185820"/>
            <a:chExt cx="2297423" cy="1144693"/>
          </a:xfrm>
        </p:grpSpPr>
        <p:sp>
          <p:nvSpPr>
            <p:cNvPr id="9" name="CaixaDeTexto 8"/>
            <p:cNvSpPr txBox="1"/>
            <p:nvPr/>
          </p:nvSpPr>
          <p:spPr>
            <a:xfrm>
              <a:off x="314322" y="2807293"/>
              <a:ext cx="743233" cy="523220"/>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pt-BR"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~65%</a:t>
              </a:r>
              <a:endParaRPr lang="pt-BR"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CaixaDeTexto 15"/>
            <p:cNvSpPr txBox="1"/>
            <p:nvPr/>
          </p:nvSpPr>
          <p:spPr>
            <a:xfrm>
              <a:off x="1868512" y="2185820"/>
              <a:ext cx="743233" cy="523220"/>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pt-BR"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~20%</a:t>
              </a:r>
              <a:endParaRPr lang="pt-BR"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spTree>
    <p:extLst>
      <p:ext uri="{BB962C8B-B14F-4D97-AF65-F5344CB8AC3E}">
        <p14:creationId xmlns:p14="http://schemas.microsoft.com/office/powerpoint/2010/main" val="1870665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p:cTn id="21" dur="500" fill="hold"/>
                                        <p:tgtEl>
                                          <p:spTgt spid="1026"/>
                                        </p:tgtEl>
                                        <p:attrNameLst>
                                          <p:attrName>ppt_w</p:attrName>
                                        </p:attrNameLst>
                                      </p:cBhvr>
                                      <p:tavLst>
                                        <p:tav tm="0">
                                          <p:val>
                                            <p:fltVal val="0"/>
                                          </p:val>
                                        </p:tav>
                                        <p:tav tm="100000">
                                          <p:val>
                                            <p:strVal val="#ppt_w"/>
                                          </p:val>
                                        </p:tav>
                                      </p:tavLst>
                                    </p:anim>
                                    <p:anim calcmode="lin" valueType="num">
                                      <p:cBhvr>
                                        <p:cTn id="22" dur="500" fill="hold"/>
                                        <p:tgtEl>
                                          <p:spTgt spid="1026"/>
                                        </p:tgtEl>
                                        <p:attrNameLst>
                                          <p:attrName>ppt_h</p:attrName>
                                        </p:attrNameLst>
                                      </p:cBhvr>
                                      <p:tavLst>
                                        <p:tav tm="0">
                                          <p:val>
                                            <p:fltVal val="0"/>
                                          </p:val>
                                        </p:tav>
                                        <p:tav tm="100000">
                                          <p:val>
                                            <p:strVal val="#ppt_h"/>
                                          </p:val>
                                        </p:tav>
                                      </p:tavLst>
                                    </p:anim>
                                    <p:animEffect transition="in" filter="fade">
                                      <p:cBhvr>
                                        <p:cTn id="2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bwMode="auto">
          <a:xfrm>
            <a:off x="0" y="0"/>
            <a:ext cx="12192000" cy="685800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9883" y="188641"/>
            <a:ext cx="6240693" cy="2913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414" y="3284985"/>
            <a:ext cx="10465161" cy="341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ixaDeTexto 3"/>
          <p:cNvSpPr txBox="1"/>
          <p:nvPr/>
        </p:nvSpPr>
        <p:spPr>
          <a:xfrm>
            <a:off x="8496267" y="1012666"/>
            <a:ext cx="1707519" cy="400110"/>
          </a:xfrm>
          <a:prstGeom prst="rect">
            <a:avLst/>
          </a:prstGeom>
          <a:solidFill>
            <a:schemeClr val="bg1"/>
          </a:solidFill>
        </p:spPr>
        <p:txBody>
          <a:bodyPr wrap="none" rtlCol="0">
            <a:spAutoFit/>
          </a:bodyPr>
          <a:lstStyle/>
          <a:p>
            <a:r>
              <a:rPr lang="pt-BR" sz="2000" dirty="0" err="1" smtClean="0">
                <a:solidFill>
                  <a:srgbClr val="FF0000"/>
                </a:solidFill>
                <a:effectLst>
                  <a:outerShdw blurRad="38100" dist="38100" dir="2700000" algn="tl">
                    <a:srgbClr val="000000">
                      <a:alpha val="43137"/>
                    </a:srgbClr>
                  </a:outerShdw>
                </a:effectLst>
              </a:rPr>
              <a:t>V.útil</a:t>
            </a:r>
            <a:r>
              <a:rPr lang="pt-BR" sz="2000" dirty="0">
                <a:solidFill>
                  <a:srgbClr val="FF0000"/>
                </a:solidFill>
                <a:effectLst>
                  <a:outerShdw blurRad="38100" dist="38100" dir="2700000" algn="tl">
                    <a:srgbClr val="000000">
                      <a:alpha val="43137"/>
                    </a:srgbClr>
                  </a:outerShdw>
                </a:effectLst>
              </a:rPr>
              <a:t>:</a:t>
            </a:r>
            <a:r>
              <a:rPr lang="pt-BR" sz="2000" dirty="0" smtClean="0">
                <a:solidFill>
                  <a:srgbClr val="FF0000"/>
                </a:solidFill>
                <a:effectLst>
                  <a:outerShdw blurRad="38100" dist="38100" dir="2700000" algn="tl">
                    <a:srgbClr val="000000">
                      <a:alpha val="43137"/>
                    </a:srgbClr>
                  </a:outerShdw>
                </a:effectLst>
              </a:rPr>
              <a:t> ~90 hm³</a:t>
            </a:r>
            <a:endParaRPr lang="pt-BR" sz="2000" dirty="0">
              <a:solidFill>
                <a:srgbClr val="FF0000"/>
              </a:solidFill>
              <a:effectLst>
                <a:outerShdw blurRad="38100" dist="38100" dir="2700000" algn="tl">
                  <a:srgbClr val="000000">
                    <a:alpha val="43137"/>
                  </a:srgbClr>
                </a:outerShdw>
              </a:effectLst>
            </a:endParaRPr>
          </a:p>
        </p:txBody>
      </p:sp>
      <p:sp>
        <p:nvSpPr>
          <p:cNvPr id="7" name="CaixaDeTexto 6"/>
          <p:cNvSpPr txBox="1"/>
          <p:nvPr/>
        </p:nvSpPr>
        <p:spPr>
          <a:xfrm>
            <a:off x="4498218" y="4859868"/>
            <a:ext cx="1486369" cy="369332"/>
          </a:xfrm>
          <a:prstGeom prst="rect">
            <a:avLst/>
          </a:prstGeom>
          <a:solidFill>
            <a:schemeClr val="bg1"/>
          </a:solidFill>
        </p:spPr>
        <p:txBody>
          <a:bodyPr wrap="none" rtlCol="0">
            <a:spAutoFit/>
          </a:bodyPr>
          <a:lstStyle/>
          <a:p>
            <a:r>
              <a:rPr lang="pt-BR" sz="1800"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dV</a:t>
            </a:r>
            <a:r>
              <a:rPr lang="pt-BR" sz="18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~35 hm³</a:t>
            </a:r>
            <a:endParaRPr lang="pt-BR" sz="1800"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0" name="Conector de seta reta 9"/>
          <p:cNvCxnSpPr/>
          <p:nvPr/>
        </p:nvCxnSpPr>
        <p:spPr>
          <a:xfrm>
            <a:off x="5423925" y="3645024"/>
            <a:ext cx="0" cy="1044000"/>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sp>
        <p:nvSpPr>
          <p:cNvPr id="14" name="CaixaDeTexto 13"/>
          <p:cNvSpPr txBox="1"/>
          <p:nvPr/>
        </p:nvSpPr>
        <p:spPr>
          <a:xfrm>
            <a:off x="623392" y="44624"/>
            <a:ext cx="2864630" cy="1446550"/>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pt-BR"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Lago </a:t>
            </a:r>
          </a:p>
          <a:p>
            <a:r>
              <a:rPr lang="pt-BR"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Descoberto</a:t>
            </a:r>
            <a:endParaRPr lang="pt-BR"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5" name="CaixaDeTexto 14"/>
          <p:cNvSpPr txBox="1"/>
          <p:nvPr/>
        </p:nvSpPr>
        <p:spPr>
          <a:xfrm>
            <a:off x="9288829" y="2204865"/>
            <a:ext cx="1205779" cy="307777"/>
          </a:xfrm>
          <a:prstGeom prst="rect">
            <a:avLst/>
          </a:prstGeom>
          <a:noFill/>
          <a:ln>
            <a:noFill/>
          </a:ln>
        </p:spPr>
        <p:txBody>
          <a:bodyPr wrap="none" rtlCol="0">
            <a:spAutoFit/>
          </a:bodyPr>
          <a:lstStyle/>
          <a:p>
            <a:r>
              <a:rPr lang="pt-BR" sz="1400" dirty="0" smtClean="0">
                <a:solidFill>
                  <a:schemeClr val="tx1">
                    <a:lumMod val="65000"/>
                    <a:lumOff val="35000"/>
                  </a:schemeClr>
                </a:solidFill>
              </a:rPr>
              <a:t>Magna (2003)</a:t>
            </a:r>
            <a:endParaRPr lang="pt-BR" sz="1400" dirty="0">
              <a:solidFill>
                <a:schemeClr val="tx1">
                  <a:lumMod val="65000"/>
                  <a:lumOff val="35000"/>
                </a:schemeClr>
              </a:solidFill>
            </a:endParaRPr>
          </a:p>
        </p:txBody>
      </p:sp>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5414" y="1552837"/>
            <a:ext cx="2659765" cy="1611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CaixaDeTexto 16"/>
          <p:cNvSpPr txBox="1"/>
          <p:nvPr/>
        </p:nvSpPr>
        <p:spPr>
          <a:xfrm>
            <a:off x="7974557" y="5784387"/>
            <a:ext cx="2027991" cy="307777"/>
          </a:xfrm>
          <a:prstGeom prst="rect">
            <a:avLst/>
          </a:prstGeom>
          <a:noFill/>
        </p:spPr>
        <p:txBody>
          <a:bodyPr wrap="none" rtlCol="0">
            <a:spAutoFit/>
          </a:bodyPr>
          <a:lstStyle/>
          <a:p>
            <a:r>
              <a:rPr lang="pt-BR" sz="1400" dirty="0" smtClean="0">
                <a:solidFill>
                  <a:schemeClr val="tx1">
                    <a:lumMod val="65000"/>
                    <a:lumOff val="35000"/>
                  </a:schemeClr>
                </a:solidFill>
              </a:rPr>
              <a:t>Dados originais da CAESB</a:t>
            </a:r>
            <a:endParaRPr lang="pt-BR" sz="1400" dirty="0">
              <a:solidFill>
                <a:schemeClr val="tx1">
                  <a:lumMod val="65000"/>
                  <a:lumOff val="35000"/>
                </a:schemeClr>
              </a:solidFill>
            </a:endParaRPr>
          </a:p>
        </p:txBody>
      </p:sp>
      <p:grpSp>
        <p:nvGrpSpPr>
          <p:cNvPr id="12" name="Grupo 11"/>
          <p:cNvGrpSpPr/>
          <p:nvPr/>
        </p:nvGrpSpPr>
        <p:grpSpPr>
          <a:xfrm>
            <a:off x="9148668" y="5085185"/>
            <a:ext cx="1957857" cy="584775"/>
            <a:chOff x="5073682" y="5289014"/>
            <a:chExt cx="1214810" cy="584775"/>
          </a:xfrm>
        </p:grpSpPr>
        <p:sp>
          <p:nvSpPr>
            <p:cNvPr id="13" name="Estrela de 5 pontas 12"/>
            <p:cNvSpPr/>
            <p:nvPr/>
          </p:nvSpPr>
          <p:spPr bwMode="auto">
            <a:xfrm>
              <a:off x="6039052" y="5373216"/>
              <a:ext cx="249440" cy="288032"/>
            </a:xfrm>
            <a:prstGeom prst="star5">
              <a:avLst/>
            </a:prstGeom>
            <a:solidFill>
              <a:srgbClr val="FF0000"/>
            </a:solidFill>
            <a:ln>
              <a:headEnd type="none" w="med" len="med"/>
              <a:tailEnd type="none" w="med" len="med"/>
            </a:ln>
            <a:extLst/>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dirty="0" smtClean="0">
                <a:ln>
                  <a:noFill/>
                </a:ln>
                <a:solidFill>
                  <a:srgbClr val="FF0000"/>
                </a:solidFill>
                <a:effectLst/>
                <a:latin typeface="Times New Roman"/>
              </a:endParaRPr>
            </a:p>
          </p:txBody>
        </p:sp>
        <p:sp>
          <p:nvSpPr>
            <p:cNvPr id="16" name="CaixaDeTexto 15"/>
            <p:cNvSpPr txBox="1"/>
            <p:nvPr/>
          </p:nvSpPr>
          <p:spPr>
            <a:xfrm>
              <a:off x="5073682" y="5289014"/>
              <a:ext cx="820769" cy="584775"/>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pt-BR" sz="1600" b="1" dirty="0" smtClean="0">
                  <a:ln w="11430"/>
                  <a:solidFill>
                    <a:srgbClr val="FF0000"/>
                  </a:solidFill>
                  <a:effectLst>
                    <a:outerShdw blurRad="50800" dist="39000" dir="5460000" algn="tl">
                      <a:srgbClr val="000000">
                        <a:alpha val="38000"/>
                      </a:srgbClr>
                    </a:outerShdw>
                  </a:effectLst>
                </a:rPr>
                <a:t>1.023,8</a:t>
              </a:r>
            </a:p>
            <a:p>
              <a:r>
                <a:rPr lang="pt-BR" sz="1600" b="1" dirty="0" smtClean="0">
                  <a:ln w="11430"/>
                  <a:solidFill>
                    <a:srgbClr val="FF0000"/>
                  </a:solidFill>
                  <a:effectLst>
                    <a:outerShdw blurRad="50800" dist="39000" dir="5460000" algn="tl">
                      <a:srgbClr val="000000">
                        <a:alpha val="38000"/>
                      </a:srgbClr>
                    </a:outerShdw>
                  </a:effectLst>
                </a:rPr>
                <a:t>(07/11/2016)</a:t>
              </a:r>
              <a:endParaRPr lang="pt-BR" sz="1600" b="1" dirty="0">
                <a:ln w="11430"/>
                <a:solidFill>
                  <a:srgbClr val="FF0000"/>
                </a:solidFill>
                <a:effectLst>
                  <a:outerShdw blurRad="50800" dist="39000" dir="5460000" algn="tl">
                    <a:srgbClr val="000000">
                      <a:alpha val="38000"/>
                    </a:srgbClr>
                  </a:outerShdw>
                </a:effectLst>
              </a:endParaRPr>
            </a:p>
          </p:txBody>
        </p:sp>
      </p:grpSp>
      <p:sp>
        <p:nvSpPr>
          <p:cNvPr id="19" name="CaixaDeTexto 18"/>
          <p:cNvSpPr txBox="1"/>
          <p:nvPr/>
        </p:nvSpPr>
        <p:spPr>
          <a:xfrm>
            <a:off x="9905621" y="4715852"/>
            <a:ext cx="1486369" cy="369332"/>
          </a:xfrm>
          <a:prstGeom prst="rect">
            <a:avLst/>
          </a:prstGeom>
          <a:solidFill>
            <a:schemeClr val="bg1"/>
          </a:solidFill>
        </p:spPr>
        <p:txBody>
          <a:bodyPr wrap="none" rtlCol="0">
            <a:spAutoFit/>
          </a:bodyPr>
          <a:lstStyle/>
          <a:p>
            <a:r>
              <a:rPr lang="pt-BR" sz="1800"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dV</a:t>
            </a:r>
            <a:r>
              <a:rPr lang="pt-BR" sz="18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~64 hm³</a:t>
            </a:r>
            <a:endParaRPr lang="pt-BR" sz="1800"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400883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bwMode="auto">
          <a:xfrm>
            <a:off x="0" y="0"/>
            <a:ext cx="12192000" cy="685800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dirty="0" smtClean="0">
              <a:ln>
                <a:noFill/>
              </a:ln>
              <a:solidFill>
                <a:schemeClr val="tx1"/>
              </a:solidFill>
              <a:effectLst/>
              <a:latin typeface="Times New Roman"/>
            </a:endParaRPr>
          </a:p>
        </p:txBody>
      </p:sp>
      <p:sp>
        <p:nvSpPr>
          <p:cNvPr id="9" name="CaixaDeTexto 8"/>
          <p:cNvSpPr txBox="1"/>
          <p:nvPr/>
        </p:nvSpPr>
        <p:spPr>
          <a:xfrm>
            <a:off x="623392" y="211288"/>
            <a:ext cx="10891073" cy="769441"/>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t-BR"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Lago Descoberto</a:t>
            </a:r>
            <a:endParaRPr lang="pt-BR"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158" t="29492" r="25000" b="18555"/>
          <a:stretch/>
        </p:blipFill>
        <p:spPr bwMode="auto">
          <a:xfrm>
            <a:off x="604263" y="1340768"/>
            <a:ext cx="11029675"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ângulo 4"/>
          <p:cNvSpPr/>
          <p:nvPr/>
        </p:nvSpPr>
        <p:spPr>
          <a:xfrm>
            <a:off x="1141863" y="6095038"/>
            <a:ext cx="10338471" cy="646331"/>
          </a:xfrm>
          <a:prstGeom prst="rect">
            <a:avLst/>
          </a:prstGeom>
        </p:spPr>
        <p:txBody>
          <a:bodyPr wrap="square">
            <a:spAutoFit/>
          </a:bodyPr>
          <a:lstStyle/>
          <a:p>
            <a:r>
              <a:rPr lang="pt-BR" sz="1200" dirty="0">
                <a:latin typeface="Calibri" pitchFamily="34" charset="0"/>
              </a:rPr>
              <a:t>ESTADO DE  ATENÇÃO (ENTRE 60% E 41% DO VOLUME ÚTIL)</a:t>
            </a:r>
          </a:p>
          <a:p>
            <a:r>
              <a:rPr lang="pt-BR" sz="1200" dirty="0">
                <a:latin typeface="Calibri" pitchFamily="34" charset="0"/>
              </a:rPr>
              <a:t>ESTADO DE  ALERTA (ENTRE 40% E 21% DO VOLUME ÚTIL)</a:t>
            </a:r>
          </a:p>
          <a:p>
            <a:r>
              <a:rPr lang="pt-BR" sz="1200" dirty="0">
                <a:latin typeface="Calibri" pitchFamily="34" charset="0"/>
              </a:rPr>
              <a:t>ESTADO DE  RESTRIÇÃO DE USO (VOLUME IGUAL OU INFERIOR A 20%)</a:t>
            </a:r>
          </a:p>
        </p:txBody>
      </p:sp>
      <p:sp>
        <p:nvSpPr>
          <p:cNvPr id="2" name="CaixaDeTexto 1"/>
          <p:cNvSpPr txBox="1"/>
          <p:nvPr/>
        </p:nvSpPr>
        <p:spPr>
          <a:xfrm>
            <a:off x="9329269" y="5085185"/>
            <a:ext cx="827214" cy="369332"/>
          </a:xfrm>
          <a:prstGeom prst="rect">
            <a:avLst/>
          </a:prstGeom>
          <a:noFill/>
        </p:spPr>
        <p:txBody>
          <a:bodyPr wrap="none" rtlCol="0">
            <a:spAutoFit/>
          </a:bodyPr>
          <a:lstStyle/>
          <a:p>
            <a:r>
              <a:rPr lang="pt-BR" dirty="0" smtClean="0"/>
              <a:t>ADASA</a:t>
            </a:r>
            <a:endParaRPr lang="pt-BR" dirty="0"/>
          </a:p>
        </p:txBody>
      </p:sp>
      <p:cxnSp>
        <p:nvCxnSpPr>
          <p:cNvPr id="6" name="Conector reto 5"/>
          <p:cNvCxnSpPr/>
          <p:nvPr/>
        </p:nvCxnSpPr>
        <p:spPr>
          <a:xfrm flipV="1">
            <a:off x="7458623" y="4797153"/>
            <a:ext cx="864096" cy="85863"/>
          </a:xfrm>
          <a:prstGeom prst="line">
            <a:avLst/>
          </a:prstGeom>
          <a:ln w="15875" cap="sq">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0" name="Conector reto 9"/>
          <p:cNvCxnSpPr/>
          <p:nvPr/>
        </p:nvCxnSpPr>
        <p:spPr>
          <a:xfrm>
            <a:off x="8326363" y="4797152"/>
            <a:ext cx="888000" cy="38784"/>
          </a:xfrm>
          <a:prstGeom prst="line">
            <a:avLst/>
          </a:prstGeom>
          <a:ln w="15875" cap="sq">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8708" t="25794" r="25706" b="50793"/>
          <a:stretch/>
        </p:blipFill>
        <p:spPr bwMode="auto">
          <a:xfrm>
            <a:off x="1295467" y="4365104"/>
            <a:ext cx="4032448" cy="1118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upo 14"/>
          <p:cNvGrpSpPr/>
          <p:nvPr/>
        </p:nvGrpSpPr>
        <p:grpSpPr>
          <a:xfrm>
            <a:off x="1" y="3769296"/>
            <a:ext cx="857735" cy="1589143"/>
            <a:chOff x="0" y="3769295"/>
            <a:chExt cx="643301" cy="1589143"/>
          </a:xfrm>
        </p:grpSpPr>
        <p:sp>
          <p:nvSpPr>
            <p:cNvPr id="14" name="CaixaDeTexto 13"/>
            <p:cNvSpPr txBox="1"/>
            <p:nvPr/>
          </p:nvSpPr>
          <p:spPr>
            <a:xfrm>
              <a:off x="0" y="3769295"/>
              <a:ext cx="586987" cy="307777"/>
            </a:xfrm>
            <a:prstGeom prst="rect">
              <a:avLst/>
            </a:prstGeom>
            <a:noFill/>
          </p:spPr>
          <p:txBody>
            <a:bodyPr wrap="none" rtlCol="0">
              <a:spAutoFit/>
            </a:bodyPr>
            <a:lstStyle/>
            <a:p>
              <a:r>
                <a:rPr lang="pt-BR" sz="1400" dirty="0" smtClean="0">
                  <a:solidFill>
                    <a:srgbClr val="FF0000"/>
                  </a:solidFill>
                </a:rPr>
                <a:t>Atenção</a:t>
              </a:r>
              <a:endParaRPr lang="pt-BR" sz="1400" dirty="0">
                <a:solidFill>
                  <a:srgbClr val="FF0000"/>
                </a:solidFill>
              </a:endParaRPr>
            </a:p>
          </p:txBody>
        </p:sp>
        <p:sp>
          <p:nvSpPr>
            <p:cNvPr id="17" name="CaixaDeTexto 16"/>
            <p:cNvSpPr txBox="1"/>
            <p:nvPr/>
          </p:nvSpPr>
          <p:spPr>
            <a:xfrm>
              <a:off x="3369" y="4417367"/>
              <a:ext cx="471091" cy="307777"/>
            </a:xfrm>
            <a:prstGeom prst="rect">
              <a:avLst/>
            </a:prstGeom>
            <a:noFill/>
          </p:spPr>
          <p:txBody>
            <a:bodyPr wrap="none" rtlCol="0">
              <a:spAutoFit/>
            </a:bodyPr>
            <a:lstStyle/>
            <a:p>
              <a:r>
                <a:rPr lang="pt-BR" sz="1400" dirty="0" smtClean="0">
                  <a:solidFill>
                    <a:srgbClr val="FF0000"/>
                  </a:solidFill>
                </a:rPr>
                <a:t>Alerta</a:t>
              </a:r>
              <a:endParaRPr lang="pt-BR" sz="1400" dirty="0">
                <a:solidFill>
                  <a:srgbClr val="FF0000"/>
                </a:solidFill>
              </a:endParaRPr>
            </a:p>
          </p:txBody>
        </p:sp>
        <p:sp>
          <p:nvSpPr>
            <p:cNvPr id="18" name="CaixaDeTexto 17"/>
            <p:cNvSpPr txBox="1"/>
            <p:nvPr/>
          </p:nvSpPr>
          <p:spPr>
            <a:xfrm>
              <a:off x="0" y="5050661"/>
              <a:ext cx="643301" cy="307777"/>
            </a:xfrm>
            <a:prstGeom prst="rect">
              <a:avLst/>
            </a:prstGeom>
            <a:noFill/>
          </p:spPr>
          <p:txBody>
            <a:bodyPr wrap="none" rtlCol="0">
              <a:spAutoFit/>
            </a:bodyPr>
            <a:lstStyle/>
            <a:p>
              <a:r>
                <a:rPr lang="pt-BR" sz="1400" dirty="0" smtClean="0">
                  <a:solidFill>
                    <a:srgbClr val="FF0000"/>
                  </a:solidFill>
                </a:rPr>
                <a:t>Restrição</a:t>
              </a:r>
              <a:endParaRPr lang="pt-BR" sz="1400" dirty="0">
                <a:solidFill>
                  <a:srgbClr val="FF0000"/>
                </a:solidFill>
              </a:endParaRPr>
            </a:p>
          </p:txBody>
        </p:sp>
      </p:grpSp>
      <p:cxnSp>
        <p:nvCxnSpPr>
          <p:cNvPr id="16" name="Conector reto 15"/>
          <p:cNvCxnSpPr/>
          <p:nvPr/>
        </p:nvCxnSpPr>
        <p:spPr>
          <a:xfrm flipV="1">
            <a:off x="9214363" y="4365105"/>
            <a:ext cx="885127" cy="474979"/>
          </a:xfrm>
          <a:prstGeom prst="line">
            <a:avLst/>
          </a:prstGeom>
          <a:ln w="15875" cap="sq">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9" name="Conector reto 18"/>
          <p:cNvCxnSpPr/>
          <p:nvPr/>
        </p:nvCxnSpPr>
        <p:spPr>
          <a:xfrm flipV="1">
            <a:off x="10099490" y="3923183"/>
            <a:ext cx="893055" cy="441921"/>
          </a:xfrm>
          <a:prstGeom prst="line">
            <a:avLst/>
          </a:prstGeom>
          <a:ln w="15875" cap="sq">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428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 calcmode="lin" valueType="num">
                                      <p:cBhvr>
                                        <p:cTn id="14" dur="500" fill="hold"/>
                                        <p:tgtEl>
                                          <p:spTgt spid="2050"/>
                                        </p:tgtEl>
                                        <p:attrNameLst>
                                          <p:attrName>ppt_w</p:attrName>
                                        </p:attrNameLst>
                                      </p:cBhvr>
                                      <p:tavLst>
                                        <p:tav tm="0">
                                          <p:val>
                                            <p:fltVal val="0"/>
                                          </p:val>
                                        </p:tav>
                                        <p:tav tm="100000">
                                          <p:val>
                                            <p:strVal val="#ppt_w"/>
                                          </p:val>
                                        </p:tav>
                                      </p:tavLst>
                                    </p:anim>
                                    <p:anim calcmode="lin" valueType="num">
                                      <p:cBhvr>
                                        <p:cTn id="15" dur="500" fill="hold"/>
                                        <p:tgtEl>
                                          <p:spTgt spid="2050"/>
                                        </p:tgtEl>
                                        <p:attrNameLst>
                                          <p:attrName>ppt_h</p:attrName>
                                        </p:attrNameLst>
                                      </p:cBhvr>
                                      <p:tavLst>
                                        <p:tav tm="0">
                                          <p:val>
                                            <p:fltVal val="0"/>
                                          </p:val>
                                        </p:tav>
                                        <p:tav tm="100000">
                                          <p:val>
                                            <p:strVal val="#ppt_h"/>
                                          </p:val>
                                        </p:tav>
                                      </p:tavLst>
                                    </p:anim>
                                    <p:animEffect transition="in" filter="fade">
                                      <p:cBhvr>
                                        <p:cTn id="16"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709" y="1155526"/>
            <a:ext cx="10672233" cy="565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741" y="2564904"/>
            <a:ext cx="6297324" cy="27185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ipse 1"/>
          <p:cNvSpPr/>
          <p:nvPr/>
        </p:nvSpPr>
        <p:spPr bwMode="auto">
          <a:xfrm>
            <a:off x="7248128" y="3140968"/>
            <a:ext cx="2976331" cy="2142530"/>
          </a:xfrm>
          <a:prstGeom prst="ellipse">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rgbClr val="FF0000"/>
              </a:solidFill>
              <a:effectLst/>
              <a:latin typeface="Times New Roman"/>
            </a:endParaRPr>
          </a:p>
        </p:txBody>
      </p:sp>
      <p:sp>
        <p:nvSpPr>
          <p:cNvPr id="3" name="Seta para a direita 2"/>
          <p:cNvSpPr/>
          <p:nvPr/>
        </p:nvSpPr>
        <p:spPr bwMode="auto">
          <a:xfrm rot="10800000">
            <a:off x="6384032" y="3984450"/>
            <a:ext cx="864096" cy="380653"/>
          </a:xfrm>
          <a:prstGeom prst="rightArrow">
            <a:avLst/>
          </a:prstGeom>
          <a:solidFill>
            <a:srgbClr val="FFFF00"/>
          </a:solid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sp>
        <p:nvSpPr>
          <p:cNvPr id="8" name="Título 1"/>
          <p:cNvSpPr txBox="1">
            <a:spLocks/>
          </p:cNvSpPr>
          <p:nvPr/>
        </p:nvSpPr>
        <p:spPr bwMode="auto">
          <a:xfrm>
            <a:off x="623392" y="332656"/>
            <a:ext cx="10849205" cy="756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600"/>
              </a:spcAft>
            </a:pPr>
            <a:r>
              <a:rPr lang="pt-BR" sz="3200" b="1" dirty="0" smtClean="0">
                <a:ln w="11430"/>
                <a:solidFill>
                  <a:srgbClr val="009900"/>
                </a:solidFill>
                <a:effectLst>
                  <a:outerShdw blurRad="50800" dist="39000" dir="5460000" algn="tl">
                    <a:srgbClr val="000000">
                      <a:alpha val="38000"/>
                    </a:srgbClr>
                  </a:outerShdw>
                </a:effectLst>
                <a:latin typeface="Arial" charset="0"/>
                <a:cs typeface="Arial" charset="0"/>
              </a:rPr>
              <a:t>Recursos Hídricos no Meio Rural</a:t>
            </a:r>
            <a:endParaRPr lang="pt-BR" sz="3200" b="1" dirty="0">
              <a:ln w="11430"/>
              <a:solidFill>
                <a:srgbClr val="009900"/>
              </a:solidFill>
              <a:effectLst>
                <a:outerShdw blurRad="50800" dist="39000" dir="5460000" algn="tl">
                  <a:srgbClr val="000000">
                    <a:alpha val="38000"/>
                  </a:srgbClr>
                </a:outerShdw>
              </a:effectLst>
              <a:latin typeface="Arial" charset="0"/>
              <a:cs typeface="Arial" charset="0"/>
            </a:endParaRPr>
          </a:p>
        </p:txBody>
      </p:sp>
    </p:spTree>
    <p:extLst>
      <p:ext uri="{BB962C8B-B14F-4D97-AF65-F5344CB8AC3E}">
        <p14:creationId xmlns:p14="http://schemas.microsoft.com/office/powerpoint/2010/main" val="42416505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bwMode="auto">
          <a:xfrm>
            <a:off x="623392" y="1196752"/>
            <a:ext cx="10849205"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pt-BR" sz="34400" b="1" dirty="0" smtClean="0">
                <a:ln w="11430"/>
                <a:solidFill>
                  <a:srgbClr val="009900"/>
                </a:solidFill>
                <a:effectLst>
                  <a:outerShdw blurRad="50800" dist="39000" dir="5460000" algn="tl">
                    <a:srgbClr val="000000">
                      <a:alpha val="38000"/>
                    </a:srgbClr>
                  </a:outerShdw>
                </a:effectLst>
                <a:latin typeface="Arial" charset="0"/>
                <a:cs typeface="Arial" charset="0"/>
              </a:rPr>
              <a:t>?</a:t>
            </a:r>
            <a:endParaRPr lang="pt-BR" sz="19900" b="1" dirty="0" smtClean="0">
              <a:ln w="11430"/>
              <a:solidFill>
                <a:srgbClr val="0070C0"/>
              </a:solidFill>
              <a:effectLst>
                <a:outerShdw blurRad="50800" dist="39000" dir="5460000" algn="tl">
                  <a:srgbClr val="000000">
                    <a:alpha val="38000"/>
                  </a:srgbClr>
                </a:outerShdw>
              </a:effectLst>
              <a:latin typeface="Arial" charset="0"/>
              <a:cs typeface="Arial" charset="0"/>
            </a:endParaRPr>
          </a:p>
        </p:txBody>
      </p:sp>
      <p:sp>
        <p:nvSpPr>
          <p:cNvPr id="3" name="Título 1"/>
          <p:cNvSpPr txBox="1">
            <a:spLocks/>
          </p:cNvSpPr>
          <p:nvPr/>
        </p:nvSpPr>
        <p:spPr bwMode="auto">
          <a:xfrm>
            <a:off x="2255574" y="692696"/>
            <a:ext cx="7680852" cy="122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pt-BR" sz="4400" b="1" dirty="0" smtClean="0">
                <a:ln w="11430"/>
                <a:solidFill>
                  <a:srgbClr val="009900"/>
                </a:solidFill>
                <a:effectLst>
                  <a:outerShdw blurRad="50800" dist="39000" dir="5460000" algn="tl">
                    <a:srgbClr val="000000">
                      <a:alpha val="38000"/>
                    </a:srgbClr>
                  </a:outerShdw>
                </a:effectLst>
                <a:latin typeface="Arial" charset="0"/>
                <a:cs typeface="Arial" charset="0"/>
              </a:rPr>
              <a:t>Ações em Curso</a:t>
            </a:r>
            <a:endParaRPr lang="pt-BR" sz="4400" b="1" dirty="0">
              <a:ln w="11430"/>
              <a:solidFill>
                <a:srgbClr val="009900"/>
              </a:solidFill>
              <a:effectLst>
                <a:outerShdw blurRad="50800" dist="39000" dir="5460000" algn="tl">
                  <a:srgbClr val="000000">
                    <a:alpha val="38000"/>
                  </a:srgbClr>
                </a:outerShdw>
              </a:effectLst>
              <a:latin typeface="Arial" charset="0"/>
              <a:cs typeface="Arial" charset="0"/>
            </a:endParaRPr>
          </a:p>
        </p:txBody>
      </p:sp>
    </p:spTree>
    <p:extLst>
      <p:ext uri="{BB962C8B-B14F-4D97-AF65-F5344CB8AC3E}">
        <p14:creationId xmlns:p14="http://schemas.microsoft.com/office/powerpoint/2010/main" val="30185150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bwMode="auto">
          <a:xfrm>
            <a:off x="2255574" y="332656"/>
            <a:ext cx="7680852" cy="122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pt-BR" sz="4400" b="1" dirty="0" smtClean="0">
                <a:ln w="11430"/>
                <a:solidFill>
                  <a:srgbClr val="009900"/>
                </a:solidFill>
                <a:effectLst>
                  <a:outerShdw blurRad="50800" dist="39000" dir="5460000" algn="tl">
                    <a:srgbClr val="000000">
                      <a:alpha val="38000"/>
                    </a:srgbClr>
                  </a:outerShdw>
                </a:effectLst>
                <a:latin typeface="Arial" charset="0"/>
                <a:cs typeface="Arial" charset="0"/>
              </a:rPr>
              <a:t>Ações em Curso</a:t>
            </a:r>
            <a:endParaRPr lang="pt-BR" sz="4400" b="1" dirty="0">
              <a:ln w="11430"/>
              <a:solidFill>
                <a:srgbClr val="009900"/>
              </a:solidFill>
              <a:effectLst>
                <a:outerShdw blurRad="50800" dist="39000" dir="5460000" algn="tl">
                  <a:srgbClr val="000000">
                    <a:alpha val="38000"/>
                  </a:srgbClr>
                </a:outerShdw>
              </a:effectLst>
              <a:latin typeface="Arial" charset="0"/>
              <a:cs typeface="Arial" charset="0"/>
            </a:endParaRPr>
          </a:p>
        </p:txBody>
      </p:sp>
      <p:sp>
        <p:nvSpPr>
          <p:cNvPr id="4" name="CaixaDeTexto 3"/>
          <p:cNvSpPr txBox="1"/>
          <p:nvPr/>
        </p:nvSpPr>
        <p:spPr>
          <a:xfrm>
            <a:off x="1007435" y="1196753"/>
            <a:ext cx="7458645" cy="5262979"/>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285750" indent="-285750">
              <a:lnSpc>
                <a:spcPct val="150000"/>
              </a:lnSpc>
              <a:buFont typeface="Wingdings" pitchFamily="2" charset="2"/>
              <a:buChar char="q"/>
            </a:pP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Campanhas publicitárias</a:t>
            </a:r>
            <a:endPar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marL="285750" indent="-285750">
              <a:lnSpc>
                <a:spcPct val="150000"/>
              </a:lnSpc>
              <a:buFont typeface="Wingdings" pitchFamily="2" charset="2"/>
              <a:buChar char="q"/>
            </a:pP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Alocação negociada (rural)</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GT de acompanhamento da crise</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Redução de captações (rural e urbano) </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Tarifa (urbano)</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Diminuição de pressão na rede (urbano)</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Racionamento (rural e urbano) </a:t>
            </a:r>
          </a:p>
        </p:txBody>
      </p:sp>
    </p:spTree>
    <p:extLst>
      <p:ext uri="{BB962C8B-B14F-4D97-AF65-F5344CB8AC3E}">
        <p14:creationId xmlns:p14="http://schemas.microsoft.com/office/powerpoint/2010/main" val="32765690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bwMode="auto">
          <a:xfrm>
            <a:off x="2255574" y="332656"/>
            <a:ext cx="7680852" cy="122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pt-BR" sz="4400" b="1" dirty="0" smtClean="0">
                <a:ln w="11430"/>
                <a:solidFill>
                  <a:srgbClr val="009900"/>
                </a:solidFill>
                <a:effectLst>
                  <a:outerShdw blurRad="50800" dist="39000" dir="5460000" algn="tl">
                    <a:srgbClr val="000000">
                      <a:alpha val="38000"/>
                    </a:srgbClr>
                  </a:outerShdw>
                </a:effectLst>
                <a:latin typeface="Arial" charset="0"/>
                <a:cs typeface="Arial" charset="0"/>
              </a:rPr>
              <a:t>Ações em Curso</a:t>
            </a:r>
            <a:endParaRPr lang="pt-BR" sz="4400" b="1" dirty="0">
              <a:ln w="11430"/>
              <a:solidFill>
                <a:srgbClr val="009900"/>
              </a:solidFill>
              <a:effectLst>
                <a:outerShdw blurRad="50800" dist="39000" dir="5460000" algn="tl">
                  <a:srgbClr val="000000">
                    <a:alpha val="38000"/>
                  </a:srgbClr>
                </a:outerShdw>
              </a:effectLst>
              <a:latin typeface="Arial" charset="0"/>
              <a:cs typeface="Arial" charset="0"/>
            </a:endParaRPr>
          </a:p>
        </p:txBody>
      </p:sp>
      <p:sp>
        <p:nvSpPr>
          <p:cNvPr id="4" name="CaixaDeTexto 3"/>
          <p:cNvSpPr txBox="1"/>
          <p:nvPr/>
        </p:nvSpPr>
        <p:spPr>
          <a:xfrm>
            <a:off x="1007435" y="1196753"/>
            <a:ext cx="6940041" cy="5262979"/>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285750" indent="-285750">
              <a:lnSpc>
                <a:spcPct val="150000"/>
              </a:lnSpc>
              <a:buFont typeface="Wingdings" pitchFamily="2" charset="2"/>
              <a:buChar char="q"/>
            </a:pP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Capacitação (rural)</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Cadastramento/levantamento (rural)</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Fiscalização (rural e urbano)</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Novas captações (urbano)</a:t>
            </a:r>
          </a:p>
          <a:p>
            <a:pPr marL="285750" indent="-285750">
              <a:lnSpc>
                <a:spcPct val="150000"/>
              </a:lnSpc>
              <a:buFont typeface="Wingdings" pitchFamily="2" charset="2"/>
              <a:buChar char="q"/>
            </a:pP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Reforma de canais (rural)</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Redução de perdas (urbano)</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Diversas Resoluções ADASA</a:t>
            </a:r>
          </a:p>
        </p:txBody>
      </p:sp>
    </p:spTree>
    <p:extLst>
      <p:ext uri="{BB962C8B-B14F-4D97-AF65-F5344CB8AC3E}">
        <p14:creationId xmlns:p14="http://schemas.microsoft.com/office/powerpoint/2010/main" val="3631906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RH Brasil"/>
          <p:cNvPicPr>
            <a:picLocks noChangeAspect="1" noChangeArrowheads="1"/>
          </p:cNvPicPr>
          <p:nvPr/>
        </p:nvPicPr>
        <p:blipFill>
          <a:blip r:embed="rId2">
            <a:lum bright="10000" contrast="10000"/>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ixaDeTexto 1"/>
          <p:cNvSpPr txBox="1"/>
          <p:nvPr/>
        </p:nvSpPr>
        <p:spPr>
          <a:xfrm>
            <a:off x="6384033" y="6237313"/>
            <a:ext cx="1691489" cy="369332"/>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pt-B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~258.000 m³/s</a:t>
            </a:r>
            <a:endParaRPr lang="pt-B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
        <p:nvSpPr>
          <p:cNvPr id="4" name="CaixaDeTexto 3"/>
          <p:cNvSpPr txBox="1"/>
          <p:nvPr/>
        </p:nvSpPr>
        <p:spPr>
          <a:xfrm>
            <a:off x="6288022" y="1475492"/>
            <a:ext cx="2505814" cy="369332"/>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pt-BR" sz="1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~209.000 m³/s (~80%)</a:t>
            </a:r>
            <a:endParaRPr lang="pt-BR" sz="1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
        <p:nvSpPr>
          <p:cNvPr id="9" name="CaixaDeTexto 8"/>
          <p:cNvSpPr txBox="1"/>
          <p:nvPr/>
        </p:nvSpPr>
        <p:spPr>
          <a:xfrm>
            <a:off x="5135893" y="3030052"/>
            <a:ext cx="2411238" cy="830997"/>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pt-BR"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E hoje?</a:t>
            </a:r>
            <a:endParaRPr lang="pt-BR"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grpSp>
        <p:nvGrpSpPr>
          <p:cNvPr id="18" name="Grupo 17"/>
          <p:cNvGrpSpPr/>
          <p:nvPr/>
        </p:nvGrpSpPr>
        <p:grpSpPr>
          <a:xfrm>
            <a:off x="623392" y="260648"/>
            <a:ext cx="3900576" cy="6552000"/>
            <a:chOff x="467544" y="260648"/>
            <a:chExt cx="2925432" cy="6552000"/>
          </a:xfrm>
        </p:grpSpPr>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60648"/>
              <a:ext cx="2925432" cy="65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Conector reto 4"/>
            <p:cNvCxnSpPr/>
            <p:nvPr/>
          </p:nvCxnSpPr>
          <p:spPr bwMode="auto">
            <a:xfrm>
              <a:off x="483310" y="924486"/>
              <a:ext cx="2808312" cy="0"/>
            </a:xfrm>
            <a:prstGeom prst="line">
              <a:avLst/>
            </a:prstGeom>
            <a:solidFill>
              <a:schemeClr val="accent1"/>
            </a:solidFill>
            <a:ln w="190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Conector reto 9"/>
            <p:cNvCxnSpPr/>
            <p:nvPr/>
          </p:nvCxnSpPr>
          <p:spPr bwMode="auto">
            <a:xfrm>
              <a:off x="483310" y="1156276"/>
              <a:ext cx="2808312" cy="0"/>
            </a:xfrm>
            <a:prstGeom prst="line">
              <a:avLst/>
            </a:prstGeom>
            <a:solidFill>
              <a:schemeClr val="accent1"/>
            </a:solidFill>
            <a:ln w="190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Conector reto 10"/>
            <p:cNvCxnSpPr/>
            <p:nvPr/>
          </p:nvCxnSpPr>
          <p:spPr bwMode="auto">
            <a:xfrm>
              <a:off x="493816" y="1340768"/>
              <a:ext cx="2808312" cy="0"/>
            </a:xfrm>
            <a:prstGeom prst="line">
              <a:avLst/>
            </a:prstGeom>
            <a:solidFill>
              <a:schemeClr val="accent1"/>
            </a:solidFill>
            <a:ln w="190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Conector reto 11"/>
            <p:cNvCxnSpPr/>
            <p:nvPr/>
          </p:nvCxnSpPr>
          <p:spPr bwMode="auto">
            <a:xfrm>
              <a:off x="483310" y="1541026"/>
              <a:ext cx="1152000" cy="0"/>
            </a:xfrm>
            <a:prstGeom prst="line">
              <a:avLst/>
            </a:prstGeom>
            <a:solidFill>
              <a:schemeClr val="accent1"/>
            </a:solidFill>
            <a:ln w="190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Conector reto 12"/>
            <p:cNvCxnSpPr/>
            <p:nvPr/>
          </p:nvCxnSpPr>
          <p:spPr bwMode="auto">
            <a:xfrm>
              <a:off x="2555864" y="3212976"/>
              <a:ext cx="756000" cy="0"/>
            </a:xfrm>
            <a:prstGeom prst="line">
              <a:avLst/>
            </a:prstGeom>
            <a:solidFill>
              <a:schemeClr val="accent1"/>
            </a:solidFill>
            <a:ln w="190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Conector reto 13"/>
            <p:cNvCxnSpPr/>
            <p:nvPr/>
          </p:nvCxnSpPr>
          <p:spPr bwMode="auto">
            <a:xfrm>
              <a:off x="508020" y="3413234"/>
              <a:ext cx="1944000" cy="0"/>
            </a:xfrm>
            <a:prstGeom prst="line">
              <a:avLst/>
            </a:prstGeom>
            <a:solidFill>
              <a:schemeClr val="accent1"/>
            </a:solidFill>
            <a:ln w="190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Conector reto 14"/>
            <p:cNvCxnSpPr/>
            <p:nvPr/>
          </p:nvCxnSpPr>
          <p:spPr bwMode="auto">
            <a:xfrm>
              <a:off x="499076" y="3629258"/>
              <a:ext cx="2808312" cy="0"/>
            </a:xfrm>
            <a:prstGeom prst="line">
              <a:avLst/>
            </a:prstGeom>
            <a:solidFill>
              <a:schemeClr val="accent1"/>
            </a:solidFill>
            <a:ln w="190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Conector reto 15"/>
            <p:cNvCxnSpPr/>
            <p:nvPr/>
          </p:nvCxnSpPr>
          <p:spPr bwMode="auto">
            <a:xfrm>
              <a:off x="2663856" y="4236854"/>
              <a:ext cx="612000" cy="0"/>
            </a:xfrm>
            <a:prstGeom prst="line">
              <a:avLst/>
            </a:prstGeom>
            <a:solidFill>
              <a:schemeClr val="accent1"/>
            </a:solidFill>
            <a:ln w="190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Conector reto 16"/>
            <p:cNvCxnSpPr/>
            <p:nvPr/>
          </p:nvCxnSpPr>
          <p:spPr bwMode="auto">
            <a:xfrm>
              <a:off x="508020" y="4468644"/>
              <a:ext cx="972000" cy="0"/>
            </a:xfrm>
            <a:prstGeom prst="line">
              <a:avLst/>
            </a:prstGeom>
            <a:solidFill>
              <a:schemeClr val="accent1"/>
            </a:solidFill>
            <a:ln w="19050" cap="flat" cmpd="sng" algn="ctr">
              <a:solidFill>
                <a:schemeClr val="accent6"/>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9" name="Grupo 18"/>
          <p:cNvGrpSpPr/>
          <p:nvPr/>
        </p:nvGrpSpPr>
        <p:grpSpPr>
          <a:xfrm>
            <a:off x="4345268" y="2132856"/>
            <a:ext cx="2112325" cy="834488"/>
            <a:chOff x="3258952" y="2132856"/>
            <a:chExt cx="1584244" cy="834488"/>
          </a:xfrm>
        </p:grpSpPr>
        <p:sp>
          <p:nvSpPr>
            <p:cNvPr id="7" name="Seta para a direita 6"/>
            <p:cNvSpPr/>
            <p:nvPr/>
          </p:nvSpPr>
          <p:spPr bwMode="auto">
            <a:xfrm rot="19450288">
              <a:off x="3258952" y="2679231"/>
              <a:ext cx="637370" cy="288113"/>
            </a:xfrm>
            <a:prstGeom prst="rightArrow">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sp>
          <p:nvSpPr>
            <p:cNvPr id="8" name="CaixaDeTexto 7"/>
            <p:cNvSpPr txBox="1"/>
            <p:nvPr/>
          </p:nvSpPr>
          <p:spPr>
            <a:xfrm>
              <a:off x="3834121" y="2132856"/>
              <a:ext cx="1009075" cy="646331"/>
            </a:xfrm>
            <a:prstGeom prst="rect">
              <a:avLst/>
            </a:prstGeom>
          </p:spPr>
          <p:style>
            <a:lnRef idx="0">
              <a:schemeClr val="accent1"/>
            </a:lnRef>
            <a:fillRef idx="3">
              <a:schemeClr val="accent1"/>
            </a:fillRef>
            <a:effectRef idx="3">
              <a:schemeClr val="accent1"/>
            </a:effectRef>
            <a:fontRef idx="minor">
              <a:schemeClr val="lt1"/>
            </a:fontRef>
          </p:style>
          <p:txBody>
            <a:bodyPr wrap="none" rtlCol="0">
              <a:spAutoFit/>
            </a:bodyPr>
            <a:lstStyle/>
            <a:p>
              <a:r>
                <a:rPr lang="pt-BR" b="1" dirty="0" smtClean="0">
                  <a:ln w="19050">
                    <a:solidFill>
                      <a:schemeClr val="tx2">
                        <a:tint val="1000"/>
                      </a:schemeClr>
                    </a:solidFill>
                    <a:prstDash val="solid"/>
                  </a:ln>
                  <a:solidFill>
                    <a:srgbClr val="FFFF00"/>
                  </a:solidFill>
                  <a:effectLst>
                    <a:outerShdw blurRad="38100" dist="38100" dir="2700000" algn="tl">
                      <a:srgbClr val="000000">
                        <a:alpha val="43137"/>
                      </a:srgbClr>
                    </a:outerShdw>
                  </a:effectLst>
                </a:rPr>
                <a:t>~90 m³/s </a:t>
              </a:r>
            </a:p>
            <a:p>
              <a:r>
                <a:rPr lang="pt-BR" b="1" dirty="0" smtClean="0">
                  <a:ln w="19050">
                    <a:solidFill>
                      <a:schemeClr val="tx2">
                        <a:tint val="1000"/>
                      </a:schemeClr>
                    </a:solidFill>
                    <a:prstDash val="solid"/>
                  </a:ln>
                  <a:solidFill>
                    <a:srgbClr val="FFFF00"/>
                  </a:solidFill>
                  <a:effectLst>
                    <a:outerShdw blurRad="38100" dist="38100" dir="2700000" algn="tl">
                      <a:srgbClr val="000000">
                        <a:alpha val="43137"/>
                      </a:srgbClr>
                    </a:outerShdw>
                  </a:effectLst>
                  <a:sym typeface="Wingdings" pitchFamily="2" charset="2"/>
                </a:rPr>
                <a:t>~15 L/s/km²</a:t>
              </a:r>
              <a:endParaRPr lang="pt-BR" b="1" dirty="0">
                <a:ln w="19050">
                  <a:solidFill>
                    <a:schemeClr val="tx2">
                      <a:tint val="1000"/>
                    </a:schemeClr>
                  </a:solidFill>
                  <a:prstDash val="solid"/>
                </a:ln>
                <a:solidFill>
                  <a:srgbClr val="FFFF00"/>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50464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bwMode="auto">
          <a:xfrm>
            <a:off x="2255574" y="332656"/>
            <a:ext cx="7680852" cy="122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pt-BR" sz="4400" b="1" dirty="0" smtClean="0">
                <a:ln w="11430"/>
                <a:solidFill>
                  <a:srgbClr val="009900"/>
                </a:solidFill>
                <a:effectLst>
                  <a:outerShdw blurRad="50800" dist="39000" dir="5460000" algn="tl">
                    <a:srgbClr val="000000">
                      <a:alpha val="38000"/>
                    </a:srgbClr>
                  </a:outerShdw>
                </a:effectLst>
                <a:latin typeface="Arial" charset="0"/>
                <a:cs typeface="Arial" charset="0"/>
              </a:rPr>
              <a:t>Ações em Curso</a:t>
            </a:r>
            <a:endParaRPr lang="pt-BR" sz="4400" b="1" dirty="0">
              <a:ln w="11430"/>
              <a:solidFill>
                <a:srgbClr val="009900"/>
              </a:solidFill>
              <a:effectLst>
                <a:outerShdw blurRad="50800" dist="39000" dir="5460000" algn="tl">
                  <a:srgbClr val="000000">
                    <a:alpha val="38000"/>
                  </a:srgbClr>
                </a:outerShdw>
              </a:effectLst>
              <a:latin typeface="Arial" charset="0"/>
              <a:cs typeface="Arial" charset="0"/>
            </a:endParaRPr>
          </a:p>
        </p:txBody>
      </p:sp>
      <p:sp>
        <p:nvSpPr>
          <p:cNvPr id="4" name="CaixaDeTexto 3"/>
          <p:cNvSpPr txBox="1"/>
          <p:nvPr/>
        </p:nvSpPr>
        <p:spPr>
          <a:xfrm>
            <a:off x="1007435" y="1196753"/>
            <a:ext cx="9793088" cy="452431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285750" indent="-285750">
              <a:lnSpc>
                <a:spcPct val="150000"/>
              </a:lnSpc>
              <a:buFont typeface="Wingdings" pitchFamily="2" charset="2"/>
              <a:buChar char="q"/>
            </a:pP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Hidrometração</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(rural)</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Programas de manejo e conservação do solo e da água (rural)</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Curvas de referência em relação aos níveis dos reservatórios (rural e urbano)</a:t>
            </a:r>
          </a:p>
          <a:p>
            <a:pPr marL="285750" indent="-285750">
              <a:lnSpc>
                <a:spcPct val="150000"/>
              </a:lnSpc>
              <a:buFont typeface="Wingdings" pitchFamily="2" charset="2"/>
              <a:buChar char="q"/>
            </a:pPr>
            <a:r>
              <a:rPr lang="pt-B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pt-BR"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Outras...</a:t>
            </a:r>
          </a:p>
        </p:txBody>
      </p:sp>
    </p:spTree>
    <p:extLst>
      <p:ext uri="{BB962C8B-B14F-4D97-AF65-F5344CB8AC3E}">
        <p14:creationId xmlns:p14="http://schemas.microsoft.com/office/powerpoint/2010/main" val="1863402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05" y="1628800"/>
            <a:ext cx="11233248" cy="4733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ítulo 1"/>
          <p:cNvSpPr txBox="1">
            <a:spLocks/>
          </p:cNvSpPr>
          <p:nvPr/>
        </p:nvSpPr>
        <p:spPr bwMode="auto">
          <a:xfrm>
            <a:off x="584955" y="224644"/>
            <a:ext cx="10849205" cy="1188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600"/>
              </a:spcAft>
            </a:pPr>
            <a:r>
              <a:rPr lang="pt-BR" sz="3200" b="1" dirty="0" smtClean="0">
                <a:ln w="11430"/>
                <a:solidFill>
                  <a:srgbClr val="009900"/>
                </a:solidFill>
                <a:effectLst>
                  <a:outerShdw blurRad="50800" dist="39000" dir="5460000" algn="tl">
                    <a:srgbClr val="000000">
                      <a:alpha val="38000"/>
                    </a:srgbClr>
                  </a:outerShdw>
                </a:effectLst>
                <a:latin typeface="Arial" charset="0"/>
                <a:cs typeface="Arial" charset="0"/>
              </a:rPr>
              <a:t>Estabelecimento de Curvas de Referência para os Reservatórios</a:t>
            </a:r>
          </a:p>
        </p:txBody>
      </p:sp>
      <p:sp>
        <p:nvSpPr>
          <p:cNvPr id="2" name="Elipse 1"/>
          <p:cNvSpPr/>
          <p:nvPr/>
        </p:nvSpPr>
        <p:spPr>
          <a:xfrm>
            <a:off x="6288021" y="3581206"/>
            <a:ext cx="24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Elipse 5"/>
          <p:cNvSpPr/>
          <p:nvPr/>
        </p:nvSpPr>
        <p:spPr>
          <a:xfrm>
            <a:off x="6288021" y="3996790"/>
            <a:ext cx="240000" cy="1800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6102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Imagem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74656" y="1628801"/>
            <a:ext cx="3242688" cy="3485155"/>
          </a:xfrm>
          <a:prstGeom prst="rect">
            <a:avLst/>
          </a:prstGeom>
        </p:spPr>
      </p:pic>
      <p:pic>
        <p:nvPicPr>
          <p:cNvPr id="3" name="Imagem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29247" y="362346"/>
            <a:ext cx="720000" cy="504000"/>
          </a:xfrm>
          <a:prstGeom prst="rect">
            <a:avLst/>
          </a:prstGeom>
        </p:spPr>
      </p:pic>
    </p:spTree>
    <p:extLst>
      <p:ext uri="{BB962C8B-B14F-4D97-AF65-F5344CB8AC3E}">
        <p14:creationId xmlns:p14="http://schemas.microsoft.com/office/powerpoint/2010/main" val="26359653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208942" y="3145296"/>
            <a:ext cx="3105883" cy="677108"/>
          </a:xfrm>
          <a:prstGeom prst="rect">
            <a:avLst/>
          </a:prstGeom>
        </p:spPr>
        <p:txBody>
          <a:bodyPr wrap="square">
            <a:spAutoFit/>
          </a:bodyPr>
          <a:lstStyle/>
          <a:p>
            <a:r>
              <a:rPr lang="en-US" sz="2400" b="1" dirty="0">
                <a:solidFill>
                  <a:schemeClr val="accent1">
                    <a:lumMod val="50000"/>
                  </a:schemeClr>
                </a:solidFill>
                <a:latin typeface="+mj-lt"/>
              </a:rPr>
              <a:t>Jorge Werneck Lima</a:t>
            </a:r>
          </a:p>
          <a:p>
            <a:r>
              <a:rPr lang="en-US" sz="1400" dirty="0" smtClean="0">
                <a:solidFill>
                  <a:schemeClr val="accent1">
                    <a:lumMod val="50000"/>
                  </a:schemeClr>
                </a:solidFill>
                <a:latin typeface="+mj-lt"/>
              </a:rPr>
              <a:t>ADASA - </a:t>
            </a:r>
            <a:r>
              <a:rPr lang="en-US" sz="1400" dirty="0" err="1" smtClean="0">
                <a:solidFill>
                  <a:schemeClr val="accent1">
                    <a:lumMod val="50000"/>
                  </a:schemeClr>
                </a:solidFill>
                <a:latin typeface="+mj-lt"/>
              </a:rPr>
              <a:t>Diretor</a:t>
            </a:r>
            <a:endParaRPr lang="en-US" sz="1400" dirty="0">
              <a:solidFill>
                <a:schemeClr val="accent1">
                  <a:lumMod val="50000"/>
                </a:schemeClr>
              </a:solidFill>
              <a:latin typeface="+mj-lt"/>
            </a:endParaRP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7252" y="364339"/>
            <a:ext cx="5040470" cy="5760538"/>
          </a:xfrm>
          <a:prstGeom prst="rect">
            <a:avLst/>
          </a:prstGeom>
        </p:spPr>
      </p:pic>
      <p:sp>
        <p:nvSpPr>
          <p:cNvPr id="5" name="Retângulo 4"/>
          <p:cNvSpPr/>
          <p:nvPr/>
        </p:nvSpPr>
        <p:spPr>
          <a:xfrm>
            <a:off x="720969" y="0"/>
            <a:ext cx="975946" cy="1186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 name="Retângulo 7"/>
          <p:cNvSpPr/>
          <p:nvPr/>
        </p:nvSpPr>
        <p:spPr>
          <a:xfrm>
            <a:off x="1169052" y="688987"/>
            <a:ext cx="5652062" cy="1754326"/>
          </a:xfrm>
          <a:prstGeom prst="rect">
            <a:avLst/>
          </a:prstGeom>
        </p:spPr>
        <p:txBody>
          <a:bodyPr wrap="square">
            <a:spAutoFit/>
          </a:bodyPr>
          <a:lstStyle/>
          <a:p>
            <a:pPr lvl="0" eaLnBrk="0" fontAlgn="base" hangingPunct="0">
              <a:spcBef>
                <a:spcPct val="0"/>
              </a:spcBef>
              <a:spcAft>
                <a:spcPct val="0"/>
              </a:spcAft>
            </a:pPr>
            <a:r>
              <a:rPr lang="en-US" altLang="pt-BR" sz="3600" b="1" dirty="0" err="1" smtClean="0">
                <a:solidFill>
                  <a:schemeClr val="accent1">
                    <a:lumMod val="50000"/>
                  </a:schemeClr>
                </a:solidFill>
                <a:latin typeface="Arial" pitchFamily="34" charset="0"/>
                <a:ea typeface="Times New Roman" panose="02020603050405020304" pitchFamily="18" charset="0"/>
                <a:cs typeface="Arial" pitchFamily="34" charset="0"/>
              </a:rPr>
              <a:t>Audiência</a:t>
            </a:r>
            <a:r>
              <a:rPr lang="en-US" altLang="pt-BR" sz="3600" b="1" dirty="0" smtClean="0">
                <a:solidFill>
                  <a:schemeClr val="accent1">
                    <a:lumMod val="50000"/>
                  </a:schemeClr>
                </a:solidFill>
                <a:latin typeface="Arial" pitchFamily="34" charset="0"/>
                <a:ea typeface="Times New Roman" panose="02020603050405020304" pitchFamily="18" charset="0"/>
                <a:cs typeface="Arial" pitchFamily="34" charset="0"/>
              </a:rPr>
              <a:t> </a:t>
            </a:r>
            <a:r>
              <a:rPr lang="en-US" altLang="pt-BR" sz="3600" b="1" dirty="0" err="1" smtClean="0">
                <a:solidFill>
                  <a:schemeClr val="accent1">
                    <a:lumMod val="50000"/>
                  </a:schemeClr>
                </a:solidFill>
                <a:latin typeface="Arial" pitchFamily="34" charset="0"/>
                <a:ea typeface="Times New Roman" panose="02020603050405020304" pitchFamily="18" charset="0"/>
                <a:cs typeface="Arial" pitchFamily="34" charset="0"/>
              </a:rPr>
              <a:t>Pública</a:t>
            </a:r>
            <a:r>
              <a:rPr lang="en-US" altLang="pt-BR" sz="3600" b="1" dirty="0" smtClean="0">
                <a:solidFill>
                  <a:schemeClr val="accent1">
                    <a:lumMod val="50000"/>
                  </a:schemeClr>
                </a:solidFill>
                <a:latin typeface="Arial" pitchFamily="34" charset="0"/>
                <a:ea typeface="Times New Roman" panose="02020603050405020304" pitchFamily="18" charset="0"/>
                <a:cs typeface="Arial" pitchFamily="34" charset="0"/>
              </a:rPr>
              <a:t> </a:t>
            </a:r>
            <a:r>
              <a:rPr lang="en-US" altLang="pt-BR" sz="3600" b="1" dirty="0" err="1" smtClean="0">
                <a:solidFill>
                  <a:schemeClr val="accent1">
                    <a:lumMod val="50000"/>
                  </a:schemeClr>
                </a:solidFill>
                <a:latin typeface="Arial" pitchFamily="34" charset="0"/>
                <a:ea typeface="Times New Roman" panose="02020603050405020304" pitchFamily="18" charset="0"/>
                <a:cs typeface="Arial" pitchFamily="34" charset="0"/>
              </a:rPr>
              <a:t>sobre</a:t>
            </a:r>
            <a:r>
              <a:rPr lang="en-US" altLang="pt-BR" sz="3600" b="1" dirty="0" smtClean="0">
                <a:solidFill>
                  <a:schemeClr val="accent1">
                    <a:lumMod val="50000"/>
                  </a:schemeClr>
                </a:solidFill>
                <a:latin typeface="Arial" pitchFamily="34" charset="0"/>
                <a:ea typeface="Times New Roman" panose="02020603050405020304" pitchFamily="18" charset="0"/>
                <a:cs typeface="Arial" pitchFamily="34" charset="0"/>
              </a:rPr>
              <a:t> </a:t>
            </a:r>
            <a:r>
              <a:rPr lang="en-US" altLang="pt-BR" sz="3600" b="1" dirty="0" err="1" smtClean="0">
                <a:solidFill>
                  <a:srgbClr val="00B0F0"/>
                </a:solidFill>
                <a:latin typeface="Arial" pitchFamily="34" charset="0"/>
                <a:ea typeface="Times New Roman" panose="02020603050405020304" pitchFamily="18" charset="0"/>
                <a:cs typeface="Arial" pitchFamily="34" charset="0"/>
              </a:rPr>
              <a:t>Crise</a:t>
            </a:r>
            <a:r>
              <a:rPr lang="en-US" altLang="pt-BR" sz="3600" b="1" dirty="0" smtClean="0">
                <a:solidFill>
                  <a:srgbClr val="00B0F0"/>
                </a:solidFill>
                <a:latin typeface="Arial" pitchFamily="34" charset="0"/>
                <a:ea typeface="Times New Roman" panose="02020603050405020304" pitchFamily="18" charset="0"/>
                <a:cs typeface="Arial" pitchFamily="34" charset="0"/>
              </a:rPr>
              <a:t> </a:t>
            </a:r>
            <a:r>
              <a:rPr lang="en-US" altLang="pt-BR" sz="3600" b="1" dirty="0" err="1" smtClean="0">
                <a:solidFill>
                  <a:srgbClr val="00B0F0"/>
                </a:solidFill>
                <a:latin typeface="Arial" pitchFamily="34" charset="0"/>
                <a:ea typeface="Times New Roman" panose="02020603050405020304" pitchFamily="18" charset="0"/>
                <a:cs typeface="Arial" pitchFamily="34" charset="0"/>
              </a:rPr>
              <a:t>Hídrica</a:t>
            </a:r>
            <a:r>
              <a:rPr lang="en-US" altLang="pt-BR" sz="3600" b="1" dirty="0" smtClean="0">
                <a:solidFill>
                  <a:srgbClr val="00B0F0"/>
                </a:solidFill>
                <a:latin typeface="Arial" pitchFamily="34" charset="0"/>
                <a:ea typeface="Times New Roman" panose="02020603050405020304" pitchFamily="18" charset="0"/>
                <a:cs typeface="Arial" pitchFamily="34" charset="0"/>
              </a:rPr>
              <a:t> </a:t>
            </a:r>
            <a:r>
              <a:rPr lang="en-US" altLang="pt-BR" sz="3600" b="1" dirty="0" smtClean="0">
                <a:solidFill>
                  <a:schemeClr val="accent1">
                    <a:lumMod val="50000"/>
                  </a:schemeClr>
                </a:solidFill>
                <a:latin typeface="Arial" pitchFamily="34" charset="0"/>
                <a:ea typeface="Times New Roman" panose="02020603050405020304" pitchFamily="18" charset="0"/>
                <a:cs typeface="Arial" pitchFamily="34" charset="0"/>
              </a:rPr>
              <a:t>e </a:t>
            </a:r>
            <a:r>
              <a:rPr lang="en-US" altLang="pt-BR" sz="3600" b="1" dirty="0" smtClean="0">
                <a:solidFill>
                  <a:srgbClr val="00B0F0"/>
                </a:solidFill>
                <a:latin typeface="Arial" pitchFamily="34" charset="0"/>
                <a:ea typeface="Times New Roman" panose="02020603050405020304" pitchFamily="18" charset="0"/>
                <a:cs typeface="Arial" pitchFamily="34" charset="0"/>
              </a:rPr>
              <a:t>8º </a:t>
            </a:r>
            <a:r>
              <a:rPr lang="en-US" altLang="pt-BR" sz="3600" b="1" dirty="0" err="1" smtClean="0">
                <a:solidFill>
                  <a:srgbClr val="00B0F0"/>
                </a:solidFill>
                <a:latin typeface="Arial" pitchFamily="34" charset="0"/>
                <a:ea typeface="Times New Roman" panose="02020603050405020304" pitchFamily="18" charset="0"/>
                <a:cs typeface="Arial" pitchFamily="34" charset="0"/>
              </a:rPr>
              <a:t>Fórum</a:t>
            </a:r>
            <a:r>
              <a:rPr lang="en-US" altLang="pt-BR" sz="3600" b="1" dirty="0" smtClean="0">
                <a:solidFill>
                  <a:srgbClr val="00B0F0"/>
                </a:solidFill>
                <a:latin typeface="Arial" pitchFamily="34" charset="0"/>
                <a:ea typeface="Times New Roman" panose="02020603050405020304" pitchFamily="18" charset="0"/>
                <a:cs typeface="Arial" pitchFamily="34" charset="0"/>
              </a:rPr>
              <a:t> Mundial da </a:t>
            </a:r>
            <a:r>
              <a:rPr lang="en-US" altLang="pt-BR" sz="3600" b="1" dirty="0" err="1" smtClean="0">
                <a:solidFill>
                  <a:srgbClr val="00B0F0"/>
                </a:solidFill>
                <a:latin typeface="Arial" pitchFamily="34" charset="0"/>
                <a:ea typeface="Times New Roman" panose="02020603050405020304" pitchFamily="18" charset="0"/>
                <a:cs typeface="Arial" pitchFamily="34" charset="0"/>
              </a:rPr>
              <a:t>Água</a:t>
            </a:r>
            <a:endParaRPr lang="en-US" altLang="pt-BR" sz="3600" b="1" dirty="0" smtClean="0">
              <a:solidFill>
                <a:srgbClr val="00B0F0"/>
              </a:solidFill>
              <a:latin typeface="Arial" pitchFamily="34" charset="0"/>
              <a:ea typeface="Times New Roman" panose="02020603050405020304" pitchFamily="18" charset="0"/>
              <a:cs typeface="Arial" pitchFamily="34" charset="0"/>
            </a:endParaRPr>
          </a:p>
        </p:txBody>
      </p:sp>
      <p:sp>
        <p:nvSpPr>
          <p:cNvPr id="7" name="Retângulo 6"/>
          <p:cNvSpPr/>
          <p:nvPr/>
        </p:nvSpPr>
        <p:spPr>
          <a:xfrm>
            <a:off x="1208942" y="4518386"/>
            <a:ext cx="2272866" cy="923330"/>
          </a:xfrm>
          <a:prstGeom prst="rect">
            <a:avLst/>
          </a:prstGeom>
        </p:spPr>
        <p:txBody>
          <a:bodyPr wrap="none">
            <a:spAutoFit/>
          </a:bodyPr>
          <a:lstStyle/>
          <a:p>
            <a:pPr lvl="0" eaLnBrk="0" fontAlgn="base" hangingPunct="0">
              <a:spcBef>
                <a:spcPct val="0"/>
              </a:spcBef>
              <a:spcAft>
                <a:spcPct val="0"/>
              </a:spcAft>
            </a:pPr>
            <a:r>
              <a:rPr lang="en-US" altLang="pt-BR" dirty="0" err="1" smtClean="0">
                <a:solidFill>
                  <a:schemeClr val="accent1">
                    <a:lumMod val="50000"/>
                  </a:schemeClr>
                </a:solidFill>
              </a:rPr>
              <a:t>Senado</a:t>
            </a:r>
            <a:r>
              <a:rPr lang="en-US" altLang="pt-BR" dirty="0" smtClean="0">
                <a:solidFill>
                  <a:schemeClr val="accent1">
                    <a:lumMod val="50000"/>
                  </a:schemeClr>
                </a:solidFill>
              </a:rPr>
              <a:t> Federal, </a:t>
            </a:r>
            <a:endParaRPr lang="en-US" altLang="pt-BR" dirty="0" smtClean="0">
              <a:solidFill>
                <a:schemeClr val="accent1">
                  <a:lumMod val="50000"/>
                </a:schemeClr>
              </a:solidFill>
            </a:endParaRPr>
          </a:p>
          <a:p>
            <a:pPr lvl="0" eaLnBrk="0" fontAlgn="base" hangingPunct="0">
              <a:spcBef>
                <a:spcPct val="0"/>
              </a:spcBef>
              <a:spcAft>
                <a:spcPct val="0"/>
              </a:spcAft>
            </a:pPr>
            <a:r>
              <a:rPr lang="en-US" altLang="pt-BR" dirty="0" smtClean="0">
                <a:solidFill>
                  <a:schemeClr val="accent1">
                    <a:lumMod val="50000"/>
                  </a:schemeClr>
                </a:solidFill>
              </a:rPr>
              <a:t>08 de </a:t>
            </a:r>
            <a:r>
              <a:rPr lang="en-US" altLang="pt-BR" dirty="0" err="1" smtClean="0">
                <a:solidFill>
                  <a:schemeClr val="accent1">
                    <a:lumMod val="50000"/>
                  </a:schemeClr>
                </a:solidFill>
              </a:rPr>
              <a:t>março</a:t>
            </a:r>
            <a:r>
              <a:rPr lang="en-US" altLang="pt-BR" dirty="0" smtClean="0">
                <a:solidFill>
                  <a:schemeClr val="accent1">
                    <a:lumMod val="50000"/>
                  </a:schemeClr>
                </a:solidFill>
              </a:rPr>
              <a:t> de </a:t>
            </a:r>
            <a:r>
              <a:rPr lang="en-US" altLang="pt-BR" dirty="0" smtClean="0">
                <a:solidFill>
                  <a:schemeClr val="accent1">
                    <a:lumMod val="50000"/>
                  </a:schemeClr>
                </a:solidFill>
              </a:rPr>
              <a:t>2018, </a:t>
            </a:r>
          </a:p>
          <a:p>
            <a:pPr lvl="0" eaLnBrk="0" fontAlgn="base" hangingPunct="0">
              <a:spcBef>
                <a:spcPct val="0"/>
              </a:spcBef>
              <a:spcAft>
                <a:spcPct val="0"/>
              </a:spcAft>
            </a:pPr>
            <a:r>
              <a:rPr lang="en-US" altLang="pt-BR" dirty="0" smtClean="0">
                <a:solidFill>
                  <a:schemeClr val="accent1">
                    <a:lumMod val="50000"/>
                  </a:schemeClr>
                </a:solidFill>
              </a:rPr>
              <a:t>Brasília, DF</a:t>
            </a:r>
            <a:endParaRPr lang="en-US" altLang="pt-BR" dirty="0">
              <a:solidFill>
                <a:schemeClr val="accent1">
                  <a:lumMod val="50000"/>
                </a:schemeClr>
              </a:solidFill>
            </a:endParaRPr>
          </a:p>
        </p:txBody>
      </p:sp>
    </p:spTree>
    <p:extLst>
      <p:ext uri="{BB962C8B-B14F-4D97-AF65-F5344CB8AC3E}">
        <p14:creationId xmlns:p14="http://schemas.microsoft.com/office/powerpoint/2010/main" val="4631595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ângulo 14"/>
          <p:cNvSpPr/>
          <p:nvPr/>
        </p:nvSpPr>
        <p:spPr>
          <a:xfrm>
            <a:off x="0" y="0"/>
            <a:ext cx="1749669" cy="548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tângulo 13"/>
          <p:cNvSpPr/>
          <p:nvPr/>
        </p:nvSpPr>
        <p:spPr>
          <a:xfrm>
            <a:off x="1" y="5938851"/>
            <a:ext cx="12192000" cy="9191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Retângulo 40"/>
          <p:cNvSpPr/>
          <p:nvPr/>
        </p:nvSpPr>
        <p:spPr>
          <a:xfrm>
            <a:off x="10681702" y="97633"/>
            <a:ext cx="1385786" cy="16529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tângulo 23"/>
          <p:cNvSpPr/>
          <p:nvPr/>
        </p:nvSpPr>
        <p:spPr>
          <a:xfrm>
            <a:off x="10681702" y="97633"/>
            <a:ext cx="1385786" cy="16529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tângulo 7"/>
          <p:cNvSpPr/>
          <p:nvPr/>
        </p:nvSpPr>
        <p:spPr>
          <a:xfrm>
            <a:off x="418341" y="1445518"/>
            <a:ext cx="11101660" cy="4832092"/>
          </a:xfrm>
          <a:prstGeom prst="rect">
            <a:avLst/>
          </a:prstGeom>
        </p:spPr>
        <p:txBody>
          <a:bodyPr wrap="square">
            <a:spAutoFit/>
          </a:bodyPr>
          <a:lstStyle/>
          <a:p>
            <a:pPr marL="285750" indent="-285750" algn="just">
              <a:buFont typeface="Arial" pitchFamily="34" charset="0"/>
              <a:buChar char="•"/>
            </a:pPr>
            <a:r>
              <a:rPr lang="pt-BR" sz="2200" dirty="0">
                <a:solidFill>
                  <a:schemeClr val="tx2"/>
                </a:solidFill>
              </a:rPr>
              <a:t>Organizado pelo </a:t>
            </a:r>
            <a:r>
              <a:rPr lang="pt-BR" sz="2200" b="1" u="sng" dirty="0">
                <a:solidFill>
                  <a:schemeClr val="tx2"/>
                </a:solidFill>
              </a:rPr>
              <a:t>Conselho Mundial da Água e pelo país/cidade sede</a:t>
            </a:r>
            <a:r>
              <a:rPr lang="pt-BR" sz="2200" dirty="0">
                <a:solidFill>
                  <a:schemeClr val="tx2"/>
                </a:solidFill>
              </a:rPr>
              <a:t>, esse é o </a:t>
            </a:r>
            <a:r>
              <a:rPr lang="pt-BR" sz="2200" b="1" u="sng" dirty="0">
                <a:solidFill>
                  <a:schemeClr val="tx2"/>
                </a:solidFill>
              </a:rPr>
              <a:t>mais importante evento do mundo do setor água</a:t>
            </a:r>
            <a:r>
              <a:rPr lang="pt-BR" sz="2200" dirty="0">
                <a:solidFill>
                  <a:schemeClr val="tx2"/>
                </a:solidFill>
              </a:rPr>
              <a:t>.</a:t>
            </a:r>
          </a:p>
          <a:p>
            <a:pPr algn="just"/>
            <a:endParaRPr lang="pt-BR" sz="2200" dirty="0">
              <a:solidFill>
                <a:schemeClr val="tx2"/>
              </a:solidFill>
            </a:endParaRPr>
          </a:p>
          <a:p>
            <a:pPr marL="285750" indent="-285750" algn="just">
              <a:buFont typeface="Arial" pitchFamily="34" charset="0"/>
              <a:buChar char="•"/>
            </a:pPr>
            <a:r>
              <a:rPr lang="pt-BR" sz="2200" b="1" u="sng" dirty="0">
                <a:solidFill>
                  <a:schemeClr val="tx2"/>
                </a:solidFill>
              </a:rPr>
              <a:t>A cada três anos</a:t>
            </a:r>
            <a:r>
              <a:rPr lang="pt-BR" sz="2200" dirty="0">
                <a:solidFill>
                  <a:schemeClr val="tx2"/>
                </a:solidFill>
              </a:rPr>
              <a:t>, um país e uma cidade são anfitriões desta importante iniciativa.</a:t>
            </a:r>
          </a:p>
          <a:p>
            <a:pPr marL="285750" indent="-285750" algn="just">
              <a:buFont typeface="Arial" pitchFamily="34" charset="0"/>
              <a:buChar char="•"/>
            </a:pPr>
            <a:endParaRPr lang="pt-BR" sz="2200" dirty="0">
              <a:solidFill>
                <a:schemeClr val="tx2"/>
              </a:solidFill>
            </a:endParaRPr>
          </a:p>
          <a:p>
            <a:pPr marL="285750" indent="-285750">
              <a:buFont typeface="Arial" pitchFamily="34" charset="0"/>
              <a:buChar char="•"/>
            </a:pPr>
            <a:r>
              <a:rPr lang="pt-BR" sz="2200" dirty="0">
                <a:solidFill>
                  <a:schemeClr val="tx2"/>
                </a:solidFill>
              </a:rPr>
              <a:t>Por sua abrangência política, técnica e institucional, o Fórum tem entre suas características a </a:t>
            </a:r>
            <a:r>
              <a:rPr lang="pt-BR" sz="2200" b="1" u="sng" dirty="0">
                <a:solidFill>
                  <a:schemeClr val="tx2"/>
                </a:solidFill>
              </a:rPr>
              <a:t>participação aberta e democrática</a:t>
            </a:r>
            <a:r>
              <a:rPr lang="pt-BR" sz="2200" dirty="0">
                <a:solidFill>
                  <a:schemeClr val="tx2"/>
                </a:solidFill>
              </a:rPr>
              <a:t>, traduzindo-se em um evento de grande relevância na agenda internacional.</a:t>
            </a:r>
          </a:p>
          <a:p>
            <a:pPr marL="285750" indent="-285750" algn="just">
              <a:buFont typeface="Arial" pitchFamily="34" charset="0"/>
              <a:buChar char="•"/>
            </a:pPr>
            <a:endParaRPr lang="pt-BR" sz="2200" dirty="0">
              <a:solidFill>
                <a:schemeClr val="tx2"/>
              </a:solidFill>
            </a:endParaRPr>
          </a:p>
          <a:p>
            <a:pPr marL="285750" indent="-285750">
              <a:buFont typeface="Arial" pitchFamily="34" charset="0"/>
              <a:buChar char="•"/>
            </a:pPr>
            <a:r>
              <a:rPr lang="pt-BR" sz="2200" dirty="0">
                <a:solidFill>
                  <a:schemeClr val="tx2"/>
                </a:solidFill>
              </a:rPr>
              <a:t>O Fórum Mundial da Água tem por objetivo </a:t>
            </a:r>
            <a:r>
              <a:rPr lang="pt-BR" sz="2200" b="1" u="sng" dirty="0">
                <a:solidFill>
                  <a:schemeClr val="tx2"/>
                </a:solidFill>
              </a:rPr>
              <a:t>promover o diálogo para influenciar o processo decisório sobre água no nível global</a:t>
            </a:r>
            <a:r>
              <a:rPr lang="pt-BR" sz="2200" dirty="0">
                <a:solidFill>
                  <a:schemeClr val="tx2"/>
                </a:solidFill>
              </a:rPr>
              <a:t>, visando o aproveitamento racional e sustentável deste recurso.</a:t>
            </a:r>
          </a:p>
          <a:p>
            <a:pPr marL="285750" indent="-285750" algn="just">
              <a:buFont typeface="Arial" pitchFamily="34" charset="0"/>
              <a:buChar char="•"/>
            </a:pPr>
            <a:endParaRPr lang="pt-BR" sz="2200" dirty="0">
              <a:solidFill>
                <a:schemeClr val="tx2"/>
              </a:solidFill>
            </a:endParaRPr>
          </a:p>
          <a:p>
            <a:pPr marL="285750" indent="-285750" algn="just">
              <a:buFont typeface="Arial" pitchFamily="34" charset="0"/>
              <a:buChar char="•"/>
            </a:pPr>
            <a:endParaRPr lang="pt-BR" sz="2200" dirty="0">
              <a:solidFill>
                <a:schemeClr val="tx2"/>
              </a:solidFill>
            </a:endParaRPr>
          </a:p>
        </p:txBody>
      </p:sp>
      <p:pic>
        <p:nvPicPr>
          <p:cNvPr id="35" name="Picture 4" descr="C:\Users\d.bostrom\Desktop\Logo_EN_horizontal_20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578491" y="5923249"/>
            <a:ext cx="14303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5" descr="C:\Users\a.glass\Desktop\degrade.jpg"/>
          <p:cNvPicPr>
            <a:picLocks noChangeAspect="1" noChangeArrowheads="1"/>
          </p:cNvPicPr>
          <p:nvPr/>
        </p:nvPicPr>
        <p:blipFill>
          <a:blip r:embed="rId4">
            <a:extLst>
              <a:ext uri="{28A0092B-C50C-407E-A947-70E740481C1C}">
                <a14:useLocalDpi xmlns:a14="http://schemas.microsoft.com/office/drawing/2010/main"/>
              </a:ext>
            </a:extLst>
          </a:blip>
          <a:srcRect l="30716"/>
          <a:stretch>
            <a:fillRect/>
          </a:stretch>
        </p:blipFill>
        <p:spPr bwMode="auto">
          <a:xfrm>
            <a:off x="0" y="6079595"/>
            <a:ext cx="10200456"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Rectangle 4"/>
          <p:cNvSpPr>
            <a:spLocks noChangeArrowheads="1"/>
          </p:cNvSpPr>
          <p:nvPr/>
        </p:nvSpPr>
        <p:spPr bwMode="auto">
          <a:xfrm>
            <a:off x="720000" y="360000"/>
            <a:ext cx="10080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pt-BR" sz="1400" b="1" dirty="0">
                <a:solidFill>
                  <a:srgbClr val="007BAE"/>
                </a:solidFill>
              </a:rPr>
              <a:t>JUNTOS FAZEMOS DA ÁGUA UMA PRIORIDADE GLOBAL</a:t>
            </a:r>
          </a:p>
        </p:txBody>
      </p:sp>
      <p:cxnSp>
        <p:nvCxnSpPr>
          <p:cNvPr id="43" name="Straight Connector 3"/>
          <p:cNvCxnSpPr/>
          <p:nvPr/>
        </p:nvCxnSpPr>
        <p:spPr>
          <a:xfrm>
            <a:off x="720000" y="693988"/>
            <a:ext cx="10800000"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sp>
        <p:nvSpPr>
          <p:cNvPr id="44" name="Title 2"/>
          <p:cNvSpPr txBox="1">
            <a:spLocks/>
          </p:cNvSpPr>
          <p:nvPr/>
        </p:nvSpPr>
        <p:spPr>
          <a:xfrm>
            <a:off x="720000" y="720000"/>
            <a:ext cx="10080000" cy="584775"/>
          </a:xfrm>
          <a:prstGeom prst="rect">
            <a:avLst/>
          </a:prstGeom>
        </p:spPr>
        <p:txBody>
          <a:bodyPr>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r>
              <a:rPr lang="en-US" sz="3200" b="1" kern="0" dirty="0">
                <a:solidFill>
                  <a:srgbClr val="007BAE"/>
                </a:solidFill>
              </a:rPr>
              <a:t>O FÓRUM MUNDIAL DA ÁGUA</a:t>
            </a:r>
          </a:p>
        </p:txBody>
      </p:sp>
    </p:spTree>
    <p:extLst>
      <p:ext uri="{BB962C8B-B14F-4D97-AF65-F5344CB8AC3E}">
        <p14:creationId xmlns:p14="http://schemas.microsoft.com/office/powerpoint/2010/main" val="226854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tângulo 43"/>
          <p:cNvSpPr/>
          <p:nvPr/>
        </p:nvSpPr>
        <p:spPr>
          <a:xfrm>
            <a:off x="0" y="0"/>
            <a:ext cx="1749669" cy="548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tângulo 32"/>
          <p:cNvSpPr/>
          <p:nvPr/>
        </p:nvSpPr>
        <p:spPr>
          <a:xfrm>
            <a:off x="1" y="5938851"/>
            <a:ext cx="12192000" cy="9191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p:cNvSpPr/>
          <p:nvPr/>
        </p:nvSpPr>
        <p:spPr>
          <a:xfrm>
            <a:off x="10681702" y="97633"/>
            <a:ext cx="1385786" cy="16529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077" name="Picture 4" descr="C:\Users\d.bostrom\Desktop\Logo_EN_horizontal_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8491" y="5923249"/>
            <a:ext cx="14303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4"/>
          <p:cNvSpPr>
            <a:spLocks noChangeArrowheads="1"/>
          </p:cNvSpPr>
          <p:nvPr/>
        </p:nvSpPr>
        <p:spPr bwMode="auto">
          <a:xfrm>
            <a:off x="720000" y="360000"/>
            <a:ext cx="10080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pt-BR" sz="1400" b="1" dirty="0">
                <a:solidFill>
                  <a:srgbClr val="007BAE"/>
                </a:solidFill>
              </a:rPr>
              <a:t>JUNTOS FAZEMOS DA ÁGUA UMA PRIORIDADE GLOBAL</a:t>
            </a:r>
          </a:p>
        </p:txBody>
      </p:sp>
      <p:pic>
        <p:nvPicPr>
          <p:cNvPr id="3079" name="Picture 5" descr="C:\Users\a.glass\Desktop\degrade.jpg"/>
          <p:cNvPicPr>
            <a:picLocks noChangeAspect="1" noChangeArrowheads="1"/>
          </p:cNvPicPr>
          <p:nvPr/>
        </p:nvPicPr>
        <p:blipFill>
          <a:blip r:embed="rId4">
            <a:extLst>
              <a:ext uri="{28A0092B-C50C-407E-A947-70E740481C1C}">
                <a14:useLocalDpi xmlns:a14="http://schemas.microsoft.com/office/drawing/2010/main" val="0"/>
              </a:ext>
            </a:extLst>
          </a:blip>
          <a:srcRect l="30716"/>
          <a:stretch>
            <a:fillRect/>
          </a:stretch>
        </p:blipFill>
        <p:spPr bwMode="auto">
          <a:xfrm>
            <a:off x="11235" y="6079595"/>
            <a:ext cx="10170258"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p:nvCxnSpPr>
        <p:spPr>
          <a:xfrm>
            <a:off x="720000" y="693988"/>
            <a:ext cx="10800000"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sp>
        <p:nvSpPr>
          <p:cNvPr id="12" name="Title 2"/>
          <p:cNvSpPr txBox="1">
            <a:spLocks/>
          </p:cNvSpPr>
          <p:nvPr/>
        </p:nvSpPr>
        <p:spPr>
          <a:xfrm>
            <a:off x="720000" y="720000"/>
            <a:ext cx="10080000" cy="584775"/>
          </a:xfrm>
          <a:prstGeom prst="rect">
            <a:avLst/>
          </a:prstGeom>
        </p:spPr>
        <p:txBody>
          <a:bodyPr>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r>
              <a:rPr lang="en-US" sz="3200" b="1" kern="0" dirty="0">
                <a:solidFill>
                  <a:srgbClr val="007BAE"/>
                </a:solidFill>
                <a:latin typeface="+mn-lt"/>
              </a:rPr>
              <a:t>O CONSELHO HOJE!</a:t>
            </a:r>
          </a:p>
        </p:txBody>
      </p:sp>
      <p:pic>
        <p:nvPicPr>
          <p:cNvPr id="18" name="Picture 11" descr="Mur logos"/>
          <p:cNvPicPr>
            <a:picLocks noChangeAspect="1" noChangeArrowheads="1"/>
          </p:cNvPicPr>
          <p:nvPr/>
        </p:nvPicPr>
        <p:blipFill>
          <a:blip r:embed="rId5">
            <a:extLst>
              <a:ext uri="{28A0092B-C50C-407E-A947-70E740481C1C}">
                <a14:useLocalDpi xmlns:a14="http://schemas.microsoft.com/office/drawing/2010/main" val="0"/>
              </a:ext>
            </a:extLst>
          </a:blip>
          <a:srcRect l="-142" t="2464" r="792" b="830"/>
          <a:stretch>
            <a:fillRect/>
          </a:stretch>
        </p:blipFill>
        <p:spPr bwMode="auto">
          <a:xfrm>
            <a:off x="2882506" y="1648786"/>
            <a:ext cx="6308104" cy="3224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 name="Grupo 42"/>
          <p:cNvGrpSpPr/>
          <p:nvPr/>
        </p:nvGrpSpPr>
        <p:grpSpPr>
          <a:xfrm>
            <a:off x="4125229" y="2330049"/>
            <a:ext cx="3929063" cy="3216614"/>
            <a:chOff x="3795468" y="2357398"/>
            <a:chExt cx="3929063" cy="3216614"/>
          </a:xfrm>
        </p:grpSpPr>
        <p:pic>
          <p:nvPicPr>
            <p:cNvPr id="14" name="Picture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5468" y="4394499"/>
              <a:ext cx="3929063" cy="1179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4" descr="C:\Users\a.glass\Desktop\glob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0785" y="2357398"/>
              <a:ext cx="2266950"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upo 8"/>
          <p:cNvGrpSpPr/>
          <p:nvPr/>
        </p:nvGrpSpPr>
        <p:grpSpPr>
          <a:xfrm>
            <a:off x="1170433" y="2864813"/>
            <a:ext cx="1800000" cy="864000"/>
            <a:chOff x="575189" y="2966637"/>
            <a:chExt cx="1800000" cy="864000"/>
          </a:xfrm>
        </p:grpSpPr>
        <p:sp>
          <p:nvSpPr>
            <p:cNvPr id="24" name="Rectangular Callout 19"/>
            <p:cNvSpPr/>
            <p:nvPr/>
          </p:nvSpPr>
          <p:spPr>
            <a:xfrm rot="16200000">
              <a:off x="1043189" y="2498637"/>
              <a:ext cx="864000" cy="1800000"/>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36" name="Retângulo 35"/>
            <p:cNvSpPr/>
            <p:nvPr/>
          </p:nvSpPr>
          <p:spPr>
            <a:xfrm>
              <a:off x="611189" y="3020637"/>
              <a:ext cx="1728000" cy="738664"/>
            </a:xfrm>
            <a:prstGeom prst="rect">
              <a:avLst/>
            </a:prstGeom>
          </p:spPr>
          <p:txBody>
            <a:bodyPr wrap="square">
              <a:spAutoFit/>
            </a:bodyPr>
            <a:lstStyle/>
            <a:p>
              <a:pPr algn="ctr"/>
              <a:r>
                <a:rPr lang="pt-BR" sz="1400" b="1" dirty="0">
                  <a:solidFill>
                    <a:schemeClr val="bg1"/>
                  </a:solidFill>
                </a:rPr>
                <a:t>Academia, </a:t>
              </a:r>
            </a:p>
            <a:p>
              <a:pPr algn="ctr"/>
              <a:r>
                <a:rPr lang="pt-BR" sz="1400" b="1" dirty="0">
                  <a:solidFill>
                    <a:schemeClr val="bg1"/>
                  </a:solidFill>
                </a:rPr>
                <a:t>Associações Profissionais</a:t>
              </a:r>
            </a:p>
          </p:txBody>
        </p:sp>
      </p:grpSp>
      <p:grpSp>
        <p:nvGrpSpPr>
          <p:cNvPr id="8" name="Grupo 7"/>
          <p:cNvGrpSpPr/>
          <p:nvPr/>
        </p:nvGrpSpPr>
        <p:grpSpPr>
          <a:xfrm>
            <a:off x="1170433" y="1611278"/>
            <a:ext cx="1800000" cy="864000"/>
            <a:chOff x="593575" y="1937937"/>
            <a:chExt cx="1800000" cy="864000"/>
          </a:xfrm>
        </p:grpSpPr>
        <p:sp>
          <p:nvSpPr>
            <p:cNvPr id="30" name="Rectangular Callout 3"/>
            <p:cNvSpPr/>
            <p:nvPr/>
          </p:nvSpPr>
          <p:spPr>
            <a:xfrm rot="16200000">
              <a:off x="1061575" y="1469937"/>
              <a:ext cx="864000" cy="1800000"/>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37" name="Retângulo 36"/>
            <p:cNvSpPr/>
            <p:nvPr/>
          </p:nvSpPr>
          <p:spPr>
            <a:xfrm>
              <a:off x="629575" y="1991936"/>
              <a:ext cx="1728000" cy="738664"/>
            </a:xfrm>
            <a:prstGeom prst="rect">
              <a:avLst/>
            </a:prstGeom>
          </p:spPr>
          <p:txBody>
            <a:bodyPr wrap="square">
              <a:spAutoFit/>
            </a:bodyPr>
            <a:lstStyle/>
            <a:p>
              <a:pPr algn="ctr"/>
              <a:r>
                <a:rPr lang="pt-BR" sz="1400" b="1" dirty="0">
                  <a:solidFill>
                    <a:schemeClr val="bg1"/>
                  </a:solidFill>
                </a:rPr>
                <a:t>Governos e Instituições Governamentais</a:t>
              </a:r>
              <a:endParaRPr lang="en-US" sz="1400" b="1" dirty="0">
                <a:solidFill>
                  <a:schemeClr val="bg1"/>
                </a:solidFill>
              </a:endParaRPr>
            </a:p>
          </p:txBody>
        </p:sp>
      </p:grpSp>
      <p:grpSp>
        <p:nvGrpSpPr>
          <p:cNvPr id="7" name="Grupo 6"/>
          <p:cNvGrpSpPr/>
          <p:nvPr/>
        </p:nvGrpSpPr>
        <p:grpSpPr>
          <a:xfrm>
            <a:off x="9173933" y="4088827"/>
            <a:ext cx="1800000" cy="864000"/>
            <a:chOff x="8881702" y="3860695"/>
            <a:chExt cx="1800000" cy="864000"/>
          </a:xfrm>
        </p:grpSpPr>
        <p:sp>
          <p:nvSpPr>
            <p:cNvPr id="35" name="Rectangular Callout 20"/>
            <p:cNvSpPr/>
            <p:nvPr/>
          </p:nvSpPr>
          <p:spPr>
            <a:xfrm rot="5400000">
              <a:off x="9349702" y="3392695"/>
              <a:ext cx="864000" cy="1800000"/>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endParaRPr lang="en-US" sz="1600" dirty="0">
                <a:solidFill>
                  <a:schemeClr val="bg1"/>
                </a:solidFill>
              </a:endParaRPr>
            </a:p>
          </p:txBody>
        </p:sp>
        <p:sp>
          <p:nvSpPr>
            <p:cNvPr id="38" name="Retângulo 37"/>
            <p:cNvSpPr/>
            <p:nvPr/>
          </p:nvSpPr>
          <p:spPr>
            <a:xfrm>
              <a:off x="8917702" y="4031085"/>
              <a:ext cx="1728000" cy="523220"/>
            </a:xfrm>
            <a:prstGeom prst="rect">
              <a:avLst/>
            </a:prstGeom>
          </p:spPr>
          <p:txBody>
            <a:bodyPr wrap="square">
              <a:spAutoFit/>
            </a:bodyPr>
            <a:lstStyle/>
            <a:p>
              <a:pPr algn="ctr"/>
              <a:r>
                <a:rPr lang="pt-BR" sz="1400" b="1" dirty="0">
                  <a:solidFill>
                    <a:schemeClr val="bg1"/>
                  </a:solidFill>
                </a:rPr>
                <a:t>Sociedade Civil, Usuários de Água</a:t>
              </a:r>
            </a:p>
          </p:txBody>
        </p:sp>
      </p:grpSp>
      <p:grpSp>
        <p:nvGrpSpPr>
          <p:cNvPr id="42" name="Grupo 41"/>
          <p:cNvGrpSpPr/>
          <p:nvPr/>
        </p:nvGrpSpPr>
        <p:grpSpPr>
          <a:xfrm>
            <a:off x="1170433" y="4088827"/>
            <a:ext cx="1800000" cy="864000"/>
            <a:chOff x="595095" y="4009624"/>
            <a:chExt cx="1800000" cy="864000"/>
          </a:xfrm>
        </p:grpSpPr>
        <p:sp>
          <p:nvSpPr>
            <p:cNvPr id="21" name="Rectangular Callout 24"/>
            <p:cNvSpPr/>
            <p:nvPr/>
          </p:nvSpPr>
          <p:spPr>
            <a:xfrm rot="16200000">
              <a:off x="1063095" y="3541624"/>
              <a:ext cx="864000" cy="1800000"/>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39" name="Retângulo 38"/>
            <p:cNvSpPr/>
            <p:nvPr/>
          </p:nvSpPr>
          <p:spPr>
            <a:xfrm>
              <a:off x="631095" y="4083414"/>
              <a:ext cx="1728000" cy="738664"/>
            </a:xfrm>
            <a:prstGeom prst="rect">
              <a:avLst/>
            </a:prstGeom>
          </p:spPr>
          <p:txBody>
            <a:bodyPr wrap="square">
              <a:spAutoFit/>
            </a:bodyPr>
            <a:lstStyle/>
            <a:p>
              <a:pPr algn="ctr"/>
              <a:r>
                <a:rPr lang="pt-BR" sz="1400" b="1" dirty="0">
                  <a:solidFill>
                    <a:schemeClr val="bg1"/>
                  </a:solidFill>
                </a:rPr>
                <a:t>Empresas e Prestadores de Serviços</a:t>
              </a:r>
            </a:p>
          </p:txBody>
        </p:sp>
      </p:grpSp>
      <p:grpSp>
        <p:nvGrpSpPr>
          <p:cNvPr id="5" name="Grupo 4"/>
          <p:cNvGrpSpPr/>
          <p:nvPr/>
        </p:nvGrpSpPr>
        <p:grpSpPr>
          <a:xfrm>
            <a:off x="9176327" y="1629278"/>
            <a:ext cx="1764000" cy="828000"/>
            <a:chOff x="8884096" y="1394285"/>
            <a:chExt cx="1764000" cy="828000"/>
          </a:xfrm>
        </p:grpSpPr>
        <p:sp>
          <p:nvSpPr>
            <p:cNvPr id="23" name="Rectangular Callout 20"/>
            <p:cNvSpPr/>
            <p:nvPr/>
          </p:nvSpPr>
          <p:spPr>
            <a:xfrm rot="5400000">
              <a:off x="9352096" y="926285"/>
              <a:ext cx="828000" cy="1764000"/>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endParaRPr lang="en-US" sz="1600" b="1" dirty="0">
                <a:solidFill>
                  <a:schemeClr val="bg1"/>
                </a:solidFill>
              </a:endParaRPr>
            </a:p>
          </p:txBody>
        </p:sp>
        <p:sp>
          <p:nvSpPr>
            <p:cNvPr id="40" name="Retângulo 39"/>
            <p:cNvSpPr/>
            <p:nvPr/>
          </p:nvSpPr>
          <p:spPr>
            <a:xfrm>
              <a:off x="8902096" y="1546675"/>
              <a:ext cx="1728000" cy="523220"/>
            </a:xfrm>
            <a:prstGeom prst="rect">
              <a:avLst/>
            </a:prstGeom>
          </p:spPr>
          <p:txBody>
            <a:bodyPr wrap="square">
              <a:spAutoFit/>
            </a:bodyPr>
            <a:lstStyle/>
            <a:p>
              <a:pPr algn="ctr"/>
              <a:r>
                <a:rPr lang="pt-BR" sz="1400" b="1" dirty="0">
                  <a:solidFill>
                    <a:schemeClr val="bg1"/>
                  </a:solidFill>
                </a:rPr>
                <a:t>Organizações Internacionais</a:t>
              </a:r>
            </a:p>
          </p:txBody>
        </p:sp>
      </p:grpSp>
      <p:grpSp>
        <p:nvGrpSpPr>
          <p:cNvPr id="6" name="Grupo 5"/>
          <p:cNvGrpSpPr/>
          <p:nvPr/>
        </p:nvGrpSpPr>
        <p:grpSpPr>
          <a:xfrm>
            <a:off x="9173933" y="2864813"/>
            <a:ext cx="1800000" cy="864000"/>
            <a:chOff x="8881702" y="2639012"/>
            <a:chExt cx="1800000" cy="864000"/>
          </a:xfrm>
        </p:grpSpPr>
        <p:sp>
          <p:nvSpPr>
            <p:cNvPr id="34" name="Rectangular Callout 20"/>
            <p:cNvSpPr/>
            <p:nvPr/>
          </p:nvSpPr>
          <p:spPr>
            <a:xfrm rot="5400000">
              <a:off x="9349702" y="2171012"/>
              <a:ext cx="864000" cy="1800000"/>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endParaRPr lang="en-US" sz="1600" dirty="0">
                <a:solidFill>
                  <a:schemeClr val="bg1"/>
                </a:solidFill>
              </a:endParaRPr>
            </a:p>
          </p:txBody>
        </p:sp>
        <p:sp>
          <p:nvSpPr>
            <p:cNvPr id="41" name="Retângulo 40"/>
            <p:cNvSpPr/>
            <p:nvPr/>
          </p:nvSpPr>
          <p:spPr>
            <a:xfrm>
              <a:off x="8917702" y="2917124"/>
              <a:ext cx="1728000" cy="307777"/>
            </a:xfrm>
            <a:prstGeom prst="rect">
              <a:avLst/>
            </a:prstGeom>
          </p:spPr>
          <p:txBody>
            <a:bodyPr wrap="square">
              <a:spAutoFit/>
            </a:bodyPr>
            <a:lstStyle/>
            <a:p>
              <a:pPr algn="ctr"/>
              <a:r>
                <a:rPr lang="pt-BR" sz="1400" b="1" dirty="0">
                  <a:solidFill>
                    <a:schemeClr val="bg1"/>
                  </a:solidFill>
                </a:rPr>
                <a:t>Organismos da ONU</a:t>
              </a:r>
            </a:p>
          </p:txBody>
        </p:sp>
      </p:grpSp>
      <p:sp>
        <p:nvSpPr>
          <p:cNvPr id="19" name="TextBox 8"/>
          <p:cNvSpPr txBox="1">
            <a:spLocks noChangeArrowheads="1"/>
          </p:cNvSpPr>
          <p:nvPr/>
        </p:nvSpPr>
        <p:spPr bwMode="auto">
          <a:xfrm>
            <a:off x="945436" y="5240441"/>
            <a:ext cx="999249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pt-BR" altLang="pt-BR" sz="4000" b="1" dirty="0">
                <a:solidFill>
                  <a:srgbClr val="007BAE"/>
                </a:solidFill>
              </a:rPr>
              <a:t>300</a:t>
            </a:r>
            <a:r>
              <a:rPr lang="pt-BR" altLang="pt-BR" sz="4000" dirty="0">
                <a:solidFill>
                  <a:srgbClr val="007BAE"/>
                </a:solidFill>
              </a:rPr>
              <a:t> organizações de mais de </a:t>
            </a:r>
            <a:r>
              <a:rPr lang="pt-BR" altLang="pt-BR" sz="4000" b="1" dirty="0">
                <a:solidFill>
                  <a:srgbClr val="007BAE"/>
                </a:solidFill>
              </a:rPr>
              <a:t>50</a:t>
            </a:r>
            <a:r>
              <a:rPr lang="pt-BR" altLang="pt-BR" sz="4000" dirty="0">
                <a:solidFill>
                  <a:srgbClr val="007BAE"/>
                </a:solidFill>
              </a:rPr>
              <a:t> países</a:t>
            </a:r>
          </a:p>
        </p:txBody>
      </p:sp>
      <p:sp>
        <p:nvSpPr>
          <p:cNvPr id="46" name="Retângulo 45"/>
          <p:cNvSpPr/>
          <p:nvPr/>
        </p:nvSpPr>
        <p:spPr>
          <a:xfrm>
            <a:off x="2849675" y="6225287"/>
            <a:ext cx="5273367" cy="523220"/>
          </a:xfrm>
          <a:prstGeom prst="rect">
            <a:avLst/>
          </a:prstGeom>
        </p:spPr>
        <p:txBody>
          <a:bodyPr wrap="none">
            <a:spAutoFit/>
          </a:bodyPr>
          <a:lstStyle/>
          <a:p>
            <a:r>
              <a:rPr lang="pt-BR" sz="2800" dirty="0"/>
              <a:t>http://www.worldwatercouncil.org</a:t>
            </a:r>
          </a:p>
        </p:txBody>
      </p:sp>
    </p:spTree>
    <p:extLst>
      <p:ext uri="{BB962C8B-B14F-4D97-AF65-F5344CB8AC3E}">
        <p14:creationId xmlns:p14="http://schemas.microsoft.com/office/powerpoint/2010/main" val="273819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6"/>
                                        </p:tgtEl>
                                        <p:attrNameLst>
                                          <p:attrName>style.visibility</p:attrName>
                                        </p:attrNameLst>
                                      </p:cBhvr>
                                      <p:to>
                                        <p:strVal val="visible"/>
                                      </p:to>
                                    </p:set>
                                    <p:anim calcmode="lin" valueType="num">
                                      <p:cBhvr additive="base">
                                        <p:cTn id="37" dur="500" fill="hold"/>
                                        <p:tgtEl>
                                          <p:spTgt spid="46"/>
                                        </p:tgtEl>
                                        <p:attrNameLst>
                                          <p:attrName>ppt_x</p:attrName>
                                        </p:attrNameLst>
                                      </p:cBhvr>
                                      <p:tavLst>
                                        <p:tav tm="0">
                                          <p:val>
                                            <p:strVal val="#ppt_x"/>
                                          </p:val>
                                        </p:tav>
                                        <p:tav tm="100000">
                                          <p:val>
                                            <p:strVal val="#ppt_x"/>
                                          </p:val>
                                        </p:tav>
                                      </p:tavLst>
                                    </p:anim>
                                    <p:anim calcmode="lin" valueType="num">
                                      <p:cBhvr additive="base">
                                        <p:cTn id="3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0"/>
            <a:ext cx="12211849" cy="6858000"/>
          </a:xfrm>
          <a:prstGeom prst="rect">
            <a:avLst/>
          </a:prstGeom>
        </p:spPr>
      </p:pic>
    </p:spTree>
    <p:extLst>
      <p:ext uri="{BB962C8B-B14F-4D97-AF65-F5344CB8AC3E}">
        <p14:creationId xmlns:p14="http://schemas.microsoft.com/office/powerpoint/2010/main" val="22187296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079810" y="1551838"/>
            <a:ext cx="1195753" cy="311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p:cNvSpPr/>
          <p:nvPr/>
        </p:nvSpPr>
        <p:spPr>
          <a:xfrm>
            <a:off x="1752600" y="150788"/>
            <a:ext cx="7079214" cy="400110"/>
          </a:xfrm>
          <a:prstGeom prst="rect">
            <a:avLst/>
          </a:prstGeom>
          <a:noFill/>
        </p:spPr>
        <p:txBody>
          <a:bodyPr wrap="square" rtlCol="0">
            <a:spAutoFit/>
          </a:bodyPr>
          <a:lstStyle/>
          <a:p>
            <a:r>
              <a:rPr lang="en-CA" sz="2000" spc="300" dirty="0">
                <a:solidFill>
                  <a:schemeClr val="accent1">
                    <a:lumMod val="75000"/>
                  </a:schemeClr>
                </a:solidFill>
                <a:latin typeface="Gill Sans MT" pitchFamily="34" charset="0"/>
              </a:rPr>
              <a:t>O ENVOLVIMENTO INSTITUCIONAL</a:t>
            </a:r>
          </a:p>
        </p:txBody>
      </p:sp>
      <p:pic>
        <p:nvPicPr>
          <p:cNvPr id="2" name="Imagem 1"/>
          <p:cNvPicPr>
            <a:picLocks noChangeAspect="1"/>
          </p:cNvPicPr>
          <p:nvPr/>
        </p:nvPicPr>
        <p:blipFill rotWithShape="1">
          <a:blip r:embed="rId3" cstate="screen">
            <a:extLst>
              <a:ext uri="{28A0092B-C50C-407E-A947-70E740481C1C}">
                <a14:useLocalDpi xmlns:a14="http://schemas.microsoft.com/office/drawing/2010/main"/>
              </a:ext>
            </a:extLst>
          </a:blip>
          <a:srcRect t="1773"/>
          <a:stretch/>
        </p:blipFill>
        <p:spPr>
          <a:xfrm>
            <a:off x="846983" y="1241256"/>
            <a:ext cx="2857159" cy="3960000"/>
          </a:xfrm>
          <a:prstGeom prst="rect">
            <a:avLst/>
          </a:prstGeom>
          <a:ln>
            <a:noFill/>
          </a:ln>
          <a:effectLst>
            <a:outerShdw blurRad="292100" dist="139700" dir="2700000" algn="tl" rotWithShape="0">
              <a:srgbClr val="333333">
                <a:alpha val="65000"/>
              </a:srgbClr>
            </a:outerShdw>
          </a:effectLst>
        </p:spPr>
      </p:pic>
      <p:pic>
        <p:nvPicPr>
          <p:cNvPr id="5" name="Imagem 4"/>
          <p:cNvPicPr>
            <a:picLocks noChangeAspect="1"/>
          </p:cNvPicPr>
          <p:nvPr/>
        </p:nvPicPr>
        <p:blipFill rotWithShape="1">
          <a:blip r:embed="rId4" cstate="screen">
            <a:extLst>
              <a:ext uri="{28A0092B-C50C-407E-A947-70E740481C1C}">
                <a14:useLocalDpi xmlns:a14="http://schemas.microsoft.com/office/drawing/2010/main"/>
              </a:ext>
            </a:extLst>
          </a:blip>
          <a:srcRect t="1726"/>
          <a:stretch/>
        </p:blipFill>
        <p:spPr>
          <a:xfrm>
            <a:off x="1457978" y="2173881"/>
            <a:ext cx="2863700" cy="3960000"/>
          </a:xfrm>
          <a:prstGeom prst="rect">
            <a:avLst/>
          </a:prstGeom>
          <a:ln>
            <a:noFill/>
          </a:ln>
          <a:effectLst>
            <a:outerShdw blurRad="292100" dist="139700" dir="2700000" algn="tl" rotWithShape="0">
              <a:srgbClr val="333333">
                <a:alpha val="65000"/>
              </a:srgbClr>
            </a:outerShdw>
          </a:effectLst>
        </p:spPr>
      </p:pic>
      <p:cxnSp>
        <p:nvCxnSpPr>
          <p:cNvPr id="12" name="Conector reto 11">
            <a:extLst>
              <a:ext uri="{FF2B5EF4-FFF2-40B4-BE49-F238E27FC236}">
                <a16:creationId xmlns:a16="http://schemas.microsoft.com/office/drawing/2014/main" xmlns="" id="{66855090-8E98-40DB-B753-CF2B3CB0D678}"/>
              </a:ext>
            </a:extLst>
          </p:cNvPr>
          <p:cNvCxnSpPr>
            <a:cxnSpLocks/>
          </p:cNvCxnSpPr>
          <p:nvPr/>
        </p:nvCxnSpPr>
        <p:spPr>
          <a:xfrm>
            <a:off x="1752600" y="562632"/>
            <a:ext cx="8397117"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Imagem 6">
            <a:extLst>
              <a:ext uri="{FF2B5EF4-FFF2-40B4-BE49-F238E27FC236}">
                <a16:creationId xmlns:a16="http://schemas.microsoft.com/office/drawing/2014/main" xmlns="" id="{663B688D-7408-4454-8498-981ACFB212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0316" y="1707568"/>
            <a:ext cx="7179733" cy="40386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714582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55173" y="1134136"/>
            <a:ext cx="10436752" cy="5170646"/>
          </a:xfrm>
          <a:prstGeom prst="rect">
            <a:avLst/>
          </a:prstGeom>
          <a:noFill/>
        </p:spPr>
        <p:txBody>
          <a:bodyPr wrap="square" rtlCol="0">
            <a:spAutoFit/>
          </a:bodyPr>
          <a:lstStyle/>
          <a:p>
            <a:r>
              <a:rPr lang="pt-BR" sz="2400" dirty="0"/>
              <a:t>Os principais objetivos do 8º Fórum Mundial são</a:t>
            </a:r>
            <a:r>
              <a:rPr lang="pt-BR" sz="2400" dirty="0" smtClean="0"/>
              <a:t>:</a:t>
            </a:r>
          </a:p>
          <a:p>
            <a:endParaRPr lang="pt-BR" sz="2400" dirty="0"/>
          </a:p>
          <a:p>
            <a:pPr marL="457200" indent="-457200">
              <a:buAutoNum type="alphaLcParenR"/>
            </a:pPr>
            <a:r>
              <a:rPr lang="pt-BR" sz="2400" dirty="0"/>
              <a:t>Envolver os interessados, mobilizando debates e ações pela água, abertos a todos os interessados para o desenvolvimento de uma visão compartilhada;</a:t>
            </a:r>
          </a:p>
          <a:p>
            <a:pPr marL="457200" indent="-457200">
              <a:buAutoNum type="alphaLcParenR"/>
            </a:pPr>
            <a:endParaRPr lang="pt-BR" sz="1200" dirty="0"/>
          </a:p>
          <a:p>
            <a:pPr marL="457200" indent="-457200">
              <a:buAutoNum type="alphaLcParenR"/>
            </a:pPr>
            <a:r>
              <a:rPr lang="pt-BR" sz="2400" dirty="0"/>
              <a:t>Fornecer uma plataforma para todos os interessados trocarem experiências, aprenderem juntos e catalisarem ações concretas para a melhoria do desenvolvimento e da gestão de recursos hídricos e serviços de saneamento;</a:t>
            </a:r>
          </a:p>
          <a:p>
            <a:pPr marL="457200" indent="-457200">
              <a:buAutoNum type="alphaLcParenR"/>
            </a:pPr>
            <a:endParaRPr lang="pt-BR" sz="1200" dirty="0"/>
          </a:p>
          <a:p>
            <a:pPr marL="457200" indent="-457200">
              <a:buAutoNum type="alphaLcParenR"/>
            </a:pPr>
            <a:r>
              <a:rPr lang="pt-BR" sz="2400" dirty="0"/>
              <a:t>Envolver legisladores e tomadores de decisão em um diálogo para estabelecer compromissos para melhorar o desenvolvimento e a gestão de recursos hídricos e serviços de saneamento;</a:t>
            </a:r>
          </a:p>
          <a:p>
            <a:pPr marL="457200" indent="-457200">
              <a:buAutoNum type="alphaLcParenR"/>
            </a:pPr>
            <a:endParaRPr lang="pt-BR" sz="1200" dirty="0"/>
          </a:p>
          <a:p>
            <a:pPr marL="457200" indent="-457200">
              <a:buAutoNum type="alphaLcParenR"/>
            </a:pPr>
            <a:r>
              <a:rPr lang="pt-BR" sz="2400" dirty="0"/>
              <a:t>Aumentar a conscientização do público em geral sobre as questões da água, em particular através da mídia</a:t>
            </a:r>
            <a:r>
              <a:rPr lang="pt-BR" sz="2400" dirty="0" smtClean="0"/>
              <a:t>.</a:t>
            </a:r>
            <a:endParaRPr lang="pt-BR" sz="2400" dirty="0"/>
          </a:p>
        </p:txBody>
      </p:sp>
      <p:sp>
        <p:nvSpPr>
          <p:cNvPr id="7" name="CaixaDeTexto 6"/>
          <p:cNvSpPr txBox="1"/>
          <p:nvPr/>
        </p:nvSpPr>
        <p:spPr>
          <a:xfrm>
            <a:off x="1762125" y="149358"/>
            <a:ext cx="9832157" cy="400110"/>
          </a:xfrm>
          <a:prstGeom prst="rect">
            <a:avLst/>
          </a:prstGeom>
          <a:noFill/>
        </p:spPr>
        <p:txBody>
          <a:bodyPr wrap="square" rtlCol="0">
            <a:spAutoFit/>
          </a:bodyPr>
          <a:lstStyle>
            <a:defPPr>
              <a:defRPr lang="pt-BR"/>
            </a:defPPr>
            <a:lvl1pPr>
              <a:defRPr sz="2000" b="1">
                <a:solidFill>
                  <a:schemeClr val="accent3">
                    <a:lumMod val="50000"/>
                  </a:schemeClr>
                </a:solidFill>
                <a:effectLst>
                  <a:outerShdw blurRad="38100" dist="38100" dir="2700000" algn="tl">
                    <a:srgbClr val="000000">
                      <a:alpha val="43137"/>
                    </a:srgbClr>
                  </a:outerShdw>
                </a:effectLst>
              </a:defRPr>
            </a:lvl1pPr>
          </a:lstStyle>
          <a:p>
            <a:r>
              <a:rPr lang="pt-BR" b="0" spc="600" dirty="0">
                <a:solidFill>
                  <a:schemeClr val="accent1">
                    <a:lumMod val="75000"/>
                  </a:schemeClr>
                </a:solidFill>
                <a:effectLst/>
                <a:latin typeface="+mj-lt"/>
              </a:rPr>
              <a:t>8º FÓRUM MUNDIAL DA ÁGUA </a:t>
            </a:r>
          </a:p>
        </p:txBody>
      </p:sp>
      <p:cxnSp>
        <p:nvCxnSpPr>
          <p:cNvPr id="8" name="Conector reto 7"/>
          <p:cNvCxnSpPr/>
          <p:nvPr/>
        </p:nvCxnSpPr>
        <p:spPr>
          <a:xfrm>
            <a:off x="1752600" y="550898"/>
            <a:ext cx="9839325"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Retângulo 8"/>
          <p:cNvSpPr/>
          <p:nvPr/>
        </p:nvSpPr>
        <p:spPr>
          <a:xfrm>
            <a:off x="1762125" y="549468"/>
            <a:ext cx="7079214" cy="400110"/>
          </a:xfrm>
          <a:prstGeom prst="rect">
            <a:avLst/>
          </a:prstGeom>
          <a:noFill/>
        </p:spPr>
        <p:txBody>
          <a:bodyPr wrap="square" rtlCol="0">
            <a:spAutoFit/>
          </a:bodyPr>
          <a:lstStyle/>
          <a:p>
            <a:r>
              <a:rPr lang="en-CA" sz="2000" spc="300" dirty="0">
                <a:solidFill>
                  <a:schemeClr val="accent1">
                    <a:lumMod val="75000"/>
                  </a:schemeClr>
                </a:solidFill>
                <a:latin typeface="Gill Sans MT" pitchFamily="34" charset="0"/>
              </a:rPr>
              <a:t>OBJETIVOS</a:t>
            </a:r>
          </a:p>
        </p:txBody>
      </p:sp>
    </p:spTree>
    <p:extLst>
      <p:ext uri="{BB962C8B-B14F-4D97-AF65-F5344CB8AC3E}">
        <p14:creationId xmlns:p14="http://schemas.microsoft.com/office/powerpoint/2010/main" val="2094218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tângulo 22">
            <a:extLst>
              <a:ext uri="{FF2B5EF4-FFF2-40B4-BE49-F238E27FC236}">
                <a16:creationId xmlns:a16="http://schemas.microsoft.com/office/drawing/2014/main" xmlns="" id="{F52B49A3-471E-4E4D-8563-5C41B30700CF}"/>
              </a:ext>
            </a:extLst>
          </p:cNvPr>
          <p:cNvSpPr/>
          <p:nvPr/>
        </p:nvSpPr>
        <p:spPr>
          <a:xfrm>
            <a:off x="6343141" y="1170702"/>
            <a:ext cx="2304000" cy="612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AUTORIDADES LOCAIS</a:t>
            </a:r>
          </a:p>
        </p:txBody>
      </p:sp>
      <p:sp>
        <p:nvSpPr>
          <p:cNvPr id="24" name="Retângulo 23">
            <a:extLst>
              <a:ext uri="{FF2B5EF4-FFF2-40B4-BE49-F238E27FC236}">
                <a16:creationId xmlns:a16="http://schemas.microsoft.com/office/drawing/2014/main" xmlns="" id="{59E3DF75-4BFE-4559-9723-C9BBD330D746}"/>
              </a:ext>
            </a:extLst>
          </p:cNvPr>
          <p:cNvSpPr/>
          <p:nvPr/>
        </p:nvSpPr>
        <p:spPr>
          <a:xfrm>
            <a:off x="7495141" y="4444970"/>
            <a:ext cx="2304000" cy="612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JUÍZES E PROMOTORES</a:t>
            </a:r>
          </a:p>
        </p:txBody>
      </p:sp>
      <p:sp>
        <p:nvSpPr>
          <p:cNvPr id="25" name="Retângulo 24">
            <a:extLst>
              <a:ext uri="{FF2B5EF4-FFF2-40B4-BE49-F238E27FC236}">
                <a16:creationId xmlns:a16="http://schemas.microsoft.com/office/drawing/2014/main" xmlns="" id="{580E7D8B-7A06-4F2E-ADD4-DCA43415358E}"/>
              </a:ext>
            </a:extLst>
          </p:cNvPr>
          <p:cNvSpPr/>
          <p:nvPr/>
        </p:nvSpPr>
        <p:spPr>
          <a:xfrm>
            <a:off x="2114798" y="4447345"/>
            <a:ext cx="2304000" cy="612000"/>
          </a:xfrm>
          <a:prstGeom prst="rect">
            <a:avLst/>
          </a:prstGeom>
          <a:solidFill>
            <a:srgbClr val="CC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CIDADÃOS</a:t>
            </a:r>
          </a:p>
        </p:txBody>
      </p:sp>
      <p:sp>
        <p:nvSpPr>
          <p:cNvPr id="26" name="Retângulo 25">
            <a:extLst>
              <a:ext uri="{FF2B5EF4-FFF2-40B4-BE49-F238E27FC236}">
                <a16:creationId xmlns:a16="http://schemas.microsoft.com/office/drawing/2014/main" xmlns="" id="{DE39A46A-07AA-49AB-93E6-799760859993}"/>
              </a:ext>
            </a:extLst>
          </p:cNvPr>
          <p:cNvSpPr/>
          <p:nvPr/>
        </p:nvSpPr>
        <p:spPr>
          <a:xfrm>
            <a:off x="2114798" y="2262916"/>
            <a:ext cx="2304000" cy="612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PARLAMENTARES</a:t>
            </a:r>
          </a:p>
        </p:txBody>
      </p:sp>
      <p:sp>
        <p:nvSpPr>
          <p:cNvPr id="27" name="Retângulo 26">
            <a:extLst>
              <a:ext uri="{FF2B5EF4-FFF2-40B4-BE49-F238E27FC236}">
                <a16:creationId xmlns:a16="http://schemas.microsoft.com/office/drawing/2014/main" xmlns="" id="{0A44ABAB-E632-4F49-AC49-4D86D38B1605}"/>
              </a:ext>
            </a:extLst>
          </p:cNvPr>
          <p:cNvSpPr/>
          <p:nvPr/>
        </p:nvSpPr>
        <p:spPr>
          <a:xfrm>
            <a:off x="3104178" y="1170702"/>
            <a:ext cx="2304000" cy="61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GOVERNOS</a:t>
            </a:r>
          </a:p>
        </p:txBody>
      </p:sp>
      <p:sp>
        <p:nvSpPr>
          <p:cNvPr id="28" name="Retângulo 27">
            <a:extLst>
              <a:ext uri="{FF2B5EF4-FFF2-40B4-BE49-F238E27FC236}">
                <a16:creationId xmlns:a16="http://schemas.microsoft.com/office/drawing/2014/main" xmlns="" id="{FF7D3DF9-11D6-4A46-A0A9-69797B44B03A}"/>
              </a:ext>
            </a:extLst>
          </p:cNvPr>
          <p:cNvSpPr/>
          <p:nvPr/>
        </p:nvSpPr>
        <p:spPr>
          <a:xfrm>
            <a:off x="1382475" y="3355131"/>
            <a:ext cx="2304000" cy="612000"/>
          </a:xfrm>
          <a:prstGeom prst="rec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PROFISSIONAIS LIBERAIS</a:t>
            </a:r>
          </a:p>
        </p:txBody>
      </p:sp>
      <p:sp>
        <p:nvSpPr>
          <p:cNvPr id="29" name="Retângulo 28">
            <a:extLst>
              <a:ext uri="{FF2B5EF4-FFF2-40B4-BE49-F238E27FC236}">
                <a16:creationId xmlns:a16="http://schemas.microsoft.com/office/drawing/2014/main" xmlns="" id="{E1B52C03-15A1-46B7-A216-CD9D798D7453}"/>
              </a:ext>
            </a:extLst>
          </p:cNvPr>
          <p:cNvSpPr/>
          <p:nvPr/>
        </p:nvSpPr>
        <p:spPr>
          <a:xfrm>
            <a:off x="7495141" y="2265292"/>
            <a:ext cx="2304000" cy="612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ORGANIZAÇÕES INTERGOVERNAMENTAIS</a:t>
            </a:r>
          </a:p>
        </p:txBody>
      </p:sp>
      <p:sp>
        <p:nvSpPr>
          <p:cNvPr id="30" name="Retângulo 29">
            <a:extLst>
              <a:ext uri="{FF2B5EF4-FFF2-40B4-BE49-F238E27FC236}">
                <a16:creationId xmlns:a16="http://schemas.microsoft.com/office/drawing/2014/main" xmlns="" id="{6D0C0D9F-AF26-496D-8827-457E875A6E8D}"/>
              </a:ext>
            </a:extLst>
          </p:cNvPr>
          <p:cNvSpPr/>
          <p:nvPr/>
        </p:nvSpPr>
        <p:spPr>
          <a:xfrm>
            <a:off x="7911601" y="3355131"/>
            <a:ext cx="2304000" cy="612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EMPRESAS PÚBLICAS E PRIVADAS</a:t>
            </a:r>
          </a:p>
        </p:txBody>
      </p:sp>
      <p:sp>
        <p:nvSpPr>
          <p:cNvPr id="15" name="Retângulo 14">
            <a:extLst>
              <a:ext uri="{FF2B5EF4-FFF2-40B4-BE49-F238E27FC236}">
                <a16:creationId xmlns:a16="http://schemas.microsoft.com/office/drawing/2014/main" xmlns="" id="{6B6593D7-2B17-42DA-8939-D0B7E71A63C0}"/>
              </a:ext>
            </a:extLst>
          </p:cNvPr>
          <p:cNvSpPr/>
          <p:nvPr/>
        </p:nvSpPr>
        <p:spPr>
          <a:xfrm>
            <a:off x="3104178" y="5539560"/>
            <a:ext cx="2304000" cy="612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ACADEMIA</a:t>
            </a:r>
          </a:p>
        </p:txBody>
      </p:sp>
      <p:sp>
        <p:nvSpPr>
          <p:cNvPr id="16" name="Retângulo 15">
            <a:extLst>
              <a:ext uri="{FF2B5EF4-FFF2-40B4-BE49-F238E27FC236}">
                <a16:creationId xmlns:a16="http://schemas.microsoft.com/office/drawing/2014/main" xmlns="" id="{A45573AC-5A4F-4B3B-A46F-8FD0C467F74C}"/>
              </a:ext>
            </a:extLst>
          </p:cNvPr>
          <p:cNvSpPr/>
          <p:nvPr/>
        </p:nvSpPr>
        <p:spPr>
          <a:xfrm>
            <a:off x="6343141" y="5534809"/>
            <a:ext cx="2304000" cy="61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JORNALISTAS</a:t>
            </a:r>
          </a:p>
        </p:txBody>
      </p:sp>
      <p:pic>
        <p:nvPicPr>
          <p:cNvPr id="19" name="Imagem 18">
            <a:extLst>
              <a:ext uri="{FF2B5EF4-FFF2-40B4-BE49-F238E27FC236}">
                <a16:creationId xmlns:a16="http://schemas.microsoft.com/office/drawing/2014/main" xmlns="" id="{F0374E77-8CEA-4F83-A0A0-72BEB2BDF9C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54469" y="2401131"/>
            <a:ext cx="2205001" cy="2520000"/>
          </a:xfrm>
          <a:prstGeom prst="rect">
            <a:avLst/>
          </a:prstGeom>
        </p:spPr>
      </p:pic>
      <p:sp>
        <p:nvSpPr>
          <p:cNvPr id="20" name="Retângulo 19">
            <a:extLst>
              <a:ext uri="{FF2B5EF4-FFF2-40B4-BE49-F238E27FC236}">
                <a16:creationId xmlns:a16="http://schemas.microsoft.com/office/drawing/2014/main" xmlns="" id="{303085EB-3EDD-49F7-B6E7-8BFA06F51AC5}"/>
              </a:ext>
            </a:extLst>
          </p:cNvPr>
          <p:cNvSpPr/>
          <p:nvPr/>
        </p:nvSpPr>
        <p:spPr>
          <a:xfrm>
            <a:off x="1752599" y="150788"/>
            <a:ext cx="8731313" cy="400110"/>
          </a:xfrm>
          <a:prstGeom prst="rect">
            <a:avLst/>
          </a:prstGeom>
          <a:noFill/>
        </p:spPr>
        <p:txBody>
          <a:bodyPr wrap="square" rtlCol="0">
            <a:spAutoFit/>
          </a:bodyPr>
          <a:lstStyle/>
          <a:p>
            <a:r>
              <a:rPr lang="pt-BR" sz="2000" spc="300" dirty="0">
                <a:solidFill>
                  <a:schemeClr val="accent1">
                    <a:lumMod val="75000"/>
                  </a:schemeClr>
                </a:solidFill>
                <a:latin typeface="Gill Sans MT" pitchFamily="34" charset="0"/>
              </a:rPr>
              <a:t>ENGAJAMENTO SOCIAL – PROMOVENDO O DIÁLOGO</a:t>
            </a:r>
          </a:p>
        </p:txBody>
      </p:sp>
      <p:cxnSp>
        <p:nvCxnSpPr>
          <p:cNvPr id="21" name="Conector reto 20">
            <a:extLst>
              <a:ext uri="{FF2B5EF4-FFF2-40B4-BE49-F238E27FC236}">
                <a16:creationId xmlns:a16="http://schemas.microsoft.com/office/drawing/2014/main" xmlns="" id="{DCFB86DD-4358-4F6E-B597-83C4CFDFD48E}"/>
              </a:ext>
            </a:extLst>
          </p:cNvPr>
          <p:cNvCxnSpPr>
            <a:cxnSpLocks/>
          </p:cNvCxnSpPr>
          <p:nvPr/>
        </p:nvCxnSpPr>
        <p:spPr>
          <a:xfrm>
            <a:off x="1752600" y="562632"/>
            <a:ext cx="839711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94900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967" t="16992" r="5783" b="16406"/>
          <a:stretch/>
        </p:blipFill>
        <p:spPr bwMode="auto">
          <a:xfrm>
            <a:off x="1679509" y="2250172"/>
            <a:ext cx="8956577" cy="3976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ítulo 1"/>
          <p:cNvSpPr txBox="1">
            <a:spLocks/>
          </p:cNvSpPr>
          <p:nvPr/>
        </p:nvSpPr>
        <p:spPr bwMode="auto">
          <a:xfrm>
            <a:off x="-6175" y="332656"/>
            <a:ext cx="12192000" cy="122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pt-BR" sz="3600" b="1" dirty="0" smtClean="0">
                <a:ln w="11430"/>
                <a:solidFill>
                  <a:srgbClr val="009900"/>
                </a:solidFill>
                <a:effectLst>
                  <a:outerShdw blurRad="50800" dist="39000" dir="5460000" algn="tl">
                    <a:srgbClr val="000000">
                      <a:alpha val="38000"/>
                    </a:srgbClr>
                  </a:outerShdw>
                </a:effectLst>
                <a:latin typeface="Arial" charset="0"/>
                <a:cs typeface="Arial" charset="0"/>
              </a:rPr>
              <a:t>Regiões Hidrográficas do DF</a:t>
            </a:r>
            <a:endParaRPr lang="pt-BR" sz="3600" b="1" dirty="0">
              <a:ln w="11430"/>
              <a:solidFill>
                <a:srgbClr val="009900"/>
              </a:solidFill>
              <a:effectLst>
                <a:outerShdw blurRad="50800" dist="39000" dir="5460000" algn="tl">
                  <a:srgbClr val="000000">
                    <a:alpha val="38000"/>
                  </a:srgbClr>
                </a:outerShdw>
              </a:effectLst>
              <a:latin typeface="Arial" charset="0"/>
              <a:cs typeface="Arial" charset="0"/>
            </a:endParaRPr>
          </a:p>
        </p:txBody>
      </p:sp>
      <p:sp>
        <p:nvSpPr>
          <p:cNvPr id="4" name="CaixaDeTexto 3"/>
          <p:cNvSpPr txBox="1"/>
          <p:nvPr/>
        </p:nvSpPr>
        <p:spPr>
          <a:xfrm>
            <a:off x="4321220" y="4148819"/>
            <a:ext cx="1545616" cy="523220"/>
          </a:xfrm>
          <a:prstGeom prst="rect">
            <a:avLst/>
          </a:prstGeom>
          <a:noFill/>
        </p:spPr>
        <p:txBody>
          <a:bodyPr wrap="none" rtlCol="0">
            <a:spAutoFit/>
          </a:bodyPr>
          <a:lstStyle/>
          <a:p>
            <a:r>
              <a:rPr lang="pt-BR" sz="280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Paranoá</a:t>
            </a:r>
            <a:endParaRPr lang="pt-BR" sz="2800" dirty="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endParaRPr>
          </a:p>
        </p:txBody>
      </p:sp>
      <p:sp>
        <p:nvSpPr>
          <p:cNvPr id="7" name="CaixaDeTexto 6"/>
          <p:cNvSpPr txBox="1"/>
          <p:nvPr/>
        </p:nvSpPr>
        <p:spPr>
          <a:xfrm>
            <a:off x="4321222" y="2394188"/>
            <a:ext cx="1806905" cy="523220"/>
          </a:xfrm>
          <a:prstGeom prst="rect">
            <a:avLst/>
          </a:prstGeom>
          <a:noFill/>
        </p:spPr>
        <p:txBody>
          <a:bodyPr wrap="none" rtlCol="0">
            <a:spAutoFit/>
          </a:bodyPr>
          <a:lstStyle/>
          <a:p>
            <a:r>
              <a:rPr lang="pt-BR" sz="280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Maranhão</a:t>
            </a:r>
            <a:endParaRPr lang="pt-BR" sz="2800" dirty="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CaixaDeTexto 7"/>
          <p:cNvSpPr txBox="1"/>
          <p:nvPr/>
        </p:nvSpPr>
        <p:spPr>
          <a:xfrm>
            <a:off x="8304245" y="4089654"/>
            <a:ext cx="1043876" cy="523220"/>
          </a:xfrm>
          <a:prstGeom prst="rect">
            <a:avLst/>
          </a:prstGeom>
          <a:noFill/>
        </p:spPr>
        <p:txBody>
          <a:bodyPr wrap="none" rtlCol="0">
            <a:spAutoFit/>
          </a:bodyPr>
          <a:lstStyle/>
          <a:p>
            <a:r>
              <a:rPr lang="pt-BR" sz="2800" dirty="0" smtClean="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rPr>
              <a:t>Preto</a:t>
            </a:r>
            <a:endParaRPr lang="pt-BR" sz="2800" dirty="0">
              <a:ln w="18415" cmpd="sng">
                <a:solidFill>
                  <a:srgbClr val="FFFFFF"/>
                </a:solidFill>
                <a:prstDash val="solid"/>
              </a:ln>
              <a:solidFill>
                <a:srgbClr val="FFFFFF"/>
              </a:solidFill>
              <a:effectLst>
                <a:outerShdw blurRad="38100" dist="38100" dir="2700000" algn="tl">
                  <a:srgbClr val="000000">
                    <a:alpha val="43137"/>
                  </a:srgbClr>
                </a:outerShdw>
              </a:effectLst>
              <a:latin typeface="Arial" pitchFamily="34" charset="0"/>
              <a:cs typeface="Arial" pitchFamily="34" charset="0"/>
            </a:endParaRPr>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403" y="1959826"/>
            <a:ext cx="2560820" cy="1278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2344" y="1201241"/>
            <a:ext cx="2245601" cy="126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954" y="4725144"/>
            <a:ext cx="3913268" cy="1970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bright="10000" contrast="32000"/>
                    </a14:imgEffect>
                  </a14:imgLayer>
                </a14:imgProps>
              </a:ext>
              <a:ext uri="{28A0092B-C50C-407E-A947-70E740481C1C}">
                <a14:useLocalDpi xmlns:a14="http://schemas.microsoft.com/office/drawing/2010/main" val="0"/>
              </a:ext>
            </a:extLst>
          </a:blip>
          <a:srcRect l="23316" t="13280" r="16069" b="23439"/>
          <a:stretch/>
        </p:blipFill>
        <p:spPr bwMode="auto">
          <a:xfrm>
            <a:off x="7855310" y="4818692"/>
            <a:ext cx="3681540" cy="1620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02702" y="2756010"/>
            <a:ext cx="2949949" cy="1238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aixaDeTexto 5"/>
          <p:cNvSpPr txBox="1"/>
          <p:nvPr/>
        </p:nvSpPr>
        <p:spPr>
          <a:xfrm>
            <a:off x="7280863" y="1249988"/>
            <a:ext cx="1956689" cy="369332"/>
          </a:xfrm>
          <a:prstGeom prst="rect">
            <a:avLst/>
          </a:prstGeom>
          <a:noFill/>
        </p:spPr>
        <p:txBody>
          <a:bodyPr wrap="none" rtlCol="0">
            <a:spAutoFit/>
          </a:bodyPr>
          <a:lstStyle/>
          <a:p>
            <a:r>
              <a:rPr lang="pt-BR" dirty="0" smtClean="0"/>
              <a:t>3 Comitês de Bacia</a:t>
            </a:r>
            <a:endParaRPr lang="pt-BR" dirty="0"/>
          </a:p>
        </p:txBody>
      </p:sp>
    </p:spTree>
    <p:extLst>
      <p:ext uri="{BB962C8B-B14F-4D97-AF65-F5344CB8AC3E}">
        <p14:creationId xmlns:p14="http://schemas.microsoft.com/office/powerpoint/2010/main" val="36631081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ângulo de cantos arredondados 6"/>
          <p:cNvSpPr/>
          <p:nvPr/>
        </p:nvSpPr>
        <p:spPr>
          <a:xfrm>
            <a:off x="4610432" y="1226828"/>
            <a:ext cx="2933120" cy="996313"/>
          </a:xfrm>
          <a:prstGeom prst="roundRect">
            <a:avLst/>
          </a:prstGeom>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pt-BR" sz="1600" dirty="0">
                <a:latin typeface="Calibri" panose="020F0502020204030204" pitchFamily="34" charset="0"/>
              </a:rPr>
              <a:t>Comitê Internacional do Fórum</a:t>
            </a:r>
          </a:p>
          <a:p>
            <a:pPr algn="ctr"/>
            <a:r>
              <a:rPr lang="pt-BR" sz="1600" dirty="0">
                <a:latin typeface="Calibri" panose="020F0502020204030204" pitchFamily="34" charset="0"/>
              </a:rPr>
              <a:t>(ISC)</a:t>
            </a:r>
          </a:p>
        </p:txBody>
      </p:sp>
      <p:sp>
        <p:nvSpPr>
          <p:cNvPr id="24" name="Retângulo 23"/>
          <p:cNvSpPr/>
          <p:nvPr/>
        </p:nvSpPr>
        <p:spPr>
          <a:xfrm>
            <a:off x="545775" y="4904789"/>
            <a:ext cx="1296000" cy="54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dirty="0">
                <a:latin typeface="Calibri" panose="020F0502020204030204" pitchFamily="34" charset="0"/>
              </a:rPr>
              <a:t>Processo Temático</a:t>
            </a:r>
          </a:p>
        </p:txBody>
      </p:sp>
      <p:sp>
        <p:nvSpPr>
          <p:cNvPr id="25" name="Retângulo 24"/>
          <p:cNvSpPr/>
          <p:nvPr/>
        </p:nvSpPr>
        <p:spPr>
          <a:xfrm>
            <a:off x="1913775" y="4904789"/>
            <a:ext cx="1296000" cy="540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pt-BR" sz="1400" dirty="0">
                <a:latin typeface="Calibri" panose="020F0502020204030204" pitchFamily="34" charset="0"/>
              </a:rPr>
              <a:t>Processo</a:t>
            </a:r>
            <a:br>
              <a:rPr lang="pt-BR" sz="1400" dirty="0">
                <a:latin typeface="Calibri" panose="020F0502020204030204" pitchFamily="34" charset="0"/>
              </a:rPr>
            </a:br>
            <a:r>
              <a:rPr lang="pt-BR" sz="1400" dirty="0">
                <a:latin typeface="Calibri" panose="020F0502020204030204" pitchFamily="34" charset="0"/>
              </a:rPr>
              <a:t>Político</a:t>
            </a:r>
          </a:p>
        </p:txBody>
      </p:sp>
      <p:sp>
        <p:nvSpPr>
          <p:cNvPr id="26" name="Retângulo 25"/>
          <p:cNvSpPr/>
          <p:nvPr/>
        </p:nvSpPr>
        <p:spPr>
          <a:xfrm>
            <a:off x="3281775" y="4904789"/>
            <a:ext cx="1296000" cy="54000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pt-BR" sz="1400" dirty="0">
                <a:latin typeface="Calibri" panose="020F0502020204030204" pitchFamily="34" charset="0"/>
              </a:rPr>
              <a:t>Processo Regional</a:t>
            </a:r>
          </a:p>
        </p:txBody>
      </p:sp>
      <p:sp>
        <p:nvSpPr>
          <p:cNvPr id="27" name="Retângulo 26"/>
          <p:cNvSpPr/>
          <p:nvPr/>
        </p:nvSpPr>
        <p:spPr>
          <a:xfrm>
            <a:off x="545775" y="5526811"/>
            <a:ext cx="5400000" cy="379456"/>
          </a:xfrm>
          <a:prstGeom prst="rect">
            <a:avLst/>
          </a:prstGeom>
          <a:solidFill>
            <a:srgbClr val="BFD647"/>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pt-BR" sz="1400" dirty="0">
                <a:latin typeface="Calibri" panose="020F0502020204030204" pitchFamily="34" charset="0"/>
              </a:rPr>
              <a:t>Grupo Focal Sustentabilidade</a:t>
            </a:r>
          </a:p>
        </p:txBody>
      </p:sp>
      <p:sp>
        <p:nvSpPr>
          <p:cNvPr id="28" name="Retângulo 27"/>
          <p:cNvSpPr/>
          <p:nvPr/>
        </p:nvSpPr>
        <p:spPr>
          <a:xfrm>
            <a:off x="5164415" y="2431333"/>
            <a:ext cx="1825154" cy="577728"/>
          </a:xfrm>
          <a:prstGeom prst="rect">
            <a:avLst/>
          </a:prstGeom>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pt-BR" sz="1600" dirty="0">
                <a:latin typeface="Calibri" panose="020F0502020204030204" pitchFamily="34" charset="0"/>
              </a:rPr>
              <a:t>Comitê Diretivo</a:t>
            </a:r>
          </a:p>
          <a:p>
            <a:pPr algn="ctr"/>
            <a:r>
              <a:rPr lang="pt-BR" sz="1600" dirty="0">
                <a:latin typeface="Calibri" panose="020F0502020204030204" pitchFamily="34" charset="0"/>
              </a:rPr>
              <a:t>(ISC Bureau)</a:t>
            </a:r>
          </a:p>
        </p:txBody>
      </p:sp>
      <p:cxnSp>
        <p:nvCxnSpPr>
          <p:cNvPr id="32" name="Conector reto 31"/>
          <p:cNvCxnSpPr/>
          <p:nvPr/>
        </p:nvCxnSpPr>
        <p:spPr>
          <a:xfrm flipV="1">
            <a:off x="545775" y="4782618"/>
            <a:ext cx="5400000" cy="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Retângulo 19"/>
          <p:cNvSpPr/>
          <p:nvPr/>
        </p:nvSpPr>
        <p:spPr>
          <a:xfrm>
            <a:off x="10095151" y="4297703"/>
            <a:ext cx="1440000" cy="432000"/>
          </a:xfrm>
          <a:prstGeom prst="rect">
            <a:avLst/>
          </a:prstGeom>
          <a:solidFill>
            <a:srgbClr val="7030A0"/>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r>
              <a:rPr lang="pt-BR" sz="1400" dirty="0">
                <a:latin typeface="Calibri" panose="020F0502020204030204" pitchFamily="34" charset="0"/>
              </a:rPr>
              <a:t>Feira e Exposição</a:t>
            </a:r>
          </a:p>
        </p:txBody>
      </p:sp>
      <p:sp>
        <p:nvSpPr>
          <p:cNvPr id="21" name="Retângulo 20"/>
          <p:cNvSpPr/>
          <p:nvPr/>
        </p:nvSpPr>
        <p:spPr>
          <a:xfrm>
            <a:off x="4649775" y="4904789"/>
            <a:ext cx="1296000" cy="540000"/>
          </a:xfrm>
          <a:prstGeom prst="rect">
            <a:avLst/>
          </a:prstGeom>
          <a:solidFill>
            <a:schemeClr val="accent4">
              <a:lumMod val="75000"/>
            </a:schemeClr>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r>
              <a:rPr lang="pt-BR" sz="1400" dirty="0">
                <a:latin typeface="Calibri" panose="020F0502020204030204" pitchFamily="34" charset="0"/>
              </a:rPr>
              <a:t>Processo</a:t>
            </a:r>
          </a:p>
          <a:p>
            <a:pPr algn="ctr"/>
            <a:r>
              <a:rPr lang="pt-BR" sz="1400" dirty="0">
                <a:latin typeface="Calibri" panose="020F0502020204030204" pitchFamily="34" charset="0"/>
              </a:rPr>
              <a:t>Fórum Cidadão</a:t>
            </a:r>
          </a:p>
        </p:txBody>
      </p:sp>
      <p:sp>
        <p:nvSpPr>
          <p:cNvPr id="3" name="Retângulo de cantos arredondados 2"/>
          <p:cNvSpPr/>
          <p:nvPr/>
        </p:nvSpPr>
        <p:spPr>
          <a:xfrm>
            <a:off x="1197909" y="1455371"/>
            <a:ext cx="2501755" cy="539226"/>
          </a:xfrm>
          <a:prstGeom prst="roundRect">
            <a:avLst/>
          </a:prstGeom>
          <a:solidFill>
            <a:schemeClr val="accent1">
              <a:lumMod val="40000"/>
              <a:lumOff val="6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pt-BR" sz="1600" dirty="0">
                <a:solidFill>
                  <a:schemeClr val="tx2"/>
                </a:solidFill>
                <a:latin typeface="Calibri" panose="020F0502020204030204" pitchFamily="34" charset="0"/>
              </a:rPr>
              <a:t>Conselho Mundial da Água</a:t>
            </a:r>
          </a:p>
          <a:p>
            <a:pPr algn="ctr"/>
            <a:r>
              <a:rPr lang="pt-BR" sz="1600" dirty="0">
                <a:solidFill>
                  <a:schemeClr val="tx2"/>
                </a:solidFill>
                <a:latin typeface="Calibri" panose="020F0502020204030204" pitchFamily="34" charset="0"/>
              </a:rPr>
              <a:t>(WWC)</a:t>
            </a:r>
          </a:p>
        </p:txBody>
      </p:sp>
      <p:sp>
        <p:nvSpPr>
          <p:cNvPr id="34" name="Retângulo de cantos arredondados 33"/>
          <p:cNvSpPr/>
          <p:nvPr/>
        </p:nvSpPr>
        <p:spPr>
          <a:xfrm>
            <a:off x="8454320" y="1455371"/>
            <a:ext cx="2501755" cy="539226"/>
          </a:xfrm>
          <a:prstGeom prst="roundRect">
            <a:avLst/>
          </a:prstGeom>
          <a:solidFill>
            <a:schemeClr val="accent1">
              <a:lumMod val="40000"/>
              <a:lumOff val="6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pt-BR" sz="1600" dirty="0">
                <a:solidFill>
                  <a:schemeClr val="tx2"/>
                </a:solidFill>
                <a:latin typeface="Calibri" panose="020F0502020204030204" pitchFamily="34" charset="0"/>
              </a:rPr>
              <a:t>Comitê Nacional Brasileiro</a:t>
            </a:r>
          </a:p>
          <a:p>
            <a:pPr algn="ctr"/>
            <a:r>
              <a:rPr lang="pt-BR" sz="1600" dirty="0">
                <a:solidFill>
                  <a:schemeClr val="tx2"/>
                </a:solidFill>
                <a:latin typeface="Calibri" panose="020F0502020204030204" pitchFamily="34" charset="0"/>
              </a:rPr>
              <a:t>(NCO)</a:t>
            </a:r>
          </a:p>
        </p:txBody>
      </p:sp>
      <p:sp>
        <p:nvSpPr>
          <p:cNvPr id="37" name="Retângulo de cantos arredondados 36"/>
          <p:cNvSpPr/>
          <p:nvPr/>
        </p:nvSpPr>
        <p:spPr>
          <a:xfrm>
            <a:off x="6648434" y="5260111"/>
            <a:ext cx="1213339" cy="633046"/>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1200" dirty="0"/>
              <a:t>Administração Finanças</a:t>
            </a:r>
          </a:p>
        </p:txBody>
      </p:sp>
      <p:sp>
        <p:nvSpPr>
          <p:cNvPr id="38" name="Retângulo de cantos arredondados 37"/>
          <p:cNvSpPr/>
          <p:nvPr/>
        </p:nvSpPr>
        <p:spPr>
          <a:xfrm>
            <a:off x="7908665" y="5260111"/>
            <a:ext cx="1213339" cy="633046"/>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1200" dirty="0"/>
              <a:t>Comunicação</a:t>
            </a:r>
          </a:p>
          <a:p>
            <a:pPr algn="ctr"/>
            <a:r>
              <a:rPr lang="pt-BR" sz="1200" dirty="0"/>
              <a:t>Marketing</a:t>
            </a:r>
          </a:p>
        </p:txBody>
      </p:sp>
      <p:sp>
        <p:nvSpPr>
          <p:cNvPr id="39" name="Retângulo de cantos arredondados 38"/>
          <p:cNvSpPr/>
          <p:nvPr/>
        </p:nvSpPr>
        <p:spPr>
          <a:xfrm>
            <a:off x="9168896" y="5260111"/>
            <a:ext cx="1213339" cy="633046"/>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1200" dirty="0"/>
              <a:t>Comercial</a:t>
            </a:r>
          </a:p>
        </p:txBody>
      </p:sp>
      <p:sp>
        <p:nvSpPr>
          <p:cNvPr id="40" name="Retângulo de cantos arredondados 39"/>
          <p:cNvSpPr/>
          <p:nvPr/>
        </p:nvSpPr>
        <p:spPr>
          <a:xfrm>
            <a:off x="10429127" y="5260111"/>
            <a:ext cx="1213339" cy="633046"/>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1200" dirty="0"/>
              <a:t>Operações</a:t>
            </a:r>
          </a:p>
          <a:p>
            <a:pPr algn="ctr"/>
            <a:r>
              <a:rPr lang="pt-BR" sz="1200" dirty="0"/>
              <a:t>Logística</a:t>
            </a:r>
          </a:p>
        </p:txBody>
      </p:sp>
      <p:cxnSp>
        <p:nvCxnSpPr>
          <p:cNvPr id="41" name="Conector reto 40"/>
          <p:cNvCxnSpPr/>
          <p:nvPr/>
        </p:nvCxnSpPr>
        <p:spPr>
          <a:xfrm>
            <a:off x="7255103" y="5072542"/>
            <a:ext cx="378069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Conector reto 41"/>
          <p:cNvCxnSpPr>
            <a:stCxn id="37" idx="0"/>
          </p:cNvCxnSpPr>
          <p:nvPr/>
        </p:nvCxnSpPr>
        <p:spPr>
          <a:xfrm flipV="1">
            <a:off x="7255104" y="5072542"/>
            <a:ext cx="0" cy="18756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Conector reto 42"/>
          <p:cNvCxnSpPr>
            <a:stCxn id="38" idx="0"/>
          </p:cNvCxnSpPr>
          <p:nvPr/>
        </p:nvCxnSpPr>
        <p:spPr>
          <a:xfrm flipV="1">
            <a:off x="8515335" y="5072542"/>
            <a:ext cx="0" cy="18756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Conector reto 43"/>
          <p:cNvCxnSpPr>
            <a:stCxn id="39" idx="0"/>
          </p:cNvCxnSpPr>
          <p:nvPr/>
        </p:nvCxnSpPr>
        <p:spPr>
          <a:xfrm flipV="1">
            <a:off x="9775566" y="5072542"/>
            <a:ext cx="0" cy="18756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Conector reto 44"/>
          <p:cNvCxnSpPr>
            <a:stCxn id="40" idx="0"/>
          </p:cNvCxnSpPr>
          <p:nvPr/>
        </p:nvCxnSpPr>
        <p:spPr>
          <a:xfrm flipV="1">
            <a:off x="11035797" y="5072542"/>
            <a:ext cx="0" cy="18756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 name="Retângulo de cantos arredondados 5"/>
          <p:cNvSpPr/>
          <p:nvPr/>
        </p:nvSpPr>
        <p:spPr>
          <a:xfrm>
            <a:off x="8244184" y="3488933"/>
            <a:ext cx="1800000" cy="540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latin typeface="Calibri" panose="020F0502020204030204" pitchFamily="34" charset="0"/>
              </a:rPr>
              <a:t>Secretariado</a:t>
            </a:r>
          </a:p>
        </p:txBody>
      </p:sp>
      <p:sp>
        <p:nvSpPr>
          <p:cNvPr id="46" name="Retângulo de cantos arredondados 45"/>
          <p:cNvSpPr/>
          <p:nvPr/>
        </p:nvSpPr>
        <p:spPr>
          <a:xfrm>
            <a:off x="2321169" y="3488933"/>
            <a:ext cx="1800000" cy="540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latin typeface="Calibri" panose="020F0502020204030204" pitchFamily="34" charset="0"/>
              </a:rPr>
              <a:t>Comissões</a:t>
            </a:r>
          </a:p>
        </p:txBody>
      </p:sp>
      <p:cxnSp>
        <p:nvCxnSpPr>
          <p:cNvPr id="16" name="Conector reto 15"/>
          <p:cNvCxnSpPr>
            <a:stCxn id="46" idx="0"/>
          </p:cNvCxnSpPr>
          <p:nvPr/>
        </p:nvCxnSpPr>
        <p:spPr>
          <a:xfrm flipV="1">
            <a:off x="3221169" y="3221252"/>
            <a:ext cx="0" cy="26768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ector reto 17"/>
          <p:cNvCxnSpPr>
            <a:stCxn id="6" idx="0"/>
          </p:cNvCxnSpPr>
          <p:nvPr/>
        </p:nvCxnSpPr>
        <p:spPr>
          <a:xfrm flipV="1">
            <a:off x="9144184" y="3221252"/>
            <a:ext cx="0" cy="26768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8" name="Conector reto 47"/>
          <p:cNvCxnSpPr>
            <a:stCxn id="28" idx="2"/>
          </p:cNvCxnSpPr>
          <p:nvPr/>
        </p:nvCxnSpPr>
        <p:spPr>
          <a:xfrm>
            <a:off x="6076992" y="3009061"/>
            <a:ext cx="0" cy="21219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0" name="Conector reto 49"/>
          <p:cNvCxnSpPr>
            <a:stCxn id="7" idx="2"/>
            <a:endCxn id="28" idx="0"/>
          </p:cNvCxnSpPr>
          <p:nvPr/>
        </p:nvCxnSpPr>
        <p:spPr>
          <a:xfrm>
            <a:off x="6076992" y="2223141"/>
            <a:ext cx="0" cy="20819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Conector reto 51"/>
          <p:cNvCxnSpPr>
            <a:stCxn id="3" idx="3"/>
            <a:endCxn id="7" idx="1"/>
          </p:cNvCxnSpPr>
          <p:nvPr/>
        </p:nvCxnSpPr>
        <p:spPr>
          <a:xfrm>
            <a:off x="3699664" y="1724984"/>
            <a:ext cx="910768" cy="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4" name="Conector reto 53"/>
          <p:cNvCxnSpPr>
            <a:stCxn id="34" idx="1"/>
            <a:endCxn id="7" idx="3"/>
          </p:cNvCxnSpPr>
          <p:nvPr/>
        </p:nvCxnSpPr>
        <p:spPr>
          <a:xfrm flipH="1">
            <a:off x="7543552" y="1724984"/>
            <a:ext cx="910768" cy="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6" name="Conector reto 55"/>
          <p:cNvCxnSpPr/>
          <p:nvPr/>
        </p:nvCxnSpPr>
        <p:spPr>
          <a:xfrm>
            <a:off x="3221169" y="3221252"/>
            <a:ext cx="592301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2" name="Conector reto 61"/>
          <p:cNvCxnSpPr>
            <a:stCxn id="6" idx="2"/>
          </p:cNvCxnSpPr>
          <p:nvPr/>
        </p:nvCxnSpPr>
        <p:spPr>
          <a:xfrm>
            <a:off x="9144184" y="4028933"/>
            <a:ext cx="0" cy="104360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6" name="Conector reto 65"/>
          <p:cNvCxnSpPr>
            <a:stCxn id="46" idx="2"/>
          </p:cNvCxnSpPr>
          <p:nvPr/>
        </p:nvCxnSpPr>
        <p:spPr>
          <a:xfrm>
            <a:off x="3221169" y="4028933"/>
            <a:ext cx="0" cy="75368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4" name="Conector reto 73"/>
          <p:cNvCxnSpPr>
            <a:stCxn id="20" idx="1"/>
          </p:cNvCxnSpPr>
          <p:nvPr/>
        </p:nvCxnSpPr>
        <p:spPr>
          <a:xfrm flipH="1" flipV="1">
            <a:off x="9144184" y="4511675"/>
            <a:ext cx="950967" cy="202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5" name="Retângulo 54">
            <a:extLst>
              <a:ext uri="{FF2B5EF4-FFF2-40B4-BE49-F238E27FC236}">
                <a16:creationId xmlns:a16="http://schemas.microsoft.com/office/drawing/2014/main" xmlns="" id="{89D62DAF-E9D4-40DC-BF6E-180D3BD9F38E}"/>
              </a:ext>
            </a:extLst>
          </p:cNvPr>
          <p:cNvSpPr/>
          <p:nvPr/>
        </p:nvSpPr>
        <p:spPr>
          <a:xfrm>
            <a:off x="1752600" y="150788"/>
            <a:ext cx="7079214" cy="400110"/>
          </a:xfrm>
          <a:prstGeom prst="rect">
            <a:avLst/>
          </a:prstGeom>
          <a:noFill/>
        </p:spPr>
        <p:txBody>
          <a:bodyPr wrap="square" rtlCol="0">
            <a:spAutoFit/>
          </a:bodyPr>
          <a:lstStyle/>
          <a:p>
            <a:r>
              <a:rPr lang="pt-BR" sz="2000" spc="300" dirty="0">
                <a:solidFill>
                  <a:schemeClr val="accent1">
                    <a:lumMod val="75000"/>
                  </a:schemeClr>
                </a:solidFill>
                <a:latin typeface="Gill Sans MT" pitchFamily="34" charset="0"/>
              </a:rPr>
              <a:t>ARRANJO DE IMPLEMENTAÇÃO</a:t>
            </a:r>
          </a:p>
        </p:txBody>
      </p:sp>
      <p:cxnSp>
        <p:nvCxnSpPr>
          <p:cNvPr id="57" name="Conector reto 56">
            <a:extLst>
              <a:ext uri="{FF2B5EF4-FFF2-40B4-BE49-F238E27FC236}">
                <a16:creationId xmlns:a16="http://schemas.microsoft.com/office/drawing/2014/main" xmlns="" id="{9C61A52E-8087-4869-9B27-3007A7470C4F}"/>
              </a:ext>
            </a:extLst>
          </p:cNvPr>
          <p:cNvCxnSpPr>
            <a:cxnSpLocks/>
          </p:cNvCxnSpPr>
          <p:nvPr/>
        </p:nvCxnSpPr>
        <p:spPr>
          <a:xfrm>
            <a:off x="1752600" y="562632"/>
            <a:ext cx="8397117" cy="0"/>
          </a:xfrm>
          <a:prstGeom prst="line">
            <a:avLst/>
          </a:prstGeom>
        </p:spPr>
        <p:style>
          <a:lnRef idx="1">
            <a:schemeClr val="accent1"/>
          </a:lnRef>
          <a:fillRef idx="0">
            <a:schemeClr val="accent1"/>
          </a:fillRef>
          <a:effectRef idx="0">
            <a:schemeClr val="accent1"/>
          </a:effectRef>
          <a:fontRef idx="minor">
            <a:schemeClr val="tx1"/>
          </a:fontRef>
        </p:style>
      </p:cxnSp>
      <p:pic>
        <p:nvPicPr>
          <p:cNvPr id="49" name="Imagem 48">
            <a:extLst>
              <a:ext uri="{FF2B5EF4-FFF2-40B4-BE49-F238E27FC236}">
                <a16:creationId xmlns:a16="http://schemas.microsoft.com/office/drawing/2014/main" xmlns="" id="{33E27E46-52FC-407D-B426-88156D62222B}"/>
              </a:ext>
            </a:extLst>
          </p:cNvPr>
          <p:cNvPicPr>
            <a:picLocks noChangeAspect="1"/>
          </p:cNvPicPr>
          <p:nvPr/>
        </p:nvPicPr>
        <p:blipFill rotWithShape="1">
          <a:blip r:embed="rId3">
            <a:extLst>
              <a:ext uri="{28A0092B-C50C-407E-A947-70E740481C1C}">
                <a14:useLocalDpi xmlns:a14="http://schemas.microsoft.com/office/drawing/2010/main" val="0"/>
              </a:ext>
            </a:extLst>
          </a:blip>
          <a:srcRect l="19966" t="81976" r="22157" b="1"/>
          <a:stretch/>
        </p:blipFill>
        <p:spPr>
          <a:xfrm>
            <a:off x="7724371" y="2192058"/>
            <a:ext cx="3961652" cy="841626"/>
          </a:xfrm>
          <a:prstGeom prst="rect">
            <a:avLst/>
          </a:prstGeom>
          <a:ln>
            <a:solidFill>
              <a:schemeClr val="tx2"/>
            </a:solidFill>
          </a:ln>
        </p:spPr>
      </p:pic>
      <p:cxnSp>
        <p:nvCxnSpPr>
          <p:cNvPr id="4" name="Conector reto 3">
            <a:extLst>
              <a:ext uri="{FF2B5EF4-FFF2-40B4-BE49-F238E27FC236}">
                <a16:creationId xmlns:a16="http://schemas.microsoft.com/office/drawing/2014/main" xmlns="" id="{82A1F8B3-87F8-43B6-A958-46DC728BCDFA}"/>
              </a:ext>
            </a:extLst>
          </p:cNvPr>
          <p:cNvCxnSpPr>
            <a:stCxn id="49" idx="0"/>
            <a:endCxn id="34" idx="2"/>
          </p:cNvCxnSpPr>
          <p:nvPr/>
        </p:nvCxnSpPr>
        <p:spPr>
          <a:xfrm flipV="1">
            <a:off x="9705197" y="1994597"/>
            <a:ext cx="1" cy="19746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474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1095402" y="1273787"/>
            <a:ext cx="9896447" cy="1260475"/>
            <a:chOff x="590578" y="2342087"/>
            <a:chExt cx="7561263" cy="1260475"/>
          </a:xfrm>
          <a:solidFill>
            <a:schemeClr val="accent5">
              <a:lumMod val="75000"/>
            </a:schemeClr>
          </a:solidFill>
          <a:effectLst>
            <a:glow rad="63500">
              <a:schemeClr val="accent3">
                <a:satMod val="175000"/>
                <a:alpha val="40000"/>
              </a:schemeClr>
            </a:glow>
          </a:effectLst>
        </p:grpSpPr>
        <p:sp>
          <p:nvSpPr>
            <p:cNvPr id="5" name="Retângulo de cantos arredondados 4"/>
            <p:cNvSpPr/>
            <p:nvPr/>
          </p:nvSpPr>
          <p:spPr>
            <a:xfrm>
              <a:off x="590578" y="2342087"/>
              <a:ext cx="7561263" cy="1260475"/>
            </a:xfrm>
            <a:prstGeom prst="roundRect">
              <a:avLst/>
            </a:prstGeom>
            <a:grpFill/>
            <a:ln>
              <a:noFill/>
            </a:ln>
          </p:spPr>
          <p:style>
            <a:lnRef idx="1">
              <a:schemeClr val="accent5"/>
            </a:lnRef>
            <a:fillRef idx="2">
              <a:schemeClr val="accent5"/>
            </a:fillRef>
            <a:effectRef idx="1">
              <a:schemeClr val="accent5"/>
            </a:effectRef>
            <a:fontRef idx="minor">
              <a:schemeClr val="dk1"/>
            </a:fontRef>
          </p:style>
          <p:txBody>
            <a:bodyPr anchor="ctr"/>
            <a:lstStyle/>
            <a:p>
              <a:pPr>
                <a:defRPr/>
              </a:pPr>
              <a:endParaRPr lang="pt-BR" dirty="0">
                <a:solidFill>
                  <a:schemeClr val="bg1"/>
                </a:solidFill>
                <a:latin typeface="+mj-lt"/>
                <a:cs typeface="Arial" pitchFamily="34" charset="0"/>
              </a:endParaRPr>
            </a:p>
          </p:txBody>
        </p:sp>
        <p:sp>
          <p:nvSpPr>
            <p:cNvPr id="6" name="CaixaDeTexto 5"/>
            <p:cNvSpPr txBox="1"/>
            <p:nvPr/>
          </p:nvSpPr>
          <p:spPr>
            <a:xfrm>
              <a:off x="771553" y="2407104"/>
              <a:ext cx="7199313" cy="461665"/>
            </a:xfrm>
            <a:prstGeom prst="rect">
              <a:avLst/>
            </a:prstGeom>
            <a:grpFill/>
            <a:ln>
              <a:noFill/>
            </a:ln>
          </p:spPr>
          <p:style>
            <a:lnRef idx="1">
              <a:schemeClr val="accent5"/>
            </a:lnRef>
            <a:fillRef idx="2">
              <a:schemeClr val="accent5"/>
            </a:fillRef>
            <a:effectRef idx="1">
              <a:schemeClr val="accent5"/>
            </a:effectRef>
            <a:fontRef idx="minor">
              <a:schemeClr val="dk1"/>
            </a:fontRef>
          </p:style>
          <p:txBody>
            <a:bodyPr>
              <a:spAutoFit/>
            </a:bodyPr>
            <a:lstStyle/>
            <a:p>
              <a:pPr>
                <a:defRPr/>
              </a:pPr>
              <a:r>
                <a:rPr lang="pt-BR" sz="2400" b="1" dirty="0">
                  <a:solidFill>
                    <a:schemeClr val="bg1"/>
                  </a:solidFill>
                  <a:latin typeface="+mj-lt"/>
                  <a:cs typeface="Arial" pitchFamily="34" charset="0"/>
                </a:rPr>
                <a:t>Processo Temático (thematic</a:t>
              </a:r>
              <a:r>
                <a:rPr lang="pt-BR" sz="2400" dirty="0">
                  <a:solidFill>
                    <a:schemeClr val="bg1"/>
                  </a:solidFill>
                </a:rPr>
                <a:t>@worldwaterforum8.org)</a:t>
              </a:r>
              <a:endParaRPr lang="pt-BR" sz="2400" b="1" dirty="0">
                <a:solidFill>
                  <a:schemeClr val="bg1"/>
                </a:solidFill>
                <a:latin typeface="+mj-lt"/>
                <a:cs typeface="Arial" pitchFamily="34" charset="0"/>
              </a:endParaRPr>
            </a:p>
          </p:txBody>
        </p:sp>
        <p:sp>
          <p:nvSpPr>
            <p:cNvPr id="7" name="CaixaDeTexto 21"/>
            <p:cNvSpPr txBox="1">
              <a:spLocks noChangeArrowheads="1"/>
            </p:cNvSpPr>
            <p:nvPr/>
          </p:nvSpPr>
          <p:spPr bwMode="auto">
            <a:xfrm>
              <a:off x="771552" y="2827862"/>
              <a:ext cx="5675885" cy="584775"/>
            </a:xfrm>
            <a:prstGeom prst="rect">
              <a:avLst/>
            </a:prstGeom>
            <a:grpFill/>
            <a:ln>
              <a:noFill/>
              <a:headEnd/>
              <a:tailEnd/>
            </a:ln>
          </p:spPr>
          <p:style>
            <a:lnRef idx="1">
              <a:schemeClr val="accent5"/>
            </a:lnRef>
            <a:fillRef idx="2">
              <a:schemeClr val="accent5"/>
            </a:fillRef>
            <a:effectRef idx="1">
              <a:schemeClr val="accent5"/>
            </a:effectRef>
            <a:fontRef idx="minor">
              <a:schemeClr val="dk1"/>
            </a:fontRef>
          </p:style>
          <p:txBody>
            <a:bodyPr wrap="square">
              <a:spAutoFit/>
            </a:bodyPr>
            <a:lstStyle/>
            <a:p>
              <a:r>
                <a:rPr lang="pt-BR" sz="1600" b="1" dirty="0">
                  <a:solidFill>
                    <a:schemeClr val="bg1"/>
                  </a:solidFill>
                  <a:latin typeface="+mj-lt"/>
                  <a:cs typeface="Arial" pitchFamily="34" charset="0"/>
                </a:rPr>
                <a:t>Todos os interessados mobilizam esforços para identificar soluções para temas prioritários, estabelecendo metas a serem alcançadas pelas diversas organizações</a:t>
              </a:r>
              <a:endParaRPr lang="en-US" sz="1600" b="1" dirty="0">
                <a:solidFill>
                  <a:schemeClr val="bg1"/>
                </a:solidFill>
                <a:latin typeface="+mj-lt"/>
                <a:cs typeface="Arial" pitchFamily="34" charset="0"/>
              </a:endParaRPr>
            </a:p>
          </p:txBody>
        </p:sp>
      </p:grpSp>
      <p:grpSp>
        <p:nvGrpSpPr>
          <p:cNvPr id="8" name="Grupo 7"/>
          <p:cNvGrpSpPr/>
          <p:nvPr/>
        </p:nvGrpSpPr>
        <p:grpSpPr>
          <a:xfrm>
            <a:off x="1020173" y="3962215"/>
            <a:ext cx="9896447" cy="1260475"/>
            <a:chOff x="590578" y="857232"/>
            <a:chExt cx="7561263" cy="1260475"/>
          </a:xfrm>
          <a:solidFill>
            <a:schemeClr val="accent1">
              <a:lumMod val="60000"/>
              <a:lumOff val="40000"/>
            </a:schemeClr>
          </a:solidFill>
          <a:effectLst>
            <a:glow rad="63500">
              <a:schemeClr val="accent3">
                <a:satMod val="175000"/>
                <a:alpha val="40000"/>
              </a:schemeClr>
            </a:glow>
          </a:effectLst>
        </p:grpSpPr>
        <p:sp>
          <p:nvSpPr>
            <p:cNvPr id="9" name="Retângulo de cantos arredondados 8"/>
            <p:cNvSpPr/>
            <p:nvPr/>
          </p:nvSpPr>
          <p:spPr>
            <a:xfrm>
              <a:off x="590578" y="857232"/>
              <a:ext cx="7561263" cy="1260475"/>
            </a:xfrm>
            <a:prstGeom prst="roundRect">
              <a:avLst/>
            </a:prstGeom>
            <a:grpFill/>
            <a:ln/>
          </p:spPr>
          <p:style>
            <a:lnRef idx="3">
              <a:schemeClr val="lt1"/>
            </a:lnRef>
            <a:fillRef idx="1">
              <a:schemeClr val="accent3"/>
            </a:fillRef>
            <a:effectRef idx="1">
              <a:schemeClr val="accent3"/>
            </a:effectRef>
            <a:fontRef idx="minor">
              <a:schemeClr val="lt1"/>
            </a:fontRef>
          </p:style>
          <p:txBody>
            <a:bodyPr anchor="ctr"/>
            <a:lstStyle/>
            <a:p>
              <a:pPr>
                <a:defRPr/>
              </a:pPr>
              <a:endParaRPr lang="pt-BR" dirty="0">
                <a:solidFill>
                  <a:schemeClr val="accent1">
                    <a:lumMod val="50000"/>
                  </a:schemeClr>
                </a:solidFill>
                <a:latin typeface="+mj-lt"/>
                <a:cs typeface="Arial" pitchFamily="34" charset="0"/>
              </a:endParaRPr>
            </a:p>
          </p:txBody>
        </p:sp>
        <p:sp>
          <p:nvSpPr>
            <p:cNvPr id="10" name="CaixaDeTexto 9"/>
            <p:cNvSpPr txBox="1"/>
            <p:nvPr/>
          </p:nvSpPr>
          <p:spPr>
            <a:xfrm>
              <a:off x="771553" y="921676"/>
              <a:ext cx="7199313" cy="461665"/>
            </a:xfrm>
            <a:prstGeom prst="rect">
              <a:avLst/>
            </a:prstGeom>
            <a:grpFill/>
          </p:spPr>
          <p:txBody>
            <a:bodyPr>
              <a:spAutoFit/>
            </a:bodyPr>
            <a:lstStyle/>
            <a:p>
              <a:pPr>
                <a:defRPr/>
              </a:pPr>
              <a:r>
                <a:rPr lang="pt-BR" sz="2400" b="1" dirty="0">
                  <a:solidFill>
                    <a:schemeClr val="accent1">
                      <a:lumMod val="50000"/>
                    </a:schemeClr>
                  </a:solidFill>
                  <a:latin typeface="+mj-lt"/>
                  <a:cs typeface="Arial" pitchFamily="34" charset="0"/>
                </a:rPr>
                <a:t>Processo Político (political</a:t>
              </a:r>
              <a:r>
                <a:rPr lang="pt-BR" sz="2400" dirty="0">
                  <a:solidFill>
                    <a:schemeClr val="accent1">
                      <a:lumMod val="50000"/>
                    </a:schemeClr>
                  </a:solidFill>
                </a:rPr>
                <a:t>@worldwaterforum8.org</a:t>
              </a:r>
              <a:r>
                <a:rPr lang="pt-BR" sz="2400" b="1" dirty="0">
                  <a:solidFill>
                    <a:schemeClr val="accent1">
                      <a:lumMod val="50000"/>
                    </a:schemeClr>
                  </a:solidFill>
                  <a:latin typeface="+mj-lt"/>
                  <a:cs typeface="Arial" pitchFamily="34" charset="0"/>
                </a:rPr>
                <a:t>)</a:t>
              </a:r>
            </a:p>
          </p:txBody>
        </p:sp>
        <p:sp>
          <p:nvSpPr>
            <p:cNvPr id="11" name="CaixaDeTexto 24"/>
            <p:cNvSpPr txBox="1">
              <a:spLocks noChangeArrowheads="1"/>
            </p:cNvSpPr>
            <p:nvPr/>
          </p:nvSpPr>
          <p:spPr bwMode="auto">
            <a:xfrm>
              <a:off x="771552" y="1373102"/>
              <a:ext cx="5675885" cy="584775"/>
            </a:xfrm>
            <a:prstGeom prst="rect">
              <a:avLst/>
            </a:prstGeom>
            <a:grpFill/>
            <a:ln w="9525">
              <a:noFill/>
              <a:miter lim="800000"/>
              <a:headEnd/>
              <a:tailEnd/>
            </a:ln>
          </p:spPr>
          <p:txBody>
            <a:bodyPr>
              <a:spAutoFit/>
            </a:bodyPr>
            <a:lstStyle/>
            <a:p>
              <a:r>
                <a:rPr lang="pt-BR" sz="1600" b="1" dirty="0">
                  <a:solidFill>
                    <a:schemeClr val="accent1">
                      <a:lumMod val="50000"/>
                    </a:schemeClr>
                  </a:solidFill>
                  <a:latin typeface="+mj-lt"/>
                  <a:cs typeface="Arial" pitchFamily="34" charset="0"/>
                </a:rPr>
                <a:t>Governos, Parlamentares, Autoridades Locais e representantes do poder Judiciário desenvolvem metas políticas e propõem soluções</a:t>
              </a:r>
              <a:endParaRPr lang="en-US" sz="1600" b="1" dirty="0">
                <a:solidFill>
                  <a:schemeClr val="accent1">
                    <a:lumMod val="50000"/>
                  </a:schemeClr>
                </a:solidFill>
                <a:latin typeface="+mj-lt"/>
                <a:cs typeface="Arial" pitchFamily="34" charset="0"/>
              </a:endParaRPr>
            </a:p>
          </p:txBody>
        </p:sp>
      </p:grpSp>
      <p:grpSp>
        <p:nvGrpSpPr>
          <p:cNvPr id="12" name="Grupo 11"/>
          <p:cNvGrpSpPr/>
          <p:nvPr/>
        </p:nvGrpSpPr>
        <p:grpSpPr>
          <a:xfrm>
            <a:off x="1020174" y="2626912"/>
            <a:ext cx="9896447" cy="1260475"/>
            <a:chOff x="590578" y="3826942"/>
            <a:chExt cx="7561263" cy="1260475"/>
          </a:xfrm>
          <a:effectLst>
            <a:glow rad="63500">
              <a:schemeClr val="accent3">
                <a:satMod val="175000"/>
                <a:alpha val="40000"/>
              </a:schemeClr>
            </a:glow>
          </a:effectLst>
        </p:grpSpPr>
        <p:sp>
          <p:nvSpPr>
            <p:cNvPr id="13" name="Retângulo de cantos arredondados 12"/>
            <p:cNvSpPr/>
            <p:nvPr/>
          </p:nvSpPr>
          <p:spPr>
            <a:xfrm>
              <a:off x="590578" y="3826942"/>
              <a:ext cx="7561263" cy="1260475"/>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p>
              <a:pPr>
                <a:defRPr/>
              </a:pPr>
              <a:endParaRPr lang="pt-BR" dirty="0">
                <a:solidFill>
                  <a:schemeClr val="tx2"/>
                </a:solidFill>
                <a:latin typeface="+mj-lt"/>
                <a:cs typeface="Arial" pitchFamily="34" charset="0"/>
              </a:endParaRPr>
            </a:p>
          </p:txBody>
        </p:sp>
        <p:sp>
          <p:nvSpPr>
            <p:cNvPr id="14" name="CaixaDeTexto 13"/>
            <p:cNvSpPr txBox="1"/>
            <p:nvPr/>
          </p:nvSpPr>
          <p:spPr>
            <a:xfrm>
              <a:off x="771553" y="3888855"/>
              <a:ext cx="7199313" cy="461665"/>
            </a:xfrm>
            <a:prstGeom prst="rect">
              <a:avLst/>
            </a:prstGeom>
            <a:noFill/>
          </p:spPr>
          <p:txBody>
            <a:bodyPr>
              <a:spAutoFit/>
            </a:bodyPr>
            <a:lstStyle/>
            <a:p>
              <a:pPr>
                <a:defRPr/>
              </a:pPr>
              <a:r>
                <a:rPr lang="pt-BR" sz="2400" b="1" dirty="0">
                  <a:solidFill>
                    <a:schemeClr val="bg1">
                      <a:lumMod val="95000"/>
                    </a:schemeClr>
                  </a:solidFill>
                  <a:latin typeface="+mj-lt"/>
                  <a:cs typeface="Arial" pitchFamily="34" charset="0"/>
                </a:rPr>
                <a:t>Processo Regional (regional@worldwaterforum8.org) </a:t>
              </a:r>
            </a:p>
          </p:txBody>
        </p:sp>
        <p:sp>
          <p:nvSpPr>
            <p:cNvPr id="15" name="CaixaDeTexto 14"/>
            <p:cNvSpPr txBox="1">
              <a:spLocks noChangeArrowheads="1"/>
            </p:cNvSpPr>
            <p:nvPr/>
          </p:nvSpPr>
          <p:spPr bwMode="auto">
            <a:xfrm>
              <a:off x="771553" y="4246042"/>
              <a:ext cx="5675885" cy="830997"/>
            </a:xfrm>
            <a:prstGeom prst="rect">
              <a:avLst/>
            </a:prstGeom>
            <a:noFill/>
            <a:ln w="9525">
              <a:noFill/>
              <a:miter lim="800000"/>
              <a:headEnd/>
              <a:tailEnd/>
            </a:ln>
          </p:spPr>
          <p:txBody>
            <a:bodyPr>
              <a:spAutoFit/>
            </a:bodyPr>
            <a:lstStyle/>
            <a:p>
              <a:r>
                <a:rPr lang="pt-BR" sz="1600" b="1" dirty="0">
                  <a:solidFill>
                    <a:schemeClr val="accent1">
                      <a:lumMod val="40000"/>
                      <a:lumOff val="60000"/>
                    </a:schemeClr>
                  </a:solidFill>
                  <a:latin typeface="+mj-lt"/>
                  <a:cs typeface="Arial" pitchFamily="34" charset="0"/>
                </a:rPr>
                <a:t>4 regiões continentais (Américas, Ásia-Pacífico, Europa e África) e 3 regiões intercontinentais (Cáucaso, Mediterrâneo e Península Árabe) identificam boas práticas locais/regionais e mobiliza interessados num processo participativo</a:t>
              </a:r>
              <a:endParaRPr lang="en-US" sz="1600" b="1" dirty="0">
                <a:solidFill>
                  <a:schemeClr val="accent1">
                    <a:lumMod val="40000"/>
                    <a:lumOff val="60000"/>
                  </a:schemeClr>
                </a:solidFill>
                <a:latin typeface="+mj-lt"/>
                <a:cs typeface="Arial" pitchFamily="34" charset="0"/>
              </a:endParaRPr>
            </a:p>
          </p:txBody>
        </p:sp>
      </p:grpSp>
      <p:grpSp>
        <p:nvGrpSpPr>
          <p:cNvPr id="16" name="Grupo 15"/>
          <p:cNvGrpSpPr/>
          <p:nvPr/>
        </p:nvGrpSpPr>
        <p:grpSpPr>
          <a:xfrm>
            <a:off x="1020172" y="5332229"/>
            <a:ext cx="9896447" cy="1260475"/>
            <a:chOff x="590578" y="5311797"/>
            <a:chExt cx="7561263" cy="1260475"/>
          </a:xfrm>
          <a:solidFill>
            <a:schemeClr val="accent1"/>
          </a:solidFill>
          <a:effectLst>
            <a:glow rad="63500">
              <a:schemeClr val="accent3">
                <a:satMod val="175000"/>
                <a:alpha val="40000"/>
              </a:schemeClr>
            </a:glow>
          </a:effectLst>
        </p:grpSpPr>
        <p:sp>
          <p:nvSpPr>
            <p:cNvPr id="17" name="Retângulo de cantos arredondados 16"/>
            <p:cNvSpPr/>
            <p:nvPr/>
          </p:nvSpPr>
          <p:spPr>
            <a:xfrm>
              <a:off x="590578" y="5311797"/>
              <a:ext cx="7561263" cy="1260475"/>
            </a:xfrm>
            <a:prstGeom prst="roundRect">
              <a:avLst/>
            </a:prstGeom>
            <a:grpFill/>
            <a:ln/>
          </p:spPr>
          <p:style>
            <a:lnRef idx="3">
              <a:schemeClr val="lt1"/>
            </a:lnRef>
            <a:fillRef idx="1">
              <a:schemeClr val="accent2"/>
            </a:fillRef>
            <a:effectRef idx="1">
              <a:schemeClr val="accent2"/>
            </a:effectRef>
            <a:fontRef idx="minor">
              <a:schemeClr val="lt1"/>
            </a:fontRef>
          </p:style>
          <p:txBody>
            <a:bodyPr anchor="ctr"/>
            <a:lstStyle/>
            <a:p>
              <a:pPr>
                <a:defRPr/>
              </a:pPr>
              <a:endParaRPr lang="pt-BR" dirty="0">
                <a:solidFill>
                  <a:schemeClr val="tx2"/>
                </a:solidFill>
                <a:latin typeface="+mj-lt"/>
                <a:cs typeface="Arial" pitchFamily="34" charset="0"/>
              </a:endParaRPr>
            </a:p>
          </p:txBody>
        </p:sp>
        <p:sp>
          <p:nvSpPr>
            <p:cNvPr id="18" name="CaixaDeTexto 17"/>
            <p:cNvSpPr txBox="1"/>
            <p:nvPr/>
          </p:nvSpPr>
          <p:spPr>
            <a:xfrm>
              <a:off x="771553" y="5440385"/>
              <a:ext cx="7199313" cy="461665"/>
            </a:xfrm>
            <a:prstGeom prst="rect">
              <a:avLst/>
            </a:prstGeom>
            <a:grpFill/>
          </p:spPr>
          <p:txBody>
            <a:bodyPr>
              <a:spAutoFit/>
            </a:bodyPr>
            <a:lstStyle/>
            <a:p>
              <a:pPr>
                <a:defRPr/>
              </a:pPr>
              <a:r>
                <a:rPr lang="pt-BR" sz="2400" b="1" dirty="0">
                  <a:solidFill>
                    <a:schemeClr val="bg1"/>
                  </a:solidFill>
                  <a:latin typeface="+mj-lt"/>
                  <a:cs typeface="Arial" pitchFamily="34" charset="0"/>
                </a:rPr>
                <a:t>Processo Fórum Cidadão </a:t>
              </a:r>
              <a:r>
                <a:rPr lang="pt-BR" sz="2400" b="1" dirty="0">
                  <a:solidFill>
                    <a:schemeClr val="bg1"/>
                  </a:solidFill>
                  <a:cs typeface="Arial" pitchFamily="34" charset="0"/>
                </a:rPr>
                <a:t>(</a:t>
              </a:r>
              <a:r>
                <a:rPr lang="pt-BR" sz="2400" dirty="0">
                  <a:solidFill>
                    <a:schemeClr val="bg1"/>
                  </a:solidFill>
                  <a:cs typeface="Arial" pitchFamily="34" charset="0"/>
                </a:rPr>
                <a:t>citizens</a:t>
              </a:r>
              <a:r>
                <a:rPr lang="pt-BR" sz="2400" dirty="0">
                  <a:solidFill>
                    <a:schemeClr val="bg1"/>
                  </a:solidFill>
                </a:rPr>
                <a:t>@worldwaterforum8.org</a:t>
              </a:r>
              <a:r>
                <a:rPr lang="pt-BR" sz="2400" b="1" dirty="0">
                  <a:solidFill>
                    <a:schemeClr val="bg1"/>
                  </a:solidFill>
                  <a:cs typeface="Arial" pitchFamily="34" charset="0"/>
                </a:rPr>
                <a:t>)</a:t>
              </a:r>
              <a:endParaRPr lang="pt-BR" sz="2400" b="1" dirty="0">
                <a:solidFill>
                  <a:schemeClr val="bg1"/>
                </a:solidFill>
                <a:latin typeface="+mj-lt"/>
                <a:cs typeface="Arial" pitchFamily="34" charset="0"/>
              </a:endParaRPr>
            </a:p>
          </p:txBody>
        </p:sp>
        <p:sp>
          <p:nvSpPr>
            <p:cNvPr id="19" name="CaixaDeTexto 30"/>
            <p:cNvSpPr txBox="1">
              <a:spLocks noChangeArrowheads="1"/>
            </p:cNvSpPr>
            <p:nvPr/>
          </p:nvSpPr>
          <p:spPr bwMode="auto">
            <a:xfrm>
              <a:off x="771553" y="5836209"/>
              <a:ext cx="5675885" cy="584775"/>
            </a:xfrm>
            <a:prstGeom prst="rect">
              <a:avLst/>
            </a:prstGeom>
            <a:grpFill/>
            <a:ln w="9525">
              <a:noFill/>
              <a:miter lim="800000"/>
              <a:headEnd/>
              <a:tailEnd/>
            </a:ln>
          </p:spPr>
          <p:txBody>
            <a:bodyPr>
              <a:spAutoFit/>
            </a:bodyPr>
            <a:lstStyle/>
            <a:p>
              <a:r>
                <a:rPr lang="pt-BR" sz="1600" b="1" dirty="0">
                  <a:solidFill>
                    <a:schemeClr val="bg1"/>
                  </a:solidFill>
                  <a:latin typeface="+mj-lt"/>
                  <a:cs typeface="Arial" pitchFamily="34" charset="0"/>
                </a:rPr>
                <a:t>Mobiliza e desenvolve a implementação de soluções por meio da participação democrática e social do cidadão e de experiências locais</a:t>
              </a:r>
              <a:endParaRPr lang="en-US" sz="1600" b="1" dirty="0">
                <a:solidFill>
                  <a:schemeClr val="bg1"/>
                </a:solidFill>
                <a:latin typeface="+mj-lt"/>
                <a:cs typeface="Arial" pitchFamily="34" charset="0"/>
              </a:endParaRPr>
            </a:p>
          </p:txBody>
        </p:sp>
      </p:grpSp>
      <p:sp>
        <p:nvSpPr>
          <p:cNvPr id="24" name="Seta para baixo 23"/>
          <p:cNvSpPr/>
          <p:nvPr/>
        </p:nvSpPr>
        <p:spPr>
          <a:xfrm>
            <a:off x="8827505" y="949578"/>
            <a:ext cx="2148464" cy="5829048"/>
          </a:xfrm>
          <a:prstGeom prst="downArrow">
            <a:avLst>
              <a:gd name="adj1" fmla="val 74640"/>
              <a:gd name="adj2" fmla="val 62661"/>
            </a:avLst>
          </a:prstGeom>
          <a:effectLst>
            <a:glow rad="635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vert="vert270" rtlCol="0" anchor="ctr"/>
          <a:lstStyle/>
          <a:p>
            <a:pPr>
              <a:defRPr/>
            </a:pPr>
            <a:endParaRPr lang="pt-BR" b="1" dirty="0">
              <a:solidFill>
                <a:schemeClr val="bg1">
                  <a:lumMod val="95000"/>
                </a:schemeClr>
              </a:solidFill>
              <a:latin typeface="Arial" pitchFamily="34" charset="0"/>
              <a:cs typeface="Arial" pitchFamily="34" charset="0"/>
            </a:endParaRPr>
          </a:p>
        </p:txBody>
      </p:sp>
      <p:sp>
        <p:nvSpPr>
          <p:cNvPr id="25" name="CaixaDeTexto 24"/>
          <p:cNvSpPr txBox="1"/>
          <p:nvPr/>
        </p:nvSpPr>
        <p:spPr>
          <a:xfrm rot="16200000">
            <a:off x="7328524" y="3134992"/>
            <a:ext cx="4363054" cy="707886"/>
          </a:xfrm>
          <a:prstGeom prst="rect">
            <a:avLst/>
          </a:prstGeom>
          <a:noFill/>
        </p:spPr>
        <p:txBody>
          <a:bodyPr wrap="none" rtlCol="0">
            <a:spAutoFit/>
          </a:bodyPr>
          <a:lstStyle/>
          <a:p>
            <a:pPr algn="ctr"/>
            <a:r>
              <a:rPr lang="pt-BR" sz="2000" b="1" dirty="0">
                <a:solidFill>
                  <a:schemeClr val="bg1">
                    <a:lumMod val="95000"/>
                  </a:schemeClr>
                </a:solidFill>
                <a:latin typeface="+mj-lt"/>
                <a:cs typeface="Arial" pitchFamily="34" charset="0"/>
              </a:rPr>
              <a:t>Grupo Focal de Sustentabilidade</a:t>
            </a:r>
          </a:p>
          <a:p>
            <a:r>
              <a:rPr lang="pt-BR" sz="2000" b="1" dirty="0">
                <a:solidFill>
                  <a:schemeClr val="bg1">
                    <a:lumMod val="95000"/>
                  </a:schemeClr>
                </a:solidFill>
                <a:cs typeface="Arial" pitchFamily="34" charset="0"/>
              </a:rPr>
              <a:t>(</a:t>
            </a:r>
            <a:r>
              <a:rPr lang="pt-BR" sz="2000" b="1" dirty="0">
                <a:solidFill>
                  <a:schemeClr val="bg1">
                    <a:lumMod val="95000"/>
                  </a:schemeClr>
                </a:solidFill>
                <a:cs typeface="Arial" pitchFamily="34" charset="0"/>
                <a:hlinkClick r:id="rId3"/>
              </a:rPr>
              <a:t>sustainability</a:t>
            </a:r>
            <a:r>
              <a:rPr lang="pt-BR" sz="2000" dirty="0">
                <a:hlinkClick r:id="rId3"/>
              </a:rPr>
              <a:t>@worldwaterforum8.org</a:t>
            </a:r>
            <a:r>
              <a:rPr lang="pt-BR" sz="2000" b="1" dirty="0">
                <a:solidFill>
                  <a:schemeClr val="bg1">
                    <a:lumMod val="95000"/>
                  </a:schemeClr>
                </a:solidFill>
                <a:cs typeface="Arial" pitchFamily="34" charset="0"/>
              </a:rPr>
              <a:t>)</a:t>
            </a:r>
            <a:endParaRPr lang="pt-BR" sz="2000" b="1" dirty="0">
              <a:solidFill>
                <a:schemeClr val="bg1">
                  <a:lumMod val="95000"/>
                </a:schemeClr>
              </a:solidFill>
              <a:latin typeface="+mj-lt"/>
              <a:cs typeface="Arial" pitchFamily="34" charset="0"/>
            </a:endParaRPr>
          </a:p>
        </p:txBody>
      </p:sp>
      <p:sp>
        <p:nvSpPr>
          <p:cNvPr id="26" name="CaixaDeTexto 24"/>
          <p:cNvSpPr txBox="1">
            <a:spLocks noChangeArrowheads="1"/>
          </p:cNvSpPr>
          <p:nvPr/>
        </p:nvSpPr>
        <p:spPr bwMode="auto">
          <a:xfrm rot="16200000">
            <a:off x="7933272" y="2630513"/>
            <a:ext cx="4441640" cy="830997"/>
          </a:xfrm>
          <a:prstGeom prst="rect">
            <a:avLst/>
          </a:prstGeom>
          <a:noFill/>
          <a:ln w="9525">
            <a:noFill/>
            <a:miter lim="800000"/>
            <a:headEnd/>
            <a:tailEnd/>
          </a:ln>
        </p:spPr>
        <p:txBody>
          <a:bodyPr wrap="square">
            <a:spAutoFit/>
          </a:bodyPr>
          <a:lstStyle/>
          <a:p>
            <a:r>
              <a:rPr lang="pt-BR" sz="1600" b="1" dirty="0">
                <a:solidFill>
                  <a:schemeClr val="tx2"/>
                </a:solidFill>
                <a:latin typeface="+mj-lt"/>
                <a:cs typeface="Arial" pitchFamily="34" charset="0"/>
              </a:rPr>
              <a:t>Garante perspectivas sobre o uso sustentável da água para todos os componentes e promove um eventos sustentável em todos os seus aspectos</a:t>
            </a:r>
          </a:p>
        </p:txBody>
      </p:sp>
      <p:sp>
        <p:nvSpPr>
          <p:cNvPr id="22" name="CaixaDeTexto 21"/>
          <p:cNvSpPr txBox="1"/>
          <p:nvPr/>
        </p:nvSpPr>
        <p:spPr>
          <a:xfrm>
            <a:off x="1762125" y="149358"/>
            <a:ext cx="9832157" cy="400110"/>
          </a:xfrm>
          <a:prstGeom prst="rect">
            <a:avLst/>
          </a:prstGeom>
          <a:noFill/>
        </p:spPr>
        <p:txBody>
          <a:bodyPr wrap="square" rtlCol="0">
            <a:spAutoFit/>
          </a:bodyPr>
          <a:lstStyle>
            <a:defPPr>
              <a:defRPr lang="pt-BR"/>
            </a:defPPr>
            <a:lvl1pPr>
              <a:defRPr sz="2000" b="1">
                <a:solidFill>
                  <a:schemeClr val="accent3">
                    <a:lumMod val="50000"/>
                  </a:schemeClr>
                </a:solidFill>
                <a:effectLst>
                  <a:outerShdw blurRad="38100" dist="38100" dir="2700000" algn="tl">
                    <a:srgbClr val="000000">
                      <a:alpha val="43137"/>
                    </a:srgbClr>
                  </a:outerShdw>
                </a:effectLst>
              </a:defRPr>
            </a:lvl1pPr>
          </a:lstStyle>
          <a:p>
            <a:r>
              <a:rPr lang="pt-BR" b="0" spc="600" dirty="0">
                <a:solidFill>
                  <a:schemeClr val="accent1">
                    <a:lumMod val="75000"/>
                  </a:schemeClr>
                </a:solidFill>
                <a:effectLst/>
                <a:latin typeface="+mj-lt"/>
              </a:rPr>
              <a:t>O PROCESSO PREPARATÓRIO</a:t>
            </a:r>
          </a:p>
        </p:txBody>
      </p:sp>
      <p:sp>
        <p:nvSpPr>
          <p:cNvPr id="23" name="Retângulo 22"/>
          <p:cNvSpPr/>
          <p:nvPr/>
        </p:nvSpPr>
        <p:spPr>
          <a:xfrm>
            <a:off x="1762125" y="549468"/>
            <a:ext cx="7079214" cy="400110"/>
          </a:xfrm>
          <a:prstGeom prst="rect">
            <a:avLst/>
          </a:prstGeom>
          <a:noFill/>
        </p:spPr>
        <p:txBody>
          <a:bodyPr wrap="square" rtlCol="0">
            <a:spAutoFit/>
          </a:bodyPr>
          <a:lstStyle/>
          <a:p>
            <a:r>
              <a:rPr lang="en-CA" sz="2000" spc="300" dirty="0">
                <a:solidFill>
                  <a:schemeClr val="accent1">
                    <a:lumMod val="75000"/>
                  </a:schemeClr>
                </a:solidFill>
                <a:latin typeface="Gill Sans MT" pitchFamily="34" charset="0"/>
              </a:rPr>
              <a:t>PRINCIPAIS COMPONENTES</a:t>
            </a:r>
          </a:p>
        </p:txBody>
      </p:sp>
      <p:cxnSp>
        <p:nvCxnSpPr>
          <p:cNvPr id="27" name="Conector reto 26"/>
          <p:cNvCxnSpPr/>
          <p:nvPr/>
        </p:nvCxnSpPr>
        <p:spPr>
          <a:xfrm>
            <a:off x="1752600" y="550898"/>
            <a:ext cx="983932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144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10"/>
          <p:cNvSpPr/>
          <p:nvPr/>
        </p:nvSpPr>
        <p:spPr>
          <a:xfrm>
            <a:off x="1479844" y="5242294"/>
            <a:ext cx="1856213" cy="783869"/>
          </a:xfrm>
          <a:prstGeom prst="rect">
            <a:avLst/>
          </a:prstGeom>
        </p:spPr>
        <p:txBody>
          <a:bodyPr wrap="square">
            <a:spAutoFit/>
          </a:bodyPr>
          <a:lstStyle/>
          <a:p>
            <a:pPr lvl="0" algn="ctr">
              <a:lnSpc>
                <a:spcPct val="107000"/>
              </a:lnSpc>
              <a:spcAft>
                <a:spcPts val="0"/>
              </a:spcAft>
              <a:tabLst>
                <a:tab pos="4566285" algn="l"/>
              </a:tabLst>
            </a:pPr>
            <a:r>
              <a:rPr lang="pt-BR" sz="1400" b="1" dirty="0">
                <a:latin typeface="+mj-lt"/>
                <a:ea typeface="Calibri" panose="020F0502020204030204" pitchFamily="34" charset="0"/>
                <a:cs typeface="Times New Roman" panose="02020603050405020304" pitchFamily="18" charset="0"/>
              </a:rPr>
              <a:t>Laila </a:t>
            </a:r>
            <a:r>
              <a:rPr lang="pt-BR" sz="1400" b="1" dirty="0" err="1">
                <a:latin typeface="+mj-lt"/>
                <a:ea typeface="Calibri" panose="020F0502020204030204" pitchFamily="34" charset="0"/>
                <a:cs typeface="Times New Roman" panose="02020603050405020304" pitchFamily="18" charset="0"/>
              </a:rPr>
              <a:t>Oualkacha</a:t>
            </a:r>
            <a:endParaRPr lang="pt-BR" sz="1400" b="1" dirty="0">
              <a:latin typeface="+mj-lt"/>
              <a:ea typeface="Calibri" panose="020F0502020204030204" pitchFamily="34" charset="0"/>
              <a:cs typeface="Times New Roman" panose="02020603050405020304" pitchFamily="18" charset="0"/>
            </a:endParaRPr>
          </a:p>
          <a:p>
            <a:pPr lvl="0" algn="ctr">
              <a:lnSpc>
                <a:spcPct val="107000"/>
              </a:lnSpc>
              <a:spcAft>
                <a:spcPts val="0"/>
              </a:spcAft>
              <a:tabLst>
                <a:tab pos="4566285" algn="l"/>
              </a:tabLst>
            </a:pPr>
            <a:r>
              <a:rPr lang="pt-BR" sz="1400" dirty="0" err="1">
                <a:latin typeface="+mj-lt"/>
                <a:ea typeface="Calibri" panose="020F0502020204030204" pitchFamily="34" charset="0"/>
                <a:cs typeface="Times New Roman" panose="02020603050405020304" pitchFamily="18" charset="0"/>
              </a:rPr>
              <a:t>Ministry</a:t>
            </a:r>
            <a:r>
              <a:rPr lang="pt-BR" sz="1400" dirty="0">
                <a:latin typeface="+mj-lt"/>
                <a:ea typeface="Calibri" panose="020F0502020204030204" pitchFamily="34" charset="0"/>
                <a:cs typeface="Times New Roman" panose="02020603050405020304" pitchFamily="18" charset="0"/>
              </a:rPr>
              <a:t>  </a:t>
            </a:r>
            <a:r>
              <a:rPr lang="pt-BR" sz="1400" dirty="0" err="1">
                <a:latin typeface="+mj-lt"/>
                <a:ea typeface="Calibri" panose="020F0502020204030204" pitchFamily="34" charset="0"/>
                <a:cs typeface="Times New Roman" panose="02020603050405020304" pitchFamily="18" charset="0"/>
              </a:rPr>
              <a:t>of</a:t>
            </a:r>
            <a:r>
              <a:rPr lang="pt-BR" sz="1400" dirty="0">
                <a:latin typeface="+mj-lt"/>
                <a:ea typeface="Calibri" panose="020F0502020204030204" pitchFamily="34" charset="0"/>
                <a:cs typeface="Times New Roman" panose="02020603050405020304" pitchFamily="18" charset="0"/>
              </a:rPr>
              <a:t> </a:t>
            </a:r>
            <a:r>
              <a:rPr lang="pt-BR" sz="1400" dirty="0" err="1">
                <a:latin typeface="+mj-lt"/>
                <a:ea typeface="Calibri" panose="020F0502020204030204" pitchFamily="34" charset="0"/>
                <a:cs typeface="Times New Roman" panose="02020603050405020304" pitchFamily="18" charset="0"/>
              </a:rPr>
              <a:t>Water</a:t>
            </a:r>
            <a:endParaRPr lang="pt-BR" sz="1400" dirty="0">
              <a:latin typeface="+mj-lt"/>
              <a:ea typeface="Calibri" panose="020F0502020204030204" pitchFamily="34" charset="0"/>
              <a:cs typeface="Times New Roman" panose="02020603050405020304" pitchFamily="18" charset="0"/>
            </a:endParaRPr>
          </a:p>
          <a:p>
            <a:pPr lvl="0" algn="ctr">
              <a:lnSpc>
                <a:spcPct val="107000"/>
              </a:lnSpc>
              <a:spcAft>
                <a:spcPts val="0"/>
              </a:spcAft>
              <a:tabLst>
                <a:tab pos="4566285" algn="l"/>
              </a:tabLst>
            </a:pPr>
            <a:r>
              <a:rPr lang="pt-BR" sz="1400" dirty="0" err="1">
                <a:latin typeface="+mj-lt"/>
                <a:ea typeface="Calibri" panose="020F0502020204030204" pitchFamily="34" charset="0"/>
                <a:cs typeface="Times New Roman" panose="02020603050405020304" pitchFamily="18" charset="0"/>
              </a:rPr>
              <a:t>Resources</a:t>
            </a:r>
            <a:r>
              <a:rPr lang="pt-BR" sz="1400" dirty="0">
                <a:latin typeface="+mj-lt"/>
                <a:ea typeface="Calibri" panose="020F0502020204030204" pitchFamily="34" charset="0"/>
                <a:cs typeface="Times New Roman" panose="02020603050405020304" pitchFamily="18" charset="0"/>
              </a:rPr>
              <a:t> </a:t>
            </a:r>
            <a:r>
              <a:rPr lang="pt-BR" sz="1400" dirty="0" err="1">
                <a:latin typeface="+mj-lt"/>
                <a:ea typeface="Calibri" panose="020F0502020204030204" pitchFamily="34" charset="0"/>
                <a:cs typeface="Times New Roman" panose="02020603050405020304" pitchFamily="18" charset="0"/>
              </a:rPr>
              <a:t>of</a:t>
            </a:r>
            <a:r>
              <a:rPr lang="pt-BR" sz="1400" dirty="0">
                <a:latin typeface="+mj-lt"/>
                <a:ea typeface="Calibri" panose="020F0502020204030204" pitchFamily="34" charset="0"/>
                <a:cs typeface="Times New Roman" panose="02020603050405020304" pitchFamily="18" charset="0"/>
              </a:rPr>
              <a:t>  </a:t>
            </a:r>
            <a:r>
              <a:rPr lang="pt-BR" sz="1400" dirty="0" err="1">
                <a:latin typeface="+mj-lt"/>
                <a:ea typeface="Calibri" panose="020F0502020204030204" pitchFamily="34" charset="0"/>
                <a:cs typeface="Times New Roman" panose="02020603050405020304" pitchFamily="18" charset="0"/>
              </a:rPr>
              <a:t>Morocco</a:t>
            </a:r>
            <a:endParaRPr lang="pt-BR" sz="1400" dirty="0">
              <a:latin typeface="+mj-lt"/>
              <a:ea typeface="Calibri" panose="020F0502020204030204" pitchFamily="34" charset="0"/>
              <a:cs typeface="Times New Roman" panose="02020603050405020304" pitchFamily="18" charset="0"/>
            </a:endParaRPr>
          </a:p>
        </p:txBody>
      </p:sp>
      <p:pic>
        <p:nvPicPr>
          <p:cNvPr id="5" name="Imagem 11"/>
          <p:cNvPicPr>
            <a:picLocks noChangeAspect="1"/>
          </p:cNvPicPr>
          <p:nvPr/>
        </p:nvPicPr>
        <p:blipFill>
          <a:blip r:embed="rId2"/>
          <a:stretch>
            <a:fillRect/>
          </a:stretch>
        </p:blipFill>
        <p:spPr>
          <a:xfrm>
            <a:off x="1771412" y="1199110"/>
            <a:ext cx="1273078" cy="17176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Imagem 12"/>
          <p:cNvPicPr>
            <a:picLocks noChangeAspect="1"/>
          </p:cNvPicPr>
          <p:nvPr/>
        </p:nvPicPr>
        <p:blipFill>
          <a:blip r:embed="rId3"/>
          <a:stretch>
            <a:fillRect/>
          </a:stretch>
        </p:blipFill>
        <p:spPr>
          <a:xfrm>
            <a:off x="4205857" y="1451994"/>
            <a:ext cx="1236705" cy="17176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m 13"/>
          <p:cNvPicPr>
            <a:picLocks noChangeAspect="1"/>
          </p:cNvPicPr>
          <p:nvPr/>
        </p:nvPicPr>
        <p:blipFill>
          <a:blip r:embed="rId4"/>
          <a:stretch>
            <a:fillRect/>
          </a:stretch>
        </p:blipFill>
        <p:spPr>
          <a:xfrm>
            <a:off x="4162026" y="3882611"/>
            <a:ext cx="1414547" cy="14033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tângulo 14"/>
          <p:cNvSpPr/>
          <p:nvPr/>
        </p:nvSpPr>
        <p:spPr>
          <a:xfrm>
            <a:off x="1532093" y="2955305"/>
            <a:ext cx="1751716" cy="543162"/>
          </a:xfrm>
          <a:prstGeom prst="rect">
            <a:avLst/>
          </a:prstGeom>
        </p:spPr>
        <p:txBody>
          <a:bodyPr wrap="square">
            <a:spAutoFit/>
          </a:bodyPr>
          <a:lstStyle/>
          <a:p>
            <a:pPr lvl="0" algn="ctr">
              <a:spcAft>
                <a:spcPts val="0"/>
              </a:spcAft>
              <a:tabLst>
                <a:tab pos="4566285" algn="l"/>
              </a:tabLst>
            </a:pPr>
            <a:r>
              <a:rPr lang="pt-BR" sz="1400" b="1" dirty="0" err="1">
                <a:latin typeface="+mj-lt"/>
                <a:ea typeface="Calibri" panose="020F0502020204030204" pitchFamily="34" charset="0"/>
                <a:cs typeface="Times New Roman" panose="02020603050405020304" pitchFamily="18" charset="0"/>
              </a:rPr>
              <a:t>Torkil</a:t>
            </a:r>
            <a:r>
              <a:rPr lang="pt-BR" sz="1400" b="1" dirty="0">
                <a:latin typeface="+mj-lt"/>
                <a:ea typeface="Calibri" panose="020F0502020204030204" pitchFamily="34" charset="0"/>
                <a:cs typeface="Times New Roman" panose="02020603050405020304" pitchFamily="18" charset="0"/>
              </a:rPr>
              <a:t> </a:t>
            </a:r>
            <a:r>
              <a:rPr lang="pt-BR" sz="1400" b="1" dirty="0" err="1">
                <a:latin typeface="+mj-lt"/>
                <a:ea typeface="Calibri" panose="020F0502020204030204" pitchFamily="34" charset="0"/>
                <a:cs typeface="Times New Roman" panose="02020603050405020304" pitchFamily="18" charset="0"/>
              </a:rPr>
              <a:t>Jønch</a:t>
            </a:r>
            <a:r>
              <a:rPr lang="pt-BR" sz="1400" b="1" dirty="0">
                <a:latin typeface="+mj-lt"/>
                <a:ea typeface="Calibri" panose="020F0502020204030204" pitchFamily="34" charset="0"/>
                <a:cs typeface="Times New Roman" panose="02020603050405020304" pitchFamily="18" charset="0"/>
              </a:rPr>
              <a:t> </a:t>
            </a:r>
            <a:r>
              <a:rPr lang="pt-BR" sz="1400" b="1" dirty="0" err="1">
                <a:latin typeface="+mj-lt"/>
                <a:ea typeface="Calibri" panose="020F0502020204030204" pitchFamily="34" charset="0"/>
                <a:cs typeface="Times New Roman" panose="02020603050405020304" pitchFamily="18" charset="0"/>
              </a:rPr>
              <a:t>Clausen</a:t>
            </a:r>
            <a:endParaRPr lang="pt-BR" sz="1400" b="1" dirty="0">
              <a:latin typeface="+mj-lt"/>
              <a:ea typeface="Calibri" panose="020F0502020204030204" pitchFamily="34" charset="0"/>
              <a:cs typeface="Times New Roman" panose="02020603050405020304" pitchFamily="18" charset="0"/>
            </a:endParaRPr>
          </a:p>
          <a:p>
            <a:pPr lvl="0" algn="ctr">
              <a:spcAft>
                <a:spcPts val="0"/>
              </a:spcAft>
              <a:tabLst>
                <a:tab pos="4566285" algn="l"/>
              </a:tabLst>
            </a:pPr>
            <a:r>
              <a:rPr lang="pt-BR" sz="1400" dirty="0">
                <a:latin typeface="+mj-lt"/>
                <a:ea typeface="Calibri" panose="020F0502020204030204" pitchFamily="34" charset="0"/>
                <a:cs typeface="Times New Roman" panose="02020603050405020304" pitchFamily="18" charset="0"/>
              </a:rPr>
              <a:t>DHI </a:t>
            </a:r>
            <a:r>
              <a:rPr lang="pt-BR" sz="1400" dirty="0" err="1">
                <a:latin typeface="+mj-lt"/>
                <a:ea typeface="Calibri" panose="020F0502020204030204" pitchFamily="34" charset="0"/>
                <a:cs typeface="Times New Roman" panose="02020603050405020304" pitchFamily="18" charset="0"/>
              </a:rPr>
              <a:t>Group</a:t>
            </a:r>
            <a:r>
              <a:rPr lang="pt-BR" sz="1400" dirty="0">
                <a:latin typeface="+mj-lt"/>
                <a:ea typeface="Calibri" panose="020F0502020204030204" pitchFamily="34" charset="0"/>
                <a:cs typeface="Times New Roman" panose="02020603050405020304" pitchFamily="18" charset="0"/>
              </a:rPr>
              <a:t> </a:t>
            </a:r>
            <a:r>
              <a:rPr lang="pt-BR" sz="1400" dirty="0">
                <a:solidFill>
                  <a:srgbClr val="FF0000"/>
                </a:solidFill>
                <a:latin typeface="+mj-lt"/>
                <a:ea typeface="Calibri" panose="020F0502020204030204" pitchFamily="34" charset="0"/>
                <a:cs typeface="Times New Roman" panose="02020603050405020304" pitchFamily="18" charset="0"/>
              </a:rPr>
              <a:t>(</a:t>
            </a:r>
            <a:r>
              <a:rPr lang="pt-BR" sz="1400" dirty="0" err="1">
                <a:solidFill>
                  <a:srgbClr val="FF0000"/>
                </a:solidFill>
                <a:latin typeface="+mj-lt"/>
                <a:ea typeface="Calibri" panose="020F0502020204030204" pitchFamily="34" charset="0"/>
                <a:cs typeface="Times New Roman" panose="02020603050405020304" pitchFamily="18" charset="0"/>
              </a:rPr>
              <a:t>Chair</a:t>
            </a:r>
            <a:r>
              <a:rPr lang="pt-BR" sz="1400" dirty="0">
                <a:solidFill>
                  <a:srgbClr val="FF0000"/>
                </a:solidFill>
                <a:latin typeface="+mj-lt"/>
                <a:ea typeface="Calibri" panose="020F0502020204030204" pitchFamily="34" charset="0"/>
                <a:cs typeface="Times New Roman" panose="02020603050405020304" pitchFamily="18" charset="0"/>
              </a:rPr>
              <a:t>)</a:t>
            </a:r>
          </a:p>
        </p:txBody>
      </p:sp>
      <p:sp>
        <p:nvSpPr>
          <p:cNvPr id="9" name="Retângulo 15"/>
          <p:cNvSpPr/>
          <p:nvPr/>
        </p:nvSpPr>
        <p:spPr>
          <a:xfrm>
            <a:off x="4323110" y="3226886"/>
            <a:ext cx="1002197" cy="523220"/>
          </a:xfrm>
          <a:prstGeom prst="rect">
            <a:avLst/>
          </a:prstGeom>
        </p:spPr>
        <p:txBody>
          <a:bodyPr wrap="none">
            <a:spAutoFit/>
          </a:bodyPr>
          <a:lstStyle/>
          <a:p>
            <a:pPr lvl="0" algn="ctr">
              <a:spcAft>
                <a:spcPts val="0"/>
              </a:spcAft>
              <a:tabLst>
                <a:tab pos="4566285" algn="l"/>
              </a:tabLst>
            </a:pPr>
            <a:r>
              <a:rPr lang="pt-BR" sz="1400" b="1" dirty="0">
                <a:latin typeface="+mj-lt"/>
                <a:ea typeface="Calibri" panose="020F0502020204030204" pitchFamily="34" charset="0"/>
                <a:cs typeface="Times New Roman" panose="02020603050405020304" pitchFamily="18" charset="0"/>
              </a:rPr>
              <a:t>Mark Smith</a:t>
            </a:r>
          </a:p>
          <a:p>
            <a:pPr lvl="0" algn="ctr">
              <a:spcAft>
                <a:spcPts val="0"/>
              </a:spcAft>
              <a:tabLst>
                <a:tab pos="4566285" algn="l"/>
              </a:tabLst>
            </a:pPr>
            <a:r>
              <a:rPr lang="pt-BR" sz="1400" dirty="0">
                <a:latin typeface="+mj-lt"/>
                <a:ea typeface="Calibri" panose="020F0502020204030204" pitchFamily="34" charset="0"/>
                <a:cs typeface="Times New Roman" panose="02020603050405020304" pitchFamily="18" charset="0"/>
              </a:rPr>
              <a:t>IUCN</a:t>
            </a:r>
          </a:p>
        </p:txBody>
      </p:sp>
      <p:sp>
        <p:nvSpPr>
          <p:cNvPr id="10" name="Retângulo 16"/>
          <p:cNvSpPr/>
          <p:nvPr/>
        </p:nvSpPr>
        <p:spPr>
          <a:xfrm>
            <a:off x="4048393" y="5380733"/>
            <a:ext cx="1641812" cy="783869"/>
          </a:xfrm>
          <a:prstGeom prst="rect">
            <a:avLst/>
          </a:prstGeom>
        </p:spPr>
        <p:txBody>
          <a:bodyPr wrap="square">
            <a:spAutoFit/>
          </a:bodyPr>
          <a:lstStyle/>
          <a:p>
            <a:pPr lvl="0" algn="ctr">
              <a:lnSpc>
                <a:spcPct val="107000"/>
              </a:lnSpc>
              <a:spcAft>
                <a:spcPts val="0"/>
              </a:spcAft>
              <a:tabLst>
                <a:tab pos="4566285" algn="l"/>
              </a:tabLst>
            </a:pPr>
            <a:r>
              <a:rPr lang="pt-BR" sz="1400" b="1" dirty="0" err="1">
                <a:latin typeface="+mj-lt"/>
                <a:ea typeface="Calibri" panose="020F0502020204030204" pitchFamily="34" charset="0"/>
                <a:cs typeface="Times New Roman" panose="02020603050405020304" pitchFamily="18" charset="0"/>
              </a:rPr>
              <a:t>Zhiguang</a:t>
            </a:r>
            <a:r>
              <a:rPr lang="pt-BR" sz="1400" b="1" dirty="0">
                <a:latin typeface="+mj-lt"/>
                <a:ea typeface="Calibri" panose="020F0502020204030204" pitchFamily="34" charset="0"/>
                <a:cs typeface="Times New Roman" panose="02020603050405020304" pitchFamily="18" charset="0"/>
              </a:rPr>
              <a:t>  Liu </a:t>
            </a:r>
          </a:p>
          <a:p>
            <a:pPr lvl="0" algn="ctr">
              <a:lnSpc>
                <a:spcPct val="107000"/>
              </a:lnSpc>
              <a:spcAft>
                <a:spcPts val="0"/>
              </a:spcAft>
              <a:tabLst>
                <a:tab pos="4566285" algn="l"/>
              </a:tabLst>
            </a:pPr>
            <a:r>
              <a:rPr lang="pt-BR" sz="1400" dirty="0" err="1">
                <a:latin typeface="+mj-lt"/>
                <a:ea typeface="Calibri" panose="020F0502020204030204" pitchFamily="34" charset="0"/>
                <a:cs typeface="Times New Roman" panose="02020603050405020304" pitchFamily="18" charset="0"/>
              </a:rPr>
              <a:t>Ministry</a:t>
            </a:r>
            <a:r>
              <a:rPr lang="pt-BR" sz="1400" dirty="0">
                <a:latin typeface="+mj-lt"/>
                <a:ea typeface="Calibri" panose="020F0502020204030204" pitchFamily="34" charset="0"/>
                <a:cs typeface="Times New Roman" panose="02020603050405020304" pitchFamily="18" charset="0"/>
              </a:rPr>
              <a:t>  </a:t>
            </a:r>
            <a:r>
              <a:rPr lang="pt-BR" sz="1400" dirty="0" err="1">
                <a:latin typeface="+mj-lt"/>
                <a:ea typeface="Calibri" panose="020F0502020204030204" pitchFamily="34" charset="0"/>
                <a:cs typeface="Times New Roman" panose="02020603050405020304" pitchFamily="18" charset="0"/>
              </a:rPr>
              <a:t>of</a:t>
            </a:r>
            <a:r>
              <a:rPr lang="pt-BR" sz="1400" dirty="0">
                <a:latin typeface="+mj-lt"/>
                <a:ea typeface="Calibri" panose="020F0502020204030204" pitchFamily="34" charset="0"/>
                <a:cs typeface="Times New Roman" panose="02020603050405020304" pitchFamily="18" charset="0"/>
              </a:rPr>
              <a:t> </a:t>
            </a:r>
            <a:r>
              <a:rPr lang="pt-BR" sz="1400" dirty="0" err="1">
                <a:latin typeface="+mj-lt"/>
                <a:ea typeface="Calibri" panose="020F0502020204030204" pitchFamily="34" charset="0"/>
                <a:cs typeface="Times New Roman" panose="02020603050405020304" pitchFamily="18" charset="0"/>
              </a:rPr>
              <a:t>Water</a:t>
            </a:r>
            <a:r>
              <a:rPr lang="pt-BR" sz="1400" dirty="0">
                <a:latin typeface="+mj-lt"/>
                <a:ea typeface="Calibri" panose="020F0502020204030204" pitchFamily="34" charset="0"/>
                <a:cs typeface="Times New Roman" panose="02020603050405020304" pitchFamily="18" charset="0"/>
              </a:rPr>
              <a:t> </a:t>
            </a:r>
          </a:p>
          <a:p>
            <a:pPr lvl="0" algn="ctr">
              <a:lnSpc>
                <a:spcPct val="107000"/>
              </a:lnSpc>
              <a:spcAft>
                <a:spcPts val="0"/>
              </a:spcAft>
              <a:tabLst>
                <a:tab pos="4566285" algn="l"/>
              </a:tabLst>
            </a:pPr>
            <a:r>
              <a:rPr lang="pt-BR" sz="1400" dirty="0" err="1">
                <a:latin typeface="+mj-lt"/>
                <a:ea typeface="Calibri" panose="020F0502020204030204" pitchFamily="34" charset="0"/>
                <a:cs typeface="Times New Roman" panose="02020603050405020304" pitchFamily="18" charset="0"/>
              </a:rPr>
              <a:t>Resources</a:t>
            </a:r>
            <a:r>
              <a:rPr lang="pt-BR" sz="1400" dirty="0">
                <a:latin typeface="+mj-lt"/>
                <a:ea typeface="Calibri" panose="020F0502020204030204" pitchFamily="34" charset="0"/>
                <a:cs typeface="Times New Roman" panose="02020603050405020304" pitchFamily="18" charset="0"/>
              </a:rPr>
              <a:t> </a:t>
            </a:r>
            <a:r>
              <a:rPr lang="pt-BR" sz="1400" dirty="0" err="1">
                <a:latin typeface="+mj-lt"/>
                <a:ea typeface="Calibri" panose="020F0502020204030204" pitchFamily="34" charset="0"/>
                <a:cs typeface="Times New Roman" panose="02020603050405020304" pitchFamily="18" charset="0"/>
              </a:rPr>
              <a:t>of</a:t>
            </a:r>
            <a:r>
              <a:rPr lang="pt-BR" sz="1400" dirty="0">
                <a:latin typeface="+mj-lt"/>
                <a:ea typeface="Calibri" panose="020F0502020204030204" pitchFamily="34" charset="0"/>
                <a:cs typeface="Times New Roman" panose="02020603050405020304" pitchFamily="18" charset="0"/>
              </a:rPr>
              <a:t> China</a:t>
            </a:r>
          </a:p>
        </p:txBody>
      </p:sp>
      <p:sp>
        <p:nvSpPr>
          <p:cNvPr id="11" name="Retângulo 18"/>
          <p:cNvSpPr/>
          <p:nvPr/>
        </p:nvSpPr>
        <p:spPr>
          <a:xfrm>
            <a:off x="9131309" y="5357549"/>
            <a:ext cx="1510169" cy="553357"/>
          </a:xfrm>
          <a:prstGeom prst="rect">
            <a:avLst/>
          </a:prstGeom>
        </p:spPr>
        <p:txBody>
          <a:bodyPr wrap="square">
            <a:spAutoFit/>
          </a:bodyPr>
          <a:lstStyle/>
          <a:p>
            <a:pPr lvl="0" algn="ctr">
              <a:lnSpc>
                <a:spcPct val="107000"/>
              </a:lnSpc>
              <a:spcAft>
                <a:spcPts val="0"/>
              </a:spcAft>
            </a:pPr>
            <a:r>
              <a:rPr lang="en-US" sz="1400" b="1" dirty="0" err="1">
                <a:latin typeface="+mj-lt"/>
                <a:ea typeface="Calibri" panose="020F0502020204030204" pitchFamily="34" charset="0"/>
                <a:cs typeface="Times New Roman" panose="02020603050405020304" pitchFamily="18" charset="0"/>
              </a:rPr>
              <a:t>Alceu</a:t>
            </a:r>
            <a:r>
              <a:rPr lang="en-US" sz="1400" b="1" dirty="0">
                <a:latin typeface="+mj-lt"/>
                <a:ea typeface="Calibri" panose="020F0502020204030204" pitchFamily="34" charset="0"/>
                <a:cs typeface="Times New Roman" panose="02020603050405020304" pitchFamily="18" charset="0"/>
              </a:rPr>
              <a:t> </a:t>
            </a:r>
            <a:r>
              <a:rPr lang="en-US" sz="1400" b="1" dirty="0" err="1">
                <a:latin typeface="+mj-lt"/>
                <a:ea typeface="Calibri" panose="020F0502020204030204" pitchFamily="34" charset="0"/>
                <a:cs typeface="Times New Roman" panose="02020603050405020304" pitchFamily="18" charset="0"/>
              </a:rPr>
              <a:t>Bitencourt</a:t>
            </a:r>
            <a:endParaRPr lang="en-US" sz="1400" b="1" dirty="0">
              <a:latin typeface="+mj-lt"/>
              <a:ea typeface="Calibri" panose="020F0502020204030204" pitchFamily="34" charset="0"/>
              <a:cs typeface="Times New Roman" panose="02020603050405020304" pitchFamily="18" charset="0"/>
            </a:endParaRPr>
          </a:p>
          <a:p>
            <a:pPr lvl="0" algn="ctr">
              <a:lnSpc>
                <a:spcPct val="107000"/>
              </a:lnSpc>
              <a:spcAft>
                <a:spcPts val="0"/>
              </a:spcAft>
            </a:pPr>
            <a:r>
              <a:rPr lang="en-US" sz="1400" dirty="0">
                <a:latin typeface="+mj-lt"/>
                <a:ea typeface="Calibri" panose="020F0502020204030204" pitchFamily="34" charset="0"/>
                <a:cs typeface="Times New Roman" panose="02020603050405020304" pitchFamily="18" charset="0"/>
              </a:rPr>
              <a:t>ABES</a:t>
            </a:r>
            <a:endParaRPr lang="pt-BR" sz="1400" dirty="0">
              <a:latin typeface="+mj-lt"/>
              <a:ea typeface="Calibri" panose="020F0502020204030204" pitchFamily="34" charset="0"/>
              <a:cs typeface="Times New Roman" panose="02020603050405020304" pitchFamily="18" charset="0"/>
            </a:endParaRPr>
          </a:p>
        </p:txBody>
      </p:sp>
      <p:sp>
        <p:nvSpPr>
          <p:cNvPr id="12" name="Retângulo 19"/>
          <p:cNvSpPr/>
          <p:nvPr/>
        </p:nvSpPr>
        <p:spPr>
          <a:xfrm>
            <a:off x="6235641" y="3049426"/>
            <a:ext cx="2020901" cy="523220"/>
          </a:xfrm>
          <a:prstGeom prst="rect">
            <a:avLst/>
          </a:prstGeom>
        </p:spPr>
        <p:txBody>
          <a:bodyPr wrap="square">
            <a:spAutoFit/>
          </a:bodyPr>
          <a:lstStyle/>
          <a:p>
            <a:pPr lvl="0" algn="ctr">
              <a:spcAft>
                <a:spcPts val="0"/>
              </a:spcAft>
              <a:tabLst>
                <a:tab pos="4566285" algn="l"/>
              </a:tabLst>
            </a:pPr>
            <a:r>
              <a:rPr lang="en-US" sz="1400" b="1" dirty="0">
                <a:latin typeface="+mj-lt"/>
                <a:ea typeface="Calibri" panose="020F0502020204030204" pitchFamily="34" charset="0"/>
                <a:cs typeface="Times New Roman" panose="02020603050405020304" pitchFamily="18" charset="0"/>
              </a:rPr>
              <a:t>Jorge Werneck Lima </a:t>
            </a:r>
          </a:p>
          <a:p>
            <a:pPr lvl="0" algn="ctr">
              <a:spcAft>
                <a:spcPts val="0"/>
              </a:spcAft>
              <a:tabLst>
                <a:tab pos="4566285" algn="l"/>
              </a:tabLst>
            </a:pPr>
            <a:r>
              <a:rPr lang="en-US" sz="1400" dirty="0">
                <a:latin typeface="+mj-lt"/>
                <a:ea typeface="Calibri" panose="020F0502020204030204" pitchFamily="34" charset="0"/>
                <a:cs typeface="Times New Roman" panose="02020603050405020304" pitchFamily="18" charset="0"/>
              </a:rPr>
              <a:t>EMBRAPA </a:t>
            </a:r>
            <a:r>
              <a:rPr lang="en-US" sz="1400" dirty="0">
                <a:solidFill>
                  <a:srgbClr val="FF0000"/>
                </a:solidFill>
                <a:latin typeface="+mj-lt"/>
                <a:ea typeface="Calibri" panose="020F0502020204030204" pitchFamily="34" charset="0"/>
                <a:cs typeface="Times New Roman" panose="02020603050405020304" pitchFamily="18" charset="0"/>
              </a:rPr>
              <a:t>(Vice-Chair)</a:t>
            </a:r>
            <a:endParaRPr lang="pt-BR" sz="1400" dirty="0">
              <a:solidFill>
                <a:srgbClr val="FF0000"/>
              </a:solidFill>
              <a:latin typeface="+mj-lt"/>
              <a:ea typeface="Calibri" panose="020F0502020204030204" pitchFamily="34" charset="0"/>
              <a:cs typeface="Times New Roman" panose="02020603050405020304" pitchFamily="18" charset="0"/>
            </a:endParaRPr>
          </a:p>
        </p:txBody>
      </p:sp>
      <p:pic>
        <p:nvPicPr>
          <p:cNvPr id="13" name="Imagem 20"/>
          <p:cNvPicPr>
            <a:picLocks noChangeAspect="1"/>
          </p:cNvPicPr>
          <p:nvPr/>
        </p:nvPicPr>
        <p:blipFill>
          <a:blip r:embed="rId5"/>
          <a:stretch>
            <a:fillRect/>
          </a:stretch>
        </p:blipFill>
        <p:spPr>
          <a:xfrm>
            <a:off x="6647709" y="3800761"/>
            <a:ext cx="1442823" cy="14313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Retângulo 21"/>
          <p:cNvSpPr/>
          <p:nvPr/>
        </p:nvSpPr>
        <p:spPr>
          <a:xfrm>
            <a:off x="6885526" y="5274968"/>
            <a:ext cx="967188" cy="523220"/>
          </a:xfrm>
          <a:prstGeom prst="rect">
            <a:avLst/>
          </a:prstGeom>
        </p:spPr>
        <p:txBody>
          <a:bodyPr wrap="none">
            <a:spAutoFit/>
          </a:bodyPr>
          <a:lstStyle/>
          <a:p>
            <a:pPr lvl="0" algn="ctr">
              <a:spcAft>
                <a:spcPts val="0"/>
              </a:spcAft>
              <a:tabLst>
                <a:tab pos="4566285" algn="l"/>
              </a:tabLst>
            </a:pPr>
            <a:r>
              <a:rPr lang="en-US" sz="1400" b="1" dirty="0" err="1">
                <a:latin typeface="+mj-lt"/>
                <a:ea typeface="Calibri" panose="020F0502020204030204" pitchFamily="34" charset="0"/>
                <a:cs typeface="Times New Roman" panose="02020603050405020304" pitchFamily="18" charset="0"/>
              </a:rPr>
              <a:t>Dirceu</a:t>
            </a:r>
            <a:r>
              <a:rPr lang="en-US" sz="1400" b="1" dirty="0">
                <a:latin typeface="+mj-lt"/>
                <a:ea typeface="Calibri" panose="020F0502020204030204" pitchFamily="34" charset="0"/>
                <a:cs typeface="Times New Roman" panose="02020603050405020304" pitchFamily="18" charset="0"/>
              </a:rPr>
              <a:t> Reis</a:t>
            </a:r>
          </a:p>
          <a:p>
            <a:pPr lvl="0" algn="ctr">
              <a:spcAft>
                <a:spcPts val="0"/>
              </a:spcAft>
              <a:tabLst>
                <a:tab pos="4566285" algn="l"/>
              </a:tabLst>
            </a:pPr>
            <a:r>
              <a:rPr lang="en-US" sz="1400" dirty="0" err="1">
                <a:latin typeface="+mj-lt"/>
                <a:ea typeface="Calibri" panose="020F0502020204030204" pitchFamily="34" charset="0"/>
                <a:cs typeface="Times New Roman" panose="02020603050405020304" pitchFamily="18" charset="0"/>
              </a:rPr>
              <a:t>UnB</a:t>
            </a:r>
            <a:endParaRPr lang="pt-BR" sz="1400" dirty="0">
              <a:latin typeface="+mj-lt"/>
              <a:ea typeface="Calibri" panose="020F0502020204030204" pitchFamily="34" charset="0"/>
              <a:cs typeface="Times New Roman" panose="02020603050405020304" pitchFamily="18" charset="0"/>
            </a:endParaRPr>
          </a:p>
        </p:txBody>
      </p:sp>
      <p:pic>
        <p:nvPicPr>
          <p:cNvPr id="15" name="Imagem 22"/>
          <p:cNvPicPr>
            <a:picLocks noChangeAspect="1"/>
          </p:cNvPicPr>
          <p:nvPr/>
        </p:nvPicPr>
        <p:blipFill rotWithShape="1">
          <a:blip r:embed="rId6"/>
          <a:srcRect l="21723" t="27342" r="54747" b="33881"/>
          <a:stretch/>
        </p:blipFill>
        <p:spPr>
          <a:xfrm>
            <a:off x="9053282" y="1500273"/>
            <a:ext cx="1489196" cy="16210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Retângulo 23"/>
          <p:cNvSpPr/>
          <p:nvPr/>
        </p:nvSpPr>
        <p:spPr>
          <a:xfrm>
            <a:off x="9073832" y="3209100"/>
            <a:ext cx="1427121" cy="523220"/>
          </a:xfrm>
          <a:prstGeom prst="rect">
            <a:avLst/>
          </a:prstGeom>
        </p:spPr>
        <p:txBody>
          <a:bodyPr wrap="none">
            <a:spAutoFit/>
          </a:bodyPr>
          <a:lstStyle/>
          <a:p>
            <a:pPr lvl="0" algn="ctr">
              <a:spcAft>
                <a:spcPts val="0"/>
              </a:spcAft>
              <a:tabLst>
                <a:tab pos="4566285" algn="l"/>
              </a:tabLst>
            </a:pPr>
            <a:r>
              <a:rPr lang="en-US" sz="1400" b="1" dirty="0">
                <a:latin typeface="+mj-lt"/>
                <a:ea typeface="Calibri" panose="020F0502020204030204" pitchFamily="34" charset="0"/>
                <a:cs typeface="Times New Roman" panose="02020603050405020304" pitchFamily="18" charset="0"/>
              </a:rPr>
              <a:t>Ana Paula </a:t>
            </a:r>
            <a:r>
              <a:rPr lang="en-US" sz="1400" b="1" dirty="0" err="1">
                <a:latin typeface="+mj-lt"/>
                <a:ea typeface="Calibri" panose="020F0502020204030204" pitchFamily="34" charset="0"/>
                <a:cs typeface="Times New Roman" panose="02020603050405020304" pitchFamily="18" charset="0"/>
              </a:rPr>
              <a:t>Fioreze</a:t>
            </a:r>
            <a:endParaRPr lang="en-US" sz="1400" b="1" dirty="0">
              <a:latin typeface="+mj-lt"/>
              <a:ea typeface="Calibri" panose="020F0502020204030204" pitchFamily="34" charset="0"/>
              <a:cs typeface="Times New Roman" panose="02020603050405020304" pitchFamily="18" charset="0"/>
            </a:endParaRPr>
          </a:p>
          <a:p>
            <a:pPr lvl="0" algn="ctr">
              <a:spcAft>
                <a:spcPts val="0"/>
              </a:spcAft>
              <a:tabLst>
                <a:tab pos="4566285" algn="l"/>
              </a:tabLst>
            </a:pPr>
            <a:r>
              <a:rPr lang="en-US" sz="1400" dirty="0">
                <a:latin typeface="+mj-lt"/>
                <a:ea typeface="Calibri" panose="020F0502020204030204" pitchFamily="34" charset="0"/>
                <a:cs typeface="Times New Roman" panose="02020603050405020304" pitchFamily="18" charset="0"/>
              </a:rPr>
              <a:t>ANA</a:t>
            </a:r>
            <a:endParaRPr lang="pt-BR" sz="1400" dirty="0">
              <a:latin typeface="+mj-lt"/>
              <a:ea typeface="Calibri" panose="020F0502020204030204" pitchFamily="34" charset="0"/>
              <a:cs typeface="Times New Roman" panose="02020603050405020304" pitchFamily="18" charset="0"/>
            </a:endParaRPr>
          </a:p>
        </p:txBody>
      </p:sp>
      <p:pic>
        <p:nvPicPr>
          <p:cNvPr id="17" name="Imagem 24"/>
          <p:cNvPicPr>
            <a:picLocks noChangeAspect="1"/>
          </p:cNvPicPr>
          <p:nvPr/>
        </p:nvPicPr>
        <p:blipFill>
          <a:blip r:embed="rId7"/>
          <a:stretch>
            <a:fillRect/>
          </a:stretch>
        </p:blipFill>
        <p:spPr>
          <a:xfrm>
            <a:off x="9164983" y="3786917"/>
            <a:ext cx="1442823" cy="14313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Imagem 26"/>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19000" contrast="-4000"/>
                    </a14:imgEffect>
                  </a14:imgLayer>
                </a14:imgProps>
              </a:ext>
              <a:ext uri="{28A0092B-C50C-407E-A947-70E740481C1C}">
                <a14:useLocalDpi xmlns:a14="http://schemas.microsoft.com/office/drawing/2010/main" val="0"/>
              </a:ext>
            </a:extLst>
          </a:blip>
          <a:srcRect l="39359" t="31380" r="46839" b="45132"/>
          <a:stretch/>
        </p:blipFill>
        <p:spPr>
          <a:xfrm>
            <a:off x="1786173" y="3638216"/>
            <a:ext cx="1195485" cy="15136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 name="TextBox 2"/>
          <p:cNvSpPr txBox="1"/>
          <p:nvPr/>
        </p:nvSpPr>
        <p:spPr>
          <a:xfrm>
            <a:off x="1591822" y="174370"/>
            <a:ext cx="9015984" cy="584775"/>
          </a:xfrm>
          <a:prstGeom prst="rect">
            <a:avLst/>
          </a:prstGeom>
          <a:noFill/>
        </p:spPr>
        <p:txBody>
          <a:bodyPr wrap="square" rtlCol="0">
            <a:spAutoFit/>
          </a:bodyPr>
          <a:lstStyle/>
          <a:p>
            <a:pPr algn="ctr"/>
            <a:r>
              <a:rPr lang="en-GB" sz="3200" b="1" dirty="0">
                <a:solidFill>
                  <a:schemeClr val="accent1">
                    <a:lumMod val="50000"/>
                  </a:schemeClr>
                </a:solidFill>
              </a:rPr>
              <a:t>THEMATIC COMMISSION</a:t>
            </a:r>
          </a:p>
        </p:txBody>
      </p:sp>
      <p:pic>
        <p:nvPicPr>
          <p:cNvPr id="21" name="Imagem 20"/>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bright="4000" contrast="8000"/>
                    </a14:imgEffect>
                  </a14:imgLayer>
                </a14:imgProps>
              </a:ext>
              <a:ext uri="{28A0092B-C50C-407E-A947-70E740481C1C}">
                <a14:useLocalDpi xmlns:a14="http://schemas.microsoft.com/office/drawing/2010/main" val="0"/>
              </a:ext>
            </a:extLst>
          </a:blip>
          <a:srcRect l="59598" t="8425" r="27817" b="69553"/>
          <a:stretch/>
        </p:blipFill>
        <p:spPr>
          <a:xfrm>
            <a:off x="6561243" y="1221031"/>
            <a:ext cx="1371362" cy="180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396395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4621" y="238842"/>
            <a:ext cx="9015984" cy="584775"/>
          </a:xfrm>
          <a:prstGeom prst="rect">
            <a:avLst/>
          </a:prstGeom>
          <a:noFill/>
        </p:spPr>
        <p:txBody>
          <a:bodyPr wrap="square" rtlCol="0">
            <a:spAutoFit/>
          </a:bodyPr>
          <a:lstStyle/>
          <a:p>
            <a:pPr algn="ctr"/>
            <a:r>
              <a:rPr lang="en-GB" sz="3200" b="1" dirty="0">
                <a:solidFill>
                  <a:schemeClr val="accent1">
                    <a:lumMod val="50000"/>
                  </a:schemeClr>
                </a:solidFill>
                <a:latin typeface="+mj-lt"/>
              </a:rPr>
              <a:t>THEMATIC PROCESS: 4 important linkages</a:t>
            </a: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0336" y="1120774"/>
            <a:ext cx="7884554" cy="4831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14197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418995" y="330927"/>
            <a:ext cx="9143830" cy="1513898"/>
          </a:xfrm>
        </p:spPr>
        <p:txBody>
          <a:bodyPr>
            <a:noAutofit/>
          </a:bodyPr>
          <a:lstStyle/>
          <a:p>
            <a:pPr algn="ctr"/>
            <a:r>
              <a:rPr lang="pt-BR" sz="3600" dirty="0">
                <a:solidFill>
                  <a:srgbClr val="00B0F0"/>
                </a:solidFill>
                <a:effectLst>
                  <a:outerShdw blurRad="38100" dist="38100" dir="2700000" algn="tl">
                    <a:srgbClr val="000000">
                      <a:alpha val="43137"/>
                    </a:srgbClr>
                  </a:outerShdw>
                </a:effectLst>
              </a:rPr>
              <a:t>17 Objetivos de Desenvolvimento Sustentável</a:t>
            </a:r>
            <a:br>
              <a:rPr lang="pt-BR" sz="3600" dirty="0">
                <a:solidFill>
                  <a:srgbClr val="00B0F0"/>
                </a:solidFill>
                <a:effectLst>
                  <a:outerShdw blurRad="38100" dist="38100" dir="2700000" algn="tl">
                    <a:srgbClr val="000000">
                      <a:alpha val="43137"/>
                    </a:srgbClr>
                  </a:outerShdw>
                </a:effectLst>
              </a:rPr>
            </a:br>
            <a:r>
              <a:rPr lang="pt-BR" sz="3600" dirty="0">
                <a:solidFill>
                  <a:srgbClr val="00B0F0"/>
                </a:solidFill>
                <a:effectLst>
                  <a:outerShdw blurRad="38100" dist="38100" dir="2700000" algn="tl">
                    <a:srgbClr val="000000">
                      <a:alpha val="43137"/>
                    </a:srgbClr>
                  </a:outerShdw>
                </a:effectLst>
              </a:rPr>
              <a:t>(Agenda 2030)</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8995" y="1657908"/>
            <a:ext cx="9143830" cy="4581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6553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502959" y="2972167"/>
            <a:ext cx="4287503" cy="1600993"/>
          </a:xfrm>
          <a:prstGeom prst="rect">
            <a:avLst/>
          </a:prstGeom>
        </p:spPr>
        <p:txBody>
          <a:bodyPr wrap="square">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68288" algn="ctr">
              <a:lnSpc>
                <a:spcPct val="107000"/>
              </a:lnSpc>
              <a:spcAft>
                <a:spcPts val="600"/>
              </a:spcAft>
            </a:pPr>
            <a:r>
              <a:rPr lang="pt-BR" sz="2000" dirty="0">
                <a:latin typeface="Calibri Light" panose="020F0302020204030204" pitchFamily="34" charset="0"/>
                <a:ea typeface="Calibri" panose="020F0502020204030204" pitchFamily="34" charset="0"/>
                <a:cs typeface="Calibri Light" panose="020F0302020204030204" pitchFamily="34" charset="0"/>
              </a:rPr>
              <a:t>6 salas temáticas</a:t>
            </a:r>
          </a:p>
          <a:p>
            <a:pPr marL="268288" algn="ctr">
              <a:lnSpc>
                <a:spcPct val="107000"/>
              </a:lnSpc>
              <a:spcAft>
                <a:spcPts val="600"/>
              </a:spcAft>
            </a:pPr>
            <a:r>
              <a:rPr lang="pt-BR" sz="2000" dirty="0">
                <a:latin typeface="Calibri Light" panose="020F0302020204030204" pitchFamily="34" charset="0"/>
                <a:ea typeface="Calibri" panose="020F0502020204030204" pitchFamily="34" charset="0"/>
                <a:cs typeface="Calibri Light" panose="020F0302020204030204" pitchFamily="34" charset="0"/>
              </a:rPr>
              <a:t>3 rodadas de discussões moderadas</a:t>
            </a:r>
          </a:p>
          <a:p>
            <a:pPr marL="268288" algn="ctr">
              <a:lnSpc>
                <a:spcPct val="107000"/>
              </a:lnSpc>
              <a:spcAft>
                <a:spcPts val="600"/>
              </a:spcAft>
            </a:pPr>
            <a:r>
              <a:rPr lang="pt-BR" sz="2000" dirty="0">
                <a:latin typeface="Calibri Light" panose="020F0302020204030204" pitchFamily="34" charset="0"/>
                <a:ea typeface="Calibri" panose="020F0502020204030204" pitchFamily="34" charset="0"/>
                <a:cs typeface="Calibri Light" panose="020F0302020204030204" pitchFamily="34" charset="0"/>
              </a:rPr>
              <a:t>8 semanas de consultas, votações, compartilhamento</a:t>
            </a:r>
          </a:p>
        </p:txBody>
      </p:sp>
      <p:sp>
        <p:nvSpPr>
          <p:cNvPr id="11" name="Retângulo 10"/>
          <p:cNvSpPr/>
          <p:nvPr/>
        </p:nvSpPr>
        <p:spPr>
          <a:xfrm>
            <a:off x="815843" y="3011242"/>
            <a:ext cx="3814110" cy="1640449"/>
          </a:xfrm>
          <a:prstGeom prst="rect">
            <a:avLst/>
          </a:prstGeom>
          <a:solidFill>
            <a:schemeClr val="bg1"/>
          </a:solidFill>
        </p:spPr>
        <p:txBody>
          <a:bodyPr wrap="square">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68288" algn="ctr">
              <a:lnSpc>
                <a:spcPct val="107000"/>
              </a:lnSpc>
              <a:spcAft>
                <a:spcPts val="600"/>
              </a:spcAft>
            </a:pPr>
            <a:r>
              <a:rPr lang="pt-BR" sz="2000" dirty="0" smtClean="0">
                <a:latin typeface="Calibri Light" panose="020F0302020204030204" pitchFamily="34" charset="0"/>
                <a:ea typeface="Calibri" panose="020F0502020204030204" pitchFamily="34" charset="0"/>
                <a:cs typeface="Calibri Light" panose="020F0302020204030204" pitchFamily="34" charset="0"/>
              </a:rPr>
              <a:t>60.000 </a:t>
            </a:r>
            <a:r>
              <a:rPr lang="pt-BR" sz="2000" dirty="0">
                <a:latin typeface="Calibri Light" panose="020F0302020204030204" pitchFamily="34" charset="0"/>
                <a:ea typeface="Calibri" panose="020F0502020204030204" pitchFamily="34" charset="0"/>
                <a:cs typeface="Calibri Light" panose="020F0302020204030204" pitchFamily="34" charset="0"/>
              </a:rPr>
              <a:t>visitantes </a:t>
            </a:r>
            <a:r>
              <a:rPr lang="pt-BR" sz="2000" dirty="0" smtClean="0">
                <a:latin typeface="Calibri Light" panose="020F0302020204030204" pitchFamily="34" charset="0"/>
                <a:ea typeface="Calibri" panose="020F0502020204030204" pitchFamily="34" charset="0"/>
                <a:cs typeface="Calibri Light" panose="020F0302020204030204" pitchFamily="34" charset="0"/>
              </a:rPr>
              <a:t>participantes</a:t>
            </a:r>
            <a:endParaRPr lang="pt-BR" sz="2000" dirty="0">
              <a:latin typeface="Calibri Light" panose="020F0302020204030204" pitchFamily="34" charset="0"/>
              <a:ea typeface="Calibri" panose="020F0502020204030204" pitchFamily="34" charset="0"/>
              <a:cs typeface="Calibri Light" panose="020F0302020204030204" pitchFamily="34" charset="0"/>
            </a:endParaRPr>
          </a:p>
          <a:p>
            <a:pPr marL="268288" algn="ctr">
              <a:lnSpc>
                <a:spcPct val="107000"/>
              </a:lnSpc>
              <a:spcAft>
                <a:spcPts val="600"/>
              </a:spcAft>
            </a:pPr>
            <a:r>
              <a:rPr lang="pt-BR" sz="2000" dirty="0">
                <a:latin typeface="Calibri Light" panose="020F0302020204030204" pitchFamily="34" charset="0"/>
                <a:ea typeface="Calibri" panose="020F0502020204030204" pitchFamily="34" charset="0"/>
                <a:cs typeface="Calibri Light" panose="020F0302020204030204" pitchFamily="34" charset="0"/>
              </a:rPr>
              <a:t>35.210 sessões de debates</a:t>
            </a:r>
          </a:p>
          <a:p>
            <a:pPr marL="268288" algn="ctr">
              <a:lnSpc>
                <a:spcPct val="107000"/>
              </a:lnSpc>
              <a:spcAft>
                <a:spcPts val="600"/>
              </a:spcAft>
            </a:pPr>
            <a:endParaRPr lang="pt-BR" sz="2000" dirty="0" smtClean="0">
              <a:latin typeface="Calibri Light" panose="020F0302020204030204" pitchFamily="34" charset="0"/>
              <a:ea typeface="Calibri" panose="020F0502020204030204" pitchFamily="34" charset="0"/>
              <a:cs typeface="Calibri Light" panose="020F0302020204030204" pitchFamily="34" charset="0"/>
            </a:endParaRPr>
          </a:p>
          <a:p>
            <a:pPr marL="268288" algn="ctr">
              <a:lnSpc>
                <a:spcPct val="107000"/>
              </a:lnSpc>
              <a:spcAft>
                <a:spcPts val="600"/>
              </a:spcAft>
            </a:pPr>
            <a:endParaRPr lang="pt-BR" sz="2000" dirty="0">
              <a:latin typeface="Calibri Light" panose="020F0302020204030204" pitchFamily="34" charset="0"/>
              <a:ea typeface="Calibri" panose="020F0502020204030204" pitchFamily="34" charset="0"/>
              <a:cs typeface="Calibri Light" panose="020F0302020204030204" pitchFamily="34" charset="0"/>
            </a:endParaRPr>
          </a:p>
        </p:txBody>
      </p:sp>
      <p:cxnSp>
        <p:nvCxnSpPr>
          <p:cNvPr id="15" name="Conector reto 14"/>
          <p:cNvCxnSpPr/>
          <p:nvPr/>
        </p:nvCxnSpPr>
        <p:spPr>
          <a:xfrm>
            <a:off x="1752600" y="550898"/>
            <a:ext cx="983932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1778828" y="139356"/>
            <a:ext cx="9832157" cy="400110"/>
          </a:xfrm>
          <a:prstGeom prst="rect">
            <a:avLst/>
          </a:prstGeom>
          <a:noFill/>
        </p:spPr>
        <p:txBody>
          <a:bodyPr wrap="square" rtlCol="0">
            <a:spAutoFit/>
          </a:bodyPr>
          <a:lstStyle>
            <a:defPPr>
              <a:defRPr lang="pt-BR"/>
            </a:defPPr>
            <a:lvl1pPr>
              <a:defRPr sz="2000" b="1">
                <a:solidFill>
                  <a:schemeClr val="accent3">
                    <a:lumMod val="50000"/>
                  </a:schemeClr>
                </a:solidFill>
                <a:effectLst>
                  <a:outerShdw blurRad="38100" dist="38100" dir="2700000" algn="tl">
                    <a:srgbClr val="000000">
                      <a:alpha val="43137"/>
                    </a:srgbClr>
                  </a:outerShdw>
                </a:effectLst>
              </a:defRPr>
            </a:lvl1pPr>
          </a:lstStyle>
          <a:p>
            <a:r>
              <a:rPr lang="pt-BR" b="0" spc="600" dirty="0">
                <a:solidFill>
                  <a:schemeClr val="accent1">
                    <a:lumMod val="75000"/>
                  </a:schemeClr>
                </a:solidFill>
                <a:effectLst/>
                <a:latin typeface="+mj-lt"/>
              </a:rPr>
              <a:t>O PROCESSO PREPARATÓRIO</a:t>
            </a:r>
          </a:p>
        </p:txBody>
      </p:sp>
      <p:sp>
        <p:nvSpPr>
          <p:cNvPr id="16" name="Retângulo 15"/>
          <p:cNvSpPr/>
          <p:nvPr/>
        </p:nvSpPr>
        <p:spPr>
          <a:xfrm>
            <a:off x="1762124" y="549468"/>
            <a:ext cx="7516099" cy="400110"/>
          </a:xfrm>
          <a:prstGeom prst="rect">
            <a:avLst/>
          </a:prstGeom>
          <a:noFill/>
        </p:spPr>
        <p:txBody>
          <a:bodyPr wrap="square" rtlCol="0">
            <a:spAutoFit/>
          </a:bodyPr>
          <a:lstStyle/>
          <a:p>
            <a:r>
              <a:rPr lang="en-CA" sz="2000" spc="300" dirty="0">
                <a:solidFill>
                  <a:schemeClr val="accent1">
                    <a:lumMod val="75000"/>
                  </a:schemeClr>
                </a:solidFill>
                <a:latin typeface="Gill Sans MT" pitchFamily="34" charset="0"/>
              </a:rPr>
              <a:t>SUA VOZ – CONSULTA PÚBLICA ONLINE</a:t>
            </a:r>
          </a:p>
        </p:txBody>
      </p:sp>
      <p:sp>
        <p:nvSpPr>
          <p:cNvPr id="10" name="Retângulo 9"/>
          <p:cNvSpPr/>
          <p:nvPr/>
        </p:nvSpPr>
        <p:spPr>
          <a:xfrm>
            <a:off x="4790462" y="2992172"/>
            <a:ext cx="3891939" cy="1600438"/>
          </a:xfrm>
          <a:prstGeom prst="rect">
            <a:avLst/>
          </a:prstGeom>
          <a:solidFill>
            <a:schemeClr val="accent1"/>
          </a:solidFill>
        </p:spPr>
        <p:txBody>
          <a:bodyPr wrap="square">
            <a:spAutoFit/>
          </a:bodyPr>
          <a:lstStyle/>
          <a:p>
            <a:r>
              <a:rPr lang="pt-BR" sz="1400" b="1" dirty="0">
                <a:solidFill>
                  <a:schemeClr val="bg1"/>
                </a:solidFill>
              </a:rPr>
              <a:t>1 CAPACITAÇÃO (12 junho – 2 julho)</a:t>
            </a:r>
          </a:p>
          <a:p>
            <a:endParaRPr lang="pt-BR" sz="1400" b="1" dirty="0">
              <a:solidFill>
                <a:schemeClr val="bg1"/>
              </a:solidFill>
            </a:endParaRPr>
          </a:p>
          <a:p>
            <a:r>
              <a:rPr lang="pt-BR" sz="1400" b="1" dirty="0">
                <a:solidFill>
                  <a:schemeClr val="bg1"/>
                </a:solidFill>
              </a:rPr>
              <a:t>2 GOVERNANÇA (3 julho – 16 julho)</a:t>
            </a:r>
          </a:p>
          <a:p>
            <a:endParaRPr lang="pt-BR" sz="1400" b="1" dirty="0">
              <a:solidFill>
                <a:schemeClr val="bg1"/>
              </a:solidFill>
            </a:endParaRPr>
          </a:p>
          <a:p>
            <a:r>
              <a:rPr lang="pt-BR" sz="1400" b="1" dirty="0">
                <a:solidFill>
                  <a:schemeClr val="bg1"/>
                </a:solidFill>
              </a:rPr>
              <a:t>3 COMPARTILHAMENTO (17 – 30 julho)</a:t>
            </a:r>
          </a:p>
          <a:p>
            <a:endParaRPr lang="pt-BR" sz="1400" b="1" dirty="0">
              <a:solidFill>
                <a:schemeClr val="bg1"/>
              </a:solidFill>
            </a:endParaRPr>
          </a:p>
          <a:p>
            <a:r>
              <a:rPr lang="pt-BR" sz="1400" b="1" dirty="0">
                <a:solidFill>
                  <a:schemeClr val="bg1"/>
                </a:solidFill>
              </a:rPr>
              <a:t>4 SUSTENTABILIDADE (31 julho – 13 agosto)</a:t>
            </a:r>
          </a:p>
        </p:txBody>
      </p:sp>
      <p:grpSp>
        <p:nvGrpSpPr>
          <p:cNvPr id="13" name="Grupo 12"/>
          <p:cNvGrpSpPr/>
          <p:nvPr/>
        </p:nvGrpSpPr>
        <p:grpSpPr>
          <a:xfrm>
            <a:off x="1463660" y="1319893"/>
            <a:ext cx="2541486" cy="1244796"/>
            <a:chOff x="35726" y="-60736"/>
            <a:chExt cx="2541486" cy="1244796"/>
          </a:xfrm>
        </p:grpSpPr>
        <p:sp>
          <p:nvSpPr>
            <p:cNvPr id="28" name="Retângulo de cantos arredondados 27"/>
            <p:cNvSpPr/>
            <p:nvPr/>
          </p:nvSpPr>
          <p:spPr>
            <a:xfrm>
              <a:off x="74398" y="-60736"/>
              <a:ext cx="2502814" cy="1219786"/>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Retângulo 28"/>
            <p:cNvSpPr/>
            <p:nvPr/>
          </p:nvSpPr>
          <p:spPr>
            <a:xfrm>
              <a:off x="35726" y="35726"/>
              <a:ext cx="2431362" cy="11483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t-BR" sz="2000" b="0" kern="1200" dirty="0">
                  <a:latin typeface="+mj-lt"/>
                </a:rPr>
                <a:t>SESSÕES TEMÁTICAS</a:t>
              </a:r>
            </a:p>
            <a:p>
              <a:pPr lvl="0" algn="ctr" defTabSz="889000">
                <a:lnSpc>
                  <a:spcPct val="90000"/>
                </a:lnSpc>
                <a:spcBef>
                  <a:spcPct val="0"/>
                </a:spcBef>
                <a:spcAft>
                  <a:spcPct val="35000"/>
                </a:spcAft>
              </a:pPr>
              <a:r>
                <a:rPr lang="pt-BR" sz="1600" b="0" kern="1200" dirty="0">
                  <a:latin typeface="+mj-lt"/>
                </a:rPr>
                <a:t>Fevereiro a Abril</a:t>
              </a:r>
            </a:p>
          </p:txBody>
        </p:sp>
      </p:grpSp>
      <p:grpSp>
        <p:nvGrpSpPr>
          <p:cNvPr id="14" name="Grupo 13"/>
          <p:cNvGrpSpPr/>
          <p:nvPr/>
        </p:nvGrpSpPr>
        <p:grpSpPr>
          <a:xfrm>
            <a:off x="4255428" y="1680173"/>
            <a:ext cx="535034" cy="620697"/>
            <a:chOff x="2755189" y="299544"/>
            <a:chExt cx="535034" cy="620697"/>
          </a:xfrm>
        </p:grpSpPr>
        <p:sp>
          <p:nvSpPr>
            <p:cNvPr id="26" name="Seta para a direita 25"/>
            <p:cNvSpPr/>
            <p:nvPr/>
          </p:nvSpPr>
          <p:spPr>
            <a:xfrm>
              <a:off x="2755189" y="299544"/>
              <a:ext cx="535034" cy="620697"/>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7" name="Seta para a direita 6"/>
            <p:cNvSpPr/>
            <p:nvPr/>
          </p:nvSpPr>
          <p:spPr>
            <a:xfrm>
              <a:off x="2755189" y="423683"/>
              <a:ext cx="374524" cy="3724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b="0" kern="1200" noProof="0" dirty="0">
                <a:latin typeface="+mj-lt"/>
              </a:endParaRPr>
            </a:p>
          </p:txBody>
        </p:sp>
      </p:grpSp>
      <p:grpSp>
        <p:nvGrpSpPr>
          <p:cNvPr id="17" name="Grupo 16"/>
          <p:cNvGrpSpPr/>
          <p:nvPr/>
        </p:nvGrpSpPr>
        <p:grpSpPr>
          <a:xfrm>
            <a:off x="5012552" y="1380629"/>
            <a:ext cx="2502814" cy="1219786"/>
            <a:chOff x="3512313" y="0"/>
            <a:chExt cx="2502814" cy="1219786"/>
          </a:xfrm>
        </p:grpSpPr>
        <p:sp>
          <p:nvSpPr>
            <p:cNvPr id="24" name="Retângulo de cantos arredondados 23"/>
            <p:cNvSpPr/>
            <p:nvPr/>
          </p:nvSpPr>
          <p:spPr>
            <a:xfrm>
              <a:off x="3512313" y="0"/>
              <a:ext cx="2502814" cy="1219786"/>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etângulo 24"/>
            <p:cNvSpPr/>
            <p:nvPr/>
          </p:nvSpPr>
          <p:spPr>
            <a:xfrm>
              <a:off x="3548039" y="35726"/>
              <a:ext cx="2431362" cy="11483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pt-BR" sz="1800" b="0" kern="1200" dirty="0">
                  <a:latin typeface="+mj-lt"/>
                </a:rPr>
                <a:t>TEMAS TRANSVERSAIS</a:t>
              </a:r>
            </a:p>
            <a:p>
              <a:pPr lvl="0" algn="ctr" defTabSz="800100">
                <a:lnSpc>
                  <a:spcPct val="90000"/>
                </a:lnSpc>
                <a:spcBef>
                  <a:spcPct val="0"/>
                </a:spcBef>
                <a:spcAft>
                  <a:spcPct val="35000"/>
                </a:spcAft>
              </a:pPr>
              <a:r>
                <a:rPr lang="pt-BR" sz="1600" b="0" kern="1200" dirty="0">
                  <a:latin typeface="+mj-lt"/>
                </a:rPr>
                <a:t>Junho a Agosto</a:t>
              </a:r>
            </a:p>
          </p:txBody>
        </p:sp>
      </p:grpSp>
      <p:grpSp>
        <p:nvGrpSpPr>
          <p:cNvPr id="18" name="Grupo 17"/>
          <p:cNvGrpSpPr/>
          <p:nvPr/>
        </p:nvGrpSpPr>
        <p:grpSpPr>
          <a:xfrm>
            <a:off x="7765648" y="1680173"/>
            <a:ext cx="530596" cy="620697"/>
            <a:chOff x="6265409" y="299544"/>
            <a:chExt cx="530596" cy="620697"/>
          </a:xfrm>
        </p:grpSpPr>
        <p:sp>
          <p:nvSpPr>
            <p:cNvPr id="22" name="Seta para a direita 21"/>
            <p:cNvSpPr/>
            <p:nvPr/>
          </p:nvSpPr>
          <p:spPr>
            <a:xfrm>
              <a:off x="6265409" y="299544"/>
              <a:ext cx="530596" cy="620697"/>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3" name="Seta para a direita 10"/>
            <p:cNvSpPr/>
            <p:nvPr/>
          </p:nvSpPr>
          <p:spPr>
            <a:xfrm>
              <a:off x="6265409" y="423683"/>
              <a:ext cx="371417" cy="3724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n-US" sz="2600" b="0" kern="1200" noProof="0" dirty="0">
                <a:latin typeface="+mj-lt"/>
              </a:endParaRPr>
            </a:p>
          </p:txBody>
        </p:sp>
      </p:grpSp>
      <p:grpSp>
        <p:nvGrpSpPr>
          <p:cNvPr id="19" name="Grupo 18"/>
          <p:cNvGrpSpPr/>
          <p:nvPr/>
        </p:nvGrpSpPr>
        <p:grpSpPr>
          <a:xfrm>
            <a:off x="8516492" y="1380629"/>
            <a:ext cx="2502814" cy="1219786"/>
            <a:chOff x="7016253" y="0"/>
            <a:chExt cx="2502814" cy="1219786"/>
          </a:xfrm>
        </p:grpSpPr>
        <p:sp>
          <p:nvSpPr>
            <p:cNvPr id="20" name="Retângulo de cantos arredondados 19"/>
            <p:cNvSpPr/>
            <p:nvPr/>
          </p:nvSpPr>
          <p:spPr>
            <a:xfrm>
              <a:off x="7016253" y="0"/>
              <a:ext cx="2502814" cy="1219786"/>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Retângulo 20"/>
            <p:cNvSpPr/>
            <p:nvPr/>
          </p:nvSpPr>
          <p:spPr>
            <a:xfrm>
              <a:off x="7016253" y="17845"/>
              <a:ext cx="2431362" cy="11483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t-BR" sz="2000" b="0" kern="1200" dirty="0">
                  <a:latin typeface="+mj-lt"/>
                </a:rPr>
                <a:t>Implementação e Monitoramento dos </a:t>
              </a:r>
              <a:r>
                <a:rPr lang="pt-BR" sz="2000" b="0" kern="1200" dirty="0" err="1">
                  <a:latin typeface="+mj-lt"/>
                </a:rPr>
                <a:t>ODSs</a:t>
              </a:r>
              <a:endParaRPr lang="pt-BR" sz="2000" b="0" kern="1200" dirty="0">
                <a:latin typeface="+mj-lt"/>
              </a:endParaRPr>
            </a:p>
            <a:p>
              <a:pPr lvl="0" algn="ctr" defTabSz="889000">
                <a:lnSpc>
                  <a:spcPct val="90000"/>
                </a:lnSpc>
                <a:spcBef>
                  <a:spcPct val="0"/>
                </a:spcBef>
                <a:spcAft>
                  <a:spcPct val="35000"/>
                </a:spcAft>
              </a:pPr>
              <a:r>
                <a:rPr lang="pt-BR" sz="1600" b="0" kern="1200" dirty="0">
                  <a:latin typeface="+mj-lt"/>
                </a:rPr>
                <a:t>Agosto a Outubro</a:t>
              </a:r>
            </a:p>
          </p:txBody>
        </p:sp>
      </p:grpSp>
      <p:pic>
        <p:nvPicPr>
          <p:cNvPr id="31" name="Imagem 3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5843" y="4686899"/>
            <a:ext cx="11252528" cy="1606586"/>
          </a:xfrm>
          <a:prstGeom prst="rect">
            <a:avLst/>
          </a:prstGeom>
        </p:spPr>
      </p:pic>
      <p:pic>
        <p:nvPicPr>
          <p:cNvPr id="32" name="Picture 2" descr="http://static.wixstatic.com/media/e77cea_a4427580a0394f9a971b076e3d774cf7~mv2.png/v1/fit/w_700,h_2000,al_c,q_85/im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83240" y="3012176"/>
            <a:ext cx="2036066" cy="1560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960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1762125" y="549468"/>
            <a:ext cx="7079214" cy="400110"/>
          </a:xfrm>
          <a:prstGeom prst="rect">
            <a:avLst/>
          </a:prstGeom>
          <a:noFill/>
        </p:spPr>
        <p:txBody>
          <a:bodyPr wrap="square" rtlCol="0">
            <a:spAutoFit/>
          </a:bodyPr>
          <a:lstStyle/>
          <a:p>
            <a:r>
              <a:rPr lang="pt-BR" sz="2000" spc="300">
                <a:solidFill>
                  <a:schemeClr val="accent1">
                    <a:lumMod val="75000"/>
                  </a:schemeClr>
                </a:solidFill>
                <a:latin typeface="Gill Sans MT" pitchFamily="34" charset="0"/>
              </a:rPr>
              <a:t>KICK-OFF MEETING – A REUNIÃO DE PARTIDA</a:t>
            </a:r>
          </a:p>
        </p:txBody>
      </p:sp>
      <p:cxnSp>
        <p:nvCxnSpPr>
          <p:cNvPr id="6" name="Conector reto 5"/>
          <p:cNvCxnSpPr/>
          <p:nvPr/>
        </p:nvCxnSpPr>
        <p:spPr>
          <a:xfrm>
            <a:off x="1752600" y="550898"/>
            <a:ext cx="9839325"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1281037" y="1214892"/>
            <a:ext cx="10438211" cy="2431435"/>
          </a:xfrm>
          <a:prstGeom prst="rect">
            <a:avLst/>
          </a:prstGeom>
        </p:spPr>
        <p:txBody>
          <a:bodyPr wrap="square">
            <a:spAutoFit/>
          </a:bodyPr>
          <a:lstStyle/>
          <a:p>
            <a:r>
              <a:rPr lang="pt-BR" sz="2000">
                <a:solidFill>
                  <a:schemeClr val="accent1">
                    <a:lumMod val="50000"/>
                  </a:schemeClr>
                </a:solidFill>
                <a:latin typeface="+mj-lt"/>
              </a:rPr>
              <a:t>Realizada em Junho de 2016, na cidade de Brasília, foi o marco do início do processo preparatório do 8</a:t>
            </a:r>
            <a:r>
              <a:rPr lang="pt-BR" sz="2000" baseline="30000">
                <a:solidFill>
                  <a:schemeClr val="accent1">
                    <a:lumMod val="50000"/>
                  </a:schemeClr>
                </a:solidFill>
                <a:latin typeface="+mj-lt"/>
              </a:rPr>
              <a:t>o</a:t>
            </a:r>
            <a:r>
              <a:rPr lang="pt-BR" sz="2000">
                <a:solidFill>
                  <a:schemeClr val="accent1">
                    <a:lumMod val="50000"/>
                  </a:schemeClr>
                </a:solidFill>
                <a:latin typeface="+mj-lt"/>
              </a:rPr>
              <a:t> Fórum Mundial da Água. </a:t>
            </a:r>
          </a:p>
          <a:p>
            <a:endParaRPr lang="pt-BR" sz="1200">
              <a:solidFill>
                <a:schemeClr val="accent1">
                  <a:lumMod val="50000"/>
                </a:schemeClr>
              </a:solidFill>
              <a:latin typeface="+mj-lt"/>
            </a:endParaRPr>
          </a:p>
          <a:p>
            <a:pPr marL="342900" indent="-342900">
              <a:buFont typeface="Arial" panose="020B0604020202020204" pitchFamily="34" charset="0"/>
              <a:buChar char="•"/>
            </a:pPr>
            <a:r>
              <a:rPr lang="pt-BR" sz="2000">
                <a:solidFill>
                  <a:schemeClr val="accent1">
                    <a:lumMod val="50000"/>
                  </a:schemeClr>
                </a:solidFill>
                <a:latin typeface="+mj-lt"/>
              </a:rPr>
              <a:t>Lançamento oficial no Palácio do Itamaraty</a:t>
            </a:r>
          </a:p>
          <a:p>
            <a:pPr marL="342900" indent="-342900">
              <a:buFont typeface="Arial" panose="020B0604020202020204" pitchFamily="34" charset="0"/>
              <a:buChar char="•"/>
            </a:pPr>
            <a:r>
              <a:rPr lang="pt-BR" sz="2000">
                <a:solidFill>
                  <a:schemeClr val="accent1">
                    <a:lumMod val="50000"/>
                  </a:schemeClr>
                </a:solidFill>
                <a:latin typeface="+mj-lt"/>
              </a:rPr>
              <a:t>Cerca de 700 participantes, 100 dos quais estrangeiros - mais de 60 países representados. </a:t>
            </a:r>
          </a:p>
          <a:p>
            <a:pPr marL="342900" indent="-342900">
              <a:buFont typeface="Arial" panose="020B0604020202020204" pitchFamily="34" charset="0"/>
              <a:buChar char="•"/>
            </a:pPr>
            <a:r>
              <a:rPr lang="pt-BR" sz="2000">
                <a:solidFill>
                  <a:schemeClr val="accent1">
                    <a:lumMod val="50000"/>
                  </a:schemeClr>
                </a:solidFill>
                <a:latin typeface="+mj-lt"/>
              </a:rPr>
              <a:t>Principal resultado foi a definição da estrutura temática, com 6 temas principais e 3 temas temas transversais.</a:t>
            </a:r>
          </a:p>
          <a:p>
            <a:pPr marL="342900" indent="-342900">
              <a:buFont typeface="Arial" panose="020B0604020202020204" pitchFamily="34" charset="0"/>
              <a:buChar char="•"/>
            </a:pPr>
            <a:r>
              <a:rPr lang="pt-BR" sz="2000">
                <a:solidFill>
                  <a:schemeClr val="accent1">
                    <a:lumMod val="50000"/>
                  </a:schemeClr>
                </a:solidFill>
                <a:latin typeface="+mj-lt"/>
              </a:rPr>
              <a:t>Todos os processos se reuniram e iniciaram os preparativos rumo ao 8</a:t>
            </a:r>
            <a:r>
              <a:rPr lang="pt-BR" sz="2000" baseline="30000">
                <a:solidFill>
                  <a:schemeClr val="accent1">
                    <a:lumMod val="50000"/>
                  </a:schemeClr>
                </a:solidFill>
                <a:latin typeface="+mj-lt"/>
              </a:rPr>
              <a:t>o</a:t>
            </a:r>
            <a:r>
              <a:rPr lang="pt-BR" sz="2000">
                <a:solidFill>
                  <a:schemeClr val="accent1">
                    <a:lumMod val="50000"/>
                  </a:schemeClr>
                </a:solidFill>
                <a:latin typeface="+mj-lt"/>
              </a:rPr>
              <a:t> Fórum Mundial da Água</a:t>
            </a:r>
          </a:p>
        </p:txBody>
      </p:sp>
      <p:pic>
        <p:nvPicPr>
          <p:cNvPr id="8" name="Imagem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18881" y="3769437"/>
            <a:ext cx="4844916" cy="2932449"/>
          </a:xfrm>
          <a:prstGeom prst="rect">
            <a:avLst/>
          </a:prstGeom>
          <a:ln>
            <a:noFill/>
          </a:ln>
          <a:effectLst>
            <a:softEdge rad="112500"/>
          </a:effectLst>
        </p:spPr>
      </p:pic>
      <p:pic>
        <p:nvPicPr>
          <p:cNvPr id="9" name="Imagem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7664" y="4037336"/>
            <a:ext cx="2671654" cy="1800200"/>
          </a:xfrm>
          <a:prstGeom prst="rect">
            <a:avLst/>
          </a:prstGeom>
          <a:ln>
            <a:noFill/>
          </a:ln>
          <a:effectLst>
            <a:softEdge rad="112500"/>
          </a:effectLst>
        </p:spPr>
      </p:pic>
      <p:pic>
        <p:nvPicPr>
          <p:cNvPr id="10" name="Espaço Reservado para Conteúdo 3"/>
          <p:cNvPicPr>
            <a:picLocks noGrp="1" noChangeAspect="1"/>
          </p:cNvPicPr>
          <p:nvPr>
            <p:ph idx="1"/>
          </p:nvPr>
        </p:nvPicPr>
        <p:blipFill>
          <a:blip r:embed="rId4"/>
          <a:stretch>
            <a:fillRect/>
          </a:stretch>
        </p:blipFill>
        <p:spPr>
          <a:xfrm>
            <a:off x="3152605" y="4431143"/>
            <a:ext cx="3581174" cy="2390755"/>
          </a:xfrm>
          <a:prstGeom prst="rect">
            <a:avLst/>
          </a:prstGeom>
          <a:ln>
            <a:noFill/>
          </a:ln>
          <a:effectLst>
            <a:softEdge rad="112500"/>
          </a:effectLst>
        </p:spPr>
      </p:pic>
      <p:sp>
        <p:nvSpPr>
          <p:cNvPr id="11" name="CaixaDeTexto 10"/>
          <p:cNvSpPr txBox="1"/>
          <p:nvPr/>
        </p:nvSpPr>
        <p:spPr>
          <a:xfrm>
            <a:off x="1762125" y="149358"/>
            <a:ext cx="9832157" cy="400110"/>
          </a:xfrm>
          <a:prstGeom prst="rect">
            <a:avLst/>
          </a:prstGeom>
          <a:noFill/>
        </p:spPr>
        <p:txBody>
          <a:bodyPr wrap="square" rtlCol="0">
            <a:spAutoFit/>
          </a:bodyPr>
          <a:lstStyle>
            <a:defPPr>
              <a:defRPr lang="pt-BR"/>
            </a:defPPr>
            <a:lvl1pPr>
              <a:defRPr sz="2000" b="1">
                <a:solidFill>
                  <a:schemeClr val="accent3">
                    <a:lumMod val="50000"/>
                  </a:schemeClr>
                </a:solidFill>
                <a:effectLst>
                  <a:outerShdw blurRad="38100" dist="38100" dir="2700000" algn="tl">
                    <a:srgbClr val="000000">
                      <a:alpha val="43137"/>
                    </a:srgbClr>
                  </a:outerShdw>
                </a:effectLst>
              </a:defRPr>
            </a:lvl1pPr>
          </a:lstStyle>
          <a:p>
            <a:r>
              <a:rPr lang="pt-BR" b="0" spc="600">
                <a:solidFill>
                  <a:schemeClr val="accent1">
                    <a:lumMod val="75000"/>
                  </a:schemeClr>
                </a:solidFill>
                <a:effectLst/>
                <a:latin typeface="+mj-lt"/>
              </a:rPr>
              <a:t>O PROCESSO PREPARATÓRIO</a:t>
            </a:r>
          </a:p>
        </p:txBody>
      </p:sp>
    </p:spTree>
    <p:extLst>
      <p:ext uri="{BB962C8B-B14F-4D97-AF65-F5344CB8AC3E}">
        <p14:creationId xmlns:p14="http://schemas.microsoft.com/office/powerpoint/2010/main" val="40492169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1762125" y="549468"/>
            <a:ext cx="9680232" cy="400110"/>
          </a:xfrm>
          <a:prstGeom prst="rect">
            <a:avLst/>
          </a:prstGeom>
          <a:noFill/>
        </p:spPr>
        <p:txBody>
          <a:bodyPr wrap="square" rtlCol="0">
            <a:spAutoFit/>
          </a:bodyPr>
          <a:lstStyle/>
          <a:p>
            <a:r>
              <a:rPr lang="pt-BR" sz="2000" spc="300" dirty="0">
                <a:solidFill>
                  <a:schemeClr val="accent1">
                    <a:lumMod val="75000"/>
                  </a:schemeClr>
                </a:solidFill>
                <a:latin typeface="Gill Sans MT" pitchFamily="34" charset="0"/>
              </a:rPr>
              <a:t>2ª REUNIÃO DE CONSULTA PÚBLICA A PARTES INTERESSADAS</a:t>
            </a:r>
          </a:p>
        </p:txBody>
      </p:sp>
      <p:cxnSp>
        <p:nvCxnSpPr>
          <p:cNvPr id="6" name="Conector reto 5"/>
          <p:cNvCxnSpPr/>
          <p:nvPr/>
        </p:nvCxnSpPr>
        <p:spPr>
          <a:xfrm>
            <a:off x="1752600" y="550898"/>
            <a:ext cx="9839325"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905164" y="1214892"/>
            <a:ext cx="10814085" cy="3031599"/>
          </a:xfrm>
          <a:prstGeom prst="rect">
            <a:avLst/>
          </a:prstGeom>
        </p:spPr>
        <p:txBody>
          <a:bodyPr wrap="square">
            <a:spAutoFit/>
          </a:bodyPr>
          <a:lstStyle/>
          <a:p>
            <a:pPr algn="just"/>
            <a:r>
              <a:rPr lang="pt-BR" dirty="0">
                <a:solidFill>
                  <a:schemeClr val="accent1">
                    <a:lumMod val="50000"/>
                  </a:schemeClr>
                </a:solidFill>
                <a:latin typeface="+mj-lt"/>
              </a:rPr>
              <a:t>Realizada em abril de 2017, em Brasília, foi o segundo marco do processo preparatório do 8º Fórum Mundial da Agua, com objetivo de ouvir as partes interessadas e receber subsídios e contribuições para a definição da programação do 8º Fórum.</a:t>
            </a:r>
          </a:p>
          <a:p>
            <a:pPr algn="just"/>
            <a:endParaRPr lang="pt-BR" sz="1100" dirty="0">
              <a:solidFill>
                <a:schemeClr val="accent1">
                  <a:lumMod val="50000"/>
                </a:schemeClr>
              </a:solidFill>
              <a:latin typeface="+mj-lt"/>
            </a:endParaRPr>
          </a:p>
          <a:p>
            <a:pPr marL="342900" indent="-342900" algn="just">
              <a:buFont typeface="Arial" panose="020B0604020202020204" pitchFamily="34" charset="0"/>
              <a:buChar char="•"/>
            </a:pPr>
            <a:r>
              <a:rPr lang="pt-BR" dirty="0">
                <a:solidFill>
                  <a:schemeClr val="accent1">
                    <a:lumMod val="50000"/>
                  </a:schemeClr>
                </a:solidFill>
                <a:latin typeface="+mj-lt"/>
              </a:rPr>
              <a:t>800 participantes  de 51 países.</a:t>
            </a:r>
          </a:p>
          <a:p>
            <a:pPr marL="342900" indent="-342900" algn="just">
              <a:buFont typeface="Arial" panose="020B0604020202020204" pitchFamily="34" charset="0"/>
              <a:buChar char="•"/>
            </a:pPr>
            <a:r>
              <a:rPr lang="pt-BR" dirty="0">
                <a:solidFill>
                  <a:schemeClr val="accent1">
                    <a:lumMod val="50000"/>
                  </a:schemeClr>
                </a:solidFill>
                <a:latin typeface="+mj-lt"/>
              </a:rPr>
              <a:t>Coleta de sugestões para as 100 sessões temáticas</a:t>
            </a:r>
          </a:p>
          <a:p>
            <a:pPr marL="342900" indent="-342900" algn="just">
              <a:buFont typeface="Arial" panose="020B0604020202020204" pitchFamily="34" charset="0"/>
              <a:buChar char="•"/>
            </a:pPr>
            <a:r>
              <a:rPr lang="pt-BR" dirty="0">
                <a:solidFill>
                  <a:schemeClr val="accent1">
                    <a:lumMod val="50000"/>
                  </a:schemeClr>
                </a:solidFill>
                <a:latin typeface="+mj-lt"/>
              </a:rPr>
              <a:t>Definição dos coordenadores dos subprocessos Legislativo, Autoridades locais e Judiciário do Processo Político</a:t>
            </a:r>
          </a:p>
          <a:p>
            <a:pPr marL="342900" indent="-342900" algn="just">
              <a:buFont typeface="Arial" panose="020B0604020202020204" pitchFamily="34" charset="0"/>
              <a:buChar char="•"/>
            </a:pPr>
            <a:r>
              <a:rPr lang="pt-BR" dirty="0">
                <a:solidFill>
                  <a:schemeClr val="accent1">
                    <a:lumMod val="50000"/>
                  </a:schemeClr>
                </a:solidFill>
                <a:latin typeface="+mj-lt"/>
              </a:rPr>
              <a:t>Recebimento de contribuições para a mostra de filmes ambientais, a Vila Cidadã e a identificação de lideranças sociais para o Processo Fórum Cidadão, incluindo lideranças indígenas</a:t>
            </a:r>
          </a:p>
          <a:p>
            <a:pPr marL="342900" indent="-342900" algn="just">
              <a:buFont typeface="Arial" panose="020B0604020202020204" pitchFamily="34" charset="0"/>
              <a:buChar char="•"/>
            </a:pPr>
            <a:r>
              <a:rPr lang="pt-BR" dirty="0">
                <a:solidFill>
                  <a:schemeClr val="accent1">
                    <a:lumMod val="50000"/>
                  </a:schemeClr>
                </a:solidFill>
                <a:latin typeface="+mj-lt"/>
              </a:rPr>
              <a:t>40 voluntários (atendimento bilingue do Centro Internacional de Línguas do GDF, cooperativa de catadores de resíduos sólidos recicláveis e alunos da UnB na relatoria do evento)</a:t>
            </a:r>
          </a:p>
        </p:txBody>
      </p:sp>
      <p:pic>
        <p:nvPicPr>
          <p:cNvPr id="14" name="Espaço Reservado para Conteúdo 13"/>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667998" y="4435457"/>
            <a:ext cx="2906451" cy="1937634"/>
          </a:xfrm>
          <a:prstGeom prst="rect">
            <a:avLst/>
          </a:prstGeom>
          <a:ln>
            <a:noFill/>
          </a:ln>
          <a:effectLst>
            <a:softEdge rad="112500"/>
          </a:effectLst>
        </p:spPr>
      </p:pic>
      <p:pic>
        <p:nvPicPr>
          <p:cNvPr id="17" name="Espaço Reservado para Conteúdo 16"/>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3914952" y="4359565"/>
            <a:ext cx="2329817" cy="1553212"/>
          </a:xfrm>
          <a:prstGeom prst="rect">
            <a:avLst/>
          </a:prstGeom>
          <a:ln>
            <a:noFill/>
          </a:ln>
          <a:effectLst>
            <a:softEdge rad="112500"/>
          </a:effectLst>
        </p:spPr>
      </p:pic>
      <p:pic>
        <p:nvPicPr>
          <p:cNvPr id="18" name="Imagem 1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34681" y="4926646"/>
            <a:ext cx="1948374" cy="1298916"/>
          </a:xfrm>
          <a:prstGeom prst="rect">
            <a:avLst/>
          </a:prstGeom>
          <a:ln>
            <a:noFill/>
          </a:ln>
          <a:effectLst>
            <a:softEdge rad="112500"/>
          </a:effectLst>
        </p:spPr>
      </p:pic>
      <p:pic>
        <p:nvPicPr>
          <p:cNvPr id="19" name="Imagem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05000" y="4090432"/>
            <a:ext cx="3187209" cy="2124806"/>
          </a:xfrm>
          <a:prstGeom prst="rect">
            <a:avLst/>
          </a:prstGeom>
          <a:ln>
            <a:noFill/>
          </a:ln>
          <a:effectLst>
            <a:softEdge rad="112500"/>
          </a:effectLst>
        </p:spPr>
      </p:pic>
      <p:sp>
        <p:nvSpPr>
          <p:cNvPr id="10" name="CaixaDeTexto 9"/>
          <p:cNvSpPr txBox="1"/>
          <p:nvPr/>
        </p:nvSpPr>
        <p:spPr>
          <a:xfrm>
            <a:off x="1762125" y="149358"/>
            <a:ext cx="9832157" cy="400110"/>
          </a:xfrm>
          <a:prstGeom prst="rect">
            <a:avLst/>
          </a:prstGeom>
          <a:noFill/>
        </p:spPr>
        <p:txBody>
          <a:bodyPr wrap="square" rtlCol="0">
            <a:spAutoFit/>
          </a:bodyPr>
          <a:lstStyle>
            <a:defPPr>
              <a:defRPr lang="pt-BR"/>
            </a:defPPr>
            <a:lvl1pPr>
              <a:defRPr sz="2000" b="1">
                <a:solidFill>
                  <a:schemeClr val="accent3">
                    <a:lumMod val="50000"/>
                  </a:schemeClr>
                </a:solidFill>
                <a:effectLst>
                  <a:outerShdw blurRad="38100" dist="38100" dir="2700000" algn="tl">
                    <a:srgbClr val="000000">
                      <a:alpha val="43137"/>
                    </a:srgbClr>
                  </a:outerShdw>
                </a:effectLst>
              </a:defRPr>
            </a:lvl1pPr>
          </a:lstStyle>
          <a:p>
            <a:r>
              <a:rPr lang="pt-BR" b="0" spc="600" dirty="0">
                <a:solidFill>
                  <a:schemeClr val="accent1">
                    <a:lumMod val="75000"/>
                  </a:schemeClr>
                </a:solidFill>
                <a:effectLst/>
                <a:latin typeface="+mj-lt"/>
              </a:rPr>
              <a:t>O PROCESSO PREPARATÓRIO</a:t>
            </a:r>
          </a:p>
        </p:txBody>
      </p:sp>
    </p:spTree>
    <p:extLst>
      <p:ext uri="{BB962C8B-B14F-4D97-AF65-F5344CB8AC3E}">
        <p14:creationId xmlns:p14="http://schemas.microsoft.com/office/powerpoint/2010/main" val="29678200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845186" y="1294975"/>
            <a:ext cx="10749096" cy="4848248"/>
          </a:xfrm>
          <a:prstGeom prst="rect">
            <a:avLst/>
          </a:prstGeom>
        </p:spPr>
      </p:pic>
      <p:sp>
        <p:nvSpPr>
          <p:cNvPr id="3" name="CaixaDeTexto 2"/>
          <p:cNvSpPr txBox="1"/>
          <p:nvPr/>
        </p:nvSpPr>
        <p:spPr>
          <a:xfrm>
            <a:off x="1762125" y="149358"/>
            <a:ext cx="9832157" cy="400110"/>
          </a:xfrm>
          <a:prstGeom prst="rect">
            <a:avLst/>
          </a:prstGeom>
          <a:noFill/>
        </p:spPr>
        <p:txBody>
          <a:bodyPr wrap="square" rtlCol="0">
            <a:spAutoFit/>
          </a:bodyPr>
          <a:lstStyle>
            <a:defPPr>
              <a:defRPr lang="pt-BR"/>
            </a:defPPr>
            <a:lvl1pPr>
              <a:defRPr sz="2000" b="1">
                <a:solidFill>
                  <a:schemeClr val="accent3">
                    <a:lumMod val="50000"/>
                  </a:schemeClr>
                </a:solidFill>
                <a:effectLst>
                  <a:outerShdw blurRad="38100" dist="38100" dir="2700000" algn="tl">
                    <a:srgbClr val="000000">
                      <a:alpha val="43137"/>
                    </a:srgbClr>
                  </a:outerShdw>
                </a:effectLst>
              </a:defRPr>
            </a:lvl1pPr>
          </a:lstStyle>
          <a:p>
            <a:r>
              <a:rPr lang="pt-BR" b="0" spc="600" dirty="0">
                <a:solidFill>
                  <a:schemeClr val="accent1">
                    <a:lumMod val="75000"/>
                  </a:schemeClr>
                </a:solidFill>
                <a:effectLst/>
                <a:latin typeface="+mj-lt"/>
              </a:rPr>
              <a:t>PROCESSO TEMÁTICO</a:t>
            </a:r>
          </a:p>
        </p:txBody>
      </p:sp>
      <p:sp>
        <p:nvSpPr>
          <p:cNvPr id="5" name="Retângulo 4"/>
          <p:cNvSpPr/>
          <p:nvPr/>
        </p:nvSpPr>
        <p:spPr>
          <a:xfrm>
            <a:off x="1762125" y="549468"/>
            <a:ext cx="7079214" cy="400110"/>
          </a:xfrm>
          <a:prstGeom prst="rect">
            <a:avLst/>
          </a:prstGeom>
          <a:noFill/>
        </p:spPr>
        <p:txBody>
          <a:bodyPr wrap="square" rtlCol="0">
            <a:spAutoFit/>
          </a:bodyPr>
          <a:lstStyle/>
          <a:p>
            <a:r>
              <a:rPr lang="en-CA" sz="2000" spc="300" dirty="0">
                <a:solidFill>
                  <a:schemeClr val="accent1">
                    <a:lumMod val="75000"/>
                  </a:schemeClr>
                </a:solidFill>
                <a:latin typeface="Gill Sans MT" pitchFamily="34" charset="0"/>
              </a:rPr>
              <a:t>TEMAS – TÓPICOS - SESSÕES</a:t>
            </a:r>
          </a:p>
        </p:txBody>
      </p:sp>
      <p:cxnSp>
        <p:nvCxnSpPr>
          <p:cNvPr id="6" name="Conector reto 5"/>
          <p:cNvCxnSpPr/>
          <p:nvPr/>
        </p:nvCxnSpPr>
        <p:spPr>
          <a:xfrm>
            <a:off x="1752600" y="550898"/>
            <a:ext cx="983932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96168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ângulo 15"/>
          <p:cNvSpPr/>
          <p:nvPr/>
        </p:nvSpPr>
        <p:spPr>
          <a:xfrm>
            <a:off x="1071051" y="1260822"/>
            <a:ext cx="10244655" cy="752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b="1" u="sng" dirty="0">
                <a:latin typeface="+mj-lt"/>
              </a:rPr>
              <a:t>CLIMA</a:t>
            </a:r>
          </a:p>
          <a:p>
            <a:r>
              <a:rPr lang="pt-BR" dirty="0">
                <a:latin typeface="+mj-lt"/>
              </a:rPr>
              <a:t>Segurança hídrica e mudanças climáticas</a:t>
            </a:r>
          </a:p>
        </p:txBody>
      </p:sp>
      <p:sp>
        <p:nvSpPr>
          <p:cNvPr id="17" name="Retângulo 16"/>
          <p:cNvSpPr/>
          <p:nvPr/>
        </p:nvSpPr>
        <p:spPr>
          <a:xfrm>
            <a:off x="1071048" y="2101402"/>
            <a:ext cx="10244656" cy="752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b="1" u="sng" dirty="0">
                <a:latin typeface="+mj-lt"/>
              </a:rPr>
              <a:t>PESSOAS</a:t>
            </a:r>
            <a:endParaRPr lang="da-DK" b="1" dirty="0">
              <a:latin typeface="+mj-lt"/>
            </a:endParaRPr>
          </a:p>
          <a:p>
            <a:r>
              <a:rPr lang="pt-BR" dirty="0">
                <a:latin typeface="+mj-lt"/>
              </a:rPr>
              <a:t>Água, saneamento e saúde</a:t>
            </a:r>
          </a:p>
        </p:txBody>
      </p:sp>
      <p:sp>
        <p:nvSpPr>
          <p:cNvPr id="18" name="Retângulo 17"/>
          <p:cNvSpPr/>
          <p:nvPr/>
        </p:nvSpPr>
        <p:spPr>
          <a:xfrm>
            <a:off x="1071040" y="2941982"/>
            <a:ext cx="10244661" cy="752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b="1" u="sng" dirty="0">
                <a:latin typeface="+mj-lt"/>
              </a:rPr>
              <a:t>DESENVOLVIMENTO</a:t>
            </a:r>
          </a:p>
          <a:p>
            <a:r>
              <a:rPr lang="pt-BR" dirty="0">
                <a:latin typeface="+mj-lt"/>
              </a:rPr>
              <a:t>Água para produção sustentável</a:t>
            </a:r>
          </a:p>
        </p:txBody>
      </p:sp>
      <p:sp>
        <p:nvSpPr>
          <p:cNvPr id="19" name="Retângulo 18"/>
          <p:cNvSpPr/>
          <p:nvPr/>
        </p:nvSpPr>
        <p:spPr>
          <a:xfrm>
            <a:off x="1071049" y="3782562"/>
            <a:ext cx="10244658" cy="752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b="1" u="sng" dirty="0">
                <a:latin typeface="+mj-lt"/>
              </a:rPr>
              <a:t>URBANO</a:t>
            </a:r>
          </a:p>
          <a:p>
            <a:r>
              <a:rPr lang="pt-BR" dirty="0">
                <a:latin typeface="+mj-lt"/>
              </a:rPr>
              <a:t>Gestão integrada de áreas urbanas e residuárias</a:t>
            </a:r>
          </a:p>
        </p:txBody>
      </p:sp>
      <p:sp>
        <p:nvSpPr>
          <p:cNvPr id="20" name="Retângulo 19"/>
          <p:cNvSpPr/>
          <p:nvPr/>
        </p:nvSpPr>
        <p:spPr>
          <a:xfrm>
            <a:off x="1071049" y="4623142"/>
            <a:ext cx="10244658" cy="752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a-DK" b="1" u="sng" dirty="0">
                <a:latin typeface="+mj-lt"/>
              </a:rPr>
              <a:t>ECOSSISTEMAS</a:t>
            </a:r>
          </a:p>
          <a:p>
            <a:pPr lvl="0"/>
            <a:r>
              <a:rPr lang="pt-BR" dirty="0">
                <a:latin typeface="+mj-lt"/>
              </a:rPr>
              <a:t>Qualidade da água, ecossistemas e biodiversidade</a:t>
            </a:r>
          </a:p>
        </p:txBody>
      </p:sp>
      <p:sp>
        <p:nvSpPr>
          <p:cNvPr id="21" name="Retângulo 20"/>
          <p:cNvSpPr/>
          <p:nvPr/>
        </p:nvSpPr>
        <p:spPr>
          <a:xfrm>
            <a:off x="1071045" y="5463724"/>
            <a:ext cx="10244658" cy="752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a-DK" b="1" u="sng" dirty="0">
                <a:latin typeface="+mj-lt"/>
              </a:rPr>
              <a:t>FINANCIAMENTO</a:t>
            </a:r>
          </a:p>
          <a:p>
            <a:pPr lvl="0"/>
            <a:r>
              <a:rPr lang="pt-BR" dirty="0">
                <a:latin typeface="+mj-lt"/>
              </a:rPr>
              <a:t>Financiamento para a segurança hídrica</a:t>
            </a:r>
          </a:p>
        </p:txBody>
      </p:sp>
      <p:sp>
        <p:nvSpPr>
          <p:cNvPr id="24" name="Seta para baixo 23"/>
          <p:cNvSpPr/>
          <p:nvPr/>
        </p:nvSpPr>
        <p:spPr>
          <a:xfrm>
            <a:off x="9343163" y="1184988"/>
            <a:ext cx="1787298" cy="5147671"/>
          </a:xfrm>
          <a:prstGeom prst="downArrow">
            <a:avLst/>
          </a:prstGeom>
          <a:solidFill>
            <a:srgbClr val="92D050"/>
          </a:solidFill>
          <a:ln>
            <a:noFill/>
          </a:ln>
        </p:spPr>
        <p:style>
          <a:lnRef idx="2">
            <a:schemeClr val="accent6">
              <a:shade val="50000"/>
            </a:schemeClr>
          </a:lnRef>
          <a:fillRef idx="1">
            <a:schemeClr val="accent6"/>
          </a:fillRef>
          <a:effectRef idx="0">
            <a:schemeClr val="accent6"/>
          </a:effectRef>
          <a:fontRef idx="minor">
            <a:schemeClr val="lt1"/>
          </a:fontRef>
        </p:style>
        <p:txBody>
          <a:bodyPr vert="vert270" rtlCol="0" anchor="ctr"/>
          <a:lstStyle/>
          <a:p>
            <a:pPr algn="ctr"/>
            <a:r>
              <a:rPr lang="pt-BR" sz="1600" b="1" u="sng" dirty="0">
                <a:latin typeface="+mj-lt"/>
              </a:rPr>
              <a:t>GOVERNANÇA </a:t>
            </a:r>
            <a:r>
              <a:rPr lang="pt-BR" sz="1600" b="1" dirty="0">
                <a:latin typeface="+mj-lt"/>
              </a:rPr>
              <a:t>– </a:t>
            </a:r>
            <a:r>
              <a:rPr lang="pt-BR" sz="1600" dirty="0">
                <a:latin typeface="+mj-lt"/>
              </a:rPr>
              <a:t>Governança hídrica para a Agenda de Desenvolvimento 2030</a:t>
            </a:r>
          </a:p>
        </p:txBody>
      </p:sp>
      <p:sp>
        <p:nvSpPr>
          <p:cNvPr id="22" name="Seta para baixo 21"/>
          <p:cNvSpPr/>
          <p:nvPr/>
        </p:nvSpPr>
        <p:spPr>
          <a:xfrm>
            <a:off x="5635570" y="1184988"/>
            <a:ext cx="1831629" cy="5147671"/>
          </a:xfrm>
          <a:prstGeom prst="downArrow">
            <a:avLst/>
          </a:prstGeom>
          <a:solidFill>
            <a:srgbClr val="92D050"/>
          </a:solidFill>
          <a:ln>
            <a:noFill/>
          </a:ln>
        </p:spPr>
        <p:style>
          <a:lnRef idx="2">
            <a:schemeClr val="accent6">
              <a:shade val="50000"/>
            </a:schemeClr>
          </a:lnRef>
          <a:fillRef idx="1">
            <a:schemeClr val="accent6"/>
          </a:fillRef>
          <a:effectRef idx="0">
            <a:schemeClr val="accent6"/>
          </a:effectRef>
          <a:fontRef idx="minor">
            <a:schemeClr val="lt1"/>
          </a:fontRef>
        </p:style>
        <p:txBody>
          <a:bodyPr vert="vert270" rtlCol="0" anchor="ctr"/>
          <a:lstStyle/>
          <a:p>
            <a:pPr algn="ctr"/>
            <a:r>
              <a:rPr lang="en-GB" sz="1600" b="1" u="sng" dirty="0">
                <a:latin typeface="+mj-lt"/>
              </a:rPr>
              <a:t>COMPARTILHAMENTO </a:t>
            </a:r>
            <a:r>
              <a:rPr lang="da-DK" sz="1600" b="1" dirty="0">
                <a:latin typeface="+mj-lt"/>
              </a:rPr>
              <a:t>– </a:t>
            </a:r>
            <a:r>
              <a:rPr lang="da-DK" sz="1600" dirty="0">
                <a:latin typeface="+mj-lt"/>
              </a:rPr>
              <a:t>Sustentabilidade pelo envolvimento dos interessados</a:t>
            </a:r>
            <a:endParaRPr lang="pt-BR" sz="1600" dirty="0">
              <a:latin typeface="+mj-lt"/>
            </a:endParaRPr>
          </a:p>
        </p:txBody>
      </p:sp>
      <p:sp>
        <p:nvSpPr>
          <p:cNvPr id="23" name="Seta para baixo 22"/>
          <p:cNvSpPr/>
          <p:nvPr/>
        </p:nvSpPr>
        <p:spPr>
          <a:xfrm>
            <a:off x="7496753" y="1184988"/>
            <a:ext cx="1816856" cy="5147673"/>
          </a:xfrm>
          <a:prstGeom prst="downArrow">
            <a:avLst/>
          </a:prstGeom>
          <a:solidFill>
            <a:srgbClr val="92D050"/>
          </a:solidFill>
          <a:ln>
            <a:noFill/>
          </a:ln>
        </p:spPr>
        <p:style>
          <a:lnRef idx="2">
            <a:schemeClr val="accent6">
              <a:shade val="50000"/>
            </a:schemeClr>
          </a:lnRef>
          <a:fillRef idx="1">
            <a:schemeClr val="accent6"/>
          </a:fillRef>
          <a:effectRef idx="0">
            <a:schemeClr val="accent6"/>
          </a:effectRef>
          <a:fontRef idx="minor">
            <a:schemeClr val="lt1"/>
          </a:fontRef>
        </p:style>
        <p:txBody>
          <a:bodyPr vert="vert270" rtlCol="0" anchor="ctr"/>
          <a:lstStyle/>
          <a:p>
            <a:pPr algn="ctr"/>
            <a:r>
              <a:rPr lang="da-DK" sz="1600" b="1" u="sng" dirty="0">
                <a:latin typeface="+mj-lt"/>
              </a:rPr>
              <a:t>CAPACITAÇÃO</a:t>
            </a:r>
            <a:r>
              <a:rPr lang="da-DK" sz="1600" b="1" dirty="0">
                <a:latin typeface="+mj-lt"/>
              </a:rPr>
              <a:t> – E</a:t>
            </a:r>
            <a:r>
              <a:rPr lang="da-DK" sz="1600" dirty="0">
                <a:latin typeface="+mj-lt"/>
              </a:rPr>
              <a:t>ducação, capacitação e troca de tecnologias</a:t>
            </a:r>
            <a:endParaRPr lang="pt-BR" sz="1600" dirty="0">
              <a:latin typeface="+mj-lt"/>
            </a:endParaRPr>
          </a:p>
        </p:txBody>
      </p:sp>
      <p:sp>
        <p:nvSpPr>
          <p:cNvPr id="14" name="CaixaDeTexto 13"/>
          <p:cNvSpPr txBox="1"/>
          <p:nvPr/>
        </p:nvSpPr>
        <p:spPr>
          <a:xfrm>
            <a:off x="1762125" y="149358"/>
            <a:ext cx="9832157" cy="400110"/>
          </a:xfrm>
          <a:prstGeom prst="rect">
            <a:avLst/>
          </a:prstGeom>
          <a:noFill/>
        </p:spPr>
        <p:txBody>
          <a:bodyPr wrap="square" rtlCol="0">
            <a:spAutoFit/>
          </a:bodyPr>
          <a:lstStyle>
            <a:defPPr>
              <a:defRPr lang="pt-BR"/>
            </a:defPPr>
            <a:lvl1pPr>
              <a:defRPr sz="2000" b="1">
                <a:solidFill>
                  <a:schemeClr val="accent3">
                    <a:lumMod val="50000"/>
                  </a:schemeClr>
                </a:solidFill>
                <a:effectLst>
                  <a:outerShdw blurRad="38100" dist="38100" dir="2700000" algn="tl">
                    <a:srgbClr val="000000">
                      <a:alpha val="43137"/>
                    </a:srgbClr>
                  </a:outerShdw>
                </a:effectLst>
              </a:defRPr>
            </a:lvl1pPr>
          </a:lstStyle>
          <a:p>
            <a:r>
              <a:rPr lang="pt-BR" b="0" spc="600" dirty="0">
                <a:solidFill>
                  <a:schemeClr val="accent1">
                    <a:lumMod val="75000"/>
                  </a:schemeClr>
                </a:solidFill>
                <a:effectLst/>
                <a:latin typeface="+mj-lt"/>
              </a:rPr>
              <a:t>PROCESSO TEMÁTICO</a:t>
            </a:r>
          </a:p>
        </p:txBody>
      </p:sp>
      <p:sp>
        <p:nvSpPr>
          <p:cNvPr id="25" name="Retângulo 24"/>
          <p:cNvSpPr/>
          <p:nvPr/>
        </p:nvSpPr>
        <p:spPr>
          <a:xfrm>
            <a:off x="1762125" y="549468"/>
            <a:ext cx="7079214" cy="400110"/>
          </a:xfrm>
          <a:prstGeom prst="rect">
            <a:avLst/>
          </a:prstGeom>
          <a:noFill/>
        </p:spPr>
        <p:txBody>
          <a:bodyPr wrap="square" rtlCol="0">
            <a:spAutoFit/>
          </a:bodyPr>
          <a:lstStyle/>
          <a:p>
            <a:r>
              <a:rPr lang="en-CA" sz="2000" spc="300" dirty="0">
                <a:solidFill>
                  <a:schemeClr val="accent1">
                    <a:lumMod val="75000"/>
                  </a:schemeClr>
                </a:solidFill>
                <a:latin typeface="Gill Sans MT" pitchFamily="34" charset="0"/>
              </a:rPr>
              <a:t>GRADE TEMÁTICA</a:t>
            </a:r>
          </a:p>
        </p:txBody>
      </p:sp>
      <p:cxnSp>
        <p:nvCxnSpPr>
          <p:cNvPr id="26" name="Conector reto 25"/>
          <p:cNvCxnSpPr/>
          <p:nvPr/>
        </p:nvCxnSpPr>
        <p:spPr>
          <a:xfrm>
            <a:off x="1752600" y="550898"/>
            <a:ext cx="9839325"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Imagem 1"/>
          <p:cNvPicPr>
            <a:picLocks noChangeAspect="1"/>
          </p:cNvPicPr>
          <p:nvPr/>
        </p:nvPicPr>
        <p:blipFill>
          <a:blip r:embed="rId3"/>
          <a:stretch>
            <a:fillRect/>
          </a:stretch>
        </p:blipFill>
        <p:spPr>
          <a:xfrm>
            <a:off x="10809009" y="1253066"/>
            <a:ext cx="1222709" cy="760062"/>
          </a:xfrm>
          <a:prstGeom prst="rect">
            <a:avLst/>
          </a:prstGeom>
        </p:spPr>
      </p:pic>
      <p:pic>
        <p:nvPicPr>
          <p:cNvPr id="3" name="Imagem 2"/>
          <p:cNvPicPr>
            <a:picLocks noChangeAspect="1"/>
          </p:cNvPicPr>
          <p:nvPr/>
        </p:nvPicPr>
        <p:blipFill>
          <a:blip r:embed="rId4"/>
          <a:stretch>
            <a:fillRect/>
          </a:stretch>
        </p:blipFill>
        <p:spPr>
          <a:xfrm>
            <a:off x="10809009" y="2075123"/>
            <a:ext cx="1238250" cy="778586"/>
          </a:xfrm>
          <a:prstGeom prst="rect">
            <a:avLst/>
          </a:prstGeom>
        </p:spPr>
      </p:pic>
      <p:pic>
        <p:nvPicPr>
          <p:cNvPr id="4" name="Imagem 3"/>
          <p:cNvPicPr>
            <a:picLocks noChangeAspect="1"/>
          </p:cNvPicPr>
          <p:nvPr/>
        </p:nvPicPr>
        <p:blipFill>
          <a:blip r:embed="rId5"/>
          <a:stretch>
            <a:fillRect/>
          </a:stretch>
        </p:blipFill>
        <p:spPr>
          <a:xfrm>
            <a:off x="10809010" y="2938325"/>
            <a:ext cx="1222708" cy="755501"/>
          </a:xfrm>
          <a:prstGeom prst="rect">
            <a:avLst/>
          </a:prstGeom>
        </p:spPr>
      </p:pic>
      <p:pic>
        <p:nvPicPr>
          <p:cNvPr id="5" name="Imagem 4"/>
          <p:cNvPicPr>
            <a:picLocks noChangeAspect="1"/>
          </p:cNvPicPr>
          <p:nvPr/>
        </p:nvPicPr>
        <p:blipFill>
          <a:blip r:embed="rId6"/>
          <a:stretch>
            <a:fillRect/>
          </a:stretch>
        </p:blipFill>
        <p:spPr>
          <a:xfrm>
            <a:off x="10820897" y="3794003"/>
            <a:ext cx="1210821" cy="740865"/>
          </a:xfrm>
          <a:prstGeom prst="rect">
            <a:avLst/>
          </a:prstGeom>
        </p:spPr>
      </p:pic>
      <p:pic>
        <p:nvPicPr>
          <p:cNvPr id="6" name="Imagem 5"/>
          <p:cNvPicPr>
            <a:picLocks noChangeAspect="1"/>
          </p:cNvPicPr>
          <p:nvPr/>
        </p:nvPicPr>
        <p:blipFill>
          <a:blip r:embed="rId7"/>
          <a:stretch>
            <a:fillRect/>
          </a:stretch>
        </p:blipFill>
        <p:spPr>
          <a:xfrm>
            <a:off x="10802332" y="4622679"/>
            <a:ext cx="1229386" cy="752772"/>
          </a:xfrm>
          <a:prstGeom prst="rect">
            <a:avLst/>
          </a:prstGeom>
        </p:spPr>
      </p:pic>
      <p:pic>
        <p:nvPicPr>
          <p:cNvPr id="7" name="Imagem 6"/>
          <p:cNvPicPr>
            <a:picLocks noChangeAspect="1"/>
          </p:cNvPicPr>
          <p:nvPr/>
        </p:nvPicPr>
        <p:blipFill>
          <a:blip r:embed="rId8"/>
          <a:stretch>
            <a:fillRect/>
          </a:stretch>
        </p:blipFill>
        <p:spPr>
          <a:xfrm>
            <a:off x="10821626" y="5428969"/>
            <a:ext cx="1210091" cy="787063"/>
          </a:xfrm>
          <a:prstGeom prst="rect">
            <a:avLst/>
          </a:prstGeom>
        </p:spPr>
      </p:pic>
      <p:pic>
        <p:nvPicPr>
          <p:cNvPr id="8" name="Imagem 7"/>
          <p:cNvPicPr>
            <a:picLocks noChangeAspect="1"/>
          </p:cNvPicPr>
          <p:nvPr/>
        </p:nvPicPr>
        <p:blipFill>
          <a:blip r:embed="rId9"/>
          <a:stretch>
            <a:fillRect/>
          </a:stretch>
        </p:blipFill>
        <p:spPr>
          <a:xfrm>
            <a:off x="6112070" y="500495"/>
            <a:ext cx="890893" cy="711030"/>
          </a:xfrm>
          <a:prstGeom prst="rect">
            <a:avLst/>
          </a:prstGeom>
        </p:spPr>
      </p:pic>
      <p:pic>
        <p:nvPicPr>
          <p:cNvPr id="9" name="Imagem 8"/>
          <p:cNvPicPr>
            <a:picLocks noChangeAspect="1"/>
          </p:cNvPicPr>
          <p:nvPr/>
        </p:nvPicPr>
        <p:blipFill>
          <a:blip r:embed="rId10"/>
          <a:stretch>
            <a:fillRect/>
          </a:stretch>
        </p:blipFill>
        <p:spPr>
          <a:xfrm>
            <a:off x="7974232" y="468575"/>
            <a:ext cx="847725" cy="742950"/>
          </a:xfrm>
          <a:prstGeom prst="rect">
            <a:avLst/>
          </a:prstGeom>
        </p:spPr>
      </p:pic>
      <p:pic>
        <p:nvPicPr>
          <p:cNvPr id="10" name="Imagem 9"/>
          <p:cNvPicPr>
            <a:picLocks noChangeAspect="1"/>
          </p:cNvPicPr>
          <p:nvPr/>
        </p:nvPicPr>
        <p:blipFill>
          <a:blip r:embed="rId11"/>
          <a:stretch>
            <a:fillRect/>
          </a:stretch>
        </p:blipFill>
        <p:spPr>
          <a:xfrm>
            <a:off x="9791088" y="441855"/>
            <a:ext cx="902932" cy="781050"/>
          </a:xfrm>
          <a:prstGeom prst="rect">
            <a:avLst/>
          </a:prstGeom>
        </p:spPr>
      </p:pic>
    </p:spTree>
    <p:extLst>
      <p:ext uri="{BB962C8B-B14F-4D97-AF65-F5344CB8AC3E}">
        <p14:creationId xmlns:p14="http://schemas.microsoft.com/office/powerpoint/2010/main" val="159211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4" grpId="0" animBg="1"/>
      <p:bldP spid="22" grpId="0" animBg="1"/>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534" y="1382986"/>
            <a:ext cx="11192933" cy="528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ítulo 1"/>
          <p:cNvSpPr txBox="1">
            <a:spLocks/>
          </p:cNvSpPr>
          <p:nvPr/>
        </p:nvSpPr>
        <p:spPr bwMode="auto">
          <a:xfrm>
            <a:off x="-6175" y="332656"/>
            <a:ext cx="12192000" cy="122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pt-BR" sz="3600" b="1" dirty="0" smtClean="0">
                <a:ln w="11430"/>
                <a:solidFill>
                  <a:srgbClr val="009900"/>
                </a:solidFill>
                <a:effectLst>
                  <a:outerShdw blurRad="50800" dist="39000" dir="5460000" algn="tl">
                    <a:srgbClr val="000000">
                      <a:alpha val="38000"/>
                    </a:srgbClr>
                  </a:outerShdw>
                </a:effectLst>
                <a:latin typeface="Arial" charset="0"/>
                <a:cs typeface="Arial" charset="0"/>
              </a:rPr>
              <a:t>Uso e Ocupação do Solo</a:t>
            </a:r>
            <a:endParaRPr lang="pt-BR" sz="3600" b="1" dirty="0">
              <a:ln w="11430"/>
              <a:solidFill>
                <a:srgbClr val="009900"/>
              </a:solidFill>
              <a:effectLst>
                <a:outerShdw blurRad="50800" dist="39000" dir="5460000" algn="tl">
                  <a:srgbClr val="000000">
                    <a:alpha val="38000"/>
                  </a:srgbClr>
                </a:outerShdw>
              </a:effectLst>
              <a:latin typeface="Arial" charset="0"/>
              <a:cs typeface="Arial" charset="0"/>
            </a:endParaRPr>
          </a:p>
        </p:txBody>
      </p:sp>
      <p:grpSp>
        <p:nvGrpSpPr>
          <p:cNvPr id="4" name="Grupo 3"/>
          <p:cNvGrpSpPr/>
          <p:nvPr/>
        </p:nvGrpSpPr>
        <p:grpSpPr>
          <a:xfrm>
            <a:off x="1222124" y="1988840"/>
            <a:ext cx="9735403" cy="1773280"/>
            <a:chOff x="916593" y="1988840"/>
            <a:chExt cx="7301552" cy="1773280"/>
          </a:xfrm>
        </p:grpSpPr>
        <p:pic>
          <p:nvPicPr>
            <p:cNvPr id="1331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6679" t="21421" r="37203" b="54338"/>
            <a:stretch/>
          </p:blipFill>
          <p:spPr bwMode="auto">
            <a:xfrm>
              <a:off x="916593" y="1988840"/>
              <a:ext cx="7301552" cy="1773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ixaDeTexto 1"/>
            <p:cNvSpPr txBox="1"/>
            <p:nvPr/>
          </p:nvSpPr>
          <p:spPr>
            <a:xfrm>
              <a:off x="5827747" y="1988840"/>
              <a:ext cx="1746728" cy="338554"/>
            </a:xfrm>
            <a:prstGeom prst="rect">
              <a:avLst/>
            </a:prstGeom>
            <a:noFill/>
          </p:spPr>
          <p:txBody>
            <a:bodyPr wrap="none" rtlCol="0">
              <a:spAutoFit/>
            </a:bodyPr>
            <a:lstStyle/>
            <a:p>
              <a:r>
                <a:rPr lang="pt-BR" sz="1600" dirty="0" smtClean="0"/>
                <a:t>Correio Braziliense (2014)</a:t>
              </a:r>
              <a:endParaRPr lang="pt-BR" sz="1600" dirty="0"/>
            </a:p>
          </p:txBody>
        </p:sp>
      </p:grpSp>
      <p:grpSp>
        <p:nvGrpSpPr>
          <p:cNvPr id="9" name="Grupo 8"/>
          <p:cNvGrpSpPr/>
          <p:nvPr/>
        </p:nvGrpSpPr>
        <p:grpSpPr>
          <a:xfrm>
            <a:off x="4433322" y="3868288"/>
            <a:ext cx="3325356" cy="625528"/>
            <a:chOff x="5580112" y="3762120"/>
            <a:chExt cx="2638033" cy="625528"/>
          </a:xfrm>
        </p:grpSpPr>
        <p:sp>
          <p:nvSpPr>
            <p:cNvPr id="6" name="Retângulo 5"/>
            <p:cNvSpPr/>
            <p:nvPr/>
          </p:nvSpPr>
          <p:spPr bwMode="auto">
            <a:xfrm>
              <a:off x="5580112" y="3762120"/>
              <a:ext cx="2638033" cy="625528"/>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sp>
          <p:nvSpPr>
            <p:cNvPr id="3" name="CaixaDeTexto 2"/>
            <p:cNvSpPr txBox="1"/>
            <p:nvPr/>
          </p:nvSpPr>
          <p:spPr>
            <a:xfrm>
              <a:off x="6195249" y="3859525"/>
              <a:ext cx="1116786" cy="400110"/>
            </a:xfrm>
            <a:prstGeom prst="rect">
              <a:avLst/>
            </a:prstGeom>
            <a:noFill/>
          </p:spPr>
          <p:txBody>
            <a:bodyPr wrap="none" rtlCol="0">
              <a:spAutoFit/>
            </a:bodyPr>
            <a:lstStyle/>
            <a:p>
              <a:r>
                <a:rPr lang="pt-BR" sz="2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2,25% a.a.</a:t>
              </a:r>
            </a:p>
          </p:txBody>
        </p:sp>
      </p:grpSp>
      <p:sp>
        <p:nvSpPr>
          <p:cNvPr id="10" name="CaixaDeTexto 9"/>
          <p:cNvSpPr txBox="1"/>
          <p:nvPr/>
        </p:nvSpPr>
        <p:spPr>
          <a:xfrm>
            <a:off x="1808974" y="4581128"/>
            <a:ext cx="6263446" cy="1107996"/>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pt-BR" sz="6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+63.000 </a:t>
            </a:r>
            <a:r>
              <a:rPr lang="pt-BR" sz="66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hab</a:t>
            </a:r>
            <a:r>
              <a:rPr lang="pt-BR" sz="6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/ano</a:t>
            </a:r>
            <a:endParaRPr lang="pt-BR"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45528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cstate="print">
            <a:extLst>
              <a:ext uri="{28A0092B-C50C-407E-A947-70E740481C1C}">
                <a14:useLocalDpi xmlns:a14="http://schemas.microsoft.com/office/drawing/2010/main" val="0"/>
              </a:ext>
            </a:extLst>
          </a:blip>
          <a:srcRect b="2313"/>
          <a:stretch/>
        </p:blipFill>
        <p:spPr>
          <a:xfrm>
            <a:off x="967784" y="1351500"/>
            <a:ext cx="10157416" cy="5349748"/>
          </a:xfrm>
          <a:prstGeom prst="rect">
            <a:avLst/>
          </a:prstGeom>
        </p:spPr>
      </p:pic>
      <p:sp>
        <p:nvSpPr>
          <p:cNvPr id="7" name="TextBox 2"/>
          <p:cNvSpPr txBox="1"/>
          <p:nvPr/>
        </p:nvSpPr>
        <p:spPr>
          <a:xfrm>
            <a:off x="1700784" y="310388"/>
            <a:ext cx="9015984" cy="954107"/>
          </a:xfrm>
          <a:prstGeom prst="rect">
            <a:avLst/>
          </a:prstGeom>
          <a:noFill/>
        </p:spPr>
        <p:txBody>
          <a:bodyPr wrap="square" rtlCol="0">
            <a:spAutoFit/>
          </a:bodyPr>
          <a:lstStyle/>
          <a:p>
            <a:pPr algn="ctr"/>
            <a:r>
              <a:rPr lang="en-GB" sz="3200" b="1" dirty="0">
                <a:solidFill>
                  <a:schemeClr val="accent1">
                    <a:lumMod val="50000"/>
                  </a:schemeClr>
                </a:solidFill>
              </a:rPr>
              <a:t>THEMATIC </a:t>
            </a:r>
            <a:r>
              <a:rPr lang="en-GB" sz="3200" b="1" dirty="0" smtClean="0">
                <a:solidFill>
                  <a:schemeClr val="accent1">
                    <a:lumMod val="50000"/>
                  </a:schemeClr>
                </a:solidFill>
              </a:rPr>
              <a:t>FRAMEWORK</a:t>
            </a:r>
          </a:p>
          <a:p>
            <a:pPr algn="ctr"/>
            <a:r>
              <a:rPr lang="en-GB" sz="2400" b="1" dirty="0" smtClean="0">
                <a:solidFill>
                  <a:srgbClr val="00B0F0"/>
                </a:solidFill>
              </a:rPr>
              <a:t>6 themes </a:t>
            </a:r>
            <a:r>
              <a:rPr lang="en-GB" sz="2400" b="1" dirty="0" smtClean="0">
                <a:solidFill>
                  <a:schemeClr val="bg1">
                    <a:lumMod val="65000"/>
                  </a:schemeClr>
                </a:solidFill>
              </a:rPr>
              <a:t>+</a:t>
            </a:r>
            <a:r>
              <a:rPr lang="en-GB" sz="2400" b="1" dirty="0" smtClean="0">
                <a:solidFill>
                  <a:srgbClr val="00B0F0"/>
                </a:solidFill>
              </a:rPr>
              <a:t> </a:t>
            </a:r>
            <a:r>
              <a:rPr lang="en-GB" sz="2400" b="1" dirty="0" smtClean="0">
                <a:solidFill>
                  <a:schemeClr val="accent5">
                    <a:lumMod val="75000"/>
                  </a:schemeClr>
                </a:solidFill>
              </a:rPr>
              <a:t>3 cross-cutting issues </a:t>
            </a:r>
            <a:r>
              <a:rPr lang="en-GB" sz="2400" b="1" dirty="0" smtClean="0">
                <a:solidFill>
                  <a:schemeClr val="bg1">
                    <a:lumMod val="65000"/>
                  </a:schemeClr>
                </a:solidFill>
              </a:rPr>
              <a:t>+ </a:t>
            </a:r>
            <a:r>
              <a:rPr lang="en-GB" sz="2400" dirty="0" smtClean="0">
                <a:solidFill>
                  <a:schemeClr val="tx1">
                    <a:lumMod val="50000"/>
                    <a:lumOff val="50000"/>
                  </a:schemeClr>
                </a:solidFill>
              </a:rPr>
              <a:t>32 topics </a:t>
            </a:r>
            <a:endParaRPr lang="en-GB" sz="2400" dirty="0">
              <a:solidFill>
                <a:schemeClr val="tx1">
                  <a:lumMod val="50000"/>
                  <a:lumOff val="50000"/>
                </a:schemeClr>
              </a:solidFill>
            </a:endParaRPr>
          </a:p>
        </p:txBody>
      </p:sp>
    </p:spTree>
    <p:extLst>
      <p:ext uri="{BB962C8B-B14F-4D97-AF65-F5344CB8AC3E}">
        <p14:creationId xmlns:p14="http://schemas.microsoft.com/office/powerpoint/2010/main" val="37235030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088832" y="1564275"/>
            <a:ext cx="1775791" cy="62285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a:solidFill>
                  <a:schemeClr val="tx1"/>
                </a:solidFill>
              </a:rPr>
              <a:t>9 TEMAS</a:t>
            </a:r>
          </a:p>
        </p:txBody>
      </p:sp>
      <p:sp>
        <p:nvSpPr>
          <p:cNvPr id="5" name="Rounded Rectangle 4"/>
          <p:cNvSpPr/>
          <p:nvPr/>
        </p:nvSpPr>
        <p:spPr>
          <a:xfrm>
            <a:off x="4174431" y="2891769"/>
            <a:ext cx="3604591" cy="62285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a:solidFill>
                  <a:schemeClr val="tx1"/>
                </a:solidFill>
              </a:rPr>
              <a:t>32 TÓPICOS</a:t>
            </a:r>
          </a:p>
        </p:txBody>
      </p:sp>
      <p:sp>
        <p:nvSpPr>
          <p:cNvPr id="6" name="Rounded Rectangle 5"/>
          <p:cNvSpPr/>
          <p:nvPr/>
        </p:nvSpPr>
        <p:spPr>
          <a:xfrm>
            <a:off x="894519" y="4259221"/>
            <a:ext cx="10459279" cy="95624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00" b="1">
              <a:solidFill>
                <a:schemeClr val="tx1"/>
              </a:solidFill>
            </a:endParaRPr>
          </a:p>
          <a:p>
            <a:pPr algn="ctr"/>
            <a:r>
              <a:rPr lang="pt-BR" sz="2400" b="1">
                <a:solidFill>
                  <a:schemeClr val="tx1"/>
                </a:solidFill>
              </a:rPr>
              <a:t>96 SESSÕES</a:t>
            </a:r>
          </a:p>
          <a:p>
            <a:pPr algn="ctr"/>
            <a:r>
              <a:rPr lang="pt-BR" sz="2400" b="1">
                <a:solidFill>
                  <a:schemeClr val="tx1"/>
                </a:solidFill>
              </a:rPr>
              <a:t>+ Sessões Especiais + Painéis de Alto Nível  </a:t>
            </a:r>
          </a:p>
          <a:p>
            <a:pPr algn="ctr"/>
            <a:endParaRPr lang="pt-BR" sz="2400" b="1">
              <a:solidFill>
                <a:schemeClr val="tx1"/>
              </a:solidFill>
            </a:endParaRPr>
          </a:p>
        </p:txBody>
      </p:sp>
      <p:sp>
        <p:nvSpPr>
          <p:cNvPr id="7" name="Down Arrow 6"/>
          <p:cNvSpPr/>
          <p:nvPr/>
        </p:nvSpPr>
        <p:spPr>
          <a:xfrm>
            <a:off x="5784570" y="2279375"/>
            <a:ext cx="384314" cy="4373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Down Arrow 7"/>
          <p:cNvSpPr/>
          <p:nvPr/>
        </p:nvSpPr>
        <p:spPr>
          <a:xfrm>
            <a:off x="5771316" y="3668260"/>
            <a:ext cx="384314" cy="4373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p:cNvSpPr txBox="1"/>
          <p:nvPr/>
        </p:nvSpPr>
        <p:spPr>
          <a:xfrm>
            <a:off x="1762125" y="149358"/>
            <a:ext cx="9832157" cy="400110"/>
          </a:xfrm>
          <a:prstGeom prst="rect">
            <a:avLst/>
          </a:prstGeom>
          <a:noFill/>
        </p:spPr>
        <p:txBody>
          <a:bodyPr wrap="square" rtlCol="0">
            <a:spAutoFit/>
          </a:bodyPr>
          <a:lstStyle>
            <a:defPPr>
              <a:defRPr lang="pt-BR"/>
            </a:defPPr>
            <a:lvl1pPr>
              <a:defRPr sz="2000" b="1">
                <a:solidFill>
                  <a:schemeClr val="accent3">
                    <a:lumMod val="50000"/>
                  </a:schemeClr>
                </a:solidFill>
                <a:effectLst>
                  <a:outerShdw blurRad="38100" dist="38100" dir="2700000" algn="tl">
                    <a:srgbClr val="000000">
                      <a:alpha val="43137"/>
                    </a:srgbClr>
                  </a:outerShdw>
                </a:effectLst>
              </a:defRPr>
            </a:lvl1pPr>
          </a:lstStyle>
          <a:p>
            <a:r>
              <a:rPr lang="pt-BR" b="0" spc="600">
                <a:solidFill>
                  <a:schemeClr val="accent1">
                    <a:lumMod val="75000"/>
                  </a:schemeClr>
                </a:solidFill>
                <a:effectLst/>
                <a:latin typeface="+mj-lt"/>
              </a:rPr>
              <a:t>PROCESSO TEMÁTICO</a:t>
            </a:r>
          </a:p>
        </p:txBody>
      </p:sp>
      <p:sp>
        <p:nvSpPr>
          <p:cNvPr id="11" name="Retângulo 10"/>
          <p:cNvSpPr/>
          <p:nvPr/>
        </p:nvSpPr>
        <p:spPr>
          <a:xfrm>
            <a:off x="1762125" y="549468"/>
            <a:ext cx="7079214" cy="400110"/>
          </a:xfrm>
          <a:prstGeom prst="rect">
            <a:avLst/>
          </a:prstGeom>
          <a:noFill/>
        </p:spPr>
        <p:txBody>
          <a:bodyPr wrap="square" rtlCol="0">
            <a:spAutoFit/>
          </a:bodyPr>
          <a:lstStyle/>
          <a:p>
            <a:r>
              <a:rPr lang="pt-BR" sz="2000" spc="300">
                <a:solidFill>
                  <a:schemeClr val="accent1">
                    <a:lumMod val="75000"/>
                  </a:schemeClr>
                </a:solidFill>
                <a:latin typeface="Gill Sans MT" pitchFamily="34" charset="0"/>
              </a:rPr>
              <a:t>TEMAS – TÓPICOS - SESSÕES</a:t>
            </a:r>
          </a:p>
        </p:txBody>
      </p:sp>
      <p:cxnSp>
        <p:nvCxnSpPr>
          <p:cNvPr id="12" name="Conector reto 11"/>
          <p:cNvCxnSpPr/>
          <p:nvPr/>
        </p:nvCxnSpPr>
        <p:spPr>
          <a:xfrm>
            <a:off x="1752600" y="550898"/>
            <a:ext cx="983932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3" name="Grupo 1">
            <a:extLst>
              <a:ext uri="{FF2B5EF4-FFF2-40B4-BE49-F238E27FC236}">
                <a16:creationId xmlns:a16="http://schemas.microsoft.com/office/drawing/2014/main" xmlns="" id="{FA5D56F0-183D-4B6E-A1F9-C97E2BDC44E9}"/>
              </a:ext>
            </a:extLst>
          </p:cNvPr>
          <p:cNvGrpSpPr/>
          <p:nvPr/>
        </p:nvGrpSpPr>
        <p:grpSpPr>
          <a:xfrm>
            <a:off x="7257699" y="1603908"/>
            <a:ext cx="4640317" cy="2114168"/>
            <a:chOff x="7257699" y="1603908"/>
            <a:chExt cx="4640317" cy="2114168"/>
          </a:xfrm>
        </p:grpSpPr>
        <p:sp>
          <p:nvSpPr>
            <p:cNvPr id="14" name="Retângulo 13">
              <a:extLst>
                <a:ext uri="{FF2B5EF4-FFF2-40B4-BE49-F238E27FC236}">
                  <a16:creationId xmlns:a16="http://schemas.microsoft.com/office/drawing/2014/main" xmlns="" id="{C1D12AE1-20D8-4BC8-A14A-080B125EDC3A}"/>
                </a:ext>
              </a:extLst>
            </p:cNvPr>
            <p:cNvSpPr/>
            <p:nvPr/>
          </p:nvSpPr>
          <p:spPr>
            <a:xfrm>
              <a:off x="7257699" y="1603908"/>
              <a:ext cx="3087320" cy="523220"/>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spcBef>
                  <a:spcPts val="3000"/>
                </a:spcBef>
              </a:pPr>
              <a:r>
                <a:rPr lang="pt-BR" sz="2800" b="1">
                  <a:ln w="11430"/>
                  <a:solidFill>
                    <a:srgbClr val="002060"/>
                  </a:solidFill>
                  <a:effectLst>
                    <a:outerShdw blurRad="50800" dist="39000" dir="5460000" algn="tl">
                      <a:srgbClr val="000000">
                        <a:alpha val="38000"/>
                      </a:srgbClr>
                    </a:outerShdw>
                  </a:effectLst>
                </a:rPr>
                <a:t>~45 Coordenadores</a:t>
              </a:r>
            </a:p>
          </p:txBody>
        </p:sp>
        <p:sp>
          <p:nvSpPr>
            <p:cNvPr id="15" name="Retângulo 14">
              <a:extLst>
                <a:ext uri="{FF2B5EF4-FFF2-40B4-BE49-F238E27FC236}">
                  <a16:creationId xmlns:a16="http://schemas.microsoft.com/office/drawing/2014/main" xmlns="" id="{8776871A-F508-4A71-BD35-0D4EA2ABF7B7}"/>
                </a:ext>
              </a:extLst>
            </p:cNvPr>
            <p:cNvSpPr/>
            <p:nvPr/>
          </p:nvSpPr>
          <p:spPr>
            <a:xfrm>
              <a:off x="7779022" y="2941585"/>
              <a:ext cx="3270062" cy="523220"/>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spcBef>
                  <a:spcPts val="3000"/>
                </a:spcBef>
              </a:pPr>
              <a:r>
                <a:rPr lang="pt-BR" sz="2800" b="1">
                  <a:ln w="11430"/>
                  <a:solidFill>
                    <a:srgbClr val="002060"/>
                  </a:solidFill>
                  <a:effectLst>
                    <a:outerShdw blurRad="50800" dist="39000" dir="5460000" algn="tl">
                      <a:srgbClr val="000000">
                        <a:alpha val="38000"/>
                      </a:srgbClr>
                    </a:outerShdw>
                  </a:effectLst>
                </a:rPr>
                <a:t>~148 Coordenadores</a:t>
              </a:r>
            </a:p>
          </p:txBody>
        </p:sp>
        <p:sp>
          <p:nvSpPr>
            <p:cNvPr id="16" name="Chave direita 19">
              <a:extLst>
                <a:ext uri="{FF2B5EF4-FFF2-40B4-BE49-F238E27FC236}">
                  <a16:creationId xmlns:a16="http://schemas.microsoft.com/office/drawing/2014/main" xmlns="" id="{896C188E-DC80-4AA8-9884-410A70EA22D4}"/>
                </a:ext>
              </a:extLst>
            </p:cNvPr>
            <p:cNvSpPr/>
            <p:nvPr/>
          </p:nvSpPr>
          <p:spPr>
            <a:xfrm>
              <a:off x="10993798" y="1614091"/>
              <a:ext cx="360000" cy="2103985"/>
            </a:xfrm>
            <a:prstGeom prst="rightBrace">
              <a:avLst>
                <a:gd name="adj1" fmla="val 8333"/>
                <a:gd name="adj2" fmla="val 49396"/>
              </a:avLst>
            </a:prstGeom>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pt-BR"/>
            </a:p>
          </p:txBody>
        </p:sp>
        <p:sp>
          <p:nvSpPr>
            <p:cNvPr id="17" name="Retângulo 16">
              <a:extLst>
                <a:ext uri="{FF2B5EF4-FFF2-40B4-BE49-F238E27FC236}">
                  <a16:creationId xmlns:a16="http://schemas.microsoft.com/office/drawing/2014/main" xmlns="" id="{5D331A95-2366-443A-8A00-FAE762D553F9}"/>
                </a:ext>
              </a:extLst>
            </p:cNvPr>
            <p:cNvSpPr/>
            <p:nvPr/>
          </p:nvSpPr>
          <p:spPr>
            <a:xfrm rot="16200000">
              <a:off x="10735871" y="2316114"/>
              <a:ext cx="1801070" cy="523220"/>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spcBef>
                  <a:spcPts val="3000"/>
                </a:spcBef>
              </a:pPr>
              <a:r>
                <a:rPr lang="pt-BR" sz="2800" b="1">
                  <a:ln w="11430"/>
                  <a:solidFill>
                    <a:srgbClr val="002060"/>
                  </a:solidFill>
                  <a:effectLst>
                    <a:outerShdw blurRad="50800" dist="39000" dir="5460000" algn="tl">
                      <a:srgbClr val="000000">
                        <a:alpha val="38000"/>
                      </a:srgbClr>
                    </a:outerShdw>
                  </a:effectLst>
                </a:rPr>
                <a:t>145 ≠ orgs.</a:t>
              </a:r>
            </a:p>
          </p:txBody>
        </p:sp>
      </p:grpSp>
      <p:grpSp>
        <p:nvGrpSpPr>
          <p:cNvPr id="18" name="Grupo 2">
            <a:extLst>
              <a:ext uri="{FF2B5EF4-FFF2-40B4-BE49-F238E27FC236}">
                <a16:creationId xmlns:a16="http://schemas.microsoft.com/office/drawing/2014/main" xmlns="" id="{7B6E1880-19E0-45BD-BEB4-579D403B1A86}"/>
              </a:ext>
            </a:extLst>
          </p:cNvPr>
          <p:cNvGrpSpPr/>
          <p:nvPr/>
        </p:nvGrpSpPr>
        <p:grpSpPr>
          <a:xfrm>
            <a:off x="8835433" y="4443597"/>
            <a:ext cx="3270062" cy="1966395"/>
            <a:chOff x="9545032" y="4475733"/>
            <a:chExt cx="3270062" cy="1966395"/>
          </a:xfrm>
        </p:grpSpPr>
        <p:sp>
          <p:nvSpPr>
            <p:cNvPr id="19" name="Retângulo 18">
              <a:extLst>
                <a:ext uri="{FF2B5EF4-FFF2-40B4-BE49-F238E27FC236}">
                  <a16:creationId xmlns:a16="http://schemas.microsoft.com/office/drawing/2014/main" xmlns="" id="{45DF529C-085E-420D-8A9E-E39CE2784515}"/>
                </a:ext>
              </a:extLst>
            </p:cNvPr>
            <p:cNvSpPr/>
            <p:nvPr/>
          </p:nvSpPr>
          <p:spPr>
            <a:xfrm>
              <a:off x="9545032" y="4475733"/>
              <a:ext cx="3270062" cy="523220"/>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spcBef>
                  <a:spcPts val="3000"/>
                </a:spcBef>
              </a:pPr>
              <a:r>
                <a:rPr lang="pt-BR" sz="2800" b="1">
                  <a:ln w="11430"/>
                  <a:solidFill>
                    <a:srgbClr val="FF0000"/>
                  </a:solidFill>
                  <a:effectLst>
                    <a:outerShdw blurRad="50800" dist="39000" dir="5460000" algn="tl">
                      <a:srgbClr val="000000">
                        <a:alpha val="38000"/>
                      </a:srgbClr>
                    </a:outerShdw>
                  </a:effectLst>
                </a:rPr>
                <a:t>~400 Coordenadores</a:t>
              </a:r>
            </a:p>
          </p:txBody>
        </p:sp>
        <p:sp>
          <p:nvSpPr>
            <p:cNvPr id="20" name="Seta para baixo 22">
              <a:extLst>
                <a:ext uri="{FF2B5EF4-FFF2-40B4-BE49-F238E27FC236}">
                  <a16:creationId xmlns:a16="http://schemas.microsoft.com/office/drawing/2014/main" xmlns="" id="{B5EF14E4-7A19-49D3-BCA9-F4A6E5DC1776}"/>
                </a:ext>
              </a:extLst>
            </p:cNvPr>
            <p:cNvSpPr/>
            <p:nvPr/>
          </p:nvSpPr>
          <p:spPr>
            <a:xfrm>
              <a:off x="10395819" y="4998953"/>
              <a:ext cx="144000" cy="104400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pt-BR"/>
            </a:p>
          </p:txBody>
        </p:sp>
        <p:sp>
          <p:nvSpPr>
            <p:cNvPr id="21" name="Retângulo 20">
              <a:extLst>
                <a:ext uri="{FF2B5EF4-FFF2-40B4-BE49-F238E27FC236}">
                  <a16:creationId xmlns:a16="http://schemas.microsoft.com/office/drawing/2014/main" xmlns="" id="{89AA4FD4-D9A2-48E0-A1C5-4EDD2C4FDF75}"/>
                </a:ext>
              </a:extLst>
            </p:cNvPr>
            <p:cNvSpPr/>
            <p:nvPr/>
          </p:nvSpPr>
          <p:spPr>
            <a:xfrm>
              <a:off x="9944276" y="6042018"/>
              <a:ext cx="1802032" cy="400110"/>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spcBef>
                  <a:spcPts val="3000"/>
                </a:spcBef>
              </a:pPr>
              <a:r>
                <a:rPr lang="pt-BR" sz="2000" b="1">
                  <a:ln w="11430"/>
                  <a:solidFill>
                    <a:srgbClr val="FF0000"/>
                  </a:solidFill>
                  <a:effectLst>
                    <a:outerShdw blurRad="50800" dist="39000" dir="5460000" algn="tl">
                      <a:srgbClr val="000000">
                        <a:alpha val="38000"/>
                      </a:srgbClr>
                    </a:outerShdw>
                  </a:effectLst>
                </a:rPr>
                <a:t>Em andamento</a:t>
              </a:r>
            </a:p>
          </p:txBody>
        </p:sp>
      </p:grpSp>
      <p:sp>
        <p:nvSpPr>
          <p:cNvPr id="22" name="Rectangle 8">
            <a:extLst>
              <a:ext uri="{FF2B5EF4-FFF2-40B4-BE49-F238E27FC236}">
                <a16:creationId xmlns:a16="http://schemas.microsoft.com/office/drawing/2014/main" xmlns="" id="{C3D0D16B-696D-4AB3-A8D0-ABADE3EA6E3B}"/>
              </a:ext>
            </a:extLst>
          </p:cNvPr>
          <p:cNvSpPr/>
          <p:nvPr/>
        </p:nvSpPr>
        <p:spPr>
          <a:xfrm>
            <a:off x="2409204" y="5417585"/>
            <a:ext cx="7116564" cy="707886"/>
          </a:xfrm>
          <a:prstGeom prst="rect">
            <a:avLst/>
          </a:prstGeom>
        </p:spPr>
        <p:txBody>
          <a:bodyPr wrap="none">
            <a:spAutoFit/>
          </a:bodyPr>
          <a:lstStyle/>
          <a:p>
            <a:pPr algn="ctr"/>
            <a:r>
              <a:rPr lang="pt-BR" sz="2000" b="1">
                <a:solidFill>
                  <a:srgbClr val="FF0000"/>
                </a:solidFill>
              </a:rPr>
              <a:t>Liderado por coordenadores temáticos, de tópicos e de sessões</a:t>
            </a:r>
          </a:p>
          <a:p>
            <a:pPr algn="ctr"/>
            <a:r>
              <a:rPr lang="pt-BR" sz="2000" b="1">
                <a:solidFill>
                  <a:schemeClr val="tx1">
                    <a:lumMod val="50000"/>
                    <a:lumOff val="50000"/>
                  </a:schemeClr>
                </a:solidFill>
              </a:rPr>
              <a:t>- Cada grupo 4-5 organizações internacionais/regionais/nacionais</a:t>
            </a:r>
            <a:endParaRPr lang="pt-BR" sz="2000">
              <a:solidFill>
                <a:schemeClr val="tx1">
                  <a:lumMod val="50000"/>
                  <a:lumOff val="50000"/>
                </a:schemeClr>
              </a:solidFill>
            </a:endParaRPr>
          </a:p>
        </p:txBody>
      </p:sp>
    </p:spTree>
    <p:extLst>
      <p:ext uri="{BB962C8B-B14F-4D97-AF65-F5344CB8AC3E}">
        <p14:creationId xmlns:p14="http://schemas.microsoft.com/office/powerpoint/2010/main" val="160698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0" y="5372100"/>
            <a:ext cx="12192000" cy="149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p:cNvSpPr txBox="1"/>
          <p:nvPr/>
        </p:nvSpPr>
        <p:spPr>
          <a:xfrm>
            <a:off x="942109" y="1418520"/>
            <a:ext cx="10564091" cy="430887"/>
          </a:xfrm>
          <a:prstGeom prst="rect">
            <a:avLst/>
          </a:prstGeom>
          <a:noFill/>
        </p:spPr>
        <p:txBody>
          <a:bodyPr wrap="square" rtlCol="0">
            <a:spAutoFit/>
          </a:bodyPr>
          <a:lstStyle/>
          <a:p>
            <a:pPr marL="800100" lvl="1" indent="-342900">
              <a:spcAft>
                <a:spcPts val="1200"/>
              </a:spcAft>
              <a:buFont typeface="Arial" pitchFamily="34" charset="0"/>
              <a:buChar char="•"/>
            </a:pPr>
            <a:r>
              <a:rPr lang="en-US" sz="2200" dirty="0">
                <a:solidFill>
                  <a:prstClr val="black"/>
                </a:solidFill>
              </a:rPr>
              <a:t>±</a:t>
            </a:r>
            <a:r>
              <a:rPr lang="en-US" sz="2200" dirty="0">
                <a:solidFill>
                  <a:prstClr val="black"/>
                </a:solidFill>
                <a:latin typeface="Calibri"/>
              </a:rPr>
              <a:t> 1,000 </a:t>
            </a:r>
            <a:r>
              <a:rPr lang="en-US" sz="2200" dirty="0" err="1">
                <a:solidFill>
                  <a:prstClr val="black"/>
                </a:solidFill>
                <a:latin typeface="Calibri"/>
              </a:rPr>
              <a:t>formulários</a:t>
            </a:r>
            <a:r>
              <a:rPr lang="en-US" sz="2200" dirty="0">
                <a:solidFill>
                  <a:prstClr val="black"/>
                </a:solidFill>
                <a:latin typeface="Calibri"/>
              </a:rPr>
              <a:t>; de</a:t>
            </a:r>
            <a:r>
              <a:rPr kumimoji="0" lang="en-US" sz="2200" b="0" i="0" u="none" strike="noStrike" kern="1200" cap="none" spc="0" normalizeH="0" baseline="0" noProof="0" dirty="0">
                <a:ln>
                  <a:noFill/>
                </a:ln>
                <a:solidFill>
                  <a:prstClr val="black"/>
                </a:solidFill>
                <a:effectLst/>
                <a:uLnTx/>
                <a:uFillTx/>
                <a:latin typeface="Calibri"/>
                <a:ea typeface="+mn-ea"/>
                <a:cs typeface="+mn-cs"/>
              </a:rPr>
              <a:t> ±80 </a:t>
            </a:r>
            <a:r>
              <a:rPr kumimoji="0" lang="en-US" sz="2200" b="0" i="0" u="none" strike="noStrike" kern="1200" cap="none" spc="0" normalizeH="0" baseline="0" noProof="0" dirty="0" err="1">
                <a:ln>
                  <a:noFill/>
                </a:ln>
                <a:solidFill>
                  <a:prstClr val="black"/>
                </a:solidFill>
                <a:effectLst/>
                <a:uLnTx/>
                <a:uFillTx/>
                <a:latin typeface="Calibri"/>
                <a:ea typeface="+mn-ea"/>
                <a:cs typeface="+mn-cs"/>
              </a:rPr>
              <a:t>países</a:t>
            </a:r>
            <a:r>
              <a:rPr kumimoji="0" lang="en-US" sz="2200" b="0" i="0" u="none" strike="noStrike" kern="1200" cap="none" spc="0" normalizeH="0" baseline="0" noProof="0" dirty="0">
                <a:ln>
                  <a:noFill/>
                </a:ln>
                <a:solidFill>
                  <a:prstClr val="black"/>
                </a:solidFill>
                <a:effectLst/>
                <a:uLnTx/>
                <a:uFillTx/>
                <a:latin typeface="Calibri"/>
                <a:ea typeface="+mn-ea"/>
                <a:cs typeface="+mn-cs"/>
              </a:rPr>
              <a:t> + </a:t>
            </a:r>
            <a:r>
              <a:rPr kumimoji="0" lang="en-US" sz="2200" b="0" i="0" u="none" strike="noStrike" kern="1200" cap="none" spc="0" normalizeH="0" baseline="0" noProof="0" dirty="0" err="1">
                <a:ln>
                  <a:noFill/>
                </a:ln>
                <a:solidFill>
                  <a:prstClr val="black"/>
                </a:solidFill>
                <a:effectLst/>
                <a:uLnTx/>
                <a:uFillTx/>
                <a:latin typeface="Calibri"/>
                <a:ea typeface="+mn-ea"/>
                <a:cs typeface="+mn-cs"/>
              </a:rPr>
              <a:t>organizações</a:t>
            </a:r>
            <a:r>
              <a:rPr kumimoji="0" lang="en-US" sz="2200" b="0" i="0" u="none" strike="noStrike" kern="1200" cap="none" spc="0" normalizeH="0" baseline="0" noProof="0" dirty="0">
                <a:ln>
                  <a:noFill/>
                </a:ln>
                <a:solidFill>
                  <a:prstClr val="black"/>
                </a:solidFill>
                <a:effectLst/>
                <a:uLnTx/>
                <a:uFillTx/>
                <a:latin typeface="Calibri"/>
                <a:ea typeface="+mn-ea"/>
                <a:cs typeface="+mn-cs"/>
              </a:rPr>
              <a:t> </a:t>
            </a:r>
            <a:r>
              <a:rPr kumimoji="0" lang="en-US" sz="2200" b="0" i="0" u="none" strike="noStrike" kern="1200" cap="none" spc="0" normalizeH="0" baseline="0" noProof="0" dirty="0" err="1">
                <a:ln>
                  <a:noFill/>
                </a:ln>
                <a:solidFill>
                  <a:prstClr val="black"/>
                </a:solidFill>
                <a:effectLst/>
                <a:uLnTx/>
                <a:uFillTx/>
                <a:latin typeface="Calibri"/>
                <a:ea typeface="+mn-ea"/>
                <a:cs typeface="+mn-cs"/>
              </a:rPr>
              <a:t>internacionais</a:t>
            </a:r>
            <a:endParaRPr kumimoji="0" lang="en-US" sz="2200" b="1" i="0" u="none" strike="noStrike" kern="1200" cap="none" spc="0" normalizeH="0" baseline="0" noProof="0" dirty="0">
              <a:ln>
                <a:noFill/>
              </a:ln>
              <a:solidFill>
                <a:srgbClr val="FF0000"/>
              </a:solidFill>
              <a:effectLst/>
              <a:uLnTx/>
              <a:uFillTx/>
              <a:latin typeface="Calibri"/>
              <a:ea typeface="+mn-ea"/>
              <a:cs typeface="+mn-cs"/>
            </a:endParaRPr>
          </a:p>
        </p:txBody>
      </p:sp>
      <p:sp>
        <p:nvSpPr>
          <p:cNvPr id="5" name="TextBox 2"/>
          <p:cNvSpPr txBox="1"/>
          <p:nvPr/>
        </p:nvSpPr>
        <p:spPr>
          <a:xfrm>
            <a:off x="1700784" y="310388"/>
            <a:ext cx="9015984"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i="0" u="none" strike="noStrike" kern="1200" cap="none" spc="0" normalizeH="0" baseline="0" noProof="0" dirty="0">
                <a:ln>
                  <a:noFill/>
                </a:ln>
                <a:solidFill>
                  <a:srgbClr val="5B9BD5">
                    <a:lumMod val="50000"/>
                  </a:srgbClr>
                </a:solidFill>
                <a:effectLst/>
                <a:uLnTx/>
                <a:uFillTx/>
                <a:latin typeface="+mj-lt"/>
                <a:ea typeface="+mn-ea"/>
                <a:cs typeface="+mn-cs"/>
              </a:rPr>
              <a:t>PROCESSO TEMÁTICO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err="1">
                <a:ln>
                  <a:noFill/>
                </a:ln>
                <a:solidFill>
                  <a:srgbClr val="00B0F0"/>
                </a:solidFill>
                <a:effectLst/>
                <a:uLnTx/>
                <a:uFillTx/>
                <a:latin typeface="+mj-lt"/>
                <a:ea typeface="+mn-ea"/>
                <a:cs typeface="+mn-cs"/>
              </a:rPr>
              <a:t>Chamada</a:t>
            </a:r>
            <a:r>
              <a:rPr kumimoji="0" lang="en-GB" sz="2400" i="0" u="none" strike="noStrike" kern="1200" cap="none" spc="0" normalizeH="0" baseline="0" noProof="0" dirty="0">
                <a:ln>
                  <a:noFill/>
                </a:ln>
                <a:solidFill>
                  <a:srgbClr val="00B0F0"/>
                </a:solidFill>
                <a:effectLst/>
                <a:uLnTx/>
                <a:uFillTx/>
                <a:latin typeface="+mj-lt"/>
                <a:ea typeface="+mn-ea"/>
                <a:cs typeface="+mn-cs"/>
              </a:rPr>
              <a:t> </a:t>
            </a:r>
            <a:r>
              <a:rPr kumimoji="0" lang="en-GB" sz="2400" i="0" u="none" strike="noStrike" kern="1200" cap="none" spc="0" normalizeH="0" baseline="0" noProof="0" dirty="0" err="1">
                <a:ln>
                  <a:noFill/>
                </a:ln>
                <a:solidFill>
                  <a:srgbClr val="00B0F0"/>
                </a:solidFill>
                <a:effectLst/>
                <a:uLnTx/>
                <a:uFillTx/>
                <a:latin typeface="+mj-lt"/>
                <a:ea typeface="+mn-ea"/>
                <a:cs typeface="+mn-cs"/>
              </a:rPr>
              <a:t>Pública</a:t>
            </a:r>
            <a:r>
              <a:rPr kumimoji="0" lang="en-GB" sz="2400" i="0" u="none" strike="noStrike" kern="1200" cap="none" spc="0" normalizeH="0" baseline="0" noProof="0" dirty="0">
                <a:ln>
                  <a:noFill/>
                </a:ln>
                <a:solidFill>
                  <a:srgbClr val="00B0F0"/>
                </a:solidFill>
                <a:effectLst/>
                <a:uLnTx/>
                <a:uFillTx/>
                <a:latin typeface="+mj-lt"/>
                <a:ea typeface="+mn-ea"/>
                <a:cs typeface="+mn-cs"/>
              </a:rPr>
              <a:t> – </a:t>
            </a:r>
            <a:r>
              <a:rPr kumimoji="0" lang="en-GB" sz="2400" i="0" u="none" strike="noStrike" kern="1200" cap="none" spc="0" normalizeH="0" baseline="0" noProof="0" dirty="0" err="1">
                <a:ln>
                  <a:noFill/>
                </a:ln>
                <a:solidFill>
                  <a:srgbClr val="00B0F0"/>
                </a:solidFill>
                <a:effectLst/>
                <a:uLnTx/>
                <a:uFillTx/>
                <a:latin typeface="+mj-lt"/>
                <a:ea typeface="+mn-ea"/>
                <a:cs typeface="+mn-cs"/>
              </a:rPr>
              <a:t>Participe</a:t>
            </a:r>
            <a:r>
              <a:rPr kumimoji="0" lang="en-GB" sz="2400" i="0" u="none" strike="noStrike" kern="1200" cap="none" spc="0" normalizeH="0" baseline="0" noProof="0" dirty="0">
                <a:ln>
                  <a:noFill/>
                </a:ln>
                <a:solidFill>
                  <a:srgbClr val="00B0F0"/>
                </a:solidFill>
                <a:effectLst/>
                <a:uLnTx/>
                <a:uFillTx/>
                <a:latin typeface="+mj-lt"/>
                <a:ea typeface="+mn-ea"/>
                <a:cs typeface="+mn-cs"/>
              </a:rPr>
              <a:t> das </a:t>
            </a:r>
            <a:r>
              <a:rPr kumimoji="0" lang="en-GB" sz="2400" i="0" u="none" strike="noStrike" kern="1200" cap="none" spc="0" normalizeH="0" baseline="0" noProof="0" dirty="0" err="1">
                <a:ln>
                  <a:noFill/>
                </a:ln>
                <a:solidFill>
                  <a:srgbClr val="00B0F0"/>
                </a:solidFill>
                <a:effectLst/>
                <a:uLnTx/>
                <a:uFillTx/>
                <a:latin typeface="+mj-lt"/>
                <a:ea typeface="+mn-ea"/>
                <a:cs typeface="+mn-cs"/>
              </a:rPr>
              <a:t>Sessões</a:t>
            </a:r>
            <a:r>
              <a:rPr kumimoji="0" lang="en-GB" sz="2400" i="0" u="none" strike="noStrike" kern="1200" cap="none" spc="0" normalizeH="0" baseline="0" noProof="0" dirty="0">
                <a:ln>
                  <a:noFill/>
                </a:ln>
                <a:solidFill>
                  <a:srgbClr val="00B0F0"/>
                </a:solidFill>
                <a:effectLst/>
                <a:uLnTx/>
                <a:uFillTx/>
                <a:latin typeface="+mj-lt"/>
                <a:ea typeface="+mn-ea"/>
                <a:cs typeface="+mn-cs"/>
              </a:rPr>
              <a:t> </a:t>
            </a:r>
            <a:r>
              <a:rPr kumimoji="0" lang="en-GB" sz="2400" i="0" u="none" strike="noStrike" kern="1200" cap="none" spc="0" normalizeH="0" baseline="0" noProof="0" dirty="0" err="1">
                <a:ln>
                  <a:noFill/>
                </a:ln>
                <a:solidFill>
                  <a:srgbClr val="00B0F0"/>
                </a:solidFill>
                <a:effectLst/>
                <a:uLnTx/>
                <a:uFillTx/>
                <a:latin typeface="+mj-lt"/>
                <a:ea typeface="+mn-ea"/>
                <a:cs typeface="+mn-cs"/>
              </a:rPr>
              <a:t>Temáticas</a:t>
            </a:r>
            <a:endParaRPr kumimoji="0" lang="en-GB" sz="2400" i="0" u="none" strike="noStrike" kern="1200" cap="none" spc="0" normalizeH="0" baseline="0" noProof="0" dirty="0">
              <a:ln>
                <a:noFill/>
              </a:ln>
              <a:solidFill>
                <a:srgbClr val="00B0F0"/>
              </a:solidFill>
              <a:effectLst/>
              <a:uLnTx/>
              <a:uFillTx/>
              <a:latin typeface="+mj-lt"/>
              <a:ea typeface="+mn-ea"/>
              <a:cs typeface="+mn-cs"/>
            </a:endParaRPr>
          </a:p>
        </p:txBody>
      </p:sp>
      <p:pic>
        <p:nvPicPr>
          <p:cNvPr id="8" name="Imagem 7">
            <a:extLst>
              <a:ext uri="{FF2B5EF4-FFF2-40B4-BE49-F238E27FC236}">
                <a16:creationId xmlns:a16="http://schemas.microsoft.com/office/drawing/2014/main" xmlns="" id="{012CBAB0-CEA9-45C0-8413-4DD7857A0CC4}"/>
              </a:ext>
            </a:extLst>
          </p:cNvPr>
          <p:cNvPicPr>
            <a:picLocks noChangeAspect="1"/>
          </p:cNvPicPr>
          <p:nvPr/>
        </p:nvPicPr>
        <p:blipFill>
          <a:blip r:embed="rId2"/>
          <a:stretch>
            <a:fillRect/>
          </a:stretch>
        </p:blipFill>
        <p:spPr>
          <a:xfrm>
            <a:off x="6931745" y="2627803"/>
            <a:ext cx="5073442" cy="3339691"/>
          </a:xfrm>
          <a:prstGeom prst="rect">
            <a:avLst/>
          </a:prstGeom>
        </p:spPr>
      </p:pic>
      <p:pic>
        <p:nvPicPr>
          <p:cNvPr id="9" name="Imagem 8">
            <a:extLst>
              <a:ext uri="{FF2B5EF4-FFF2-40B4-BE49-F238E27FC236}">
                <a16:creationId xmlns:a16="http://schemas.microsoft.com/office/drawing/2014/main" xmlns="" id="{A09D9B7C-196E-4123-B4BF-ED6BAD10B8A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6335"/>
          <a:stretch/>
        </p:blipFill>
        <p:spPr>
          <a:xfrm>
            <a:off x="0" y="2024956"/>
            <a:ext cx="6931744" cy="4833044"/>
          </a:xfrm>
          <a:prstGeom prst="rect">
            <a:avLst/>
          </a:prstGeom>
        </p:spPr>
      </p:pic>
      <p:sp>
        <p:nvSpPr>
          <p:cNvPr id="2" name="CaixaDeTexto 1">
            <a:extLst>
              <a:ext uri="{FF2B5EF4-FFF2-40B4-BE49-F238E27FC236}">
                <a16:creationId xmlns:a16="http://schemas.microsoft.com/office/drawing/2014/main" xmlns="" id="{F751E9DA-62F0-412B-B35D-7B9448174D0A}"/>
              </a:ext>
            </a:extLst>
          </p:cNvPr>
          <p:cNvSpPr txBox="1"/>
          <p:nvPr/>
        </p:nvSpPr>
        <p:spPr>
          <a:xfrm>
            <a:off x="6664693" y="2088691"/>
            <a:ext cx="5365380" cy="46166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t-BR" sz="2000" b="1" dirty="0">
                <a:ln w="11430"/>
                <a:solidFill>
                  <a:srgbClr val="0070C0"/>
                </a:solidFill>
                <a:effectLst>
                  <a:outerShdw blurRad="50800" dist="39000" dir="5460000" algn="tl">
                    <a:srgbClr val="000000">
                      <a:alpha val="38000"/>
                    </a:srgbClr>
                  </a:outerShdw>
                </a:effectLst>
              </a:rPr>
              <a:t>&gt;</a:t>
            </a:r>
            <a:r>
              <a:rPr lang="pt-BR" sz="2400" b="1" dirty="0">
                <a:ln w="11430"/>
                <a:solidFill>
                  <a:srgbClr val="0070C0"/>
                </a:solidFill>
                <a:effectLst>
                  <a:outerShdw blurRad="50800" dist="39000" dir="5460000" algn="tl">
                    <a:srgbClr val="000000">
                      <a:alpha val="38000"/>
                    </a:srgbClr>
                  </a:outerShdw>
                </a:effectLst>
              </a:rPr>
              <a:t>2,100</a:t>
            </a:r>
            <a:r>
              <a:rPr lang="pt-BR" sz="2000" b="1" dirty="0">
                <a:ln w="11430"/>
                <a:solidFill>
                  <a:srgbClr val="0070C0"/>
                </a:solidFill>
                <a:effectLst>
                  <a:outerShdw blurRad="50800" dist="39000" dir="5460000" algn="tl">
                    <a:srgbClr val="000000">
                      <a:alpha val="38000"/>
                    </a:srgbClr>
                  </a:outerShdw>
                </a:effectLst>
              </a:rPr>
              <a:t> </a:t>
            </a:r>
            <a:r>
              <a:rPr lang="pt-BR" sz="1600" dirty="0">
                <a:solidFill>
                  <a:srgbClr val="0070C0"/>
                </a:solidFill>
              </a:rPr>
              <a:t>pedidos de participação – Sessões Temáticas  </a:t>
            </a:r>
            <a:endParaRPr lang="pt-BR" sz="1600" b="1" dirty="0">
              <a:solidFill>
                <a:srgbClr val="0070C0"/>
              </a:solidFill>
              <a:effectLst>
                <a:outerShdw blurRad="38100" dist="38100" dir="2700000" algn="tl">
                  <a:srgbClr val="000000">
                    <a:alpha val="43137"/>
                  </a:srgbClr>
                </a:outerShdw>
              </a:effectLst>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633397" y="119996"/>
            <a:ext cx="1963321" cy="1870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ixaDeTexto 2"/>
          <p:cNvSpPr txBox="1"/>
          <p:nvPr/>
        </p:nvSpPr>
        <p:spPr>
          <a:xfrm>
            <a:off x="10701686" y="1116420"/>
            <a:ext cx="761072" cy="369332"/>
          </a:xfrm>
          <a:prstGeom prst="rect">
            <a:avLst/>
          </a:prstGeom>
          <a:noFill/>
        </p:spPr>
        <p:txBody>
          <a:bodyPr wrap="square" rtlCol="0">
            <a:spAutoFit/>
          </a:bodyPr>
          <a:lstStyle/>
          <a:p>
            <a:r>
              <a:rPr lang="pt-BR" dirty="0">
                <a:ln w="18415" cmpd="sng">
                  <a:solidFill>
                    <a:srgbClr val="FFFFFF"/>
                  </a:solidFill>
                  <a:prstDash val="solid"/>
                </a:ln>
                <a:solidFill>
                  <a:srgbClr val="FFFFFF"/>
                </a:solidFill>
                <a:effectLst>
                  <a:outerShdw blurRad="63500" dir="3600000" algn="tl" rotWithShape="0">
                    <a:srgbClr val="000000">
                      <a:alpha val="70000"/>
                    </a:srgbClr>
                  </a:outerShdw>
                </a:effectLst>
              </a:rPr>
              <a:t>~35%</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9270322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0" y="5372100"/>
            <a:ext cx="12192000" cy="149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2"/>
          <p:cNvSpPr txBox="1"/>
          <p:nvPr/>
        </p:nvSpPr>
        <p:spPr>
          <a:xfrm>
            <a:off x="1700784" y="310388"/>
            <a:ext cx="9015984"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i="0" u="none" strike="noStrike" kern="1200" cap="none" spc="0" normalizeH="0" baseline="0" noProof="0" dirty="0">
                <a:ln>
                  <a:noFill/>
                </a:ln>
                <a:solidFill>
                  <a:srgbClr val="5B9BD5">
                    <a:lumMod val="50000"/>
                  </a:srgbClr>
                </a:solidFill>
                <a:effectLst/>
                <a:uLnTx/>
                <a:uFillTx/>
                <a:latin typeface="+mj-lt"/>
                <a:ea typeface="+mn-ea"/>
                <a:cs typeface="+mn-cs"/>
              </a:rPr>
              <a:t>PROCESSO TEMÁTICO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err="1">
                <a:ln>
                  <a:noFill/>
                </a:ln>
                <a:solidFill>
                  <a:srgbClr val="00B0F0"/>
                </a:solidFill>
                <a:effectLst/>
                <a:uLnTx/>
                <a:uFillTx/>
                <a:latin typeface="+mj-lt"/>
                <a:ea typeface="+mn-ea"/>
                <a:cs typeface="+mn-cs"/>
              </a:rPr>
              <a:t>Grupos</a:t>
            </a:r>
            <a:r>
              <a:rPr kumimoji="0" lang="en-GB" sz="2400" i="0" u="none" strike="noStrike" kern="1200" cap="none" spc="0" normalizeH="0" baseline="0" noProof="0" dirty="0">
                <a:ln>
                  <a:noFill/>
                </a:ln>
                <a:solidFill>
                  <a:srgbClr val="00B0F0"/>
                </a:solidFill>
                <a:effectLst/>
                <a:uLnTx/>
                <a:uFillTx/>
                <a:latin typeface="+mj-lt"/>
                <a:ea typeface="+mn-ea"/>
                <a:cs typeface="+mn-cs"/>
              </a:rPr>
              <a:t> de </a:t>
            </a:r>
            <a:r>
              <a:rPr kumimoji="0" lang="en-GB" sz="2400" i="0" u="none" strike="noStrike" kern="1200" cap="none" spc="0" normalizeH="0" baseline="0" noProof="0" dirty="0" err="1">
                <a:ln>
                  <a:noFill/>
                </a:ln>
                <a:solidFill>
                  <a:srgbClr val="00B0F0"/>
                </a:solidFill>
                <a:effectLst/>
                <a:uLnTx/>
                <a:uFillTx/>
                <a:latin typeface="+mj-lt"/>
                <a:ea typeface="+mn-ea"/>
                <a:cs typeface="+mn-cs"/>
              </a:rPr>
              <a:t>Coordenadores</a:t>
            </a:r>
            <a:r>
              <a:rPr kumimoji="0" lang="en-GB" sz="2400" i="0" u="none" strike="noStrike" kern="1200" cap="none" spc="0" normalizeH="0" baseline="0" noProof="0" dirty="0">
                <a:ln>
                  <a:noFill/>
                </a:ln>
                <a:solidFill>
                  <a:srgbClr val="00B0F0"/>
                </a:solidFill>
                <a:effectLst/>
                <a:uLnTx/>
                <a:uFillTx/>
                <a:latin typeface="+mj-lt"/>
                <a:ea typeface="+mn-ea"/>
                <a:cs typeface="+mn-cs"/>
              </a:rPr>
              <a:t> de </a:t>
            </a:r>
            <a:r>
              <a:rPr kumimoji="0" lang="en-GB" sz="2400" i="0" u="none" strike="noStrike" kern="1200" cap="none" spc="0" normalizeH="0" baseline="0" noProof="0" dirty="0" err="1">
                <a:ln>
                  <a:noFill/>
                </a:ln>
                <a:solidFill>
                  <a:srgbClr val="00B0F0"/>
                </a:solidFill>
                <a:effectLst/>
                <a:uLnTx/>
                <a:uFillTx/>
                <a:latin typeface="+mj-lt"/>
                <a:ea typeface="+mn-ea"/>
                <a:cs typeface="+mn-cs"/>
              </a:rPr>
              <a:t>Sessão</a:t>
            </a:r>
            <a:endParaRPr kumimoji="0" lang="en-GB" sz="2400" i="0" u="none" strike="noStrike" kern="1200" cap="none" spc="0" normalizeH="0" baseline="0" noProof="0" dirty="0">
              <a:ln>
                <a:noFill/>
              </a:ln>
              <a:solidFill>
                <a:srgbClr val="00B0F0"/>
              </a:solidFill>
              <a:effectLst/>
              <a:uLnTx/>
              <a:uFillTx/>
              <a:latin typeface="+mj-lt"/>
              <a:ea typeface="+mn-ea"/>
              <a:cs typeface="+mn-cs"/>
            </a:endParaRPr>
          </a:p>
        </p:txBody>
      </p:sp>
      <p:sp>
        <p:nvSpPr>
          <p:cNvPr id="10" name="Rectangle 9"/>
          <p:cNvSpPr/>
          <p:nvPr/>
        </p:nvSpPr>
        <p:spPr>
          <a:xfrm>
            <a:off x="1354712" y="1388443"/>
            <a:ext cx="9691342" cy="1508105"/>
          </a:xfrm>
          <a:prstGeom prst="rect">
            <a:avLst/>
          </a:prstGeom>
        </p:spPr>
        <p:txBody>
          <a:bodyPr wrap="square">
            <a:spAutoFit/>
          </a:bodyPr>
          <a:lstStyle/>
          <a:p>
            <a:pPr marL="285750" indent="-285750">
              <a:spcAft>
                <a:spcPts val="1200"/>
              </a:spcAft>
              <a:buFont typeface="Arial"/>
              <a:buChar char="•"/>
            </a:pPr>
            <a:r>
              <a:rPr lang="pt-BR"/>
              <a:t>447 coordenadores de sessão</a:t>
            </a:r>
          </a:p>
          <a:p>
            <a:pPr marL="285750" indent="-285750">
              <a:spcAft>
                <a:spcPts val="1200"/>
              </a:spcAft>
              <a:buFont typeface="Arial"/>
              <a:buChar char="•"/>
            </a:pPr>
            <a:r>
              <a:rPr lang="pt-BR"/>
              <a:t>300 coordenadores de sessão foram selecionados de aproximadamente 50 países, predominantemente do Brasil (25%), França (6%) e EUA (5,5%). </a:t>
            </a:r>
          </a:p>
          <a:p>
            <a:pPr marL="285750" indent="-285750">
              <a:spcAft>
                <a:spcPts val="1200"/>
              </a:spcAft>
              <a:buFont typeface="Arial"/>
              <a:buChar char="•"/>
            </a:pPr>
            <a:r>
              <a:rPr lang="pt-BR"/>
              <a:t>147 de associações e organizações internacionais</a:t>
            </a:r>
          </a:p>
        </p:txBody>
      </p:sp>
      <p:pic>
        <p:nvPicPr>
          <p:cNvPr id="9" name="Picture 8"/>
          <p:cNvPicPr>
            <a:picLocks noChangeAspect="1"/>
          </p:cNvPicPr>
          <p:nvPr/>
        </p:nvPicPr>
        <p:blipFill>
          <a:blip r:embed="rId2"/>
          <a:stretch>
            <a:fillRect/>
          </a:stretch>
        </p:blipFill>
        <p:spPr>
          <a:xfrm>
            <a:off x="2165363" y="3199811"/>
            <a:ext cx="7504896" cy="3366167"/>
          </a:xfrm>
          <a:prstGeom prst="rect">
            <a:avLst/>
          </a:prstGeom>
        </p:spPr>
      </p:pic>
    </p:spTree>
    <p:extLst>
      <p:ext uri="{BB962C8B-B14F-4D97-AF65-F5344CB8AC3E}">
        <p14:creationId xmlns:p14="http://schemas.microsoft.com/office/powerpoint/2010/main" val="27271515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0" y="5372100"/>
            <a:ext cx="12192000" cy="149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2"/>
          <p:cNvSpPr txBox="1"/>
          <p:nvPr/>
        </p:nvSpPr>
        <p:spPr>
          <a:xfrm>
            <a:off x="1727241" y="231009"/>
            <a:ext cx="569412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i="0" u="none" strike="noStrike" kern="1200" cap="none" spc="0" normalizeH="0" baseline="0" noProof="0" dirty="0">
                <a:ln>
                  <a:noFill/>
                </a:ln>
                <a:solidFill>
                  <a:srgbClr val="5B9BD5">
                    <a:lumMod val="50000"/>
                  </a:srgbClr>
                </a:solidFill>
                <a:effectLst/>
                <a:uLnTx/>
                <a:uFillTx/>
                <a:latin typeface="+mj-lt"/>
                <a:ea typeface="+mn-ea"/>
                <a:cs typeface="+mn-cs"/>
              </a:rPr>
              <a:t>PROCESSO TEMÁTICO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i="0" u="none" strike="noStrike" kern="1200" cap="none" spc="0" normalizeH="0" baseline="0" noProof="0" dirty="0" err="1">
                <a:ln>
                  <a:noFill/>
                </a:ln>
                <a:solidFill>
                  <a:srgbClr val="00B0F0"/>
                </a:solidFill>
                <a:effectLst/>
                <a:uLnTx/>
                <a:uFillTx/>
                <a:latin typeface="+mj-lt"/>
                <a:ea typeface="+mn-ea"/>
                <a:cs typeface="+mn-cs"/>
              </a:rPr>
              <a:t>Grupos</a:t>
            </a:r>
            <a:r>
              <a:rPr kumimoji="0" lang="en-GB" sz="2400" i="0" u="none" strike="noStrike" kern="1200" cap="none" spc="0" normalizeH="0" baseline="0" noProof="0" dirty="0">
                <a:ln>
                  <a:noFill/>
                </a:ln>
                <a:solidFill>
                  <a:srgbClr val="00B0F0"/>
                </a:solidFill>
                <a:effectLst/>
                <a:uLnTx/>
                <a:uFillTx/>
                <a:latin typeface="+mj-lt"/>
                <a:ea typeface="+mn-ea"/>
                <a:cs typeface="+mn-cs"/>
              </a:rPr>
              <a:t> de </a:t>
            </a:r>
            <a:r>
              <a:rPr kumimoji="0" lang="en-GB" sz="2400" i="0" u="none" strike="noStrike" kern="1200" cap="none" spc="0" normalizeH="0" baseline="0" noProof="0" dirty="0" err="1">
                <a:ln>
                  <a:noFill/>
                </a:ln>
                <a:solidFill>
                  <a:srgbClr val="00B0F0"/>
                </a:solidFill>
                <a:effectLst/>
                <a:uLnTx/>
                <a:uFillTx/>
                <a:latin typeface="+mj-lt"/>
                <a:ea typeface="+mn-ea"/>
                <a:cs typeface="+mn-cs"/>
              </a:rPr>
              <a:t>Coordenadores</a:t>
            </a:r>
            <a:r>
              <a:rPr kumimoji="0" lang="en-GB" sz="2400" i="0" u="none" strike="noStrike" kern="1200" cap="none" spc="0" normalizeH="0" baseline="0" noProof="0" dirty="0">
                <a:ln>
                  <a:noFill/>
                </a:ln>
                <a:solidFill>
                  <a:srgbClr val="00B0F0"/>
                </a:solidFill>
                <a:effectLst/>
                <a:uLnTx/>
                <a:uFillTx/>
                <a:latin typeface="+mj-lt"/>
                <a:ea typeface="+mn-ea"/>
                <a:cs typeface="+mn-cs"/>
              </a:rPr>
              <a:t> de </a:t>
            </a:r>
            <a:r>
              <a:rPr kumimoji="0" lang="en-GB" sz="2400" i="0" u="none" strike="noStrike" kern="1200" cap="none" spc="0" normalizeH="0" baseline="0" noProof="0" dirty="0" err="1">
                <a:ln>
                  <a:noFill/>
                </a:ln>
                <a:solidFill>
                  <a:srgbClr val="00B0F0"/>
                </a:solidFill>
                <a:effectLst/>
                <a:uLnTx/>
                <a:uFillTx/>
                <a:latin typeface="+mj-lt"/>
                <a:ea typeface="+mn-ea"/>
                <a:cs typeface="+mn-cs"/>
              </a:rPr>
              <a:t>Sessão</a:t>
            </a:r>
            <a:endParaRPr kumimoji="0" lang="en-GB" sz="2400" i="0" u="none" strike="noStrike" kern="1200" cap="none" spc="0" normalizeH="0" baseline="0" noProof="0" dirty="0">
              <a:ln>
                <a:noFill/>
              </a:ln>
              <a:solidFill>
                <a:srgbClr val="00B0F0"/>
              </a:solidFill>
              <a:effectLst/>
              <a:uLnTx/>
              <a:uFillTx/>
              <a:latin typeface="+mj-lt"/>
              <a:ea typeface="+mn-ea"/>
              <a:cs typeface="+mn-cs"/>
            </a:endParaRPr>
          </a:p>
        </p:txBody>
      </p:sp>
      <p:pic>
        <p:nvPicPr>
          <p:cNvPr id="7" name="Picture 6" descr="Chart Ana.pdf"/>
          <p:cNvPicPr>
            <a:picLocks noChangeAspect="1"/>
          </p:cNvPicPr>
          <p:nvPr/>
        </p:nvPicPr>
        <p:blipFill rotWithShape="1">
          <a:blip r:embed="rId2" cstate="print">
            <a:extLst>
              <a:ext uri="{28A0092B-C50C-407E-A947-70E740481C1C}">
                <a14:useLocalDpi xmlns:a14="http://schemas.microsoft.com/office/drawing/2010/main"/>
              </a:ext>
            </a:extLst>
          </a:blip>
          <a:srcRect l="13802" t="12466" r="6959" b="25415"/>
          <a:stretch/>
        </p:blipFill>
        <p:spPr>
          <a:xfrm>
            <a:off x="767271" y="2127087"/>
            <a:ext cx="8050158" cy="4342289"/>
          </a:xfrm>
          <a:prstGeom prst="rect">
            <a:avLst/>
          </a:prstGeom>
        </p:spPr>
      </p:pic>
      <p:pic>
        <p:nvPicPr>
          <p:cNvPr id="12" name="Picture 11" descr="Screen Shot 2017-10-27 at 00.06.27.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59066" y="391886"/>
            <a:ext cx="4647732" cy="2534194"/>
          </a:xfrm>
          <a:prstGeom prst="rect">
            <a:avLst/>
          </a:prstGeom>
        </p:spPr>
      </p:pic>
    </p:spTree>
    <p:extLst>
      <p:ext uri="{BB962C8B-B14F-4D97-AF65-F5344CB8AC3E}">
        <p14:creationId xmlns:p14="http://schemas.microsoft.com/office/powerpoint/2010/main" val="22462533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ângulo 6"/>
          <p:cNvSpPr/>
          <p:nvPr/>
        </p:nvSpPr>
        <p:spPr>
          <a:xfrm>
            <a:off x="1262896" y="1599188"/>
            <a:ext cx="1777312" cy="636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latin typeface="+mj-lt"/>
              </a:rPr>
              <a:t>África</a:t>
            </a:r>
          </a:p>
        </p:txBody>
      </p:sp>
      <p:sp>
        <p:nvSpPr>
          <p:cNvPr id="8" name="Retângulo 7"/>
          <p:cNvSpPr/>
          <p:nvPr/>
        </p:nvSpPr>
        <p:spPr>
          <a:xfrm>
            <a:off x="1262896" y="4012647"/>
            <a:ext cx="1777312" cy="636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latin typeface="+mj-lt"/>
              </a:rPr>
              <a:t>Américas</a:t>
            </a:r>
          </a:p>
        </p:txBody>
      </p:sp>
      <p:sp>
        <p:nvSpPr>
          <p:cNvPr id="9" name="Retângulo 8"/>
          <p:cNvSpPr/>
          <p:nvPr/>
        </p:nvSpPr>
        <p:spPr>
          <a:xfrm>
            <a:off x="5701586" y="4483734"/>
            <a:ext cx="1777312" cy="636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latin typeface="+mj-lt"/>
              </a:rPr>
              <a:t>Árabe e </a:t>
            </a:r>
          </a:p>
          <a:p>
            <a:pPr algn="ctr"/>
            <a:r>
              <a:rPr lang="pt-BR" dirty="0">
                <a:latin typeface="+mj-lt"/>
              </a:rPr>
              <a:t>Norte da África</a:t>
            </a:r>
          </a:p>
        </p:txBody>
      </p:sp>
      <p:sp>
        <p:nvSpPr>
          <p:cNvPr id="10" name="Retângulo 9"/>
          <p:cNvSpPr/>
          <p:nvPr/>
        </p:nvSpPr>
        <p:spPr>
          <a:xfrm>
            <a:off x="5701586" y="3687498"/>
            <a:ext cx="1777312" cy="636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latin typeface="+mj-lt"/>
              </a:rPr>
              <a:t>Mediterrâneo</a:t>
            </a:r>
          </a:p>
        </p:txBody>
      </p:sp>
      <p:sp>
        <p:nvSpPr>
          <p:cNvPr id="11" name="Retângulo 10"/>
          <p:cNvSpPr/>
          <p:nvPr/>
        </p:nvSpPr>
        <p:spPr>
          <a:xfrm>
            <a:off x="5701586" y="1599188"/>
            <a:ext cx="1777312" cy="636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latin typeface="+mj-lt"/>
              </a:rPr>
              <a:t>Ásia - Pacífico</a:t>
            </a:r>
          </a:p>
        </p:txBody>
      </p:sp>
      <p:sp>
        <p:nvSpPr>
          <p:cNvPr id="12" name="Retângulo 11"/>
          <p:cNvSpPr/>
          <p:nvPr/>
        </p:nvSpPr>
        <p:spPr>
          <a:xfrm>
            <a:off x="5701586" y="5279971"/>
            <a:ext cx="1777312" cy="636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latin typeface="+mj-lt"/>
              </a:rPr>
              <a:t>Europa</a:t>
            </a:r>
          </a:p>
        </p:txBody>
      </p:sp>
      <p:grpSp>
        <p:nvGrpSpPr>
          <p:cNvPr id="13" name="Agrupar 12"/>
          <p:cNvGrpSpPr/>
          <p:nvPr/>
        </p:nvGrpSpPr>
        <p:grpSpPr>
          <a:xfrm>
            <a:off x="3353137" y="3590652"/>
            <a:ext cx="1943140" cy="2325927"/>
            <a:chOff x="13292077" y="2266561"/>
            <a:chExt cx="1777312" cy="2325927"/>
          </a:xfrm>
        </p:grpSpPr>
        <p:sp>
          <p:nvSpPr>
            <p:cNvPr id="14" name="Retângulo 13"/>
            <p:cNvSpPr/>
            <p:nvPr/>
          </p:nvSpPr>
          <p:spPr>
            <a:xfrm>
              <a:off x="13292077" y="2266561"/>
              <a:ext cx="1777312" cy="43980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América do Norte</a:t>
              </a:r>
            </a:p>
          </p:txBody>
        </p:sp>
        <p:sp>
          <p:nvSpPr>
            <p:cNvPr id="15" name="Retângulo 14"/>
            <p:cNvSpPr/>
            <p:nvPr/>
          </p:nvSpPr>
          <p:spPr>
            <a:xfrm>
              <a:off x="13292077" y="4152686"/>
              <a:ext cx="1777312" cy="43980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México</a:t>
              </a:r>
            </a:p>
          </p:txBody>
        </p:sp>
        <p:sp>
          <p:nvSpPr>
            <p:cNvPr id="16" name="Retângulo 15"/>
            <p:cNvSpPr/>
            <p:nvPr/>
          </p:nvSpPr>
          <p:spPr>
            <a:xfrm>
              <a:off x="13292077" y="3606945"/>
              <a:ext cx="1777312" cy="43980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América do Sul</a:t>
              </a:r>
            </a:p>
          </p:txBody>
        </p:sp>
        <p:sp>
          <p:nvSpPr>
            <p:cNvPr id="17" name="Retângulo 16"/>
            <p:cNvSpPr/>
            <p:nvPr/>
          </p:nvSpPr>
          <p:spPr>
            <a:xfrm>
              <a:off x="13292077" y="2812302"/>
              <a:ext cx="1777312" cy="688704"/>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América Central e Caribe</a:t>
              </a:r>
            </a:p>
          </p:txBody>
        </p:sp>
      </p:grpSp>
      <p:grpSp>
        <p:nvGrpSpPr>
          <p:cNvPr id="18" name="Agrupar 17"/>
          <p:cNvGrpSpPr/>
          <p:nvPr/>
        </p:nvGrpSpPr>
        <p:grpSpPr>
          <a:xfrm>
            <a:off x="3353137" y="1101763"/>
            <a:ext cx="1943140" cy="2076312"/>
            <a:chOff x="11447310" y="2282075"/>
            <a:chExt cx="1777312" cy="2076312"/>
          </a:xfrm>
        </p:grpSpPr>
        <p:sp>
          <p:nvSpPr>
            <p:cNvPr id="19" name="Retângulo 18"/>
            <p:cNvSpPr/>
            <p:nvPr/>
          </p:nvSpPr>
          <p:spPr>
            <a:xfrm>
              <a:off x="11447310" y="3918585"/>
              <a:ext cx="1777312" cy="43980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Sul da África</a:t>
              </a:r>
            </a:p>
          </p:txBody>
        </p:sp>
        <p:sp>
          <p:nvSpPr>
            <p:cNvPr id="20" name="Retângulo 19"/>
            <p:cNvSpPr/>
            <p:nvPr/>
          </p:nvSpPr>
          <p:spPr>
            <a:xfrm>
              <a:off x="11447310" y="3373081"/>
              <a:ext cx="1777312" cy="43980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África Oriental</a:t>
              </a:r>
            </a:p>
          </p:txBody>
        </p:sp>
        <p:sp>
          <p:nvSpPr>
            <p:cNvPr id="21" name="Retângulo 20"/>
            <p:cNvSpPr/>
            <p:nvPr/>
          </p:nvSpPr>
          <p:spPr>
            <a:xfrm>
              <a:off x="11447310" y="2827578"/>
              <a:ext cx="1777312" cy="43980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África Central</a:t>
              </a:r>
            </a:p>
          </p:txBody>
        </p:sp>
        <p:sp>
          <p:nvSpPr>
            <p:cNvPr id="22" name="Retângulo 21"/>
            <p:cNvSpPr/>
            <p:nvPr/>
          </p:nvSpPr>
          <p:spPr>
            <a:xfrm>
              <a:off x="11447310" y="2282075"/>
              <a:ext cx="1777312" cy="43980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África Ocidental</a:t>
              </a:r>
            </a:p>
          </p:txBody>
        </p:sp>
      </p:grpSp>
      <p:grpSp>
        <p:nvGrpSpPr>
          <p:cNvPr id="2" name="Agrupar 1"/>
          <p:cNvGrpSpPr/>
          <p:nvPr/>
        </p:nvGrpSpPr>
        <p:grpSpPr>
          <a:xfrm>
            <a:off x="7753544" y="936239"/>
            <a:ext cx="1777312" cy="2660262"/>
            <a:chOff x="5863085" y="2563477"/>
            <a:chExt cx="1777312" cy="2660262"/>
          </a:xfrm>
        </p:grpSpPr>
        <p:sp>
          <p:nvSpPr>
            <p:cNvPr id="23" name="Retângulo 22"/>
            <p:cNvSpPr/>
            <p:nvPr/>
          </p:nvSpPr>
          <p:spPr>
            <a:xfrm>
              <a:off x="5863085" y="3090645"/>
              <a:ext cx="1777312" cy="43980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Nordeste da Ásia</a:t>
              </a:r>
            </a:p>
          </p:txBody>
        </p:sp>
        <p:sp>
          <p:nvSpPr>
            <p:cNvPr id="24" name="Retângulo 23"/>
            <p:cNvSpPr/>
            <p:nvPr/>
          </p:nvSpPr>
          <p:spPr>
            <a:xfrm>
              <a:off x="5863085" y="2563477"/>
              <a:ext cx="1777312" cy="43980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Ásia Central</a:t>
              </a:r>
            </a:p>
          </p:txBody>
        </p:sp>
        <p:sp>
          <p:nvSpPr>
            <p:cNvPr id="25" name="Retângulo 24"/>
            <p:cNvSpPr/>
            <p:nvPr/>
          </p:nvSpPr>
          <p:spPr>
            <a:xfrm>
              <a:off x="5863085" y="4672150"/>
              <a:ext cx="1777312" cy="551589"/>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Oceania e Pacífico</a:t>
              </a:r>
            </a:p>
          </p:txBody>
        </p:sp>
        <p:sp>
          <p:nvSpPr>
            <p:cNvPr id="26" name="Retângulo 25"/>
            <p:cNvSpPr/>
            <p:nvPr/>
          </p:nvSpPr>
          <p:spPr>
            <a:xfrm>
              <a:off x="5863085" y="3617813"/>
              <a:ext cx="1777312" cy="43980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Sudeste da Ásia</a:t>
              </a:r>
            </a:p>
          </p:txBody>
        </p:sp>
        <p:sp>
          <p:nvSpPr>
            <p:cNvPr id="27" name="Retângulo 26"/>
            <p:cNvSpPr/>
            <p:nvPr/>
          </p:nvSpPr>
          <p:spPr>
            <a:xfrm>
              <a:off x="5863085" y="4144981"/>
              <a:ext cx="1777312" cy="43980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accent1">
                      <a:lumMod val="75000"/>
                    </a:schemeClr>
                  </a:solidFill>
                  <a:latin typeface="+mj-lt"/>
                </a:rPr>
                <a:t>Sul da Ásia</a:t>
              </a:r>
            </a:p>
          </p:txBody>
        </p:sp>
      </p:grpSp>
      <p:cxnSp>
        <p:nvCxnSpPr>
          <p:cNvPr id="28" name="Conector reto 27"/>
          <p:cNvCxnSpPr/>
          <p:nvPr/>
        </p:nvCxnSpPr>
        <p:spPr>
          <a:xfrm>
            <a:off x="3227061" y="1101763"/>
            <a:ext cx="0" cy="207631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Conector reto 28"/>
          <p:cNvCxnSpPr>
            <a:cxnSpLocks/>
          </p:cNvCxnSpPr>
          <p:nvPr/>
        </p:nvCxnSpPr>
        <p:spPr>
          <a:xfrm>
            <a:off x="3227061" y="3611099"/>
            <a:ext cx="0" cy="230548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ector reto 30"/>
          <p:cNvCxnSpPr>
            <a:cxnSpLocks/>
          </p:cNvCxnSpPr>
          <p:nvPr/>
        </p:nvCxnSpPr>
        <p:spPr>
          <a:xfrm>
            <a:off x="7660167" y="936239"/>
            <a:ext cx="0" cy="265441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CaixaDeTexto 32"/>
          <p:cNvSpPr txBox="1"/>
          <p:nvPr/>
        </p:nvSpPr>
        <p:spPr>
          <a:xfrm>
            <a:off x="8422281" y="4207761"/>
            <a:ext cx="2557303" cy="1446550"/>
          </a:xfrm>
          <a:prstGeom prst="rect">
            <a:avLst/>
          </a:prstGeom>
          <a:noFill/>
        </p:spPr>
        <p:txBody>
          <a:bodyPr wrap="none" rtlCol="0">
            <a:spAutoFit/>
          </a:bodyPr>
          <a:lstStyle/>
          <a:p>
            <a:r>
              <a:rPr lang="pt-BR" sz="3200" dirty="0"/>
              <a:t>6</a:t>
            </a:r>
            <a:r>
              <a:rPr lang="pt-BR" dirty="0"/>
              <a:t> Regiões</a:t>
            </a:r>
          </a:p>
          <a:p>
            <a:endParaRPr lang="pt-BR" sz="2800" dirty="0"/>
          </a:p>
          <a:p>
            <a:r>
              <a:rPr lang="pt-BR" sz="2800" dirty="0"/>
              <a:t>	13</a:t>
            </a:r>
            <a:r>
              <a:rPr lang="pt-BR" dirty="0"/>
              <a:t> </a:t>
            </a:r>
            <a:r>
              <a:rPr lang="pt-BR" dirty="0" err="1"/>
              <a:t>Subregiões</a:t>
            </a:r>
            <a:endParaRPr lang="pt-BR" dirty="0"/>
          </a:p>
        </p:txBody>
      </p:sp>
      <p:cxnSp>
        <p:nvCxnSpPr>
          <p:cNvPr id="30" name="Conector reto 29">
            <a:extLst>
              <a:ext uri="{FF2B5EF4-FFF2-40B4-BE49-F238E27FC236}">
                <a16:creationId xmlns:a16="http://schemas.microsoft.com/office/drawing/2014/main" xmlns="" id="{E0E11926-DE51-4036-8FB1-54D464D12D1D}"/>
              </a:ext>
            </a:extLst>
          </p:cNvPr>
          <p:cNvCxnSpPr>
            <a:cxnSpLocks/>
          </p:cNvCxnSpPr>
          <p:nvPr/>
        </p:nvCxnSpPr>
        <p:spPr>
          <a:xfrm>
            <a:off x="1752600" y="562632"/>
            <a:ext cx="8397117"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Retângulo 31">
            <a:extLst>
              <a:ext uri="{FF2B5EF4-FFF2-40B4-BE49-F238E27FC236}">
                <a16:creationId xmlns:a16="http://schemas.microsoft.com/office/drawing/2014/main" xmlns="" id="{D8C5C9C1-7998-49AD-A480-AC624BDD860F}"/>
              </a:ext>
            </a:extLst>
          </p:cNvPr>
          <p:cNvSpPr/>
          <p:nvPr/>
        </p:nvSpPr>
        <p:spPr>
          <a:xfrm>
            <a:off x="1752600" y="150788"/>
            <a:ext cx="8206212" cy="400110"/>
          </a:xfrm>
          <a:prstGeom prst="rect">
            <a:avLst/>
          </a:prstGeom>
          <a:noFill/>
        </p:spPr>
        <p:txBody>
          <a:bodyPr wrap="square" rtlCol="0">
            <a:spAutoFit/>
          </a:bodyPr>
          <a:lstStyle/>
          <a:p>
            <a:r>
              <a:rPr lang="pt-BR" sz="2000" spc="300" dirty="0">
                <a:solidFill>
                  <a:schemeClr val="accent1">
                    <a:lumMod val="75000"/>
                  </a:schemeClr>
                </a:solidFill>
                <a:latin typeface="Gill Sans MT" pitchFamily="34" charset="0"/>
              </a:rPr>
              <a:t>PROCESSO REGIONAL – REGIÕES E SUBREGIÕES</a:t>
            </a:r>
          </a:p>
        </p:txBody>
      </p:sp>
    </p:spTree>
    <p:extLst>
      <p:ext uri="{BB962C8B-B14F-4D97-AF65-F5344CB8AC3E}">
        <p14:creationId xmlns:p14="http://schemas.microsoft.com/office/powerpoint/2010/main" val="38821286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eta: para Baixo 5"/>
          <p:cNvSpPr/>
          <p:nvPr/>
        </p:nvSpPr>
        <p:spPr>
          <a:xfrm>
            <a:off x="5966915" y="2507326"/>
            <a:ext cx="304905" cy="411532"/>
          </a:xfrm>
          <a:prstGeom prst="downArrow">
            <a:avLst/>
          </a:prstGeom>
          <a:solidFill>
            <a:schemeClr val="accent1">
              <a:lumMod val="5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Seta: para Baixo 9"/>
          <p:cNvSpPr/>
          <p:nvPr/>
        </p:nvSpPr>
        <p:spPr>
          <a:xfrm rot="5400000">
            <a:off x="7385001" y="3285667"/>
            <a:ext cx="304905" cy="411532"/>
          </a:xfrm>
          <a:prstGeom prst="downArrow">
            <a:avLst/>
          </a:prstGeom>
          <a:solidFill>
            <a:schemeClr val="accent1">
              <a:lumMod val="5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Seta: para Baixo 10"/>
          <p:cNvSpPr/>
          <p:nvPr/>
        </p:nvSpPr>
        <p:spPr>
          <a:xfrm rot="10800000">
            <a:off x="5966915" y="4064008"/>
            <a:ext cx="304905" cy="411532"/>
          </a:xfrm>
          <a:prstGeom prst="downArrow">
            <a:avLst/>
          </a:prstGeom>
          <a:solidFill>
            <a:schemeClr val="accent1">
              <a:lumMod val="5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Seta: para Baixo 9"/>
          <p:cNvSpPr/>
          <p:nvPr/>
        </p:nvSpPr>
        <p:spPr>
          <a:xfrm rot="16200000">
            <a:off x="4584990" y="3285667"/>
            <a:ext cx="304905" cy="411532"/>
          </a:xfrm>
          <a:prstGeom prst="downArrow">
            <a:avLst/>
          </a:prstGeom>
          <a:solidFill>
            <a:schemeClr val="accent1">
              <a:lumMod val="5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Elipse 16"/>
          <p:cNvSpPr/>
          <p:nvPr/>
        </p:nvSpPr>
        <p:spPr>
          <a:xfrm>
            <a:off x="1387471" y="3228350"/>
            <a:ext cx="2700000" cy="526167"/>
          </a:xfrm>
          <a:prstGeom prst="rect">
            <a:avLst/>
          </a:prstGeom>
          <a:noFill/>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pPr algn="ctr"/>
            <a:r>
              <a:rPr lang="en-US" sz="2400" dirty="0">
                <a:latin typeface="+mj-lt"/>
              </a:rPr>
              <a:t>Judiciary</a:t>
            </a:r>
          </a:p>
        </p:txBody>
      </p:sp>
      <p:sp>
        <p:nvSpPr>
          <p:cNvPr id="40" name="Elipse 39"/>
          <p:cNvSpPr/>
          <p:nvPr/>
        </p:nvSpPr>
        <p:spPr>
          <a:xfrm>
            <a:off x="8131487" y="2717433"/>
            <a:ext cx="2952000" cy="15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latin typeface="+mj-lt"/>
              </a:rPr>
              <a:t>Parlamentares</a:t>
            </a:r>
          </a:p>
        </p:txBody>
      </p:sp>
      <p:sp>
        <p:nvSpPr>
          <p:cNvPr id="42" name="Elipse 41"/>
          <p:cNvSpPr/>
          <p:nvPr/>
        </p:nvSpPr>
        <p:spPr>
          <a:xfrm>
            <a:off x="1176771" y="2717433"/>
            <a:ext cx="2952000" cy="15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latin typeface="+mj-lt"/>
              </a:rPr>
              <a:t>Juízes e Procuradores</a:t>
            </a:r>
          </a:p>
        </p:txBody>
      </p:sp>
      <p:sp>
        <p:nvSpPr>
          <p:cNvPr id="4" name="Elipse 3"/>
          <p:cNvSpPr/>
          <p:nvPr/>
        </p:nvSpPr>
        <p:spPr>
          <a:xfrm>
            <a:off x="4643367" y="854733"/>
            <a:ext cx="2952000" cy="15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latin typeface="+mj-lt"/>
              </a:rPr>
              <a:t>Autoridades Locais e Regionais</a:t>
            </a:r>
          </a:p>
        </p:txBody>
      </p:sp>
      <p:sp>
        <p:nvSpPr>
          <p:cNvPr id="41" name="Elipse 40"/>
          <p:cNvSpPr/>
          <p:nvPr/>
        </p:nvSpPr>
        <p:spPr>
          <a:xfrm>
            <a:off x="4643367" y="4580132"/>
            <a:ext cx="2952000" cy="15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latin typeface="+mj-lt"/>
              </a:rPr>
              <a:t>Governos Nacionais</a:t>
            </a:r>
          </a:p>
        </p:txBody>
      </p:sp>
      <p:sp>
        <p:nvSpPr>
          <p:cNvPr id="5" name="Retângulo 4"/>
          <p:cNvSpPr/>
          <p:nvPr/>
        </p:nvSpPr>
        <p:spPr>
          <a:xfrm>
            <a:off x="5331476" y="3023451"/>
            <a:ext cx="1597307" cy="9359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PROCESSO POLÍTICO</a:t>
            </a:r>
          </a:p>
        </p:txBody>
      </p:sp>
      <p:cxnSp>
        <p:nvCxnSpPr>
          <p:cNvPr id="14" name="Conector reto 13">
            <a:extLst>
              <a:ext uri="{FF2B5EF4-FFF2-40B4-BE49-F238E27FC236}">
                <a16:creationId xmlns:a16="http://schemas.microsoft.com/office/drawing/2014/main" xmlns="" id="{0925DF08-C90F-468A-B631-2C00BCDD6CD0}"/>
              </a:ext>
            </a:extLst>
          </p:cNvPr>
          <p:cNvCxnSpPr>
            <a:cxnSpLocks/>
          </p:cNvCxnSpPr>
          <p:nvPr/>
        </p:nvCxnSpPr>
        <p:spPr>
          <a:xfrm>
            <a:off x="1752600" y="562632"/>
            <a:ext cx="8397117"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tângulo 14">
            <a:extLst>
              <a:ext uri="{FF2B5EF4-FFF2-40B4-BE49-F238E27FC236}">
                <a16:creationId xmlns:a16="http://schemas.microsoft.com/office/drawing/2014/main" xmlns="" id="{B6DB6EA3-3BDA-4DBA-B7BB-1401BC918EEC}"/>
              </a:ext>
            </a:extLst>
          </p:cNvPr>
          <p:cNvSpPr/>
          <p:nvPr/>
        </p:nvSpPr>
        <p:spPr>
          <a:xfrm>
            <a:off x="1752600" y="150788"/>
            <a:ext cx="8206212" cy="400110"/>
          </a:xfrm>
          <a:prstGeom prst="rect">
            <a:avLst/>
          </a:prstGeom>
          <a:noFill/>
        </p:spPr>
        <p:txBody>
          <a:bodyPr wrap="square" rtlCol="0">
            <a:spAutoFit/>
          </a:bodyPr>
          <a:lstStyle/>
          <a:p>
            <a:r>
              <a:rPr lang="pt-BR" sz="2000" spc="300" dirty="0">
                <a:solidFill>
                  <a:schemeClr val="accent1">
                    <a:lumMod val="75000"/>
                  </a:schemeClr>
                </a:solidFill>
                <a:latin typeface="Gill Sans MT" pitchFamily="34" charset="0"/>
              </a:rPr>
              <a:t>PROCESSO POLÍTICO</a:t>
            </a:r>
          </a:p>
        </p:txBody>
      </p:sp>
    </p:spTree>
    <p:extLst>
      <p:ext uri="{BB962C8B-B14F-4D97-AF65-F5344CB8AC3E}">
        <p14:creationId xmlns:p14="http://schemas.microsoft.com/office/powerpoint/2010/main" val="26509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40" grpId="0" animBg="1"/>
      <p:bldP spid="42" grpId="0" animBg="1"/>
      <p:bldP spid="4" grpId="0" animBg="1"/>
      <p:bldP spid="4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rma Livre: Forma 2"/>
          <p:cNvSpPr/>
          <p:nvPr/>
        </p:nvSpPr>
        <p:spPr>
          <a:xfrm>
            <a:off x="1531075" y="1692434"/>
            <a:ext cx="2656847" cy="817571"/>
          </a:xfrm>
          <a:custGeom>
            <a:avLst/>
            <a:gdLst>
              <a:gd name="connsiteX0" fmla="*/ 0 w 2656847"/>
              <a:gd name="connsiteY0" fmla="*/ 81757 h 817571"/>
              <a:gd name="connsiteX1" fmla="*/ 81757 w 2656847"/>
              <a:gd name="connsiteY1" fmla="*/ 0 h 817571"/>
              <a:gd name="connsiteX2" fmla="*/ 2575090 w 2656847"/>
              <a:gd name="connsiteY2" fmla="*/ 0 h 817571"/>
              <a:gd name="connsiteX3" fmla="*/ 2656847 w 2656847"/>
              <a:gd name="connsiteY3" fmla="*/ 81757 h 817571"/>
              <a:gd name="connsiteX4" fmla="*/ 2656847 w 2656847"/>
              <a:gd name="connsiteY4" fmla="*/ 735814 h 817571"/>
              <a:gd name="connsiteX5" fmla="*/ 2575090 w 2656847"/>
              <a:gd name="connsiteY5" fmla="*/ 817571 h 817571"/>
              <a:gd name="connsiteX6" fmla="*/ 81757 w 2656847"/>
              <a:gd name="connsiteY6" fmla="*/ 817571 h 817571"/>
              <a:gd name="connsiteX7" fmla="*/ 0 w 2656847"/>
              <a:gd name="connsiteY7" fmla="*/ 735814 h 817571"/>
              <a:gd name="connsiteX8" fmla="*/ 0 w 2656847"/>
              <a:gd name="connsiteY8" fmla="*/ 81757 h 81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56847" h="817571">
                <a:moveTo>
                  <a:pt x="0" y="81757"/>
                </a:moveTo>
                <a:cubicBezTo>
                  <a:pt x="0" y="36604"/>
                  <a:pt x="36604" y="0"/>
                  <a:pt x="81757" y="0"/>
                </a:cubicBezTo>
                <a:lnTo>
                  <a:pt x="2575090" y="0"/>
                </a:lnTo>
                <a:cubicBezTo>
                  <a:pt x="2620243" y="0"/>
                  <a:pt x="2656847" y="36604"/>
                  <a:pt x="2656847" y="81757"/>
                </a:cubicBezTo>
                <a:lnTo>
                  <a:pt x="2656847" y="735814"/>
                </a:lnTo>
                <a:cubicBezTo>
                  <a:pt x="2656847" y="780967"/>
                  <a:pt x="2620243" y="817571"/>
                  <a:pt x="2575090" y="817571"/>
                </a:cubicBezTo>
                <a:lnTo>
                  <a:pt x="81757" y="817571"/>
                </a:lnTo>
                <a:cubicBezTo>
                  <a:pt x="36604" y="817571"/>
                  <a:pt x="0" y="780967"/>
                  <a:pt x="0" y="735814"/>
                </a:cubicBezTo>
                <a:lnTo>
                  <a:pt x="0" y="81757"/>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62046" tIns="49346" rIns="62046" bIns="49346" numCol="1" spcCol="1270" anchor="ctr" anchorCtr="0">
            <a:noAutofit/>
          </a:bodyPr>
          <a:lstStyle/>
          <a:p>
            <a:pPr marL="0" lvl="0" indent="0" algn="ctr" defTabSz="889000">
              <a:lnSpc>
                <a:spcPct val="90000"/>
              </a:lnSpc>
              <a:spcBef>
                <a:spcPct val="0"/>
              </a:spcBef>
              <a:spcAft>
                <a:spcPct val="35000"/>
              </a:spcAft>
              <a:buNone/>
            </a:pPr>
            <a:r>
              <a:rPr lang="en-US" sz="1600" i="0" kern="1200" noProof="0" dirty="0" err="1">
                <a:latin typeface="+mj-lt"/>
                <a:cs typeface="Calibri Light" panose="020F0302020204030204" pitchFamily="34" charset="0"/>
              </a:rPr>
              <a:t>Participação</a:t>
            </a:r>
            <a:r>
              <a:rPr lang="en-US" sz="1600" i="0" kern="1200" noProof="0" dirty="0">
                <a:latin typeface="+mj-lt"/>
                <a:cs typeface="Calibri Light" panose="020F0302020204030204" pitchFamily="34" charset="0"/>
              </a:rPr>
              <a:t> no </a:t>
            </a:r>
            <a:r>
              <a:rPr lang="en-US" sz="1600" i="0" kern="1200" noProof="0" dirty="0" err="1">
                <a:latin typeface="+mj-lt"/>
                <a:cs typeface="Calibri Light" panose="020F0302020204030204" pitchFamily="34" charset="0"/>
              </a:rPr>
              <a:t>Fórum</a:t>
            </a:r>
            <a:endParaRPr lang="en-US" sz="1600" i="0" kern="1200" noProof="0" dirty="0">
              <a:latin typeface="+mj-lt"/>
              <a:cs typeface="Calibri Light" panose="020F0302020204030204" pitchFamily="34" charset="0"/>
            </a:endParaRPr>
          </a:p>
        </p:txBody>
      </p:sp>
      <p:sp>
        <p:nvSpPr>
          <p:cNvPr id="4" name="Forma Livre: Forma 3"/>
          <p:cNvSpPr/>
          <p:nvPr/>
        </p:nvSpPr>
        <p:spPr>
          <a:xfrm>
            <a:off x="1796759" y="2510006"/>
            <a:ext cx="265684" cy="764498"/>
          </a:xfrm>
          <a:custGeom>
            <a:avLst/>
            <a:gdLst/>
            <a:ahLst/>
            <a:cxnLst/>
            <a:rect l="0" t="0" r="0" b="0"/>
            <a:pathLst>
              <a:path>
                <a:moveTo>
                  <a:pt x="0" y="0"/>
                </a:moveTo>
                <a:lnTo>
                  <a:pt x="0" y="764498"/>
                </a:lnTo>
                <a:lnTo>
                  <a:pt x="265684" y="764498"/>
                </a:lnTo>
              </a:path>
            </a:pathLst>
          </a:custGeom>
          <a:noFill/>
        </p:spPr>
        <p:style>
          <a:lnRef idx="1">
            <a:schemeClr val="accent2">
              <a:shade val="60000"/>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sp>
        <p:nvSpPr>
          <p:cNvPr id="5" name="Forma Livre: Forma 4"/>
          <p:cNvSpPr/>
          <p:nvPr/>
        </p:nvSpPr>
        <p:spPr>
          <a:xfrm>
            <a:off x="2062444" y="3004079"/>
            <a:ext cx="2222616" cy="540851"/>
          </a:xfrm>
          <a:custGeom>
            <a:avLst/>
            <a:gdLst>
              <a:gd name="connsiteX0" fmla="*/ 0 w 2222616"/>
              <a:gd name="connsiteY0" fmla="*/ 54085 h 540851"/>
              <a:gd name="connsiteX1" fmla="*/ 54085 w 2222616"/>
              <a:gd name="connsiteY1" fmla="*/ 0 h 540851"/>
              <a:gd name="connsiteX2" fmla="*/ 2168531 w 2222616"/>
              <a:gd name="connsiteY2" fmla="*/ 0 h 540851"/>
              <a:gd name="connsiteX3" fmla="*/ 2222616 w 2222616"/>
              <a:gd name="connsiteY3" fmla="*/ 54085 h 540851"/>
              <a:gd name="connsiteX4" fmla="*/ 2222616 w 2222616"/>
              <a:gd name="connsiteY4" fmla="*/ 486766 h 540851"/>
              <a:gd name="connsiteX5" fmla="*/ 2168531 w 2222616"/>
              <a:gd name="connsiteY5" fmla="*/ 540851 h 540851"/>
              <a:gd name="connsiteX6" fmla="*/ 54085 w 2222616"/>
              <a:gd name="connsiteY6" fmla="*/ 540851 h 540851"/>
              <a:gd name="connsiteX7" fmla="*/ 0 w 2222616"/>
              <a:gd name="connsiteY7" fmla="*/ 486766 h 540851"/>
              <a:gd name="connsiteX8" fmla="*/ 0 w 2222616"/>
              <a:gd name="connsiteY8" fmla="*/ 54085 h 54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2616" h="540851">
                <a:moveTo>
                  <a:pt x="0" y="54085"/>
                </a:moveTo>
                <a:cubicBezTo>
                  <a:pt x="0" y="24215"/>
                  <a:pt x="24215" y="0"/>
                  <a:pt x="54085" y="0"/>
                </a:cubicBezTo>
                <a:lnTo>
                  <a:pt x="2168531" y="0"/>
                </a:lnTo>
                <a:cubicBezTo>
                  <a:pt x="2198401" y="0"/>
                  <a:pt x="2222616" y="24215"/>
                  <a:pt x="2222616" y="54085"/>
                </a:cubicBezTo>
                <a:lnTo>
                  <a:pt x="2222616" y="486766"/>
                </a:lnTo>
                <a:cubicBezTo>
                  <a:pt x="2222616" y="516636"/>
                  <a:pt x="2198401" y="540851"/>
                  <a:pt x="2168531" y="540851"/>
                </a:cubicBezTo>
                <a:lnTo>
                  <a:pt x="54085" y="540851"/>
                </a:lnTo>
                <a:cubicBezTo>
                  <a:pt x="24215" y="540851"/>
                  <a:pt x="0" y="516636"/>
                  <a:pt x="0" y="486766"/>
                </a:cubicBezTo>
                <a:lnTo>
                  <a:pt x="0" y="54085"/>
                </a:lnTo>
                <a:close/>
              </a:path>
            </a:pathLst>
          </a:cu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2511" tIns="33621" rIns="42511" bIns="33621" numCol="1" spcCol="1270" anchor="ctr" anchorCtr="0">
            <a:noAutofit/>
          </a:bodyPr>
          <a:lstStyle/>
          <a:p>
            <a:pPr marL="0" lvl="0" indent="0" algn="ctr" defTabSz="622300">
              <a:lnSpc>
                <a:spcPct val="90000"/>
              </a:lnSpc>
              <a:spcBef>
                <a:spcPct val="0"/>
              </a:spcBef>
              <a:spcAft>
                <a:spcPct val="35000"/>
              </a:spcAft>
              <a:buNone/>
            </a:pPr>
            <a:r>
              <a:rPr lang="pt-BR" sz="1600" i="0" kern="1200" dirty="0" err="1">
                <a:latin typeface="+mj-lt"/>
                <a:cs typeface="Calibri Light" panose="020F0302020204030204" pitchFamily="34" charset="0"/>
              </a:rPr>
              <a:t>Hidro-Café</a:t>
            </a:r>
            <a:endParaRPr lang="pt-BR" sz="1600" i="0" kern="1200" dirty="0">
              <a:latin typeface="+mj-lt"/>
              <a:cs typeface="Calibri Light" panose="020F0302020204030204" pitchFamily="34" charset="0"/>
            </a:endParaRPr>
          </a:p>
        </p:txBody>
      </p:sp>
      <p:sp>
        <p:nvSpPr>
          <p:cNvPr id="6" name="Forma Livre: Forma 5"/>
          <p:cNvSpPr/>
          <p:nvPr/>
        </p:nvSpPr>
        <p:spPr>
          <a:xfrm>
            <a:off x="1796759" y="2510006"/>
            <a:ext cx="265684" cy="1956291"/>
          </a:xfrm>
          <a:custGeom>
            <a:avLst/>
            <a:gdLst/>
            <a:ahLst/>
            <a:cxnLst/>
            <a:rect l="0" t="0" r="0" b="0"/>
            <a:pathLst>
              <a:path>
                <a:moveTo>
                  <a:pt x="0" y="0"/>
                </a:moveTo>
                <a:lnTo>
                  <a:pt x="0" y="1956291"/>
                </a:lnTo>
                <a:lnTo>
                  <a:pt x="265684" y="1956291"/>
                </a:lnTo>
              </a:path>
            </a:pathLst>
          </a:custGeom>
          <a:noFill/>
        </p:spPr>
        <p:style>
          <a:lnRef idx="1">
            <a:schemeClr val="accent2">
              <a:shade val="60000"/>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sp>
      <p:sp>
        <p:nvSpPr>
          <p:cNvPr id="8" name="Forma Livre: Forma 7"/>
          <p:cNvSpPr/>
          <p:nvPr/>
        </p:nvSpPr>
        <p:spPr>
          <a:xfrm>
            <a:off x="2062445" y="4039003"/>
            <a:ext cx="3122566" cy="1187382"/>
          </a:xfrm>
          <a:custGeom>
            <a:avLst/>
            <a:gdLst>
              <a:gd name="connsiteX0" fmla="*/ 0 w 3995207"/>
              <a:gd name="connsiteY0" fmla="*/ 85459 h 854587"/>
              <a:gd name="connsiteX1" fmla="*/ 85459 w 3995207"/>
              <a:gd name="connsiteY1" fmla="*/ 0 h 854587"/>
              <a:gd name="connsiteX2" fmla="*/ 3909748 w 3995207"/>
              <a:gd name="connsiteY2" fmla="*/ 0 h 854587"/>
              <a:gd name="connsiteX3" fmla="*/ 3995207 w 3995207"/>
              <a:gd name="connsiteY3" fmla="*/ 85459 h 854587"/>
              <a:gd name="connsiteX4" fmla="*/ 3995207 w 3995207"/>
              <a:gd name="connsiteY4" fmla="*/ 769128 h 854587"/>
              <a:gd name="connsiteX5" fmla="*/ 3909748 w 3995207"/>
              <a:gd name="connsiteY5" fmla="*/ 854587 h 854587"/>
              <a:gd name="connsiteX6" fmla="*/ 85459 w 3995207"/>
              <a:gd name="connsiteY6" fmla="*/ 854587 h 854587"/>
              <a:gd name="connsiteX7" fmla="*/ 0 w 3995207"/>
              <a:gd name="connsiteY7" fmla="*/ 769128 h 854587"/>
              <a:gd name="connsiteX8" fmla="*/ 0 w 3995207"/>
              <a:gd name="connsiteY8" fmla="*/ 85459 h 85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5207" h="854587">
                <a:moveTo>
                  <a:pt x="0" y="85459"/>
                </a:moveTo>
                <a:cubicBezTo>
                  <a:pt x="0" y="38261"/>
                  <a:pt x="38261" y="0"/>
                  <a:pt x="85459" y="0"/>
                </a:cubicBezTo>
                <a:lnTo>
                  <a:pt x="3909748" y="0"/>
                </a:lnTo>
                <a:cubicBezTo>
                  <a:pt x="3956946" y="0"/>
                  <a:pt x="3995207" y="38261"/>
                  <a:pt x="3995207" y="85459"/>
                </a:cubicBezTo>
                <a:lnTo>
                  <a:pt x="3995207" y="769128"/>
                </a:lnTo>
                <a:cubicBezTo>
                  <a:pt x="3995207" y="816326"/>
                  <a:pt x="3956946" y="854587"/>
                  <a:pt x="3909748" y="854587"/>
                </a:cubicBezTo>
                <a:lnTo>
                  <a:pt x="85459" y="854587"/>
                </a:lnTo>
                <a:cubicBezTo>
                  <a:pt x="38261" y="854587"/>
                  <a:pt x="0" y="816326"/>
                  <a:pt x="0" y="769128"/>
                </a:cubicBezTo>
                <a:lnTo>
                  <a:pt x="0" y="85459"/>
                </a:lnTo>
                <a:close/>
              </a:path>
            </a:pathLst>
          </a:cu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700" tIns="42810" rIns="51700" bIns="42810" numCol="1" spcCol="1270" anchor="ctr" anchorCtr="0">
            <a:noAutofit/>
          </a:bodyPr>
          <a:lstStyle/>
          <a:p>
            <a:pPr marL="0" lvl="0" indent="0" algn="ctr" defTabSz="622300">
              <a:lnSpc>
                <a:spcPct val="90000"/>
              </a:lnSpc>
              <a:spcBef>
                <a:spcPct val="0"/>
              </a:spcBef>
              <a:spcAft>
                <a:spcPct val="35000"/>
              </a:spcAft>
              <a:buNone/>
            </a:pPr>
            <a:r>
              <a:rPr lang="en-US" sz="1600" kern="1200" noProof="0" dirty="0" err="1">
                <a:latin typeface="+mj-lt"/>
                <a:cs typeface="Calibri Light" panose="020F0302020204030204" pitchFamily="34" charset="0"/>
              </a:rPr>
              <a:t>Participação</a:t>
            </a:r>
            <a:r>
              <a:rPr lang="en-US" sz="1600" kern="1200" noProof="0" dirty="0">
                <a:latin typeface="+mj-lt"/>
                <a:cs typeface="Calibri Light" panose="020F0302020204030204" pitchFamily="34" charset="0"/>
              </a:rPr>
              <a:t> de </a:t>
            </a:r>
            <a:r>
              <a:rPr lang="en-US" sz="1600" kern="1200" noProof="0" dirty="0" err="1">
                <a:latin typeface="+mj-lt"/>
                <a:cs typeface="Calibri Light" panose="020F0302020204030204" pitchFamily="34" charset="0"/>
              </a:rPr>
              <a:t>representantes</a:t>
            </a:r>
            <a:r>
              <a:rPr lang="en-US" sz="1600" kern="1200" noProof="0" dirty="0">
                <a:latin typeface="+mj-lt"/>
                <a:cs typeface="Calibri Light" panose="020F0302020204030204" pitchFamily="34" charset="0"/>
              </a:rPr>
              <a:t> dos </a:t>
            </a:r>
            <a:r>
              <a:rPr lang="en-US" sz="1600" kern="1200" noProof="0" dirty="0" err="1">
                <a:latin typeface="+mj-lt"/>
                <a:cs typeface="Calibri Light" panose="020F0302020204030204" pitchFamily="34" charset="0"/>
              </a:rPr>
              <a:t>cidadãoes</a:t>
            </a:r>
            <a:r>
              <a:rPr lang="en-US" sz="1600" kern="1200" noProof="0" dirty="0">
                <a:latin typeface="+mj-lt"/>
                <a:cs typeface="Calibri Light" panose="020F0302020204030204" pitchFamily="34" charset="0"/>
              </a:rPr>
              <a:t> </a:t>
            </a:r>
            <a:r>
              <a:rPr lang="en-US" sz="1600" kern="1200" noProof="0" dirty="0" err="1">
                <a:latin typeface="+mj-lt"/>
                <a:cs typeface="Calibri Light" panose="020F0302020204030204" pitchFamily="34" charset="0"/>
              </a:rPr>
              <a:t>nas</a:t>
            </a:r>
            <a:r>
              <a:rPr lang="en-US" sz="1600" kern="1200" noProof="0" dirty="0">
                <a:latin typeface="+mj-lt"/>
                <a:cs typeface="Calibri Light" panose="020F0302020204030204" pitchFamily="34" charset="0"/>
              </a:rPr>
              <a:t> </a:t>
            </a:r>
            <a:r>
              <a:rPr lang="en-US" sz="1600" kern="1200" noProof="0" dirty="0" err="1">
                <a:latin typeface="+mj-lt"/>
                <a:cs typeface="Calibri Light" panose="020F0302020204030204" pitchFamily="34" charset="0"/>
              </a:rPr>
              <a:t>diversas</a:t>
            </a:r>
            <a:r>
              <a:rPr lang="en-US" sz="1600" kern="1200" noProof="0" dirty="0">
                <a:latin typeface="+mj-lt"/>
                <a:cs typeface="Calibri Light" panose="020F0302020204030204" pitchFamily="34" charset="0"/>
              </a:rPr>
              <a:t> </a:t>
            </a:r>
            <a:r>
              <a:rPr lang="en-US" sz="1600" kern="1200" noProof="0" dirty="0" err="1">
                <a:latin typeface="+mj-lt"/>
                <a:cs typeface="Calibri Light" panose="020F0302020204030204" pitchFamily="34" charset="0"/>
              </a:rPr>
              <a:t>sessões</a:t>
            </a:r>
            <a:r>
              <a:rPr lang="en-US" sz="1600" kern="1200" noProof="0" dirty="0">
                <a:latin typeface="+mj-lt"/>
                <a:cs typeface="Calibri Light" panose="020F0302020204030204" pitchFamily="34" charset="0"/>
              </a:rPr>
              <a:t> dos </a:t>
            </a:r>
            <a:r>
              <a:rPr lang="en-US" sz="1600" kern="1200" noProof="0" dirty="0" err="1">
                <a:latin typeface="+mj-lt"/>
                <a:cs typeface="Calibri Light" panose="020F0302020204030204" pitchFamily="34" charset="0"/>
              </a:rPr>
              <a:t>processos</a:t>
            </a:r>
            <a:r>
              <a:rPr lang="en-US" sz="1600" kern="1200" noProof="0" dirty="0">
                <a:latin typeface="+mj-lt"/>
                <a:cs typeface="Calibri Light" panose="020F0302020204030204" pitchFamily="34" charset="0"/>
              </a:rPr>
              <a:t> </a:t>
            </a:r>
            <a:r>
              <a:rPr lang="en-US" sz="1600" kern="1200" noProof="0" dirty="0" err="1">
                <a:latin typeface="+mj-lt"/>
                <a:cs typeface="Calibri Light" panose="020F0302020204030204" pitchFamily="34" charset="0"/>
              </a:rPr>
              <a:t>temático</a:t>
            </a:r>
            <a:r>
              <a:rPr lang="en-US" sz="1600" kern="1200" noProof="0" dirty="0">
                <a:latin typeface="+mj-lt"/>
                <a:cs typeface="Calibri Light" panose="020F0302020204030204" pitchFamily="34" charset="0"/>
              </a:rPr>
              <a:t>, regional, politico e </a:t>
            </a:r>
            <a:r>
              <a:rPr lang="en-US" sz="1600" kern="1200" noProof="0" dirty="0" err="1">
                <a:latin typeface="+mj-lt"/>
                <a:cs typeface="Calibri Light" panose="020F0302020204030204" pitchFamily="34" charset="0"/>
              </a:rPr>
              <a:t>sustentabilidade</a:t>
            </a:r>
            <a:endParaRPr lang="en-US" sz="1600" i="0" kern="1200" noProof="0" dirty="0">
              <a:latin typeface="+mj-lt"/>
              <a:cs typeface="Calibri Light" panose="020F0302020204030204" pitchFamily="34" charset="0"/>
            </a:endParaRPr>
          </a:p>
        </p:txBody>
      </p:sp>
      <p:grpSp>
        <p:nvGrpSpPr>
          <p:cNvPr id="2" name="Agrupar 1"/>
          <p:cNvGrpSpPr/>
          <p:nvPr/>
        </p:nvGrpSpPr>
        <p:grpSpPr>
          <a:xfrm>
            <a:off x="5679583" y="940158"/>
            <a:ext cx="5241702" cy="5074276"/>
            <a:chOff x="6381249" y="1042630"/>
            <a:chExt cx="4558096" cy="4558096"/>
          </a:xfrm>
        </p:grpSpPr>
        <p:sp>
          <p:nvSpPr>
            <p:cNvPr id="11" name="Forma Livre: Forma 10"/>
            <p:cNvSpPr/>
            <p:nvPr/>
          </p:nvSpPr>
          <p:spPr>
            <a:xfrm>
              <a:off x="8018095" y="2709643"/>
              <a:ext cx="1226572" cy="1166237"/>
            </a:xfrm>
            <a:custGeom>
              <a:avLst/>
              <a:gdLst>
                <a:gd name="connsiteX0" fmla="*/ 0 w 1226572"/>
                <a:gd name="connsiteY0" fmla="*/ 583119 h 1166237"/>
                <a:gd name="connsiteX1" fmla="*/ 613286 w 1226572"/>
                <a:gd name="connsiteY1" fmla="*/ 0 h 1166237"/>
                <a:gd name="connsiteX2" fmla="*/ 1226572 w 1226572"/>
                <a:gd name="connsiteY2" fmla="*/ 583119 h 1166237"/>
                <a:gd name="connsiteX3" fmla="*/ 613286 w 1226572"/>
                <a:gd name="connsiteY3" fmla="*/ 1166238 h 1166237"/>
                <a:gd name="connsiteX4" fmla="*/ 0 w 1226572"/>
                <a:gd name="connsiteY4" fmla="*/ 583119 h 1166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572" h="1166237">
                  <a:moveTo>
                    <a:pt x="0" y="583119"/>
                  </a:moveTo>
                  <a:cubicBezTo>
                    <a:pt x="0" y="261071"/>
                    <a:pt x="274577" y="0"/>
                    <a:pt x="613286" y="0"/>
                  </a:cubicBezTo>
                  <a:cubicBezTo>
                    <a:pt x="951995" y="0"/>
                    <a:pt x="1226572" y="261071"/>
                    <a:pt x="1226572" y="583119"/>
                  </a:cubicBezTo>
                  <a:cubicBezTo>
                    <a:pt x="1226572" y="905167"/>
                    <a:pt x="951995" y="1166238"/>
                    <a:pt x="613286" y="1166238"/>
                  </a:cubicBezTo>
                  <a:cubicBezTo>
                    <a:pt x="274577" y="1166238"/>
                    <a:pt x="0" y="905167"/>
                    <a:pt x="0" y="583119"/>
                  </a:cubicBez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205027" tIns="196191" rIns="205027" bIns="196191" numCol="1" spcCol="1270" anchor="ctr" anchorCtr="0">
              <a:noAutofit/>
            </a:bodyPr>
            <a:lstStyle/>
            <a:p>
              <a:pPr marL="0" lvl="0" indent="0" algn="ctr" defTabSz="889000">
                <a:lnSpc>
                  <a:spcPct val="90000"/>
                </a:lnSpc>
                <a:spcBef>
                  <a:spcPct val="0"/>
                </a:spcBef>
                <a:spcAft>
                  <a:spcPct val="35000"/>
                </a:spcAft>
                <a:buNone/>
              </a:pPr>
              <a:r>
                <a:rPr lang="en-US" sz="2000" b="1" i="0" kern="1200" noProof="0" dirty="0">
                  <a:latin typeface="Calibri Light" panose="020F0302020204030204" pitchFamily="34" charset="0"/>
                  <a:cs typeface="Calibri Light" panose="020F0302020204030204" pitchFamily="34" charset="0"/>
                </a:rPr>
                <a:t>Vila </a:t>
              </a:r>
              <a:r>
                <a:rPr lang="en-US" sz="2000" b="1" i="0" kern="1200" noProof="0" dirty="0" err="1">
                  <a:latin typeface="Calibri Light" panose="020F0302020204030204" pitchFamily="34" charset="0"/>
                  <a:cs typeface="Calibri Light" panose="020F0302020204030204" pitchFamily="34" charset="0"/>
                </a:rPr>
                <a:t>Cidadã</a:t>
              </a:r>
              <a:endParaRPr lang="en-US" sz="2000" b="1" i="0" kern="1200" noProof="0" dirty="0">
                <a:latin typeface="Calibri Light" panose="020F0302020204030204" pitchFamily="34" charset="0"/>
                <a:cs typeface="Calibri Light" panose="020F0302020204030204" pitchFamily="34" charset="0"/>
              </a:endParaRPr>
            </a:p>
          </p:txBody>
        </p:sp>
        <p:sp>
          <p:nvSpPr>
            <p:cNvPr id="12" name="Forma Livre: Forma 11"/>
            <p:cNvSpPr/>
            <p:nvPr/>
          </p:nvSpPr>
          <p:spPr>
            <a:xfrm rot="16200000">
              <a:off x="8460497" y="2203817"/>
              <a:ext cx="341768" cy="386151"/>
            </a:xfrm>
            <a:custGeom>
              <a:avLst/>
              <a:gdLst>
                <a:gd name="connsiteX0" fmla="*/ 0 w 341768"/>
                <a:gd name="connsiteY0" fmla="*/ 77230 h 386151"/>
                <a:gd name="connsiteX1" fmla="*/ 170884 w 341768"/>
                <a:gd name="connsiteY1" fmla="*/ 77230 h 386151"/>
                <a:gd name="connsiteX2" fmla="*/ 170884 w 341768"/>
                <a:gd name="connsiteY2" fmla="*/ 0 h 386151"/>
                <a:gd name="connsiteX3" fmla="*/ 341768 w 341768"/>
                <a:gd name="connsiteY3" fmla="*/ 193076 h 386151"/>
                <a:gd name="connsiteX4" fmla="*/ 170884 w 341768"/>
                <a:gd name="connsiteY4" fmla="*/ 386151 h 386151"/>
                <a:gd name="connsiteX5" fmla="*/ 170884 w 341768"/>
                <a:gd name="connsiteY5" fmla="*/ 308921 h 386151"/>
                <a:gd name="connsiteX6" fmla="*/ 0 w 341768"/>
                <a:gd name="connsiteY6" fmla="*/ 308921 h 386151"/>
                <a:gd name="connsiteX7" fmla="*/ 0 w 341768"/>
                <a:gd name="connsiteY7" fmla="*/ 77230 h 38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768" h="386151">
                  <a:moveTo>
                    <a:pt x="0" y="77230"/>
                  </a:moveTo>
                  <a:lnTo>
                    <a:pt x="170884" y="77230"/>
                  </a:lnTo>
                  <a:lnTo>
                    <a:pt x="170884" y="0"/>
                  </a:lnTo>
                  <a:lnTo>
                    <a:pt x="341768" y="193076"/>
                  </a:lnTo>
                  <a:lnTo>
                    <a:pt x="170884" y="386151"/>
                  </a:lnTo>
                  <a:lnTo>
                    <a:pt x="170884" y="308921"/>
                  </a:lnTo>
                  <a:lnTo>
                    <a:pt x="0" y="308921"/>
                  </a:lnTo>
                  <a:lnTo>
                    <a:pt x="0" y="77230"/>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3">
              <a:schemeClr val="accent2">
                <a:tint val="60000"/>
                <a:hueOff val="0"/>
                <a:satOff val="0"/>
                <a:lumOff val="0"/>
                <a:alphaOff val="0"/>
              </a:schemeClr>
            </a:effectRef>
            <a:fontRef idx="minor">
              <a:schemeClr val="lt1"/>
            </a:fontRef>
          </p:style>
          <p:txBody>
            <a:bodyPr spcFirstLastPara="0" vert="horz" wrap="square" lIns="-1" tIns="77229" rIns="102530" bIns="77230" numCol="1" spcCol="1270" anchor="ctr" anchorCtr="0">
              <a:noAutofit/>
            </a:bodyPr>
            <a:lstStyle/>
            <a:p>
              <a:pPr marL="0" lvl="0" indent="0" algn="ctr" defTabSz="488950">
                <a:lnSpc>
                  <a:spcPct val="90000"/>
                </a:lnSpc>
                <a:spcBef>
                  <a:spcPct val="0"/>
                </a:spcBef>
                <a:spcAft>
                  <a:spcPct val="35000"/>
                </a:spcAft>
                <a:buNone/>
              </a:pPr>
              <a:endParaRPr lang="pt-BR" sz="1100" b="1" i="0" kern="1200">
                <a:latin typeface="Calibri Light" panose="020F0302020204030204" pitchFamily="34" charset="0"/>
                <a:cs typeface="Calibri Light" panose="020F0302020204030204" pitchFamily="34" charset="0"/>
              </a:endParaRPr>
            </a:p>
          </p:txBody>
        </p:sp>
        <p:sp>
          <p:nvSpPr>
            <p:cNvPr id="13" name="Forma Livre: Forma 12"/>
            <p:cNvSpPr/>
            <p:nvPr/>
          </p:nvSpPr>
          <p:spPr>
            <a:xfrm>
              <a:off x="8120297" y="1042630"/>
              <a:ext cx="1080000" cy="1080000"/>
            </a:xfrm>
            <a:custGeom>
              <a:avLst/>
              <a:gdLst>
                <a:gd name="connsiteX0" fmla="*/ 0 w 1022165"/>
                <a:gd name="connsiteY0" fmla="*/ 511083 h 1022165"/>
                <a:gd name="connsiteX1" fmla="*/ 511083 w 1022165"/>
                <a:gd name="connsiteY1" fmla="*/ 0 h 1022165"/>
                <a:gd name="connsiteX2" fmla="*/ 1022166 w 1022165"/>
                <a:gd name="connsiteY2" fmla="*/ 511083 h 1022165"/>
                <a:gd name="connsiteX3" fmla="*/ 511083 w 1022165"/>
                <a:gd name="connsiteY3" fmla="*/ 1022166 h 1022165"/>
                <a:gd name="connsiteX4" fmla="*/ 0 w 1022165"/>
                <a:gd name="connsiteY4" fmla="*/ 511083 h 1022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65" h="1022165">
                  <a:moveTo>
                    <a:pt x="0" y="511083"/>
                  </a:moveTo>
                  <a:cubicBezTo>
                    <a:pt x="0" y="228820"/>
                    <a:pt x="228820" y="0"/>
                    <a:pt x="511083" y="0"/>
                  </a:cubicBezTo>
                  <a:cubicBezTo>
                    <a:pt x="793346" y="0"/>
                    <a:pt x="1022166" y="228820"/>
                    <a:pt x="1022166" y="511083"/>
                  </a:cubicBezTo>
                  <a:cubicBezTo>
                    <a:pt x="1022166" y="793346"/>
                    <a:pt x="793346" y="1022166"/>
                    <a:pt x="511083" y="1022166"/>
                  </a:cubicBezTo>
                  <a:cubicBezTo>
                    <a:pt x="228820" y="1022166"/>
                    <a:pt x="0" y="793346"/>
                    <a:pt x="0" y="511083"/>
                  </a:cubicBez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63663" tIns="163663" rIns="163663" bIns="163663" numCol="1" spcCol="1270" anchor="ctr" anchorCtr="0">
              <a:noAutofit/>
            </a:bodyPr>
            <a:lstStyle/>
            <a:p>
              <a:pPr marL="0" lvl="0" indent="0" algn="ctr" defTabSz="488950">
                <a:lnSpc>
                  <a:spcPct val="90000"/>
                </a:lnSpc>
                <a:spcBef>
                  <a:spcPct val="0"/>
                </a:spcBef>
                <a:spcAft>
                  <a:spcPct val="35000"/>
                </a:spcAft>
                <a:buNone/>
              </a:pPr>
              <a:r>
                <a:rPr lang="en-US" sz="1200" i="0" kern="1200" noProof="0" dirty="0">
                  <a:latin typeface="+mj-lt"/>
                  <a:cs typeface="Calibri Light" panose="020F0302020204030204" pitchFamily="34" charset="0"/>
                </a:rPr>
                <a:t>Festival de Cinema</a:t>
              </a:r>
            </a:p>
          </p:txBody>
        </p:sp>
        <p:sp>
          <p:nvSpPr>
            <p:cNvPr id="14" name="Forma Livre: Forma 13"/>
            <p:cNvSpPr/>
            <p:nvPr/>
          </p:nvSpPr>
          <p:spPr>
            <a:xfrm rot="18900000">
              <a:off x="9103103" y="2460926"/>
              <a:ext cx="334076" cy="386151"/>
            </a:xfrm>
            <a:custGeom>
              <a:avLst/>
              <a:gdLst>
                <a:gd name="connsiteX0" fmla="*/ 0 w 334076"/>
                <a:gd name="connsiteY0" fmla="*/ 77230 h 386151"/>
                <a:gd name="connsiteX1" fmla="*/ 167038 w 334076"/>
                <a:gd name="connsiteY1" fmla="*/ 77230 h 386151"/>
                <a:gd name="connsiteX2" fmla="*/ 167038 w 334076"/>
                <a:gd name="connsiteY2" fmla="*/ 0 h 386151"/>
                <a:gd name="connsiteX3" fmla="*/ 334076 w 334076"/>
                <a:gd name="connsiteY3" fmla="*/ 193076 h 386151"/>
                <a:gd name="connsiteX4" fmla="*/ 167038 w 334076"/>
                <a:gd name="connsiteY4" fmla="*/ 386151 h 386151"/>
                <a:gd name="connsiteX5" fmla="*/ 167038 w 334076"/>
                <a:gd name="connsiteY5" fmla="*/ 308921 h 386151"/>
                <a:gd name="connsiteX6" fmla="*/ 0 w 334076"/>
                <a:gd name="connsiteY6" fmla="*/ 308921 h 386151"/>
                <a:gd name="connsiteX7" fmla="*/ 0 w 334076"/>
                <a:gd name="connsiteY7" fmla="*/ 77230 h 38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076" h="386151">
                  <a:moveTo>
                    <a:pt x="0" y="77230"/>
                  </a:moveTo>
                  <a:lnTo>
                    <a:pt x="167038" y="77230"/>
                  </a:lnTo>
                  <a:lnTo>
                    <a:pt x="167038" y="0"/>
                  </a:lnTo>
                  <a:lnTo>
                    <a:pt x="334076" y="193076"/>
                  </a:lnTo>
                  <a:lnTo>
                    <a:pt x="167038" y="386151"/>
                  </a:lnTo>
                  <a:lnTo>
                    <a:pt x="167038" y="308921"/>
                  </a:lnTo>
                  <a:lnTo>
                    <a:pt x="0" y="308921"/>
                  </a:lnTo>
                  <a:lnTo>
                    <a:pt x="0" y="77230"/>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3">
              <a:schemeClr val="accent2">
                <a:tint val="60000"/>
                <a:hueOff val="0"/>
                <a:satOff val="0"/>
                <a:lumOff val="0"/>
                <a:alphaOff val="0"/>
              </a:schemeClr>
            </a:effectRef>
            <a:fontRef idx="minor">
              <a:schemeClr val="lt1"/>
            </a:fontRef>
          </p:style>
          <p:txBody>
            <a:bodyPr spcFirstLastPara="0" vert="horz" wrap="square" lIns="-1" tIns="77229" rIns="100223" bIns="77230" numCol="1" spcCol="1270" anchor="ctr" anchorCtr="0">
              <a:noAutofit/>
            </a:bodyPr>
            <a:lstStyle/>
            <a:p>
              <a:pPr marL="0" lvl="0" indent="0" algn="ctr" defTabSz="488950">
                <a:lnSpc>
                  <a:spcPct val="90000"/>
                </a:lnSpc>
                <a:spcBef>
                  <a:spcPct val="0"/>
                </a:spcBef>
                <a:spcAft>
                  <a:spcPct val="35000"/>
                </a:spcAft>
                <a:buNone/>
              </a:pPr>
              <a:endParaRPr lang="pt-BR" sz="1100" b="1" i="0" kern="1200">
                <a:latin typeface="Calibri Light" panose="020F0302020204030204" pitchFamily="34" charset="0"/>
                <a:cs typeface="Calibri Light" panose="020F0302020204030204" pitchFamily="34" charset="0"/>
              </a:endParaRPr>
            </a:p>
          </p:txBody>
        </p:sp>
        <p:sp>
          <p:nvSpPr>
            <p:cNvPr id="15" name="Forma Livre: Forma 14"/>
            <p:cNvSpPr/>
            <p:nvPr/>
          </p:nvSpPr>
          <p:spPr>
            <a:xfrm>
              <a:off x="9349990" y="1551986"/>
              <a:ext cx="1080000" cy="1080000"/>
            </a:xfrm>
            <a:custGeom>
              <a:avLst/>
              <a:gdLst>
                <a:gd name="connsiteX0" fmla="*/ 0 w 1022165"/>
                <a:gd name="connsiteY0" fmla="*/ 511083 h 1022165"/>
                <a:gd name="connsiteX1" fmla="*/ 511083 w 1022165"/>
                <a:gd name="connsiteY1" fmla="*/ 0 h 1022165"/>
                <a:gd name="connsiteX2" fmla="*/ 1022166 w 1022165"/>
                <a:gd name="connsiteY2" fmla="*/ 511083 h 1022165"/>
                <a:gd name="connsiteX3" fmla="*/ 511083 w 1022165"/>
                <a:gd name="connsiteY3" fmla="*/ 1022166 h 1022165"/>
                <a:gd name="connsiteX4" fmla="*/ 0 w 1022165"/>
                <a:gd name="connsiteY4" fmla="*/ 511083 h 1022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65" h="1022165">
                  <a:moveTo>
                    <a:pt x="0" y="511083"/>
                  </a:moveTo>
                  <a:cubicBezTo>
                    <a:pt x="0" y="228820"/>
                    <a:pt x="228820" y="0"/>
                    <a:pt x="511083" y="0"/>
                  </a:cubicBezTo>
                  <a:cubicBezTo>
                    <a:pt x="793346" y="0"/>
                    <a:pt x="1022166" y="228820"/>
                    <a:pt x="1022166" y="511083"/>
                  </a:cubicBezTo>
                  <a:cubicBezTo>
                    <a:pt x="1022166" y="793346"/>
                    <a:pt x="793346" y="1022166"/>
                    <a:pt x="511083" y="1022166"/>
                  </a:cubicBezTo>
                  <a:cubicBezTo>
                    <a:pt x="228820" y="1022166"/>
                    <a:pt x="0" y="793346"/>
                    <a:pt x="0" y="511083"/>
                  </a:cubicBez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64933" tIns="164933" rIns="164933" bIns="164933" numCol="1" spcCol="1270" anchor="ctr" anchorCtr="0">
              <a:noAutofit/>
            </a:bodyPr>
            <a:lstStyle/>
            <a:p>
              <a:pPr marL="0" lvl="0" indent="0" algn="ctr" defTabSz="533400">
                <a:lnSpc>
                  <a:spcPct val="90000"/>
                </a:lnSpc>
                <a:spcBef>
                  <a:spcPct val="0"/>
                </a:spcBef>
                <a:spcAft>
                  <a:spcPct val="35000"/>
                </a:spcAft>
                <a:buNone/>
              </a:pPr>
              <a:r>
                <a:rPr lang="en-US" sz="1200" kern="1200" noProof="0" dirty="0" err="1">
                  <a:latin typeface="+mj-lt"/>
                  <a:cs typeface="Calibri Light" panose="020F0302020204030204" pitchFamily="34" charset="0"/>
                </a:rPr>
                <a:t>Artesanatos</a:t>
              </a:r>
              <a:endParaRPr lang="en-US" sz="1200" i="0" kern="1200" noProof="0" dirty="0">
                <a:latin typeface="+mj-lt"/>
                <a:cs typeface="Calibri Light" panose="020F0302020204030204" pitchFamily="34" charset="0"/>
              </a:endParaRPr>
            </a:p>
          </p:txBody>
        </p:sp>
        <p:sp>
          <p:nvSpPr>
            <p:cNvPr id="16" name="Forma Livre: Forma 15"/>
            <p:cNvSpPr/>
            <p:nvPr/>
          </p:nvSpPr>
          <p:spPr>
            <a:xfrm>
              <a:off x="9379897" y="3099686"/>
              <a:ext cx="325779" cy="386151"/>
            </a:xfrm>
            <a:custGeom>
              <a:avLst/>
              <a:gdLst>
                <a:gd name="connsiteX0" fmla="*/ 0 w 325779"/>
                <a:gd name="connsiteY0" fmla="*/ 77230 h 386151"/>
                <a:gd name="connsiteX1" fmla="*/ 162890 w 325779"/>
                <a:gd name="connsiteY1" fmla="*/ 77230 h 386151"/>
                <a:gd name="connsiteX2" fmla="*/ 162890 w 325779"/>
                <a:gd name="connsiteY2" fmla="*/ 0 h 386151"/>
                <a:gd name="connsiteX3" fmla="*/ 325779 w 325779"/>
                <a:gd name="connsiteY3" fmla="*/ 193076 h 386151"/>
                <a:gd name="connsiteX4" fmla="*/ 162890 w 325779"/>
                <a:gd name="connsiteY4" fmla="*/ 386151 h 386151"/>
                <a:gd name="connsiteX5" fmla="*/ 162890 w 325779"/>
                <a:gd name="connsiteY5" fmla="*/ 308921 h 386151"/>
                <a:gd name="connsiteX6" fmla="*/ 0 w 325779"/>
                <a:gd name="connsiteY6" fmla="*/ 308921 h 386151"/>
                <a:gd name="connsiteX7" fmla="*/ 0 w 325779"/>
                <a:gd name="connsiteY7" fmla="*/ 77230 h 38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779" h="386151">
                  <a:moveTo>
                    <a:pt x="0" y="77230"/>
                  </a:moveTo>
                  <a:lnTo>
                    <a:pt x="162890" y="77230"/>
                  </a:lnTo>
                  <a:lnTo>
                    <a:pt x="162890" y="0"/>
                  </a:lnTo>
                  <a:lnTo>
                    <a:pt x="325779" y="193076"/>
                  </a:lnTo>
                  <a:lnTo>
                    <a:pt x="162890" y="386151"/>
                  </a:lnTo>
                  <a:lnTo>
                    <a:pt x="162890" y="308921"/>
                  </a:lnTo>
                  <a:lnTo>
                    <a:pt x="0" y="308921"/>
                  </a:lnTo>
                  <a:lnTo>
                    <a:pt x="0" y="77230"/>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3">
              <a:schemeClr val="accent2">
                <a:tint val="60000"/>
                <a:hueOff val="0"/>
                <a:satOff val="0"/>
                <a:lumOff val="0"/>
                <a:alphaOff val="0"/>
              </a:schemeClr>
            </a:effectRef>
            <a:fontRef idx="minor">
              <a:schemeClr val="lt1"/>
            </a:fontRef>
          </p:style>
          <p:txBody>
            <a:bodyPr spcFirstLastPara="0" vert="horz" wrap="square" lIns="0" tIns="77230" rIns="97734" bIns="77230" numCol="1" spcCol="1270" anchor="ctr" anchorCtr="0">
              <a:noAutofit/>
            </a:bodyPr>
            <a:lstStyle/>
            <a:p>
              <a:pPr marL="0" lvl="0" indent="0" algn="ctr" defTabSz="488950">
                <a:lnSpc>
                  <a:spcPct val="90000"/>
                </a:lnSpc>
                <a:spcBef>
                  <a:spcPct val="0"/>
                </a:spcBef>
                <a:spcAft>
                  <a:spcPct val="35000"/>
                </a:spcAft>
                <a:buNone/>
              </a:pPr>
              <a:endParaRPr lang="pt-BR" sz="1100" b="1" kern="1200"/>
            </a:p>
          </p:txBody>
        </p:sp>
        <p:sp>
          <p:nvSpPr>
            <p:cNvPr id="17" name="Forma Livre: Forma 16"/>
            <p:cNvSpPr/>
            <p:nvPr/>
          </p:nvSpPr>
          <p:spPr>
            <a:xfrm>
              <a:off x="9859345" y="2781678"/>
              <a:ext cx="1080000" cy="1080000"/>
            </a:xfrm>
            <a:custGeom>
              <a:avLst/>
              <a:gdLst>
                <a:gd name="connsiteX0" fmla="*/ 0 w 1022165"/>
                <a:gd name="connsiteY0" fmla="*/ 511083 h 1022165"/>
                <a:gd name="connsiteX1" fmla="*/ 511083 w 1022165"/>
                <a:gd name="connsiteY1" fmla="*/ 0 h 1022165"/>
                <a:gd name="connsiteX2" fmla="*/ 1022166 w 1022165"/>
                <a:gd name="connsiteY2" fmla="*/ 511083 h 1022165"/>
                <a:gd name="connsiteX3" fmla="*/ 511083 w 1022165"/>
                <a:gd name="connsiteY3" fmla="*/ 1022166 h 1022165"/>
                <a:gd name="connsiteX4" fmla="*/ 0 w 1022165"/>
                <a:gd name="connsiteY4" fmla="*/ 511083 h 1022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65" h="1022165">
                  <a:moveTo>
                    <a:pt x="0" y="511083"/>
                  </a:moveTo>
                  <a:cubicBezTo>
                    <a:pt x="0" y="228820"/>
                    <a:pt x="228820" y="0"/>
                    <a:pt x="511083" y="0"/>
                  </a:cubicBezTo>
                  <a:cubicBezTo>
                    <a:pt x="793346" y="0"/>
                    <a:pt x="1022166" y="228820"/>
                    <a:pt x="1022166" y="511083"/>
                  </a:cubicBezTo>
                  <a:cubicBezTo>
                    <a:pt x="1022166" y="793346"/>
                    <a:pt x="793346" y="1022166"/>
                    <a:pt x="511083" y="1022166"/>
                  </a:cubicBezTo>
                  <a:cubicBezTo>
                    <a:pt x="228820" y="1022166"/>
                    <a:pt x="0" y="793346"/>
                    <a:pt x="0" y="511083"/>
                  </a:cubicBez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64933" tIns="164933" rIns="164933" bIns="164933" numCol="1" spcCol="1270" anchor="ctr" anchorCtr="0">
              <a:noAutofit/>
            </a:bodyPr>
            <a:lstStyle/>
            <a:p>
              <a:pPr marL="0" lvl="0" indent="0" algn="ctr" defTabSz="533400">
                <a:lnSpc>
                  <a:spcPct val="90000"/>
                </a:lnSpc>
                <a:spcBef>
                  <a:spcPct val="0"/>
                </a:spcBef>
                <a:spcAft>
                  <a:spcPct val="35000"/>
                </a:spcAft>
                <a:buNone/>
              </a:pPr>
              <a:r>
                <a:rPr lang="en-US" sz="1200" kern="1200" noProof="0" dirty="0" err="1">
                  <a:latin typeface="+mj-lt"/>
                  <a:cs typeface="Calibri Light" panose="020F0302020204030204" pitchFamily="34" charset="0"/>
                </a:rPr>
                <a:t>Espaço</a:t>
              </a:r>
              <a:r>
                <a:rPr lang="en-US" sz="1200" kern="1200" noProof="0" dirty="0">
                  <a:latin typeface="+mj-lt"/>
                  <a:cs typeface="Calibri Light" panose="020F0302020204030204" pitchFamily="34" charset="0"/>
                </a:rPr>
                <a:t> Gourmet</a:t>
              </a:r>
              <a:endParaRPr lang="en-US" sz="1200" kern="1200" noProof="0" dirty="0">
                <a:latin typeface="+mj-lt"/>
              </a:endParaRPr>
            </a:p>
          </p:txBody>
        </p:sp>
        <p:sp>
          <p:nvSpPr>
            <p:cNvPr id="18" name="Forma Livre: Forma 17"/>
            <p:cNvSpPr/>
            <p:nvPr/>
          </p:nvSpPr>
          <p:spPr>
            <a:xfrm rot="2700000">
              <a:off x="9103103" y="3738447"/>
              <a:ext cx="334076" cy="386151"/>
            </a:xfrm>
            <a:custGeom>
              <a:avLst/>
              <a:gdLst>
                <a:gd name="connsiteX0" fmla="*/ 0 w 334076"/>
                <a:gd name="connsiteY0" fmla="*/ 77230 h 386151"/>
                <a:gd name="connsiteX1" fmla="*/ 167038 w 334076"/>
                <a:gd name="connsiteY1" fmla="*/ 77230 h 386151"/>
                <a:gd name="connsiteX2" fmla="*/ 167038 w 334076"/>
                <a:gd name="connsiteY2" fmla="*/ 0 h 386151"/>
                <a:gd name="connsiteX3" fmla="*/ 334076 w 334076"/>
                <a:gd name="connsiteY3" fmla="*/ 193076 h 386151"/>
                <a:gd name="connsiteX4" fmla="*/ 167038 w 334076"/>
                <a:gd name="connsiteY4" fmla="*/ 386151 h 386151"/>
                <a:gd name="connsiteX5" fmla="*/ 167038 w 334076"/>
                <a:gd name="connsiteY5" fmla="*/ 308921 h 386151"/>
                <a:gd name="connsiteX6" fmla="*/ 0 w 334076"/>
                <a:gd name="connsiteY6" fmla="*/ 308921 h 386151"/>
                <a:gd name="connsiteX7" fmla="*/ 0 w 334076"/>
                <a:gd name="connsiteY7" fmla="*/ 77230 h 38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076" h="386151">
                  <a:moveTo>
                    <a:pt x="0" y="77230"/>
                  </a:moveTo>
                  <a:lnTo>
                    <a:pt x="167038" y="77230"/>
                  </a:lnTo>
                  <a:lnTo>
                    <a:pt x="167038" y="0"/>
                  </a:lnTo>
                  <a:lnTo>
                    <a:pt x="334076" y="193076"/>
                  </a:lnTo>
                  <a:lnTo>
                    <a:pt x="167038" y="386151"/>
                  </a:lnTo>
                  <a:lnTo>
                    <a:pt x="167038" y="308921"/>
                  </a:lnTo>
                  <a:lnTo>
                    <a:pt x="0" y="308921"/>
                  </a:lnTo>
                  <a:lnTo>
                    <a:pt x="0" y="77230"/>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3">
              <a:schemeClr val="accent2">
                <a:tint val="60000"/>
                <a:hueOff val="0"/>
                <a:satOff val="0"/>
                <a:lumOff val="0"/>
                <a:alphaOff val="0"/>
              </a:schemeClr>
            </a:effectRef>
            <a:fontRef idx="minor">
              <a:schemeClr val="lt1"/>
            </a:fontRef>
          </p:style>
          <p:txBody>
            <a:bodyPr spcFirstLastPara="0" vert="horz" wrap="square" lIns="0" tIns="77230" rIns="100222" bIns="77229" numCol="1" spcCol="1270" anchor="ctr" anchorCtr="0">
              <a:noAutofit/>
            </a:bodyPr>
            <a:lstStyle/>
            <a:p>
              <a:pPr marL="0" lvl="0" indent="0" algn="ctr" defTabSz="488950">
                <a:lnSpc>
                  <a:spcPct val="90000"/>
                </a:lnSpc>
                <a:spcBef>
                  <a:spcPct val="0"/>
                </a:spcBef>
                <a:spcAft>
                  <a:spcPct val="35000"/>
                </a:spcAft>
                <a:buNone/>
              </a:pPr>
              <a:endParaRPr lang="pt-BR" sz="1100" b="1" kern="1200"/>
            </a:p>
          </p:txBody>
        </p:sp>
        <p:sp>
          <p:nvSpPr>
            <p:cNvPr id="19" name="Forma Livre: Forma 18"/>
            <p:cNvSpPr/>
            <p:nvPr/>
          </p:nvSpPr>
          <p:spPr>
            <a:xfrm>
              <a:off x="9349990" y="4011371"/>
              <a:ext cx="1080000" cy="1080000"/>
            </a:xfrm>
            <a:custGeom>
              <a:avLst/>
              <a:gdLst>
                <a:gd name="connsiteX0" fmla="*/ 0 w 1022165"/>
                <a:gd name="connsiteY0" fmla="*/ 511083 h 1022165"/>
                <a:gd name="connsiteX1" fmla="*/ 511083 w 1022165"/>
                <a:gd name="connsiteY1" fmla="*/ 0 h 1022165"/>
                <a:gd name="connsiteX2" fmla="*/ 1022166 w 1022165"/>
                <a:gd name="connsiteY2" fmla="*/ 511083 h 1022165"/>
                <a:gd name="connsiteX3" fmla="*/ 511083 w 1022165"/>
                <a:gd name="connsiteY3" fmla="*/ 1022166 h 1022165"/>
                <a:gd name="connsiteX4" fmla="*/ 0 w 1022165"/>
                <a:gd name="connsiteY4" fmla="*/ 511083 h 1022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65" h="1022165">
                  <a:moveTo>
                    <a:pt x="0" y="511083"/>
                  </a:moveTo>
                  <a:cubicBezTo>
                    <a:pt x="0" y="228820"/>
                    <a:pt x="228820" y="0"/>
                    <a:pt x="511083" y="0"/>
                  </a:cubicBezTo>
                  <a:cubicBezTo>
                    <a:pt x="793346" y="0"/>
                    <a:pt x="1022166" y="228820"/>
                    <a:pt x="1022166" y="511083"/>
                  </a:cubicBezTo>
                  <a:cubicBezTo>
                    <a:pt x="1022166" y="793346"/>
                    <a:pt x="793346" y="1022166"/>
                    <a:pt x="511083" y="1022166"/>
                  </a:cubicBezTo>
                  <a:cubicBezTo>
                    <a:pt x="228820" y="1022166"/>
                    <a:pt x="0" y="793346"/>
                    <a:pt x="0" y="511083"/>
                  </a:cubicBez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64933" tIns="164933" rIns="164933" bIns="164933" numCol="1" spcCol="1270" anchor="ctr" anchorCtr="0">
              <a:noAutofit/>
            </a:bodyPr>
            <a:lstStyle/>
            <a:p>
              <a:pPr marL="0" lvl="0" indent="0" algn="ctr" defTabSz="533400">
                <a:lnSpc>
                  <a:spcPct val="90000"/>
                </a:lnSpc>
                <a:spcBef>
                  <a:spcPct val="0"/>
                </a:spcBef>
                <a:spcAft>
                  <a:spcPct val="35000"/>
                </a:spcAft>
                <a:buNone/>
              </a:pPr>
              <a:r>
                <a:rPr lang="en-US" sz="1200" kern="1200" noProof="0" dirty="0" err="1">
                  <a:latin typeface="+mj-lt"/>
                  <a:cs typeface="Calibri Light" panose="020F0302020204030204" pitchFamily="34" charset="0"/>
                </a:rPr>
                <a:t>Espaço</a:t>
              </a:r>
              <a:r>
                <a:rPr lang="en-US" sz="1200" kern="1200" noProof="0" dirty="0">
                  <a:latin typeface="+mj-lt"/>
                  <a:cs typeface="Calibri Light" panose="020F0302020204030204" pitchFamily="34" charset="0"/>
                </a:rPr>
                <a:t> </a:t>
              </a:r>
              <a:r>
                <a:rPr lang="en-US" sz="1200" kern="1200" noProof="0" dirty="0" err="1">
                  <a:latin typeface="+mj-lt"/>
                  <a:cs typeface="Calibri Light" panose="020F0302020204030204" pitchFamily="34" charset="0"/>
                </a:rPr>
                <a:t>escolas</a:t>
              </a:r>
              <a:endParaRPr lang="en-US" sz="1200" kern="1200" noProof="0" dirty="0">
                <a:latin typeface="+mj-lt"/>
              </a:endParaRPr>
            </a:p>
          </p:txBody>
        </p:sp>
        <p:sp>
          <p:nvSpPr>
            <p:cNvPr id="20" name="Forma Livre: Forma 19"/>
            <p:cNvSpPr/>
            <p:nvPr/>
          </p:nvSpPr>
          <p:spPr>
            <a:xfrm rot="5400000">
              <a:off x="8460497" y="3995556"/>
              <a:ext cx="341768" cy="386151"/>
            </a:xfrm>
            <a:custGeom>
              <a:avLst/>
              <a:gdLst>
                <a:gd name="connsiteX0" fmla="*/ 0 w 341768"/>
                <a:gd name="connsiteY0" fmla="*/ 77230 h 386151"/>
                <a:gd name="connsiteX1" fmla="*/ 170884 w 341768"/>
                <a:gd name="connsiteY1" fmla="*/ 77230 h 386151"/>
                <a:gd name="connsiteX2" fmla="*/ 170884 w 341768"/>
                <a:gd name="connsiteY2" fmla="*/ 0 h 386151"/>
                <a:gd name="connsiteX3" fmla="*/ 341768 w 341768"/>
                <a:gd name="connsiteY3" fmla="*/ 193076 h 386151"/>
                <a:gd name="connsiteX4" fmla="*/ 170884 w 341768"/>
                <a:gd name="connsiteY4" fmla="*/ 386151 h 386151"/>
                <a:gd name="connsiteX5" fmla="*/ 170884 w 341768"/>
                <a:gd name="connsiteY5" fmla="*/ 308921 h 386151"/>
                <a:gd name="connsiteX6" fmla="*/ 0 w 341768"/>
                <a:gd name="connsiteY6" fmla="*/ 308921 h 386151"/>
                <a:gd name="connsiteX7" fmla="*/ 0 w 341768"/>
                <a:gd name="connsiteY7" fmla="*/ 77230 h 38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768" h="386151">
                  <a:moveTo>
                    <a:pt x="0" y="77230"/>
                  </a:moveTo>
                  <a:lnTo>
                    <a:pt x="170884" y="77230"/>
                  </a:lnTo>
                  <a:lnTo>
                    <a:pt x="170884" y="0"/>
                  </a:lnTo>
                  <a:lnTo>
                    <a:pt x="341768" y="193076"/>
                  </a:lnTo>
                  <a:lnTo>
                    <a:pt x="170884" y="386151"/>
                  </a:lnTo>
                  <a:lnTo>
                    <a:pt x="170884" y="308921"/>
                  </a:lnTo>
                  <a:lnTo>
                    <a:pt x="0" y="308921"/>
                  </a:lnTo>
                  <a:lnTo>
                    <a:pt x="0" y="77230"/>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3">
              <a:schemeClr val="accent2">
                <a:tint val="60000"/>
                <a:hueOff val="0"/>
                <a:satOff val="0"/>
                <a:lumOff val="0"/>
                <a:alphaOff val="0"/>
              </a:schemeClr>
            </a:effectRef>
            <a:fontRef idx="minor">
              <a:schemeClr val="lt1"/>
            </a:fontRef>
          </p:style>
          <p:txBody>
            <a:bodyPr spcFirstLastPara="0" vert="horz" wrap="square" lIns="0" tIns="77229" rIns="102529" bIns="77230" numCol="1" spcCol="1270" anchor="ctr" anchorCtr="0">
              <a:noAutofit/>
            </a:bodyPr>
            <a:lstStyle/>
            <a:p>
              <a:pPr marL="0" lvl="0" indent="0" algn="ctr" defTabSz="488950">
                <a:lnSpc>
                  <a:spcPct val="90000"/>
                </a:lnSpc>
                <a:spcBef>
                  <a:spcPct val="0"/>
                </a:spcBef>
                <a:spcAft>
                  <a:spcPct val="35000"/>
                </a:spcAft>
                <a:buNone/>
              </a:pPr>
              <a:endParaRPr lang="pt-BR" sz="1100" b="1" kern="1200"/>
            </a:p>
          </p:txBody>
        </p:sp>
        <p:sp>
          <p:nvSpPr>
            <p:cNvPr id="21" name="Forma Livre: Forma 20"/>
            <p:cNvSpPr/>
            <p:nvPr/>
          </p:nvSpPr>
          <p:spPr>
            <a:xfrm>
              <a:off x="8120297" y="4520726"/>
              <a:ext cx="1080000" cy="1080000"/>
            </a:xfrm>
            <a:custGeom>
              <a:avLst/>
              <a:gdLst>
                <a:gd name="connsiteX0" fmla="*/ 0 w 1022165"/>
                <a:gd name="connsiteY0" fmla="*/ 511083 h 1022165"/>
                <a:gd name="connsiteX1" fmla="*/ 511083 w 1022165"/>
                <a:gd name="connsiteY1" fmla="*/ 0 h 1022165"/>
                <a:gd name="connsiteX2" fmla="*/ 1022166 w 1022165"/>
                <a:gd name="connsiteY2" fmla="*/ 511083 h 1022165"/>
                <a:gd name="connsiteX3" fmla="*/ 511083 w 1022165"/>
                <a:gd name="connsiteY3" fmla="*/ 1022166 h 1022165"/>
                <a:gd name="connsiteX4" fmla="*/ 0 w 1022165"/>
                <a:gd name="connsiteY4" fmla="*/ 511083 h 1022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65" h="1022165">
                  <a:moveTo>
                    <a:pt x="0" y="511083"/>
                  </a:moveTo>
                  <a:cubicBezTo>
                    <a:pt x="0" y="228820"/>
                    <a:pt x="228820" y="0"/>
                    <a:pt x="511083" y="0"/>
                  </a:cubicBezTo>
                  <a:cubicBezTo>
                    <a:pt x="793346" y="0"/>
                    <a:pt x="1022166" y="228820"/>
                    <a:pt x="1022166" y="511083"/>
                  </a:cubicBezTo>
                  <a:cubicBezTo>
                    <a:pt x="1022166" y="793346"/>
                    <a:pt x="793346" y="1022166"/>
                    <a:pt x="511083" y="1022166"/>
                  </a:cubicBezTo>
                  <a:cubicBezTo>
                    <a:pt x="228820" y="1022166"/>
                    <a:pt x="0" y="793346"/>
                    <a:pt x="0" y="511083"/>
                  </a:cubicBez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64933" tIns="164933" rIns="164933" bIns="164933" numCol="1" spcCol="1270" anchor="ctr" anchorCtr="0">
              <a:noAutofit/>
            </a:bodyPr>
            <a:lstStyle/>
            <a:p>
              <a:pPr marL="0" lvl="0" indent="0" algn="ctr" defTabSz="533400">
                <a:lnSpc>
                  <a:spcPct val="90000"/>
                </a:lnSpc>
                <a:spcBef>
                  <a:spcPct val="0"/>
                </a:spcBef>
                <a:spcAft>
                  <a:spcPct val="35000"/>
                </a:spcAft>
                <a:buNone/>
              </a:pPr>
              <a:r>
                <a:rPr lang="en-US" sz="1200" kern="1200" noProof="0" dirty="0">
                  <a:latin typeface="+mj-lt"/>
                  <a:cs typeface="Calibri Light" panose="020F0302020204030204" pitchFamily="34" charset="0"/>
                </a:rPr>
                <a:t>Debates e mesas </a:t>
              </a:r>
              <a:r>
                <a:rPr lang="en-US" sz="1200" kern="1200" noProof="0" dirty="0" err="1">
                  <a:latin typeface="+mj-lt"/>
                  <a:cs typeface="Calibri Light" panose="020F0302020204030204" pitchFamily="34" charset="0"/>
                </a:rPr>
                <a:t>redondas</a:t>
              </a:r>
              <a:endParaRPr lang="en-US" sz="1200" kern="1200" noProof="0" dirty="0">
                <a:latin typeface="+mj-lt"/>
              </a:endParaRPr>
            </a:p>
          </p:txBody>
        </p:sp>
        <p:sp>
          <p:nvSpPr>
            <p:cNvPr id="24" name="Forma Livre: Forma 23"/>
            <p:cNvSpPr/>
            <p:nvPr/>
          </p:nvSpPr>
          <p:spPr>
            <a:xfrm rot="18900000">
              <a:off x="7864499" y="3716493"/>
              <a:ext cx="300150" cy="386152"/>
            </a:xfrm>
            <a:custGeom>
              <a:avLst/>
              <a:gdLst>
                <a:gd name="connsiteX0" fmla="*/ 0 w 300149"/>
                <a:gd name="connsiteY0" fmla="*/ 77230 h 386151"/>
                <a:gd name="connsiteX1" fmla="*/ 150075 w 300149"/>
                <a:gd name="connsiteY1" fmla="*/ 77230 h 386151"/>
                <a:gd name="connsiteX2" fmla="*/ 150075 w 300149"/>
                <a:gd name="connsiteY2" fmla="*/ 0 h 386151"/>
                <a:gd name="connsiteX3" fmla="*/ 300149 w 300149"/>
                <a:gd name="connsiteY3" fmla="*/ 193076 h 386151"/>
                <a:gd name="connsiteX4" fmla="*/ 150075 w 300149"/>
                <a:gd name="connsiteY4" fmla="*/ 386151 h 386151"/>
                <a:gd name="connsiteX5" fmla="*/ 150075 w 300149"/>
                <a:gd name="connsiteY5" fmla="*/ 308921 h 386151"/>
                <a:gd name="connsiteX6" fmla="*/ 0 w 300149"/>
                <a:gd name="connsiteY6" fmla="*/ 308921 h 386151"/>
                <a:gd name="connsiteX7" fmla="*/ 0 w 300149"/>
                <a:gd name="connsiteY7" fmla="*/ 77230 h 38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149" h="386151">
                  <a:moveTo>
                    <a:pt x="300149" y="308921"/>
                  </a:moveTo>
                  <a:lnTo>
                    <a:pt x="150074" y="308921"/>
                  </a:lnTo>
                  <a:lnTo>
                    <a:pt x="150074" y="386151"/>
                  </a:lnTo>
                  <a:lnTo>
                    <a:pt x="0" y="193075"/>
                  </a:lnTo>
                  <a:lnTo>
                    <a:pt x="150074" y="0"/>
                  </a:lnTo>
                  <a:lnTo>
                    <a:pt x="150074" y="77230"/>
                  </a:lnTo>
                  <a:lnTo>
                    <a:pt x="300149" y="77230"/>
                  </a:lnTo>
                  <a:lnTo>
                    <a:pt x="300149" y="308921"/>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3">
              <a:schemeClr val="accent2">
                <a:tint val="60000"/>
                <a:hueOff val="0"/>
                <a:satOff val="0"/>
                <a:lumOff val="0"/>
                <a:alphaOff val="0"/>
              </a:schemeClr>
            </a:effectRef>
            <a:fontRef idx="minor">
              <a:schemeClr val="lt1"/>
            </a:fontRef>
          </p:style>
          <p:txBody>
            <a:bodyPr spcFirstLastPara="0" vert="horz" wrap="square" lIns="90044" tIns="77230" rIns="1" bIns="77230" numCol="1" spcCol="1270" anchor="ctr" anchorCtr="0">
              <a:noAutofit/>
            </a:bodyPr>
            <a:lstStyle/>
            <a:p>
              <a:pPr marL="0" lvl="0" indent="0" algn="ctr" defTabSz="488950">
                <a:lnSpc>
                  <a:spcPct val="90000"/>
                </a:lnSpc>
                <a:spcBef>
                  <a:spcPct val="0"/>
                </a:spcBef>
                <a:spcAft>
                  <a:spcPct val="35000"/>
                </a:spcAft>
                <a:buNone/>
              </a:pPr>
              <a:endParaRPr lang="pt-BR" sz="1100" b="1" kern="1200"/>
            </a:p>
          </p:txBody>
        </p:sp>
        <p:sp>
          <p:nvSpPr>
            <p:cNvPr id="25" name="Forma Livre: Forma 24"/>
            <p:cNvSpPr/>
            <p:nvPr/>
          </p:nvSpPr>
          <p:spPr>
            <a:xfrm>
              <a:off x="6784481" y="4052722"/>
              <a:ext cx="1152000" cy="1116000"/>
            </a:xfrm>
            <a:custGeom>
              <a:avLst/>
              <a:gdLst>
                <a:gd name="connsiteX0" fmla="*/ 0 w 1196434"/>
                <a:gd name="connsiteY0" fmla="*/ 554463 h 1108926"/>
                <a:gd name="connsiteX1" fmla="*/ 598217 w 1196434"/>
                <a:gd name="connsiteY1" fmla="*/ 0 h 1108926"/>
                <a:gd name="connsiteX2" fmla="*/ 1196434 w 1196434"/>
                <a:gd name="connsiteY2" fmla="*/ 554463 h 1108926"/>
                <a:gd name="connsiteX3" fmla="*/ 598217 w 1196434"/>
                <a:gd name="connsiteY3" fmla="*/ 1108926 h 1108926"/>
                <a:gd name="connsiteX4" fmla="*/ 0 w 1196434"/>
                <a:gd name="connsiteY4" fmla="*/ 554463 h 1108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6434" h="1108926">
                  <a:moveTo>
                    <a:pt x="0" y="554463"/>
                  </a:moveTo>
                  <a:cubicBezTo>
                    <a:pt x="0" y="248242"/>
                    <a:pt x="267831" y="0"/>
                    <a:pt x="598217" y="0"/>
                  </a:cubicBezTo>
                  <a:cubicBezTo>
                    <a:pt x="928603" y="0"/>
                    <a:pt x="1196434" y="248242"/>
                    <a:pt x="1196434" y="554463"/>
                  </a:cubicBezTo>
                  <a:cubicBezTo>
                    <a:pt x="1196434" y="860684"/>
                    <a:pt x="928603" y="1108926"/>
                    <a:pt x="598217" y="1108926"/>
                  </a:cubicBezTo>
                  <a:cubicBezTo>
                    <a:pt x="267831" y="1108926"/>
                    <a:pt x="0" y="860684"/>
                    <a:pt x="0" y="554463"/>
                  </a:cubicBez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90454" tIns="177638" rIns="190454" bIns="177638" numCol="1" spcCol="1270" anchor="ctr" anchorCtr="0">
              <a:noAutofit/>
            </a:bodyPr>
            <a:lstStyle/>
            <a:p>
              <a:pPr marL="0" lvl="0" indent="0" algn="ctr" defTabSz="533400">
                <a:lnSpc>
                  <a:spcPct val="90000"/>
                </a:lnSpc>
                <a:spcBef>
                  <a:spcPct val="0"/>
                </a:spcBef>
                <a:spcAft>
                  <a:spcPct val="35000"/>
                </a:spcAft>
                <a:buNone/>
              </a:pPr>
              <a:r>
                <a:rPr lang="en-US" sz="1200" kern="1200" noProof="0" dirty="0" err="1">
                  <a:latin typeface="+mj-lt"/>
                  <a:cs typeface="Calibri Light" panose="020F0302020204030204" pitchFamily="34" charset="0"/>
                </a:rPr>
                <a:t>Transmissão</a:t>
              </a:r>
              <a:r>
                <a:rPr lang="en-US" sz="1200" kern="1200" noProof="0" dirty="0">
                  <a:latin typeface="+mj-lt"/>
                  <a:cs typeface="Calibri Light" panose="020F0302020204030204" pitchFamily="34" charset="0"/>
                </a:rPr>
                <a:t> </a:t>
              </a:r>
              <a:r>
                <a:rPr lang="en-US" sz="1200" kern="1200" noProof="0" dirty="0" err="1">
                  <a:latin typeface="+mj-lt"/>
                  <a:cs typeface="Calibri Light" panose="020F0302020204030204" pitchFamily="34" charset="0"/>
                </a:rPr>
                <a:t>ao</a:t>
              </a:r>
              <a:r>
                <a:rPr lang="en-US" sz="1200" kern="1200" noProof="0" dirty="0">
                  <a:latin typeface="+mj-lt"/>
                  <a:cs typeface="Calibri Light" panose="020F0302020204030204" pitchFamily="34" charset="0"/>
                </a:rPr>
                <a:t> vivo</a:t>
              </a:r>
              <a:endParaRPr lang="en-US" sz="1200" kern="1200" noProof="0" dirty="0">
                <a:latin typeface="+mj-lt"/>
              </a:endParaRPr>
            </a:p>
          </p:txBody>
        </p:sp>
        <p:sp>
          <p:nvSpPr>
            <p:cNvPr id="26" name="Forma Livre: Forma 25"/>
            <p:cNvSpPr/>
            <p:nvPr/>
          </p:nvSpPr>
          <p:spPr>
            <a:xfrm>
              <a:off x="7557085" y="3099685"/>
              <a:ext cx="325780" cy="386152"/>
            </a:xfrm>
            <a:custGeom>
              <a:avLst/>
              <a:gdLst>
                <a:gd name="connsiteX0" fmla="*/ 0 w 325779"/>
                <a:gd name="connsiteY0" fmla="*/ 77230 h 386151"/>
                <a:gd name="connsiteX1" fmla="*/ 162890 w 325779"/>
                <a:gd name="connsiteY1" fmla="*/ 77230 h 386151"/>
                <a:gd name="connsiteX2" fmla="*/ 162890 w 325779"/>
                <a:gd name="connsiteY2" fmla="*/ 0 h 386151"/>
                <a:gd name="connsiteX3" fmla="*/ 325779 w 325779"/>
                <a:gd name="connsiteY3" fmla="*/ 193076 h 386151"/>
                <a:gd name="connsiteX4" fmla="*/ 162890 w 325779"/>
                <a:gd name="connsiteY4" fmla="*/ 386151 h 386151"/>
                <a:gd name="connsiteX5" fmla="*/ 162890 w 325779"/>
                <a:gd name="connsiteY5" fmla="*/ 308921 h 386151"/>
                <a:gd name="connsiteX6" fmla="*/ 0 w 325779"/>
                <a:gd name="connsiteY6" fmla="*/ 308921 h 386151"/>
                <a:gd name="connsiteX7" fmla="*/ 0 w 325779"/>
                <a:gd name="connsiteY7" fmla="*/ 77230 h 38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779" h="386151">
                  <a:moveTo>
                    <a:pt x="325779" y="308921"/>
                  </a:moveTo>
                  <a:lnTo>
                    <a:pt x="162889" y="308921"/>
                  </a:lnTo>
                  <a:lnTo>
                    <a:pt x="162889" y="386151"/>
                  </a:lnTo>
                  <a:lnTo>
                    <a:pt x="0" y="193075"/>
                  </a:lnTo>
                  <a:lnTo>
                    <a:pt x="162889" y="0"/>
                  </a:lnTo>
                  <a:lnTo>
                    <a:pt x="162889" y="77230"/>
                  </a:lnTo>
                  <a:lnTo>
                    <a:pt x="325779" y="77230"/>
                  </a:lnTo>
                  <a:lnTo>
                    <a:pt x="325779" y="308921"/>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3">
              <a:schemeClr val="accent2">
                <a:tint val="60000"/>
                <a:hueOff val="0"/>
                <a:satOff val="0"/>
                <a:lumOff val="0"/>
                <a:alphaOff val="0"/>
              </a:schemeClr>
            </a:effectRef>
            <a:fontRef idx="minor">
              <a:schemeClr val="lt1"/>
            </a:fontRef>
          </p:style>
          <p:txBody>
            <a:bodyPr spcFirstLastPara="0" vert="horz" wrap="square" lIns="97734" tIns="77231" rIns="1" bIns="77230" numCol="1" spcCol="1270" anchor="ctr" anchorCtr="0">
              <a:noAutofit/>
            </a:bodyPr>
            <a:lstStyle/>
            <a:p>
              <a:pPr marL="0" lvl="0" indent="0" algn="ctr" defTabSz="488950">
                <a:lnSpc>
                  <a:spcPct val="90000"/>
                </a:lnSpc>
                <a:spcBef>
                  <a:spcPct val="0"/>
                </a:spcBef>
                <a:spcAft>
                  <a:spcPct val="35000"/>
                </a:spcAft>
                <a:buNone/>
              </a:pPr>
              <a:endParaRPr lang="pt-BR" sz="1100" b="1" kern="1200"/>
            </a:p>
          </p:txBody>
        </p:sp>
        <p:sp>
          <p:nvSpPr>
            <p:cNvPr id="28" name="Forma Livre: Forma 27"/>
            <p:cNvSpPr/>
            <p:nvPr/>
          </p:nvSpPr>
          <p:spPr>
            <a:xfrm>
              <a:off x="6381249" y="2781678"/>
              <a:ext cx="1080000" cy="1080000"/>
            </a:xfrm>
            <a:custGeom>
              <a:avLst/>
              <a:gdLst>
                <a:gd name="connsiteX0" fmla="*/ 0 w 1022165"/>
                <a:gd name="connsiteY0" fmla="*/ 511083 h 1022165"/>
                <a:gd name="connsiteX1" fmla="*/ 511083 w 1022165"/>
                <a:gd name="connsiteY1" fmla="*/ 0 h 1022165"/>
                <a:gd name="connsiteX2" fmla="*/ 1022166 w 1022165"/>
                <a:gd name="connsiteY2" fmla="*/ 511083 h 1022165"/>
                <a:gd name="connsiteX3" fmla="*/ 511083 w 1022165"/>
                <a:gd name="connsiteY3" fmla="*/ 1022166 h 1022165"/>
                <a:gd name="connsiteX4" fmla="*/ 0 w 1022165"/>
                <a:gd name="connsiteY4" fmla="*/ 511083 h 1022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65" h="1022165">
                  <a:moveTo>
                    <a:pt x="0" y="511083"/>
                  </a:moveTo>
                  <a:cubicBezTo>
                    <a:pt x="0" y="228820"/>
                    <a:pt x="228820" y="0"/>
                    <a:pt x="511083" y="0"/>
                  </a:cubicBezTo>
                  <a:cubicBezTo>
                    <a:pt x="793346" y="0"/>
                    <a:pt x="1022166" y="228820"/>
                    <a:pt x="1022166" y="511083"/>
                  </a:cubicBezTo>
                  <a:cubicBezTo>
                    <a:pt x="1022166" y="793346"/>
                    <a:pt x="793346" y="1022166"/>
                    <a:pt x="511083" y="1022166"/>
                  </a:cubicBezTo>
                  <a:cubicBezTo>
                    <a:pt x="228820" y="1022166"/>
                    <a:pt x="0" y="793346"/>
                    <a:pt x="0" y="511083"/>
                  </a:cubicBez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64933" tIns="164933" rIns="164933" bIns="164933" numCol="1" spcCol="1270" anchor="ctr" anchorCtr="0">
              <a:noAutofit/>
            </a:bodyPr>
            <a:lstStyle/>
            <a:p>
              <a:pPr marL="0" lvl="0" indent="0" algn="ctr" defTabSz="533400">
                <a:lnSpc>
                  <a:spcPct val="90000"/>
                </a:lnSpc>
                <a:spcBef>
                  <a:spcPct val="0"/>
                </a:spcBef>
                <a:spcAft>
                  <a:spcPct val="35000"/>
                </a:spcAft>
                <a:buNone/>
              </a:pPr>
              <a:r>
                <a:rPr lang="en-US" sz="1200" kern="1200" noProof="0" dirty="0" err="1">
                  <a:latin typeface="+mj-lt"/>
                </a:rPr>
                <a:t>Galeria</a:t>
              </a:r>
              <a:r>
                <a:rPr lang="en-US" sz="1200" kern="1200" noProof="0" dirty="0">
                  <a:latin typeface="+mj-lt"/>
                </a:rPr>
                <a:t> de </a:t>
              </a:r>
              <a:r>
                <a:rPr lang="en-US" sz="1200" kern="1200" noProof="0" dirty="0" err="1">
                  <a:latin typeface="+mj-lt"/>
                </a:rPr>
                <a:t>fotos</a:t>
              </a:r>
              <a:endParaRPr lang="en-US" sz="1200" kern="1200" noProof="0" dirty="0">
                <a:latin typeface="+mj-lt"/>
              </a:endParaRPr>
            </a:p>
          </p:txBody>
        </p:sp>
        <p:sp>
          <p:nvSpPr>
            <p:cNvPr id="29" name="Forma Livre: Forma 28"/>
            <p:cNvSpPr/>
            <p:nvPr/>
          </p:nvSpPr>
          <p:spPr>
            <a:xfrm rot="2700000">
              <a:off x="7825582" y="2460925"/>
              <a:ext cx="334076" cy="386152"/>
            </a:xfrm>
            <a:custGeom>
              <a:avLst/>
              <a:gdLst>
                <a:gd name="connsiteX0" fmla="*/ 0 w 334076"/>
                <a:gd name="connsiteY0" fmla="*/ 77230 h 386151"/>
                <a:gd name="connsiteX1" fmla="*/ 167038 w 334076"/>
                <a:gd name="connsiteY1" fmla="*/ 77230 h 386151"/>
                <a:gd name="connsiteX2" fmla="*/ 167038 w 334076"/>
                <a:gd name="connsiteY2" fmla="*/ 0 h 386151"/>
                <a:gd name="connsiteX3" fmla="*/ 334076 w 334076"/>
                <a:gd name="connsiteY3" fmla="*/ 193076 h 386151"/>
                <a:gd name="connsiteX4" fmla="*/ 167038 w 334076"/>
                <a:gd name="connsiteY4" fmla="*/ 386151 h 386151"/>
                <a:gd name="connsiteX5" fmla="*/ 167038 w 334076"/>
                <a:gd name="connsiteY5" fmla="*/ 308921 h 386151"/>
                <a:gd name="connsiteX6" fmla="*/ 0 w 334076"/>
                <a:gd name="connsiteY6" fmla="*/ 308921 h 386151"/>
                <a:gd name="connsiteX7" fmla="*/ 0 w 334076"/>
                <a:gd name="connsiteY7" fmla="*/ 77230 h 38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076" h="386151">
                  <a:moveTo>
                    <a:pt x="334076" y="308921"/>
                  </a:moveTo>
                  <a:lnTo>
                    <a:pt x="167038" y="308921"/>
                  </a:lnTo>
                  <a:lnTo>
                    <a:pt x="167038" y="386151"/>
                  </a:lnTo>
                  <a:lnTo>
                    <a:pt x="0" y="193075"/>
                  </a:lnTo>
                  <a:lnTo>
                    <a:pt x="167038" y="0"/>
                  </a:lnTo>
                  <a:lnTo>
                    <a:pt x="167038" y="77230"/>
                  </a:lnTo>
                  <a:lnTo>
                    <a:pt x="334076" y="77230"/>
                  </a:lnTo>
                  <a:lnTo>
                    <a:pt x="334076" y="308921"/>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3">
              <a:schemeClr val="accent2">
                <a:tint val="60000"/>
                <a:hueOff val="0"/>
                <a:satOff val="0"/>
                <a:lumOff val="0"/>
                <a:alphaOff val="0"/>
              </a:schemeClr>
            </a:effectRef>
            <a:fontRef idx="minor">
              <a:schemeClr val="lt1"/>
            </a:fontRef>
          </p:style>
          <p:txBody>
            <a:bodyPr spcFirstLastPara="0" vert="horz" wrap="square" lIns="100223" tIns="77230" rIns="-1" bIns="77230" numCol="1" spcCol="1270" anchor="ctr" anchorCtr="0">
              <a:noAutofit/>
            </a:bodyPr>
            <a:lstStyle/>
            <a:p>
              <a:pPr marL="0" lvl="0" indent="0" algn="ctr" defTabSz="488950">
                <a:lnSpc>
                  <a:spcPct val="90000"/>
                </a:lnSpc>
                <a:spcBef>
                  <a:spcPct val="0"/>
                </a:spcBef>
                <a:spcAft>
                  <a:spcPct val="35000"/>
                </a:spcAft>
                <a:buNone/>
              </a:pPr>
              <a:endParaRPr lang="pt-BR" sz="1100" b="1" kern="1200"/>
            </a:p>
          </p:txBody>
        </p:sp>
        <p:sp>
          <p:nvSpPr>
            <p:cNvPr id="30" name="Forma Livre: Forma 29"/>
            <p:cNvSpPr/>
            <p:nvPr/>
          </p:nvSpPr>
          <p:spPr>
            <a:xfrm>
              <a:off x="6890605" y="1551986"/>
              <a:ext cx="1080000" cy="1080000"/>
            </a:xfrm>
            <a:custGeom>
              <a:avLst/>
              <a:gdLst>
                <a:gd name="connsiteX0" fmla="*/ 0 w 1022165"/>
                <a:gd name="connsiteY0" fmla="*/ 511083 h 1022165"/>
                <a:gd name="connsiteX1" fmla="*/ 511083 w 1022165"/>
                <a:gd name="connsiteY1" fmla="*/ 0 h 1022165"/>
                <a:gd name="connsiteX2" fmla="*/ 1022166 w 1022165"/>
                <a:gd name="connsiteY2" fmla="*/ 511083 h 1022165"/>
                <a:gd name="connsiteX3" fmla="*/ 511083 w 1022165"/>
                <a:gd name="connsiteY3" fmla="*/ 1022166 h 1022165"/>
                <a:gd name="connsiteX4" fmla="*/ 0 w 1022165"/>
                <a:gd name="connsiteY4" fmla="*/ 511083 h 1022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65" h="1022165">
                  <a:moveTo>
                    <a:pt x="0" y="511083"/>
                  </a:moveTo>
                  <a:cubicBezTo>
                    <a:pt x="0" y="228820"/>
                    <a:pt x="228820" y="0"/>
                    <a:pt x="511083" y="0"/>
                  </a:cubicBezTo>
                  <a:cubicBezTo>
                    <a:pt x="793346" y="0"/>
                    <a:pt x="1022166" y="228820"/>
                    <a:pt x="1022166" y="511083"/>
                  </a:cubicBezTo>
                  <a:cubicBezTo>
                    <a:pt x="1022166" y="793346"/>
                    <a:pt x="793346" y="1022166"/>
                    <a:pt x="511083" y="1022166"/>
                  </a:cubicBezTo>
                  <a:cubicBezTo>
                    <a:pt x="228820" y="1022166"/>
                    <a:pt x="0" y="793346"/>
                    <a:pt x="0" y="511083"/>
                  </a:cubicBez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64933" tIns="164933" rIns="164933" bIns="164933" numCol="1" spcCol="1270" anchor="ctr" anchorCtr="0">
              <a:noAutofit/>
            </a:bodyPr>
            <a:lstStyle/>
            <a:p>
              <a:pPr marL="0" lvl="0" indent="0" algn="ctr" defTabSz="533400">
                <a:lnSpc>
                  <a:spcPct val="90000"/>
                </a:lnSpc>
                <a:spcBef>
                  <a:spcPct val="0"/>
                </a:spcBef>
                <a:spcAft>
                  <a:spcPct val="35000"/>
                </a:spcAft>
                <a:buNone/>
              </a:pPr>
              <a:r>
                <a:rPr lang="en-US" sz="1200" kern="1200" noProof="0" dirty="0" err="1">
                  <a:latin typeface="+mj-lt"/>
                  <a:cs typeface="Calibri Light" panose="020F0302020204030204" pitchFamily="34" charset="0"/>
                </a:rPr>
                <a:t>Estudos</a:t>
              </a:r>
              <a:r>
                <a:rPr lang="en-US" sz="1200" kern="1200" noProof="0" dirty="0">
                  <a:latin typeface="+mj-lt"/>
                  <a:cs typeface="Calibri Light" panose="020F0302020204030204" pitchFamily="34" charset="0"/>
                </a:rPr>
                <a:t> de </a:t>
              </a:r>
              <a:r>
                <a:rPr lang="en-US" sz="1200" kern="1200" noProof="0" dirty="0" err="1">
                  <a:latin typeface="+mj-lt"/>
                  <a:cs typeface="Calibri Light" panose="020F0302020204030204" pitchFamily="34" charset="0"/>
                </a:rPr>
                <a:t>Caso</a:t>
              </a:r>
              <a:endParaRPr lang="en-US" sz="1200" kern="1200" noProof="0" dirty="0">
                <a:latin typeface="+mj-lt"/>
              </a:endParaRPr>
            </a:p>
          </p:txBody>
        </p:sp>
      </p:grpSp>
      <p:cxnSp>
        <p:nvCxnSpPr>
          <p:cNvPr id="27" name="Conector reto 26">
            <a:extLst>
              <a:ext uri="{FF2B5EF4-FFF2-40B4-BE49-F238E27FC236}">
                <a16:creationId xmlns:a16="http://schemas.microsoft.com/office/drawing/2014/main" xmlns="" id="{D9B842B0-3DCF-4DBB-873F-040589BC8CD0}"/>
              </a:ext>
            </a:extLst>
          </p:cNvPr>
          <p:cNvCxnSpPr>
            <a:cxnSpLocks/>
          </p:cNvCxnSpPr>
          <p:nvPr/>
        </p:nvCxnSpPr>
        <p:spPr>
          <a:xfrm>
            <a:off x="1752600" y="562632"/>
            <a:ext cx="8397117" cy="0"/>
          </a:xfrm>
          <a:prstGeom prst="line">
            <a:avLst/>
          </a:prstGeom>
        </p:spPr>
        <p:style>
          <a:lnRef idx="1">
            <a:schemeClr val="accent1"/>
          </a:lnRef>
          <a:fillRef idx="0">
            <a:schemeClr val="accent1"/>
          </a:fillRef>
          <a:effectRef idx="0">
            <a:schemeClr val="accent1"/>
          </a:effectRef>
          <a:fontRef idx="minor">
            <a:schemeClr val="tx1"/>
          </a:fontRef>
        </p:style>
      </p:cxnSp>
      <p:sp>
        <p:nvSpPr>
          <p:cNvPr id="33" name="Retângulo 32">
            <a:extLst>
              <a:ext uri="{FF2B5EF4-FFF2-40B4-BE49-F238E27FC236}">
                <a16:creationId xmlns:a16="http://schemas.microsoft.com/office/drawing/2014/main" xmlns="" id="{054D99DB-63AE-4C62-B5D8-52536683BAAC}"/>
              </a:ext>
            </a:extLst>
          </p:cNvPr>
          <p:cNvSpPr/>
          <p:nvPr/>
        </p:nvSpPr>
        <p:spPr>
          <a:xfrm>
            <a:off x="1752600" y="150788"/>
            <a:ext cx="8206212" cy="400110"/>
          </a:xfrm>
          <a:prstGeom prst="rect">
            <a:avLst/>
          </a:prstGeom>
          <a:noFill/>
        </p:spPr>
        <p:txBody>
          <a:bodyPr wrap="square" rtlCol="0">
            <a:spAutoFit/>
          </a:bodyPr>
          <a:lstStyle/>
          <a:p>
            <a:r>
              <a:rPr lang="pt-BR" sz="2000" spc="300" dirty="0">
                <a:solidFill>
                  <a:schemeClr val="accent1">
                    <a:lumMod val="75000"/>
                  </a:schemeClr>
                </a:solidFill>
                <a:latin typeface="Gill Sans MT" pitchFamily="34" charset="0"/>
              </a:rPr>
              <a:t>FÓRUM CIDADÃO</a:t>
            </a:r>
          </a:p>
        </p:txBody>
      </p:sp>
    </p:spTree>
    <p:extLst>
      <p:ext uri="{BB962C8B-B14F-4D97-AF65-F5344CB8AC3E}">
        <p14:creationId xmlns:p14="http://schemas.microsoft.com/office/powerpoint/2010/main" val="2595075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p:cNvSpPr/>
          <p:nvPr/>
        </p:nvSpPr>
        <p:spPr>
          <a:xfrm>
            <a:off x="3577706" y="1365377"/>
            <a:ext cx="4320000" cy="4320000"/>
          </a:xfrm>
          <a:prstGeom prst="ellipse">
            <a:avLst/>
          </a:prstGeom>
          <a:solidFill>
            <a:schemeClr val="accent1">
              <a:lumMod val="20000"/>
              <a:lumOff val="8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3200" b="1" dirty="0">
                <a:ln w="0"/>
                <a:solidFill>
                  <a:schemeClr val="accent1">
                    <a:lumMod val="75000"/>
                  </a:schemeClr>
                </a:solidFill>
                <a:effectLst>
                  <a:outerShdw blurRad="38100" dist="25400" dir="5400000" algn="ctr" rotWithShape="0">
                    <a:srgbClr val="6E747A">
                      <a:alpha val="43000"/>
                    </a:srgbClr>
                  </a:outerShdw>
                </a:effectLst>
              </a:rPr>
              <a:t>Grupo Focal </a:t>
            </a:r>
            <a:r>
              <a:rPr lang="en-US" sz="3200" b="1" dirty="0" err="1">
                <a:ln w="0"/>
                <a:solidFill>
                  <a:schemeClr val="accent1">
                    <a:lumMod val="75000"/>
                  </a:schemeClr>
                </a:solidFill>
                <a:effectLst>
                  <a:outerShdw blurRad="38100" dist="25400" dir="5400000" algn="ctr" rotWithShape="0">
                    <a:srgbClr val="6E747A">
                      <a:alpha val="43000"/>
                    </a:srgbClr>
                  </a:outerShdw>
                </a:effectLst>
              </a:rPr>
              <a:t>Sustentabilidade</a:t>
            </a:r>
            <a:endParaRPr lang="en-US" sz="3200" b="1" dirty="0">
              <a:ln w="0"/>
              <a:solidFill>
                <a:schemeClr val="accent1">
                  <a:lumMod val="75000"/>
                </a:schemeClr>
              </a:solidFill>
              <a:effectLst>
                <a:outerShdw blurRad="38100" dist="25400" dir="5400000" algn="ctr" rotWithShape="0">
                  <a:srgbClr val="6E747A">
                    <a:alpha val="43000"/>
                  </a:srgbClr>
                </a:outerShdw>
              </a:effectLst>
            </a:endParaRPr>
          </a:p>
        </p:txBody>
      </p:sp>
      <p:sp>
        <p:nvSpPr>
          <p:cNvPr id="20" name="Elipse 19"/>
          <p:cNvSpPr/>
          <p:nvPr/>
        </p:nvSpPr>
        <p:spPr>
          <a:xfrm>
            <a:off x="4024365" y="985766"/>
            <a:ext cx="900000" cy="9000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pt-BR" sz="3600" dirty="0"/>
              <a:t>1</a:t>
            </a:r>
          </a:p>
        </p:txBody>
      </p:sp>
      <p:sp>
        <p:nvSpPr>
          <p:cNvPr id="23" name="Retângulo 22"/>
          <p:cNvSpPr/>
          <p:nvPr/>
        </p:nvSpPr>
        <p:spPr>
          <a:xfrm>
            <a:off x="1590970" y="1062928"/>
            <a:ext cx="2255304" cy="707886"/>
          </a:xfrm>
          <a:prstGeom prst="rect">
            <a:avLst/>
          </a:prstGeom>
        </p:spPr>
        <p:txBody>
          <a:bodyPr wrap="square">
            <a:spAutoFit/>
          </a:bodyPr>
          <a:lstStyle/>
          <a:p>
            <a:pPr algn="r"/>
            <a:r>
              <a:rPr lang="en-US" sz="2000" dirty="0" err="1">
                <a:ln w="0"/>
                <a:solidFill>
                  <a:schemeClr val="accent1"/>
                </a:solidFill>
                <a:effectLst>
                  <a:outerShdw blurRad="38100" dist="25400" dir="5400000" algn="ctr" rotWithShape="0">
                    <a:srgbClr val="6E747A">
                      <a:alpha val="43000"/>
                    </a:srgbClr>
                  </a:outerShdw>
                </a:effectLst>
                <a:latin typeface="+mj-lt"/>
              </a:rPr>
              <a:t>Vídeo</a:t>
            </a:r>
            <a:r>
              <a:rPr lang="en-US" sz="2000" dirty="0">
                <a:ln w="0"/>
                <a:solidFill>
                  <a:schemeClr val="accent1"/>
                </a:solidFill>
                <a:effectLst>
                  <a:outerShdw blurRad="38100" dist="25400" dir="5400000" algn="ctr" rotWithShape="0">
                    <a:srgbClr val="6E747A">
                      <a:alpha val="43000"/>
                    </a:srgbClr>
                  </a:outerShdw>
                </a:effectLst>
                <a:latin typeface="+mj-lt"/>
              </a:rPr>
              <a:t> </a:t>
            </a:r>
            <a:r>
              <a:rPr lang="en-US" sz="2000" dirty="0" err="1">
                <a:ln w="0"/>
                <a:solidFill>
                  <a:schemeClr val="accent1"/>
                </a:solidFill>
                <a:effectLst>
                  <a:outerShdw blurRad="38100" dist="25400" dir="5400000" algn="ctr" rotWithShape="0">
                    <a:srgbClr val="6E747A">
                      <a:alpha val="43000"/>
                    </a:srgbClr>
                  </a:outerShdw>
                </a:effectLst>
                <a:latin typeface="+mj-lt"/>
              </a:rPr>
              <a:t>Institucional</a:t>
            </a:r>
            <a:r>
              <a:rPr lang="en-US" sz="2000" dirty="0">
                <a:ln w="0"/>
                <a:solidFill>
                  <a:schemeClr val="accent1"/>
                </a:solidFill>
                <a:effectLst>
                  <a:outerShdw blurRad="38100" dist="25400" dir="5400000" algn="ctr" rotWithShape="0">
                    <a:srgbClr val="6E747A">
                      <a:alpha val="43000"/>
                    </a:srgbClr>
                  </a:outerShdw>
                </a:effectLst>
                <a:latin typeface="+mj-lt"/>
              </a:rPr>
              <a:t> </a:t>
            </a:r>
            <a:r>
              <a:rPr lang="en-US" sz="2000" dirty="0" err="1">
                <a:ln w="0"/>
                <a:solidFill>
                  <a:schemeClr val="accent1"/>
                </a:solidFill>
                <a:effectLst>
                  <a:outerShdw blurRad="38100" dist="25400" dir="5400000" algn="ctr" rotWithShape="0">
                    <a:srgbClr val="6E747A">
                      <a:alpha val="43000"/>
                    </a:srgbClr>
                  </a:outerShdw>
                </a:effectLst>
                <a:latin typeface="+mj-lt"/>
              </a:rPr>
              <a:t>Sustentabilidade</a:t>
            </a:r>
            <a:endParaRPr lang="en-US" sz="2000" dirty="0">
              <a:ln w="0"/>
              <a:solidFill>
                <a:schemeClr val="accent1"/>
              </a:solidFill>
              <a:effectLst>
                <a:outerShdw blurRad="38100" dist="25400" dir="5400000" algn="ctr" rotWithShape="0">
                  <a:srgbClr val="6E747A">
                    <a:alpha val="43000"/>
                  </a:srgbClr>
                </a:outerShdw>
              </a:effectLst>
              <a:latin typeface="+mj-lt"/>
            </a:endParaRPr>
          </a:p>
        </p:txBody>
      </p:sp>
      <p:sp>
        <p:nvSpPr>
          <p:cNvPr id="24" name="Retângulo 23"/>
          <p:cNvSpPr/>
          <p:nvPr/>
        </p:nvSpPr>
        <p:spPr>
          <a:xfrm>
            <a:off x="600322" y="2273293"/>
            <a:ext cx="2208431" cy="707886"/>
          </a:xfrm>
          <a:prstGeom prst="rect">
            <a:avLst/>
          </a:prstGeom>
        </p:spPr>
        <p:txBody>
          <a:bodyPr wrap="square">
            <a:spAutoFit/>
          </a:bodyPr>
          <a:lstStyle/>
          <a:p>
            <a:pPr algn="r"/>
            <a:r>
              <a:rPr lang="en-US" sz="2000" dirty="0" err="1">
                <a:ln w="0"/>
                <a:solidFill>
                  <a:schemeClr val="accent1"/>
                </a:solidFill>
                <a:effectLst>
                  <a:outerShdw blurRad="38100" dist="25400" dir="5400000" algn="ctr" rotWithShape="0">
                    <a:srgbClr val="6E747A">
                      <a:alpha val="43000"/>
                    </a:srgbClr>
                  </a:outerShdw>
                </a:effectLst>
                <a:latin typeface="+mj-lt"/>
              </a:rPr>
              <a:t>Compromisso</a:t>
            </a:r>
            <a:r>
              <a:rPr lang="en-US" sz="2000" dirty="0">
                <a:ln w="0"/>
                <a:solidFill>
                  <a:schemeClr val="accent1"/>
                </a:solidFill>
                <a:effectLst>
                  <a:outerShdw blurRad="38100" dist="25400" dir="5400000" algn="ctr" rotWithShape="0">
                    <a:srgbClr val="6E747A">
                      <a:alpha val="43000"/>
                    </a:srgbClr>
                  </a:outerShdw>
                </a:effectLst>
                <a:latin typeface="+mj-lt"/>
              </a:rPr>
              <a:t> “</a:t>
            </a:r>
            <a:r>
              <a:rPr lang="en-US" sz="2000" dirty="0" err="1">
                <a:ln w="0"/>
                <a:solidFill>
                  <a:schemeClr val="accent1"/>
                </a:solidFill>
                <a:effectLst>
                  <a:outerShdw blurRad="38100" dist="25400" dir="5400000" algn="ctr" rotWithShape="0">
                    <a:srgbClr val="6E747A">
                      <a:alpha val="43000"/>
                    </a:srgbClr>
                  </a:outerShdw>
                </a:effectLst>
                <a:latin typeface="+mj-lt"/>
              </a:rPr>
              <a:t>Sustentabilidade</a:t>
            </a:r>
            <a:r>
              <a:rPr lang="en-US" sz="2000" dirty="0">
                <a:ln w="0"/>
                <a:solidFill>
                  <a:schemeClr val="accent1"/>
                </a:solidFill>
                <a:effectLst>
                  <a:outerShdw blurRad="38100" dist="25400" dir="5400000" algn="ctr" rotWithShape="0">
                    <a:srgbClr val="6E747A">
                      <a:alpha val="43000"/>
                    </a:srgbClr>
                  </a:outerShdw>
                </a:effectLst>
                <a:latin typeface="+mj-lt"/>
              </a:rPr>
              <a:t>”</a:t>
            </a:r>
          </a:p>
        </p:txBody>
      </p:sp>
      <p:sp>
        <p:nvSpPr>
          <p:cNvPr id="25" name="Elipse 24"/>
          <p:cNvSpPr/>
          <p:nvPr/>
        </p:nvSpPr>
        <p:spPr>
          <a:xfrm>
            <a:off x="2991746" y="2181721"/>
            <a:ext cx="900000" cy="9000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pt-BR" sz="3600" dirty="0"/>
              <a:t>2</a:t>
            </a:r>
          </a:p>
        </p:txBody>
      </p:sp>
      <p:sp>
        <p:nvSpPr>
          <p:cNvPr id="26" name="Elipse 25"/>
          <p:cNvSpPr/>
          <p:nvPr/>
        </p:nvSpPr>
        <p:spPr>
          <a:xfrm>
            <a:off x="2991249" y="3743368"/>
            <a:ext cx="900000" cy="9000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pt-BR" sz="3600" dirty="0"/>
              <a:t>3</a:t>
            </a:r>
          </a:p>
        </p:txBody>
      </p:sp>
      <p:sp>
        <p:nvSpPr>
          <p:cNvPr id="27" name="Elipse 26"/>
          <p:cNvSpPr/>
          <p:nvPr/>
        </p:nvSpPr>
        <p:spPr>
          <a:xfrm>
            <a:off x="4024365" y="5099967"/>
            <a:ext cx="900000" cy="9000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pt-BR" sz="3600" dirty="0"/>
              <a:t>4</a:t>
            </a:r>
          </a:p>
        </p:txBody>
      </p:sp>
      <p:sp>
        <p:nvSpPr>
          <p:cNvPr id="32" name="Retângulo 31"/>
          <p:cNvSpPr/>
          <p:nvPr/>
        </p:nvSpPr>
        <p:spPr>
          <a:xfrm>
            <a:off x="1294645" y="3867474"/>
            <a:ext cx="1514107" cy="707886"/>
          </a:xfrm>
          <a:prstGeom prst="rect">
            <a:avLst/>
          </a:prstGeom>
        </p:spPr>
        <p:txBody>
          <a:bodyPr wrap="square">
            <a:spAutoFit/>
          </a:bodyPr>
          <a:lstStyle/>
          <a:p>
            <a:pPr algn="r"/>
            <a:r>
              <a:rPr lang="en-US" sz="2000" dirty="0" err="1">
                <a:ln w="0"/>
                <a:solidFill>
                  <a:schemeClr val="accent1"/>
                </a:solidFill>
                <a:effectLst>
                  <a:outerShdw blurRad="38100" dist="25400" dir="5400000" algn="ctr" rotWithShape="0">
                    <a:srgbClr val="6E747A">
                      <a:alpha val="43000"/>
                    </a:srgbClr>
                  </a:outerShdw>
                </a:effectLst>
                <a:latin typeface="+mj-lt"/>
              </a:rPr>
              <a:t>Painel</a:t>
            </a:r>
            <a:r>
              <a:rPr lang="en-US" sz="2000" dirty="0">
                <a:ln w="0"/>
                <a:solidFill>
                  <a:schemeClr val="accent1"/>
                </a:solidFill>
                <a:effectLst>
                  <a:outerShdw blurRad="38100" dist="25400" dir="5400000" algn="ctr" rotWithShape="0">
                    <a:srgbClr val="6E747A">
                      <a:alpha val="43000"/>
                    </a:srgbClr>
                  </a:outerShdw>
                </a:effectLst>
                <a:latin typeface="+mj-lt"/>
              </a:rPr>
              <a:t> de Alto </a:t>
            </a:r>
            <a:r>
              <a:rPr lang="en-US" sz="2000" dirty="0" err="1">
                <a:ln w="0"/>
                <a:solidFill>
                  <a:schemeClr val="accent1"/>
                </a:solidFill>
                <a:effectLst>
                  <a:outerShdw blurRad="38100" dist="25400" dir="5400000" algn="ctr" rotWithShape="0">
                    <a:srgbClr val="6E747A">
                      <a:alpha val="43000"/>
                    </a:srgbClr>
                  </a:outerShdw>
                </a:effectLst>
                <a:latin typeface="+mj-lt"/>
              </a:rPr>
              <a:t>Nível</a:t>
            </a:r>
            <a:endParaRPr lang="en-US" sz="2000" dirty="0">
              <a:ln w="0"/>
              <a:solidFill>
                <a:schemeClr val="accent1"/>
              </a:solidFill>
              <a:effectLst>
                <a:outerShdw blurRad="38100" dist="25400" dir="5400000" algn="ctr" rotWithShape="0">
                  <a:srgbClr val="6E747A">
                    <a:alpha val="43000"/>
                  </a:srgbClr>
                </a:outerShdw>
              </a:effectLst>
              <a:latin typeface="+mj-lt"/>
            </a:endParaRPr>
          </a:p>
        </p:txBody>
      </p:sp>
      <p:sp>
        <p:nvSpPr>
          <p:cNvPr id="33" name="Retângulo 32"/>
          <p:cNvSpPr/>
          <p:nvPr/>
        </p:nvSpPr>
        <p:spPr>
          <a:xfrm>
            <a:off x="1846907" y="5215237"/>
            <a:ext cx="1981376" cy="707886"/>
          </a:xfrm>
          <a:prstGeom prst="rect">
            <a:avLst/>
          </a:prstGeom>
        </p:spPr>
        <p:txBody>
          <a:bodyPr wrap="square">
            <a:spAutoFit/>
          </a:bodyPr>
          <a:lstStyle/>
          <a:p>
            <a:pPr algn="r"/>
            <a:r>
              <a:rPr lang="en-US" sz="2000" dirty="0" err="1">
                <a:ln w="0"/>
                <a:solidFill>
                  <a:schemeClr val="accent1"/>
                </a:solidFill>
                <a:effectLst>
                  <a:outerShdw blurRad="38100" dist="25400" dir="5400000" algn="ctr" rotWithShape="0">
                    <a:srgbClr val="6E747A">
                      <a:alpha val="43000"/>
                    </a:srgbClr>
                  </a:outerShdw>
                </a:effectLst>
                <a:latin typeface="+mj-lt"/>
              </a:rPr>
              <a:t>Compartilhar</a:t>
            </a:r>
            <a:r>
              <a:rPr lang="en-US" sz="2000" dirty="0">
                <a:ln w="0"/>
                <a:solidFill>
                  <a:schemeClr val="accent1"/>
                </a:solidFill>
                <a:effectLst>
                  <a:outerShdw blurRad="38100" dist="25400" dir="5400000" algn="ctr" rotWithShape="0">
                    <a:srgbClr val="6E747A">
                      <a:alpha val="43000"/>
                    </a:srgbClr>
                  </a:outerShdw>
                </a:effectLst>
                <a:latin typeface="+mj-lt"/>
              </a:rPr>
              <a:t> Boas </a:t>
            </a:r>
            <a:r>
              <a:rPr lang="en-US" sz="2000" dirty="0" err="1">
                <a:ln w="0"/>
                <a:solidFill>
                  <a:schemeClr val="accent1"/>
                </a:solidFill>
                <a:effectLst>
                  <a:outerShdw blurRad="38100" dist="25400" dir="5400000" algn="ctr" rotWithShape="0">
                    <a:srgbClr val="6E747A">
                      <a:alpha val="43000"/>
                    </a:srgbClr>
                  </a:outerShdw>
                </a:effectLst>
                <a:latin typeface="+mj-lt"/>
              </a:rPr>
              <a:t>Práticas</a:t>
            </a:r>
            <a:endParaRPr lang="en-US" sz="2000" dirty="0">
              <a:ln w="0"/>
              <a:solidFill>
                <a:schemeClr val="accent1"/>
              </a:solidFill>
              <a:effectLst>
                <a:outerShdw blurRad="38100" dist="25400" dir="5400000" algn="ctr" rotWithShape="0">
                  <a:srgbClr val="6E747A">
                    <a:alpha val="43000"/>
                  </a:srgbClr>
                </a:outerShdw>
              </a:effectLst>
              <a:latin typeface="+mj-lt"/>
            </a:endParaRPr>
          </a:p>
        </p:txBody>
      </p:sp>
      <p:cxnSp>
        <p:nvCxnSpPr>
          <p:cNvPr id="21" name="Conector reto 20">
            <a:extLst>
              <a:ext uri="{FF2B5EF4-FFF2-40B4-BE49-F238E27FC236}">
                <a16:creationId xmlns:a16="http://schemas.microsoft.com/office/drawing/2014/main" xmlns="" id="{BF608AF4-346B-45E1-99BB-08A1CE2777A7}"/>
              </a:ext>
            </a:extLst>
          </p:cNvPr>
          <p:cNvCxnSpPr>
            <a:cxnSpLocks/>
          </p:cNvCxnSpPr>
          <p:nvPr/>
        </p:nvCxnSpPr>
        <p:spPr>
          <a:xfrm>
            <a:off x="1752600" y="562632"/>
            <a:ext cx="8397117"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tângulo 21">
            <a:extLst>
              <a:ext uri="{FF2B5EF4-FFF2-40B4-BE49-F238E27FC236}">
                <a16:creationId xmlns:a16="http://schemas.microsoft.com/office/drawing/2014/main" xmlns="" id="{1C7A2A49-D14B-4123-9426-0F3AD73233EB}"/>
              </a:ext>
            </a:extLst>
          </p:cNvPr>
          <p:cNvSpPr/>
          <p:nvPr/>
        </p:nvSpPr>
        <p:spPr>
          <a:xfrm>
            <a:off x="1752600" y="150788"/>
            <a:ext cx="8206212" cy="400110"/>
          </a:xfrm>
          <a:prstGeom prst="rect">
            <a:avLst/>
          </a:prstGeom>
          <a:noFill/>
        </p:spPr>
        <p:txBody>
          <a:bodyPr wrap="square" rtlCol="0">
            <a:spAutoFit/>
          </a:bodyPr>
          <a:lstStyle/>
          <a:p>
            <a:r>
              <a:rPr lang="pt-BR" sz="2000" spc="300" dirty="0">
                <a:solidFill>
                  <a:schemeClr val="accent1">
                    <a:lumMod val="75000"/>
                  </a:schemeClr>
                </a:solidFill>
                <a:latin typeface="Gill Sans MT" pitchFamily="34" charset="0"/>
              </a:rPr>
              <a:t>GRUPO FOCAL SUSTENTABILIDADE</a:t>
            </a:r>
          </a:p>
        </p:txBody>
      </p:sp>
    </p:spTree>
    <p:extLst>
      <p:ext uri="{BB962C8B-B14F-4D97-AF65-F5344CB8AC3E}">
        <p14:creationId xmlns:p14="http://schemas.microsoft.com/office/powerpoint/2010/main" val="163073590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1752600" y="150788"/>
            <a:ext cx="7079214" cy="400110"/>
          </a:xfrm>
          <a:prstGeom prst="rect">
            <a:avLst/>
          </a:prstGeom>
          <a:noFill/>
        </p:spPr>
        <p:txBody>
          <a:bodyPr wrap="square" rtlCol="0">
            <a:spAutoFit/>
          </a:bodyPr>
          <a:lstStyle/>
          <a:p>
            <a:r>
              <a:rPr lang="en-CA" sz="2000" spc="300" dirty="0">
                <a:solidFill>
                  <a:schemeClr val="accent1">
                    <a:lumMod val="75000"/>
                  </a:schemeClr>
                </a:solidFill>
                <a:latin typeface="Gill Sans MT" pitchFamily="34" charset="0"/>
              </a:rPr>
              <a:t>INTERAÇÃO ENTRE OS PROCESSOS</a:t>
            </a:r>
          </a:p>
        </p:txBody>
      </p:sp>
      <p:sp>
        <p:nvSpPr>
          <p:cNvPr id="7" name="Elipse 6"/>
          <p:cNvSpPr/>
          <p:nvPr/>
        </p:nvSpPr>
        <p:spPr>
          <a:xfrm>
            <a:off x="1266092" y="1059472"/>
            <a:ext cx="9893678" cy="5262198"/>
          </a:xfrm>
          <a:prstGeom prst="ellipse">
            <a:avLst/>
          </a:prstGeom>
          <a:solidFill>
            <a:schemeClr val="accent6">
              <a:lumMod val="20000"/>
              <a:lumOff val="8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nvGrpSpPr>
          <p:cNvPr id="12" name="Grupo 11"/>
          <p:cNvGrpSpPr/>
          <p:nvPr/>
        </p:nvGrpSpPr>
        <p:grpSpPr>
          <a:xfrm>
            <a:off x="5026096" y="4692362"/>
            <a:ext cx="2373670" cy="1565154"/>
            <a:chOff x="5336227" y="4599343"/>
            <a:chExt cx="2373670" cy="1565154"/>
          </a:xfrm>
        </p:grpSpPr>
        <p:sp>
          <p:nvSpPr>
            <p:cNvPr id="8" name="Retângulo de cantos arredondados 7"/>
            <p:cNvSpPr/>
            <p:nvPr/>
          </p:nvSpPr>
          <p:spPr>
            <a:xfrm>
              <a:off x="5515062" y="4599343"/>
              <a:ext cx="2016000" cy="72000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pt-BR" dirty="0"/>
                <a:t>Fórum Cidadão</a:t>
              </a:r>
            </a:p>
          </p:txBody>
        </p:sp>
        <p:sp>
          <p:nvSpPr>
            <p:cNvPr id="10" name="CaixaDeTexto 9"/>
            <p:cNvSpPr txBox="1"/>
            <p:nvPr/>
          </p:nvSpPr>
          <p:spPr>
            <a:xfrm>
              <a:off x="5336227" y="5333500"/>
              <a:ext cx="2373670" cy="830997"/>
            </a:xfrm>
            <a:prstGeom prst="rect">
              <a:avLst/>
            </a:prstGeom>
            <a:noFill/>
          </p:spPr>
          <p:txBody>
            <a:bodyPr wrap="square" rtlCol="0">
              <a:spAutoFit/>
            </a:bodyPr>
            <a:lstStyle/>
            <a:p>
              <a:pPr algn="ctr"/>
              <a:r>
                <a:rPr lang="pt-BR" sz="1200" b="1" dirty="0">
                  <a:solidFill>
                    <a:schemeClr val="tx2"/>
                  </a:solidFill>
                  <a:latin typeface="+mj-lt"/>
                  <a:cs typeface="Arial" pitchFamily="34" charset="0"/>
                </a:rPr>
                <a:t>Mobiliza a Sociedade </a:t>
              </a:r>
              <a:r>
                <a:rPr lang="pt-BR" sz="1200" dirty="0">
                  <a:solidFill>
                    <a:schemeClr val="tx2"/>
                  </a:solidFill>
                  <a:latin typeface="+mj-lt"/>
                  <a:cs typeface="Arial" pitchFamily="34" charset="0"/>
                </a:rPr>
                <a:t>e desenvolve a implementação de soluções por meio da ação do cidadão e de experiências locais</a:t>
              </a:r>
            </a:p>
          </p:txBody>
        </p:sp>
      </p:grpSp>
      <p:pic>
        <p:nvPicPr>
          <p:cNvPr id="11" name="Imagem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651626" y="3117017"/>
            <a:ext cx="1122610" cy="1282983"/>
          </a:xfrm>
          <a:prstGeom prst="rect">
            <a:avLst/>
          </a:prstGeom>
        </p:spPr>
      </p:pic>
      <p:grpSp>
        <p:nvGrpSpPr>
          <p:cNvPr id="21" name="Grupo 20"/>
          <p:cNvGrpSpPr/>
          <p:nvPr/>
        </p:nvGrpSpPr>
        <p:grpSpPr>
          <a:xfrm>
            <a:off x="7220931" y="3311907"/>
            <a:ext cx="4032998" cy="830997"/>
            <a:chOff x="7126772" y="3570636"/>
            <a:chExt cx="4032998" cy="830997"/>
          </a:xfrm>
        </p:grpSpPr>
        <p:sp>
          <p:nvSpPr>
            <p:cNvPr id="13" name="Retângulo de cantos arredondados 12"/>
            <p:cNvSpPr/>
            <p:nvPr/>
          </p:nvSpPr>
          <p:spPr>
            <a:xfrm>
              <a:off x="7126772" y="3579968"/>
              <a:ext cx="2016000" cy="720000"/>
            </a:xfrm>
            <a:prstGeom prst="roundRect">
              <a:avLst/>
            </a:prstGeom>
            <a:solidFill>
              <a:schemeClr val="accent1">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pt-BR" dirty="0"/>
                <a:t>Processo Político</a:t>
              </a:r>
            </a:p>
          </p:txBody>
        </p:sp>
        <p:sp>
          <p:nvSpPr>
            <p:cNvPr id="16" name="CaixaDeTexto 15"/>
            <p:cNvSpPr txBox="1"/>
            <p:nvPr/>
          </p:nvSpPr>
          <p:spPr>
            <a:xfrm>
              <a:off x="9143770" y="3570636"/>
              <a:ext cx="2016000" cy="830997"/>
            </a:xfrm>
            <a:prstGeom prst="rect">
              <a:avLst/>
            </a:prstGeom>
            <a:noFill/>
          </p:spPr>
          <p:txBody>
            <a:bodyPr wrap="square" rtlCol="0">
              <a:spAutoFit/>
            </a:bodyPr>
            <a:lstStyle/>
            <a:p>
              <a:pPr algn="ctr"/>
              <a:r>
                <a:rPr lang="pt-BR" sz="1200" dirty="0">
                  <a:solidFill>
                    <a:schemeClr val="tx2"/>
                  </a:solidFill>
                  <a:latin typeface="+mj-lt"/>
                  <a:cs typeface="Arial" pitchFamily="34" charset="0"/>
                </a:rPr>
                <a:t>Governos, Parlamentares, Judiciários, Autoridades Locais desenvolvem metas políticas e propõe soluções.</a:t>
              </a:r>
            </a:p>
          </p:txBody>
        </p:sp>
      </p:grpSp>
      <p:grpSp>
        <p:nvGrpSpPr>
          <p:cNvPr id="20" name="Grupo 19"/>
          <p:cNvGrpSpPr/>
          <p:nvPr/>
        </p:nvGrpSpPr>
        <p:grpSpPr>
          <a:xfrm>
            <a:off x="1481089" y="2804076"/>
            <a:ext cx="3622900" cy="1754326"/>
            <a:chOff x="1757778" y="2951392"/>
            <a:chExt cx="3622900" cy="1754326"/>
          </a:xfrm>
        </p:grpSpPr>
        <p:sp>
          <p:nvSpPr>
            <p:cNvPr id="14" name="Retângulo de cantos arredondados 13"/>
            <p:cNvSpPr/>
            <p:nvPr/>
          </p:nvSpPr>
          <p:spPr>
            <a:xfrm>
              <a:off x="3364678" y="3477887"/>
              <a:ext cx="2016000" cy="720000"/>
            </a:xfrm>
            <a:prstGeom prst="roundRect">
              <a:avLst/>
            </a:prstGeom>
            <a:solidFill>
              <a:schemeClr val="accent4">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pt-BR" dirty="0"/>
                <a:t>Processo Temático</a:t>
              </a:r>
            </a:p>
          </p:txBody>
        </p:sp>
        <p:sp>
          <p:nvSpPr>
            <p:cNvPr id="17" name="CaixaDeTexto 16"/>
            <p:cNvSpPr txBox="1"/>
            <p:nvPr/>
          </p:nvSpPr>
          <p:spPr>
            <a:xfrm>
              <a:off x="1757778" y="2951392"/>
              <a:ext cx="1606401" cy="1754326"/>
            </a:xfrm>
            <a:prstGeom prst="rect">
              <a:avLst/>
            </a:prstGeom>
            <a:noFill/>
          </p:spPr>
          <p:txBody>
            <a:bodyPr wrap="square" rtlCol="0">
              <a:spAutoFit/>
            </a:bodyPr>
            <a:lstStyle/>
            <a:p>
              <a:pPr algn="ctr"/>
              <a:r>
                <a:rPr lang="pt-BR" sz="1200" dirty="0">
                  <a:solidFill>
                    <a:schemeClr val="tx2"/>
                  </a:solidFill>
                  <a:latin typeface="+mj-lt"/>
                  <a:cs typeface="Arial" pitchFamily="34" charset="0"/>
                </a:rPr>
                <a:t>Todos os interessados mobilizam esforços para identificar soluções para </a:t>
              </a:r>
              <a:r>
                <a:rPr lang="pt-BR" sz="1200" b="1" dirty="0">
                  <a:solidFill>
                    <a:schemeClr val="tx2"/>
                  </a:solidFill>
                  <a:latin typeface="+mj-lt"/>
                  <a:cs typeface="Arial" pitchFamily="34" charset="0"/>
                </a:rPr>
                <a:t>temas</a:t>
              </a:r>
              <a:r>
                <a:rPr lang="pt-BR" sz="1200" dirty="0">
                  <a:solidFill>
                    <a:schemeClr val="tx2"/>
                  </a:solidFill>
                  <a:latin typeface="+mj-lt"/>
                  <a:cs typeface="Arial" pitchFamily="34" charset="0"/>
                </a:rPr>
                <a:t> prioritárias, estabelecendo </a:t>
              </a:r>
              <a:r>
                <a:rPr lang="pt-BR" sz="1200" b="1" dirty="0">
                  <a:solidFill>
                    <a:schemeClr val="tx2"/>
                  </a:solidFill>
                  <a:latin typeface="+mj-lt"/>
                  <a:cs typeface="Arial" pitchFamily="34" charset="0"/>
                </a:rPr>
                <a:t>metas</a:t>
              </a:r>
              <a:r>
                <a:rPr lang="pt-BR" sz="1200" dirty="0">
                  <a:solidFill>
                    <a:schemeClr val="tx2"/>
                  </a:solidFill>
                  <a:latin typeface="+mj-lt"/>
                  <a:cs typeface="Arial" pitchFamily="34" charset="0"/>
                </a:rPr>
                <a:t> a serem alcançadas pelas diversas organizações</a:t>
              </a:r>
            </a:p>
          </p:txBody>
        </p:sp>
      </p:grpSp>
      <p:grpSp>
        <p:nvGrpSpPr>
          <p:cNvPr id="19" name="Grupo 18"/>
          <p:cNvGrpSpPr/>
          <p:nvPr/>
        </p:nvGrpSpPr>
        <p:grpSpPr>
          <a:xfrm>
            <a:off x="5204931" y="1273658"/>
            <a:ext cx="2016000" cy="1550997"/>
            <a:chOff x="5175925" y="1890623"/>
            <a:chExt cx="2016000" cy="1550997"/>
          </a:xfrm>
        </p:grpSpPr>
        <p:sp>
          <p:nvSpPr>
            <p:cNvPr id="15" name="Retângulo de cantos arredondados 14"/>
            <p:cNvSpPr/>
            <p:nvPr/>
          </p:nvSpPr>
          <p:spPr>
            <a:xfrm>
              <a:off x="5175925" y="2721620"/>
              <a:ext cx="2016000" cy="7200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pt-BR" dirty="0"/>
                <a:t>Processo Regional</a:t>
              </a:r>
            </a:p>
          </p:txBody>
        </p:sp>
        <p:sp>
          <p:nvSpPr>
            <p:cNvPr id="18" name="CaixaDeTexto 17"/>
            <p:cNvSpPr txBox="1"/>
            <p:nvPr/>
          </p:nvSpPr>
          <p:spPr>
            <a:xfrm>
              <a:off x="5175925" y="1890623"/>
              <a:ext cx="2016000" cy="830997"/>
            </a:xfrm>
            <a:prstGeom prst="rect">
              <a:avLst/>
            </a:prstGeom>
            <a:noFill/>
          </p:spPr>
          <p:txBody>
            <a:bodyPr wrap="square" rtlCol="0">
              <a:spAutoFit/>
            </a:bodyPr>
            <a:lstStyle/>
            <a:p>
              <a:pPr algn="ctr"/>
              <a:r>
                <a:rPr lang="pt-BR" sz="1200" b="1" dirty="0">
                  <a:solidFill>
                    <a:schemeClr val="tx2"/>
                  </a:solidFill>
                  <a:latin typeface="+mj-lt"/>
                  <a:cs typeface="Arial" pitchFamily="34" charset="0"/>
                </a:rPr>
                <a:t>Identifica boas práticas </a:t>
              </a:r>
              <a:r>
                <a:rPr lang="pt-BR" sz="1200" dirty="0">
                  <a:solidFill>
                    <a:schemeClr val="tx2"/>
                  </a:solidFill>
                  <a:latin typeface="+mj-lt"/>
                  <a:cs typeface="Arial" pitchFamily="34" charset="0"/>
                </a:rPr>
                <a:t>locais/regionais e mobilizam interessados visando compartilhar experiências</a:t>
              </a:r>
            </a:p>
          </p:txBody>
        </p:sp>
      </p:grpSp>
      <p:grpSp>
        <p:nvGrpSpPr>
          <p:cNvPr id="36" name="Grupo 35"/>
          <p:cNvGrpSpPr/>
          <p:nvPr/>
        </p:nvGrpSpPr>
        <p:grpSpPr>
          <a:xfrm>
            <a:off x="3575006" y="4063883"/>
            <a:ext cx="1543628" cy="276999"/>
            <a:chOff x="3595163" y="4050571"/>
            <a:chExt cx="1543628" cy="276999"/>
          </a:xfrm>
        </p:grpSpPr>
        <p:cxnSp>
          <p:nvCxnSpPr>
            <p:cNvPr id="25" name="Conector de seta reta 24"/>
            <p:cNvCxnSpPr/>
            <p:nvPr/>
          </p:nvCxnSpPr>
          <p:spPr>
            <a:xfrm flipV="1">
              <a:off x="3595163" y="4306337"/>
              <a:ext cx="1508826" cy="58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CaixaDeTexto 25"/>
            <p:cNvSpPr txBox="1"/>
            <p:nvPr/>
          </p:nvSpPr>
          <p:spPr>
            <a:xfrm>
              <a:off x="3595163" y="4050571"/>
              <a:ext cx="1543628" cy="276999"/>
            </a:xfrm>
            <a:prstGeom prst="rect">
              <a:avLst/>
            </a:prstGeom>
            <a:noFill/>
            <a:ln>
              <a:noFill/>
            </a:ln>
          </p:spPr>
          <p:txBody>
            <a:bodyPr wrap="none" rtlCol="0">
              <a:spAutoFit/>
            </a:bodyPr>
            <a:lstStyle/>
            <a:p>
              <a:r>
                <a:rPr lang="pt-BR" sz="1200" b="1" dirty="0">
                  <a:latin typeface="+mj-lt"/>
                </a:rPr>
                <a:t>Aporta Conhecimento</a:t>
              </a:r>
            </a:p>
          </p:txBody>
        </p:sp>
      </p:grpSp>
      <p:cxnSp>
        <p:nvCxnSpPr>
          <p:cNvPr id="28" name="Conector de seta reta 27"/>
          <p:cNvCxnSpPr/>
          <p:nvPr/>
        </p:nvCxnSpPr>
        <p:spPr>
          <a:xfrm flipH="1">
            <a:off x="7226935" y="4325493"/>
            <a:ext cx="224805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CaixaDeTexto 29"/>
          <p:cNvSpPr txBox="1"/>
          <p:nvPr/>
        </p:nvSpPr>
        <p:spPr>
          <a:xfrm>
            <a:off x="7258191" y="4073293"/>
            <a:ext cx="2317750" cy="276999"/>
          </a:xfrm>
          <a:prstGeom prst="rect">
            <a:avLst/>
          </a:prstGeom>
          <a:noFill/>
          <a:ln>
            <a:noFill/>
          </a:ln>
        </p:spPr>
        <p:txBody>
          <a:bodyPr wrap="none" rtlCol="0">
            <a:spAutoFit/>
          </a:bodyPr>
          <a:lstStyle/>
          <a:p>
            <a:r>
              <a:rPr lang="pt-BR" sz="1200" b="1" dirty="0">
                <a:latin typeface="+mj-lt"/>
              </a:rPr>
              <a:t>Estabelece Metas e Compromissos</a:t>
            </a:r>
          </a:p>
        </p:txBody>
      </p:sp>
      <p:sp>
        <p:nvSpPr>
          <p:cNvPr id="40" name="CaixaDeTexto 39"/>
          <p:cNvSpPr txBox="1"/>
          <p:nvPr/>
        </p:nvSpPr>
        <p:spPr>
          <a:xfrm>
            <a:off x="9884302" y="5419183"/>
            <a:ext cx="2016000" cy="1200329"/>
          </a:xfrm>
          <a:prstGeom prst="rect">
            <a:avLst/>
          </a:prstGeom>
          <a:noFill/>
        </p:spPr>
        <p:txBody>
          <a:bodyPr wrap="square" rtlCol="0">
            <a:spAutoFit/>
          </a:bodyPr>
          <a:lstStyle/>
          <a:p>
            <a:pPr algn="ctr"/>
            <a:r>
              <a:rPr lang="pt-BR" sz="1200" dirty="0">
                <a:solidFill>
                  <a:schemeClr val="tx2"/>
                </a:solidFill>
                <a:latin typeface="+mj-lt"/>
                <a:cs typeface="Arial" pitchFamily="34" charset="0"/>
              </a:rPr>
              <a:t>Garante perspectivas sobre o uso sustentável da água para todos os componentes e promover um eventos sustentável em todos os seus aspectos</a:t>
            </a:r>
          </a:p>
        </p:txBody>
      </p:sp>
      <p:sp>
        <p:nvSpPr>
          <p:cNvPr id="42" name="Retângulo 41"/>
          <p:cNvSpPr/>
          <p:nvPr/>
        </p:nvSpPr>
        <p:spPr>
          <a:xfrm>
            <a:off x="8140298" y="4826567"/>
            <a:ext cx="1744004" cy="646331"/>
          </a:xfrm>
          <a:prstGeom prst="rect">
            <a:avLst/>
          </a:prstGeom>
        </p:spPr>
        <p:txBody>
          <a:bodyPr wrap="none">
            <a:spAutoFit/>
          </a:bodyPr>
          <a:lstStyle/>
          <a:p>
            <a:pPr algn="ctr"/>
            <a:r>
              <a:rPr lang="pt-BR" dirty="0">
                <a:solidFill>
                  <a:schemeClr val="accent6">
                    <a:lumMod val="75000"/>
                  </a:schemeClr>
                </a:solidFill>
              </a:rPr>
              <a:t>Grupo Focal </a:t>
            </a:r>
          </a:p>
          <a:p>
            <a:pPr algn="ctr"/>
            <a:r>
              <a:rPr lang="pt-BR" dirty="0">
                <a:solidFill>
                  <a:schemeClr val="accent6">
                    <a:lumMod val="75000"/>
                  </a:schemeClr>
                </a:solidFill>
              </a:rPr>
              <a:t>Sustentabilidade</a:t>
            </a:r>
          </a:p>
        </p:txBody>
      </p:sp>
      <p:cxnSp>
        <p:nvCxnSpPr>
          <p:cNvPr id="27" name="Conector reto 26">
            <a:extLst>
              <a:ext uri="{FF2B5EF4-FFF2-40B4-BE49-F238E27FC236}">
                <a16:creationId xmlns:a16="http://schemas.microsoft.com/office/drawing/2014/main" xmlns="" id="{AC502949-183C-4BC2-AF96-21A8506DBB4A}"/>
              </a:ext>
            </a:extLst>
          </p:cNvPr>
          <p:cNvCxnSpPr>
            <a:cxnSpLocks/>
          </p:cNvCxnSpPr>
          <p:nvPr/>
        </p:nvCxnSpPr>
        <p:spPr>
          <a:xfrm>
            <a:off x="1752600" y="562632"/>
            <a:ext cx="839711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816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tângulo 19"/>
          <p:cNvSpPr/>
          <p:nvPr/>
        </p:nvSpPr>
        <p:spPr bwMode="auto">
          <a:xfrm>
            <a:off x="0" y="1124744"/>
            <a:ext cx="12192000" cy="5733256"/>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sp>
        <p:nvSpPr>
          <p:cNvPr id="3" name="Título 1"/>
          <p:cNvSpPr txBox="1">
            <a:spLocks/>
          </p:cNvSpPr>
          <p:nvPr/>
        </p:nvSpPr>
        <p:spPr bwMode="auto">
          <a:xfrm>
            <a:off x="0" y="260648"/>
            <a:ext cx="12192000" cy="1221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endParaRPr lang="pt-BR" sz="3400" b="1" dirty="0" smtClean="0">
              <a:ln w="1905">
                <a:solidFill>
                  <a:srgbClr val="008000"/>
                </a:solidFill>
              </a:ln>
              <a:solidFill>
                <a:srgbClr val="006600"/>
              </a:solidFill>
              <a:effectLst>
                <a:innerShdw blurRad="69850" dist="43180" dir="5400000">
                  <a:srgbClr val="000000">
                    <a:alpha val="65000"/>
                  </a:srgbClr>
                </a:innerShdw>
              </a:effectLst>
              <a:latin typeface="Arial" charset="0"/>
              <a:cs typeface="Arial" charset="0"/>
            </a:endParaRPr>
          </a:p>
        </p:txBody>
      </p:sp>
      <p:pic>
        <p:nvPicPr>
          <p:cNvPr id="1741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8461" y="5899654"/>
            <a:ext cx="5007472" cy="581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ítulo 1"/>
          <p:cNvSpPr txBox="1">
            <a:spLocks/>
          </p:cNvSpPr>
          <p:nvPr/>
        </p:nvSpPr>
        <p:spPr bwMode="auto">
          <a:xfrm>
            <a:off x="-6175" y="334970"/>
            <a:ext cx="12192000" cy="122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en-US" sz="3200" b="1" dirty="0" err="1" smtClean="0">
                <a:ln w="11430"/>
                <a:solidFill>
                  <a:srgbClr val="009900"/>
                </a:solidFill>
                <a:effectLst>
                  <a:outerShdw blurRad="50800" dist="39000" dir="5460000" algn="tl">
                    <a:srgbClr val="000000">
                      <a:alpha val="38000"/>
                    </a:srgbClr>
                  </a:outerShdw>
                </a:effectLst>
                <a:latin typeface="Arial" charset="0"/>
                <a:cs typeface="Arial" charset="0"/>
              </a:rPr>
              <a:t>Bacias</a:t>
            </a:r>
            <a:r>
              <a:rPr lang="en-US" sz="3200" b="1" dirty="0" smtClean="0">
                <a:ln w="11430"/>
                <a:solidFill>
                  <a:srgbClr val="009900"/>
                </a:solidFill>
                <a:effectLst>
                  <a:outerShdw blurRad="50800" dist="39000" dir="5460000" algn="tl">
                    <a:srgbClr val="000000">
                      <a:alpha val="38000"/>
                    </a:srgbClr>
                  </a:outerShdw>
                </a:effectLst>
                <a:latin typeface="Arial" charset="0"/>
                <a:cs typeface="Arial" charset="0"/>
              </a:rPr>
              <a:t> </a:t>
            </a:r>
            <a:r>
              <a:rPr lang="en-US" sz="3200" b="1" dirty="0" err="1" smtClean="0">
                <a:ln w="11430"/>
                <a:solidFill>
                  <a:srgbClr val="009900"/>
                </a:solidFill>
                <a:effectLst>
                  <a:outerShdw blurRad="50800" dist="39000" dir="5460000" algn="tl">
                    <a:srgbClr val="000000">
                      <a:alpha val="38000"/>
                    </a:srgbClr>
                  </a:outerShdw>
                </a:effectLst>
                <a:latin typeface="Arial" charset="0"/>
                <a:cs typeface="Arial" charset="0"/>
              </a:rPr>
              <a:t>Experimentais</a:t>
            </a:r>
            <a:r>
              <a:rPr lang="en-US" sz="3200" b="1" dirty="0" smtClean="0">
                <a:ln w="11430"/>
                <a:solidFill>
                  <a:srgbClr val="009900"/>
                </a:solidFill>
                <a:effectLst>
                  <a:outerShdw blurRad="50800" dist="39000" dir="5460000" algn="tl">
                    <a:srgbClr val="000000">
                      <a:alpha val="38000"/>
                    </a:srgbClr>
                  </a:outerShdw>
                </a:effectLst>
                <a:latin typeface="Arial" charset="0"/>
                <a:cs typeface="Arial" charset="0"/>
              </a:rPr>
              <a:t> e</a:t>
            </a:r>
          </a:p>
          <a:p>
            <a:pPr algn="ctr">
              <a:spcAft>
                <a:spcPts val="0"/>
              </a:spcAft>
            </a:pPr>
            <a:r>
              <a:rPr lang="en-US" sz="3200" b="1" dirty="0" err="1" smtClean="0">
                <a:ln w="11430"/>
                <a:solidFill>
                  <a:srgbClr val="009900"/>
                </a:solidFill>
                <a:effectLst>
                  <a:outerShdw blurRad="50800" dist="39000" dir="5460000" algn="tl">
                    <a:srgbClr val="000000">
                      <a:alpha val="38000"/>
                    </a:srgbClr>
                  </a:outerShdw>
                </a:effectLst>
                <a:latin typeface="Arial" charset="0"/>
                <a:cs typeface="Arial" charset="0"/>
              </a:rPr>
              <a:t>Representativas</a:t>
            </a:r>
            <a:endParaRPr lang="en-US" sz="3200" b="1" dirty="0">
              <a:ln w="11430"/>
              <a:solidFill>
                <a:srgbClr val="009900"/>
              </a:solidFill>
              <a:effectLst>
                <a:outerShdw blurRad="50800" dist="39000" dir="5460000" algn="tl">
                  <a:srgbClr val="000000">
                    <a:alpha val="38000"/>
                  </a:srgbClr>
                </a:outerShdw>
              </a:effectLst>
              <a:latin typeface="Arial" charset="0"/>
              <a:cs typeface="Arial" charset="0"/>
            </a:endParaRPr>
          </a:p>
        </p:txBody>
      </p:sp>
      <p:grpSp>
        <p:nvGrpSpPr>
          <p:cNvPr id="17" name="Grupo 16"/>
          <p:cNvGrpSpPr/>
          <p:nvPr/>
        </p:nvGrpSpPr>
        <p:grpSpPr>
          <a:xfrm>
            <a:off x="3599723" y="1556792"/>
            <a:ext cx="8544949" cy="4200664"/>
            <a:chOff x="1011943" y="1358376"/>
            <a:chExt cx="7120113" cy="4662912"/>
          </a:xfrm>
        </p:grpSpPr>
        <p:grpSp>
          <p:nvGrpSpPr>
            <p:cNvPr id="21" name="Grupo 20"/>
            <p:cNvGrpSpPr/>
            <p:nvPr/>
          </p:nvGrpSpPr>
          <p:grpSpPr>
            <a:xfrm>
              <a:off x="1011943" y="1358376"/>
              <a:ext cx="7120113" cy="4662912"/>
              <a:chOff x="971600" y="1646408"/>
              <a:chExt cx="7120113" cy="4662912"/>
            </a:xfrm>
          </p:grpSpPr>
          <p:pic>
            <p:nvPicPr>
              <p:cNvPr id="4" name="Picture 2"/>
              <p:cNvPicPr>
                <a:picLocks noChangeAspect="1" noChangeArrowheads="1"/>
              </p:cNvPicPr>
              <p:nvPr/>
            </p:nvPicPr>
            <p:blipFill rotWithShape="1">
              <a:blip r:embed="rId3">
                <a:clrChange>
                  <a:clrFrom>
                    <a:srgbClr val="FEFFFF"/>
                  </a:clrFrom>
                  <a:clrTo>
                    <a:srgbClr val="FEFFFF">
                      <a:alpha val="0"/>
                    </a:srgbClr>
                  </a:clrTo>
                </a:clrChange>
                <a:extLst>
                  <a:ext uri="{28A0092B-C50C-407E-A947-70E740481C1C}">
                    <a14:useLocalDpi xmlns:a14="http://schemas.microsoft.com/office/drawing/2010/main" val="0"/>
                  </a:ext>
                </a:extLst>
              </a:blip>
              <a:srcRect l="34523" t="26824" r="13198" b="22177"/>
              <a:stretch/>
            </p:blipFill>
            <p:spPr bwMode="auto">
              <a:xfrm>
                <a:off x="971600" y="1860119"/>
                <a:ext cx="7120113" cy="4449201"/>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4">
                <a:clrChange>
                  <a:clrFrom>
                    <a:srgbClr val="FEFFFF"/>
                  </a:clrFrom>
                  <a:clrTo>
                    <a:srgbClr val="FEFFFF">
                      <a:alpha val="0"/>
                    </a:srgbClr>
                  </a:clrTo>
                </a:clrChange>
                <a:extLst>
                  <a:ext uri="{28A0092B-C50C-407E-A947-70E740481C1C}">
                    <a14:useLocalDpi xmlns:a14="http://schemas.microsoft.com/office/drawing/2010/main" val="0"/>
                  </a:ext>
                </a:extLst>
              </a:blip>
              <a:srcRect l="66487" t="24412" r="22428" b="55329"/>
              <a:stretch/>
            </p:blipFill>
            <p:spPr bwMode="auto">
              <a:xfrm>
                <a:off x="5308979" y="1646408"/>
                <a:ext cx="1548000" cy="1768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rotWithShape="1">
              <a:blip r:embed="rId5" cstate="print">
                <a:clrChange>
                  <a:clrFrom>
                    <a:srgbClr val="FEFFFF"/>
                  </a:clrFrom>
                  <a:clrTo>
                    <a:srgbClr val="FEFFFF">
                      <a:alpha val="0"/>
                    </a:srgbClr>
                  </a:clrTo>
                </a:clrChange>
                <a:extLst>
                  <a:ext uri="{28A0092B-C50C-407E-A947-70E740481C1C}">
                    <a14:useLocalDpi xmlns:a14="http://schemas.microsoft.com/office/drawing/2010/main" val="0"/>
                  </a:ext>
                </a:extLst>
              </a:blip>
              <a:srcRect l="59851" t="26607" r="10373" b="45209"/>
              <a:stretch/>
            </p:blipFill>
            <p:spPr bwMode="auto">
              <a:xfrm>
                <a:off x="4527348" y="2580536"/>
                <a:ext cx="648072" cy="3833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Imagem 6"/>
              <p:cNvPicPr>
                <a:picLocks noChangeAspect="1" noChangeArrowheads="1"/>
              </p:cNvPicPr>
              <p:nvPr/>
            </p:nvPicPr>
            <p:blipFill rotWithShape="1">
              <a:blip r:embed="rId6" cstate="print">
                <a:clrChange>
                  <a:clrFrom>
                    <a:srgbClr val="FEFFFF"/>
                  </a:clrFrom>
                  <a:clrTo>
                    <a:srgbClr val="FEFFFF">
                      <a:alpha val="0"/>
                    </a:srgbClr>
                  </a:clrTo>
                </a:clrChange>
                <a:extLst>
                  <a:ext uri="{28A0092B-C50C-407E-A947-70E740481C1C}">
                    <a14:useLocalDpi xmlns:a14="http://schemas.microsoft.com/office/drawing/2010/main" val="0"/>
                  </a:ext>
                </a:extLst>
              </a:blip>
              <a:srcRect l="24192" t="4595" r="4784" b="11743"/>
              <a:stretch/>
            </p:blipFill>
            <p:spPr bwMode="auto">
              <a:xfrm>
                <a:off x="1037168" y="2750891"/>
                <a:ext cx="1756579" cy="16669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upo 18"/>
              <p:cNvGrpSpPr/>
              <p:nvPr/>
            </p:nvGrpSpPr>
            <p:grpSpPr>
              <a:xfrm>
                <a:off x="1912965" y="3804154"/>
                <a:ext cx="465968" cy="243005"/>
                <a:chOff x="1912965" y="3804154"/>
                <a:chExt cx="465968" cy="243005"/>
              </a:xfrm>
            </p:grpSpPr>
            <p:sp>
              <p:nvSpPr>
                <p:cNvPr id="9" name="Forma livre 8"/>
                <p:cNvSpPr/>
                <p:nvPr/>
              </p:nvSpPr>
              <p:spPr>
                <a:xfrm>
                  <a:off x="1912965" y="3804154"/>
                  <a:ext cx="465968" cy="243005"/>
                </a:xfrm>
                <a:custGeom>
                  <a:avLst/>
                  <a:gdLst>
                    <a:gd name="connsiteX0" fmla="*/ 37578 w 465968"/>
                    <a:gd name="connsiteY0" fmla="*/ 85177 h 243005"/>
                    <a:gd name="connsiteX1" fmla="*/ 100208 w 465968"/>
                    <a:gd name="connsiteY1" fmla="*/ 47599 h 243005"/>
                    <a:gd name="connsiteX2" fmla="*/ 155323 w 465968"/>
                    <a:gd name="connsiteY2" fmla="*/ 20042 h 243005"/>
                    <a:gd name="connsiteX3" fmla="*/ 180375 w 465968"/>
                    <a:gd name="connsiteY3" fmla="*/ 17536 h 243005"/>
                    <a:gd name="connsiteX4" fmla="*/ 207932 w 465968"/>
                    <a:gd name="connsiteY4" fmla="*/ 35073 h 243005"/>
                    <a:gd name="connsiteX5" fmla="*/ 240500 w 465968"/>
                    <a:gd name="connsiteY5" fmla="*/ 17536 h 243005"/>
                    <a:gd name="connsiteX6" fmla="*/ 285594 w 465968"/>
                    <a:gd name="connsiteY6" fmla="*/ 10021 h 243005"/>
                    <a:gd name="connsiteX7" fmla="*/ 303130 w 465968"/>
                    <a:gd name="connsiteY7" fmla="*/ 10021 h 243005"/>
                    <a:gd name="connsiteX8" fmla="*/ 328182 w 465968"/>
                    <a:gd name="connsiteY8" fmla="*/ 20042 h 243005"/>
                    <a:gd name="connsiteX9" fmla="*/ 353234 w 465968"/>
                    <a:gd name="connsiteY9" fmla="*/ 15031 h 243005"/>
                    <a:gd name="connsiteX10" fmla="*/ 360750 w 465968"/>
                    <a:gd name="connsiteY10" fmla="*/ 0 h 243005"/>
                    <a:gd name="connsiteX11" fmla="*/ 388307 w 465968"/>
                    <a:gd name="connsiteY11" fmla="*/ 2505 h 243005"/>
                    <a:gd name="connsiteX12" fmla="*/ 415864 w 465968"/>
                    <a:gd name="connsiteY12" fmla="*/ 17536 h 243005"/>
                    <a:gd name="connsiteX13" fmla="*/ 443422 w 465968"/>
                    <a:gd name="connsiteY13" fmla="*/ 32568 h 243005"/>
                    <a:gd name="connsiteX14" fmla="*/ 448432 w 465968"/>
                    <a:gd name="connsiteY14" fmla="*/ 65135 h 243005"/>
                    <a:gd name="connsiteX15" fmla="*/ 465968 w 465968"/>
                    <a:gd name="connsiteY15" fmla="*/ 82672 h 243005"/>
                    <a:gd name="connsiteX16" fmla="*/ 460958 w 465968"/>
                    <a:gd name="connsiteY16" fmla="*/ 110229 h 243005"/>
                    <a:gd name="connsiteX17" fmla="*/ 465968 w 465968"/>
                    <a:gd name="connsiteY17" fmla="*/ 132776 h 243005"/>
                    <a:gd name="connsiteX18" fmla="*/ 458453 w 465968"/>
                    <a:gd name="connsiteY18" fmla="*/ 155323 h 243005"/>
                    <a:gd name="connsiteX19" fmla="*/ 428390 w 465968"/>
                    <a:gd name="connsiteY19" fmla="*/ 155323 h 243005"/>
                    <a:gd name="connsiteX20" fmla="*/ 395823 w 465968"/>
                    <a:gd name="connsiteY20" fmla="*/ 172859 h 243005"/>
                    <a:gd name="connsiteX21" fmla="*/ 370771 w 465968"/>
                    <a:gd name="connsiteY21" fmla="*/ 175364 h 243005"/>
                    <a:gd name="connsiteX22" fmla="*/ 353234 w 465968"/>
                    <a:gd name="connsiteY22" fmla="*/ 185385 h 243005"/>
                    <a:gd name="connsiteX23" fmla="*/ 333193 w 465968"/>
                    <a:gd name="connsiteY23" fmla="*/ 195406 h 243005"/>
                    <a:gd name="connsiteX24" fmla="*/ 318161 w 465968"/>
                    <a:gd name="connsiteY24" fmla="*/ 220458 h 243005"/>
                    <a:gd name="connsiteX25" fmla="*/ 300625 w 465968"/>
                    <a:gd name="connsiteY25" fmla="*/ 230479 h 243005"/>
                    <a:gd name="connsiteX26" fmla="*/ 270562 w 465968"/>
                    <a:gd name="connsiteY26" fmla="*/ 243005 h 243005"/>
                    <a:gd name="connsiteX27" fmla="*/ 235490 w 465968"/>
                    <a:gd name="connsiteY27" fmla="*/ 243005 h 243005"/>
                    <a:gd name="connsiteX28" fmla="*/ 212943 w 465968"/>
                    <a:gd name="connsiteY28" fmla="*/ 232984 h 243005"/>
                    <a:gd name="connsiteX29" fmla="*/ 200417 w 465968"/>
                    <a:gd name="connsiteY29" fmla="*/ 220458 h 243005"/>
                    <a:gd name="connsiteX30" fmla="*/ 182880 w 465968"/>
                    <a:gd name="connsiteY30" fmla="*/ 202922 h 243005"/>
                    <a:gd name="connsiteX31" fmla="*/ 182880 w 465968"/>
                    <a:gd name="connsiteY31" fmla="*/ 202922 h 243005"/>
                    <a:gd name="connsiteX32" fmla="*/ 162839 w 465968"/>
                    <a:gd name="connsiteY32" fmla="*/ 182880 h 243005"/>
                    <a:gd name="connsiteX33" fmla="*/ 147807 w 465968"/>
                    <a:gd name="connsiteY33" fmla="*/ 187890 h 243005"/>
                    <a:gd name="connsiteX34" fmla="*/ 137786 w 465968"/>
                    <a:gd name="connsiteY34" fmla="*/ 197911 h 243005"/>
                    <a:gd name="connsiteX35" fmla="*/ 127766 w 465968"/>
                    <a:gd name="connsiteY35" fmla="*/ 187890 h 243005"/>
                    <a:gd name="connsiteX36" fmla="*/ 112734 w 465968"/>
                    <a:gd name="connsiteY36" fmla="*/ 177870 h 243005"/>
                    <a:gd name="connsiteX37" fmla="*/ 95198 w 465968"/>
                    <a:gd name="connsiteY37" fmla="*/ 170354 h 243005"/>
                    <a:gd name="connsiteX38" fmla="*/ 80167 w 465968"/>
                    <a:gd name="connsiteY38" fmla="*/ 170354 h 243005"/>
                    <a:gd name="connsiteX39" fmla="*/ 67641 w 465968"/>
                    <a:gd name="connsiteY39" fmla="*/ 180375 h 243005"/>
                    <a:gd name="connsiteX40" fmla="*/ 52610 w 465968"/>
                    <a:gd name="connsiteY40" fmla="*/ 190396 h 243005"/>
                    <a:gd name="connsiteX41" fmla="*/ 42589 w 465968"/>
                    <a:gd name="connsiteY41" fmla="*/ 190396 h 243005"/>
                    <a:gd name="connsiteX42" fmla="*/ 25052 w 465968"/>
                    <a:gd name="connsiteY42" fmla="*/ 187890 h 243005"/>
                    <a:gd name="connsiteX43" fmla="*/ 10021 w 465968"/>
                    <a:gd name="connsiteY43" fmla="*/ 182880 h 243005"/>
                    <a:gd name="connsiteX44" fmla="*/ 10021 w 465968"/>
                    <a:gd name="connsiteY44" fmla="*/ 182880 h 243005"/>
                    <a:gd name="connsiteX45" fmla="*/ 0 w 465968"/>
                    <a:gd name="connsiteY45" fmla="*/ 160333 h 243005"/>
                    <a:gd name="connsiteX46" fmla="*/ 0 w 465968"/>
                    <a:gd name="connsiteY46" fmla="*/ 145302 h 243005"/>
                    <a:gd name="connsiteX47" fmla="*/ 37578 w 465968"/>
                    <a:gd name="connsiteY47" fmla="*/ 85177 h 2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65968" h="243005">
                      <a:moveTo>
                        <a:pt x="37578" y="85177"/>
                      </a:moveTo>
                      <a:lnTo>
                        <a:pt x="100208" y="47599"/>
                      </a:lnTo>
                      <a:lnTo>
                        <a:pt x="155323" y="20042"/>
                      </a:lnTo>
                      <a:lnTo>
                        <a:pt x="180375" y="17536"/>
                      </a:lnTo>
                      <a:lnTo>
                        <a:pt x="207932" y="35073"/>
                      </a:lnTo>
                      <a:lnTo>
                        <a:pt x="240500" y="17536"/>
                      </a:lnTo>
                      <a:lnTo>
                        <a:pt x="285594" y="10021"/>
                      </a:lnTo>
                      <a:lnTo>
                        <a:pt x="303130" y="10021"/>
                      </a:lnTo>
                      <a:lnTo>
                        <a:pt x="328182" y="20042"/>
                      </a:lnTo>
                      <a:lnTo>
                        <a:pt x="353234" y="15031"/>
                      </a:lnTo>
                      <a:lnTo>
                        <a:pt x="360750" y="0"/>
                      </a:lnTo>
                      <a:lnTo>
                        <a:pt x="388307" y="2505"/>
                      </a:lnTo>
                      <a:lnTo>
                        <a:pt x="415864" y="17536"/>
                      </a:lnTo>
                      <a:lnTo>
                        <a:pt x="443422" y="32568"/>
                      </a:lnTo>
                      <a:lnTo>
                        <a:pt x="448432" y="65135"/>
                      </a:lnTo>
                      <a:lnTo>
                        <a:pt x="465968" y="82672"/>
                      </a:lnTo>
                      <a:lnTo>
                        <a:pt x="460958" y="110229"/>
                      </a:lnTo>
                      <a:lnTo>
                        <a:pt x="465968" y="132776"/>
                      </a:lnTo>
                      <a:lnTo>
                        <a:pt x="458453" y="155323"/>
                      </a:lnTo>
                      <a:lnTo>
                        <a:pt x="428390" y="155323"/>
                      </a:lnTo>
                      <a:lnTo>
                        <a:pt x="395823" y="172859"/>
                      </a:lnTo>
                      <a:lnTo>
                        <a:pt x="370771" y="175364"/>
                      </a:lnTo>
                      <a:lnTo>
                        <a:pt x="353234" y="185385"/>
                      </a:lnTo>
                      <a:lnTo>
                        <a:pt x="333193" y="195406"/>
                      </a:lnTo>
                      <a:lnTo>
                        <a:pt x="318161" y="220458"/>
                      </a:lnTo>
                      <a:lnTo>
                        <a:pt x="300625" y="230479"/>
                      </a:lnTo>
                      <a:lnTo>
                        <a:pt x="270562" y="243005"/>
                      </a:lnTo>
                      <a:lnTo>
                        <a:pt x="235490" y="243005"/>
                      </a:lnTo>
                      <a:lnTo>
                        <a:pt x="212943" y="232984"/>
                      </a:lnTo>
                      <a:lnTo>
                        <a:pt x="200417" y="220458"/>
                      </a:lnTo>
                      <a:lnTo>
                        <a:pt x="182880" y="202922"/>
                      </a:lnTo>
                      <a:lnTo>
                        <a:pt x="182880" y="202922"/>
                      </a:lnTo>
                      <a:lnTo>
                        <a:pt x="162839" y="182880"/>
                      </a:lnTo>
                      <a:lnTo>
                        <a:pt x="147807" y="187890"/>
                      </a:lnTo>
                      <a:lnTo>
                        <a:pt x="137786" y="197911"/>
                      </a:lnTo>
                      <a:lnTo>
                        <a:pt x="127766" y="187890"/>
                      </a:lnTo>
                      <a:lnTo>
                        <a:pt x="112734" y="177870"/>
                      </a:lnTo>
                      <a:lnTo>
                        <a:pt x="95198" y="170354"/>
                      </a:lnTo>
                      <a:lnTo>
                        <a:pt x="80167" y="170354"/>
                      </a:lnTo>
                      <a:lnTo>
                        <a:pt x="67641" y="180375"/>
                      </a:lnTo>
                      <a:lnTo>
                        <a:pt x="52610" y="190396"/>
                      </a:lnTo>
                      <a:lnTo>
                        <a:pt x="42589" y="190396"/>
                      </a:lnTo>
                      <a:lnTo>
                        <a:pt x="25052" y="187890"/>
                      </a:lnTo>
                      <a:lnTo>
                        <a:pt x="10021" y="182880"/>
                      </a:lnTo>
                      <a:lnTo>
                        <a:pt x="10021" y="182880"/>
                      </a:lnTo>
                      <a:lnTo>
                        <a:pt x="0" y="160333"/>
                      </a:lnTo>
                      <a:lnTo>
                        <a:pt x="0" y="145302"/>
                      </a:lnTo>
                      <a:lnTo>
                        <a:pt x="37578" y="85177"/>
                      </a:lnTo>
                      <a:close/>
                    </a:path>
                  </a:pathLst>
                </a:custGeom>
                <a:solidFill>
                  <a:srgbClr val="07CF2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0" name="Grupo 9"/>
                <p:cNvGrpSpPr/>
                <p:nvPr/>
              </p:nvGrpSpPr>
              <p:grpSpPr>
                <a:xfrm>
                  <a:off x="1923998" y="3827954"/>
                  <a:ext cx="300529" cy="176851"/>
                  <a:chOff x="1923998" y="3827954"/>
                  <a:chExt cx="300529" cy="176851"/>
                </a:xfrm>
              </p:grpSpPr>
              <p:sp>
                <p:nvSpPr>
                  <p:cNvPr id="11" name="Forma livre 10"/>
                  <p:cNvSpPr/>
                  <p:nvPr/>
                </p:nvSpPr>
                <p:spPr>
                  <a:xfrm>
                    <a:off x="1923998" y="3900367"/>
                    <a:ext cx="276319" cy="104438"/>
                  </a:xfrm>
                  <a:custGeom>
                    <a:avLst/>
                    <a:gdLst>
                      <a:gd name="connsiteX0" fmla="*/ 0 w 276319"/>
                      <a:gd name="connsiteY0" fmla="*/ 80405 h 104438"/>
                      <a:gd name="connsiteX1" fmla="*/ 42588 w 276319"/>
                      <a:gd name="connsiteY1" fmla="*/ 45332 h 104438"/>
                      <a:gd name="connsiteX2" fmla="*/ 50104 w 276319"/>
                      <a:gd name="connsiteY2" fmla="*/ 20280 h 104438"/>
                      <a:gd name="connsiteX3" fmla="*/ 102713 w 276319"/>
                      <a:gd name="connsiteY3" fmla="*/ 238 h 104438"/>
                      <a:gd name="connsiteX4" fmla="*/ 135281 w 276319"/>
                      <a:gd name="connsiteY4" fmla="*/ 10259 h 104438"/>
                      <a:gd name="connsiteX5" fmla="*/ 165343 w 276319"/>
                      <a:gd name="connsiteY5" fmla="*/ 25290 h 104438"/>
                      <a:gd name="connsiteX6" fmla="*/ 187890 w 276319"/>
                      <a:gd name="connsiteY6" fmla="*/ 32806 h 104438"/>
                      <a:gd name="connsiteX7" fmla="*/ 202921 w 276319"/>
                      <a:gd name="connsiteY7" fmla="*/ 60363 h 104438"/>
                      <a:gd name="connsiteX8" fmla="*/ 232984 w 276319"/>
                      <a:gd name="connsiteY8" fmla="*/ 80405 h 104438"/>
                      <a:gd name="connsiteX9" fmla="*/ 270562 w 276319"/>
                      <a:gd name="connsiteY9" fmla="*/ 102951 h 104438"/>
                      <a:gd name="connsiteX10" fmla="*/ 275572 w 276319"/>
                      <a:gd name="connsiteY10" fmla="*/ 100446 h 10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319" h="104438">
                        <a:moveTo>
                          <a:pt x="0" y="80405"/>
                        </a:moveTo>
                        <a:cubicBezTo>
                          <a:pt x="17118" y="67879"/>
                          <a:pt x="34237" y="55353"/>
                          <a:pt x="42588" y="45332"/>
                        </a:cubicBezTo>
                        <a:cubicBezTo>
                          <a:pt x="50939" y="35311"/>
                          <a:pt x="40083" y="27796"/>
                          <a:pt x="50104" y="20280"/>
                        </a:cubicBezTo>
                        <a:cubicBezTo>
                          <a:pt x="60125" y="12764"/>
                          <a:pt x="88517" y="1908"/>
                          <a:pt x="102713" y="238"/>
                        </a:cubicBezTo>
                        <a:cubicBezTo>
                          <a:pt x="116909" y="-1432"/>
                          <a:pt x="124843" y="6084"/>
                          <a:pt x="135281" y="10259"/>
                        </a:cubicBezTo>
                        <a:cubicBezTo>
                          <a:pt x="145719" y="14434"/>
                          <a:pt x="156575" y="21532"/>
                          <a:pt x="165343" y="25290"/>
                        </a:cubicBezTo>
                        <a:cubicBezTo>
                          <a:pt x="174111" y="29048"/>
                          <a:pt x="181627" y="26961"/>
                          <a:pt x="187890" y="32806"/>
                        </a:cubicBezTo>
                        <a:cubicBezTo>
                          <a:pt x="194153" y="38651"/>
                          <a:pt x="195405" y="52430"/>
                          <a:pt x="202921" y="60363"/>
                        </a:cubicBezTo>
                        <a:cubicBezTo>
                          <a:pt x="210437" y="68296"/>
                          <a:pt x="221711" y="73307"/>
                          <a:pt x="232984" y="80405"/>
                        </a:cubicBezTo>
                        <a:cubicBezTo>
                          <a:pt x="244257" y="87503"/>
                          <a:pt x="263464" y="99611"/>
                          <a:pt x="270562" y="102951"/>
                        </a:cubicBezTo>
                        <a:cubicBezTo>
                          <a:pt x="277660" y="106291"/>
                          <a:pt x="276616" y="103368"/>
                          <a:pt x="275572" y="100446"/>
                        </a:cubicBezTo>
                      </a:path>
                    </a:pathLst>
                  </a:cu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Forma livre 11"/>
                  <p:cNvSpPr/>
                  <p:nvPr/>
                </p:nvSpPr>
                <p:spPr>
                  <a:xfrm>
                    <a:off x="2081826" y="3827954"/>
                    <a:ext cx="121196" cy="92693"/>
                  </a:xfrm>
                  <a:custGeom>
                    <a:avLst/>
                    <a:gdLst>
                      <a:gd name="connsiteX0" fmla="*/ 0 w 121196"/>
                      <a:gd name="connsiteY0" fmla="*/ 92693 h 92693"/>
                      <a:gd name="connsiteX1" fmla="*/ 45093 w 121196"/>
                      <a:gd name="connsiteY1" fmla="*/ 42588 h 92693"/>
                      <a:gd name="connsiteX2" fmla="*/ 75156 w 121196"/>
                      <a:gd name="connsiteY2" fmla="*/ 30062 h 92693"/>
                      <a:gd name="connsiteX3" fmla="*/ 115239 w 121196"/>
                      <a:gd name="connsiteY3" fmla="*/ 7516 h 92693"/>
                      <a:gd name="connsiteX4" fmla="*/ 120250 w 121196"/>
                      <a:gd name="connsiteY4" fmla="*/ 0 h 92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196" h="92693">
                        <a:moveTo>
                          <a:pt x="0" y="92693"/>
                        </a:moveTo>
                        <a:cubicBezTo>
                          <a:pt x="16283" y="72859"/>
                          <a:pt x="32567" y="53026"/>
                          <a:pt x="45093" y="42588"/>
                        </a:cubicBezTo>
                        <a:cubicBezTo>
                          <a:pt x="57619" y="32149"/>
                          <a:pt x="63465" y="35907"/>
                          <a:pt x="75156" y="30062"/>
                        </a:cubicBezTo>
                        <a:cubicBezTo>
                          <a:pt x="86847" y="24217"/>
                          <a:pt x="107723" y="12526"/>
                          <a:pt x="115239" y="7516"/>
                        </a:cubicBezTo>
                        <a:cubicBezTo>
                          <a:pt x="122755" y="2506"/>
                          <a:pt x="121502" y="1253"/>
                          <a:pt x="120250" y="0"/>
                        </a:cubicBezTo>
                      </a:path>
                    </a:pathLst>
                  </a:cu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Forma livre 12"/>
                  <p:cNvSpPr/>
                  <p:nvPr/>
                </p:nvSpPr>
                <p:spPr>
                  <a:xfrm>
                    <a:off x="2101867" y="3902554"/>
                    <a:ext cx="120250" cy="23103"/>
                  </a:xfrm>
                  <a:custGeom>
                    <a:avLst/>
                    <a:gdLst>
                      <a:gd name="connsiteX0" fmla="*/ 0 w 120250"/>
                      <a:gd name="connsiteY0" fmla="*/ 23103 h 23103"/>
                      <a:gd name="connsiteX1" fmla="*/ 50105 w 120250"/>
                      <a:gd name="connsiteY1" fmla="*/ 8072 h 23103"/>
                      <a:gd name="connsiteX2" fmla="*/ 85177 w 120250"/>
                      <a:gd name="connsiteY2" fmla="*/ 556 h 23103"/>
                      <a:gd name="connsiteX3" fmla="*/ 105219 w 120250"/>
                      <a:gd name="connsiteY3" fmla="*/ 556 h 23103"/>
                      <a:gd name="connsiteX4" fmla="*/ 120250 w 120250"/>
                      <a:gd name="connsiteY4" fmla="*/ 556 h 23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50" h="23103">
                        <a:moveTo>
                          <a:pt x="0" y="23103"/>
                        </a:moveTo>
                        <a:cubicBezTo>
                          <a:pt x="17954" y="17466"/>
                          <a:pt x="35909" y="11830"/>
                          <a:pt x="50105" y="8072"/>
                        </a:cubicBezTo>
                        <a:cubicBezTo>
                          <a:pt x="64301" y="4314"/>
                          <a:pt x="75991" y="1809"/>
                          <a:pt x="85177" y="556"/>
                        </a:cubicBezTo>
                        <a:cubicBezTo>
                          <a:pt x="94363" y="-697"/>
                          <a:pt x="105219" y="556"/>
                          <a:pt x="105219" y="556"/>
                        </a:cubicBezTo>
                        <a:lnTo>
                          <a:pt x="120250" y="556"/>
                        </a:lnTo>
                      </a:path>
                    </a:pathLst>
                  </a:cu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Forma livre 13"/>
                  <p:cNvSpPr/>
                  <p:nvPr/>
                </p:nvSpPr>
                <p:spPr>
                  <a:xfrm>
                    <a:off x="2144456" y="3960658"/>
                    <a:ext cx="80071" cy="12598"/>
                  </a:xfrm>
                  <a:custGeom>
                    <a:avLst/>
                    <a:gdLst>
                      <a:gd name="connsiteX0" fmla="*/ 0 w 80071"/>
                      <a:gd name="connsiteY0" fmla="*/ 12598 h 12598"/>
                      <a:gd name="connsiteX1" fmla="*/ 52609 w 80071"/>
                      <a:gd name="connsiteY1" fmla="*/ 5082 h 12598"/>
                      <a:gd name="connsiteX2" fmla="*/ 77661 w 80071"/>
                      <a:gd name="connsiteY2" fmla="*/ 72 h 12598"/>
                      <a:gd name="connsiteX3" fmla="*/ 77661 w 80071"/>
                      <a:gd name="connsiteY3" fmla="*/ 2577 h 12598"/>
                    </a:gdLst>
                    <a:ahLst/>
                    <a:cxnLst>
                      <a:cxn ang="0">
                        <a:pos x="connsiteX0" y="connsiteY0"/>
                      </a:cxn>
                      <a:cxn ang="0">
                        <a:pos x="connsiteX1" y="connsiteY1"/>
                      </a:cxn>
                      <a:cxn ang="0">
                        <a:pos x="connsiteX2" y="connsiteY2"/>
                      </a:cxn>
                      <a:cxn ang="0">
                        <a:pos x="connsiteX3" y="connsiteY3"/>
                      </a:cxn>
                    </a:cxnLst>
                    <a:rect l="l" t="t" r="r" b="b"/>
                    <a:pathLst>
                      <a:path w="80071" h="12598">
                        <a:moveTo>
                          <a:pt x="0" y="12598"/>
                        </a:moveTo>
                        <a:lnTo>
                          <a:pt x="52609" y="5082"/>
                        </a:lnTo>
                        <a:cubicBezTo>
                          <a:pt x="65552" y="2994"/>
                          <a:pt x="73486" y="489"/>
                          <a:pt x="77661" y="72"/>
                        </a:cubicBezTo>
                        <a:cubicBezTo>
                          <a:pt x="81836" y="-345"/>
                          <a:pt x="79748" y="1116"/>
                          <a:pt x="77661" y="2577"/>
                        </a:cubicBezTo>
                      </a:path>
                    </a:pathLst>
                  </a:cu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grpSp>
        <p:grpSp>
          <p:nvGrpSpPr>
            <p:cNvPr id="16" name="Grupo 15"/>
            <p:cNvGrpSpPr/>
            <p:nvPr/>
          </p:nvGrpSpPr>
          <p:grpSpPr>
            <a:xfrm>
              <a:off x="3417092" y="5008678"/>
              <a:ext cx="290812" cy="320559"/>
              <a:chOff x="3417092" y="5008678"/>
              <a:chExt cx="290812" cy="320559"/>
            </a:xfrm>
          </p:grpSpPr>
          <p:sp>
            <p:nvSpPr>
              <p:cNvPr id="2" name="Forma livre 1"/>
              <p:cNvSpPr/>
              <p:nvPr/>
            </p:nvSpPr>
            <p:spPr>
              <a:xfrm>
                <a:off x="3417092" y="5008678"/>
                <a:ext cx="290812" cy="320559"/>
              </a:xfrm>
              <a:custGeom>
                <a:avLst/>
                <a:gdLst>
                  <a:gd name="connsiteX0" fmla="*/ 151074 w 238539"/>
                  <a:gd name="connsiteY0" fmla="*/ 0 h 278296"/>
                  <a:gd name="connsiteX1" fmla="*/ 71561 w 238539"/>
                  <a:gd name="connsiteY1" fmla="*/ 79513 h 278296"/>
                  <a:gd name="connsiteX2" fmla="*/ 15902 w 238539"/>
                  <a:gd name="connsiteY2" fmla="*/ 151075 h 278296"/>
                  <a:gd name="connsiteX3" fmla="*/ 0 w 238539"/>
                  <a:gd name="connsiteY3" fmla="*/ 246490 h 278296"/>
                  <a:gd name="connsiteX4" fmla="*/ 55659 w 238539"/>
                  <a:gd name="connsiteY4" fmla="*/ 278296 h 278296"/>
                  <a:gd name="connsiteX5" fmla="*/ 151074 w 238539"/>
                  <a:gd name="connsiteY5" fmla="*/ 278296 h 278296"/>
                  <a:gd name="connsiteX6" fmla="*/ 222636 w 238539"/>
                  <a:gd name="connsiteY6" fmla="*/ 222637 h 278296"/>
                  <a:gd name="connsiteX7" fmla="*/ 238539 w 238539"/>
                  <a:gd name="connsiteY7" fmla="*/ 159026 h 278296"/>
                  <a:gd name="connsiteX8" fmla="*/ 238539 w 238539"/>
                  <a:gd name="connsiteY8" fmla="*/ 111318 h 278296"/>
                  <a:gd name="connsiteX9" fmla="*/ 206733 w 238539"/>
                  <a:gd name="connsiteY9" fmla="*/ 79513 h 278296"/>
                  <a:gd name="connsiteX0" fmla="*/ 151074 w 238539"/>
                  <a:gd name="connsiteY0" fmla="*/ 8594 h 286890"/>
                  <a:gd name="connsiteX1" fmla="*/ 71561 w 238539"/>
                  <a:gd name="connsiteY1" fmla="*/ 88107 h 286890"/>
                  <a:gd name="connsiteX2" fmla="*/ 15902 w 238539"/>
                  <a:gd name="connsiteY2" fmla="*/ 159669 h 286890"/>
                  <a:gd name="connsiteX3" fmla="*/ 0 w 238539"/>
                  <a:gd name="connsiteY3" fmla="*/ 255084 h 286890"/>
                  <a:gd name="connsiteX4" fmla="*/ 55659 w 238539"/>
                  <a:gd name="connsiteY4" fmla="*/ 286890 h 286890"/>
                  <a:gd name="connsiteX5" fmla="*/ 151074 w 238539"/>
                  <a:gd name="connsiteY5" fmla="*/ 286890 h 286890"/>
                  <a:gd name="connsiteX6" fmla="*/ 222636 w 238539"/>
                  <a:gd name="connsiteY6" fmla="*/ 231231 h 286890"/>
                  <a:gd name="connsiteX7" fmla="*/ 238539 w 238539"/>
                  <a:gd name="connsiteY7" fmla="*/ 167620 h 286890"/>
                  <a:gd name="connsiteX8" fmla="*/ 238539 w 238539"/>
                  <a:gd name="connsiteY8" fmla="*/ 119912 h 286890"/>
                  <a:gd name="connsiteX9" fmla="*/ 149583 w 238539"/>
                  <a:gd name="connsiteY9" fmla="*/ 0 h 286890"/>
                  <a:gd name="connsiteX0" fmla="*/ 151074 w 238539"/>
                  <a:gd name="connsiteY0" fmla="*/ 8594 h 286890"/>
                  <a:gd name="connsiteX1" fmla="*/ 92992 w 238539"/>
                  <a:gd name="connsiteY1" fmla="*/ 61913 h 286890"/>
                  <a:gd name="connsiteX2" fmla="*/ 15902 w 238539"/>
                  <a:gd name="connsiteY2" fmla="*/ 159669 h 286890"/>
                  <a:gd name="connsiteX3" fmla="*/ 0 w 238539"/>
                  <a:gd name="connsiteY3" fmla="*/ 255084 h 286890"/>
                  <a:gd name="connsiteX4" fmla="*/ 55659 w 238539"/>
                  <a:gd name="connsiteY4" fmla="*/ 286890 h 286890"/>
                  <a:gd name="connsiteX5" fmla="*/ 151074 w 238539"/>
                  <a:gd name="connsiteY5" fmla="*/ 286890 h 286890"/>
                  <a:gd name="connsiteX6" fmla="*/ 222636 w 238539"/>
                  <a:gd name="connsiteY6" fmla="*/ 231231 h 286890"/>
                  <a:gd name="connsiteX7" fmla="*/ 238539 w 238539"/>
                  <a:gd name="connsiteY7" fmla="*/ 167620 h 286890"/>
                  <a:gd name="connsiteX8" fmla="*/ 238539 w 238539"/>
                  <a:gd name="connsiteY8" fmla="*/ 119912 h 286890"/>
                  <a:gd name="connsiteX9" fmla="*/ 149583 w 238539"/>
                  <a:gd name="connsiteY9" fmla="*/ 0 h 286890"/>
                  <a:gd name="connsiteX0" fmla="*/ 151074 w 238539"/>
                  <a:gd name="connsiteY0" fmla="*/ 8594 h 286890"/>
                  <a:gd name="connsiteX1" fmla="*/ 92992 w 238539"/>
                  <a:gd name="connsiteY1" fmla="*/ 61913 h 286890"/>
                  <a:gd name="connsiteX2" fmla="*/ 27808 w 238539"/>
                  <a:gd name="connsiteY2" fmla="*/ 162050 h 286890"/>
                  <a:gd name="connsiteX3" fmla="*/ 0 w 238539"/>
                  <a:gd name="connsiteY3" fmla="*/ 255084 h 286890"/>
                  <a:gd name="connsiteX4" fmla="*/ 55659 w 238539"/>
                  <a:gd name="connsiteY4" fmla="*/ 286890 h 286890"/>
                  <a:gd name="connsiteX5" fmla="*/ 151074 w 238539"/>
                  <a:gd name="connsiteY5" fmla="*/ 286890 h 286890"/>
                  <a:gd name="connsiteX6" fmla="*/ 222636 w 238539"/>
                  <a:gd name="connsiteY6" fmla="*/ 231231 h 286890"/>
                  <a:gd name="connsiteX7" fmla="*/ 238539 w 238539"/>
                  <a:gd name="connsiteY7" fmla="*/ 167620 h 286890"/>
                  <a:gd name="connsiteX8" fmla="*/ 238539 w 238539"/>
                  <a:gd name="connsiteY8" fmla="*/ 119912 h 286890"/>
                  <a:gd name="connsiteX9" fmla="*/ 149583 w 238539"/>
                  <a:gd name="connsiteY9" fmla="*/ 0 h 286890"/>
                  <a:gd name="connsiteX0" fmla="*/ 148693 w 236158"/>
                  <a:gd name="connsiteY0" fmla="*/ 8594 h 286890"/>
                  <a:gd name="connsiteX1" fmla="*/ 90611 w 236158"/>
                  <a:gd name="connsiteY1" fmla="*/ 61913 h 286890"/>
                  <a:gd name="connsiteX2" fmla="*/ 25427 w 236158"/>
                  <a:gd name="connsiteY2" fmla="*/ 162050 h 286890"/>
                  <a:gd name="connsiteX3" fmla="*/ 0 w 236158"/>
                  <a:gd name="connsiteY3" fmla="*/ 259846 h 286890"/>
                  <a:gd name="connsiteX4" fmla="*/ 53278 w 236158"/>
                  <a:gd name="connsiteY4" fmla="*/ 286890 h 286890"/>
                  <a:gd name="connsiteX5" fmla="*/ 148693 w 236158"/>
                  <a:gd name="connsiteY5" fmla="*/ 286890 h 286890"/>
                  <a:gd name="connsiteX6" fmla="*/ 220255 w 236158"/>
                  <a:gd name="connsiteY6" fmla="*/ 231231 h 286890"/>
                  <a:gd name="connsiteX7" fmla="*/ 236158 w 236158"/>
                  <a:gd name="connsiteY7" fmla="*/ 167620 h 286890"/>
                  <a:gd name="connsiteX8" fmla="*/ 236158 w 236158"/>
                  <a:gd name="connsiteY8" fmla="*/ 119912 h 286890"/>
                  <a:gd name="connsiteX9" fmla="*/ 147202 w 236158"/>
                  <a:gd name="connsiteY9" fmla="*/ 0 h 286890"/>
                  <a:gd name="connsiteX0" fmla="*/ 148693 w 236158"/>
                  <a:gd name="connsiteY0" fmla="*/ 8594 h 315796"/>
                  <a:gd name="connsiteX1" fmla="*/ 90611 w 236158"/>
                  <a:gd name="connsiteY1" fmla="*/ 61913 h 315796"/>
                  <a:gd name="connsiteX2" fmla="*/ 25427 w 236158"/>
                  <a:gd name="connsiteY2" fmla="*/ 162050 h 315796"/>
                  <a:gd name="connsiteX3" fmla="*/ 0 w 236158"/>
                  <a:gd name="connsiteY3" fmla="*/ 259846 h 315796"/>
                  <a:gd name="connsiteX4" fmla="*/ 53278 w 236158"/>
                  <a:gd name="connsiteY4" fmla="*/ 286890 h 315796"/>
                  <a:gd name="connsiteX5" fmla="*/ 53608 w 236158"/>
                  <a:gd name="connsiteY5" fmla="*/ 315796 h 315796"/>
                  <a:gd name="connsiteX6" fmla="*/ 148693 w 236158"/>
                  <a:gd name="connsiteY6" fmla="*/ 286890 h 315796"/>
                  <a:gd name="connsiteX7" fmla="*/ 220255 w 236158"/>
                  <a:gd name="connsiteY7" fmla="*/ 231231 h 315796"/>
                  <a:gd name="connsiteX8" fmla="*/ 236158 w 236158"/>
                  <a:gd name="connsiteY8" fmla="*/ 167620 h 315796"/>
                  <a:gd name="connsiteX9" fmla="*/ 236158 w 236158"/>
                  <a:gd name="connsiteY9" fmla="*/ 119912 h 315796"/>
                  <a:gd name="connsiteX10" fmla="*/ 147202 w 236158"/>
                  <a:gd name="connsiteY10" fmla="*/ 0 h 315796"/>
                  <a:gd name="connsiteX0" fmla="*/ 148693 w 236158"/>
                  <a:gd name="connsiteY0" fmla="*/ 8594 h 315796"/>
                  <a:gd name="connsiteX1" fmla="*/ 90611 w 236158"/>
                  <a:gd name="connsiteY1" fmla="*/ 61913 h 315796"/>
                  <a:gd name="connsiteX2" fmla="*/ 25427 w 236158"/>
                  <a:gd name="connsiteY2" fmla="*/ 162050 h 315796"/>
                  <a:gd name="connsiteX3" fmla="*/ 0 w 236158"/>
                  <a:gd name="connsiteY3" fmla="*/ 259846 h 315796"/>
                  <a:gd name="connsiteX4" fmla="*/ 22322 w 236158"/>
                  <a:gd name="connsiteY4" fmla="*/ 286890 h 315796"/>
                  <a:gd name="connsiteX5" fmla="*/ 53608 w 236158"/>
                  <a:gd name="connsiteY5" fmla="*/ 315796 h 315796"/>
                  <a:gd name="connsiteX6" fmla="*/ 148693 w 236158"/>
                  <a:gd name="connsiteY6" fmla="*/ 286890 h 315796"/>
                  <a:gd name="connsiteX7" fmla="*/ 220255 w 236158"/>
                  <a:gd name="connsiteY7" fmla="*/ 231231 h 315796"/>
                  <a:gd name="connsiteX8" fmla="*/ 236158 w 236158"/>
                  <a:gd name="connsiteY8" fmla="*/ 167620 h 315796"/>
                  <a:gd name="connsiteX9" fmla="*/ 236158 w 236158"/>
                  <a:gd name="connsiteY9" fmla="*/ 119912 h 315796"/>
                  <a:gd name="connsiteX10" fmla="*/ 147202 w 236158"/>
                  <a:gd name="connsiteY10" fmla="*/ 0 h 315796"/>
                  <a:gd name="connsiteX0" fmla="*/ 149854 w 237319"/>
                  <a:gd name="connsiteY0" fmla="*/ 8594 h 315796"/>
                  <a:gd name="connsiteX1" fmla="*/ 91772 w 237319"/>
                  <a:gd name="connsiteY1" fmla="*/ 61913 h 315796"/>
                  <a:gd name="connsiteX2" fmla="*/ 26588 w 237319"/>
                  <a:gd name="connsiteY2" fmla="*/ 162050 h 315796"/>
                  <a:gd name="connsiteX3" fmla="*/ 0 w 237319"/>
                  <a:gd name="connsiteY3" fmla="*/ 225309 h 315796"/>
                  <a:gd name="connsiteX4" fmla="*/ 1161 w 237319"/>
                  <a:gd name="connsiteY4" fmla="*/ 259846 h 315796"/>
                  <a:gd name="connsiteX5" fmla="*/ 23483 w 237319"/>
                  <a:gd name="connsiteY5" fmla="*/ 286890 h 315796"/>
                  <a:gd name="connsiteX6" fmla="*/ 54769 w 237319"/>
                  <a:gd name="connsiteY6" fmla="*/ 315796 h 315796"/>
                  <a:gd name="connsiteX7" fmla="*/ 149854 w 237319"/>
                  <a:gd name="connsiteY7" fmla="*/ 286890 h 315796"/>
                  <a:gd name="connsiteX8" fmla="*/ 221416 w 237319"/>
                  <a:gd name="connsiteY8" fmla="*/ 231231 h 315796"/>
                  <a:gd name="connsiteX9" fmla="*/ 237319 w 237319"/>
                  <a:gd name="connsiteY9" fmla="*/ 167620 h 315796"/>
                  <a:gd name="connsiteX10" fmla="*/ 237319 w 237319"/>
                  <a:gd name="connsiteY10" fmla="*/ 119912 h 315796"/>
                  <a:gd name="connsiteX11" fmla="*/ 148363 w 237319"/>
                  <a:gd name="connsiteY11" fmla="*/ 0 h 315796"/>
                  <a:gd name="connsiteX0" fmla="*/ 149854 w 237319"/>
                  <a:gd name="connsiteY0" fmla="*/ 8594 h 308652"/>
                  <a:gd name="connsiteX1" fmla="*/ 91772 w 237319"/>
                  <a:gd name="connsiteY1" fmla="*/ 61913 h 308652"/>
                  <a:gd name="connsiteX2" fmla="*/ 26588 w 237319"/>
                  <a:gd name="connsiteY2" fmla="*/ 162050 h 308652"/>
                  <a:gd name="connsiteX3" fmla="*/ 0 w 237319"/>
                  <a:gd name="connsiteY3" fmla="*/ 225309 h 308652"/>
                  <a:gd name="connsiteX4" fmla="*/ 1161 w 237319"/>
                  <a:gd name="connsiteY4" fmla="*/ 259846 h 308652"/>
                  <a:gd name="connsiteX5" fmla="*/ 23483 w 237319"/>
                  <a:gd name="connsiteY5" fmla="*/ 286890 h 308652"/>
                  <a:gd name="connsiteX6" fmla="*/ 73819 w 237319"/>
                  <a:gd name="connsiteY6" fmla="*/ 308652 h 308652"/>
                  <a:gd name="connsiteX7" fmla="*/ 149854 w 237319"/>
                  <a:gd name="connsiteY7" fmla="*/ 286890 h 308652"/>
                  <a:gd name="connsiteX8" fmla="*/ 221416 w 237319"/>
                  <a:gd name="connsiteY8" fmla="*/ 231231 h 308652"/>
                  <a:gd name="connsiteX9" fmla="*/ 237319 w 237319"/>
                  <a:gd name="connsiteY9" fmla="*/ 167620 h 308652"/>
                  <a:gd name="connsiteX10" fmla="*/ 237319 w 237319"/>
                  <a:gd name="connsiteY10" fmla="*/ 119912 h 308652"/>
                  <a:gd name="connsiteX11" fmla="*/ 148363 w 237319"/>
                  <a:gd name="connsiteY11" fmla="*/ 0 h 308652"/>
                  <a:gd name="connsiteX0" fmla="*/ 149854 w 237319"/>
                  <a:gd name="connsiteY0" fmla="*/ 8594 h 308652"/>
                  <a:gd name="connsiteX1" fmla="*/ 91772 w 237319"/>
                  <a:gd name="connsiteY1" fmla="*/ 61913 h 308652"/>
                  <a:gd name="connsiteX2" fmla="*/ 26588 w 237319"/>
                  <a:gd name="connsiteY2" fmla="*/ 162050 h 308652"/>
                  <a:gd name="connsiteX3" fmla="*/ 0 w 237319"/>
                  <a:gd name="connsiteY3" fmla="*/ 225309 h 308652"/>
                  <a:gd name="connsiteX4" fmla="*/ 1161 w 237319"/>
                  <a:gd name="connsiteY4" fmla="*/ 259846 h 308652"/>
                  <a:gd name="connsiteX5" fmla="*/ 23483 w 237319"/>
                  <a:gd name="connsiteY5" fmla="*/ 286890 h 308652"/>
                  <a:gd name="connsiteX6" fmla="*/ 73819 w 237319"/>
                  <a:gd name="connsiteY6" fmla="*/ 308652 h 308652"/>
                  <a:gd name="connsiteX7" fmla="*/ 171285 w 237319"/>
                  <a:gd name="connsiteY7" fmla="*/ 301178 h 308652"/>
                  <a:gd name="connsiteX8" fmla="*/ 221416 w 237319"/>
                  <a:gd name="connsiteY8" fmla="*/ 231231 h 308652"/>
                  <a:gd name="connsiteX9" fmla="*/ 237319 w 237319"/>
                  <a:gd name="connsiteY9" fmla="*/ 167620 h 308652"/>
                  <a:gd name="connsiteX10" fmla="*/ 237319 w 237319"/>
                  <a:gd name="connsiteY10" fmla="*/ 119912 h 308652"/>
                  <a:gd name="connsiteX11" fmla="*/ 148363 w 237319"/>
                  <a:gd name="connsiteY11" fmla="*/ 0 h 308652"/>
                  <a:gd name="connsiteX0" fmla="*/ 149854 w 237319"/>
                  <a:gd name="connsiteY0" fmla="*/ 8594 h 308652"/>
                  <a:gd name="connsiteX1" fmla="*/ 91772 w 237319"/>
                  <a:gd name="connsiteY1" fmla="*/ 61913 h 308652"/>
                  <a:gd name="connsiteX2" fmla="*/ 26588 w 237319"/>
                  <a:gd name="connsiteY2" fmla="*/ 162050 h 308652"/>
                  <a:gd name="connsiteX3" fmla="*/ 0 w 237319"/>
                  <a:gd name="connsiteY3" fmla="*/ 225309 h 308652"/>
                  <a:gd name="connsiteX4" fmla="*/ 1161 w 237319"/>
                  <a:gd name="connsiteY4" fmla="*/ 259846 h 308652"/>
                  <a:gd name="connsiteX5" fmla="*/ 23483 w 237319"/>
                  <a:gd name="connsiteY5" fmla="*/ 286890 h 308652"/>
                  <a:gd name="connsiteX6" fmla="*/ 73819 w 237319"/>
                  <a:gd name="connsiteY6" fmla="*/ 308652 h 308652"/>
                  <a:gd name="connsiteX7" fmla="*/ 171285 w 237319"/>
                  <a:gd name="connsiteY7" fmla="*/ 301178 h 308652"/>
                  <a:gd name="connsiteX8" fmla="*/ 221416 w 237319"/>
                  <a:gd name="connsiteY8" fmla="*/ 231231 h 308652"/>
                  <a:gd name="connsiteX9" fmla="*/ 237319 w 237319"/>
                  <a:gd name="connsiteY9" fmla="*/ 167620 h 308652"/>
                  <a:gd name="connsiteX10" fmla="*/ 237319 w 237319"/>
                  <a:gd name="connsiteY10" fmla="*/ 119912 h 308652"/>
                  <a:gd name="connsiteX11" fmla="*/ 148363 w 237319"/>
                  <a:gd name="connsiteY11" fmla="*/ 0 h 308652"/>
                  <a:gd name="connsiteX0" fmla="*/ 149854 w 261897"/>
                  <a:gd name="connsiteY0" fmla="*/ 8594 h 308652"/>
                  <a:gd name="connsiteX1" fmla="*/ 91772 w 261897"/>
                  <a:gd name="connsiteY1" fmla="*/ 61913 h 308652"/>
                  <a:gd name="connsiteX2" fmla="*/ 26588 w 261897"/>
                  <a:gd name="connsiteY2" fmla="*/ 162050 h 308652"/>
                  <a:gd name="connsiteX3" fmla="*/ 0 w 261897"/>
                  <a:gd name="connsiteY3" fmla="*/ 225309 h 308652"/>
                  <a:gd name="connsiteX4" fmla="*/ 1161 w 261897"/>
                  <a:gd name="connsiteY4" fmla="*/ 259846 h 308652"/>
                  <a:gd name="connsiteX5" fmla="*/ 23483 w 261897"/>
                  <a:gd name="connsiteY5" fmla="*/ 286890 h 308652"/>
                  <a:gd name="connsiteX6" fmla="*/ 73819 w 261897"/>
                  <a:gd name="connsiteY6" fmla="*/ 308652 h 308652"/>
                  <a:gd name="connsiteX7" fmla="*/ 171285 w 261897"/>
                  <a:gd name="connsiteY7" fmla="*/ 301178 h 308652"/>
                  <a:gd name="connsiteX8" fmla="*/ 261897 w 261897"/>
                  <a:gd name="connsiteY8" fmla="*/ 252662 h 308652"/>
                  <a:gd name="connsiteX9" fmla="*/ 237319 w 261897"/>
                  <a:gd name="connsiteY9" fmla="*/ 167620 h 308652"/>
                  <a:gd name="connsiteX10" fmla="*/ 237319 w 261897"/>
                  <a:gd name="connsiteY10" fmla="*/ 119912 h 308652"/>
                  <a:gd name="connsiteX11" fmla="*/ 148363 w 261897"/>
                  <a:gd name="connsiteY11" fmla="*/ 0 h 308652"/>
                  <a:gd name="connsiteX0" fmla="*/ 149854 w 270657"/>
                  <a:gd name="connsiteY0" fmla="*/ 8594 h 308652"/>
                  <a:gd name="connsiteX1" fmla="*/ 91772 w 270657"/>
                  <a:gd name="connsiteY1" fmla="*/ 61913 h 308652"/>
                  <a:gd name="connsiteX2" fmla="*/ 26588 w 270657"/>
                  <a:gd name="connsiteY2" fmla="*/ 162050 h 308652"/>
                  <a:gd name="connsiteX3" fmla="*/ 0 w 270657"/>
                  <a:gd name="connsiteY3" fmla="*/ 225309 h 308652"/>
                  <a:gd name="connsiteX4" fmla="*/ 1161 w 270657"/>
                  <a:gd name="connsiteY4" fmla="*/ 259846 h 308652"/>
                  <a:gd name="connsiteX5" fmla="*/ 23483 w 270657"/>
                  <a:gd name="connsiteY5" fmla="*/ 286890 h 308652"/>
                  <a:gd name="connsiteX6" fmla="*/ 73819 w 270657"/>
                  <a:gd name="connsiteY6" fmla="*/ 308652 h 308652"/>
                  <a:gd name="connsiteX7" fmla="*/ 171285 w 270657"/>
                  <a:gd name="connsiteY7" fmla="*/ 301178 h 308652"/>
                  <a:gd name="connsiteX8" fmla="*/ 261897 w 270657"/>
                  <a:gd name="connsiteY8" fmla="*/ 252662 h 308652"/>
                  <a:gd name="connsiteX9" fmla="*/ 270657 w 270657"/>
                  <a:gd name="connsiteY9" fmla="*/ 179526 h 308652"/>
                  <a:gd name="connsiteX10" fmla="*/ 237319 w 270657"/>
                  <a:gd name="connsiteY10" fmla="*/ 119912 h 308652"/>
                  <a:gd name="connsiteX11" fmla="*/ 148363 w 270657"/>
                  <a:gd name="connsiteY11" fmla="*/ 0 h 308652"/>
                  <a:gd name="connsiteX0" fmla="*/ 149854 w 270657"/>
                  <a:gd name="connsiteY0" fmla="*/ 8594 h 308652"/>
                  <a:gd name="connsiteX1" fmla="*/ 91772 w 270657"/>
                  <a:gd name="connsiteY1" fmla="*/ 61913 h 308652"/>
                  <a:gd name="connsiteX2" fmla="*/ 26588 w 270657"/>
                  <a:gd name="connsiteY2" fmla="*/ 162050 h 308652"/>
                  <a:gd name="connsiteX3" fmla="*/ 0 w 270657"/>
                  <a:gd name="connsiteY3" fmla="*/ 225309 h 308652"/>
                  <a:gd name="connsiteX4" fmla="*/ 1161 w 270657"/>
                  <a:gd name="connsiteY4" fmla="*/ 259846 h 308652"/>
                  <a:gd name="connsiteX5" fmla="*/ 23483 w 270657"/>
                  <a:gd name="connsiteY5" fmla="*/ 286890 h 308652"/>
                  <a:gd name="connsiteX6" fmla="*/ 73819 w 270657"/>
                  <a:gd name="connsiteY6" fmla="*/ 308652 h 308652"/>
                  <a:gd name="connsiteX7" fmla="*/ 171285 w 270657"/>
                  <a:gd name="connsiteY7" fmla="*/ 301178 h 308652"/>
                  <a:gd name="connsiteX8" fmla="*/ 261897 w 270657"/>
                  <a:gd name="connsiteY8" fmla="*/ 252662 h 308652"/>
                  <a:gd name="connsiteX9" fmla="*/ 270657 w 270657"/>
                  <a:gd name="connsiteY9" fmla="*/ 179526 h 308652"/>
                  <a:gd name="connsiteX10" fmla="*/ 237319 w 270657"/>
                  <a:gd name="connsiteY10" fmla="*/ 119912 h 308652"/>
                  <a:gd name="connsiteX11" fmla="*/ 207170 w 270657"/>
                  <a:gd name="connsiteY11" fmla="*/ 70527 h 308652"/>
                  <a:gd name="connsiteX12" fmla="*/ 148363 w 270657"/>
                  <a:gd name="connsiteY12" fmla="*/ 0 h 308652"/>
                  <a:gd name="connsiteX0" fmla="*/ 149854 w 270657"/>
                  <a:gd name="connsiteY0" fmla="*/ 8594 h 308652"/>
                  <a:gd name="connsiteX1" fmla="*/ 91772 w 270657"/>
                  <a:gd name="connsiteY1" fmla="*/ 61913 h 308652"/>
                  <a:gd name="connsiteX2" fmla="*/ 26588 w 270657"/>
                  <a:gd name="connsiteY2" fmla="*/ 162050 h 308652"/>
                  <a:gd name="connsiteX3" fmla="*/ 0 w 270657"/>
                  <a:gd name="connsiteY3" fmla="*/ 225309 h 308652"/>
                  <a:gd name="connsiteX4" fmla="*/ 1161 w 270657"/>
                  <a:gd name="connsiteY4" fmla="*/ 259846 h 308652"/>
                  <a:gd name="connsiteX5" fmla="*/ 23483 w 270657"/>
                  <a:gd name="connsiteY5" fmla="*/ 286890 h 308652"/>
                  <a:gd name="connsiteX6" fmla="*/ 73819 w 270657"/>
                  <a:gd name="connsiteY6" fmla="*/ 308652 h 308652"/>
                  <a:gd name="connsiteX7" fmla="*/ 171285 w 270657"/>
                  <a:gd name="connsiteY7" fmla="*/ 301178 h 308652"/>
                  <a:gd name="connsiteX8" fmla="*/ 261897 w 270657"/>
                  <a:gd name="connsiteY8" fmla="*/ 252662 h 308652"/>
                  <a:gd name="connsiteX9" fmla="*/ 270657 w 270657"/>
                  <a:gd name="connsiteY9" fmla="*/ 179526 h 308652"/>
                  <a:gd name="connsiteX10" fmla="*/ 237319 w 270657"/>
                  <a:gd name="connsiteY10" fmla="*/ 110387 h 308652"/>
                  <a:gd name="connsiteX11" fmla="*/ 207170 w 270657"/>
                  <a:gd name="connsiteY11" fmla="*/ 70527 h 308652"/>
                  <a:gd name="connsiteX12" fmla="*/ 148363 w 270657"/>
                  <a:gd name="connsiteY12" fmla="*/ 0 h 308652"/>
                  <a:gd name="connsiteX0" fmla="*/ 149854 w 263514"/>
                  <a:gd name="connsiteY0" fmla="*/ 8594 h 308652"/>
                  <a:gd name="connsiteX1" fmla="*/ 91772 w 263514"/>
                  <a:gd name="connsiteY1" fmla="*/ 61913 h 308652"/>
                  <a:gd name="connsiteX2" fmla="*/ 26588 w 263514"/>
                  <a:gd name="connsiteY2" fmla="*/ 162050 h 308652"/>
                  <a:gd name="connsiteX3" fmla="*/ 0 w 263514"/>
                  <a:gd name="connsiteY3" fmla="*/ 225309 h 308652"/>
                  <a:gd name="connsiteX4" fmla="*/ 1161 w 263514"/>
                  <a:gd name="connsiteY4" fmla="*/ 259846 h 308652"/>
                  <a:gd name="connsiteX5" fmla="*/ 23483 w 263514"/>
                  <a:gd name="connsiteY5" fmla="*/ 286890 h 308652"/>
                  <a:gd name="connsiteX6" fmla="*/ 73819 w 263514"/>
                  <a:gd name="connsiteY6" fmla="*/ 308652 h 308652"/>
                  <a:gd name="connsiteX7" fmla="*/ 171285 w 263514"/>
                  <a:gd name="connsiteY7" fmla="*/ 301178 h 308652"/>
                  <a:gd name="connsiteX8" fmla="*/ 261897 w 263514"/>
                  <a:gd name="connsiteY8" fmla="*/ 252662 h 308652"/>
                  <a:gd name="connsiteX9" fmla="*/ 263514 w 263514"/>
                  <a:gd name="connsiteY9" fmla="*/ 189051 h 308652"/>
                  <a:gd name="connsiteX10" fmla="*/ 237319 w 263514"/>
                  <a:gd name="connsiteY10" fmla="*/ 110387 h 308652"/>
                  <a:gd name="connsiteX11" fmla="*/ 207170 w 263514"/>
                  <a:gd name="connsiteY11" fmla="*/ 70527 h 308652"/>
                  <a:gd name="connsiteX12" fmla="*/ 148363 w 263514"/>
                  <a:gd name="connsiteY12" fmla="*/ 0 h 308652"/>
                  <a:gd name="connsiteX0" fmla="*/ 149854 w 263514"/>
                  <a:gd name="connsiteY0" fmla="*/ 8594 h 308652"/>
                  <a:gd name="connsiteX1" fmla="*/ 91772 w 263514"/>
                  <a:gd name="connsiteY1" fmla="*/ 61913 h 308652"/>
                  <a:gd name="connsiteX2" fmla="*/ 26588 w 263514"/>
                  <a:gd name="connsiteY2" fmla="*/ 162050 h 308652"/>
                  <a:gd name="connsiteX3" fmla="*/ 0 w 263514"/>
                  <a:gd name="connsiteY3" fmla="*/ 225309 h 308652"/>
                  <a:gd name="connsiteX4" fmla="*/ 1161 w 263514"/>
                  <a:gd name="connsiteY4" fmla="*/ 259846 h 308652"/>
                  <a:gd name="connsiteX5" fmla="*/ 23483 w 263514"/>
                  <a:gd name="connsiteY5" fmla="*/ 286890 h 308652"/>
                  <a:gd name="connsiteX6" fmla="*/ 73819 w 263514"/>
                  <a:gd name="connsiteY6" fmla="*/ 308652 h 308652"/>
                  <a:gd name="connsiteX7" fmla="*/ 171285 w 263514"/>
                  <a:gd name="connsiteY7" fmla="*/ 301178 h 308652"/>
                  <a:gd name="connsiteX8" fmla="*/ 259516 w 263514"/>
                  <a:gd name="connsiteY8" fmla="*/ 262187 h 308652"/>
                  <a:gd name="connsiteX9" fmla="*/ 263514 w 263514"/>
                  <a:gd name="connsiteY9" fmla="*/ 189051 h 308652"/>
                  <a:gd name="connsiteX10" fmla="*/ 237319 w 263514"/>
                  <a:gd name="connsiteY10" fmla="*/ 110387 h 308652"/>
                  <a:gd name="connsiteX11" fmla="*/ 207170 w 263514"/>
                  <a:gd name="connsiteY11" fmla="*/ 70527 h 308652"/>
                  <a:gd name="connsiteX12" fmla="*/ 148363 w 263514"/>
                  <a:gd name="connsiteY12" fmla="*/ 0 h 308652"/>
                  <a:gd name="connsiteX0" fmla="*/ 149854 w 263514"/>
                  <a:gd name="connsiteY0" fmla="*/ 8594 h 317846"/>
                  <a:gd name="connsiteX1" fmla="*/ 91772 w 263514"/>
                  <a:gd name="connsiteY1" fmla="*/ 61913 h 317846"/>
                  <a:gd name="connsiteX2" fmla="*/ 26588 w 263514"/>
                  <a:gd name="connsiteY2" fmla="*/ 162050 h 317846"/>
                  <a:gd name="connsiteX3" fmla="*/ 0 w 263514"/>
                  <a:gd name="connsiteY3" fmla="*/ 225309 h 317846"/>
                  <a:gd name="connsiteX4" fmla="*/ 1161 w 263514"/>
                  <a:gd name="connsiteY4" fmla="*/ 259846 h 317846"/>
                  <a:gd name="connsiteX5" fmla="*/ 23483 w 263514"/>
                  <a:gd name="connsiteY5" fmla="*/ 286890 h 317846"/>
                  <a:gd name="connsiteX6" fmla="*/ 73819 w 263514"/>
                  <a:gd name="connsiteY6" fmla="*/ 308652 h 317846"/>
                  <a:gd name="connsiteX7" fmla="*/ 197479 w 263514"/>
                  <a:gd name="connsiteY7" fmla="*/ 317846 h 317846"/>
                  <a:gd name="connsiteX8" fmla="*/ 259516 w 263514"/>
                  <a:gd name="connsiteY8" fmla="*/ 262187 h 317846"/>
                  <a:gd name="connsiteX9" fmla="*/ 263514 w 263514"/>
                  <a:gd name="connsiteY9" fmla="*/ 189051 h 317846"/>
                  <a:gd name="connsiteX10" fmla="*/ 237319 w 263514"/>
                  <a:gd name="connsiteY10" fmla="*/ 110387 h 317846"/>
                  <a:gd name="connsiteX11" fmla="*/ 207170 w 263514"/>
                  <a:gd name="connsiteY11" fmla="*/ 70527 h 317846"/>
                  <a:gd name="connsiteX12" fmla="*/ 148363 w 263514"/>
                  <a:gd name="connsiteY12" fmla="*/ 0 h 317846"/>
                  <a:gd name="connsiteX0" fmla="*/ 149854 w 263514"/>
                  <a:gd name="connsiteY0" fmla="*/ 8594 h 327702"/>
                  <a:gd name="connsiteX1" fmla="*/ 91772 w 263514"/>
                  <a:gd name="connsiteY1" fmla="*/ 61913 h 327702"/>
                  <a:gd name="connsiteX2" fmla="*/ 26588 w 263514"/>
                  <a:gd name="connsiteY2" fmla="*/ 162050 h 327702"/>
                  <a:gd name="connsiteX3" fmla="*/ 0 w 263514"/>
                  <a:gd name="connsiteY3" fmla="*/ 225309 h 327702"/>
                  <a:gd name="connsiteX4" fmla="*/ 1161 w 263514"/>
                  <a:gd name="connsiteY4" fmla="*/ 259846 h 327702"/>
                  <a:gd name="connsiteX5" fmla="*/ 23483 w 263514"/>
                  <a:gd name="connsiteY5" fmla="*/ 286890 h 327702"/>
                  <a:gd name="connsiteX6" fmla="*/ 73819 w 263514"/>
                  <a:gd name="connsiteY6" fmla="*/ 308652 h 327702"/>
                  <a:gd name="connsiteX7" fmla="*/ 138114 w 263514"/>
                  <a:gd name="connsiteY7" fmla="*/ 327702 h 327702"/>
                  <a:gd name="connsiteX8" fmla="*/ 197479 w 263514"/>
                  <a:gd name="connsiteY8" fmla="*/ 317846 h 327702"/>
                  <a:gd name="connsiteX9" fmla="*/ 259516 w 263514"/>
                  <a:gd name="connsiteY9" fmla="*/ 262187 h 327702"/>
                  <a:gd name="connsiteX10" fmla="*/ 263514 w 263514"/>
                  <a:gd name="connsiteY10" fmla="*/ 189051 h 327702"/>
                  <a:gd name="connsiteX11" fmla="*/ 237319 w 263514"/>
                  <a:gd name="connsiteY11" fmla="*/ 110387 h 327702"/>
                  <a:gd name="connsiteX12" fmla="*/ 207170 w 263514"/>
                  <a:gd name="connsiteY12" fmla="*/ 70527 h 327702"/>
                  <a:gd name="connsiteX13" fmla="*/ 148363 w 263514"/>
                  <a:gd name="connsiteY13" fmla="*/ 0 h 327702"/>
                  <a:gd name="connsiteX0" fmla="*/ 149854 w 263514"/>
                  <a:gd name="connsiteY0" fmla="*/ 8594 h 327702"/>
                  <a:gd name="connsiteX1" fmla="*/ 91772 w 263514"/>
                  <a:gd name="connsiteY1" fmla="*/ 61913 h 327702"/>
                  <a:gd name="connsiteX2" fmla="*/ 26588 w 263514"/>
                  <a:gd name="connsiteY2" fmla="*/ 162050 h 327702"/>
                  <a:gd name="connsiteX3" fmla="*/ 0 w 263514"/>
                  <a:gd name="connsiteY3" fmla="*/ 225309 h 327702"/>
                  <a:gd name="connsiteX4" fmla="*/ 1161 w 263514"/>
                  <a:gd name="connsiteY4" fmla="*/ 259846 h 327702"/>
                  <a:gd name="connsiteX5" fmla="*/ 23483 w 263514"/>
                  <a:gd name="connsiteY5" fmla="*/ 286890 h 327702"/>
                  <a:gd name="connsiteX6" fmla="*/ 73819 w 263514"/>
                  <a:gd name="connsiteY6" fmla="*/ 308652 h 327702"/>
                  <a:gd name="connsiteX7" fmla="*/ 138114 w 263514"/>
                  <a:gd name="connsiteY7" fmla="*/ 327702 h 327702"/>
                  <a:gd name="connsiteX8" fmla="*/ 207004 w 263514"/>
                  <a:gd name="connsiteY8" fmla="*/ 303559 h 327702"/>
                  <a:gd name="connsiteX9" fmla="*/ 259516 w 263514"/>
                  <a:gd name="connsiteY9" fmla="*/ 262187 h 327702"/>
                  <a:gd name="connsiteX10" fmla="*/ 263514 w 263514"/>
                  <a:gd name="connsiteY10" fmla="*/ 189051 h 327702"/>
                  <a:gd name="connsiteX11" fmla="*/ 237319 w 263514"/>
                  <a:gd name="connsiteY11" fmla="*/ 110387 h 327702"/>
                  <a:gd name="connsiteX12" fmla="*/ 207170 w 263514"/>
                  <a:gd name="connsiteY12" fmla="*/ 70527 h 327702"/>
                  <a:gd name="connsiteX13" fmla="*/ 148363 w 263514"/>
                  <a:gd name="connsiteY13" fmla="*/ 0 h 327702"/>
                  <a:gd name="connsiteX0" fmla="*/ 149854 w 263514"/>
                  <a:gd name="connsiteY0" fmla="*/ 8594 h 320559"/>
                  <a:gd name="connsiteX1" fmla="*/ 91772 w 263514"/>
                  <a:gd name="connsiteY1" fmla="*/ 61913 h 320559"/>
                  <a:gd name="connsiteX2" fmla="*/ 26588 w 263514"/>
                  <a:gd name="connsiteY2" fmla="*/ 162050 h 320559"/>
                  <a:gd name="connsiteX3" fmla="*/ 0 w 263514"/>
                  <a:gd name="connsiteY3" fmla="*/ 225309 h 320559"/>
                  <a:gd name="connsiteX4" fmla="*/ 1161 w 263514"/>
                  <a:gd name="connsiteY4" fmla="*/ 259846 h 320559"/>
                  <a:gd name="connsiteX5" fmla="*/ 23483 w 263514"/>
                  <a:gd name="connsiteY5" fmla="*/ 286890 h 320559"/>
                  <a:gd name="connsiteX6" fmla="*/ 73819 w 263514"/>
                  <a:gd name="connsiteY6" fmla="*/ 308652 h 320559"/>
                  <a:gd name="connsiteX7" fmla="*/ 133352 w 263514"/>
                  <a:gd name="connsiteY7" fmla="*/ 320559 h 320559"/>
                  <a:gd name="connsiteX8" fmla="*/ 207004 w 263514"/>
                  <a:gd name="connsiteY8" fmla="*/ 303559 h 320559"/>
                  <a:gd name="connsiteX9" fmla="*/ 259516 w 263514"/>
                  <a:gd name="connsiteY9" fmla="*/ 262187 h 320559"/>
                  <a:gd name="connsiteX10" fmla="*/ 263514 w 263514"/>
                  <a:gd name="connsiteY10" fmla="*/ 189051 h 320559"/>
                  <a:gd name="connsiteX11" fmla="*/ 237319 w 263514"/>
                  <a:gd name="connsiteY11" fmla="*/ 110387 h 320559"/>
                  <a:gd name="connsiteX12" fmla="*/ 207170 w 263514"/>
                  <a:gd name="connsiteY12" fmla="*/ 70527 h 320559"/>
                  <a:gd name="connsiteX13" fmla="*/ 148363 w 263514"/>
                  <a:gd name="connsiteY13" fmla="*/ 0 h 320559"/>
                  <a:gd name="connsiteX0" fmla="*/ 149854 w 263514"/>
                  <a:gd name="connsiteY0" fmla="*/ 8594 h 320559"/>
                  <a:gd name="connsiteX1" fmla="*/ 91772 w 263514"/>
                  <a:gd name="connsiteY1" fmla="*/ 61913 h 320559"/>
                  <a:gd name="connsiteX2" fmla="*/ 26588 w 263514"/>
                  <a:gd name="connsiteY2" fmla="*/ 162050 h 320559"/>
                  <a:gd name="connsiteX3" fmla="*/ 0 w 263514"/>
                  <a:gd name="connsiteY3" fmla="*/ 225309 h 320559"/>
                  <a:gd name="connsiteX4" fmla="*/ 1161 w 263514"/>
                  <a:gd name="connsiteY4" fmla="*/ 259846 h 320559"/>
                  <a:gd name="connsiteX5" fmla="*/ 23483 w 263514"/>
                  <a:gd name="connsiteY5" fmla="*/ 286890 h 320559"/>
                  <a:gd name="connsiteX6" fmla="*/ 73819 w 263514"/>
                  <a:gd name="connsiteY6" fmla="*/ 308652 h 320559"/>
                  <a:gd name="connsiteX7" fmla="*/ 133352 w 263514"/>
                  <a:gd name="connsiteY7" fmla="*/ 320559 h 320559"/>
                  <a:gd name="connsiteX8" fmla="*/ 214148 w 263514"/>
                  <a:gd name="connsiteY8" fmla="*/ 315465 h 320559"/>
                  <a:gd name="connsiteX9" fmla="*/ 259516 w 263514"/>
                  <a:gd name="connsiteY9" fmla="*/ 262187 h 320559"/>
                  <a:gd name="connsiteX10" fmla="*/ 263514 w 263514"/>
                  <a:gd name="connsiteY10" fmla="*/ 189051 h 320559"/>
                  <a:gd name="connsiteX11" fmla="*/ 237319 w 263514"/>
                  <a:gd name="connsiteY11" fmla="*/ 110387 h 320559"/>
                  <a:gd name="connsiteX12" fmla="*/ 207170 w 263514"/>
                  <a:gd name="connsiteY12" fmla="*/ 70527 h 320559"/>
                  <a:gd name="connsiteX13" fmla="*/ 148363 w 263514"/>
                  <a:gd name="connsiteY13" fmla="*/ 0 h 320559"/>
                  <a:gd name="connsiteX0" fmla="*/ 149854 w 263514"/>
                  <a:gd name="connsiteY0" fmla="*/ 8594 h 320559"/>
                  <a:gd name="connsiteX1" fmla="*/ 91772 w 263514"/>
                  <a:gd name="connsiteY1" fmla="*/ 61913 h 320559"/>
                  <a:gd name="connsiteX2" fmla="*/ 26588 w 263514"/>
                  <a:gd name="connsiteY2" fmla="*/ 162050 h 320559"/>
                  <a:gd name="connsiteX3" fmla="*/ 0 w 263514"/>
                  <a:gd name="connsiteY3" fmla="*/ 225309 h 320559"/>
                  <a:gd name="connsiteX4" fmla="*/ 1161 w 263514"/>
                  <a:gd name="connsiteY4" fmla="*/ 259846 h 320559"/>
                  <a:gd name="connsiteX5" fmla="*/ 23483 w 263514"/>
                  <a:gd name="connsiteY5" fmla="*/ 286890 h 320559"/>
                  <a:gd name="connsiteX6" fmla="*/ 73819 w 263514"/>
                  <a:gd name="connsiteY6" fmla="*/ 308652 h 320559"/>
                  <a:gd name="connsiteX7" fmla="*/ 133352 w 263514"/>
                  <a:gd name="connsiteY7" fmla="*/ 320559 h 320559"/>
                  <a:gd name="connsiteX8" fmla="*/ 214148 w 263514"/>
                  <a:gd name="connsiteY8" fmla="*/ 315465 h 320559"/>
                  <a:gd name="connsiteX9" fmla="*/ 259516 w 263514"/>
                  <a:gd name="connsiteY9" fmla="*/ 262187 h 320559"/>
                  <a:gd name="connsiteX10" fmla="*/ 263514 w 263514"/>
                  <a:gd name="connsiteY10" fmla="*/ 189051 h 320559"/>
                  <a:gd name="connsiteX11" fmla="*/ 237319 w 263514"/>
                  <a:gd name="connsiteY11" fmla="*/ 110387 h 320559"/>
                  <a:gd name="connsiteX12" fmla="*/ 207170 w 263514"/>
                  <a:gd name="connsiteY12" fmla="*/ 70527 h 320559"/>
                  <a:gd name="connsiteX13" fmla="*/ 148363 w 263514"/>
                  <a:gd name="connsiteY13" fmla="*/ 0 h 320559"/>
                  <a:gd name="connsiteX0" fmla="*/ 149854 w 295235"/>
                  <a:gd name="connsiteY0" fmla="*/ 8594 h 320559"/>
                  <a:gd name="connsiteX1" fmla="*/ 91772 w 295235"/>
                  <a:gd name="connsiteY1" fmla="*/ 61913 h 320559"/>
                  <a:gd name="connsiteX2" fmla="*/ 26588 w 295235"/>
                  <a:gd name="connsiteY2" fmla="*/ 162050 h 320559"/>
                  <a:gd name="connsiteX3" fmla="*/ 0 w 295235"/>
                  <a:gd name="connsiteY3" fmla="*/ 225309 h 320559"/>
                  <a:gd name="connsiteX4" fmla="*/ 1161 w 295235"/>
                  <a:gd name="connsiteY4" fmla="*/ 259846 h 320559"/>
                  <a:gd name="connsiteX5" fmla="*/ 23483 w 295235"/>
                  <a:gd name="connsiteY5" fmla="*/ 286890 h 320559"/>
                  <a:gd name="connsiteX6" fmla="*/ 73819 w 295235"/>
                  <a:gd name="connsiteY6" fmla="*/ 308652 h 320559"/>
                  <a:gd name="connsiteX7" fmla="*/ 133352 w 295235"/>
                  <a:gd name="connsiteY7" fmla="*/ 320559 h 320559"/>
                  <a:gd name="connsiteX8" fmla="*/ 214148 w 295235"/>
                  <a:gd name="connsiteY8" fmla="*/ 315465 h 320559"/>
                  <a:gd name="connsiteX9" fmla="*/ 295235 w 295235"/>
                  <a:gd name="connsiteY9" fmla="*/ 262187 h 320559"/>
                  <a:gd name="connsiteX10" fmla="*/ 263514 w 295235"/>
                  <a:gd name="connsiteY10" fmla="*/ 189051 h 320559"/>
                  <a:gd name="connsiteX11" fmla="*/ 237319 w 295235"/>
                  <a:gd name="connsiteY11" fmla="*/ 110387 h 320559"/>
                  <a:gd name="connsiteX12" fmla="*/ 207170 w 295235"/>
                  <a:gd name="connsiteY12" fmla="*/ 70527 h 320559"/>
                  <a:gd name="connsiteX13" fmla="*/ 148363 w 295235"/>
                  <a:gd name="connsiteY13" fmla="*/ 0 h 320559"/>
                  <a:gd name="connsiteX0" fmla="*/ 149854 w 295235"/>
                  <a:gd name="connsiteY0" fmla="*/ 8594 h 320559"/>
                  <a:gd name="connsiteX1" fmla="*/ 91772 w 295235"/>
                  <a:gd name="connsiteY1" fmla="*/ 61913 h 320559"/>
                  <a:gd name="connsiteX2" fmla="*/ 26588 w 295235"/>
                  <a:gd name="connsiteY2" fmla="*/ 162050 h 320559"/>
                  <a:gd name="connsiteX3" fmla="*/ 0 w 295235"/>
                  <a:gd name="connsiteY3" fmla="*/ 225309 h 320559"/>
                  <a:gd name="connsiteX4" fmla="*/ 1161 w 295235"/>
                  <a:gd name="connsiteY4" fmla="*/ 259846 h 320559"/>
                  <a:gd name="connsiteX5" fmla="*/ 23483 w 295235"/>
                  <a:gd name="connsiteY5" fmla="*/ 286890 h 320559"/>
                  <a:gd name="connsiteX6" fmla="*/ 73819 w 295235"/>
                  <a:gd name="connsiteY6" fmla="*/ 308652 h 320559"/>
                  <a:gd name="connsiteX7" fmla="*/ 133352 w 295235"/>
                  <a:gd name="connsiteY7" fmla="*/ 320559 h 320559"/>
                  <a:gd name="connsiteX8" fmla="*/ 214148 w 295235"/>
                  <a:gd name="connsiteY8" fmla="*/ 315465 h 320559"/>
                  <a:gd name="connsiteX9" fmla="*/ 295235 w 295235"/>
                  <a:gd name="connsiteY9" fmla="*/ 262187 h 320559"/>
                  <a:gd name="connsiteX10" fmla="*/ 277801 w 295235"/>
                  <a:gd name="connsiteY10" fmla="*/ 181907 h 320559"/>
                  <a:gd name="connsiteX11" fmla="*/ 237319 w 295235"/>
                  <a:gd name="connsiteY11" fmla="*/ 110387 h 320559"/>
                  <a:gd name="connsiteX12" fmla="*/ 207170 w 295235"/>
                  <a:gd name="connsiteY12" fmla="*/ 70527 h 320559"/>
                  <a:gd name="connsiteX13" fmla="*/ 148363 w 295235"/>
                  <a:gd name="connsiteY13" fmla="*/ 0 h 320559"/>
                  <a:gd name="connsiteX0" fmla="*/ 149854 w 295235"/>
                  <a:gd name="connsiteY0" fmla="*/ 8594 h 320559"/>
                  <a:gd name="connsiteX1" fmla="*/ 91772 w 295235"/>
                  <a:gd name="connsiteY1" fmla="*/ 61913 h 320559"/>
                  <a:gd name="connsiteX2" fmla="*/ 26588 w 295235"/>
                  <a:gd name="connsiteY2" fmla="*/ 162050 h 320559"/>
                  <a:gd name="connsiteX3" fmla="*/ 0 w 295235"/>
                  <a:gd name="connsiteY3" fmla="*/ 225309 h 320559"/>
                  <a:gd name="connsiteX4" fmla="*/ 1161 w 295235"/>
                  <a:gd name="connsiteY4" fmla="*/ 259846 h 320559"/>
                  <a:gd name="connsiteX5" fmla="*/ 23483 w 295235"/>
                  <a:gd name="connsiteY5" fmla="*/ 286890 h 320559"/>
                  <a:gd name="connsiteX6" fmla="*/ 73819 w 295235"/>
                  <a:gd name="connsiteY6" fmla="*/ 308652 h 320559"/>
                  <a:gd name="connsiteX7" fmla="*/ 133352 w 295235"/>
                  <a:gd name="connsiteY7" fmla="*/ 320559 h 320559"/>
                  <a:gd name="connsiteX8" fmla="*/ 214148 w 295235"/>
                  <a:gd name="connsiteY8" fmla="*/ 315465 h 320559"/>
                  <a:gd name="connsiteX9" fmla="*/ 295235 w 295235"/>
                  <a:gd name="connsiteY9" fmla="*/ 262187 h 320559"/>
                  <a:gd name="connsiteX10" fmla="*/ 282563 w 295235"/>
                  <a:gd name="connsiteY10" fmla="*/ 167619 h 320559"/>
                  <a:gd name="connsiteX11" fmla="*/ 237319 w 295235"/>
                  <a:gd name="connsiteY11" fmla="*/ 110387 h 320559"/>
                  <a:gd name="connsiteX12" fmla="*/ 207170 w 295235"/>
                  <a:gd name="connsiteY12" fmla="*/ 70527 h 320559"/>
                  <a:gd name="connsiteX13" fmla="*/ 148363 w 295235"/>
                  <a:gd name="connsiteY13" fmla="*/ 0 h 320559"/>
                  <a:gd name="connsiteX0" fmla="*/ 149854 w 290473"/>
                  <a:gd name="connsiteY0" fmla="*/ 8594 h 320559"/>
                  <a:gd name="connsiteX1" fmla="*/ 91772 w 290473"/>
                  <a:gd name="connsiteY1" fmla="*/ 61913 h 320559"/>
                  <a:gd name="connsiteX2" fmla="*/ 26588 w 290473"/>
                  <a:gd name="connsiteY2" fmla="*/ 162050 h 320559"/>
                  <a:gd name="connsiteX3" fmla="*/ 0 w 290473"/>
                  <a:gd name="connsiteY3" fmla="*/ 225309 h 320559"/>
                  <a:gd name="connsiteX4" fmla="*/ 1161 w 290473"/>
                  <a:gd name="connsiteY4" fmla="*/ 259846 h 320559"/>
                  <a:gd name="connsiteX5" fmla="*/ 23483 w 290473"/>
                  <a:gd name="connsiteY5" fmla="*/ 286890 h 320559"/>
                  <a:gd name="connsiteX6" fmla="*/ 73819 w 290473"/>
                  <a:gd name="connsiteY6" fmla="*/ 308652 h 320559"/>
                  <a:gd name="connsiteX7" fmla="*/ 133352 w 290473"/>
                  <a:gd name="connsiteY7" fmla="*/ 320559 h 320559"/>
                  <a:gd name="connsiteX8" fmla="*/ 214148 w 290473"/>
                  <a:gd name="connsiteY8" fmla="*/ 315465 h 320559"/>
                  <a:gd name="connsiteX9" fmla="*/ 290473 w 290473"/>
                  <a:gd name="connsiteY9" fmla="*/ 257425 h 320559"/>
                  <a:gd name="connsiteX10" fmla="*/ 282563 w 290473"/>
                  <a:gd name="connsiteY10" fmla="*/ 167619 h 320559"/>
                  <a:gd name="connsiteX11" fmla="*/ 237319 w 290473"/>
                  <a:gd name="connsiteY11" fmla="*/ 110387 h 320559"/>
                  <a:gd name="connsiteX12" fmla="*/ 207170 w 290473"/>
                  <a:gd name="connsiteY12" fmla="*/ 70527 h 320559"/>
                  <a:gd name="connsiteX13" fmla="*/ 148363 w 290473"/>
                  <a:gd name="connsiteY13" fmla="*/ 0 h 320559"/>
                  <a:gd name="connsiteX0" fmla="*/ 149854 w 290473"/>
                  <a:gd name="connsiteY0" fmla="*/ 8594 h 320559"/>
                  <a:gd name="connsiteX1" fmla="*/ 91772 w 290473"/>
                  <a:gd name="connsiteY1" fmla="*/ 61913 h 320559"/>
                  <a:gd name="connsiteX2" fmla="*/ 26588 w 290473"/>
                  <a:gd name="connsiteY2" fmla="*/ 162050 h 320559"/>
                  <a:gd name="connsiteX3" fmla="*/ 0 w 290473"/>
                  <a:gd name="connsiteY3" fmla="*/ 225309 h 320559"/>
                  <a:gd name="connsiteX4" fmla="*/ 1161 w 290473"/>
                  <a:gd name="connsiteY4" fmla="*/ 259846 h 320559"/>
                  <a:gd name="connsiteX5" fmla="*/ 23483 w 290473"/>
                  <a:gd name="connsiteY5" fmla="*/ 286890 h 320559"/>
                  <a:gd name="connsiteX6" fmla="*/ 73819 w 290473"/>
                  <a:gd name="connsiteY6" fmla="*/ 308652 h 320559"/>
                  <a:gd name="connsiteX7" fmla="*/ 133352 w 290473"/>
                  <a:gd name="connsiteY7" fmla="*/ 320559 h 320559"/>
                  <a:gd name="connsiteX8" fmla="*/ 214148 w 290473"/>
                  <a:gd name="connsiteY8" fmla="*/ 315465 h 320559"/>
                  <a:gd name="connsiteX9" fmla="*/ 290473 w 290473"/>
                  <a:gd name="connsiteY9" fmla="*/ 257425 h 320559"/>
                  <a:gd name="connsiteX10" fmla="*/ 265894 w 290473"/>
                  <a:gd name="connsiteY10" fmla="*/ 167619 h 320559"/>
                  <a:gd name="connsiteX11" fmla="*/ 237319 w 290473"/>
                  <a:gd name="connsiteY11" fmla="*/ 110387 h 320559"/>
                  <a:gd name="connsiteX12" fmla="*/ 207170 w 290473"/>
                  <a:gd name="connsiteY12" fmla="*/ 70527 h 320559"/>
                  <a:gd name="connsiteX13" fmla="*/ 148363 w 290473"/>
                  <a:gd name="connsiteY13" fmla="*/ 0 h 32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473" h="320559">
                    <a:moveTo>
                      <a:pt x="149854" y="8594"/>
                    </a:moveTo>
                    <a:lnTo>
                      <a:pt x="91772" y="61913"/>
                    </a:lnTo>
                    <a:lnTo>
                      <a:pt x="26588" y="162050"/>
                    </a:lnTo>
                    <a:cubicBezTo>
                      <a:pt x="21694" y="184724"/>
                      <a:pt x="4894" y="202635"/>
                      <a:pt x="0" y="225309"/>
                    </a:cubicBezTo>
                    <a:lnTo>
                      <a:pt x="1161" y="259846"/>
                    </a:lnTo>
                    <a:lnTo>
                      <a:pt x="23483" y="286890"/>
                    </a:lnTo>
                    <a:cubicBezTo>
                      <a:pt x="25974" y="287000"/>
                      <a:pt x="71328" y="308542"/>
                      <a:pt x="73819" y="308652"/>
                    </a:cubicBezTo>
                    <a:cubicBezTo>
                      <a:pt x="96838" y="311033"/>
                      <a:pt x="110333" y="318178"/>
                      <a:pt x="133352" y="320559"/>
                    </a:cubicBezTo>
                    <a:lnTo>
                      <a:pt x="214148" y="315465"/>
                    </a:lnTo>
                    <a:cubicBezTo>
                      <a:pt x="288009" y="301674"/>
                      <a:pt x="273763" y="280741"/>
                      <a:pt x="290473" y="257425"/>
                    </a:cubicBezTo>
                    <a:lnTo>
                      <a:pt x="265894" y="167619"/>
                    </a:lnTo>
                    <a:lnTo>
                      <a:pt x="237319" y="110387"/>
                    </a:lnTo>
                    <a:cubicBezTo>
                      <a:pt x="228857" y="98688"/>
                      <a:pt x="215632" y="82226"/>
                      <a:pt x="207170" y="70527"/>
                    </a:cubicBezTo>
                    <a:lnTo>
                      <a:pt x="148363" y="0"/>
                    </a:lnTo>
                  </a:path>
                </a:pathLst>
              </a:custGeom>
              <a:solidFill>
                <a:srgbClr val="00FF00"/>
              </a:solidFill>
              <a:ln>
                <a:solidFill>
                  <a:schemeClr val="tx1"/>
                </a:solidFill>
              </a:ln>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sp>
            <p:nvSpPr>
              <p:cNvPr id="15" name="Forma livre 14"/>
              <p:cNvSpPr/>
              <p:nvPr/>
            </p:nvSpPr>
            <p:spPr>
              <a:xfrm>
                <a:off x="3525214" y="5008679"/>
                <a:ext cx="49080" cy="261030"/>
              </a:xfrm>
              <a:custGeom>
                <a:avLst/>
                <a:gdLst>
                  <a:gd name="connsiteX0" fmla="*/ 52208 w 52208"/>
                  <a:gd name="connsiteY0" fmla="*/ 0 h 235717"/>
                  <a:gd name="connsiteX1" fmla="*/ 4583 w 52208"/>
                  <a:gd name="connsiteY1" fmla="*/ 221456 h 235717"/>
                  <a:gd name="connsiteX2" fmla="*/ 4583 w 52208"/>
                  <a:gd name="connsiteY2" fmla="*/ 195262 h 235717"/>
                  <a:gd name="connsiteX0" fmla="*/ 76715 w 76715"/>
                  <a:gd name="connsiteY0" fmla="*/ 0 h 248990"/>
                  <a:gd name="connsiteX1" fmla="*/ 29090 w 76715"/>
                  <a:gd name="connsiteY1" fmla="*/ 221456 h 248990"/>
                  <a:gd name="connsiteX2" fmla="*/ 515 w 76715"/>
                  <a:gd name="connsiteY2" fmla="*/ 226218 h 248990"/>
                  <a:gd name="connsiteX0" fmla="*/ 76412 w 76412"/>
                  <a:gd name="connsiteY0" fmla="*/ 0 h 231204"/>
                  <a:gd name="connsiteX1" fmla="*/ 62125 w 76412"/>
                  <a:gd name="connsiteY1" fmla="*/ 109537 h 231204"/>
                  <a:gd name="connsiteX2" fmla="*/ 212 w 76412"/>
                  <a:gd name="connsiteY2" fmla="*/ 226218 h 231204"/>
                  <a:gd name="connsiteX0" fmla="*/ 76381 w 76381"/>
                  <a:gd name="connsiteY0" fmla="*/ 0 h 231204"/>
                  <a:gd name="connsiteX1" fmla="*/ 62094 w 76381"/>
                  <a:gd name="connsiteY1" fmla="*/ 109537 h 231204"/>
                  <a:gd name="connsiteX2" fmla="*/ 181 w 76381"/>
                  <a:gd name="connsiteY2" fmla="*/ 226218 h 231204"/>
                  <a:gd name="connsiteX0" fmla="*/ 76200 w 76200"/>
                  <a:gd name="connsiteY0" fmla="*/ 0 h 226218"/>
                  <a:gd name="connsiteX1" fmla="*/ 61913 w 76200"/>
                  <a:gd name="connsiteY1" fmla="*/ 109537 h 226218"/>
                  <a:gd name="connsiteX2" fmla="*/ 45243 w 76200"/>
                  <a:gd name="connsiteY2" fmla="*/ 180974 h 226218"/>
                  <a:gd name="connsiteX3" fmla="*/ 0 w 76200"/>
                  <a:gd name="connsiteY3" fmla="*/ 226218 h 226218"/>
                  <a:gd name="connsiteX0" fmla="*/ 40481 w 40481"/>
                  <a:gd name="connsiteY0" fmla="*/ 0 h 238125"/>
                  <a:gd name="connsiteX1" fmla="*/ 26194 w 40481"/>
                  <a:gd name="connsiteY1" fmla="*/ 109537 h 238125"/>
                  <a:gd name="connsiteX2" fmla="*/ 9524 w 40481"/>
                  <a:gd name="connsiteY2" fmla="*/ 180974 h 238125"/>
                  <a:gd name="connsiteX3" fmla="*/ 0 w 40481"/>
                  <a:gd name="connsiteY3" fmla="*/ 238125 h 238125"/>
                  <a:gd name="connsiteX0" fmla="*/ 40481 w 40481"/>
                  <a:gd name="connsiteY0" fmla="*/ 0 h 238125"/>
                  <a:gd name="connsiteX1" fmla="*/ 35719 w 40481"/>
                  <a:gd name="connsiteY1" fmla="*/ 97631 h 238125"/>
                  <a:gd name="connsiteX2" fmla="*/ 9524 w 40481"/>
                  <a:gd name="connsiteY2" fmla="*/ 180974 h 238125"/>
                  <a:gd name="connsiteX3" fmla="*/ 0 w 40481"/>
                  <a:gd name="connsiteY3" fmla="*/ 238125 h 238125"/>
                  <a:gd name="connsiteX0" fmla="*/ 41974 w 41974"/>
                  <a:gd name="connsiteY0" fmla="*/ 0 h 238125"/>
                  <a:gd name="connsiteX1" fmla="*/ 37212 w 41974"/>
                  <a:gd name="connsiteY1" fmla="*/ 97631 h 238125"/>
                  <a:gd name="connsiteX2" fmla="*/ 3874 w 41974"/>
                  <a:gd name="connsiteY2" fmla="*/ 173831 h 238125"/>
                  <a:gd name="connsiteX3" fmla="*/ 1493 w 41974"/>
                  <a:gd name="connsiteY3" fmla="*/ 238125 h 238125"/>
                  <a:gd name="connsiteX0" fmla="*/ 40225 w 40225"/>
                  <a:gd name="connsiteY0" fmla="*/ 0 h 245269"/>
                  <a:gd name="connsiteX1" fmla="*/ 35463 w 40225"/>
                  <a:gd name="connsiteY1" fmla="*/ 97631 h 245269"/>
                  <a:gd name="connsiteX2" fmla="*/ 2125 w 40225"/>
                  <a:gd name="connsiteY2" fmla="*/ 173831 h 245269"/>
                  <a:gd name="connsiteX3" fmla="*/ 16413 w 40225"/>
                  <a:gd name="connsiteY3" fmla="*/ 245269 h 245269"/>
                </a:gdLst>
                <a:ahLst/>
                <a:cxnLst>
                  <a:cxn ang="0">
                    <a:pos x="connsiteX0" y="connsiteY0"/>
                  </a:cxn>
                  <a:cxn ang="0">
                    <a:pos x="connsiteX1" y="connsiteY1"/>
                  </a:cxn>
                  <a:cxn ang="0">
                    <a:pos x="connsiteX2" y="connsiteY2"/>
                  </a:cxn>
                  <a:cxn ang="0">
                    <a:pos x="connsiteX3" y="connsiteY3"/>
                  </a:cxn>
                </a:cxnLst>
                <a:rect l="l" t="t" r="r" b="b"/>
                <a:pathLst>
                  <a:path w="40225" h="245269">
                    <a:moveTo>
                      <a:pt x="40225" y="0"/>
                    </a:moveTo>
                    <a:cubicBezTo>
                      <a:pt x="20381" y="94456"/>
                      <a:pt x="41813" y="68659"/>
                      <a:pt x="35463" y="97631"/>
                    </a:cubicBezTo>
                    <a:cubicBezTo>
                      <a:pt x="29113" y="126603"/>
                      <a:pt x="12444" y="154384"/>
                      <a:pt x="2125" y="173831"/>
                    </a:cubicBezTo>
                    <a:cubicBezTo>
                      <a:pt x="-8194" y="193278"/>
                      <a:pt x="22763" y="237331"/>
                      <a:pt x="16413" y="245269"/>
                    </a:cubicBezTo>
                  </a:path>
                </a:pathLst>
              </a:custGeom>
              <a:ln w="15875">
                <a:solidFill>
                  <a:srgbClr val="008EC0"/>
                </a:solidFill>
              </a:ln>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sp>
            <p:nvSpPr>
              <p:cNvPr id="22" name="Forma livre 21"/>
              <p:cNvSpPr/>
              <p:nvPr/>
            </p:nvSpPr>
            <p:spPr>
              <a:xfrm rot="996358">
                <a:off x="3473020" y="5176241"/>
                <a:ext cx="64596" cy="93342"/>
              </a:xfrm>
              <a:custGeom>
                <a:avLst/>
                <a:gdLst>
                  <a:gd name="connsiteX0" fmla="*/ 52208 w 52208"/>
                  <a:gd name="connsiteY0" fmla="*/ 0 h 235717"/>
                  <a:gd name="connsiteX1" fmla="*/ 4583 w 52208"/>
                  <a:gd name="connsiteY1" fmla="*/ 221456 h 235717"/>
                  <a:gd name="connsiteX2" fmla="*/ 4583 w 52208"/>
                  <a:gd name="connsiteY2" fmla="*/ 195262 h 235717"/>
                  <a:gd name="connsiteX0" fmla="*/ 76715 w 76715"/>
                  <a:gd name="connsiteY0" fmla="*/ 0 h 248990"/>
                  <a:gd name="connsiteX1" fmla="*/ 29090 w 76715"/>
                  <a:gd name="connsiteY1" fmla="*/ 221456 h 248990"/>
                  <a:gd name="connsiteX2" fmla="*/ 515 w 76715"/>
                  <a:gd name="connsiteY2" fmla="*/ 226218 h 248990"/>
                  <a:gd name="connsiteX0" fmla="*/ 76412 w 76412"/>
                  <a:gd name="connsiteY0" fmla="*/ 0 h 231204"/>
                  <a:gd name="connsiteX1" fmla="*/ 62125 w 76412"/>
                  <a:gd name="connsiteY1" fmla="*/ 109537 h 231204"/>
                  <a:gd name="connsiteX2" fmla="*/ 212 w 76412"/>
                  <a:gd name="connsiteY2" fmla="*/ 226218 h 231204"/>
                  <a:gd name="connsiteX0" fmla="*/ 76381 w 76381"/>
                  <a:gd name="connsiteY0" fmla="*/ 0 h 231204"/>
                  <a:gd name="connsiteX1" fmla="*/ 62094 w 76381"/>
                  <a:gd name="connsiteY1" fmla="*/ 109537 h 231204"/>
                  <a:gd name="connsiteX2" fmla="*/ 181 w 76381"/>
                  <a:gd name="connsiteY2" fmla="*/ 226218 h 231204"/>
                  <a:gd name="connsiteX0" fmla="*/ 76200 w 76200"/>
                  <a:gd name="connsiteY0" fmla="*/ 0 h 226218"/>
                  <a:gd name="connsiteX1" fmla="*/ 61913 w 76200"/>
                  <a:gd name="connsiteY1" fmla="*/ 109537 h 226218"/>
                  <a:gd name="connsiteX2" fmla="*/ 45243 w 76200"/>
                  <a:gd name="connsiteY2" fmla="*/ 180974 h 226218"/>
                  <a:gd name="connsiteX3" fmla="*/ 0 w 76200"/>
                  <a:gd name="connsiteY3" fmla="*/ 226218 h 226218"/>
                  <a:gd name="connsiteX0" fmla="*/ 40481 w 40481"/>
                  <a:gd name="connsiteY0" fmla="*/ 0 h 238125"/>
                  <a:gd name="connsiteX1" fmla="*/ 26194 w 40481"/>
                  <a:gd name="connsiteY1" fmla="*/ 109537 h 238125"/>
                  <a:gd name="connsiteX2" fmla="*/ 9524 w 40481"/>
                  <a:gd name="connsiteY2" fmla="*/ 180974 h 238125"/>
                  <a:gd name="connsiteX3" fmla="*/ 0 w 40481"/>
                  <a:gd name="connsiteY3" fmla="*/ 238125 h 238125"/>
                  <a:gd name="connsiteX0" fmla="*/ 40481 w 40481"/>
                  <a:gd name="connsiteY0" fmla="*/ 0 h 238125"/>
                  <a:gd name="connsiteX1" fmla="*/ 35719 w 40481"/>
                  <a:gd name="connsiteY1" fmla="*/ 97631 h 238125"/>
                  <a:gd name="connsiteX2" fmla="*/ 9524 w 40481"/>
                  <a:gd name="connsiteY2" fmla="*/ 180974 h 238125"/>
                  <a:gd name="connsiteX3" fmla="*/ 0 w 40481"/>
                  <a:gd name="connsiteY3" fmla="*/ 238125 h 238125"/>
                  <a:gd name="connsiteX0" fmla="*/ 41974 w 41974"/>
                  <a:gd name="connsiteY0" fmla="*/ 0 h 238125"/>
                  <a:gd name="connsiteX1" fmla="*/ 37212 w 41974"/>
                  <a:gd name="connsiteY1" fmla="*/ 97631 h 238125"/>
                  <a:gd name="connsiteX2" fmla="*/ 3874 w 41974"/>
                  <a:gd name="connsiteY2" fmla="*/ 173831 h 238125"/>
                  <a:gd name="connsiteX3" fmla="*/ 1493 w 41974"/>
                  <a:gd name="connsiteY3" fmla="*/ 238125 h 238125"/>
                  <a:gd name="connsiteX0" fmla="*/ 40225 w 40225"/>
                  <a:gd name="connsiteY0" fmla="*/ 0 h 245269"/>
                  <a:gd name="connsiteX1" fmla="*/ 35463 w 40225"/>
                  <a:gd name="connsiteY1" fmla="*/ 97631 h 245269"/>
                  <a:gd name="connsiteX2" fmla="*/ 2125 w 40225"/>
                  <a:gd name="connsiteY2" fmla="*/ 173831 h 245269"/>
                  <a:gd name="connsiteX3" fmla="*/ 16413 w 40225"/>
                  <a:gd name="connsiteY3" fmla="*/ 245269 h 245269"/>
                </a:gdLst>
                <a:ahLst/>
                <a:cxnLst>
                  <a:cxn ang="0">
                    <a:pos x="connsiteX0" y="connsiteY0"/>
                  </a:cxn>
                  <a:cxn ang="0">
                    <a:pos x="connsiteX1" y="connsiteY1"/>
                  </a:cxn>
                  <a:cxn ang="0">
                    <a:pos x="connsiteX2" y="connsiteY2"/>
                  </a:cxn>
                  <a:cxn ang="0">
                    <a:pos x="connsiteX3" y="connsiteY3"/>
                  </a:cxn>
                </a:cxnLst>
                <a:rect l="l" t="t" r="r" b="b"/>
                <a:pathLst>
                  <a:path w="40225" h="245269">
                    <a:moveTo>
                      <a:pt x="40225" y="0"/>
                    </a:moveTo>
                    <a:cubicBezTo>
                      <a:pt x="20381" y="94456"/>
                      <a:pt x="41813" y="68659"/>
                      <a:pt x="35463" y="97631"/>
                    </a:cubicBezTo>
                    <a:cubicBezTo>
                      <a:pt x="29113" y="126603"/>
                      <a:pt x="12444" y="154384"/>
                      <a:pt x="2125" y="173831"/>
                    </a:cubicBezTo>
                    <a:cubicBezTo>
                      <a:pt x="-8194" y="193278"/>
                      <a:pt x="22763" y="237331"/>
                      <a:pt x="16413" y="245269"/>
                    </a:cubicBezTo>
                  </a:path>
                </a:pathLst>
              </a:custGeom>
              <a:ln w="15875">
                <a:solidFill>
                  <a:srgbClr val="008EC0"/>
                </a:solidFill>
              </a:ln>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sp>
            <p:nvSpPr>
              <p:cNvPr id="23" name="Forma livre 22"/>
              <p:cNvSpPr/>
              <p:nvPr/>
            </p:nvSpPr>
            <p:spPr>
              <a:xfrm rot="17618194">
                <a:off x="3562354" y="5170117"/>
                <a:ext cx="46281" cy="104660"/>
              </a:xfrm>
              <a:custGeom>
                <a:avLst/>
                <a:gdLst>
                  <a:gd name="connsiteX0" fmla="*/ 52208 w 52208"/>
                  <a:gd name="connsiteY0" fmla="*/ 0 h 235717"/>
                  <a:gd name="connsiteX1" fmla="*/ 4583 w 52208"/>
                  <a:gd name="connsiteY1" fmla="*/ 221456 h 235717"/>
                  <a:gd name="connsiteX2" fmla="*/ 4583 w 52208"/>
                  <a:gd name="connsiteY2" fmla="*/ 195262 h 235717"/>
                  <a:gd name="connsiteX0" fmla="*/ 76715 w 76715"/>
                  <a:gd name="connsiteY0" fmla="*/ 0 h 248990"/>
                  <a:gd name="connsiteX1" fmla="*/ 29090 w 76715"/>
                  <a:gd name="connsiteY1" fmla="*/ 221456 h 248990"/>
                  <a:gd name="connsiteX2" fmla="*/ 515 w 76715"/>
                  <a:gd name="connsiteY2" fmla="*/ 226218 h 248990"/>
                  <a:gd name="connsiteX0" fmla="*/ 76412 w 76412"/>
                  <a:gd name="connsiteY0" fmla="*/ 0 h 231204"/>
                  <a:gd name="connsiteX1" fmla="*/ 62125 w 76412"/>
                  <a:gd name="connsiteY1" fmla="*/ 109537 h 231204"/>
                  <a:gd name="connsiteX2" fmla="*/ 212 w 76412"/>
                  <a:gd name="connsiteY2" fmla="*/ 226218 h 231204"/>
                  <a:gd name="connsiteX0" fmla="*/ 76381 w 76381"/>
                  <a:gd name="connsiteY0" fmla="*/ 0 h 231204"/>
                  <a:gd name="connsiteX1" fmla="*/ 62094 w 76381"/>
                  <a:gd name="connsiteY1" fmla="*/ 109537 h 231204"/>
                  <a:gd name="connsiteX2" fmla="*/ 181 w 76381"/>
                  <a:gd name="connsiteY2" fmla="*/ 226218 h 231204"/>
                  <a:gd name="connsiteX0" fmla="*/ 76200 w 76200"/>
                  <a:gd name="connsiteY0" fmla="*/ 0 h 226218"/>
                  <a:gd name="connsiteX1" fmla="*/ 61913 w 76200"/>
                  <a:gd name="connsiteY1" fmla="*/ 109537 h 226218"/>
                  <a:gd name="connsiteX2" fmla="*/ 45243 w 76200"/>
                  <a:gd name="connsiteY2" fmla="*/ 180974 h 226218"/>
                  <a:gd name="connsiteX3" fmla="*/ 0 w 76200"/>
                  <a:gd name="connsiteY3" fmla="*/ 226218 h 226218"/>
                  <a:gd name="connsiteX0" fmla="*/ 40481 w 40481"/>
                  <a:gd name="connsiteY0" fmla="*/ 0 h 238125"/>
                  <a:gd name="connsiteX1" fmla="*/ 26194 w 40481"/>
                  <a:gd name="connsiteY1" fmla="*/ 109537 h 238125"/>
                  <a:gd name="connsiteX2" fmla="*/ 9524 w 40481"/>
                  <a:gd name="connsiteY2" fmla="*/ 180974 h 238125"/>
                  <a:gd name="connsiteX3" fmla="*/ 0 w 40481"/>
                  <a:gd name="connsiteY3" fmla="*/ 238125 h 238125"/>
                  <a:gd name="connsiteX0" fmla="*/ 40481 w 40481"/>
                  <a:gd name="connsiteY0" fmla="*/ 0 h 238125"/>
                  <a:gd name="connsiteX1" fmla="*/ 35719 w 40481"/>
                  <a:gd name="connsiteY1" fmla="*/ 97631 h 238125"/>
                  <a:gd name="connsiteX2" fmla="*/ 9524 w 40481"/>
                  <a:gd name="connsiteY2" fmla="*/ 180974 h 238125"/>
                  <a:gd name="connsiteX3" fmla="*/ 0 w 40481"/>
                  <a:gd name="connsiteY3" fmla="*/ 238125 h 238125"/>
                  <a:gd name="connsiteX0" fmla="*/ 41974 w 41974"/>
                  <a:gd name="connsiteY0" fmla="*/ 0 h 238125"/>
                  <a:gd name="connsiteX1" fmla="*/ 37212 w 41974"/>
                  <a:gd name="connsiteY1" fmla="*/ 97631 h 238125"/>
                  <a:gd name="connsiteX2" fmla="*/ 3874 w 41974"/>
                  <a:gd name="connsiteY2" fmla="*/ 173831 h 238125"/>
                  <a:gd name="connsiteX3" fmla="*/ 1493 w 41974"/>
                  <a:gd name="connsiteY3" fmla="*/ 238125 h 238125"/>
                  <a:gd name="connsiteX0" fmla="*/ 40225 w 40225"/>
                  <a:gd name="connsiteY0" fmla="*/ 0 h 245269"/>
                  <a:gd name="connsiteX1" fmla="*/ 35463 w 40225"/>
                  <a:gd name="connsiteY1" fmla="*/ 97631 h 245269"/>
                  <a:gd name="connsiteX2" fmla="*/ 2125 w 40225"/>
                  <a:gd name="connsiteY2" fmla="*/ 173831 h 245269"/>
                  <a:gd name="connsiteX3" fmla="*/ 16413 w 40225"/>
                  <a:gd name="connsiteY3" fmla="*/ 245269 h 245269"/>
                  <a:gd name="connsiteX0" fmla="*/ 23812 w 23812"/>
                  <a:gd name="connsiteY0" fmla="*/ 0 h 245269"/>
                  <a:gd name="connsiteX1" fmla="*/ 19050 w 23812"/>
                  <a:gd name="connsiteY1" fmla="*/ 97631 h 245269"/>
                  <a:gd name="connsiteX2" fmla="*/ 8128 w 23812"/>
                  <a:gd name="connsiteY2" fmla="*/ 187075 h 245269"/>
                  <a:gd name="connsiteX3" fmla="*/ 0 w 23812"/>
                  <a:gd name="connsiteY3" fmla="*/ 245269 h 245269"/>
                  <a:gd name="connsiteX0" fmla="*/ 33407 w 33407"/>
                  <a:gd name="connsiteY0" fmla="*/ 0 h 215177"/>
                  <a:gd name="connsiteX1" fmla="*/ 28645 w 33407"/>
                  <a:gd name="connsiteY1" fmla="*/ 97631 h 215177"/>
                  <a:gd name="connsiteX2" fmla="*/ 17723 w 33407"/>
                  <a:gd name="connsiteY2" fmla="*/ 187075 h 215177"/>
                  <a:gd name="connsiteX3" fmla="*/ 0 w 33407"/>
                  <a:gd name="connsiteY3" fmla="*/ 215176 h 215177"/>
                  <a:gd name="connsiteX0" fmla="*/ 28820 w 28820"/>
                  <a:gd name="connsiteY0" fmla="*/ 0 h 275008"/>
                  <a:gd name="connsiteX1" fmla="*/ 24058 w 28820"/>
                  <a:gd name="connsiteY1" fmla="*/ 97631 h 275008"/>
                  <a:gd name="connsiteX2" fmla="*/ 13136 w 28820"/>
                  <a:gd name="connsiteY2" fmla="*/ 187075 h 275008"/>
                  <a:gd name="connsiteX3" fmla="*/ 0 w 28820"/>
                  <a:gd name="connsiteY3" fmla="*/ 275008 h 275008"/>
                </a:gdLst>
                <a:ahLst/>
                <a:cxnLst>
                  <a:cxn ang="0">
                    <a:pos x="connsiteX0" y="connsiteY0"/>
                  </a:cxn>
                  <a:cxn ang="0">
                    <a:pos x="connsiteX1" y="connsiteY1"/>
                  </a:cxn>
                  <a:cxn ang="0">
                    <a:pos x="connsiteX2" y="connsiteY2"/>
                  </a:cxn>
                  <a:cxn ang="0">
                    <a:pos x="connsiteX3" y="connsiteY3"/>
                  </a:cxn>
                </a:cxnLst>
                <a:rect l="l" t="t" r="r" b="b"/>
                <a:pathLst>
                  <a:path w="28820" h="275008">
                    <a:moveTo>
                      <a:pt x="28820" y="0"/>
                    </a:moveTo>
                    <a:cubicBezTo>
                      <a:pt x="8976" y="94456"/>
                      <a:pt x="26672" y="66452"/>
                      <a:pt x="24058" y="97631"/>
                    </a:cubicBezTo>
                    <a:cubicBezTo>
                      <a:pt x="21444" y="128810"/>
                      <a:pt x="23455" y="167628"/>
                      <a:pt x="13136" y="187075"/>
                    </a:cubicBezTo>
                    <a:cubicBezTo>
                      <a:pt x="2817" y="206522"/>
                      <a:pt x="6350" y="267070"/>
                      <a:pt x="0" y="275008"/>
                    </a:cubicBezTo>
                  </a:path>
                </a:pathLst>
              </a:custGeom>
              <a:ln w="15875">
                <a:solidFill>
                  <a:srgbClr val="008EC0"/>
                </a:solidFill>
              </a:ln>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grpSp>
      </p:grpSp>
      <p:sp>
        <p:nvSpPr>
          <p:cNvPr id="26" name="Text Box 2"/>
          <p:cNvSpPr txBox="1">
            <a:spLocks noChangeArrowheads="1"/>
          </p:cNvSpPr>
          <p:nvPr/>
        </p:nvSpPr>
        <p:spPr bwMode="auto">
          <a:xfrm>
            <a:off x="527085" y="1772816"/>
            <a:ext cx="316864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Tx/>
              <a:buBlip>
                <a:blip r:embed="rId7"/>
              </a:buBlip>
            </a:pPr>
            <a:r>
              <a:rPr lang="pt-BR" sz="2000" b="1" dirty="0">
                <a:solidFill>
                  <a:srgbClr val="FF0000"/>
                </a:solidFill>
                <a:latin typeface="Calibri" pitchFamily="34" charset="0"/>
              </a:rPr>
              <a:t> </a:t>
            </a:r>
            <a:r>
              <a:rPr lang="pt-BR" sz="2000" b="1" dirty="0" smtClean="0">
                <a:solidFill>
                  <a:srgbClr val="FF0000"/>
                </a:solidFill>
                <a:latin typeface="Calibri" pitchFamily="34" charset="0"/>
              </a:rPr>
              <a:t>Alto Jardim</a:t>
            </a:r>
            <a:endParaRPr lang="pt-BR" sz="2000" b="1" dirty="0">
              <a:solidFill>
                <a:srgbClr val="FF0000"/>
              </a:solidFill>
              <a:latin typeface="Calibri" pitchFamily="34" charset="0"/>
            </a:endParaRPr>
          </a:p>
          <a:p>
            <a:pPr eaLnBrk="1" hangingPunct="1">
              <a:buFontTx/>
              <a:buBlip>
                <a:blip r:embed="rId7"/>
              </a:buBlip>
            </a:pPr>
            <a:r>
              <a:rPr lang="pt-BR" sz="2000" b="1" dirty="0">
                <a:solidFill>
                  <a:srgbClr val="FF0000"/>
                </a:solidFill>
                <a:latin typeface="Calibri" pitchFamily="34" charset="0"/>
              </a:rPr>
              <a:t> Capão Comprido</a:t>
            </a:r>
          </a:p>
          <a:p>
            <a:pPr eaLnBrk="1" hangingPunct="1">
              <a:buFontTx/>
              <a:buBlip>
                <a:blip r:embed="rId7"/>
              </a:buBlip>
            </a:pPr>
            <a:r>
              <a:rPr lang="pt-BR" sz="2000" b="1" dirty="0" smtClean="0">
                <a:solidFill>
                  <a:srgbClr val="FF0000"/>
                </a:solidFill>
                <a:latin typeface="Calibri" pitchFamily="34" charset="0"/>
              </a:rPr>
              <a:t> Capetinga</a:t>
            </a:r>
            <a:endParaRPr lang="pt-BR" sz="2000" b="1" dirty="0">
              <a:solidFill>
                <a:srgbClr val="FF0000"/>
              </a:solidFill>
              <a:latin typeface="Calibri" pitchFamily="34" charset="0"/>
            </a:endParaRPr>
          </a:p>
          <a:p>
            <a:pPr eaLnBrk="1" hangingPunct="1">
              <a:buFontTx/>
              <a:buBlip>
                <a:blip r:embed="rId7"/>
              </a:buBlip>
            </a:pPr>
            <a:r>
              <a:rPr lang="pt-BR" sz="2000" b="1" dirty="0">
                <a:solidFill>
                  <a:srgbClr val="FF0000"/>
                </a:solidFill>
                <a:latin typeface="Calibri" pitchFamily="34" charset="0"/>
              </a:rPr>
              <a:t> Pipiripau</a:t>
            </a:r>
          </a:p>
          <a:p>
            <a:pPr eaLnBrk="1" hangingPunct="1">
              <a:buFontTx/>
              <a:buBlip>
                <a:blip r:embed="rId7"/>
              </a:buBlip>
            </a:pPr>
            <a:r>
              <a:rPr lang="pt-BR" sz="2000" b="1" dirty="0">
                <a:solidFill>
                  <a:srgbClr val="FF0000"/>
                </a:solidFill>
                <a:latin typeface="Calibri" pitchFamily="34" charset="0"/>
              </a:rPr>
              <a:t> </a:t>
            </a:r>
            <a:r>
              <a:rPr lang="pt-BR" sz="2000" b="1" dirty="0" smtClean="0">
                <a:solidFill>
                  <a:srgbClr val="FF0000"/>
                </a:solidFill>
                <a:latin typeface="Calibri" pitchFamily="34" charset="0"/>
              </a:rPr>
              <a:t>Sarandi</a:t>
            </a:r>
          </a:p>
          <a:p>
            <a:pPr eaLnBrk="1" hangingPunct="1">
              <a:buFontTx/>
              <a:buBlip>
                <a:blip r:embed="rId7"/>
              </a:buBlip>
            </a:pPr>
            <a:r>
              <a:rPr lang="pt-BR" sz="2000" b="1" dirty="0">
                <a:solidFill>
                  <a:srgbClr val="FF0000"/>
                </a:solidFill>
                <a:latin typeface="Calibri" pitchFamily="34" charset="0"/>
              </a:rPr>
              <a:t> </a:t>
            </a:r>
            <a:r>
              <a:rPr lang="pt-BR" sz="2000" b="1" dirty="0" smtClean="0">
                <a:solidFill>
                  <a:srgbClr val="FF0000"/>
                </a:solidFill>
                <a:latin typeface="Calibri" pitchFamily="34" charset="0"/>
              </a:rPr>
              <a:t>Lago Descoberto</a:t>
            </a:r>
            <a:endParaRPr lang="en-US" sz="2000" b="1" dirty="0">
              <a:solidFill>
                <a:srgbClr val="FF0000"/>
              </a:solidFill>
              <a:latin typeface="Calibri" pitchFamily="34" charset="0"/>
            </a:endParaRPr>
          </a:p>
        </p:txBody>
      </p:sp>
      <p:pic>
        <p:nvPicPr>
          <p:cNvPr id="27" name="Imagem 2" descr="Cerrado Estados e regHidro.jpg"/>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1800" y="4005264"/>
            <a:ext cx="3744384"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Elipse 7"/>
          <p:cNvSpPr/>
          <p:nvPr/>
        </p:nvSpPr>
        <p:spPr bwMode="auto">
          <a:xfrm>
            <a:off x="8880309" y="3203308"/>
            <a:ext cx="1248139" cy="1188000"/>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spTree>
    <p:extLst>
      <p:ext uri="{BB962C8B-B14F-4D97-AF65-F5344CB8AC3E}">
        <p14:creationId xmlns:p14="http://schemas.microsoft.com/office/powerpoint/2010/main" val="1252065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xmlns="" id="{D0C22449-1310-4C86-B907-5CC7E3F5924F}"/>
              </a:ext>
            </a:extLst>
          </p:cNvPr>
          <p:cNvSpPr txBox="1"/>
          <p:nvPr/>
        </p:nvSpPr>
        <p:spPr>
          <a:xfrm>
            <a:off x="4883782" y="2793509"/>
            <a:ext cx="2616835" cy="1650452"/>
          </a:xfrm>
          <a:prstGeom prst="rect">
            <a:avLst/>
          </a:prstGeom>
          <a:noFill/>
        </p:spPr>
        <p:txBody>
          <a:bodyPr wrap="square" rtlCol="0">
            <a:spAutoFit/>
          </a:bodyPr>
          <a:lstStyle/>
          <a:p>
            <a:pPr algn="ctr" defTabSz="742950"/>
            <a:r>
              <a:rPr lang="pt-BR"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libri Light" panose="020F0302020204030204"/>
              </a:rPr>
              <a:t>262</a:t>
            </a:r>
            <a:endParaRPr lang="pt-BR" sz="2925">
              <a:solidFill>
                <a:prstClr val="black"/>
              </a:solidFill>
              <a:latin typeface="Calibri Light" panose="020F0302020204030204"/>
            </a:endParaRPr>
          </a:p>
          <a:p>
            <a:pPr algn="ctr" defTabSz="742950"/>
            <a:r>
              <a:rPr lang="pt-BR" sz="2925">
                <a:solidFill>
                  <a:prstClr val="black"/>
                </a:solidFill>
                <a:latin typeface="Calibri Light" panose="020F0302020204030204"/>
              </a:rPr>
              <a:t>Sessões</a:t>
            </a:r>
          </a:p>
        </p:txBody>
      </p:sp>
      <p:sp>
        <p:nvSpPr>
          <p:cNvPr id="8" name="Balão de Fala: Oval 7">
            <a:extLst>
              <a:ext uri="{FF2B5EF4-FFF2-40B4-BE49-F238E27FC236}">
                <a16:creationId xmlns:a16="http://schemas.microsoft.com/office/drawing/2014/main" xmlns="" id="{1BF62E16-1985-4F7A-A543-1774E10FC340}"/>
              </a:ext>
            </a:extLst>
          </p:cNvPr>
          <p:cNvSpPr/>
          <p:nvPr/>
        </p:nvSpPr>
        <p:spPr>
          <a:xfrm>
            <a:off x="8632824" y="2958513"/>
            <a:ext cx="2787016" cy="1392300"/>
          </a:xfrm>
          <a:prstGeom prst="wedgeEllipseCallout">
            <a:avLst>
              <a:gd name="adj1" fmla="val -76774"/>
              <a:gd name="adj2" fmla="val -5393"/>
            </a:avLst>
          </a:prstGeom>
          <a:solidFill>
            <a:schemeClr val="accent4">
              <a:lumMod val="20000"/>
              <a:lumOff val="80000"/>
            </a:schemeClr>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200" b="1">
                <a:solidFill>
                  <a:schemeClr val="tx1"/>
                </a:solidFill>
                <a:latin typeface="+mj-lt"/>
              </a:rPr>
              <a:t>Fórum Cidadão</a:t>
            </a:r>
          </a:p>
          <a:p>
            <a:pPr algn="ctr"/>
            <a:r>
              <a:rPr lang="pt-BR" b="1">
                <a:solidFill>
                  <a:schemeClr val="tx1"/>
                </a:solidFill>
                <a:latin typeface="+mj-lt"/>
              </a:rPr>
              <a:t>32 sessões</a:t>
            </a:r>
          </a:p>
        </p:txBody>
      </p:sp>
      <p:sp>
        <p:nvSpPr>
          <p:cNvPr id="9" name="Balão de Fala: Oval 8">
            <a:extLst>
              <a:ext uri="{FF2B5EF4-FFF2-40B4-BE49-F238E27FC236}">
                <a16:creationId xmlns:a16="http://schemas.microsoft.com/office/drawing/2014/main" xmlns="" id="{DDAEE1D5-A8E3-4EC5-BF48-0686CE295FB1}"/>
              </a:ext>
            </a:extLst>
          </p:cNvPr>
          <p:cNvSpPr/>
          <p:nvPr/>
        </p:nvSpPr>
        <p:spPr>
          <a:xfrm>
            <a:off x="7459636" y="4759652"/>
            <a:ext cx="2852260" cy="1152000"/>
          </a:xfrm>
          <a:prstGeom prst="wedgeEllipseCallout">
            <a:avLst>
              <a:gd name="adj1" fmla="val -55789"/>
              <a:gd name="adj2" fmla="val -72899"/>
            </a:avLst>
          </a:prstGeom>
          <a:solidFill>
            <a:schemeClr val="accent6">
              <a:lumMod val="20000"/>
              <a:lumOff val="8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200" b="1">
                <a:solidFill>
                  <a:schemeClr val="tx1"/>
                </a:solidFill>
                <a:latin typeface="+mj-lt"/>
              </a:rPr>
              <a:t>Sustentabilidade</a:t>
            </a:r>
          </a:p>
          <a:p>
            <a:pPr algn="ctr"/>
            <a:r>
              <a:rPr lang="pt-BR" b="1">
                <a:solidFill>
                  <a:schemeClr val="tx1"/>
                </a:solidFill>
                <a:latin typeface="+mj-lt"/>
              </a:rPr>
              <a:t>17 sessões</a:t>
            </a:r>
          </a:p>
        </p:txBody>
      </p:sp>
      <p:sp>
        <p:nvSpPr>
          <p:cNvPr id="10" name="Balão de Fala: Oval 9">
            <a:extLst>
              <a:ext uri="{FF2B5EF4-FFF2-40B4-BE49-F238E27FC236}">
                <a16:creationId xmlns:a16="http://schemas.microsoft.com/office/drawing/2014/main" xmlns="" id="{655C6424-F73E-4401-AC4B-81C2DA7E48BA}"/>
              </a:ext>
            </a:extLst>
          </p:cNvPr>
          <p:cNvSpPr/>
          <p:nvPr/>
        </p:nvSpPr>
        <p:spPr>
          <a:xfrm>
            <a:off x="7975460" y="1233744"/>
            <a:ext cx="2592000" cy="1152000"/>
          </a:xfrm>
          <a:prstGeom prst="wedgeEllipseCallout">
            <a:avLst>
              <a:gd name="adj1" fmla="val -67736"/>
              <a:gd name="adj2" fmla="val 71350"/>
            </a:avLst>
          </a:prstGeom>
          <a:solidFill>
            <a:schemeClr val="accent1">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200" b="1" dirty="0">
                <a:solidFill>
                  <a:schemeClr val="tx1"/>
                </a:solidFill>
                <a:latin typeface="+mj-lt"/>
              </a:rPr>
              <a:t>Temático</a:t>
            </a:r>
          </a:p>
          <a:p>
            <a:pPr algn="ctr"/>
            <a:r>
              <a:rPr lang="pt-BR" b="1" dirty="0">
                <a:solidFill>
                  <a:schemeClr val="tx1"/>
                </a:solidFill>
                <a:latin typeface="+mj-lt"/>
              </a:rPr>
              <a:t>105 (95 + 10) sessões</a:t>
            </a:r>
          </a:p>
        </p:txBody>
      </p:sp>
      <p:sp>
        <p:nvSpPr>
          <p:cNvPr id="11" name="Balão de Fala: Oval 10">
            <a:extLst>
              <a:ext uri="{FF2B5EF4-FFF2-40B4-BE49-F238E27FC236}">
                <a16:creationId xmlns:a16="http://schemas.microsoft.com/office/drawing/2014/main" xmlns="" id="{A5069337-D0F6-4FD6-9302-DE05D9799A6E}"/>
              </a:ext>
            </a:extLst>
          </p:cNvPr>
          <p:cNvSpPr/>
          <p:nvPr/>
        </p:nvSpPr>
        <p:spPr>
          <a:xfrm>
            <a:off x="2013533" y="4759652"/>
            <a:ext cx="2592000" cy="1152000"/>
          </a:xfrm>
          <a:prstGeom prst="wedgeEllipseCallout">
            <a:avLst>
              <a:gd name="adj1" fmla="val 64066"/>
              <a:gd name="adj2" fmla="val -56935"/>
            </a:avLst>
          </a:prstGeom>
          <a:solidFill>
            <a:schemeClr val="accent2">
              <a:lumMod val="20000"/>
              <a:lumOff val="80000"/>
            </a:schemeClr>
          </a:solid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200" b="1">
                <a:solidFill>
                  <a:schemeClr val="tx1"/>
                </a:solidFill>
                <a:latin typeface="+mj-lt"/>
              </a:rPr>
              <a:t>Regional</a:t>
            </a:r>
          </a:p>
          <a:p>
            <a:pPr algn="ctr"/>
            <a:r>
              <a:rPr lang="pt-BR" b="1">
                <a:solidFill>
                  <a:schemeClr val="tx1"/>
                </a:solidFill>
                <a:latin typeface="+mj-lt"/>
              </a:rPr>
              <a:t>68 sessões</a:t>
            </a:r>
          </a:p>
        </p:txBody>
      </p:sp>
      <p:sp>
        <p:nvSpPr>
          <p:cNvPr id="12" name="Balão de Fala: Oval 11">
            <a:extLst>
              <a:ext uri="{FF2B5EF4-FFF2-40B4-BE49-F238E27FC236}">
                <a16:creationId xmlns:a16="http://schemas.microsoft.com/office/drawing/2014/main" xmlns="" id="{8850B33F-E240-410A-95CC-D1A5FE428E54}"/>
              </a:ext>
            </a:extLst>
          </p:cNvPr>
          <p:cNvSpPr/>
          <p:nvPr/>
        </p:nvSpPr>
        <p:spPr>
          <a:xfrm>
            <a:off x="1678253" y="1303644"/>
            <a:ext cx="2592000" cy="1152000"/>
          </a:xfrm>
          <a:prstGeom prst="wedgeEllipseCallout">
            <a:avLst>
              <a:gd name="adj1" fmla="val 57444"/>
              <a:gd name="adj2" fmla="val 73120"/>
            </a:avLst>
          </a:prstGeom>
          <a:solidFill>
            <a:srgbClr val="FF9999"/>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200" b="1" dirty="0">
                <a:solidFill>
                  <a:schemeClr val="tx1"/>
                </a:solidFill>
                <a:latin typeface="+mj-lt"/>
              </a:rPr>
              <a:t>Painel de Alto Nível (HLP)</a:t>
            </a:r>
          </a:p>
          <a:p>
            <a:pPr algn="ctr"/>
            <a:r>
              <a:rPr lang="pt-BR" b="1" dirty="0">
                <a:solidFill>
                  <a:schemeClr val="tx1"/>
                </a:solidFill>
                <a:latin typeface="+mj-lt"/>
              </a:rPr>
              <a:t>10 sessões</a:t>
            </a:r>
          </a:p>
        </p:txBody>
      </p:sp>
      <p:sp>
        <p:nvSpPr>
          <p:cNvPr id="13" name="Balão de Fala: Oval 12">
            <a:extLst>
              <a:ext uri="{FF2B5EF4-FFF2-40B4-BE49-F238E27FC236}">
                <a16:creationId xmlns:a16="http://schemas.microsoft.com/office/drawing/2014/main" xmlns="" id="{155EAB41-B8A5-443E-BEB9-9551F1C5C5AC}"/>
              </a:ext>
            </a:extLst>
          </p:cNvPr>
          <p:cNvSpPr/>
          <p:nvPr/>
        </p:nvSpPr>
        <p:spPr>
          <a:xfrm>
            <a:off x="1037212" y="2901411"/>
            <a:ext cx="2714362" cy="1266203"/>
          </a:xfrm>
          <a:prstGeom prst="wedgeEllipseCallout">
            <a:avLst>
              <a:gd name="adj1" fmla="val 77172"/>
              <a:gd name="adj2" fmla="val 1391"/>
            </a:avLst>
          </a:prstGeom>
          <a:solidFill>
            <a:schemeClr val="bg1">
              <a:lumMod val="85000"/>
            </a:schemeClr>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200" b="1" dirty="0">
                <a:solidFill>
                  <a:schemeClr val="tx1"/>
                </a:solidFill>
                <a:latin typeface="+mj-lt"/>
              </a:rPr>
              <a:t>Sessões Especiais (SS)</a:t>
            </a:r>
          </a:p>
          <a:p>
            <a:pPr algn="ctr"/>
            <a:r>
              <a:rPr lang="pt-BR" b="1" dirty="0">
                <a:solidFill>
                  <a:schemeClr val="tx1"/>
                </a:solidFill>
                <a:latin typeface="+mj-lt"/>
              </a:rPr>
              <a:t>30 sessões</a:t>
            </a:r>
          </a:p>
        </p:txBody>
      </p:sp>
      <p:sp>
        <p:nvSpPr>
          <p:cNvPr id="14" name="Estrela: 7 Pontas 13">
            <a:extLst>
              <a:ext uri="{FF2B5EF4-FFF2-40B4-BE49-F238E27FC236}">
                <a16:creationId xmlns:a16="http://schemas.microsoft.com/office/drawing/2014/main" xmlns="" id="{81B4EEE6-AB76-4602-B4DA-15E21EEBE629}"/>
              </a:ext>
            </a:extLst>
          </p:cNvPr>
          <p:cNvSpPr/>
          <p:nvPr/>
        </p:nvSpPr>
        <p:spPr>
          <a:xfrm>
            <a:off x="4721371" y="2366043"/>
            <a:ext cx="2941656" cy="2336940"/>
          </a:xfrm>
          <a:prstGeom prst="star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a:extLst>
              <a:ext uri="{FF2B5EF4-FFF2-40B4-BE49-F238E27FC236}">
                <a16:creationId xmlns:a16="http://schemas.microsoft.com/office/drawing/2014/main" xmlns="" id="{98C65C1F-6512-45C0-9FE7-E7806EFCE655}"/>
              </a:ext>
            </a:extLst>
          </p:cNvPr>
          <p:cNvSpPr/>
          <p:nvPr/>
        </p:nvSpPr>
        <p:spPr>
          <a:xfrm>
            <a:off x="1752599" y="150788"/>
            <a:ext cx="8559297" cy="400110"/>
          </a:xfrm>
          <a:prstGeom prst="rect">
            <a:avLst/>
          </a:prstGeom>
          <a:noFill/>
        </p:spPr>
        <p:txBody>
          <a:bodyPr wrap="square" rtlCol="0">
            <a:spAutoFit/>
          </a:bodyPr>
          <a:lstStyle/>
          <a:p>
            <a:r>
              <a:rPr lang="en-CA" sz="2000" spc="300" dirty="0">
                <a:solidFill>
                  <a:schemeClr val="accent1">
                    <a:lumMod val="75000"/>
                  </a:schemeClr>
                </a:solidFill>
                <a:latin typeface="Gill Sans MT" pitchFamily="34" charset="0"/>
              </a:rPr>
              <a:t>SESSÕES NO FÓRUM – A VOZ DOS PARTICIPANTES</a:t>
            </a:r>
          </a:p>
        </p:txBody>
      </p:sp>
      <p:cxnSp>
        <p:nvCxnSpPr>
          <p:cNvPr id="18" name="Conector reto 17">
            <a:extLst>
              <a:ext uri="{FF2B5EF4-FFF2-40B4-BE49-F238E27FC236}">
                <a16:creationId xmlns:a16="http://schemas.microsoft.com/office/drawing/2014/main" xmlns="" id="{143CAD6B-C4E8-46AA-AFEE-49DFA8CE3958}"/>
              </a:ext>
            </a:extLst>
          </p:cNvPr>
          <p:cNvCxnSpPr>
            <a:cxnSpLocks/>
          </p:cNvCxnSpPr>
          <p:nvPr/>
        </p:nvCxnSpPr>
        <p:spPr>
          <a:xfrm>
            <a:off x="1752600" y="562632"/>
            <a:ext cx="839711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93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a:extLst>
              <a:ext uri="{FF2B5EF4-FFF2-40B4-BE49-F238E27FC236}">
                <a16:creationId xmlns:a16="http://schemas.microsoft.com/office/drawing/2014/main" xmlns="" id="{AE46B65D-7A64-4BFE-B41F-709871FA4EE6}"/>
              </a:ext>
            </a:extLst>
          </p:cNvPr>
          <p:cNvPicPr>
            <a:picLocks noChangeAspect="1"/>
          </p:cNvPicPr>
          <p:nvPr/>
        </p:nvPicPr>
        <p:blipFill rotWithShape="1">
          <a:blip r:embed="rId2">
            <a:extLst>
              <a:ext uri="{28A0092B-C50C-407E-A947-70E740481C1C}">
                <a14:useLocalDpi xmlns:a14="http://schemas.microsoft.com/office/drawing/2010/main" val="0"/>
              </a:ext>
            </a:extLst>
          </a:blip>
          <a:srcRect l="12253" t="9281" r="13308"/>
          <a:stretch/>
        </p:blipFill>
        <p:spPr>
          <a:xfrm>
            <a:off x="0" y="0"/>
            <a:ext cx="12196783" cy="6858001"/>
          </a:xfrm>
          <a:prstGeom prst="rect">
            <a:avLst/>
          </a:prstGeom>
        </p:spPr>
      </p:pic>
      <p:sp>
        <p:nvSpPr>
          <p:cNvPr id="17" name="Elipse 16"/>
          <p:cNvSpPr/>
          <p:nvPr/>
        </p:nvSpPr>
        <p:spPr>
          <a:xfrm>
            <a:off x="9568837" y="-301163"/>
            <a:ext cx="2928593" cy="251022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mj-lt"/>
              </a:rPr>
              <a:t>LOCAIS DE REALIZAÇÃO DO 8°FMA</a:t>
            </a:r>
          </a:p>
        </p:txBody>
      </p:sp>
    </p:spTree>
    <p:extLst>
      <p:ext uri="{BB962C8B-B14F-4D97-AF65-F5344CB8AC3E}">
        <p14:creationId xmlns:p14="http://schemas.microsoft.com/office/powerpoint/2010/main" val="372737024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23201" y="0"/>
            <a:ext cx="4391009" cy="6858000"/>
          </a:xfrm>
          <a:prstGeom prst="rect">
            <a:avLst/>
          </a:prstGeom>
        </p:spPr>
      </p:pic>
      <p:pic>
        <p:nvPicPr>
          <p:cNvPr id="6" name="Imagem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694265" cy="3679036"/>
          </a:xfrm>
          <a:prstGeom prst="rect">
            <a:avLst/>
          </a:prstGeom>
        </p:spPr>
      </p:pic>
      <p:pic>
        <p:nvPicPr>
          <p:cNvPr id="2" name="Image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132" y="5666509"/>
            <a:ext cx="4730496" cy="944880"/>
          </a:xfrm>
          <a:prstGeom prst="rect">
            <a:avLst/>
          </a:prstGeom>
        </p:spPr>
      </p:pic>
      <p:sp>
        <p:nvSpPr>
          <p:cNvPr id="7" name="Elipse 6"/>
          <p:cNvSpPr/>
          <p:nvPr/>
        </p:nvSpPr>
        <p:spPr>
          <a:xfrm>
            <a:off x="10442223" y="194735"/>
            <a:ext cx="1460732" cy="1270000"/>
          </a:xfrm>
          <a:prstGeom prst="ellipse">
            <a:avLst/>
          </a:prstGeom>
          <a:solidFill>
            <a:srgbClr val="00954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a:ln w="0"/>
                <a:solidFill>
                  <a:srgbClr val="FFCA00"/>
                </a:solidFill>
                <a:effectLst>
                  <a:outerShdw blurRad="38100" dist="19050" dir="2700000" algn="tl" rotWithShape="0">
                    <a:schemeClr val="dk1">
                      <a:alpha val="40000"/>
                    </a:schemeClr>
                  </a:outerShdw>
                </a:effectLst>
              </a:rPr>
              <a:t>3</a:t>
            </a:r>
          </a:p>
        </p:txBody>
      </p:sp>
      <p:sp>
        <p:nvSpPr>
          <p:cNvPr id="8" name="Retângulo 7">
            <a:extLst>
              <a:ext uri="{FF2B5EF4-FFF2-40B4-BE49-F238E27FC236}">
                <a16:creationId xmlns:a16="http://schemas.microsoft.com/office/drawing/2014/main" xmlns="" id="{FCC79409-136E-47FA-9A0F-5712E4E7598C}"/>
              </a:ext>
            </a:extLst>
          </p:cNvPr>
          <p:cNvSpPr/>
          <p:nvPr/>
        </p:nvSpPr>
        <p:spPr>
          <a:xfrm>
            <a:off x="1055561" y="2416249"/>
            <a:ext cx="7881511" cy="2000548"/>
          </a:xfrm>
          <a:prstGeom prst="rect">
            <a:avLst/>
          </a:prstGeom>
        </p:spPr>
        <p:txBody>
          <a:bodyPr wrap="square">
            <a:spAutoFit/>
          </a:bodyPr>
          <a:lstStyle/>
          <a:p>
            <a:pPr lvl="0" eaLnBrk="0" fontAlgn="base" hangingPunct="0">
              <a:spcBef>
                <a:spcPct val="0"/>
              </a:spcBef>
              <a:spcAft>
                <a:spcPct val="0"/>
              </a:spcAft>
            </a:pPr>
            <a:r>
              <a:rPr lang="pt-BR" altLang="pt-BR" sz="4800" b="1" dirty="0">
                <a:solidFill>
                  <a:schemeClr val="tx1">
                    <a:lumMod val="65000"/>
                    <a:lumOff val="35000"/>
                  </a:schemeClr>
                </a:solidFill>
                <a:ea typeface="Times New Roman" panose="02020603050405020304" pitchFamily="18" charset="0"/>
              </a:rPr>
              <a:t>Vila Cidadã</a:t>
            </a:r>
          </a:p>
          <a:p>
            <a:pPr lvl="0" eaLnBrk="0" fontAlgn="base" hangingPunct="0">
              <a:spcBef>
                <a:spcPct val="0"/>
              </a:spcBef>
              <a:spcAft>
                <a:spcPct val="0"/>
              </a:spcAft>
            </a:pPr>
            <a:r>
              <a:rPr lang="pt-BR" altLang="pt-BR" sz="2800" b="1" dirty="0">
                <a:solidFill>
                  <a:schemeClr val="tx1">
                    <a:lumMod val="65000"/>
                    <a:lumOff val="35000"/>
                  </a:schemeClr>
                </a:solidFill>
                <a:ea typeface="Times New Roman" panose="02020603050405020304" pitchFamily="18" charset="0"/>
              </a:rPr>
              <a:t>Público Esperado: </a:t>
            </a:r>
            <a:r>
              <a:rPr lang="pt-BR" altLang="pt-BR" sz="2800" b="1" dirty="0">
                <a:ea typeface="Times New Roman" panose="02020603050405020304" pitchFamily="18" charset="0"/>
              </a:rPr>
              <a:t>40.000 pessoas</a:t>
            </a:r>
          </a:p>
          <a:p>
            <a:pPr lvl="0" eaLnBrk="0" fontAlgn="base" hangingPunct="0">
              <a:spcBef>
                <a:spcPct val="0"/>
              </a:spcBef>
              <a:spcAft>
                <a:spcPct val="0"/>
              </a:spcAft>
            </a:pPr>
            <a:endParaRPr lang="pt-BR" altLang="pt-BR" sz="4800" b="1" dirty="0">
              <a:solidFill>
                <a:schemeClr val="tx1">
                  <a:lumMod val="65000"/>
                  <a:lumOff val="35000"/>
                </a:schemeClr>
              </a:solidFill>
              <a:ea typeface="Times New Roman" panose="02020603050405020304" pitchFamily="18" charset="0"/>
            </a:endParaRPr>
          </a:p>
        </p:txBody>
      </p:sp>
    </p:spTree>
    <p:extLst>
      <p:ext uri="{BB962C8B-B14F-4D97-AF65-F5344CB8AC3E}">
        <p14:creationId xmlns:p14="http://schemas.microsoft.com/office/powerpoint/2010/main" val="3920570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xmlns="" id="{36EE7588-C144-4D24-9AE6-629F0CE471AC}"/>
              </a:ext>
            </a:extLst>
          </p:cNvPr>
          <p:cNvPicPr>
            <a:picLocks noChangeAspect="1"/>
          </p:cNvPicPr>
          <p:nvPr/>
        </p:nvPicPr>
        <p:blipFill>
          <a:blip r:embed="rId2"/>
          <a:stretch>
            <a:fillRect/>
          </a:stretch>
        </p:blipFill>
        <p:spPr>
          <a:xfrm>
            <a:off x="1790699" y="798048"/>
            <a:ext cx="9505373" cy="5261903"/>
          </a:xfrm>
          <a:prstGeom prst="rect">
            <a:avLst/>
          </a:prstGeom>
        </p:spPr>
      </p:pic>
    </p:spTree>
    <p:extLst>
      <p:ext uri="{BB962C8B-B14F-4D97-AF65-F5344CB8AC3E}">
        <p14:creationId xmlns:p14="http://schemas.microsoft.com/office/powerpoint/2010/main" val="59405724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achada CCUG E1.jpg"/>
          <p:cNvPicPr>
            <a:picLocks noChangeAspect="1"/>
          </p:cNvPicPr>
          <p:nvPr/>
        </p:nvPicPr>
        <p:blipFill rotWithShape="1">
          <a:blip r:embed="rId2" cstate="print">
            <a:extLst>
              <a:ext uri="{28A0092B-C50C-407E-A947-70E740481C1C}">
                <a14:useLocalDpi xmlns:a14="http://schemas.microsoft.com/office/drawing/2010/main"/>
              </a:ext>
            </a:extLst>
          </a:blip>
          <a:srcRect l="15744" r="1648"/>
          <a:stretch/>
        </p:blipFill>
        <p:spPr>
          <a:xfrm>
            <a:off x="1" y="0"/>
            <a:ext cx="12192000" cy="6858000"/>
          </a:xfrm>
          <a:prstGeom prst="rect">
            <a:avLst/>
          </a:prstGeom>
        </p:spPr>
      </p:pic>
      <p:pic>
        <p:nvPicPr>
          <p:cNvPr id="6" name="Imagem 5">
            <a:extLst>
              <a:ext uri="{FF2B5EF4-FFF2-40B4-BE49-F238E27FC236}">
                <a16:creationId xmlns:a16="http://schemas.microsoft.com/office/drawing/2014/main" xmlns="" id="{801FEDC9-6A5C-4024-B50F-BC6AB74CBD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45000" cy="1080000"/>
          </a:xfrm>
          <a:prstGeom prst="rect">
            <a:avLst/>
          </a:prstGeom>
        </p:spPr>
      </p:pic>
      <p:sp>
        <p:nvSpPr>
          <p:cNvPr id="4" name="CaixaDeTexto 3">
            <a:extLst>
              <a:ext uri="{FF2B5EF4-FFF2-40B4-BE49-F238E27FC236}">
                <a16:creationId xmlns:a16="http://schemas.microsoft.com/office/drawing/2014/main" xmlns="" id="{9671929A-BCDE-49BA-B02A-62736D82E16A}"/>
              </a:ext>
            </a:extLst>
          </p:cNvPr>
          <p:cNvSpPr txBox="1"/>
          <p:nvPr/>
        </p:nvSpPr>
        <p:spPr>
          <a:xfrm>
            <a:off x="0" y="6303735"/>
            <a:ext cx="12192000" cy="461665"/>
          </a:xfrm>
          <a:prstGeom prst="rect">
            <a:avLst/>
          </a:prstGeom>
          <a:solidFill>
            <a:srgbClr val="F1F1F1"/>
          </a:solidFill>
        </p:spPr>
        <p:txBody>
          <a:bodyPr wrap="square" rtlCol="0" anchor="ctr">
            <a:spAutoFit/>
          </a:bodyPr>
          <a:lstStyle/>
          <a:p>
            <a:pPr algn="ctr"/>
            <a:r>
              <a:rPr lang="pt-BR" sz="2400" dirty="0"/>
              <a:t>8º Fórum Mundial da Água| Centro de Convenções | Fachada Principal</a:t>
            </a:r>
          </a:p>
        </p:txBody>
      </p:sp>
    </p:spTree>
    <p:extLst>
      <p:ext uri="{BB962C8B-B14F-4D97-AF65-F5344CB8AC3E}">
        <p14:creationId xmlns:p14="http://schemas.microsoft.com/office/powerpoint/2010/main" val="25748968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assarela Vista B5.jpg"/>
          <p:cNvPicPr>
            <a:picLocks noChangeAspect="1"/>
          </p:cNvPicPr>
          <p:nvPr/>
        </p:nvPicPr>
        <p:blipFill rotWithShape="1">
          <a:blip r:embed="rId2">
            <a:extLst>
              <a:ext uri="{28A0092B-C50C-407E-A947-70E740481C1C}">
                <a14:useLocalDpi xmlns:a14="http://schemas.microsoft.com/office/drawing/2010/main" val="0"/>
              </a:ext>
            </a:extLst>
          </a:blip>
          <a:srcRect l="7935" r="3702"/>
          <a:stretch/>
        </p:blipFill>
        <p:spPr>
          <a:xfrm>
            <a:off x="0" y="-1"/>
            <a:ext cx="12192000" cy="6858001"/>
          </a:xfrm>
          <a:prstGeom prst="rect">
            <a:avLst/>
          </a:prstGeom>
        </p:spPr>
      </p:pic>
      <p:sp>
        <p:nvSpPr>
          <p:cNvPr id="4" name="CaixaDeTexto 3"/>
          <p:cNvSpPr txBox="1"/>
          <p:nvPr/>
        </p:nvSpPr>
        <p:spPr>
          <a:xfrm>
            <a:off x="0" y="6303735"/>
            <a:ext cx="12192000" cy="461665"/>
          </a:xfrm>
          <a:prstGeom prst="rect">
            <a:avLst/>
          </a:prstGeom>
          <a:solidFill>
            <a:srgbClr val="F1F1F1"/>
          </a:solidFill>
        </p:spPr>
        <p:txBody>
          <a:bodyPr wrap="square" rtlCol="0" anchor="ctr">
            <a:spAutoFit/>
          </a:bodyPr>
          <a:lstStyle/>
          <a:p>
            <a:pPr algn="ctr"/>
            <a:r>
              <a:rPr lang="pt-BR" sz="2400" dirty="0"/>
              <a:t>8º Fórum Mundial da Água | Estácio Nacional | Entrada Principal Expo &amp; Fair</a:t>
            </a:r>
          </a:p>
        </p:txBody>
      </p:sp>
      <p:pic>
        <p:nvPicPr>
          <p:cNvPr id="5" name="Imagem 4">
            <a:extLst>
              <a:ext uri="{FF2B5EF4-FFF2-40B4-BE49-F238E27FC236}">
                <a16:creationId xmlns:a16="http://schemas.microsoft.com/office/drawing/2014/main" xmlns="" id="{E169C1AA-CFCE-4376-AF0A-2C097A7A93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45000" cy="1080000"/>
          </a:xfrm>
          <a:prstGeom prst="rect">
            <a:avLst/>
          </a:prstGeom>
        </p:spPr>
      </p:pic>
    </p:spTree>
    <p:extLst>
      <p:ext uri="{BB962C8B-B14F-4D97-AF65-F5344CB8AC3E}">
        <p14:creationId xmlns:p14="http://schemas.microsoft.com/office/powerpoint/2010/main" val="287256802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wf-07-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aixaDeTexto 3"/>
          <p:cNvSpPr txBox="1"/>
          <p:nvPr/>
        </p:nvSpPr>
        <p:spPr>
          <a:xfrm>
            <a:off x="0" y="6303735"/>
            <a:ext cx="12192000" cy="461665"/>
          </a:xfrm>
          <a:prstGeom prst="rect">
            <a:avLst/>
          </a:prstGeom>
          <a:solidFill>
            <a:srgbClr val="F1F1F1"/>
          </a:solidFill>
        </p:spPr>
        <p:txBody>
          <a:bodyPr wrap="square" rtlCol="0" anchor="ctr">
            <a:spAutoFit/>
          </a:bodyPr>
          <a:lstStyle/>
          <a:p>
            <a:pPr algn="ctr"/>
            <a:r>
              <a:rPr lang="pt-BR" sz="2400" dirty="0"/>
              <a:t>8º Fórum Mundial da Água| Centro de Convenções | Arena </a:t>
            </a:r>
            <a:r>
              <a:rPr lang="pt-BR" sz="2400" dirty="0" err="1"/>
              <a:t>Lounge</a:t>
            </a:r>
            <a:endParaRPr lang="pt-BR" sz="2400" dirty="0"/>
          </a:p>
        </p:txBody>
      </p:sp>
      <p:pic>
        <p:nvPicPr>
          <p:cNvPr id="5" name="Imagem 4">
            <a:extLst>
              <a:ext uri="{FF2B5EF4-FFF2-40B4-BE49-F238E27FC236}">
                <a16:creationId xmlns:a16="http://schemas.microsoft.com/office/drawing/2014/main" xmlns="" id="{35CAB44E-A8D7-4377-8F34-515294F9C0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47000" y="0"/>
            <a:ext cx="945000" cy="1080000"/>
          </a:xfrm>
          <a:prstGeom prst="rect">
            <a:avLst/>
          </a:prstGeom>
        </p:spPr>
      </p:pic>
    </p:spTree>
    <p:extLst>
      <p:ext uri="{BB962C8B-B14F-4D97-AF65-F5344CB8AC3E}">
        <p14:creationId xmlns:p14="http://schemas.microsoft.com/office/powerpoint/2010/main" val="119039369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1762125" y="149358"/>
            <a:ext cx="9832157" cy="400110"/>
          </a:xfrm>
          <a:prstGeom prst="rect">
            <a:avLst/>
          </a:prstGeom>
          <a:noFill/>
        </p:spPr>
        <p:txBody>
          <a:bodyPr wrap="square" rtlCol="0">
            <a:spAutoFit/>
          </a:bodyPr>
          <a:lstStyle>
            <a:defPPr>
              <a:defRPr lang="pt-BR"/>
            </a:defPPr>
            <a:lvl1pPr>
              <a:defRPr sz="2000" b="1">
                <a:solidFill>
                  <a:schemeClr val="accent3">
                    <a:lumMod val="50000"/>
                  </a:schemeClr>
                </a:solidFill>
                <a:effectLst>
                  <a:outerShdw blurRad="38100" dist="38100" dir="2700000" algn="tl">
                    <a:srgbClr val="000000">
                      <a:alpha val="43137"/>
                    </a:srgbClr>
                  </a:outerShdw>
                </a:effectLst>
              </a:defRPr>
            </a:lvl1pPr>
          </a:lstStyle>
          <a:p>
            <a:r>
              <a:rPr lang="pt-BR" b="0" spc="600" dirty="0">
                <a:solidFill>
                  <a:schemeClr val="accent1">
                    <a:lumMod val="75000"/>
                  </a:schemeClr>
                </a:solidFill>
                <a:effectLst/>
                <a:latin typeface="+mj-lt"/>
              </a:rPr>
              <a:t>ACOMPANHE</a:t>
            </a:r>
          </a:p>
        </p:txBody>
      </p:sp>
      <p:cxnSp>
        <p:nvCxnSpPr>
          <p:cNvPr id="7" name="Conector reto 6"/>
          <p:cNvCxnSpPr/>
          <p:nvPr/>
        </p:nvCxnSpPr>
        <p:spPr>
          <a:xfrm>
            <a:off x="1752600" y="550898"/>
            <a:ext cx="9839325"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Retângulo 7"/>
          <p:cNvSpPr/>
          <p:nvPr/>
        </p:nvSpPr>
        <p:spPr>
          <a:xfrm>
            <a:off x="1762125" y="549468"/>
            <a:ext cx="9680232" cy="400110"/>
          </a:xfrm>
          <a:prstGeom prst="rect">
            <a:avLst/>
          </a:prstGeom>
          <a:noFill/>
        </p:spPr>
        <p:txBody>
          <a:bodyPr wrap="square" rtlCol="0">
            <a:spAutoFit/>
          </a:bodyPr>
          <a:lstStyle/>
          <a:p>
            <a:r>
              <a:rPr lang="pt-BR" sz="2000" spc="300" dirty="0">
                <a:solidFill>
                  <a:schemeClr val="accent1">
                    <a:lumMod val="75000"/>
                  </a:schemeClr>
                </a:solidFill>
                <a:latin typeface="Gill Sans MT" pitchFamily="34" charset="0"/>
              </a:rPr>
              <a:t>8º FÓRUM MUNDIAL DA ÁGUA</a:t>
            </a:r>
          </a:p>
        </p:txBody>
      </p:sp>
      <p:grpSp>
        <p:nvGrpSpPr>
          <p:cNvPr id="23" name="Agrupar 22"/>
          <p:cNvGrpSpPr/>
          <p:nvPr/>
        </p:nvGrpSpPr>
        <p:grpSpPr>
          <a:xfrm>
            <a:off x="876722" y="2354027"/>
            <a:ext cx="5172699" cy="648000"/>
            <a:chOff x="2671968" y="2369949"/>
            <a:chExt cx="5172699" cy="648000"/>
          </a:xfrm>
        </p:grpSpPr>
        <p:pic>
          <p:nvPicPr>
            <p:cNvPr id="16" name="Imagem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71968" y="2369949"/>
              <a:ext cx="644677" cy="648000"/>
            </a:xfrm>
            <a:prstGeom prst="rect">
              <a:avLst/>
            </a:prstGeom>
          </p:spPr>
        </p:pic>
        <p:sp>
          <p:nvSpPr>
            <p:cNvPr id="18" name="CaixaDeTexto 17"/>
            <p:cNvSpPr txBox="1"/>
            <p:nvPr/>
          </p:nvSpPr>
          <p:spPr>
            <a:xfrm>
              <a:off x="3624986" y="2432339"/>
              <a:ext cx="4219681" cy="430887"/>
            </a:xfrm>
            <a:prstGeom prst="rect">
              <a:avLst/>
            </a:prstGeom>
            <a:noFill/>
          </p:spPr>
          <p:txBody>
            <a:bodyPr wrap="none" rtlCol="0">
              <a:spAutoFit/>
            </a:bodyPr>
            <a:lstStyle/>
            <a:p>
              <a:r>
                <a:rPr lang="pt-BR" sz="2200" dirty="0">
                  <a:latin typeface="+mj-lt"/>
                </a:rPr>
                <a:t>secretariat@worldwaterforum8.org</a:t>
              </a:r>
            </a:p>
          </p:txBody>
        </p:sp>
      </p:grpSp>
      <p:grpSp>
        <p:nvGrpSpPr>
          <p:cNvPr id="28" name="Agrupar 27"/>
          <p:cNvGrpSpPr/>
          <p:nvPr/>
        </p:nvGrpSpPr>
        <p:grpSpPr>
          <a:xfrm>
            <a:off x="898913" y="1427663"/>
            <a:ext cx="6159648" cy="612000"/>
            <a:chOff x="2688306" y="1367688"/>
            <a:chExt cx="6159648" cy="612000"/>
          </a:xfrm>
        </p:grpSpPr>
        <p:sp>
          <p:nvSpPr>
            <p:cNvPr id="17" name="CaixaDeTexto 16"/>
            <p:cNvSpPr txBox="1"/>
            <p:nvPr/>
          </p:nvSpPr>
          <p:spPr>
            <a:xfrm>
              <a:off x="3624986" y="1412078"/>
              <a:ext cx="5222968" cy="430887"/>
            </a:xfrm>
            <a:prstGeom prst="rect">
              <a:avLst/>
            </a:prstGeom>
            <a:noFill/>
          </p:spPr>
          <p:txBody>
            <a:bodyPr wrap="square" rtlCol="0">
              <a:spAutoFit/>
            </a:bodyPr>
            <a:lstStyle/>
            <a:p>
              <a:r>
                <a:rPr lang="pt-BR" sz="2200" dirty="0">
                  <a:latin typeface="+mj-lt"/>
                </a:rPr>
                <a:t>http://www.worldwaterforum8.org</a:t>
              </a:r>
            </a:p>
          </p:txBody>
        </p:sp>
        <p:pic>
          <p:nvPicPr>
            <p:cNvPr id="27" name="Imagem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8306" y="1367688"/>
              <a:ext cx="612000" cy="612000"/>
            </a:xfrm>
            <a:prstGeom prst="rect">
              <a:avLst/>
            </a:prstGeom>
            <a:ln w="19050">
              <a:solidFill>
                <a:srgbClr val="00B0F0"/>
              </a:solidFill>
            </a:ln>
          </p:spPr>
        </p:pic>
      </p:grpSp>
      <p:pic>
        <p:nvPicPr>
          <p:cNvPr id="3" name="Imagem 2">
            <a:extLst>
              <a:ext uri="{FF2B5EF4-FFF2-40B4-BE49-F238E27FC236}">
                <a16:creationId xmlns:a16="http://schemas.microsoft.com/office/drawing/2014/main" xmlns="" id="{B470147E-E7F6-4A86-B476-B5DB57A407B4}"/>
              </a:ext>
            </a:extLst>
          </p:cNvPr>
          <p:cNvPicPr>
            <a:picLocks noChangeAspect="1"/>
          </p:cNvPicPr>
          <p:nvPr/>
        </p:nvPicPr>
        <p:blipFill>
          <a:blip r:embed="rId4"/>
          <a:stretch>
            <a:fillRect/>
          </a:stretch>
        </p:blipFill>
        <p:spPr>
          <a:xfrm>
            <a:off x="6672262" y="4115707"/>
            <a:ext cx="5222969" cy="2317015"/>
          </a:xfrm>
          <a:prstGeom prst="rect">
            <a:avLst/>
          </a:prstGeom>
        </p:spPr>
      </p:pic>
      <p:pic>
        <p:nvPicPr>
          <p:cNvPr id="4" name="Imagem 3">
            <a:extLst>
              <a:ext uri="{FF2B5EF4-FFF2-40B4-BE49-F238E27FC236}">
                <a16:creationId xmlns:a16="http://schemas.microsoft.com/office/drawing/2014/main" xmlns="" id="{47F66213-12BD-4B27-8065-C055F2A28F94}"/>
              </a:ext>
            </a:extLst>
          </p:cNvPr>
          <p:cNvPicPr>
            <a:picLocks noChangeAspect="1"/>
          </p:cNvPicPr>
          <p:nvPr/>
        </p:nvPicPr>
        <p:blipFill>
          <a:blip r:embed="rId5"/>
          <a:stretch>
            <a:fillRect/>
          </a:stretch>
        </p:blipFill>
        <p:spPr>
          <a:xfrm>
            <a:off x="748575" y="3214521"/>
            <a:ext cx="5724882" cy="2241345"/>
          </a:xfrm>
          <a:prstGeom prst="rect">
            <a:avLst/>
          </a:prstGeom>
        </p:spPr>
      </p:pic>
      <p:pic>
        <p:nvPicPr>
          <p:cNvPr id="5" name="Imagem 4">
            <a:extLst>
              <a:ext uri="{FF2B5EF4-FFF2-40B4-BE49-F238E27FC236}">
                <a16:creationId xmlns:a16="http://schemas.microsoft.com/office/drawing/2014/main" xmlns="" id="{1530EBA8-D88E-4A77-ADD0-7646529E62E8}"/>
              </a:ext>
            </a:extLst>
          </p:cNvPr>
          <p:cNvPicPr>
            <a:picLocks noChangeAspect="1"/>
          </p:cNvPicPr>
          <p:nvPr/>
        </p:nvPicPr>
        <p:blipFill>
          <a:blip r:embed="rId6"/>
          <a:stretch>
            <a:fillRect/>
          </a:stretch>
        </p:blipFill>
        <p:spPr>
          <a:xfrm>
            <a:off x="6482982" y="149358"/>
            <a:ext cx="5504329" cy="4008755"/>
          </a:xfrm>
          <a:prstGeom prst="rect">
            <a:avLst/>
          </a:prstGeom>
        </p:spPr>
      </p:pic>
    </p:spTree>
    <p:extLst>
      <p:ext uri="{BB962C8B-B14F-4D97-AF65-F5344CB8AC3E}">
        <p14:creationId xmlns:p14="http://schemas.microsoft.com/office/powerpoint/2010/main" val="301116791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ângulo 6">
            <a:extLst>
              <a:ext uri="{FF2B5EF4-FFF2-40B4-BE49-F238E27FC236}">
                <a16:creationId xmlns:a16="http://schemas.microsoft.com/office/drawing/2014/main" xmlns="" id="{E5362798-1599-409C-836C-D944880468B2}"/>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xmlns="" id="{352757BD-1EDA-40F3-9BED-A1A2F8A1B7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791" y="0"/>
            <a:ext cx="10289572" cy="6858000"/>
          </a:xfrm>
          <a:prstGeom prst="rect">
            <a:avLst/>
          </a:prstGeom>
        </p:spPr>
      </p:pic>
      <p:sp>
        <p:nvSpPr>
          <p:cNvPr id="8" name="CaixaDeTexto 7">
            <a:extLst>
              <a:ext uri="{FF2B5EF4-FFF2-40B4-BE49-F238E27FC236}">
                <a16:creationId xmlns:a16="http://schemas.microsoft.com/office/drawing/2014/main" xmlns="" id="{20DE3D97-0572-4A82-8A97-F2376E73D4C9}"/>
              </a:ext>
            </a:extLst>
          </p:cNvPr>
          <p:cNvSpPr txBox="1"/>
          <p:nvPr/>
        </p:nvSpPr>
        <p:spPr>
          <a:xfrm>
            <a:off x="0" y="6303735"/>
            <a:ext cx="12192000" cy="461665"/>
          </a:xfrm>
          <a:prstGeom prst="rect">
            <a:avLst/>
          </a:prstGeom>
          <a:solidFill>
            <a:srgbClr val="F1F1F1"/>
          </a:solidFill>
        </p:spPr>
        <p:txBody>
          <a:bodyPr wrap="square" rtlCol="0" anchor="ctr">
            <a:spAutoFit/>
          </a:bodyPr>
          <a:lstStyle/>
          <a:p>
            <a:pPr algn="ctr"/>
            <a:r>
              <a:rPr lang="pt-BR" sz="2400" dirty="0"/>
              <a:t>8º Fórum Mundial da Água | Casa Brasil | Espaço Governo Federal</a:t>
            </a:r>
          </a:p>
        </p:txBody>
      </p:sp>
    </p:spTree>
    <p:extLst>
      <p:ext uri="{BB962C8B-B14F-4D97-AF65-F5344CB8AC3E}">
        <p14:creationId xmlns:p14="http://schemas.microsoft.com/office/powerpoint/2010/main" val="363671970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bwMode="auto">
          <a:xfrm>
            <a:off x="527381" y="3366"/>
            <a:ext cx="10849205" cy="2984531"/>
          </a:xfrm>
          <a:prstGeom prst="rect">
            <a:avLst/>
          </a:prstGeom>
          <a:solidFill>
            <a:schemeClr val="bg1"/>
          </a:solidFill>
          <a:ln>
            <a:noFill/>
          </a:ln>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600"/>
              </a:spcAft>
            </a:pPr>
            <a:endParaRPr lang="pt-BR" sz="1800" b="1" dirty="0" smtClean="0">
              <a:ln w="11430"/>
              <a:solidFill>
                <a:srgbClr val="002060"/>
              </a:solidFill>
              <a:effectLst>
                <a:outerShdw blurRad="38100" dist="38100" dir="2700000" algn="tl">
                  <a:srgbClr val="000000">
                    <a:alpha val="43137"/>
                  </a:srgbClr>
                </a:outerShdw>
              </a:effectLst>
              <a:latin typeface="Arial" charset="0"/>
              <a:cs typeface="Arial" charset="0"/>
            </a:endParaRPr>
          </a:p>
          <a:p>
            <a:pPr algn="ctr">
              <a:spcAft>
                <a:spcPts val="600"/>
              </a:spcAft>
            </a:pPr>
            <a:r>
              <a:rPr lang="pt-BR" sz="4800" b="1" dirty="0" smtClean="0">
                <a:ln w="11430"/>
                <a:solidFill>
                  <a:srgbClr val="002060"/>
                </a:solidFill>
                <a:effectLst>
                  <a:outerShdw blurRad="38100" dist="38100" dir="2700000" algn="tl">
                    <a:srgbClr val="000000">
                      <a:alpha val="43137"/>
                    </a:srgbClr>
                  </a:outerShdw>
                </a:effectLst>
                <a:latin typeface="Arial" charset="0"/>
                <a:cs typeface="Arial" charset="0"/>
              </a:rPr>
              <a:t>Audiência </a:t>
            </a:r>
            <a:r>
              <a:rPr lang="pt-BR" sz="4800" b="1" dirty="0">
                <a:ln w="11430"/>
                <a:solidFill>
                  <a:srgbClr val="002060"/>
                </a:solidFill>
                <a:effectLst>
                  <a:outerShdw blurRad="38100" dist="38100" dir="2700000" algn="tl">
                    <a:srgbClr val="000000">
                      <a:alpha val="43137"/>
                    </a:srgbClr>
                  </a:outerShdw>
                </a:effectLst>
                <a:latin typeface="Arial" charset="0"/>
                <a:cs typeface="Arial" charset="0"/>
              </a:rPr>
              <a:t>Pública sobre </a:t>
            </a:r>
            <a:endParaRPr lang="pt-BR" sz="4800" b="1" dirty="0" smtClean="0">
              <a:ln w="11430"/>
              <a:solidFill>
                <a:srgbClr val="002060"/>
              </a:solidFill>
              <a:effectLst>
                <a:outerShdw blurRad="38100" dist="38100" dir="2700000" algn="tl">
                  <a:srgbClr val="000000">
                    <a:alpha val="43137"/>
                  </a:srgbClr>
                </a:outerShdw>
              </a:effectLst>
              <a:latin typeface="Arial" charset="0"/>
              <a:cs typeface="Arial" charset="0"/>
            </a:endParaRPr>
          </a:p>
          <a:p>
            <a:pPr algn="ctr">
              <a:spcAft>
                <a:spcPts val="600"/>
              </a:spcAft>
            </a:pPr>
            <a:r>
              <a:rPr lang="pt-BR" sz="4800" b="1" dirty="0" smtClean="0">
                <a:ln w="11430"/>
                <a:solidFill>
                  <a:srgbClr val="002060"/>
                </a:solidFill>
                <a:effectLst>
                  <a:outerShdw blurRad="38100" dist="38100" dir="2700000" algn="tl">
                    <a:srgbClr val="000000">
                      <a:alpha val="43137"/>
                    </a:srgbClr>
                  </a:outerShdw>
                </a:effectLst>
                <a:latin typeface="Arial" charset="0"/>
                <a:cs typeface="Arial" charset="0"/>
              </a:rPr>
              <a:t>Crise </a:t>
            </a:r>
            <a:r>
              <a:rPr lang="pt-BR" sz="4800" b="1" dirty="0">
                <a:ln w="11430"/>
                <a:solidFill>
                  <a:srgbClr val="002060"/>
                </a:solidFill>
                <a:effectLst>
                  <a:outerShdw blurRad="38100" dist="38100" dir="2700000" algn="tl">
                    <a:srgbClr val="000000">
                      <a:alpha val="43137"/>
                    </a:srgbClr>
                  </a:outerShdw>
                </a:effectLst>
                <a:latin typeface="Arial" charset="0"/>
                <a:cs typeface="Arial" charset="0"/>
              </a:rPr>
              <a:t>Hídrica e </a:t>
            </a:r>
            <a:endParaRPr lang="pt-BR" sz="4800" b="1" dirty="0" smtClean="0">
              <a:ln w="11430"/>
              <a:solidFill>
                <a:srgbClr val="002060"/>
              </a:solidFill>
              <a:effectLst>
                <a:outerShdw blurRad="38100" dist="38100" dir="2700000" algn="tl">
                  <a:srgbClr val="000000">
                    <a:alpha val="43137"/>
                  </a:srgbClr>
                </a:outerShdw>
              </a:effectLst>
              <a:latin typeface="Arial" charset="0"/>
              <a:cs typeface="Arial" charset="0"/>
            </a:endParaRPr>
          </a:p>
          <a:p>
            <a:pPr algn="ctr">
              <a:spcAft>
                <a:spcPts val="600"/>
              </a:spcAft>
            </a:pPr>
            <a:r>
              <a:rPr lang="pt-BR" sz="4800" b="1" dirty="0" smtClean="0">
                <a:ln w="11430"/>
                <a:solidFill>
                  <a:srgbClr val="002060"/>
                </a:solidFill>
                <a:effectLst>
                  <a:outerShdw blurRad="38100" dist="38100" dir="2700000" algn="tl">
                    <a:srgbClr val="000000">
                      <a:alpha val="43137"/>
                    </a:srgbClr>
                  </a:outerShdw>
                </a:effectLst>
                <a:latin typeface="Arial" charset="0"/>
                <a:cs typeface="Arial" charset="0"/>
              </a:rPr>
              <a:t>8º </a:t>
            </a:r>
            <a:r>
              <a:rPr lang="pt-BR" sz="4800" b="1" dirty="0">
                <a:ln w="11430"/>
                <a:solidFill>
                  <a:srgbClr val="002060"/>
                </a:solidFill>
                <a:effectLst>
                  <a:outerShdw blurRad="38100" dist="38100" dir="2700000" algn="tl">
                    <a:srgbClr val="000000">
                      <a:alpha val="43137"/>
                    </a:srgbClr>
                  </a:outerShdw>
                </a:effectLst>
                <a:latin typeface="Arial" charset="0"/>
                <a:cs typeface="Arial" charset="0"/>
              </a:rPr>
              <a:t>Fórum Mundial da Água</a:t>
            </a:r>
          </a:p>
        </p:txBody>
      </p:sp>
      <p:sp>
        <p:nvSpPr>
          <p:cNvPr id="6" name="CaixaDeTexto 5"/>
          <p:cNvSpPr txBox="1"/>
          <p:nvPr/>
        </p:nvSpPr>
        <p:spPr>
          <a:xfrm>
            <a:off x="527381" y="3493396"/>
            <a:ext cx="11138555" cy="830997"/>
          </a:xfrm>
          <a:prstGeom prst="rect">
            <a:avLst/>
          </a:prstGeom>
          <a:noFill/>
          <a:ln>
            <a:noFill/>
          </a:ln>
        </p:spPr>
        <p:txBody>
          <a:bodyPr wrap="square" rtlCol="0">
            <a:spAutoFit/>
          </a:bodyPr>
          <a:lstStyle/>
          <a:p>
            <a:pPr algn="ctr"/>
            <a:r>
              <a:rPr lang="pt-BR" sz="2400" b="1" dirty="0" smtClean="0">
                <a:solidFill>
                  <a:schemeClr val="tx2">
                    <a:lumMod val="75000"/>
                  </a:schemeClr>
                </a:solidFill>
                <a:effectLst>
                  <a:outerShdw blurRad="38100" dist="38100" dir="2700000" algn="tl">
                    <a:srgbClr val="000000">
                      <a:alpha val="43137"/>
                    </a:srgbClr>
                  </a:outerShdw>
                </a:effectLst>
                <a:latin typeface="Arial" charset="0"/>
                <a:cs typeface="Arial" charset="0"/>
              </a:rPr>
              <a:t>Jorge Enoch Furquim Werneck Lima</a:t>
            </a:r>
          </a:p>
          <a:p>
            <a:pPr algn="ctr"/>
            <a:endParaRPr lang="pt-BR" sz="2400" b="1" dirty="0">
              <a:solidFill>
                <a:schemeClr val="tx2">
                  <a:lumMod val="75000"/>
                </a:schemeClr>
              </a:solidFill>
              <a:effectLst>
                <a:outerShdw blurRad="38100" dist="38100" dir="2700000" algn="tl">
                  <a:srgbClr val="000000">
                    <a:alpha val="43137"/>
                  </a:srgbClr>
                </a:outerShdw>
              </a:effectLst>
            </a:endParaRPr>
          </a:p>
        </p:txBody>
      </p:sp>
      <p:sp>
        <p:nvSpPr>
          <p:cNvPr id="7" name="CaixaDeTexto 6"/>
          <p:cNvSpPr txBox="1"/>
          <p:nvPr/>
        </p:nvSpPr>
        <p:spPr>
          <a:xfrm>
            <a:off x="529470" y="3925444"/>
            <a:ext cx="11135149" cy="646331"/>
          </a:xfrm>
          <a:prstGeom prst="rect">
            <a:avLst/>
          </a:prstGeom>
          <a:noFill/>
          <a:ln>
            <a:noFill/>
          </a:ln>
        </p:spPr>
        <p:txBody>
          <a:bodyPr wrap="square" rtlCol="0">
            <a:spAutoFit/>
          </a:bodyPr>
          <a:lstStyle/>
          <a:p>
            <a:pPr algn="ctr"/>
            <a:r>
              <a:rPr lang="pt-BR" sz="1600" dirty="0" smtClean="0">
                <a:solidFill>
                  <a:schemeClr val="accent1">
                    <a:lumMod val="75000"/>
                  </a:schemeClr>
                </a:solidFill>
                <a:latin typeface="Arial" charset="0"/>
                <a:cs typeface="Arial" charset="0"/>
              </a:rPr>
              <a:t>Diretor</a:t>
            </a:r>
          </a:p>
          <a:p>
            <a:pPr algn="ctr"/>
            <a:endParaRPr lang="pt-BR" sz="2000" dirty="0">
              <a:solidFill>
                <a:schemeClr val="accent1">
                  <a:lumMod val="75000"/>
                </a:schemeClr>
              </a:solidFill>
            </a:endParaRPr>
          </a:p>
        </p:txBody>
      </p:sp>
      <p:pic>
        <p:nvPicPr>
          <p:cNvPr id="10" name="Imagem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2240" y="4941168"/>
            <a:ext cx="4287520" cy="1566672"/>
          </a:xfrm>
          <a:prstGeom prst="rect">
            <a:avLst/>
          </a:prstGeom>
        </p:spPr>
      </p:pic>
    </p:spTree>
    <p:extLst>
      <p:ext uri="{BB962C8B-B14F-4D97-AF65-F5344CB8AC3E}">
        <p14:creationId xmlns:p14="http://schemas.microsoft.com/office/powerpoint/2010/main" val="3886623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descr="Estações BEARJ-tese.jpg"/>
          <p:cNvPicPr/>
          <p:nvPr/>
        </p:nvPicPr>
        <p:blipFill>
          <a:blip r:embed="rId2" cstate="print">
            <a:lum bright="-9000" contrast="22000"/>
          </a:blip>
          <a:stretch>
            <a:fillRect/>
          </a:stretch>
        </p:blipFill>
        <p:spPr>
          <a:xfrm>
            <a:off x="3887755" y="1661454"/>
            <a:ext cx="6473528" cy="4941762"/>
          </a:xfrm>
          <a:prstGeom prst="rect">
            <a:avLst/>
          </a:prstGeom>
        </p:spPr>
      </p:pic>
      <p:sp>
        <p:nvSpPr>
          <p:cNvPr id="1026"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
        <p:nvSpPr>
          <p:cNvPr id="25602"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
        <p:nvSpPr>
          <p:cNvPr id="25604"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
        <p:nvSpPr>
          <p:cNvPr id="25605" name="Rectangle 5"/>
          <p:cNvSpPr>
            <a:spLocks noChangeArrowheads="1"/>
          </p:cNvSpPr>
          <p:nvPr/>
        </p:nvSpPr>
        <p:spPr bwMode="auto">
          <a:xfrm>
            <a:off x="0" y="185351"/>
            <a:ext cx="26000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Times New Roman" pitchFamily="18" charset="0"/>
              </a:rPr>
              <a:t> </a:t>
            </a:r>
            <a:r>
              <a:rPr kumimoji="0" lang="pt-BR" sz="900" b="0" i="0" u="none" strike="noStrike" cap="none" normalizeH="0" baseline="0" smtClean="0">
                <a:ln>
                  <a:noFill/>
                </a:ln>
                <a:solidFill>
                  <a:schemeClr val="tx1"/>
                </a:solidFill>
                <a:effectLst/>
                <a:latin typeface="Arial" pitchFamily="34" charset="0"/>
              </a:rPr>
              <a:t> </a:t>
            </a:r>
            <a:endParaRPr kumimoji="0" lang="pt-BR" sz="1800" b="0" i="0" u="none" strike="noStrike" cap="none" normalizeH="0" baseline="0" smtClean="0">
              <a:ln>
                <a:noFill/>
              </a:ln>
              <a:solidFill>
                <a:schemeClr val="tx1"/>
              </a:solidFill>
              <a:effectLst/>
              <a:latin typeface="Arial" pitchFamily="34" charset="0"/>
            </a:endParaRPr>
          </a:p>
        </p:txBody>
      </p:sp>
      <p:sp>
        <p:nvSpPr>
          <p:cNvPr id="17" name="Título 1"/>
          <p:cNvSpPr txBox="1">
            <a:spLocks/>
          </p:cNvSpPr>
          <p:nvPr/>
        </p:nvSpPr>
        <p:spPr bwMode="auto">
          <a:xfrm>
            <a:off x="2255574" y="190954"/>
            <a:ext cx="7680852" cy="122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pt-BR" sz="3200" b="1" dirty="0">
                <a:ln w="11430"/>
                <a:solidFill>
                  <a:srgbClr val="009900"/>
                </a:solidFill>
                <a:effectLst>
                  <a:outerShdw blurRad="50800" dist="39000" dir="5460000" algn="tl">
                    <a:srgbClr val="000000">
                      <a:alpha val="38000"/>
                    </a:srgbClr>
                  </a:outerShdw>
                </a:effectLst>
                <a:latin typeface="Arial" charset="0"/>
                <a:cs typeface="Arial" charset="0"/>
              </a:rPr>
              <a:t>Bacia Experimental do Alto Rio Jardim, DF</a:t>
            </a:r>
          </a:p>
        </p:txBody>
      </p:sp>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8680" y="2852937"/>
            <a:ext cx="1172345" cy="10319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8288" y="5285732"/>
            <a:ext cx="3182736" cy="152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ext Box 6"/>
          <p:cNvSpPr txBox="1">
            <a:spLocks noChangeArrowheads="1"/>
          </p:cNvSpPr>
          <p:nvPr/>
        </p:nvSpPr>
        <p:spPr bwMode="auto">
          <a:xfrm>
            <a:off x="8688289" y="4056167"/>
            <a:ext cx="3228817" cy="1192634"/>
          </a:xfrm>
          <a:prstGeom prst="rect">
            <a:avLst/>
          </a:prstGeom>
          <a:noFill/>
          <a:ln w="9525">
            <a:noFill/>
            <a:miter lim="800000"/>
            <a:headEnd/>
            <a:tailEnd/>
          </a:ln>
          <a:effectLst/>
        </p:spPr>
        <p:txBody>
          <a:bodyPr wrap="square">
            <a:spAutoFit/>
          </a:bodyPr>
          <a:lstStyle/>
          <a:p>
            <a:pPr marL="285750" indent="-285750" algn="just">
              <a:spcBef>
                <a:spcPts val="0"/>
              </a:spcBef>
              <a:spcAft>
                <a:spcPts val="300"/>
              </a:spcAft>
              <a:buFont typeface="Wingdings" pitchFamily="2" charset="2"/>
              <a:buChar char="ü"/>
            </a:pPr>
            <a:r>
              <a:rPr lang="pt-BR" sz="1600" dirty="0" smtClean="0">
                <a:solidFill>
                  <a:srgbClr val="FF0000"/>
                </a:solidFill>
                <a:latin typeface="Arial" pitchFamily="34" charset="0"/>
                <a:cs typeface="Arial" pitchFamily="34" charset="0"/>
              </a:rPr>
              <a:t>Comportamento;</a:t>
            </a:r>
          </a:p>
          <a:p>
            <a:pPr marL="285750" indent="-285750" algn="just">
              <a:spcBef>
                <a:spcPts val="0"/>
              </a:spcBef>
              <a:spcAft>
                <a:spcPts val="300"/>
              </a:spcAft>
              <a:buFont typeface="Wingdings" pitchFamily="2" charset="2"/>
              <a:buChar char="ü"/>
            </a:pPr>
            <a:r>
              <a:rPr lang="pt-BR" sz="1600" dirty="0" smtClean="0">
                <a:solidFill>
                  <a:srgbClr val="FF0000"/>
                </a:solidFill>
                <a:latin typeface="Arial" pitchFamily="34" charset="0"/>
                <a:cs typeface="Arial" pitchFamily="34" charset="0"/>
              </a:rPr>
              <a:t>Processos;</a:t>
            </a:r>
          </a:p>
          <a:p>
            <a:pPr marL="285750" indent="-285750" algn="just">
              <a:spcBef>
                <a:spcPts val="0"/>
              </a:spcBef>
              <a:spcAft>
                <a:spcPts val="300"/>
              </a:spcAft>
              <a:buFont typeface="Wingdings" pitchFamily="2" charset="2"/>
              <a:buChar char="ü"/>
            </a:pPr>
            <a:r>
              <a:rPr lang="pt-BR" sz="1600" dirty="0" smtClean="0">
                <a:solidFill>
                  <a:srgbClr val="FF0000"/>
                </a:solidFill>
                <a:latin typeface="Arial" pitchFamily="34" charset="0"/>
                <a:cs typeface="Arial" pitchFamily="34" charset="0"/>
              </a:rPr>
              <a:t>Métodos;</a:t>
            </a:r>
          </a:p>
          <a:p>
            <a:pPr marL="285750" indent="-285750" algn="just">
              <a:spcBef>
                <a:spcPts val="0"/>
              </a:spcBef>
              <a:spcAft>
                <a:spcPts val="300"/>
              </a:spcAft>
              <a:buFont typeface="Wingdings" pitchFamily="2" charset="2"/>
              <a:buChar char="ü"/>
            </a:pPr>
            <a:r>
              <a:rPr lang="pt-BR" sz="1600" dirty="0" smtClean="0">
                <a:solidFill>
                  <a:srgbClr val="FF0000"/>
                </a:solidFill>
                <a:latin typeface="Arial" pitchFamily="34" charset="0"/>
                <a:cs typeface="Arial" pitchFamily="34" charset="0"/>
              </a:rPr>
              <a:t>Modelagem.</a:t>
            </a:r>
          </a:p>
        </p:txBody>
      </p:sp>
      <p:pic>
        <p:nvPicPr>
          <p:cNvPr id="32" name="Picture 6" descr="DSC01305"/>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49000"/>
                    </a14:imgEffect>
                  </a14:imgLayer>
                </a14:imgProps>
              </a:ext>
            </a:extLst>
          </a:blip>
          <a:srcRect/>
          <a:stretch>
            <a:fillRect/>
          </a:stretch>
        </p:blipFill>
        <p:spPr bwMode="auto">
          <a:xfrm>
            <a:off x="10330237" y="1017890"/>
            <a:ext cx="1540788" cy="15410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277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360" y="2132856"/>
            <a:ext cx="3462867"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Box 6"/>
          <p:cNvSpPr txBox="1">
            <a:spLocks noChangeArrowheads="1"/>
          </p:cNvSpPr>
          <p:nvPr/>
        </p:nvSpPr>
        <p:spPr bwMode="auto">
          <a:xfrm>
            <a:off x="527381" y="1504335"/>
            <a:ext cx="4992555" cy="477054"/>
          </a:xfrm>
          <a:prstGeom prst="rect">
            <a:avLst/>
          </a:prstGeom>
          <a:noFill/>
          <a:ln w="9525">
            <a:noFill/>
            <a:miter lim="800000"/>
            <a:headEnd/>
            <a:tailEnd/>
          </a:ln>
          <a:effectLst/>
        </p:spPr>
        <p:txBody>
          <a:bodyPr wrap="square">
            <a:spAutoFit/>
          </a:bodyPr>
          <a:lstStyle/>
          <a:p>
            <a:pPr marL="457200" indent="-457200" algn="just">
              <a:lnSpc>
                <a:spcPts val="3000"/>
              </a:lnSpc>
              <a:spcBef>
                <a:spcPts val="1800"/>
              </a:spcBef>
              <a:spcAft>
                <a:spcPts val="600"/>
              </a:spcAft>
              <a:buFont typeface="Wingdings" pitchFamily="2" charset="2"/>
              <a:buChar char="q"/>
            </a:pPr>
            <a:r>
              <a:rPr lang="pt-BR" sz="2000" dirty="0" smtClean="0">
                <a:solidFill>
                  <a:srgbClr val="FF0000"/>
                </a:solidFill>
                <a:latin typeface="Arial" pitchFamily="34" charset="0"/>
                <a:cs typeface="Arial" pitchFamily="34" charset="0"/>
              </a:rPr>
              <a:t>Monitoramento hidrológico</a:t>
            </a:r>
          </a:p>
        </p:txBody>
      </p:sp>
      <p:pic>
        <p:nvPicPr>
          <p:cNvPr id="15"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79657" y="188641"/>
            <a:ext cx="1584391" cy="618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02444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
        <p:nvSpPr>
          <p:cNvPr id="25602"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
        <p:nvSpPr>
          <p:cNvPr id="25604"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
        <p:nvSpPr>
          <p:cNvPr id="25605" name="Rectangle 5"/>
          <p:cNvSpPr>
            <a:spLocks noChangeArrowheads="1"/>
          </p:cNvSpPr>
          <p:nvPr/>
        </p:nvSpPr>
        <p:spPr bwMode="auto">
          <a:xfrm>
            <a:off x="0" y="185351"/>
            <a:ext cx="26000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Times New Roman" pitchFamily="18" charset="0"/>
              </a:rPr>
              <a:t> </a:t>
            </a:r>
            <a:r>
              <a:rPr kumimoji="0" lang="pt-BR" sz="900" b="0" i="0" u="none" strike="noStrike" cap="none" normalizeH="0" baseline="0" smtClean="0">
                <a:ln>
                  <a:noFill/>
                </a:ln>
                <a:solidFill>
                  <a:schemeClr val="tx1"/>
                </a:solidFill>
                <a:effectLst/>
                <a:latin typeface="Arial" pitchFamily="34" charset="0"/>
              </a:rPr>
              <a:t> </a:t>
            </a:r>
            <a:endParaRPr kumimoji="0" lang="pt-BR" sz="1800" b="0" i="0" u="none" strike="noStrike" cap="none" normalizeH="0" baseline="0" smtClean="0">
              <a:ln>
                <a:noFill/>
              </a:ln>
              <a:solidFill>
                <a:schemeClr val="tx1"/>
              </a:solidFill>
              <a:effectLst/>
              <a:latin typeface="Arial" pitchFamily="34" charset="0"/>
            </a:endParaRPr>
          </a:p>
        </p:txBody>
      </p:sp>
      <p:sp>
        <p:nvSpPr>
          <p:cNvPr id="28" name="Text Box 6"/>
          <p:cNvSpPr txBox="1">
            <a:spLocks noChangeArrowheads="1"/>
          </p:cNvSpPr>
          <p:nvPr/>
        </p:nvSpPr>
        <p:spPr bwMode="auto">
          <a:xfrm>
            <a:off x="527382" y="1504335"/>
            <a:ext cx="5376597" cy="477054"/>
          </a:xfrm>
          <a:prstGeom prst="rect">
            <a:avLst/>
          </a:prstGeom>
          <a:noFill/>
          <a:ln w="9525">
            <a:noFill/>
            <a:miter lim="800000"/>
            <a:headEnd/>
            <a:tailEnd/>
          </a:ln>
          <a:effectLst/>
        </p:spPr>
        <p:txBody>
          <a:bodyPr wrap="square">
            <a:spAutoFit/>
          </a:bodyPr>
          <a:lstStyle/>
          <a:p>
            <a:pPr marL="457200" indent="-457200" algn="just">
              <a:lnSpc>
                <a:spcPts val="3000"/>
              </a:lnSpc>
              <a:spcBef>
                <a:spcPts val="1800"/>
              </a:spcBef>
              <a:spcAft>
                <a:spcPts val="600"/>
              </a:spcAft>
              <a:buFont typeface="Wingdings" pitchFamily="2" charset="2"/>
              <a:buChar char="q"/>
            </a:pPr>
            <a:r>
              <a:rPr lang="pt-BR" sz="2000" dirty="0" smtClean="0">
                <a:solidFill>
                  <a:srgbClr val="FF0000"/>
                </a:solidFill>
                <a:latin typeface="Arial" pitchFamily="34" charset="0"/>
                <a:cs typeface="Arial" pitchFamily="34" charset="0"/>
              </a:rPr>
              <a:t>Comportamento  hidrológico</a:t>
            </a:r>
          </a:p>
        </p:txBody>
      </p:sp>
      <p:sp>
        <p:nvSpPr>
          <p:cNvPr id="17" name="Título 1"/>
          <p:cNvSpPr txBox="1">
            <a:spLocks/>
          </p:cNvSpPr>
          <p:nvPr/>
        </p:nvSpPr>
        <p:spPr bwMode="auto">
          <a:xfrm>
            <a:off x="-6175" y="260648"/>
            <a:ext cx="12192000" cy="122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en-US" sz="3200" b="1" dirty="0" err="1" smtClean="0">
                <a:ln w="11430"/>
                <a:solidFill>
                  <a:srgbClr val="009900"/>
                </a:solidFill>
                <a:effectLst>
                  <a:outerShdw blurRad="50800" dist="39000" dir="5460000" algn="tl">
                    <a:srgbClr val="000000">
                      <a:alpha val="38000"/>
                    </a:srgbClr>
                  </a:outerShdw>
                </a:effectLst>
                <a:latin typeface="Arial" charset="0"/>
                <a:cs typeface="Arial" charset="0"/>
              </a:rPr>
              <a:t>Bacia</a:t>
            </a:r>
            <a:r>
              <a:rPr lang="en-US" sz="3200" b="1" dirty="0" smtClean="0">
                <a:ln w="11430"/>
                <a:solidFill>
                  <a:srgbClr val="009900"/>
                </a:solidFill>
                <a:effectLst>
                  <a:outerShdw blurRad="50800" dist="39000" dir="5460000" algn="tl">
                    <a:srgbClr val="000000">
                      <a:alpha val="38000"/>
                    </a:srgbClr>
                  </a:outerShdw>
                </a:effectLst>
                <a:latin typeface="Arial" charset="0"/>
                <a:cs typeface="Arial" charset="0"/>
              </a:rPr>
              <a:t> Experimental do </a:t>
            </a:r>
          </a:p>
          <a:p>
            <a:pPr algn="ctr">
              <a:spcAft>
                <a:spcPts val="0"/>
              </a:spcAft>
            </a:pPr>
            <a:r>
              <a:rPr lang="en-US" sz="3200" b="1" dirty="0" smtClean="0">
                <a:ln w="11430"/>
                <a:solidFill>
                  <a:srgbClr val="009900"/>
                </a:solidFill>
                <a:effectLst>
                  <a:outerShdw blurRad="50800" dist="39000" dir="5460000" algn="tl">
                    <a:srgbClr val="000000">
                      <a:alpha val="38000"/>
                    </a:srgbClr>
                  </a:outerShdw>
                </a:effectLst>
                <a:latin typeface="Arial" charset="0"/>
                <a:cs typeface="Arial" charset="0"/>
              </a:rPr>
              <a:t>Alto Rio </a:t>
            </a:r>
            <a:r>
              <a:rPr lang="en-US" sz="3200" b="1" dirty="0" err="1" smtClean="0">
                <a:ln w="11430"/>
                <a:solidFill>
                  <a:srgbClr val="009900"/>
                </a:solidFill>
                <a:effectLst>
                  <a:outerShdw blurRad="50800" dist="39000" dir="5460000" algn="tl">
                    <a:srgbClr val="000000">
                      <a:alpha val="38000"/>
                    </a:srgbClr>
                  </a:outerShdw>
                </a:effectLst>
                <a:latin typeface="Arial" charset="0"/>
                <a:cs typeface="Arial" charset="0"/>
              </a:rPr>
              <a:t>Jardim</a:t>
            </a:r>
            <a:endParaRPr lang="en-US" sz="3200" b="1" dirty="0">
              <a:ln w="11430"/>
              <a:solidFill>
                <a:srgbClr val="009900"/>
              </a:solidFill>
              <a:effectLst>
                <a:outerShdw blurRad="50800" dist="39000" dir="5460000" algn="tl">
                  <a:srgbClr val="000000">
                    <a:alpha val="38000"/>
                  </a:srgbClr>
                </a:outerShdw>
              </a:effectLst>
              <a:latin typeface="Arial" charset="0"/>
              <a:cs typeface="Arial" charset="0"/>
            </a:endParaRPr>
          </a:p>
        </p:txBody>
      </p:sp>
      <p:pic>
        <p:nvPicPr>
          <p:cNvPr id="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8035" y="2152408"/>
            <a:ext cx="5890643" cy="2284705"/>
          </a:xfrm>
          <a:prstGeom prst="rect">
            <a:avLst/>
          </a:prstGeom>
          <a:noFill/>
          <a:ln w="381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ângulo 8"/>
          <p:cNvSpPr/>
          <p:nvPr/>
        </p:nvSpPr>
        <p:spPr bwMode="auto">
          <a:xfrm>
            <a:off x="7824193" y="2924944"/>
            <a:ext cx="1199164" cy="1008112"/>
          </a:xfrm>
          <a:prstGeom prst="rect">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pic>
        <p:nvPicPr>
          <p:cNvPr id="2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159" y="4602492"/>
            <a:ext cx="9107751" cy="219733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578" y="2191990"/>
            <a:ext cx="5587401" cy="2245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upo 3"/>
          <p:cNvGrpSpPr/>
          <p:nvPr/>
        </p:nvGrpSpPr>
        <p:grpSpPr>
          <a:xfrm>
            <a:off x="2509496" y="3564327"/>
            <a:ext cx="905591" cy="332712"/>
            <a:chOff x="1882121" y="3564327"/>
            <a:chExt cx="679193" cy="332712"/>
          </a:xfrm>
        </p:grpSpPr>
        <p:sp>
          <p:nvSpPr>
            <p:cNvPr id="2" name="Seta para a esquerda e para a direita 1"/>
            <p:cNvSpPr/>
            <p:nvPr/>
          </p:nvSpPr>
          <p:spPr bwMode="auto">
            <a:xfrm>
              <a:off x="1913314" y="3789039"/>
              <a:ext cx="648000" cy="108000"/>
            </a:xfrm>
            <a:prstGeom prst="leftRightArrow">
              <a:avLst/>
            </a:prstGeom>
            <a:solidFill>
              <a:schemeClr val="tx2">
                <a:lumMod val="40000"/>
                <a:lumOff val="6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sp>
          <p:nvSpPr>
            <p:cNvPr id="3" name="CaixaDeTexto 2"/>
            <p:cNvSpPr txBox="1"/>
            <p:nvPr/>
          </p:nvSpPr>
          <p:spPr>
            <a:xfrm>
              <a:off x="1882121" y="3564327"/>
              <a:ext cx="500378" cy="246221"/>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pt-BR" sz="10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Arial" pitchFamily="34" charset="0"/>
                  <a:cs typeface="Arial" pitchFamily="34" charset="0"/>
                </a:rPr>
                <a:t>5 meses</a:t>
              </a:r>
              <a:endParaRPr lang="pt-BR" sz="1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Arial" pitchFamily="34" charset="0"/>
                <a:cs typeface="Arial" pitchFamily="34" charset="0"/>
              </a:endParaRPr>
            </a:p>
          </p:txBody>
        </p:sp>
      </p:grpSp>
      <p:grpSp>
        <p:nvGrpSpPr>
          <p:cNvPr id="5" name="Grupo 4"/>
          <p:cNvGrpSpPr/>
          <p:nvPr/>
        </p:nvGrpSpPr>
        <p:grpSpPr>
          <a:xfrm>
            <a:off x="2177781" y="3140968"/>
            <a:ext cx="1440000" cy="332712"/>
            <a:chOff x="1633336" y="3140968"/>
            <a:chExt cx="1080000" cy="332712"/>
          </a:xfrm>
        </p:grpSpPr>
        <p:sp>
          <p:nvSpPr>
            <p:cNvPr id="18" name="Seta para a esquerda e para a direita 17"/>
            <p:cNvSpPr/>
            <p:nvPr/>
          </p:nvSpPr>
          <p:spPr bwMode="auto">
            <a:xfrm>
              <a:off x="1633336" y="3365680"/>
              <a:ext cx="1080000" cy="108000"/>
            </a:xfrm>
            <a:prstGeom prst="lef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smtClean="0">
                <a:ln>
                  <a:noFill/>
                </a:ln>
                <a:solidFill>
                  <a:schemeClr val="tx1"/>
                </a:solidFill>
                <a:effectLst/>
                <a:latin typeface="Times New Roman"/>
              </a:endParaRPr>
            </a:p>
          </p:txBody>
        </p:sp>
        <p:sp>
          <p:nvSpPr>
            <p:cNvPr id="19" name="CaixaDeTexto 18"/>
            <p:cNvSpPr txBox="1"/>
            <p:nvPr/>
          </p:nvSpPr>
          <p:spPr>
            <a:xfrm>
              <a:off x="1846916" y="3140968"/>
              <a:ext cx="500378" cy="246221"/>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pt-BR" sz="1000" dirty="0" smtClean="0">
                  <a:ln w="11430"/>
                  <a:solidFill>
                    <a:srgbClr val="FF0000"/>
                  </a:solidFill>
                  <a:latin typeface="Arial" pitchFamily="34" charset="0"/>
                  <a:cs typeface="Arial" pitchFamily="34" charset="0"/>
                </a:rPr>
                <a:t>8 meses</a:t>
              </a:r>
              <a:endParaRPr lang="pt-BR" sz="1000" dirty="0">
                <a:ln w="11430"/>
                <a:solidFill>
                  <a:srgbClr val="FF0000"/>
                </a:solidFill>
                <a:latin typeface="Arial" pitchFamily="34" charset="0"/>
                <a:cs typeface="Arial" pitchFamily="34" charset="0"/>
              </a:endParaRPr>
            </a:p>
          </p:txBody>
        </p:sp>
      </p:grpSp>
      <p:pic>
        <p:nvPicPr>
          <p:cNvPr id="20"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32438" y="323850"/>
            <a:ext cx="1831609" cy="715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166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p:cTn id="28" dur="500" fill="hold"/>
                                        <p:tgtEl>
                                          <p:spTgt spid="25"/>
                                        </p:tgtEl>
                                        <p:attrNameLst>
                                          <p:attrName>ppt_w</p:attrName>
                                        </p:attrNameLst>
                                      </p:cBhvr>
                                      <p:tavLst>
                                        <p:tav tm="0">
                                          <p:val>
                                            <p:fltVal val="0"/>
                                          </p:val>
                                        </p:tav>
                                        <p:tav tm="100000">
                                          <p:val>
                                            <p:strVal val="#ppt_w"/>
                                          </p:val>
                                        </p:tav>
                                      </p:tavLst>
                                    </p:anim>
                                    <p:anim calcmode="lin" valueType="num">
                                      <p:cBhvr>
                                        <p:cTn id="29" dur="500" fill="hold"/>
                                        <p:tgtEl>
                                          <p:spTgt spid="25"/>
                                        </p:tgtEl>
                                        <p:attrNameLst>
                                          <p:attrName>ppt_h</p:attrName>
                                        </p:attrNameLst>
                                      </p:cBhvr>
                                      <p:tavLst>
                                        <p:tav tm="0">
                                          <p:val>
                                            <p:fltVal val="0"/>
                                          </p:val>
                                        </p:tav>
                                        <p:tav tm="100000">
                                          <p:val>
                                            <p:strVal val="#ppt_h"/>
                                          </p:val>
                                        </p:tav>
                                      </p:tavLst>
                                    </p:anim>
                                    <p:animEffect transition="in" filter="fad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down)">
                                      <p:cBhvr>
                                        <p:cTn id="4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
        <p:nvSpPr>
          <p:cNvPr id="25602"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
        <p:nvSpPr>
          <p:cNvPr id="25604"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pt-BR"/>
          </a:p>
        </p:txBody>
      </p:sp>
      <p:sp>
        <p:nvSpPr>
          <p:cNvPr id="25605" name="Rectangle 5"/>
          <p:cNvSpPr>
            <a:spLocks noChangeArrowheads="1"/>
          </p:cNvSpPr>
          <p:nvPr/>
        </p:nvSpPr>
        <p:spPr bwMode="auto">
          <a:xfrm>
            <a:off x="0" y="185351"/>
            <a:ext cx="26000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Times New Roman" pitchFamily="18" charset="0"/>
              </a:rPr>
              <a:t> </a:t>
            </a:r>
            <a:r>
              <a:rPr kumimoji="0" lang="pt-BR" sz="900" b="0" i="0" u="none" strike="noStrike" cap="none" normalizeH="0" baseline="0" smtClean="0">
                <a:ln>
                  <a:noFill/>
                </a:ln>
                <a:solidFill>
                  <a:schemeClr val="tx1"/>
                </a:solidFill>
                <a:effectLst/>
                <a:latin typeface="Arial" pitchFamily="34" charset="0"/>
              </a:rPr>
              <a:t> </a:t>
            </a:r>
            <a:endParaRPr kumimoji="0" lang="pt-BR" sz="1800" b="0" i="0" u="none" strike="noStrike" cap="none" normalizeH="0" baseline="0" smtClean="0">
              <a:ln>
                <a:noFill/>
              </a:ln>
              <a:solidFill>
                <a:schemeClr val="tx1"/>
              </a:solidFill>
              <a:effectLst/>
              <a:latin typeface="Arial" pitchFamily="34"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962" t="22070" r="23463" b="67404"/>
          <a:stretch/>
        </p:blipFill>
        <p:spPr bwMode="auto">
          <a:xfrm>
            <a:off x="239350" y="44625"/>
            <a:ext cx="11694463" cy="910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122" y="2780928"/>
            <a:ext cx="9651756" cy="29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962" t="36513" r="23463" b="41602"/>
          <a:stretch/>
        </p:blipFill>
        <p:spPr bwMode="auto">
          <a:xfrm>
            <a:off x="442550" y="980729"/>
            <a:ext cx="11694463" cy="1893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5213"/>
          <a:stretch/>
        </p:blipFill>
        <p:spPr bwMode="auto">
          <a:xfrm>
            <a:off x="3617921" y="5980670"/>
            <a:ext cx="7765817" cy="818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 name="Picture 2" descr="IWAS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9605" y="6093297"/>
            <a:ext cx="2594108" cy="545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8313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151" t="11718" r="34976" b="12110"/>
          <a:stretch/>
        </p:blipFill>
        <p:spPr bwMode="auto">
          <a:xfrm>
            <a:off x="623392" y="1237517"/>
            <a:ext cx="2496277" cy="25969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393" y="4077072"/>
            <a:ext cx="1089951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7701" y="1237516"/>
            <a:ext cx="8115209" cy="2651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ítulo 1"/>
          <p:cNvSpPr txBox="1">
            <a:spLocks/>
          </p:cNvSpPr>
          <p:nvPr/>
        </p:nvSpPr>
        <p:spPr bwMode="auto">
          <a:xfrm>
            <a:off x="-6175" y="188640"/>
            <a:ext cx="12192000" cy="122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spcAft>
                <a:spcPts val="0"/>
              </a:spcAft>
            </a:pPr>
            <a:r>
              <a:rPr lang="en-US" sz="3200" b="1" dirty="0" err="1" smtClean="0">
                <a:ln w="11430"/>
                <a:solidFill>
                  <a:srgbClr val="009900"/>
                </a:solidFill>
                <a:effectLst>
                  <a:outerShdw blurRad="50800" dist="39000" dir="5460000" algn="tl">
                    <a:srgbClr val="000000">
                      <a:alpha val="38000"/>
                    </a:srgbClr>
                  </a:outerShdw>
                </a:effectLst>
                <a:latin typeface="Arial" charset="0"/>
                <a:cs typeface="Arial" charset="0"/>
              </a:rPr>
              <a:t>Quantidade</a:t>
            </a:r>
            <a:r>
              <a:rPr lang="en-US" sz="3200" b="1" dirty="0" smtClean="0">
                <a:ln w="11430"/>
                <a:solidFill>
                  <a:srgbClr val="009900"/>
                </a:solidFill>
                <a:effectLst>
                  <a:outerShdw blurRad="50800" dist="39000" dir="5460000" algn="tl">
                    <a:srgbClr val="000000">
                      <a:alpha val="38000"/>
                    </a:srgbClr>
                  </a:outerShdw>
                </a:effectLst>
                <a:latin typeface="Arial" charset="0"/>
                <a:cs typeface="Arial" charset="0"/>
              </a:rPr>
              <a:t> de </a:t>
            </a:r>
            <a:r>
              <a:rPr lang="en-US" sz="3200" b="1" dirty="0" err="1" smtClean="0">
                <a:ln w="11430"/>
                <a:solidFill>
                  <a:srgbClr val="009900"/>
                </a:solidFill>
                <a:effectLst>
                  <a:outerShdw blurRad="50800" dist="39000" dir="5460000" algn="tl">
                    <a:srgbClr val="000000">
                      <a:alpha val="38000"/>
                    </a:srgbClr>
                  </a:outerShdw>
                </a:effectLst>
                <a:latin typeface="Arial" charset="0"/>
                <a:cs typeface="Arial" charset="0"/>
              </a:rPr>
              <a:t>Chuva</a:t>
            </a:r>
            <a:endParaRPr lang="en-US" sz="3200" b="1" dirty="0">
              <a:ln w="11430"/>
              <a:solidFill>
                <a:srgbClr val="009900"/>
              </a:solidFill>
              <a:effectLst>
                <a:outerShdw blurRad="50800" dist="39000" dir="5460000" algn="tl">
                  <a:srgbClr val="000000">
                    <a:alpha val="38000"/>
                  </a:srgbClr>
                </a:outerShdw>
              </a:effectLst>
              <a:latin typeface="Arial" charset="0"/>
              <a:cs typeface="Arial" charset="0"/>
            </a:endParaRPr>
          </a:p>
        </p:txBody>
      </p:sp>
      <p:pic>
        <p:nvPicPr>
          <p:cNvPr id="6"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32438" y="188640"/>
            <a:ext cx="1831609" cy="715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528610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11414</TotalTime>
  <Words>2039</Words>
  <Application>Microsoft Office PowerPoint</Application>
  <PresentationFormat>Personalizar</PresentationFormat>
  <Paragraphs>408</Paragraphs>
  <Slides>59</Slides>
  <Notes>12</Notes>
  <HiddenSlides>0</HiddenSlides>
  <MMClips>0</MMClips>
  <ScaleCrop>false</ScaleCrop>
  <HeadingPairs>
    <vt:vector size="4" baseType="variant">
      <vt:variant>
        <vt:lpstr>Tema</vt:lpstr>
      </vt:variant>
      <vt:variant>
        <vt:i4>1</vt:i4>
      </vt:variant>
      <vt:variant>
        <vt:lpstr>Títulos de slides</vt:lpstr>
      </vt:variant>
      <vt:variant>
        <vt:i4>59</vt:i4>
      </vt:variant>
    </vt:vector>
  </HeadingPairs>
  <TitlesOfParts>
    <vt:vector size="60"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17 Objetivos de Desenvolvimento Sustentável (Agenda 2030)</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Agência Nacional de Águas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Jorge Werneck</dc:creator>
  <cp:lastModifiedBy>Jorge Werneck</cp:lastModifiedBy>
  <cp:revision>152</cp:revision>
  <dcterms:created xsi:type="dcterms:W3CDTF">2016-11-10T13:11:17Z</dcterms:created>
  <dcterms:modified xsi:type="dcterms:W3CDTF">2018-03-08T19:32:20Z</dcterms:modified>
</cp:coreProperties>
</file>