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3"/>
  </p:notesMasterIdLst>
  <p:handoutMasterIdLst>
    <p:handoutMasterId r:id="rId44"/>
  </p:handoutMasterIdLst>
  <p:sldIdLst>
    <p:sldId id="256" r:id="rId2"/>
    <p:sldId id="430" r:id="rId3"/>
    <p:sldId id="431" r:id="rId4"/>
    <p:sldId id="583" r:id="rId5"/>
    <p:sldId id="584" r:id="rId6"/>
    <p:sldId id="585" r:id="rId7"/>
    <p:sldId id="587" r:id="rId8"/>
    <p:sldId id="589" r:id="rId9"/>
    <p:sldId id="590" r:id="rId10"/>
    <p:sldId id="546" r:id="rId11"/>
    <p:sldId id="548" r:id="rId12"/>
    <p:sldId id="549" r:id="rId13"/>
    <p:sldId id="550" r:id="rId14"/>
    <p:sldId id="450" r:id="rId15"/>
    <p:sldId id="606" r:id="rId16"/>
    <p:sldId id="564" r:id="rId17"/>
    <p:sldId id="524" r:id="rId18"/>
    <p:sldId id="523" r:id="rId19"/>
    <p:sldId id="455" r:id="rId20"/>
    <p:sldId id="460" r:id="rId21"/>
    <p:sldId id="562" r:id="rId22"/>
    <p:sldId id="563" r:id="rId23"/>
    <p:sldId id="471" r:id="rId24"/>
    <p:sldId id="472" r:id="rId25"/>
    <p:sldId id="469" r:id="rId26"/>
    <p:sldId id="467" r:id="rId27"/>
    <p:sldId id="580" r:id="rId28"/>
    <p:sldId id="593" r:id="rId29"/>
    <p:sldId id="595" r:id="rId30"/>
    <p:sldId id="596" r:id="rId31"/>
    <p:sldId id="597" r:id="rId32"/>
    <p:sldId id="598" r:id="rId33"/>
    <p:sldId id="601" r:id="rId34"/>
    <p:sldId id="602" r:id="rId35"/>
    <p:sldId id="603" r:id="rId36"/>
    <p:sldId id="604" r:id="rId37"/>
    <p:sldId id="607" r:id="rId38"/>
    <p:sldId id="608" r:id="rId39"/>
    <p:sldId id="609" r:id="rId40"/>
    <p:sldId id="610" r:id="rId41"/>
    <p:sldId id="605" r:id="rId42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97" autoAdjust="0"/>
    <p:restoredTop sz="94660"/>
  </p:normalViewPr>
  <p:slideViewPr>
    <p:cSldViewPr>
      <p:cViewPr varScale="1">
        <p:scale>
          <a:sx n="51" d="100"/>
          <a:sy n="51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HD%2001\PhD\Case%20Study\Data%20Analysis\Water%20Audits\Water%20Consumption%20Analysis_10NOV200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\Documents\HD%2001\PhD\Case%20Study\Data%20Analysis\Water%20Savings\High%20Incom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\Documents\HD%2001\PhD\Case%20Study\Data%20Analysis\Water%20Savings\Mid-High%20Incom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\Documents\HD%2001\PhD\Case%20Study\Data%20Analysis\Water%20Savings\Mid-Low%20Incom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\Documents\HD%2001\PhD\Case%20Study\Data%20Analysis\Water%20Savings\Low%20Incom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ase%20Study\Data%20Analysis\Water%20Savings\Input%20Dat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ase%20Study\Data%20Analysis\Water%20Savings\Input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4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6.189326334208249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Lavatório</a:t>
                    </a:r>
                    <a:r>
                      <a:rPr lang="en-US"/>
                      <a:t>
8.6%</a:t>
                    </a:r>
                  </a:p>
                </c:rich>
              </c:tx>
              <c:showCatName val="1"/>
              <c:showPercent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Chuveiro</a:t>
                    </a:r>
                    <a:r>
                      <a:rPr lang="en-US"/>
                      <a:t>
20.6%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1.4524278215223417E-3"/>
                  <c:y val="8.814158646835813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Bidet / </a:t>
                    </a:r>
                    <a:r>
                      <a:rPr lang="en-US" smtClean="0"/>
                      <a:t>Ducha Higiênica</a:t>
                    </a:r>
                    <a:r>
                      <a:rPr lang="en-US"/>
                      <a:t>
1.5%</a:t>
                    </a:r>
                  </a:p>
                </c:rich>
              </c:tx>
              <c:showCatName val="1"/>
              <c:showPercent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Descarga</a:t>
                    </a:r>
                    <a:r>
                      <a:rPr lang="en-US" baseline="0" smtClean="0"/>
                      <a:t> Sanitária</a:t>
                    </a:r>
                    <a:r>
                      <a:rPr lang="en-US"/>
                      <a:t>
16.8%</a:t>
                    </a:r>
                  </a:p>
                </c:rich>
              </c:tx>
              <c:showCatName val="1"/>
              <c:showPercent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Pia de Cozinha</a:t>
                    </a:r>
                    <a:r>
                      <a:rPr lang="en-US"/>
                      <a:t>
16.6%</a:t>
                    </a:r>
                  </a:p>
                </c:rich>
              </c:tx>
              <c:showCatName val="1"/>
              <c:showPercent val="1"/>
            </c:dLbl>
            <c:dLbl>
              <c:idx val="5"/>
              <c:layout>
                <c:manualLayout>
                  <c:x val="-3.1106124527395876E-2"/>
                  <c:y val="4.543772229473765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Filtro de Água</a:t>
                    </a:r>
                    <a:r>
                      <a:rPr lang="en-US"/>
                      <a:t>
1.4%</a:t>
                    </a:r>
                  </a:p>
                </c:rich>
              </c:tx>
              <c:showCatName val="1"/>
              <c:showPercent val="1"/>
            </c:dLbl>
            <c:dLbl>
              <c:idx val="6"/>
              <c:layout>
                <c:manualLayout>
                  <c:x val="-3.084251968504001E-2"/>
                  <c:y val="-4.914187809857100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Máq. </a:t>
                    </a:r>
                    <a:r>
                      <a:rPr lang="en-US" dirty="0" smtClean="0"/>
                      <a:t>d</a:t>
                    </a:r>
                    <a:r>
                      <a:rPr lang="en-US" smtClean="0"/>
                      <a:t>e Lavar Louça</a:t>
                    </a:r>
                    <a:r>
                      <a:rPr lang="en-US"/>
                      <a:t>
1.8%</a:t>
                    </a:r>
                  </a:p>
                </c:rich>
              </c:tx>
              <c:showCatName val="1"/>
              <c:showPercent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Tanque</a:t>
                    </a:r>
                    <a:r>
                      <a:rPr lang="en-US"/>
                      <a:t>
9.5%</a:t>
                    </a:r>
                  </a:p>
                </c:rich>
              </c:tx>
              <c:showCatName val="1"/>
              <c:showPercent val="1"/>
            </c:dLbl>
            <c:dLbl>
              <c:idx val="8"/>
              <c:layout>
                <c:manualLayout>
                  <c:x val="0.17462585231445205"/>
                  <c:y val="0.17734383760327341"/>
                </c:manualLayout>
              </c:layout>
              <c:tx>
                <c:rich>
                  <a:bodyPr/>
                  <a:lstStyle/>
                  <a:p>
                    <a:r>
                      <a:rPr lang="pt-BR" smtClean="0"/>
                      <a:t>Máq. de  Lavar Roupa</a:t>
                    </a:r>
                    <a:r>
                      <a:rPr lang="pt-BR"/>
                      <a:t>
17.2%</a:t>
                    </a:r>
                  </a:p>
                </c:rich>
              </c:tx>
              <c:showCatName val="1"/>
              <c:showPercent val="1"/>
            </c:dLbl>
            <c:dLbl>
              <c:idx val="9"/>
              <c:tx>
                <c:rich>
                  <a:bodyPr/>
                  <a:lstStyle/>
                  <a:p>
                    <a:r>
                      <a:rPr lang="pt-BR" smtClean="0"/>
                      <a:t>Vazamento</a:t>
                    </a:r>
                    <a:r>
                      <a:rPr lang="pt-BR"/>
                      <a:t>
6.0%</a:t>
                    </a:r>
                  </a:p>
                </c:rich>
              </c:tx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lang="en-US" sz="1400"/>
                </a:pPr>
                <a:endParaRPr lang="pt-BR"/>
              </a:p>
            </c:txPr>
            <c:showCatName val="1"/>
            <c:showPercent val="1"/>
            <c:showLeaderLines val="1"/>
          </c:dLbls>
          <c:cat>
            <c:strRef>
              <c:f>'End-Use Water Consumption'!$CG$27:$CG$36</c:f>
              <c:strCache>
                <c:ptCount val="10"/>
                <c:pt idx="0">
                  <c:v>Bathroom Faucet</c:v>
                </c:pt>
                <c:pt idx="1">
                  <c:v>Shower Head</c:v>
                </c:pt>
                <c:pt idx="2">
                  <c:v>Bidet / Hand Douche</c:v>
                </c:pt>
                <c:pt idx="3">
                  <c:v>Toilet Flush</c:v>
                </c:pt>
                <c:pt idx="4">
                  <c:v>Kitchen Faucet</c:v>
                </c:pt>
                <c:pt idx="5">
                  <c:v>Water Filter</c:v>
                </c:pt>
                <c:pt idx="6">
                  <c:v>Dishwasher</c:v>
                </c:pt>
                <c:pt idx="7">
                  <c:v>Utility Faucet</c:v>
                </c:pt>
                <c:pt idx="8">
                  <c:v>Washing Machine</c:v>
                </c:pt>
                <c:pt idx="9">
                  <c:v>Leaks &amp; Losses</c:v>
                </c:pt>
              </c:strCache>
            </c:strRef>
          </c:cat>
          <c:val>
            <c:numRef>
              <c:f>'End-Use Water Consumption'!$CV$27:$CV$36</c:f>
              <c:numCache>
                <c:formatCode>0.0</c:formatCode>
                <c:ptCount val="10"/>
                <c:pt idx="0">
                  <c:v>8.5888757260583919</c:v>
                </c:pt>
                <c:pt idx="1">
                  <c:v>20.595617116978989</c:v>
                </c:pt>
                <c:pt idx="2">
                  <c:v>1.5192054767000021</c:v>
                </c:pt>
                <c:pt idx="3">
                  <c:v>16.827606981889787</c:v>
                </c:pt>
                <c:pt idx="4">
                  <c:v>16.575180341753427</c:v>
                </c:pt>
                <c:pt idx="5">
                  <c:v>1.3964171394251585</c:v>
                </c:pt>
                <c:pt idx="6">
                  <c:v>1.8201398908060025</c:v>
                </c:pt>
                <c:pt idx="7">
                  <c:v>9.4900159312754688</c:v>
                </c:pt>
                <c:pt idx="8">
                  <c:v>17.207089938546712</c:v>
                </c:pt>
                <c:pt idx="9">
                  <c:v>5.979851456565771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spPr>
    <a:noFill/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4"/>
  <c:chart>
    <c:plotArea>
      <c:layout>
        <c:manualLayout>
          <c:layoutTarget val="inner"/>
          <c:xMode val="edge"/>
          <c:yMode val="edge"/>
          <c:x val="0.11477949616532968"/>
          <c:y val="3.5296517835127592E-2"/>
          <c:w val="0.86042305160816834"/>
          <c:h val="0.72130490126502422"/>
        </c:manualLayout>
      </c:layout>
      <c:lineChart>
        <c:grouping val="standard"/>
        <c:ser>
          <c:idx val="0"/>
          <c:order val="0"/>
          <c:tx>
            <c:v>Reúso 1</c:v>
          </c:tx>
          <c:spPr>
            <a:ln w="34925">
              <a:solidFill>
                <a:schemeClr val="tx2"/>
              </a:solidFill>
            </a:ln>
          </c:spPr>
          <c:marker>
            <c:symbol val="none"/>
          </c:marker>
          <c:cat>
            <c:numRef>
              <c:f>RWH!$O$155:$O$167</c:f>
              <c:numCache>
                <c:formatCode>General</c:formatCode>
                <c:ptCount val="13"/>
                <c:pt idx="0">
                  <c:v>1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</c:numCache>
            </c:numRef>
          </c:cat>
          <c:val>
            <c:numRef>
              <c:f>RWH!$P$155:$P$167</c:f>
              <c:numCache>
                <c:formatCode>0</c:formatCode>
                <c:ptCount val="13"/>
                <c:pt idx="0">
                  <c:v>58.741810000000001</c:v>
                </c:pt>
                <c:pt idx="1">
                  <c:v>67.741810000000058</c:v>
                </c:pt>
                <c:pt idx="2">
                  <c:v>77.741810000000086</c:v>
                </c:pt>
                <c:pt idx="3">
                  <c:v>84.960000000000022</c:v>
                </c:pt>
                <c:pt idx="4">
                  <c:v>84.960000000000022</c:v>
                </c:pt>
                <c:pt idx="5">
                  <c:v>84.960000000000022</c:v>
                </c:pt>
                <c:pt idx="6">
                  <c:v>84.960000000000022</c:v>
                </c:pt>
                <c:pt idx="7">
                  <c:v>84.960000000000022</c:v>
                </c:pt>
                <c:pt idx="8">
                  <c:v>84.960000000000022</c:v>
                </c:pt>
                <c:pt idx="9">
                  <c:v>84.960000000000022</c:v>
                </c:pt>
                <c:pt idx="10">
                  <c:v>84.960000000000022</c:v>
                </c:pt>
                <c:pt idx="11">
                  <c:v>84.960000000000022</c:v>
                </c:pt>
                <c:pt idx="12">
                  <c:v>84.960000000000022</c:v>
                </c:pt>
              </c:numCache>
            </c:numRef>
          </c:val>
        </c:ser>
        <c:ser>
          <c:idx val="2"/>
          <c:order val="1"/>
          <c:tx>
            <c:v>Reúso 2</c:v>
          </c:tx>
          <c:spPr>
            <a:ln w="34925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RWH!$O$155:$O$167</c:f>
              <c:numCache>
                <c:formatCode>General</c:formatCode>
                <c:ptCount val="13"/>
                <c:pt idx="0">
                  <c:v>1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</c:numCache>
            </c:numRef>
          </c:cat>
          <c:val>
            <c:numRef>
              <c:f>RWH!$R$155:$R$167</c:f>
              <c:numCache>
                <c:formatCode>0</c:formatCode>
                <c:ptCount val="13"/>
                <c:pt idx="0">
                  <c:v>98.956791632652937</c:v>
                </c:pt>
                <c:pt idx="1">
                  <c:v>107.95679163265295</c:v>
                </c:pt>
                <c:pt idx="2">
                  <c:v>117.95679163265295</c:v>
                </c:pt>
                <c:pt idx="3">
                  <c:v>127.95679163265295</c:v>
                </c:pt>
                <c:pt idx="4">
                  <c:v>137.95679163265319</c:v>
                </c:pt>
                <c:pt idx="5">
                  <c:v>137.95679163265319</c:v>
                </c:pt>
                <c:pt idx="6">
                  <c:v>137.95679163265319</c:v>
                </c:pt>
                <c:pt idx="7">
                  <c:v>137.95679163265319</c:v>
                </c:pt>
                <c:pt idx="8">
                  <c:v>137.95679163265319</c:v>
                </c:pt>
                <c:pt idx="9">
                  <c:v>137.95679163265319</c:v>
                </c:pt>
                <c:pt idx="10">
                  <c:v>137.95679163265319</c:v>
                </c:pt>
                <c:pt idx="11">
                  <c:v>137.95679163265319</c:v>
                </c:pt>
                <c:pt idx="12">
                  <c:v>137.95679163265319</c:v>
                </c:pt>
              </c:numCache>
            </c:numRef>
          </c:val>
        </c:ser>
        <c:ser>
          <c:idx val="4"/>
          <c:order val="2"/>
          <c:tx>
            <c:v>Reúso 3</c:v>
          </c:tx>
          <c:spPr>
            <a:ln w="34925"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RWH!$O$155:$O$167</c:f>
              <c:numCache>
                <c:formatCode>General</c:formatCode>
                <c:ptCount val="13"/>
                <c:pt idx="0">
                  <c:v>1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</c:numCache>
            </c:numRef>
          </c:cat>
          <c:val>
            <c:numRef>
              <c:f>RWH!$T$155:$T$167</c:f>
              <c:numCache>
                <c:formatCode>0</c:formatCode>
                <c:ptCount val="13"/>
                <c:pt idx="0">
                  <c:v>153.77327406698569</c:v>
                </c:pt>
                <c:pt idx="1">
                  <c:v>162.77327406698569</c:v>
                </c:pt>
                <c:pt idx="2">
                  <c:v>172.77327406698569</c:v>
                </c:pt>
                <c:pt idx="3">
                  <c:v>182.77327406698569</c:v>
                </c:pt>
                <c:pt idx="4">
                  <c:v>192.77327406698569</c:v>
                </c:pt>
                <c:pt idx="5">
                  <c:v>202.77327406698572</c:v>
                </c:pt>
                <c:pt idx="6">
                  <c:v>212.77327406698572</c:v>
                </c:pt>
                <c:pt idx="7">
                  <c:v>222.77327406698569</c:v>
                </c:pt>
                <c:pt idx="8">
                  <c:v>228.53800125769035</c:v>
                </c:pt>
                <c:pt idx="9">
                  <c:v>228.53800125769035</c:v>
                </c:pt>
                <c:pt idx="10">
                  <c:v>228.53800125769035</c:v>
                </c:pt>
                <c:pt idx="11">
                  <c:v>228.53800125769035</c:v>
                </c:pt>
                <c:pt idx="12">
                  <c:v>228.53800125769035</c:v>
                </c:pt>
              </c:numCache>
            </c:numRef>
          </c:val>
        </c:ser>
        <c:marker val="1"/>
        <c:axId val="45769856"/>
        <c:axId val="45771776"/>
      </c:lineChart>
      <c:catAx>
        <c:axId val="457698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pt-BR" sz="1400" b="1" i="0" u="none" strike="noStrike" baseline="0"/>
                  <a:t>Volume da </a:t>
                </a:r>
                <a:r>
                  <a:rPr lang="pt-BR" sz="1400"/>
                  <a:t>Cisterna  </a:t>
                </a:r>
                <a:r>
                  <a:rPr lang="pt-BR" sz="1400" b="0"/>
                  <a:t>(m</a:t>
                </a:r>
                <a:r>
                  <a:rPr lang="pt-BR" sz="1400" b="0" baseline="30000"/>
                  <a:t>3</a:t>
                </a:r>
                <a:r>
                  <a:rPr lang="pt-BR" sz="1400" b="0"/>
                  <a:t>)</a:t>
                </a:r>
                <a:endParaRPr lang="pt-BR" sz="1400"/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45771776"/>
        <c:crosses val="autoZero"/>
        <c:auto val="1"/>
        <c:lblAlgn val="ctr"/>
        <c:lblOffset val="100"/>
      </c:catAx>
      <c:valAx>
        <c:axId val="4577177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pt-BR" sz="1600" b="1" dirty="0"/>
                  <a:t>Economia de Água </a:t>
                </a:r>
                <a:r>
                  <a:rPr lang="pt-BR" sz="1600" b="0" dirty="0"/>
                  <a:t>(m</a:t>
                </a:r>
                <a:r>
                  <a:rPr lang="pt-BR" sz="1600" b="0" baseline="30000" dirty="0"/>
                  <a:t>3</a:t>
                </a:r>
                <a:r>
                  <a:rPr lang="pt-BR" sz="1600" b="0" baseline="0" dirty="0"/>
                  <a:t>/ano</a:t>
                </a:r>
                <a:r>
                  <a:rPr lang="pt-BR" sz="1600" b="0" dirty="0"/>
                  <a:t>)</a:t>
                </a:r>
                <a:endParaRPr lang="pt-BR" sz="1600" dirty="0"/>
              </a:p>
            </c:rich>
          </c:tx>
          <c:layout>
            <c:manualLayout>
              <c:xMode val="edge"/>
              <c:yMode val="edge"/>
              <c:x val="0"/>
              <c:y val="4.7142443798669012E-2"/>
            </c:manualLayout>
          </c:layout>
        </c:title>
        <c:numFmt formatCode="0" sourceLinked="1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457698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4355866460898089E-4"/>
          <c:y val="0.87839696003664758"/>
          <c:w val="0.99509775870290218"/>
          <c:h val="0.10252817110307563"/>
        </c:manualLayout>
      </c:layout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4"/>
  <c:chart>
    <c:autoTitleDeleted val="1"/>
    <c:plotArea>
      <c:layout/>
      <c:lineChart>
        <c:grouping val="standard"/>
        <c:ser>
          <c:idx val="0"/>
          <c:order val="0"/>
          <c:tx>
            <c:v>Reúso 1</c:v>
          </c:tx>
          <c:spPr>
            <a:ln w="28575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RWH!$O$157:$O$167</c:f>
              <c:numCache>
                <c:formatCode>General</c:formatCode>
                <c:ptCount val="11"/>
                <c:pt idx="0">
                  <c:v>1</c:v>
                </c:pt>
                <c:pt idx="2">
                  <c:v>10</c:v>
                </c:pt>
                <c:pt idx="4">
                  <c:v>20</c:v>
                </c:pt>
                <c:pt idx="6">
                  <c:v>30</c:v>
                </c:pt>
                <c:pt idx="8">
                  <c:v>40</c:v>
                </c:pt>
                <c:pt idx="10">
                  <c:v>50</c:v>
                </c:pt>
              </c:numCache>
            </c:numRef>
          </c:cat>
          <c:val>
            <c:numRef>
              <c:f>RWH!$P$157:$P$167</c:f>
              <c:numCache>
                <c:formatCode>0</c:formatCode>
                <c:ptCount val="11"/>
                <c:pt idx="0">
                  <c:v>124.74000000000002</c:v>
                </c:pt>
                <c:pt idx="1">
                  <c:v>134.73999999999998</c:v>
                </c:pt>
                <c:pt idx="2">
                  <c:v>144.73999999999998</c:v>
                </c:pt>
                <c:pt idx="3">
                  <c:v>154.73999999999998</c:v>
                </c:pt>
                <c:pt idx="4">
                  <c:v>164.73999999999998</c:v>
                </c:pt>
                <c:pt idx="5">
                  <c:v>174.73999999999998</c:v>
                </c:pt>
                <c:pt idx="6">
                  <c:v>184.73999999999998</c:v>
                </c:pt>
                <c:pt idx="7">
                  <c:v>188.56800000000001</c:v>
                </c:pt>
                <c:pt idx="8">
                  <c:v>188.56800000000001</c:v>
                </c:pt>
                <c:pt idx="9">
                  <c:v>188.56800000000001</c:v>
                </c:pt>
                <c:pt idx="10">
                  <c:v>188.56800000000001</c:v>
                </c:pt>
              </c:numCache>
            </c:numRef>
          </c:val>
        </c:ser>
        <c:marker val="1"/>
        <c:axId val="40266752"/>
        <c:axId val="42083456"/>
      </c:lineChart>
      <c:catAx>
        <c:axId val="402667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pt-BR" sz="1400"/>
                  <a:t>Volume da</a:t>
                </a:r>
                <a:r>
                  <a:rPr lang="pt-BR" sz="1400" baseline="0"/>
                  <a:t> Cisterna </a:t>
                </a:r>
                <a:r>
                  <a:rPr lang="pt-BR" sz="1400" b="0"/>
                  <a:t>(m</a:t>
                </a:r>
                <a:r>
                  <a:rPr lang="pt-BR" sz="1400" b="0" baseline="30000"/>
                  <a:t>3</a:t>
                </a:r>
                <a:r>
                  <a:rPr lang="pt-BR" sz="1400" b="0"/>
                  <a:t>)</a:t>
                </a:r>
                <a:endParaRPr lang="pt-BR" sz="1400"/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42083456"/>
        <c:crosses val="autoZero"/>
        <c:auto val="1"/>
        <c:lblAlgn val="ctr"/>
        <c:lblOffset val="100"/>
      </c:catAx>
      <c:valAx>
        <c:axId val="4208345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pt-BR" sz="1400"/>
                  <a:t>Economia de Água</a:t>
                </a:r>
                <a:r>
                  <a:rPr lang="pt-BR" sz="1400" baseline="0"/>
                  <a:t> </a:t>
                </a:r>
                <a:r>
                  <a:rPr lang="pt-BR" sz="1400" b="0"/>
                  <a:t>(m</a:t>
                </a:r>
                <a:r>
                  <a:rPr lang="pt-BR" sz="1400" b="0" baseline="30000"/>
                  <a:t>3</a:t>
                </a:r>
                <a:r>
                  <a:rPr lang="pt-BR" sz="1400" b="0"/>
                  <a:t>/ano)</a:t>
                </a:r>
                <a:endParaRPr lang="pt-BR" sz="1400"/>
              </a:p>
            </c:rich>
          </c:tx>
          <c:layout>
            <c:manualLayout>
              <c:xMode val="edge"/>
              <c:yMode val="edge"/>
              <c:x val="8.7431567587424389E-3"/>
              <c:y val="0.13523987687065683"/>
            </c:manualLayout>
          </c:layout>
        </c:title>
        <c:numFmt formatCode="0" sourceLinked="1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40266752"/>
        <c:crosses val="autoZero"/>
        <c:crossBetween val="between"/>
      </c:valAx>
    </c:plotArea>
    <c:legend>
      <c:legendPos val="b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4"/>
  <c:chart>
    <c:plotArea>
      <c:layout/>
      <c:lineChart>
        <c:grouping val="standard"/>
        <c:ser>
          <c:idx val="0"/>
          <c:order val="0"/>
          <c:tx>
            <c:v>Reúso 1</c:v>
          </c:tx>
          <c:spPr>
            <a:ln w="34925">
              <a:solidFill>
                <a:schemeClr val="tx2"/>
              </a:solidFill>
            </a:ln>
          </c:spPr>
          <c:marker>
            <c:symbol val="none"/>
          </c:marker>
          <c:cat>
            <c:numRef>
              <c:f>RWH!$O$136:$O$153</c:f>
              <c:numCache>
                <c:formatCode>General</c:formatCode>
                <c:ptCount val="18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60</c:v>
                </c:pt>
                <c:pt idx="12">
                  <c:v>70</c:v>
                </c:pt>
                <c:pt idx="13">
                  <c:v>80</c:v>
                </c:pt>
                <c:pt idx="14">
                  <c:v>90</c:v>
                </c:pt>
                <c:pt idx="15">
                  <c:v>100</c:v>
                </c:pt>
                <c:pt idx="16">
                  <c:v>110</c:v>
                </c:pt>
                <c:pt idx="17">
                  <c:v>120</c:v>
                </c:pt>
              </c:numCache>
            </c:numRef>
          </c:cat>
          <c:val>
            <c:numRef>
              <c:f>RWH!$P$136:$P$153</c:f>
              <c:numCache>
                <c:formatCode>0</c:formatCode>
                <c:ptCount val="18"/>
                <c:pt idx="0">
                  <c:v>13.645446587465573</c:v>
                </c:pt>
                <c:pt idx="1">
                  <c:v>17.645446587465528</c:v>
                </c:pt>
                <c:pt idx="2">
                  <c:v>19.024348435655252</c:v>
                </c:pt>
                <c:pt idx="3">
                  <c:v>19.024348435655252</c:v>
                </c:pt>
                <c:pt idx="4">
                  <c:v>19.024348435655252</c:v>
                </c:pt>
                <c:pt idx="5">
                  <c:v>19.024348435655252</c:v>
                </c:pt>
                <c:pt idx="6">
                  <c:v>19.024348435655252</c:v>
                </c:pt>
                <c:pt idx="7">
                  <c:v>19.024348435655252</c:v>
                </c:pt>
                <c:pt idx="8">
                  <c:v>19.024348435655252</c:v>
                </c:pt>
                <c:pt idx="9">
                  <c:v>19.024348435655252</c:v>
                </c:pt>
                <c:pt idx="10">
                  <c:v>19.024348435655252</c:v>
                </c:pt>
                <c:pt idx="11">
                  <c:v>19.024348435655252</c:v>
                </c:pt>
                <c:pt idx="12">
                  <c:v>19.024348435655252</c:v>
                </c:pt>
                <c:pt idx="13">
                  <c:v>19.024348435655252</c:v>
                </c:pt>
                <c:pt idx="14">
                  <c:v>19.024348435655252</c:v>
                </c:pt>
                <c:pt idx="15">
                  <c:v>19.024348435655252</c:v>
                </c:pt>
                <c:pt idx="16">
                  <c:v>19.024348435655252</c:v>
                </c:pt>
                <c:pt idx="17">
                  <c:v>19.024348435655252</c:v>
                </c:pt>
              </c:numCache>
            </c:numRef>
          </c:val>
        </c:ser>
        <c:ser>
          <c:idx val="2"/>
          <c:order val="1"/>
          <c:tx>
            <c:v>Reúso 2</c:v>
          </c:tx>
          <c:spPr>
            <a:ln w="34925"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val>
            <c:numRef>
              <c:f>RWH!$R$136:$R$153</c:f>
              <c:numCache>
                <c:formatCode>0</c:formatCode>
                <c:ptCount val="18"/>
                <c:pt idx="0">
                  <c:v>45.243727199710413</c:v>
                </c:pt>
                <c:pt idx="1">
                  <c:v>49.243727199710413</c:v>
                </c:pt>
                <c:pt idx="2">
                  <c:v>54.243727199710413</c:v>
                </c:pt>
                <c:pt idx="3">
                  <c:v>59.243727199710399</c:v>
                </c:pt>
                <c:pt idx="4">
                  <c:v>64.243727199710463</c:v>
                </c:pt>
                <c:pt idx="5">
                  <c:v>66.874829485218058</c:v>
                </c:pt>
                <c:pt idx="6">
                  <c:v>66.874829485218058</c:v>
                </c:pt>
                <c:pt idx="7">
                  <c:v>66.874829485218058</c:v>
                </c:pt>
                <c:pt idx="8">
                  <c:v>66.874829485218058</c:v>
                </c:pt>
                <c:pt idx="9">
                  <c:v>66.874829485218058</c:v>
                </c:pt>
                <c:pt idx="10">
                  <c:v>66.874829485218058</c:v>
                </c:pt>
                <c:pt idx="11">
                  <c:v>66.874829485218058</c:v>
                </c:pt>
                <c:pt idx="12">
                  <c:v>66.874829485218058</c:v>
                </c:pt>
                <c:pt idx="13">
                  <c:v>66.874829485218058</c:v>
                </c:pt>
                <c:pt idx="14">
                  <c:v>66.874829485218058</c:v>
                </c:pt>
                <c:pt idx="15">
                  <c:v>66.874829485218058</c:v>
                </c:pt>
                <c:pt idx="16">
                  <c:v>66.874829485218058</c:v>
                </c:pt>
                <c:pt idx="17">
                  <c:v>66.874829485218058</c:v>
                </c:pt>
              </c:numCache>
            </c:numRef>
          </c:val>
        </c:ser>
        <c:ser>
          <c:idx val="4"/>
          <c:order val="2"/>
          <c:tx>
            <c:v>Reúso 3</c:v>
          </c:tx>
          <c:spPr>
            <a:ln w="34925">
              <a:solidFill>
                <a:srgbClr val="9BBB59">
                  <a:lumMod val="50000"/>
                </a:srgbClr>
              </a:solidFill>
            </a:ln>
          </c:spPr>
          <c:marker>
            <c:symbol val="none"/>
          </c:marker>
          <c:val>
            <c:numRef>
              <c:f>RWH!$T$136:$T$153</c:f>
              <c:numCache>
                <c:formatCode>0</c:formatCode>
                <c:ptCount val="18"/>
                <c:pt idx="0">
                  <c:v>86.702888801823718</c:v>
                </c:pt>
                <c:pt idx="1">
                  <c:v>90.702888801823718</c:v>
                </c:pt>
                <c:pt idx="2">
                  <c:v>95.702888801823718</c:v>
                </c:pt>
                <c:pt idx="3">
                  <c:v>100.70288880182373</c:v>
                </c:pt>
                <c:pt idx="4">
                  <c:v>105.70288880182373</c:v>
                </c:pt>
                <c:pt idx="5">
                  <c:v>110.70288880182373</c:v>
                </c:pt>
                <c:pt idx="6">
                  <c:v>115.70288880182373</c:v>
                </c:pt>
                <c:pt idx="7">
                  <c:v>120.70288880182373</c:v>
                </c:pt>
                <c:pt idx="8">
                  <c:v>122.36879520078149</c:v>
                </c:pt>
                <c:pt idx="9">
                  <c:v>122.36879520078149</c:v>
                </c:pt>
                <c:pt idx="10">
                  <c:v>122.36879520078149</c:v>
                </c:pt>
                <c:pt idx="11">
                  <c:v>122.36879520078149</c:v>
                </c:pt>
                <c:pt idx="12">
                  <c:v>122.36879520078149</c:v>
                </c:pt>
                <c:pt idx="13">
                  <c:v>122.36879520078149</c:v>
                </c:pt>
                <c:pt idx="14">
                  <c:v>122.36879520078149</c:v>
                </c:pt>
                <c:pt idx="15">
                  <c:v>122.36879520078149</c:v>
                </c:pt>
                <c:pt idx="16">
                  <c:v>122.36879520078149</c:v>
                </c:pt>
                <c:pt idx="17">
                  <c:v>122.36879520078149</c:v>
                </c:pt>
              </c:numCache>
            </c:numRef>
          </c:val>
        </c:ser>
        <c:marker val="1"/>
        <c:axId val="45870464"/>
        <c:axId val="45889024"/>
      </c:lineChart>
      <c:catAx>
        <c:axId val="458704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pt-BR" sz="1200"/>
                  <a:t>Volume da Cisterna </a:t>
                </a:r>
                <a:r>
                  <a:rPr lang="pt-BR" sz="1200" b="0"/>
                  <a:t>(m</a:t>
                </a:r>
                <a:r>
                  <a:rPr lang="pt-BR" sz="1200" b="0" baseline="30000"/>
                  <a:t>3</a:t>
                </a:r>
                <a:r>
                  <a:rPr lang="pt-BR" sz="1200" b="0"/>
                  <a:t>)</a:t>
                </a:r>
                <a:endParaRPr lang="pt-BR" sz="1200"/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45889024"/>
        <c:crosses val="autoZero"/>
        <c:auto val="1"/>
        <c:lblAlgn val="ctr"/>
        <c:lblOffset val="100"/>
      </c:catAx>
      <c:valAx>
        <c:axId val="4588902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 sz="1200" dirty="0"/>
                  <a:t>Economia de Água </a:t>
                </a:r>
                <a:r>
                  <a:rPr lang="pt-BR" sz="1200" b="0" dirty="0"/>
                  <a:t>(m</a:t>
                </a:r>
                <a:r>
                  <a:rPr lang="pt-BR" sz="1200" b="0" baseline="30000" dirty="0"/>
                  <a:t>3</a:t>
                </a:r>
                <a:r>
                  <a:rPr lang="pt-BR" sz="1200" b="0" baseline="0" dirty="0"/>
                  <a:t>/ano</a:t>
                </a:r>
                <a:r>
                  <a:rPr lang="pt-BR" b="0" dirty="0"/>
                  <a:t>)</a:t>
                </a:r>
                <a:endParaRPr lang="pt-BR" dirty="0"/>
              </a:p>
            </c:rich>
          </c:tx>
        </c:title>
        <c:numFmt formatCode="0" sourceLinked="1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458704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8977241578708153E-3"/>
          <c:y val="0.87839696003664758"/>
          <c:w val="0.99620440148844069"/>
          <c:h val="0.10252817110307563"/>
        </c:manualLayout>
      </c:layout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4"/>
  <c:chart>
    <c:plotArea>
      <c:layout/>
      <c:lineChart>
        <c:grouping val="standard"/>
        <c:ser>
          <c:idx val="0"/>
          <c:order val="0"/>
          <c:tx>
            <c:v>Reúso 1</c:v>
          </c:tx>
          <c:spPr>
            <a:ln w="34925">
              <a:solidFill>
                <a:schemeClr val="tx2"/>
              </a:solidFill>
            </a:ln>
          </c:spPr>
          <c:marker>
            <c:symbol val="none"/>
          </c:marker>
          <c:cat>
            <c:numRef>
              <c:f>RWH!$O$136:$O$153</c:f>
              <c:numCache>
                <c:formatCode>General</c:formatCode>
                <c:ptCount val="18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60</c:v>
                </c:pt>
                <c:pt idx="12">
                  <c:v>70</c:v>
                </c:pt>
                <c:pt idx="13">
                  <c:v>80</c:v>
                </c:pt>
                <c:pt idx="14">
                  <c:v>90</c:v>
                </c:pt>
                <c:pt idx="15">
                  <c:v>100</c:v>
                </c:pt>
                <c:pt idx="16">
                  <c:v>110</c:v>
                </c:pt>
                <c:pt idx="17">
                  <c:v>120</c:v>
                </c:pt>
              </c:numCache>
            </c:numRef>
          </c:cat>
          <c:val>
            <c:numRef>
              <c:f>RWH!$P$136:$P$153</c:f>
              <c:numCache>
                <c:formatCode>0</c:formatCode>
                <c:ptCount val="18"/>
                <c:pt idx="0">
                  <c:v>11.28307</c:v>
                </c:pt>
                <c:pt idx="1">
                  <c:v>15.283069999999999</c:v>
                </c:pt>
                <c:pt idx="2">
                  <c:v>15.48</c:v>
                </c:pt>
                <c:pt idx="3">
                  <c:v>15.48</c:v>
                </c:pt>
                <c:pt idx="4">
                  <c:v>15.48</c:v>
                </c:pt>
                <c:pt idx="5">
                  <c:v>15.48</c:v>
                </c:pt>
                <c:pt idx="6">
                  <c:v>15.48</c:v>
                </c:pt>
                <c:pt idx="7">
                  <c:v>15.48</c:v>
                </c:pt>
                <c:pt idx="8">
                  <c:v>15.48</c:v>
                </c:pt>
                <c:pt idx="9">
                  <c:v>15.48</c:v>
                </c:pt>
                <c:pt idx="10">
                  <c:v>15.48</c:v>
                </c:pt>
                <c:pt idx="11">
                  <c:v>15.48</c:v>
                </c:pt>
                <c:pt idx="12">
                  <c:v>15.48</c:v>
                </c:pt>
                <c:pt idx="13">
                  <c:v>15.48</c:v>
                </c:pt>
                <c:pt idx="14">
                  <c:v>15.48</c:v>
                </c:pt>
                <c:pt idx="15">
                  <c:v>15.48</c:v>
                </c:pt>
                <c:pt idx="16">
                  <c:v>15.48</c:v>
                </c:pt>
                <c:pt idx="17">
                  <c:v>15.48</c:v>
                </c:pt>
              </c:numCache>
            </c:numRef>
          </c:val>
        </c:ser>
        <c:ser>
          <c:idx val="2"/>
          <c:order val="1"/>
          <c:tx>
            <c:v>Reúso 2</c:v>
          </c:tx>
          <c:spPr>
            <a:ln w="34925"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val>
            <c:numRef>
              <c:f>RWH!$R$136:$R$153</c:f>
              <c:numCache>
                <c:formatCode>0</c:formatCode>
                <c:ptCount val="18"/>
                <c:pt idx="0">
                  <c:v>33.699750357142861</c:v>
                </c:pt>
                <c:pt idx="1">
                  <c:v>37.699750357142861</c:v>
                </c:pt>
                <c:pt idx="2">
                  <c:v>42.699750357142861</c:v>
                </c:pt>
                <c:pt idx="3">
                  <c:v>47.699750357142861</c:v>
                </c:pt>
                <c:pt idx="4">
                  <c:v>49.015898724489837</c:v>
                </c:pt>
                <c:pt idx="5">
                  <c:v>49.485994897959181</c:v>
                </c:pt>
                <c:pt idx="6">
                  <c:v>49.485994897959181</c:v>
                </c:pt>
                <c:pt idx="7">
                  <c:v>49.485994897959181</c:v>
                </c:pt>
                <c:pt idx="8">
                  <c:v>49.485994897959181</c:v>
                </c:pt>
                <c:pt idx="9">
                  <c:v>49.485994897959181</c:v>
                </c:pt>
                <c:pt idx="10">
                  <c:v>49.485994897959181</c:v>
                </c:pt>
                <c:pt idx="11">
                  <c:v>49.485994897959181</c:v>
                </c:pt>
                <c:pt idx="12">
                  <c:v>49.485994897959181</c:v>
                </c:pt>
                <c:pt idx="13">
                  <c:v>49.485994897959181</c:v>
                </c:pt>
                <c:pt idx="14">
                  <c:v>49.485994897959181</c:v>
                </c:pt>
                <c:pt idx="15">
                  <c:v>49.485994897959181</c:v>
                </c:pt>
                <c:pt idx="16">
                  <c:v>49.485994897959181</c:v>
                </c:pt>
                <c:pt idx="17">
                  <c:v>49.485994897959181</c:v>
                </c:pt>
              </c:numCache>
            </c:numRef>
          </c:val>
        </c:ser>
        <c:ser>
          <c:idx val="4"/>
          <c:order val="2"/>
          <c:tx>
            <c:v>Reúso 3</c:v>
          </c:tx>
          <c:spPr>
            <a:ln w="34925">
              <a:solidFill>
                <a:srgbClr val="9BBB59">
                  <a:lumMod val="50000"/>
                </a:srgbClr>
              </a:solidFill>
            </a:ln>
          </c:spPr>
          <c:marker>
            <c:symbol val="none"/>
          </c:marker>
          <c:val>
            <c:numRef>
              <c:f>RWH!$T$136:$T$153</c:f>
              <c:numCache>
                <c:formatCode>0</c:formatCode>
                <c:ptCount val="18"/>
                <c:pt idx="0">
                  <c:v>66.182469309808511</c:v>
                </c:pt>
                <c:pt idx="1">
                  <c:v>70.182469309808511</c:v>
                </c:pt>
                <c:pt idx="2">
                  <c:v>75.182469309808482</c:v>
                </c:pt>
                <c:pt idx="3">
                  <c:v>80.182469309808482</c:v>
                </c:pt>
                <c:pt idx="4">
                  <c:v>85.182469309808482</c:v>
                </c:pt>
                <c:pt idx="5">
                  <c:v>90.182469309808482</c:v>
                </c:pt>
                <c:pt idx="6">
                  <c:v>93.227013989918049</c:v>
                </c:pt>
                <c:pt idx="7">
                  <c:v>93.227013989918049</c:v>
                </c:pt>
                <c:pt idx="8">
                  <c:v>93.227013989918049</c:v>
                </c:pt>
                <c:pt idx="9">
                  <c:v>93.227013989918049</c:v>
                </c:pt>
                <c:pt idx="10">
                  <c:v>93.227013989918049</c:v>
                </c:pt>
                <c:pt idx="11">
                  <c:v>93.227013989918049</c:v>
                </c:pt>
                <c:pt idx="12">
                  <c:v>93.227013989918049</c:v>
                </c:pt>
                <c:pt idx="13">
                  <c:v>93.227013989918049</c:v>
                </c:pt>
                <c:pt idx="14">
                  <c:v>93.227013989918049</c:v>
                </c:pt>
                <c:pt idx="15">
                  <c:v>93.227013989918049</c:v>
                </c:pt>
                <c:pt idx="16">
                  <c:v>93.227013989918049</c:v>
                </c:pt>
                <c:pt idx="17">
                  <c:v>93.227013989918049</c:v>
                </c:pt>
              </c:numCache>
            </c:numRef>
          </c:val>
        </c:ser>
        <c:marker val="1"/>
        <c:axId val="45932544"/>
        <c:axId val="45934464"/>
      </c:lineChart>
      <c:catAx>
        <c:axId val="459325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pt-BR" sz="1400"/>
                  <a:t>Volume da Cisterna </a:t>
                </a:r>
                <a:r>
                  <a:rPr lang="pt-BR" sz="1400" b="0"/>
                  <a:t>(m</a:t>
                </a:r>
                <a:r>
                  <a:rPr lang="pt-BR" sz="1400" b="0" baseline="30000"/>
                  <a:t>3</a:t>
                </a:r>
                <a:r>
                  <a:rPr lang="pt-BR" sz="1400" b="0"/>
                  <a:t>)</a:t>
                </a:r>
                <a:endParaRPr lang="pt-BR" sz="1400"/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45934464"/>
        <c:crosses val="autoZero"/>
        <c:auto val="1"/>
        <c:lblAlgn val="ctr"/>
        <c:lblOffset val="100"/>
      </c:catAx>
      <c:valAx>
        <c:axId val="4593446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pt-BR" sz="1600"/>
                  <a:t>Economia de água </a:t>
                </a:r>
                <a:r>
                  <a:rPr lang="pt-BR" sz="1600" b="0"/>
                  <a:t>(m</a:t>
                </a:r>
                <a:r>
                  <a:rPr lang="pt-BR" sz="1600" b="0" baseline="30000"/>
                  <a:t>3</a:t>
                </a:r>
                <a:r>
                  <a:rPr lang="pt-BR" sz="1600" b="0" baseline="0"/>
                  <a:t>/ano</a:t>
                </a:r>
                <a:r>
                  <a:rPr lang="pt-BR" sz="1600" b="0"/>
                  <a:t>)</a:t>
                </a:r>
                <a:endParaRPr lang="pt-BR" sz="1600"/>
              </a:p>
            </c:rich>
          </c:tx>
        </c:title>
        <c:numFmt formatCode="0" sourceLinked="1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459325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8052110438984892E-3"/>
          <c:y val="0.87839696003664758"/>
          <c:w val="0.99238942771638539"/>
          <c:h val="0.10252817110307563"/>
        </c:manualLayout>
      </c:layout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40"/>
  <c:chart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Val val="1"/>
          </c:dLbls>
          <c:cat>
            <c:strRef>
              <c:f>Plan16!$D$3:$D$11</c:f>
              <c:strCache>
                <c:ptCount val="9"/>
                <c:pt idx="0">
                  <c:v>1m3 Rainwater Cistern - Reuse 1</c:v>
                </c:pt>
                <c:pt idx="1">
                  <c:v>10m3 Rainwater Cistern - Reuse 3 </c:v>
                </c:pt>
                <c:pt idx="2">
                  <c:v>20m3 Rainwater Cistern - Reuse 3 </c:v>
                </c:pt>
                <c:pt idx="3">
                  <c:v>30m3 Rainwater Cistern - Reuse 3 </c:v>
                </c:pt>
                <c:pt idx="4">
                  <c:v>10m3 Rainwater Cistern- Reuse 1</c:v>
                </c:pt>
                <c:pt idx="5">
                  <c:v>5m3 Rainwater Cistern - Reuse 1</c:v>
                </c:pt>
                <c:pt idx="6">
                  <c:v>40m3 Rainwater Cistern - Reuse 3 </c:v>
                </c:pt>
                <c:pt idx="7">
                  <c:v>10m3 Rainwater Cistern- Reuse 2</c:v>
                </c:pt>
                <c:pt idx="8">
                  <c:v>5m3 Rainwater Cistern - Reuse 2</c:v>
                </c:pt>
              </c:strCache>
            </c:strRef>
          </c:cat>
          <c:val>
            <c:numRef>
              <c:f>Plan16!$E$3:$E$11</c:f>
              <c:numCache>
                <c:formatCode>[$R$-416]\ #,##0.00</c:formatCode>
                <c:ptCount val="9"/>
                <c:pt idx="0">
                  <c:v>2.9135528618887787</c:v>
                </c:pt>
                <c:pt idx="1">
                  <c:v>2.4931144048821481</c:v>
                </c:pt>
                <c:pt idx="2">
                  <c:v>1.5419164835703778</c:v>
                </c:pt>
                <c:pt idx="3">
                  <c:v>1.1331973551731758</c:v>
                </c:pt>
                <c:pt idx="4">
                  <c:v>0.84438720072154716</c:v>
                </c:pt>
                <c:pt idx="5">
                  <c:v>0.8214011155828036</c:v>
                </c:pt>
                <c:pt idx="6">
                  <c:v>0.52310720709873282</c:v>
                </c:pt>
                <c:pt idx="7">
                  <c:v>0.32175645454320068</c:v>
                </c:pt>
                <c:pt idx="8">
                  <c:v>0.16101588321010399</c:v>
                </c:pt>
              </c:numCache>
            </c:numRef>
          </c:val>
        </c:ser>
        <c:dLbls>
          <c:showVal val="1"/>
        </c:dLbls>
        <c:axId val="45983616"/>
        <c:axId val="45985152"/>
      </c:barChart>
      <c:catAx>
        <c:axId val="45983616"/>
        <c:scaling>
          <c:orientation val="minMax"/>
        </c:scaling>
        <c:axPos val="l"/>
        <c:tickLblPos val="nextTo"/>
        <c:txPr>
          <a:bodyPr/>
          <a:lstStyle/>
          <a:p>
            <a:pPr>
              <a:defRPr sz="1100">
                <a:latin typeface="+mj-lt"/>
              </a:defRPr>
            </a:pPr>
            <a:endParaRPr lang="pt-BR"/>
          </a:p>
        </c:txPr>
        <c:crossAx val="45985152"/>
        <c:crosses val="autoZero"/>
        <c:auto val="1"/>
        <c:lblAlgn val="ctr"/>
        <c:lblOffset val="100"/>
      </c:catAx>
      <c:valAx>
        <c:axId val="45985152"/>
        <c:scaling>
          <c:orientation val="minMax"/>
        </c:scaling>
        <c:axPos val="b"/>
        <c:numFmt formatCode="[$R$-416]\ #,##0.00" sourceLinked="1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45983616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40"/>
  <c:chart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Val val="1"/>
          </c:dLbls>
          <c:cat>
            <c:strRef>
              <c:f>Plan16!$G$3:$G$6</c:f>
              <c:strCache>
                <c:ptCount val="4"/>
                <c:pt idx="0">
                  <c:v>1m3 Rainwater Cistern - Reuse 1</c:v>
                </c:pt>
                <c:pt idx="1">
                  <c:v>10m3 Rainwater Cistern- Reuse 1</c:v>
                </c:pt>
                <c:pt idx="2">
                  <c:v>5m3 Rainwater Cistern - Reuse 1</c:v>
                </c:pt>
                <c:pt idx="3">
                  <c:v>15m3 Rainwater Cistern- Reuse 1</c:v>
                </c:pt>
              </c:strCache>
            </c:strRef>
          </c:cat>
          <c:val>
            <c:numRef>
              <c:f>Plan16!$H$3:$H$6</c:f>
              <c:numCache>
                <c:formatCode>[$R$-416]\ #,##0.00</c:formatCode>
                <c:ptCount val="4"/>
                <c:pt idx="0">
                  <c:v>1.1133748983654754</c:v>
                </c:pt>
                <c:pt idx="1">
                  <c:v>0.51953333217621256</c:v>
                </c:pt>
                <c:pt idx="2">
                  <c:v>0.48483365242181076</c:v>
                </c:pt>
                <c:pt idx="3">
                  <c:v>9.7591805637770368E-2</c:v>
                </c:pt>
              </c:numCache>
            </c:numRef>
          </c:val>
        </c:ser>
        <c:dLbls>
          <c:showVal val="1"/>
        </c:dLbls>
        <c:axId val="45992576"/>
        <c:axId val="50209152"/>
      </c:barChart>
      <c:catAx>
        <c:axId val="45992576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50209152"/>
        <c:crosses val="autoZero"/>
        <c:auto val="1"/>
        <c:lblAlgn val="ctr"/>
        <c:lblOffset val="100"/>
      </c:catAx>
      <c:valAx>
        <c:axId val="50209152"/>
        <c:scaling>
          <c:orientation val="minMax"/>
        </c:scaling>
        <c:axPos val="b"/>
        <c:numFmt formatCode="[$R$-416]\ #,##0.00" sourceLinked="1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45992576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pt-B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015BCB9-E4FC-4A3A-990C-D1B349F20C5D}" type="datetimeFigureOut">
              <a:rPr lang="pt-BR"/>
              <a:pPr>
                <a:defRPr/>
              </a:pPr>
              <a:t>24/09/2013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5BF15A1-8C62-451E-A784-55A09BD68D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EB117C8-CAE7-4F14-9ABD-DBA87DDDEED8}" type="datetimeFigureOut">
              <a:rPr lang="pt-BR"/>
              <a:pPr>
                <a:defRPr/>
              </a:pPr>
              <a:t>24/09/2013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E27826A-5BB9-4E5E-8E81-2C1A55DDB1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DD8043-C056-47A2-81B3-0640766E231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tângulo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Retângulo de cantos arredondados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etângulo de cantos arredondados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tângulo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tângulo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tângulo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tângulo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tângulo 17"/>
          <p:cNvSpPr/>
          <p:nvPr userDrawn="1"/>
        </p:nvSpPr>
        <p:spPr>
          <a:xfrm>
            <a:off x="0" y="1571625"/>
            <a:ext cx="9144000" cy="5286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pSp>
        <p:nvGrpSpPr>
          <p:cNvPr id="18" name="Grupo 19"/>
          <p:cNvGrpSpPr>
            <a:grpSpLocks/>
          </p:cNvGrpSpPr>
          <p:nvPr userDrawn="1"/>
        </p:nvGrpSpPr>
        <p:grpSpPr bwMode="auto">
          <a:xfrm>
            <a:off x="0" y="0"/>
            <a:ext cx="9144000" cy="1570038"/>
            <a:chOff x="0" y="0"/>
            <a:chExt cx="9144000" cy="1569595"/>
          </a:xfrm>
        </p:grpSpPr>
        <p:pic>
          <p:nvPicPr>
            <p:cNvPr id="19" name="Imagem 20" descr="IMG_2226.JPG"/>
            <p:cNvPicPr>
              <a:picLocks noChangeAspect="1"/>
            </p:cNvPicPr>
            <p:nvPr/>
          </p:nvPicPr>
          <p:blipFill>
            <a:blip r:embed="rId2"/>
            <a:srcRect l="47321" t="34821" r="31250" b="33322"/>
            <a:stretch>
              <a:fillRect/>
            </a:stretch>
          </p:blipFill>
          <p:spPr bwMode="auto">
            <a:xfrm>
              <a:off x="0" y="0"/>
              <a:ext cx="2291496" cy="1569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Imagem 21" descr="IMG_2226.JPG"/>
            <p:cNvPicPr>
              <a:picLocks noChangeAspect="1"/>
            </p:cNvPicPr>
            <p:nvPr/>
          </p:nvPicPr>
          <p:blipFill>
            <a:blip r:embed="rId3"/>
            <a:srcRect l="67262" t="34821" b="33322"/>
            <a:stretch>
              <a:fillRect/>
            </a:stretch>
          </p:blipFill>
          <p:spPr bwMode="auto">
            <a:xfrm>
              <a:off x="2148243" y="0"/>
              <a:ext cx="6995757" cy="1569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CaixaDeTexto 31"/>
          <p:cNvSpPr txBox="1"/>
          <p:nvPr userDrawn="1"/>
        </p:nvSpPr>
        <p:spPr>
          <a:xfrm>
            <a:off x="1535113" y="107950"/>
            <a:ext cx="7572375" cy="1368425"/>
          </a:xfrm>
          <a:prstGeom prst="rect">
            <a:avLst/>
          </a:prstGeom>
          <a:noFill/>
        </p:spPr>
        <p:txBody>
          <a:bodyPr lIns="105366" tIns="52683" rIns="105366" bIns="5268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APROVEITAMENTO DE ÁGUA PLUVIAL NAS EDIFICAÇÕES</a:t>
            </a:r>
            <a:endParaRPr lang="pt-BR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22" name="Conector reto 32"/>
          <p:cNvCxnSpPr/>
          <p:nvPr userDrawn="1"/>
        </p:nvCxnSpPr>
        <p:spPr>
          <a:xfrm>
            <a:off x="0" y="1570038"/>
            <a:ext cx="9144000" cy="1587"/>
          </a:xfrm>
          <a:prstGeom prst="line">
            <a:avLst/>
          </a:prstGeom>
          <a:ln w="317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33"/>
          <p:cNvSpPr txBox="1"/>
          <p:nvPr userDrawn="1"/>
        </p:nvSpPr>
        <p:spPr>
          <a:xfrm>
            <a:off x="1571625" y="71438"/>
            <a:ext cx="7572375" cy="1368425"/>
          </a:xfrm>
          <a:prstGeom prst="rect">
            <a:avLst/>
          </a:prstGeom>
          <a:noFill/>
        </p:spPr>
        <p:txBody>
          <a:bodyPr lIns="105366" tIns="52683" rIns="105366" bIns="5268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100" b="1" dirty="0">
                <a:solidFill>
                  <a:schemeClr val="bg1"/>
                </a:solidFill>
                <a:latin typeface="Calibri" pitchFamily="34" charset="0"/>
              </a:rPr>
              <a:t>APROVEITAMENTO DE ÁGUA PLUVIAL NAS EDIFICAÇÕES</a:t>
            </a:r>
            <a:endParaRPr lang="pt-BR" sz="41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24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11C5C0-2419-44B1-BC90-A1FA61D4F021}" type="datetimeFigureOut">
              <a:rPr lang="pt-BR"/>
              <a:pPr>
                <a:defRPr/>
              </a:pPr>
              <a:t>24/09/2013</a:t>
            </a:fld>
            <a:endParaRPr lang="pt-BR"/>
          </a:p>
        </p:txBody>
      </p:sp>
      <p:sp>
        <p:nvSpPr>
          <p:cNvPr id="25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6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62C350-EC45-4967-858B-8A8ECD3302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7BD8B-4290-4855-B131-6E71035D5122}" type="datetimeFigureOut">
              <a:rPr lang="pt-BR"/>
              <a:pPr>
                <a:defRPr/>
              </a:pPr>
              <a:t>24/09/2013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C1A54-FB01-4535-8138-1A3F19F2332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EDF96-609B-45F6-AB18-AD66BD9047B3}" type="datetimeFigureOut">
              <a:rPr lang="pt-BR"/>
              <a:pPr>
                <a:defRPr/>
              </a:pPr>
              <a:t>24/09/2013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C9C80-E356-4ABC-9191-6B3F370AD56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4pPr>
            <a:lvl5pPr>
              <a:buClr>
                <a:schemeClr val="accent4">
                  <a:lumMod val="50000"/>
                </a:schemeClr>
              </a:buCl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0DF55-85B6-4FC9-B903-2DFECD6DC743}" type="datetimeFigureOut">
              <a:rPr lang="pt-BR"/>
              <a:pPr>
                <a:defRPr/>
              </a:pPr>
              <a:t>24/09/2013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0E1DD-58CF-4246-A75A-CB1317C58BC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74259-1FA1-4FA6-B263-337392F3565A}" type="datetimeFigureOut">
              <a:rPr lang="pt-BR"/>
              <a:pPr>
                <a:defRPr/>
              </a:pPr>
              <a:t>24/09/2013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FD878-F87A-427D-BEAA-D25D4B1FB4D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00CA6-FB3D-42E6-AB1E-5BA33510AE31}" type="datetimeFigureOut">
              <a:rPr lang="pt-BR"/>
              <a:pPr>
                <a:defRPr/>
              </a:pPr>
              <a:t>24/09/2013</a:t>
            </a:fld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2403F-0D38-426F-AC13-622FA81AE10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2422AFB-733A-42ED-A07C-A832C74EE6F5}" type="datetimeFigureOut">
              <a:rPr lang="pt-BR"/>
              <a:pPr>
                <a:defRPr/>
              </a:pPr>
              <a:t>24/09/2013</a:t>
            </a:fld>
            <a:endParaRPr lang="pt-BR"/>
          </a:p>
        </p:txBody>
      </p:sp>
      <p:sp>
        <p:nvSpPr>
          <p:cNvPr id="8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25D798E-DC86-4E97-B951-D8EDB59038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3A367-C22C-46D8-A1AC-39C56D9DE037}" type="datetimeFigureOut">
              <a:rPr lang="pt-BR"/>
              <a:pPr>
                <a:defRPr/>
              </a:pPr>
              <a:t>24/09/2013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D37FD-BB00-4BE0-BF39-5A701B360D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1A7CB-FA5C-434C-A2C1-6A137363DD28}" type="datetimeFigureOut">
              <a:rPr lang="pt-BR"/>
              <a:pPr>
                <a:defRPr/>
              </a:pPr>
              <a:t>24/09/2013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96E05-326F-4DC5-83F0-B1F373CDB3E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22C0B-C877-4624-B08F-AC60FD466DCA}" type="datetimeFigureOut">
              <a:rPr lang="pt-BR"/>
              <a:pPr>
                <a:defRPr/>
              </a:pPr>
              <a:t>24/09/2013</a:t>
            </a:fld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931E6-F49D-42B1-BB0C-7F88C5339BB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D3E96-65D3-4E37-9F2B-1A30370ED45A}" type="datetimeFigureOut">
              <a:rPr lang="pt-BR"/>
              <a:pPr>
                <a:defRPr/>
              </a:pPr>
              <a:t>24/09/2013</a:t>
            </a:fld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92A42-3FF8-4C9F-AF87-B3B37E38A5C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tângulo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tângulo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457200" y="712788"/>
            <a:ext cx="82296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40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457200" y="1819275"/>
            <a:ext cx="82296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7914B991-ED78-458E-BFAC-985AF1CF61F9}" type="datetimeFigureOut">
              <a:rPr lang="pt-BR"/>
              <a:pPr>
                <a:defRPr/>
              </a:pPr>
              <a:t>24/09/2013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7723629-ECBE-4064-8EF8-0C1063D0681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5" r:id="rId5"/>
    <p:sldLayoutId id="2147483676" r:id="rId6"/>
    <p:sldLayoutId id="2147483670" r:id="rId7"/>
    <p:sldLayoutId id="2147483669" r:id="rId8"/>
    <p:sldLayoutId id="2147483668" r:id="rId9"/>
    <p:sldLayoutId id="2147483667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rgbClr val="A04DA3"/>
        </a:buClr>
        <a:buFont typeface="Wingdings 2" pitchFamily="18" charset="2"/>
        <a:buChar char=""/>
        <a:defRPr sz="2200" kern="1200">
          <a:solidFill>
            <a:srgbClr val="A04DA3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C991CB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dsantana@unb.b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0" y="6215063"/>
            <a:ext cx="9144000" cy="642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0" y="0"/>
            <a:ext cx="9144000" cy="2857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5363" name="Imagem 14" descr="DPP_0083.JPG"/>
          <p:cNvPicPr>
            <a:picLocks noChangeAspect="1"/>
          </p:cNvPicPr>
          <p:nvPr/>
        </p:nvPicPr>
        <p:blipFill>
          <a:blip r:embed="rId2"/>
          <a:srcRect t="5615" b="17807"/>
          <a:stretch>
            <a:fillRect/>
          </a:stretch>
        </p:blipFill>
        <p:spPr bwMode="auto">
          <a:xfrm>
            <a:off x="0" y="1724025"/>
            <a:ext cx="91440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ixaDeTexto 16"/>
          <p:cNvSpPr txBox="1"/>
          <p:nvPr/>
        </p:nvSpPr>
        <p:spPr>
          <a:xfrm>
            <a:off x="0" y="1104900"/>
            <a:ext cx="91678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Aplicações e estratégias </a:t>
            </a:r>
            <a:r>
              <a:rPr lang="pt-BR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projetuais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itchFamily="34" charset="0"/>
              </a:rPr>
              <a:t> na conservação de água</a:t>
            </a: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Impact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0" y="260350"/>
            <a:ext cx="9144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Aproveitamento de </a:t>
            </a:r>
            <a:r>
              <a:rPr lang="pt-BR" sz="5400" dirty="0">
                <a:solidFill>
                  <a:srgbClr val="0070C0"/>
                </a:solidFill>
                <a:latin typeface="Impact" pitchFamily="34" charset="0"/>
              </a:rPr>
              <a:t>Água Pluvial</a:t>
            </a:r>
            <a:endParaRPr lang="pt-BR" sz="5400" dirty="0">
              <a:solidFill>
                <a:srgbClr val="0070C0"/>
              </a:solidFill>
              <a:latin typeface="Impact" pitchFamily="34" charset="0"/>
            </a:endParaRPr>
          </a:p>
        </p:txBody>
      </p:sp>
      <p:pic>
        <p:nvPicPr>
          <p:cNvPr id="15366" name="Imagem 21" descr="Logo_FAU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6326188"/>
            <a:ext cx="16430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6311900"/>
            <a:ext cx="26431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Imagem 27" descr="as_comp_CON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050" y="6410325"/>
            <a:ext cx="356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Conector reto 29"/>
          <p:cNvCxnSpPr/>
          <p:nvPr/>
        </p:nvCxnSpPr>
        <p:spPr>
          <a:xfrm>
            <a:off x="0" y="6234113"/>
            <a:ext cx="9144000" cy="1587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0" name="CaixaDeTexto 30"/>
          <p:cNvSpPr txBox="1">
            <a:spLocks noChangeArrowheads="1"/>
          </p:cNvSpPr>
          <p:nvPr/>
        </p:nvSpPr>
        <p:spPr bwMode="auto">
          <a:xfrm>
            <a:off x="142875" y="4900613"/>
            <a:ext cx="8929688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b="1">
                <a:solidFill>
                  <a:srgbClr val="002060"/>
                </a:solidFill>
                <a:latin typeface="Cambria" pitchFamily="18" charset="0"/>
              </a:rPr>
              <a:t>Prof. Daniel Sant’Ana </a:t>
            </a:r>
            <a:r>
              <a:rPr lang="pt-BR" sz="1200" i="1">
                <a:solidFill>
                  <a:srgbClr val="002060"/>
                </a:solidFill>
                <a:latin typeface="Cambria" pitchFamily="18" charset="0"/>
              </a:rPr>
              <a:t>Arq. MSc. PhD.</a:t>
            </a:r>
          </a:p>
          <a:p>
            <a:pPr algn="r"/>
            <a:r>
              <a:rPr lang="pt-BR">
                <a:latin typeface="Cambria" pitchFamily="18" charset="0"/>
              </a:rPr>
              <a:t>Universidade de Brasília</a:t>
            </a:r>
          </a:p>
          <a:p>
            <a:pPr algn="r"/>
            <a:r>
              <a:rPr lang="pt-BR">
                <a:latin typeface="Cambria" pitchFamily="18" charset="0"/>
              </a:rPr>
              <a:t>Departamento de Tecnologia</a:t>
            </a:r>
          </a:p>
          <a:p>
            <a:pPr algn="r"/>
            <a:r>
              <a:rPr lang="pt-BR">
                <a:latin typeface="Cambria" pitchFamily="18" charset="0"/>
              </a:rPr>
              <a:t>Faculdade de Arquitetura e Urbanismo</a:t>
            </a:r>
          </a:p>
        </p:txBody>
      </p:sp>
      <p:sp>
        <p:nvSpPr>
          <p:cNvPr id="15371" name="CaixaDeTexto 13"/>
          <p:cNvSpPr txBox="1">
            <a:spLocks noChangeArrowheads="1"/>
          </p:cNvSpPr>
          <p:nvPr/>
        </p:nvSpPr>
        <p:spPr bwMode="auto">
          <a:xfrm>
            <a:off x="0" y="0"/>
            <a:ext cx="9144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>
                <a:solidFill>
                  <a:srgbClr val="000000"/>
                </a:solidFill>
                <a:latin typeface="Cambria" pitchFamily="18" charset="0"/>
              </a:rPr>
              <a:t>SENADO FEDERAL| COMISSÃO  MISTA PERMANENTE SOBRE MUDANÇAS CLIMÁTICAS | 29 AGOSTO 2013 </a:t>
            </a:r>
          </a:p>
          <a:p>
            <a:endParaRPr lang="pt-BR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ítulo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136650"/>
          </a:xfrm>
        </p:spPr>
        <p:txBody>
          <a:bodyPr/>
          <a:lstStyle/>
          <a:p>
            <a:r>
              <a:rPr lang="pt-BR" smtClean="0"/>
              <a:t>Qualidade da Água Pluvial</a:t>
            </a:r>
          </a:p>
        </p:txBody>
      </p:sp>
      <p:sp>
        <p:nvSpPr>
          <p:cNvPr id="2457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5286375"/>
          </a:xfrm>
        </p:spPr>
        <p:txBody>
          <a:bodyPr/>
          <a:lstStyle/>
          <a:p>
            <a:r>
              <a:rPr lang="pt-BR" smtClean="0"/>
              <a:t>Qualidade da água após escorrer sobre superfície impermeabilizada</a:t>
            </a:r>
          </a:p>
          <a:p>
            <a:pPr lvl="1"/>
            <a:r>
              <a:rPr lang="pt-BR" smtClean="0"/>
              <a:t>Coberturas</a:t>
            </a:r>
          </a:p>
          <a:p>
            <a:pPr lvl="2"/>
            <a:r>
              <a:rPr lang="pt-BR" smtClean="0"/>
              <a:t>Telhados, lajes, lonas, teto-jardim, etc.</a:t>
            </a:r>
          </a:p>
          <a:p>
            <a:pPr lvl="2">
              <a:buFont typeface="Wingdings 2" pitchFamily="18" charset="2"/>
              <a:buNone/>
            </a:pPr>
            <a:endParaRPr lang="pt-BR" sz="800" smtClean="0"/>
          </a:p>
          <a:p>
            <a:pPr lvl="2"/>
            <a:r>
              <a:rPr lang="pt-BR" smtClean="0"/>
              <a:t>Menor grau de contaminação</a:t>
            </a:r>
          </a:p>
          <a:p>
            <a:pPr lvl="3">
              <a:buFont typeface="Arial" charset="0"/>
              <a:buChar char="•"/>
            </a:pPr>
            <a:r>
              <a:rPr lang="pt-BR" smtClean="0"/>
              <a:t>Terra, poeira, pólen, folhas, galhos, etc.</a:t>
            </a:r>
          </a:p>
          <a:p>
            <a:pPr lvl="3">
              <a:buFont typeface="Arial" charset="0"/>
              <a:buChar char="•"/>
            </a:pPr>
            <a:r>
              <a:rPr lang="pt-BR" smtClean="0"/>
              <a:t>Excremento de pássaros </a:t>
            </a:r>
          </a:p>
          <a:p>
            <a:pPr lvl="3">
              <a:buFont typeface="Arial" charset="0"/>
              <a:buChar char="•"/>
            </a:pPr>
            <a:r>
              <a:rPr lang="pt-BR" smtClean="0"/>
              <a:t>Revestimento do telhado como tintas e fibrocimento</a:t>
            </a:r>
          </a:p>
          <a:p>
            <a:pPr lvl="3">
              <a:buFont typeface="Arial" charset="0"/>
              <a:buChar char="•"/>
            </a:pPr>
            <a:r>
              <a:rPr lang="pt-BR" smtClean="0"/>
              <a:t>Entre outros</a:t>
            </a:r>
          </a:p>
          <a:p>
            <a:pPr lvl="3">
              <a:buFont typeface="Arial" charset="0"/>
              <a:buNone/>
            </a:pPr>
            <a:endParaRPr lang="pt-BR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pSp>
        <p:nvGrpSpPr>
          <p:cNvPr id="25602" name="Grupo 4"/>
          <p:cNvGrpSpPr>
            <a:grpSpLocks/>
          </p:cNvGrpSpPr>
          <p:nvPr/>
        </p:nvGrpSpPr>
        <p:grpSpPr bwMode="auto">
          <a:xfrm>
            <a:off x="71438" y="44450"/>
            <a:ext cx="9067800" cy="6813550"/>
            <a:chOff x="595832" y="762000"/>
            <a:chExt cx="7861412" cy="5837238"/>
          </a:xfrm>
        </p:grpSpPr>
        <p:pic>
          <p:nvPicPr>
            <p:cNvPr id="25603" name="Picture 7" descr="\\Cassandra\ARCHIV_ (G)\Materialsammlung zentral\Sachgebiete\Wasser\Regenwasser\RWN\Folien OW als Dateien\Folie 29 Anlage Multigo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5832" y="762000"/>
              <a:ext cx="7772400" cy="5837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604" name="Group 19"/>
            <p:cNvGrpSpPr>
              <a:grpSpLocks/>
            </p:cNvGrpSpPr>
            <p:nvPr/>
          </p:nvGrpSpPr>
          <p:grpSpPr bwMode="auto">
            <a:xfrm>
              <a:off x="6858000" y="3886217"/>
              <a:ext cx="304800" cy="323315"/>
              <a:chOff x="3264" y="3936"/>
              <a:chExt cx="202" cy="153"/>
            </a:xfrm>
          </p:grpSpPr>
          <p:sp>
            <p:nvSpPr>
              <p:cNvPr id="25618" name="Oval 20"/>
              <p:cNvSpPr>
                <a:spLocks noChangeArrowheads="1"/>
              </p:cNvSpPr>
              <p:nvPr/>
            </p:nvSpPr>
            <p:spPr bwMode="auto">
              <a:xfrm>
                <a:off x="3264" y="3936"/>
                <a:ext cx="144" cy="14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Georgia" pitchFamily="18" charset="0"/>
                </a:endParaRPr>
              </a:p>
            </p:txBody>
          </p:sp>
          <p:sp>
            <p:nvSpPr>
              <p:cNvPr id="25619" name="Text Box 21"/>
              <p:cNvSpPr txBox="1">
                <a:spLocks noChangeArrowheads="1"/>
              </p:cNvSpPr>
              <p:nvPr/>
            </p:nvSpPr>
            <p:spPr bwMode="auto">
              <a:xfrm>
                <a:off x="3264" y="3936"/>
                <a:ext cx="202" cy="153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37160" tIns="68580" rIns="137160" bIns="68580">
                <a:spAutoFit/>
              </a:bodyPr>
              <a:lstStyle/>
              <a:p>
                <a:pPr algn="ctr" defTabSz="1371600">
                  <a:spcBef>
                    <a:spcPct val="50000"/>
                  </a:spcBef>
                </a:pPr>
                <a:r>
                  <a:rPr lang="de-DE" sz="1200" b="1"/>
                  <a:t>4</a:t>
                </a:r>
              </a:p>
            </p:txBody>
          </p:sp>
        </p:grpSp>
        <p:grpSp>
          <p:nvGrpSpPr>
            <p:cNvPr id="25605" name="Group 25"/>
            <p:cNvGrpSpPr>
              <a:grpSpLocks/>
            </p:cNvGrpSpPr>
            <p:nvPr/>
          </p:nvGrpSpPr>
          <p:grpSpPr bwMode="auto">
            <a:xfrm>
              <a:off x="4876800" y="3048017"/>
              <a:ext cx="304800" cy="323315"/>
              <a:chOff x="3264" y="3936"/>
              <a:chExt cx="202" cy="153"/>
            </a:xfrm>
          </p:grpSpPr>
          <p:sp>
            <p:nvSpPr>
              <p:cNvPr id="25616" name="Oval 26"/>
              <p:cNvSpPr>
                <a:spLocks noChangeArrowheads="1"/>
              </p:cNvSpPr>
              <p:nvPr/>
            </p:nvSpPr>
            <p:spPr bwMode="auto">
              <a:xfrm>
                <a:off x="3264" y="3936"/>
                <a:ext cx="144" cy="14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Georgia" pitchFamily="18" charset="0"/>
                </a:endParaRPr>
              </a:p>
            </p:txBody>
          </p:sp>
          <p:sp>
            <p:nvSpPr>
              <p:cNvPr id="25617" name="Text Box 27"/>
              <p:cNvSpPr txBox="1">
                <a:spLocks noChangeArrowheads="1"/>
              </p:cNvSpPr>
              <p:nvPr/>
            </p:nvSpPr>
            <p:spPr bwMode="auto">
              <a:xfrm>
                <a:off x="3264" y="3936"/>
                <a:ext cx="202" cy="153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37160" tIns="68580" rIns="137160" bIns="68580">
                <a:spAutoFit/>
              </a:bodyPr>
              <a:lstStyle/>
              <a:p>
                <a:pPr algn="ctr" defTabSz="1371600">
                  <a:spcBef>
                    <a:spcPct val="50000"/>
                  </a:spcBef>
                </a:pPr>
                <a:r>
                  <a:rPr lang="de-DE" sz="1200" b="1"/>
                  <a:t>1</a:t>
                </a:r>
              </a:p>
            </p:txBody>
          </p:sp>
        </p:grpSp>
        <p:grpSp>
          <p:nvGrpSpPr>
            <p:cNvPr id="25606" name="Group 28"/>
            <p:cNvGrpSpPr>
              <a:grpSpLocks/>
            </p:cNvGrpSpPr>
            <p:nvPr/>
          </p:nvGrpSpPr>
          <p:grpSpPr bwMode="auto">
            <a:xfrm>
              <a:off x="5638800" y="5791217"/>
              <a:ext cx="304800" cy="323315"/>
              <a:chOff x="3264" y="3936"/>
              <a:chExt cx="202" cy="153"/>
            </a:xfrm>
          </p:grpSpPr>
          <p:sp>
            <p:nvSpPr>
              <p:cNvPr id="25614" name="Oval 29"/>
              <p:cNvSpPr>
                <a:spLocks noChangeArrowheads="1"/>
              </p:cNvSpPr>
              <p:nvPr/>
            </p:nvSpPr>
            <p:spPr bwMode="auto">
              <a:xfrm>
                <a:off x="3264" y="3936"/>
                <a:ext cx="144" cy="14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Georgia" pitchFamily="18" charset="0"/>
                </a:endParaRPr>
              </a:p>
            </p:txBody>
          </p:sp>
          <p:sp>
            <p:nvSpPr>
              <p:cNvPr id="25615" name="Text Box 30"/>
              <p:cNvSpPr txBox="1">
                <a:spLocks noChangeArrowheads="1"/>
              </p:cNvSpPr>
              <p:nvPr/>
            </p:nvSpPr>
            <p:spPr bwMode="auto">
              <a:xfrm>
                <a:off x="3264" y="3936"/>
                <a:ext cx="202" cy="153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37160" tIns="68580" rIns="137160" bIns="68580">
                <a:spAutoFit/>
              </a:bodyPr>
              <a:lstStyle/>
              <a:p>
                <a:pPr algn="ctr" defTabSz="1371600">
                  <a:spcBef>
                    <a:spcPct val="50000"/>
                  </a:spcBef>
                </a:pPr>
                <a:r>
                  <a:rPr lang="de-DE" sz="1200" b="1"/>
                  <a:t>2</a:t>
                </a:r>
              </a:p>
            </p:txBody>
          </p:sp>
        </p:grpSp>
        <p:grpSp>
          <p:nvGrpSpPr>
            <p:cNvPr id="25607" name="Group 31"/>
            <p:cNvGrpSpPr>
              <a:grpSpLocks/>
            </p:cNvGrpSpPr>
            <p:nvPr/>
          </p:nvGrpSpPr>
          <p:grpSpPr bwMode="auto">
            <a:xfrm>
              <a:off x="6477000" y="4800617"/>
              <a:ext cx="304800" cy="323315"/>
              <a:chOff x="3264" y="3936"/>
              <a:chExt cx="202" cy="153"/>
            </a:xfrm>
          </p:grpSpPr>
          <p:sp>
            <p:nvSpPr>
              <p:cNvPr id="25612" name="Oval 32"/>
              <p:cNvSpPr>
                <a:spLocks noChangeArrowheads="1"/>
              </p:cNvSpPr>
              <p:nvPr/>
            </p:nvSpPr>
            <p:spPr bwMode="auto">
              <a:xfrm>
                <a:off x="3264" y="3936"/>
                <a:ext cx="144" cy="14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Georgia" pitchFamily="18" charset="0"/>
                </a:endParaRPr>
              </a:p>
            </p:txBody>
          </p:sp>
          <p:sp>
            <p:nvSpPr>
              <p:cNvPr id="25613" name="Text Box 33"/>
              <p:cNvSpPr txBox="1">
                <a:spLocks noChangeArrowheads="1"/>
              </p:cNvSpPr>
              <p:nvPr/>
            </p:nvSpPr>
            <p:spPr bwMode="auto">
              <a:xfrm>
                <a:off x="3264" y="3936"/>
                <a:ext cx="202" cy="153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37160" tIns="68580" rIns="137160" bIns="68580">
                <a:spAutoFit/>
              </a:bodyPr>
              <a:lstStyle/>
              <a:p>
                <a:pPr algn="ctr" defTabSz="1371600">
                  <a:spcBef>
                    <a:spcPct val="50000"/>
                  </a:spcBef>
                </a:pPr>
                <a:r>
                  <a:rPr lang="de-DE" sz="1200" b="1"/>
                  <a:t>3</a:t>
                </a:r>
              </a:p>
            </p:txBody>
          </p:sp>
        </p:grpSp>
        <p:sp>
          <p:nvSpPr>
            <p:cNvPr id="25608" name="Text Box 35"/>
            <p:cNvSpPr txBox="1">
              <a:spLocks noChangeArrowheads="1"/>
            </p:cNvSpPr>
            <p:nvPr/>
          </p:nvSpPr>
          <p:spPr bwMode="auto">
            <a:xfrm>
              <a:off x="2124988" y="1939925"/>
              <a:ext cx="624324" cy="3691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100"/>
                <a:t>Uso Interno</a:t>
              </a:r>
              <a:endParaRPr lang="de-DE" sz="1100">
                <a:latin typeface="Georgia" pitchFamily="18" charset="0"/>
              </a:endParaRPr>
            </a:p>
          </p:txBody>
        </p:sp>
        <p:sp>
          <p:nvSpPr>
            <p:cNvPr id="25609" name="Text Box 36"/>
            <p:cNvSpPr txBox="1">
              <a:spLocks noChangeArrowheads="1"/>
            </p:cNvSpPr>
            <p:nvPr/>
          </p:nvSpPr>
          <p:spPr bwMode="auto">
            <a:xfrm>
              <a:off x="4247691" y="2908300"/>
              <a:ext cx="606114" cy="3691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100"/>
                <a:t>Uso</a:t>
              </a:r>
            </a:p>
            <a:p>
              <a:pPr algn="ctr"/>
              <a:r>
                <a:rPr lang="de-DE" sz="1100"/>
                <a:t>Externo</a:t>
              </a:r>
              <a:endParaRPr lang="de-DE" sz="1100">
                <a:latin typeface="Georgia" pitchFamily="18" charset="0"/>
              </a:endParaRPr>
            </a:p>
          </p:txBody>
        </p:sp>
        <p:sp>
          <p:nvSpPr>
            <p:cNvPr id="25610" name="Text Box 37"/>
            <p:cNvSpPr txBox="1">
              <a:spLocks noChangeArrowheads="1"/>
            </p:cNvSpPr>
            <p:nvPr/>
          </p:nvSpPr>
          <p:spPr bwMode="auto">
            <a:xfrm>
              <a:off x="3981450" y="4813300"/>
              <a:ext cx="872355" cy="430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100"/>
                <a:t>Infiltração</a:t>
              </a:r>
            </a:p>
            <a:p>
              <a:pPr algn="ctr"/>
              <a:r>
                <a:rPr lang="en-US" sz="1100"/>
                <a:t>Drenagem</a:t>
              </a:r>
            </a:p>
          </p:txBody>
        </p:sp>
        <p:sp>
          <p:nvSpPr>
            <p:cNvPr id="25611" name="Text Box 38"/>
            <p:cNvSpPr txBox="1">
              <a:spLocks noChangeArrowheads="1"/>
            </p:cNvSpPr>
            <p:nvPr/>
          </p:nvSpPr>
          <p:spPr bwMode="auto">
            <a:xfrm>
              <a:off x="7619044" y="4191000"/>
              <a:ext cx="838200" cy="4381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/>
                <a:t>Infiltração</a:t>
              </a:r>
            </a:p>
            <a:p>
              <a:pPr algn="ctr"/>
              <a:r>
                <a:rPr lang="en-US" sz="1100"/>
                <a:t>Drenagem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Tratamento da Água Pluvial</a:t>
            </a:r>
            <a:endParaRPr lang="en-GB" smtClean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115300" cy="5013325"/>
          </a:xfrm>
        </p:spPr>
        <p:txBody>
          <a:bodyPr/>
          <a:lstStyle/>
          <a:p>
            <a:pPr>
              <a:buFontTx/>
              <a:buChar char="•"/>
            </a:pPr>
            <a:r>
              <a:rPr lang="pt-BR" smtClean="0"/>
              <a:t>Dispositivo de escoamento inicial “</a:t>
            </a:r>
            <a:r>
              <a:rPr lang="pt-BR" i="1" smtClean="0"/>
              <a:t>first-flush</a:t>
            </a:r>
            <a:r>
              <a:rPr lang="pt-BR" smtClean="0"/>
              <a:t>”</a:t>
            </a:r>
          </a:p>
          <a:p>
            <a:pPr lvl="1">
              <a:buFontTx/>
              <a:buChar char="•"/>
            </a:pPr>
            <a:r>
              <a:rPr lang="pt-BR" smtClean="0"/>
              <a:t>Escoamento inicial da chuva retira impurezas acumuladas no telhado</a:t>
            </a:r>
          </a:p>
          <a:p>
            <a:pPr lvl="1">
              <a:buFont typeface="Georgia" pitchFamily="18" charset="0"/>
              <a:buNone/>
            </a:pPr>
            <a:endParaRPr lang="pt-BR" sz="800" smtClean="0"/>
          </a:p>
          <a:p>
            <a:pPr lvl="1">
              <a:buFontTx/>
              <a:buChar char="•"/>
            </a:pPr>
            <a:r>
              <a:rPr lang="pt-BR" smtClean="0"/>
              <a:t>Nos primeiros 10-20 min de chuva estão concentrados os maiores poluentes</a:t>
            </a:r>
          </a:p>
          <a:p>
            <a:pPr lvl="2">
              <a:buFontTx/>
              <a:buChar char="•"/>
            </a:pPr>
            <a:r>
              <a:rPr lang="pt-BR" smtClean="0"/>
              <a:t>Sólidos suspensos (SS)</a:t>
            </a:r>
          </a:p>
          <a:p>
            <a:pPr lvl="2">
              <a:buFontTx/>
              <a:buChar char="•"/>
            </a:pPr>
            <a:r>
              <a:rPr lang="pt-BR" smtClean="0"/>
              <a:t>Demanda química de oxigênio (DQO)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229600" cy="1136650"/>
          </a:xfrm>
        </p:spPr>
        <p:txBody>
          <a:bodyPr/>
          <a:lstStyle/>
          <a:p>
            <a:r>
              <a:rPr lang="pt-BR" smtClean="0"/>
              <a:t>Tratamento da Água Pluvial</a:t>
            </a:r>
            <a:endParaRPr lang="en-GB" smtClean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1625"/>
            <a:ext cx="8115300" cy="5013325"/>
          </a:xfrm>
        </p:spPr>
        <p:txBody>
          <a:bodyPr/>
          <a:lstStyle/>
          <a:p>
            <a:pPr>
              <a:buFontTx/>
              <a:buChar char="•"/>
            </a:pPr>
            <a:r>
              <a:rPr lang="pt-BR" smtClean="0"/>
              <a:t>Amostrador: em 10 – 20 min a água fica limpa</a:t>
            </a:r>
          </a:p>
        </p:txBody>
      </p:sp>
      <p:pic>
        <p:nvPicPr>
          <p:cNvPr id="27651" name="Picture 4" descr="sw0109_pg12a"/>
          <p:cNvPicPr>
            <a:picLocks noChangeAspect="1" noChangeArrowheads="1"/>
          </p:cNvPicPr>
          <p:nvPr/>
        </p:nvPicPr>
        <p:blipFill>
          <a:blip r:embed="rId2"/>
          <a:srcRect l="13837" t="8192" r="9293" b="17769"/>
          <a:stretch>
            <a:fillRect/>
          </a:stretch>
        </p:blipFill>
        <p:spPr bwMode="auto">
          <a:xfrm>
            <a:off x="2500313" y="2357438"/>
            <a:ext cx="4214812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FirstFlush"/>
          <p:cNvPicPr>
            <a:picLocks noChangeAspect="1" noChangeArrowheads="1"/>
          </p:cNvPicPr>
          <p:nvPr/>
        </p:nvPicPr>
        <p:blipFill>
          <a:blip r:embed="rId2"/>
          <a:srcRect l="2989" t="1756" r="10880" b="2617"/>
          <a:stretch>
            <a:fillRect/>
          </a:stretch>
        </p:blipFill>
        <p:spPr bwMode="auto">
          <a:xfrm>
            <a:off x="6251575" y="1630363"/>
            <a:ext cx="2892425" cy="522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Tratamento da Água Pluvial</a:t>
            </a:r>
            <a:endParaRPr lang="en-GB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6275388" cy="5013325"/>
          </a:xfrm>
        </p:spPr>
        <p:txBody>
          <a:bodyPr/>
          <a:lstStyle/>
          <a:p>
            <a:pPr>
              <a:buFontTx/>
              <a:buChar char="•"/>
            </a:pPr>
            <a:r>
              <a:rPr lang="pt-BR" smtClean="0"/>
              <a:t>Sistema “first flush”</a:t>
            </a:r>
          </a:p>
          <a:p>
            <a:pPr lvl="1">
              <a:buFontTx/>
              <a:buChar char="•"/>
            </a:pPr>
            <a:r>
              <a:rPr lang="pt-BR" smtClean="0"/>
              <a:t>Escoamento inicial retira impurezas acumuladas no telhado</a:t>
            </a:r>
          </a:p>
          <a:p>
            <a:pPr lvl="1">
              <a:buFontTx/>
              <a:buChar char="•"/>
            </a:pPr>
            <a:r>
              <a:rPr lang="pt-BR" smtClean="0"/>
              <a:t>Água de chuva contaminada acumula em recipiente</a:t>
            </a:r>
          </a:p>
          <a:p>
            <a:pPr lvl="1">
              <a:buFontTx/>
              <a:buChar char="•"/>
            </a:pPr>
            <a:r>
              <a:rPr lang="pt-BR" smtClean="0"/>
              <a:t>Bola flutuante fecha câmara </a:t>
            </a:r>
          </a:p>
          <a:p>
            <a:pPr lvl="1">
              <a:buFontTx/>
              <a:buChar char="•"/>
            </a:pPr>
            <a:r>
              <a:rPr lang="pt-BR" smtClean="0"/>
              <a:t>Restante da água é direcionada para armazenamento</a:t>
            </a:r>
          </a:p>
          <a:p>
            <a:pPr lvl="1">
              <a:buFontTx/>
              <a:buChar char="•"/>
            </a:pPr>
            <a:r>
              <a:rPr lang="pt-BR" smtClean="0"/>
              <a:t>Limpeza da câmara após chuva retirando “plug”</a:t>
            </a:r>
          </a:p>
          <a:p>
            <a:pPr lvl="1">
              <a:buFontTx/>
              <a:buChar char="•"/>
            </a:pPr>
            <a:r>
              <a:rPr lang="pt-BR" smtClean="0"/>
              <a:t>Aprox. 1 L/m² de área de coleta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43063" y="1928813"/>
            <a:ext cx="7283450" cy="4608512"/>
          </a:xfrm>
        </p:spPr>
        <p:txBody>
          <a:bodyPr/>
          <a:lstStyle/>
          <a:p>
            <a:r>
              <a:rPr lang="pt-BR" smtClean="0"/>
              <a:t>Filtros de chuva</a:t>
            </a:r>
          </a:p>
          <a:p>
            <a:pPr lvl="1"/>
            <a:r>
              <a:rPr lang="pt-BR" smtClean="0"/>
              <a:t>Filtro de descida</a:t>
            </a:r>
          </a:p>
          <a:p>
            <a:pPr lvl="2"/>
            <a:r>
              <a:rPr lang="pt-BR" smtClean="0"/>
              <a:t>Área de coleta entre 50 - 150m</a:t>
            </a:r>
            <a:r>
              <a:rPr lang="pt-BR" baseline="30000" smtClean="0"/>
              <a:t>2</a:t>
            </a:r>
            <a:endParaRPr lang="pt-BR" smtClean="0"/>
          </a:p>
          <a:p>
            <a:pPr lvl="1"/>
            <a:r>
              <a:rPr lang="pt-BR" smtClean="0"/>
              <a:t>Filtro de cisterna</a:t>
            </a:r>
          </a:p>
          <a:p>
            <a:pPr lvl="2"/>
            <a:r>
              <a:rPr lang="pt-BR" smtClean="0"/>
              <a:t>Área de coleta até 200m</a:t>
            </a:r>
            <a:r>
              <a:rPr lang="pt-BR" baseline="30000" smtClean="0"/>
              <a:t>2</a:t>
            </a:r>
            <a:endParaRPr lang="pt-BR" smtClean="0"/>
          </a:p>
          <a:p>
            <a:pPr lvl="1"/>
            <a:r>
              <a:rPr lang="pt-BR" smtClean="0"/>
              <a:t>Filtro sub-superficial</a:t>
            </a:r>
          </a:p>
          <a:p>
            <a:pPr lvl="2"/>
            <a:r>
              <a:rPr lang="pt-BR" smtClean="0"/>
              <a:t>Áreas de até 500m</a:t>
            </a:r>
            <a:r>
              <a:rPr lang="pt-BR" baseline="30000" smtClean="0"/>
              <a:t>2</a:t>
            </a:r>
            <a:endParaRPr lang="pt-BR" smtClean="0"/>
          </a:p>
          <a:p>
            <a:pPr lvl="1"/>
            <a:r>
              <a:rPr lang="pt-BR" smtClean="0"/>
              <a:t>Filtro industrial/comercial</a:t>
            </a:r>
          </a:p>
          <a:p>
            <a:pPr lvl="2"/>
            <a:r>
              <a:rPr lang="pt-BR" smtClean="0"/>
              <a:t>Áreas de 500 a 3000m</a:t>
            </a:r>
            <a:r>
              <a:rPr lang="pt-BR" baseline="30000" smtClean="0"/>
              <a:t>2</a:t>
            </a:r>
            <a:endParaRPr lang="pt-BR" smtClean="0"/>
          </a:p>
          <a:p>
            <a:pPr lvl="2"/>
            <a:endParaRPr lang="pt-BR" smtClean="0"/>
          </a:p>
        </p:txBody>
      </p:sp>
      <p:pic>
        <p:nvPicPr>
          <p:cNvPr id="29698" name="Picture 5" descr="Fig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3284538"/>
            <a:ext cx="13430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6" descr="wisy-wff300_d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3716338"/>
            <a:ext cx="2411412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r>
              <a:rPr lang="pt-BR" smtClean="0"/>
              <a:t>Tratamento de Água Pluvial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229600" cy="1136650"/>
          </a:xfrm>
        </p:spPr>
        <p:txBody>
          <a:bodyPr/>
          <a:lstStyle/>
          <a:p>
            <a:r>
              <a:rPr lang="pt-BR" smtClean="0"/>
              <a:t>Configuração da Cisterna</a:t>
            </a:r>
            <a:endParaRPr lang="en-GB" smtClean="0"/>
          </a:p>
        </p:txBody>
      </p:sp>
      <p:grpSp>
        <p:nvGrpSpPr>
          <p:cNvPr id="32770" name="Grupo 10"/>
          <p:cNvGrpSpPr>
            <a:grpSpLocks/>
          </p:cNvGrpSpPr>
          <p:nvPr/>
        </p:nvGrpSpPr>
        <p:grpSpPr bwMode="auto">
          <a:xfrm>
            <a:off x="1928813" y="1571625"/>
            <a:ext cx="6858000" cy="5110163"/>
            <a:chOff x="2592388" y="2844800"/>
            <a:chExt cx="4716462" cy="3514725"/>
          </a:xfrm>
        </p:grpSpPr>
        <p:pic>
          <p:nvPicPr>
            <p:cNvPr id="32771" name="Picture 4" descr="Fig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92388" y="2903538"/>
              <a:ext cx="4716462" cy="345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2" name="Rectangle 5"/>
            <p:cNvSpPr>
              <a:spLocks noChangeArrowheads="1"/>
            </p:cNvSpPr>
            <p:nvPr/>
          </p:nvSpPr>
          <p:spPr bwMode="auto">
            <a:xfrm>
              <a:off x="5545138" y="6072188"/>
              <a:ext cx="1763712" cy="2159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BR" sz="1200">
                  <a:latin typeface="Georgia" pitchFamily="18" charset="0"/>
                </a:rPr>
                <a:t>Sedimentação</a:t>
              </a:r>
              <a:endParaRPr lang="en-GB" sz="1200">
                <a:latin typeface="Georgia" pitchFamily="18" charset="0"/>
              </a:endParaRPr>
            </a:p>
          </p:txBody>
        </p:sp>
        <p:sp>
          <p:nvSpPr>
            <p:cNvPr id="32773" name="Rectangle 6"/>
            <p:cNvSpPr>
              <a:spLocks noChangeArrowheads="1"/>
            </p:cNvSpPr>
            <p:nvPr/>
          </p:nvSpPr>
          <p:spPr bwMode="auto">
            <a:xfrm>
              <a:off x="5545138" y="5351463"/>
              <a:ext cx="1763712" cy="2159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BR" sz="1200">
                  <a:latin typeface="Georgia" pitchFamily="18" charset="0"/>
                </a:rPr>
                <a:t>Freio D’água</a:t>
              </a:r>
              <a:endParaRPr lang="en-GB" sz="1200">
                <a:latin typeface="Georgia" pitchFamily="18" charset="0"/>
              </a:endParaRPr>
            </a:p>
          </p:txBody>
        </p:sp>
        <p:sp>
          <p:nvSpPr>
            <p:cNvPr id="32774" name="Rectangle 7"/>
            <p:cNvSpPr>
              <a:spLocks noChangeArrowheads="1"/>
            </p:cNvSpPr>
            <p:nvPr/>
          </p:nvSpPr>
          <p:spPr bwMode="auto">
            <a:xfrm>
              <a:off x="5545138" y="4656138"/>
              <a:ext cx="1763712" cy="2159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BR" sz="1200">
                  <a:latin typeface="Georgia" pitchFamily="18" charset="0"/>
                </a:rPr>
                <a:t>Sucção Flutuante</a:t>
              </a:r>
              <a:endParaRPr lang="en-GB" sz="1200">
                <a:latin typeface="Georgia" pitchFamily="18" charset="0"/>
              </a:endParaRPr>
            </a:p>
          </p:txBody>
        </p:sp>
        <p:sp>
          <p:nvSpPr>
            <p:cNvPr id="32775" name="Rectangle 8"/>
            <p:cNvSpPr>
              <a:spLocks noChangeArrowheads="1"/>
            </p:cNvSpPr>
            <p:nvPr/>
          </p:nvSpPr>
          <p:spPr bwMode="auto">
            <a:xfrm>
              <a:off x="5545138" y="3944938"/>
              <a:ext cx="1763712" cy="2159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BR" sz="1200">
                  <a:latin typeface="Georgia" pitchFamily="18" charset="0"/>
                </a:rPr>
                <a:t>Válvula de Retenção</a:t>
              </a:r>
              <a:endParaRPr lang="en-GB" sz="1200">
                <a:latin typeface="Georgia" pitchFamily="18" charset="0"/>
              </a:endParaRPr>
            </a:p>
          </p:txBody>
        </p:sp>
        <p:sp>
          <p:nvSpPr>
            <p:cNvPr id="32776" name="Rectangle 9"/>
            <p:cNvSpPr>
              <a:spLocks noChangeArrowheads="1"/>
            </p:cNvSpPr>
            <p:nvPr/>
          </p:nvSpPr>
          <p:spPr bwMode="auto">
            <a:xfrm>
              <a:off x="5545138" y="3454400"/>
              <a:ext cx="1763712" cy="2159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BR" sz="1200">
                  <a:latin typeface="Georgia" pitchFamily="18" charset="0"/>
                </a:rPr>
                <a:t>Sifão Ladrão</a:t>
              </a:r>
              <a:endParaRPr lang="en-GB" sz="1200">
                <a:latin typeface="Georgia" pitchFamily="18" charset="0"/>
              </a:endParaRPr>
            </a:p>
          </p:txBody>
        </p:sp>
        <p:sp>
          <p:nvSpPr>
            <p:cNvPr id="32777" name="Rectangle 10"/>
            <p:cNvSpPr>
              <a:spLocks noChangeArrowheads="1"/>
            </p:cNvSpPr>
            <p:nvPr/>
          </p:nvSpPr>
          <p:spPr bwMode="auto">
            <a:xfrm>
              <a:off x="5545138" y="2844800"/>
              <a:ext cx="1763712" cy="2159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BR" sz="1200">
                  <a:latin typeface="Georgia" pitchFamily="18" charset="0"/>
                </a:rPr>
                <a:t>Acesso Coberto</a:t>
              </a:r>
              <a:endParaRPr lang="en-GB" sz="120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229600" cy="1136650"/>
          </a:xfrm>
        </p:spPr>
        <p:txBody>
          <a:bodyPr/>
          <a:lstStyle/>
          <a:p>
            <a:r>
              <a:rPr lang="pt-BR" smtClean="0"/>
              <a:t>Tratamento da Água Pluvial</a:t>
            </a:r>
            <a:endParaRPr lang="en-GB" smtClean="0"/>
          </a:p>
        </p:txBody>
      </p:sp>
      <p:sp>
        <p:nvSpPr>
          <p:cNvPr id="22632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50"/>
            <a:ext cx="6115050" cy="5429250"/>
          </a:xfrm>
        </p:spPr>
        <p:txBody>
          <a:bodyPr/>
          <a:lstStyle/>
          <a:p>
            <a:pPr>
              <a:buFontTx/>
              <a:buChar char="•"/>
            </a:pPr>
            <a:r>
              <a:rPr lang="pt-BR" smtClean="0"/>
              <a:t>Freio D’Água</a:t>
            </a:r>
          </a:p>
          <a:p>
            <a:pPr lvl="1">
              <a:buFontTx/>
              <a:buChar char="•"/>
            </a:pPr>
            <a:r>
              <a:rPr lang="pt-BR" smtClean="0"/>
              <a:t>Instalado na tubulação de entrada, dentro da cisterna</a:t>
            </a:r>
          </a:p>
          <a:p>
            <a:pPr lvl="1">
              <a:buFontTx/>
              <a:buChar char="•"/>
            </a:pPr>
            <a:endParaRPr lang="pt-BR" sz="800" smtClean="0"/>
          </a:p>
          <a:p>
            <a:pPr lvl="1">
              <a:buFontTx/>
              <a:buChar char="•"/>
            </a:pPr>
            <a:r>
              <a:rPr lang="pt-BR" smtClean="0"/>
              <a:t>Reduz a velocidade da água que entra</a:t>
            </a:r>
          </a:p>
          <a:p>
            <a:pPr lvl="1">
              <a:buFont typeface="Georgia" pitchFamily="18" charset="0"/>
              <a:buNone/>
            </a:pPr>
            <a:endParaRPr lang="pt-BR" sz="800" smtClean="0"/>
          </a:p>
          <a:p>
            <a:pPr lvl="1">
              <a:buFontTx/>
              <a:buChar char="•"/>
            </a:pPr>
            <a:r>
              <a:rPr lang="pt-BR" smtClean="0"/>
              <a:t>Evita o turbilhamento e a suspensão dos sólidos depositados no fundo da cisterna</a:t>
            </a:r>
          </a:p>
          <a:p>
            <a:pPr lvl="1">
              <a:buFont typeface="Georgia" pitchFamily="18" charset="0"/>
              <a:buNone/>
            </a:pPr>
            <a:endParaRPr lang="pt-BR" sz="800" smtClean="0"/>
          </a:p>
          <a:p>
            <a:pPr lvl="1">
              <a:buFontTx/>
              <a:buChar char="•"/>
            </a:pPr>
            <a:r>
              <a:rPr lang="pt-BR" smtClean="0"/>
              <a:t>Promove aeração da água de chuva ao entrar</a:t>
            </a:r>
          </a:p>
          <a:p>
            <a:pPr lvl="1">
              <a:buFontTx/>
              <a:buChar char="•"/>
            </a:pPr>
            <a:endParaRPr lang="pt-BR" smtClean="0"/>
          </a:p>
          <a:p>
            <a:pPr>
              <a:buFontTx/>
              <a:buChar char="•"/>
            </a:pPr>
            <a:endParaRPr lang="pt-BR" smtClean="0"/>
          </a:p>
        </p:txBody>
      </p:sp>
      <p:graphicFrame>
        <p:nvGraphicFramePr>
          <p:cNvPr id="226318" name="Object 14"/>
          <p:cNvGraphicFramePr>
            <a:graphicFrameLocks noChangeAspect="1"/>
          </p:cNvGraphicFramePr>
          <p:nvPr/>
        </p:nvGraphicFramePr>
        <p:xfrm>
          <a:off x="6523038" y="1928813"/>
          <a:ext cx="2549525" cy="3892550"/>
        </p:xfrm>
        <a:graphic>
          <a:graphicData uri="http://schemas.openxmlformats.org/presentationml/2006/ole">
            <p:oleObj spid="_x0000_s226318" name="Picture Publisher 9 Objekt" r:id="rId3" imgW="4524375" imgH="690562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1671638"/>
            <a:ext cx="3071813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229600" cy="1136650"/>
          </a:xfrm>
        </p:spPr>
        <p:txBody>
          <a:bodyPr/>
          <a:lstStyle/>
          <a:p>
            <a:r>
              <a:rPr lang="pt-BR" smtClean="0"/>
              <a:t>Tratamento da Água Pluvial</a:t>
            </a:r>
            <a:endParaRPr lang="en-GB" smtClean="0"/>
          </a:p>
        </p:txBody>
      </p:sp>
      <p:sp>
        <p:nvSpPr>
          <p:cNvPr id="3348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50"/>
            <a:ext cx="6972300" cy="5429250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Tx/>
              <a:buChar char="•"/>
              <a:defRPr/>
            </a:pPr>
            <a:r>
              <a:rPr lang="pt-BR" dirty="0" smtClean="0"/>
              <a:t>Sifão-Ladrão</a:t>
            </a:r>
          </a:p>
          <a:p>
            <a:pPr marL="658368" lvl="1" indent="-246888" fontAlgn="auto">
              <a:spcAft>
                <a:spcPts val="0"/>
              </a:spcAft>
              <a:buFontTx/>
              <a:buChar char="•"/>
              <a:defRPr/>
            </a:pPr>
            <a:r>
              <a:rPr lang="pt-BR" dirty="0" smtClean="0"/>
              <a:t>Instalado no </a:t>
            </a:r>
            <a:r>
              <a:rPr lang="pt-BR" dirty="0" err="1" smtClean="0"/>
              <a:t>extravasor</a:t>
            </a:r>
            <a:r>
              <a:rPr lang="pt-BR" dirty="0" smtClean="0"/>
              <a:t> da cisterna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None/>
              <a:defRPr/>
            </a:pPr>
            <a:endParaRPr lang="pt-BR" sz="800" dirty="0" smtClean="0"/>
          </a:p>
          <a:p>
            <a:pPr marL="658368" lvl="1" indent="-246888" fontAlgn="auto">
              <a:spcAft>
                <a:spcPts val="0"/>
              </a:spcAft>
              <a:buFontTx/>
              <a:buChar char="•"/>
              <a:defRPr/>
            </a:pPr>
            <a:r>
              <a:rPr lang="pt-BR" dirty="0" smtClean="0"/>
              <a:t>Protege a qualidade da água de chuva armazenada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None/>
              <a:defRPr/>
            </a:pPr>
            <a:endParaRPr lang="pt-BR" sz="800" dirty="0" smtClean="0"/>
          </a:p>
          <a:p>
            <a:pPr marL="658368" lvl="1" indent="-246888" fontAlgn="auto">
              <a:spcAft>
                <a:spcPts val="0"/>
              </a:spcAft>
              <a:buFontTx/>
              <a:buChar char="•"/>
              <a:defRPr/>
            </a:pPr>
            <a:r>
              <a:rPr lang="pt-BR" dirty="0" smtClean="0"/>
              <a:t>Faz a extração de sólidos suspensos 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None/>
              <a:defRPr/>
            </a:pPr>
            <a:r>
              <a:rPr lang="pt-BR" dirty="0" smtClean="0"/>
              <a:t>	na superfície da água armazenada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None/>
              <a:defRPr/>
            </a:pPr>
            <a:endParaRPr lang="pt-BR" sz="800" dirty="0" smtClean="0"/>
          </a:p>
          <a:p>
            <a:pPr marL="658368" lvl="1" indent="-246888" fontAlgn="auto">
              <a:spcAft>
                <a:spcPts val="0"/>
              </a:spcAft>
              <a:buFontTx/>
              <a:buChar char="•"/>
              <a:defRPr/>
            </a:pPr>
            <a:r>
              <a:rPr lang="pt-BR" dirty="0" smtClean="0"/>
              <a:t>Impede o refluxo de água pluvial 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None/>
              <a:defRPr/>
            </a:pPr>
            <a:r>
              <a:rPr lang="pt-BR" dirty="0" smtClean="0"/>
              <a:t>	suja provenientes do sistema de 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None/>
              <a:defRPr/>
            </a:pPr>
            <a:r>
              <a:rPr lang="pt-BR" dirty="0" smtClean="0"/>
              <a:t>	drenagem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None/>
              <a:defRPr/>
            </a:pPr>
            <a:endParaRPr lang="pt-BR" sz="800" dirty="0" smtClean="0"/>
          </a:p>
          <a:p>
            <a:pPr marL="658368" lvl="1" indent="-246888" fontAlgn="auto">
              <a:spcAft>
                <a:spcPts val="0"/>
              </a:spcAft>
              <a:buFontTx/>
              <a:buChar char="•"/>
              <a:defRPr/>
            </a:pPr>
            <a:r>
              <a:rPr lang="pt-BR" dirty="0" smtClean="0"/>
              <a:t>Evita a entrada de insetos e 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None/>
              <a:defRPr/>
            </a:pPr>
            <a:r>
              <a:rPr lang="pt-BR" dirty="0" smtClean="0"/>
              <a:t>	roedores dentro da cisterna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None/>
              <a:defRPr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Tratamento da Água Pluvial</a:t>
            </a:r>
            <a:endParaRPr lang="en-GB" smtClean="0"/>
          </a:p>
        </p:txBody>
      </p:sp>
      <p:sp>
        <p:nvSpPr>
          <p:cNvPr id="2283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19275"/>
            <a:ext cx="6686550" cy="4610100"/>
          </a:xfrm>
        </p:spPr>
        <p:txBody>
          <a:bodyPr/>
          <a:lstStyle/>
          <a:p>
            <a:pPr>
              <a:buFontTx/>
              <a:buChar char="•"/>
            </a:pPr>
            <a:r>
              <a:rPr lang="pt-BR" smtClean="0"/>
              <a:t>Filtro flutuante</a:t>
            </a:r>
          </a:p>
          <a:p>
            <a:pPr lvl="1">
              <a:buFontTx/>
              <a:buChar char="•"/>
            </a:pPr>
            <a:r>
              <a:rPr lang="pt-BR" smtClean="0"/>
              <a:t>Instalado junto à mangueira de sucção</a:t>
            </a:r>
          </a:p>
          <a:p>
            <a:pPr lvl="1">
              <a:buFontTx/>
              <a:buChar char="•"/>
            </a:pPr>
            <a:endParaRPr lang="pt-BR" sz="800" smtClean="0"/>
          </a:p>
          <a:p>
            <a:pPr lvl="1">
              <a:buFontTx/>
              <a:buChar char="•"/>
            </a:pPr>
            <a:r>
              <a:rPr lang="pt-BR" smtClean="0"/>
              <a:t>Malha fina filtra pequenas partículas durante extração</a:t>
            </a:r>
          </a:p>
          <a:p>
            <a:pPr lvl="1">
              <a:buFont typeface="Georgia" pitchFamily="18" charset="0"/>
              <a:buNone/>
            </a:pPr>
            <a:endParaRPr lang="pt-BR" sz="800" smtClean="0"/>
          </a:p>
          <a:p>
            <a:pPr lvl="1">
              <a:buFontTx/>
              <a:buChar char="•"/>
            </a:pPr>
            <a:r>
              <a:rPr lang="pt-BR" smtClean="0"/>
              <a:t>Extração da água de chuva realizada abaixo da superfície</a:t>
            </a:r>
          </a:p>
          <a:p>
            <a:pPr lvl="1">
              <a:buFont typeface="Georgia" pitchFamily="18" charset="0"/>
              <a:buNone/>
            </a:pPr>
            <a:endParaRPr lang="pt-BR" sz="800" smtClean="0"/>
          </a:p>
          <a:p>
            <a:pPr lvl="2">
              <a:buFontTx/>
              <a:buChar char="•"/>
            </a:pPr>
            <a:r>
              <a:rPr lang="pt-BR" smtClean="0"/>
              <a:t>Superfície: sólidos suspensos</a:t>
            </a:r>
          </a:p>
          <a:p>
            <a:pPr lvl="2">
              <a:buFontTx/>
              <a:buChar char="•"/>
            </a:pPr>
            <a:r>
              <a:rPr lang="pt-BR" smtClean="0"/>
              <a:t>Base: sedimentação</a:t>
            </a:r>
            <a:endParaRPr lang="en-GB" smtClean="0"/>
          </a:p>
        </p:txBody>
      </p:sp>
      <p:pic>
        <p:nvPicPr>
          <p:cNvPr id="228355" name="Picture 4" descr="Untitled-1"/>
          <p:cNvPicPr>
            <a:picLocks noChangeAspect="1" noChangeArrowheads="1"/>
          </p:cNvPicPr>
          <p:nvPr/>
        </p:nvPicPr>
        <p:blipFill>
          <a:blip r:embed="rId2"/>
          <a:srcRect l="18637" r="5008"/>
          <a:stretch>
            <a:fillRect/>
          </a:stretch>
        </p:blipFill>
        <p:spPr bwMode="auto">
          <a:xfrm>
            <a:off x="7072313" y="3663950"/>
            <a:ext cx="2071687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6" name="Picture 5" descr="Figure 3"/>
          <p:cNvPicPr>
            <a:picLocks noChangeAspect="1" noChangeArrowheads="1"/>
          </p:cNvPicPr>
          <p:nvPr/>
        </p:nvPicPr>
        <p:blipFill>
          <a:blip r:embed="rId3"/>
          <a:srcRect l="32462" t="19658" b="6157"/>
          <a:stretch>
            <a:fillRect/>
          </a:stretch>
        </p:blipFill>
        <p:spPr bwMode="auto">
          <a:xfrm>
            <a:off x="7072313" y="571500"/>
            <a:ext cx="2071687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229600" cy="1136650"/>
          </a:xfrm>
        </p:spPr>
        <p:txBody>
          <a:bodyPr/>
          <a:lstStyle/>
          <a:p>
            <a:r>
              <a:rPr lang="pt-BR" smtClean="0"/>
              <a:t>Breve Histórico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686800" cy="4137025"/>
          </a:xfrm>
        </p:spPr>
        <p:txBody>
          <a:bodyPr/>
          <a:lstStyle/>
          <a:p>
            <a:pPr>
              <a:buFontTx/>
              <a:buChar char="•"/>
            </a:pPr>
            <a:r>
              <a:rPr lang="pt-BR" smtClean="0"/>
              <a:t>Conceito simples usado em diversos países há milênios</a:t>
            </a:r>
          </a:p>
          <a:p>
            <a:pPr lvl="2">
              <a:buFontTx/>
              <a:buChar char="•"/>
            </a:pPr>
            <a:r>
              <a:rPr lang="pt-BR" smtClean="0"/>
              <a:t>2000 aC – Egito antigo</a:t>
            </a:r>
          </a:p>
          <a:p>
            <a:pPr lvl="3">
              <a:buFontTx/>
              <a:buChar char="•"/>
            </a:pPr>
            <a:r>
              <a:rPr lang="pt-BR" smtClean="0"/>
              <a:t>Encontrados cisternas com volumes variados 200-2000m³</a:t>
            </a:r>
          </a:p>
          <a:p>
            <a:pPr lvl="2">
              <a:buFontTx/>
              <a:buChar char="•"/>
            </a:pPr>
            <a:r>
              <a:rPr lang="pt-BR" smtClean="0"/>
              <a:t>1700 aC –Knossos, Creta</a:t>
            </a:r>
          </a:p>
          <a:p>
            <a:pPr lvl="3">
              <a:buFontTx/>
              <a:buChar char="•"/>
            </a:pPr>
            <a:r>
              <a:rPr lang="pt-BR" smtClean="0"/>
              <a:t>Reservatórios cavados nas rochas para consumo humano</a:t>
            </a:r>
          </a:p>
          <a:p>
            <a:pPr lvl="2"/>
            <a:r>
              <a:rPr lang="pt-BR" smtClean="0"/>
              <a:t>600 aC – Sardenha, Itália</a:t>
            </a:r>
          </a:p>
          <a:p>
            <a:pPr lvl="3">
              <a:buFont typeface="Arial" charset="0"/>
              <a:buChar char="•"/>
            </a:pPr>
            <a:r>
              <a:rPr lang="pt-BR" smtClean="0"/>
              <a:t>Cidades e vilas romanas utilizavam para fins potáveis</a:t>
            </a:r>
          </a:p>
          <a:p>
            <a:pPr lvl="2"/>
            <a:endParaRPr lang="pt-BR" smtClean="0"/>
          </a:p>
          <a:p>
            <a:pPr lvl="2"/>
            <a:endParaRPr lang="pt-BR" smtClean="0"/>
          </a:p>
          <a:p>
            <a:pPr lvl="2"/>
            <a:endParaRPr lang="pt-BR" smtClean="0"/>
          </a:p>
        </p:txBody>
      </p:sp>
      <p:pic>
        <p:nvPicPr>
          <p:cNvPr id="16387" name="Picture 5" descr="Figure 2"/>
          <p:cNvPicPr>
            <a:picLocks noChangeAspect="1" noChangeArrowheads="1"/>
          </p:cNvPicPr>
          <p:nvPr/>
        </p:nvPicPr>
        <p:blipFill>
          <a:blip r:embed="rId2"/>
          <a:srcRect b="5611"/>
          <a:stretch>
            <a:fillRect/>
          </a:stretch>
        </p:blipFill>
        <p:spPr bwMode="auto">
          <a:xfrm>
            <a:off x="0" y="4827588"/>
            <a:ext cx="299243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Fig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4899025"/>
            <a:ext cx="31337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Fig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9475" y="4827588"/>
            <a:ext cx="3184525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369888" y="6521450"/>
            <a:ext cx="2987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i="1">
                <a:latin typeface="Georgia" pitchFamily="18" charset="0"/>
              </a:rPr>
              <a:t>(Shuijao)</a:t>
            </a:r>
            <a:r>
              <a:rPr lang="en-GB" sz="1400" i="1">
                <a:latin typeface="Georgia" pitchFamily="18" charset="0"/>
              </a:rPr>
              <a:t> </a:t>
            </a: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2843213" y="6500813"/>
            <a:ext cx="2771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i="1">
                <a:latin typeface="Georgia" pitchFamily="18" charset="0"/>
              </a:rPr>
              <a:t>(Abanbar)</a:t>
            </a:r>
            <a:r>
              <a:rPr lang="en-GB">
                <a:latin typeface="Georgia" pitchFamily="18" charset="0"/>
              </a:rPr>
              <a:t> </a:t>
            </a:r>
          </a:p>
        </p:txBody>
      </p:sp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-415925" y="6491288"/>
            <a:ext cx="2771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latin typeface="Georgia" pitchFamily="18" charset="0"/>
              </a:rPr>
              <a:t>China</a:t>
            </a:r>
          </a:p>
        </p:txBody>
      </p:sp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2071688" y="6491288"/>
            <a:ext cx="2771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latin typeface="Georgia" pitchFamily="18" charset="0"/>
              </a:rPr>
              <a:t>Irã</a:t>
            </a:r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6440488" y="6500813"/>
            <a:ext cx="3132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i="1">
                <a:latin typeface="Georgia" pitchFamily="18" charset="0"/>
              </a:rPr>
              <a:t>(Chultuns)</a:t>
            </a:r>
            <a:r>
              <a:rPr lang="en-GB" sz="1400">
                <a:latin typeface="Georgia" pitchFamily="18" charset="0"/>
              </a:rPr>
              <a:t> </a:t>
            </a:r>
          </a:p>
        </p:txBody>
      </p:sp>
      <p:sp>
        <p:nvSpPr>
          <p:cNvPr id="16395" name="Text Box 13"/>
          <p:cNvSpPr txBox="1">
            <a:spLocks noChangeArrowheads="1"/>
          </p:cNvSpPr>
          <p:nvPr/>
        </p:nvSpPr>
        <p:spPr bwMode="auto">
          <a:xfrm>
            <a:off x="5572125" y="6491288"/>
            <a:ext cx="2771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latin typeface="Georgia" pitchFamily="18" charset="0"/>
              </a:rPr>
              <a:t>México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e 3"/>
          <p:cNvSpPr/>
          <p:nvPr/>
        </p:nvSpPr>
        <p:spPr>
          <a:xfrm>
            <a:off x="2058988" y="2214563"/>
            <a:ext cx="785812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3000375" y="1785938"/>
            <a:ext cx="357188" cy="9286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3702050" y="5786438"/>
            <a:ext cx="642938" cy="642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5429250" y="2786063"/>
            <a:ext cx="785813" cy="785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4462463" y="5643563"/>
            <a:ext cx="714375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Título 1"/>
          <p:cNvSpPr>
            <a:spLocks noGrp="1"/>
          </p:cNvSpPr>
          <p:nvPr>
            <p:ph type="title"/>
          </p:nvPr>
        </p:nvSpPr>
        <p:spPr>
          <a:xfrm>
            <a:off x="457200" y="506413"/>
            <a:ext cx="8229600" cy="1136650"/>
          </a:xfrm>
        </p:spPr>
        <p:txBody>
          <a:bodyPr/>
          <a:lstStyle/>
          <a:p>
            <a:r>
              <a:rPr lang="pt-BR" smtClean="0"/>
              <a:t>Sistemas de Reúso de Água</a:t>
            </a:r>
          </a:p>
        </p:txBody>
      </p:sp>
      <p:sp>
        <p:nvSpPr>
          <p:cNvPr id="230402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5038725"/>
          </a:xfrm>
        </p:spPr>
        <p:txBody>
          <a:bodyPr/>
          <a:lstStyle/>
          <a:p>
            <a:r>
              <a:rPr lang="pt-BR" sz="2600" smtClean="0"/>
              <a:t>NBR 5626/1998 – Instalação predial de água fria</a:t>
            </a:r>
          </a:p>
          <a:p>
            <a:pPr lvl="1"/>
            <a:r>
              <a:rPr lang="pt-BR" smtClean="0"/>
              <a:t>Separação atmosférica </a:t>
            </a:r>
          </a:p>
          <a:p>
            <a:pPr lvl="1"/>
            <a:endParaRPr lang="pt-BR" smtClean="0"/>
          </a:p>
        </p:txBody>
      </p:sp>
      <p:pic>
        <p:nvPicPr>
          <p:cNvPr id="2304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2571750"/>
            <a:ext cx="5857875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04" name="CaixaDeTexto 4"/>
          <p:cNvSpPr txBox="1"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solidFill>
                  <a:schemeClr val="bg1"/>
                </a:solidFill>
                <a:latin typeface="Calibri" pitchFamily="34" charset="0"/>
              </a:rPr>
              <a:t>MÓDULO 4: </a:t>
            </a:r>
            <a:r>
              <a:rPr lang="pt-BR" sz="1400">
                <a:solidFill>
                  <a:schemeClr val="bg1"/>
                </a:solidFill>
                <a:latin typeface="Calibri" pitchFamily="34" charset="0"/>
              </a:rPr>
              <a:t>Sistemas de Aproveitamento de Água Pluvial</a:t>
            </a:r>
          </a:p>
        </p:txBody>
      </p:sp>
      <p:sp>
        <p:nvSpPr>
          <p:cNvPr id="230405" name="CaixaDeTexto 6"/>
          <p:cNvSpPr txBox="1">
            <a:spLocks noChangeArrowheads="1"/>
          </p:cNvSpPr>
          <p:nvPr/>
        </p:nvSpPr>
        <p:spPr bwMode="auto">
          <a:xfrm>
            <a:off x="714375" y="5505450"/>
            <a:ext cx="67151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Georgia" pitchFamily="18" charset="0"/>
              </a:rPr>
              <a:t>Onde:</a:t>
            </a:r>
          </a:p>
          <a:p>
            <a:r>
              <a:rPr lang="pt-BR">
                <a:latin typeface="Georgia" pitchFamily="18" charset="0"/>
              </a:rPr>
              <a:t>D = Diâmetro da tubulação de alimentação</a:t>
            </a:r>
          </a:p>
          <a:p>
            <a:r>
              <a:rPr lang="pt-BR">
                <a:latin typeface="Georgia" pitchFamily="18" charset="0"/>
              </a:rPr>
              <a:t>L</a:t>
            </a:r>
            <a:r>
              <a:rPr lang="pt-BR" baseline="-25000">
                <a:latin typeface="Georgia" pitchFamily="18" charset="0"/>
              </a:rPr>
              <a:t>mín</a:t>
            </a:r>
            <a:r>
              <a:rPr lang="pt-BR">
                <a:latin typeface="Georgia" pitchFamily="18" charset="0"/>
              </a:rPr>
              <a:t> = 3d</a:t>
            </a:r>
          </a:p>
          <a:p>
            <a:r>
              <a:rPr lang="pt-BR">
                <a:latin typeface="Georgia" pitchFamily="18" charset="0"/>
              </a:rPr>
              <a:t>S</a:t>
            </a:r>
            <a:r>
              <a:rPr lang="pt-BR" baseline="-25000">
                <a:latin typeface="Georgia" pitchFamily="18" charset="0"/>
              </a:rPr>
              <a:t>mín</a:t>
            </a:r>
            <a:r>
              <a:rPr lang="pt-BR">
                <a:latin typeface="Georgia" pitchFamily="18" charset="0"/>
              </a:rPr>
              <a:t> = 2d</a:t>
            </a:r>
          </a:p>
          <a:p>
            <a:r>
              <a:rPr lang="pt-BR"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357938" y="4143375"/>
            <a:ext cx="1071562" cy="214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pSp>
        <p:nvGrpSpPr>
          <p:cNvPr id="231427" name="Grupo 30"/>
          <p:cNvGrpSpPr>
            <a:grpSpLocks/>
          </p:cNvGrpSpPr>
          <p:nvPr/>
        </p:nvGrpSpPr>
        <p:grpSpPr bwMode="auto">
          <a:xfrm>
            <a:off x="285750" y="0"/>
            <a:ext cx="8358188" cy="6858000"/>
            <a:chOff x="285720" y="0"/>
            <a:chExt cx="8358246" cy="6858000"/>
          </a:xfrm>
        </p:grpSpPr>
        <p:grpSp>
          <p:nvGrpSpPr>
            <p:cNvPr id="231428" name="Grupo 9"/>
            <p:cNvGrpSpPr>
              <a:grpSpLocks/>
            </p:cNvGrpSpPr>
            <p:nvPr/>
          </p:nvGrpSpPr>
          <p:grpSpPr bwMode="auto">
            <a:xfrm>
              <a:off x="1000100" y="0"/>
              <a:ext cx="7072362" cy="6858000"/>
              <a:chOff x="1000100" y="0"/>
              <a:chExt cx="7072362" cy="6858000"/>
            </a:xfrm>
          </p:grpSpPr>
          <p:pic>
            <p:nvPicPr>
              <p:cNvPr id="231432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142976" y="83514"/>
                <a:ext cx="6798986" cy="6774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" name="Retângulo 36"/>
              <p:cNvSpPr/>
              <p:nvPr/>
            </p:nvSpPr>
            <p:spPr>
              <a:xfrm>
                <a:off x="3857620" y="0"/>
                <a:ext cx="4214842" cy="714375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38" name="Retângulo 37"/>
              <p:cNvSpPr/>
              <p:nvPr/>
            </p:nvSpPr>
            <p:spPr>
              <a:xfrm>
                <a:off x="1000100" y="2143125"/>
                <a:ext cx="1785950" cy="4714875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39" name="Retângulo 38"/>
              <p:cNvSpPr/>
              <p:nvPr/>
            </p:nvSpPr>
            <p:spPr>
              <a:xfrm>
                <a:off x="3357554" y="5429250"/>
                <a:ext cx="2928957" cy="142875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40" name="Retângulo 39"/>
              <p:cNvSpPr/>
              <p:nvPr/>
            </p:nvSpPr>
            <p:spPr>
              <a:xfrm>
                <a:off x="3605206" y="5857875"/>
                <a:ext cx="2928957" cy="1000125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41" name="Retângulo 40"/>
              <p:cNvSpPr/>
              <p:nvPr/>
            </p:nvSpPr>
            <p:spPr>
              <a:xfrm>
                <a:off x="7591446" y="5786438"/>
                <a:ext cx="409578" cy="1000125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sp>
          <p:nvSpPr>
            <p:cNvPr id="33" name="CaixaDeTexto 32"/>
            <p:cNvSpPr txBox="1"/>
            <p:nvPr/>
          </p:nvSpPr>
          <p:spPr>
            <a:xfrm>
              <a:off x="6572264" y="1428750"/>
              <a:ext cx="2071702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kern="0" dirty="0">
                  <a:solidFill>
                    <a:sysClr val="windowText" lastClr="000000"/>
                  </a:solidFill>
                  <a:latin typeface="+mn-lt"/>
                </a:rPr>
                <a:t>Válvula Solenóide</a:t>
              </a:r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285720" y="1854200"/>
              <a:ext cx="2071702" cy="646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kern="0" dirty="0">
                  <a:solidFill>
                    <a:sysClr val="windowText" lastClr="000000"/>
                  </a:solidFill>
                  <a:latin typeface="+mn-lt"/>
                </a:rPr>
                <a:t>Registro de Água Potável</a:t>
              </a:r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2786050" y="4714875"/>
              <a:ext cx="3214709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kern="0" dirty="0">
                  <a:solidFill>
                    <a:sysClr val="windowText" lastClr="000000"/>
                  </a:solidFill>
                  <a:latin typeface="+mn-lt"/>
                </a:rPr>
                <a:t>Separação Atmosférica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ítulo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136650"/>
          </a:xfrm>
        </p:spPr>
        <p:txBody>
          <a:bodyPr/>
          <a:lstStyle/>
          <a:p>
            <a:r>
              <a:rPr lang="pt-BR" smtClean="0"/>
              <a:t>Sistema Isolado</a:t>
            </a:r>
          </a:p>
        </p:txBody>
      </p:sp>
      <p:pic>
        <p:nvPicPr>
          <p:cNvPr id="232450" name="Imagem 3" descr="External RWH System.jpg"/>
          <p:cNvPicPr>
            <a:picLocks noChangeAspect="1" noChangeArrowheads="1"/>
          </p:cNvPicPr>
          <p:nvPr/>
        </p:nvPicPr>
        <p:blipFill>
          <a:blip r:embed="rId2"/>
          <a:srcRect l="14552" r="15334"/>
          <a:stretch>
            <a:fillRect/>
          </a:stretch>
        </p:blipFill>
        <p:spPr bwMode="auto">
          <a:xfrm>
            <a:off x="2192338" y="1500188"/>
            <a:ext cx="4951412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28625"/>
            <a:ext cx="9144000" cy="11366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350" dirty="0" smtClean="0"/>
              <a:t>Sistema Integrado, Alimentação por Gravidade</a:t>
            </a:r>
            <a:endParaRPr lang="pt-BR" sz="3350" dirty="0"/>
          </a:p>
        </p:txBody>
      </p:sp>
      <p:pic>
        <p:nvPicPr>
          <p:cNvPr id="233474" name="Picture 3" descr="C:\Users\Daniel\Documents\HD 01\RWH in Brazil\Figures\Figure 3.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1357313"/>
            <a:ext cx="4429125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7" name="Picture 2" descr="C:\Users\Daniel\Documents\HD 01\RWH in Brazil\Figures\Figure 3.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8838" y="1406525"/>
            <a:ext cx="4943475" cy="543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428625"/>
            <a:ext cx="9144000" cy="11366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350" dirty="0" smtClean="0"/>
              <a:t>Sistema Integrado, Alimentação Direta</a:t>
            </a:r>
            <a:endParaRPr lang="pt-BR" sz="33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428625"/>
            <a:ext cx="9144000" cy="11366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350" dirty="0" smtClean="0"/>
              <a:t>Sistema Integrado, Alimentação Indireta</a:t>
            </a:r>
            <a:endParaRPr lang="pt-BR" sz="3350" dirty="0"/>
          </a:p>
        </p:txBody>
      </p:sp>
      <p:pic>
        <p:nvPicPr>
          <p:cNvPr id="235522" name="Picture 2" descr="Figura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4250" y="1428750"/>
            <a:ext cx="4818063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Título 3"/>
          <p:cNvSpPr>
            <a:spLocks noGrp="1"/>
          </p:cNvSpPr>
          <p:nvPr>
            <p:ph type="title"/>
          </p:nvPr>
        </p:nvSpPr>
        <p:spPr>
          <a:xfrm>
            <a:off x="457200" y="720725"/>
            <a:ext cx="8229600" cy="1136650"/>
          </a:xfrm>
        </p:spPr>
        <p:txBody>
          <a:bodyPr/>
          <a:lstStyle/>
          <a:p>
            <a:r>
              <a:rPr lang="pt-BR" sz="3400" smtClean="0"/>
              <a:t>Detalhe do Reservatório de Distribuição</a:t>
            </a:r>
          </a:p>
        </p:txBody>
      </p:sp>
      <p:pic>
        <p:nvPicPr>
          <p:cNvPr id="23654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27200"/>
            <a:ext cx="9144000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e 6"/>
          <p:cNvSpPr/>
          <p:nvPr/>
        </p:nvSpPr>
        <p:spPr>
          <a:xfrm>
            <a:off x="6072188" y="2690813"/>
            <a:ext cx="642937" cy="642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Título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38238"/>
          </a:xfrm>
        </p:spPr>
        <p:txBody>
          <a:bodyPr/>
          <a:lstStyle/>
          <a:p>
            <a:r>
              <a:rPr lang="pt-BR" smtClean="0"/>
              <a:t>Pesquisa</a:t>
            </a:r>
          </a:p>
        </p:txBody>
      </p:sp>
      <p:sp>
        <p:nvSpPr>
          <p:cNvPr id="237570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610100"/>
          </a:xfrm>
        </p:spPr>
        <p:txBody>
          <a:bodyPr/>
          <a:lstStyle/>
          <a:p>
            <a:r>
              <a:rPr lang="pt-BR" smtClean="0"/>
              <a:t>Estudo Socio-técnico do Uso e Conservação de Água em Edificações Residenciais</a:t>
            </a:r>
          </a:p>
          <a:p>
            <a:pPr lvl="1"/>
            <a:r>
              <a:rPr lang="pt-BR" smtClean="0"/>
              <a:t>Objetivos</a:t>
            </a:r>
          </a:p>
          <a:p>
            <a:pPr lvl="2"/>
            <a:r>
              <a:rPr lang="pt-BR" smtClean="0"/>
              <a:t>Caracterizar os usos-finais do consumo de água;</a:t>
            </a:r>
          </a:p>
          <a:p>
            <a:pPr lvl="2"/>
            <a:r>
              <a:rPr lang="pt-BR" smtClean="0"/>
              <a:t>Identificar estratégias viáveis para a adaptação predial de diferentes rendas e tipologias habitacionais.</a:t>
            </a:r>
          </a:p>
          <a:p>
            <a:pPr lvl="2"/>
            <a:endParaRPr lang="pt-BR" smtClean="0"/>
          </a:p>
          <a:p>
            <a:pPr lvl="2"/>
            <a:endParaRPr lang="pt-BR" smtClean="0"/>
          </a:p>
          <a:p>
            <a:endParaRPr lang="pt-BR" smtClean="0"/>
          </a:p>
        </p:txBody>
      </p:sp>
      <p:pic>
        <p:nvPicPr>
          <p:cNvPr id="237571" name="Picture 2" descr="http://premio.ana.gov.br/_img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5588000"/>
            <a:ext cx="1047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2" name="Picture 7" descr="http://discoverybrasil.uol.com.br/dni-media/mu-45/media-24218-829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19625"/>
            <a:ext cx="91440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3" name="Picture 9" descr="http://premio.ana.gov.br/_img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5373688"/>
            <a:ext cx="1047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85813"/>
            <a:ext cx="7519988" cy="57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ítulo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136650"/>
          </a:xfrm>
        </p:spPr>
        <p:txBody>
          <a:bodyPr/>
          <a:lstStyle/>
          <a:p>
            <a:r>
              <a:rPr lang="pt-BR" smtClean="0"/>
              <a:t>Breve Histórico</a:t>
            </a:r>
          </a:p>
        </p:txBody>
      </p:sp>
      <p:sp>
        <p:nvSpPr>
          <p:cNvPr id="17410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500563"/>
          </a:xfrm>
        </p:spPr>
        <p:txBody>
          <a:bodyPr/>
          <a:lstStyle/>
          <a:p>
            <a:r>
              <a:rPr lang="pt-BR" smtClean="0"/>
              <a:t>No século 20, houve um declínio no AAP</a:t>
            </a:r>
          </a:p>
          <a:p>
            <a:pPr lvl="1"/>
            <a:r>
              <a:rPr lang="pt-BR" smtClean="0"/>
              <a:t>Desenvolvimento de tecnologias para abastecimento público de água potável</a:t>
            </a:r>
          </a:p>
          <a:p>
            <a:pPr lvl="1">
              <a:buFont typeface="Georgia" pitchFamily="18" charset="0"/>
              <a:buNone/>
            </a:pPr>
            <a:endParaRPr lang="pt-BR" sz="800" smtClean="0"/>
          </a:p>
          <a:p>
            <a:r>
              <a:rPr lang="pt-BR" smtClean="0"/>
              <a:t>Na Alemanha, o AAP vem sido feito desde 1980</a:t>
            </a:r>
          </a:p>
          <a:p>
            <a:pPr lvl="1"/>
            <a:r>
              <a:rPr lang="pt-BR" smtClean="0"/>
              <a:t>Questões com qualidade de água e alta demanda</a:t>
            </a:r>
          </a:p>
          <a:p>
            <a:pPr lvl="1"/>
            <a:r>
              <a:rPr lang="pt-BR" smtClean="0"/>
              <a:t>Desenvolvimento de equipamentos para o uso não-potável da água de chuva</a:t>
            </a:r>
          </a:p>
          <a:p>
            <a:pPr lvl="1">
              <a:buFont typeface="Georgia" pitchFamily="18" charset="0"/>
              <a:buNone/>
            </a:pPr>
            <a:endParaRPr lang="pt-BR" sz="800" smtClean="0"/>
          </a:p>
          <a:p>
            <a:r>
              <a:rPr lang="pt-BR" smtClean="0"/>
              <a:t>Hoje, o AAP é um conceito que vem crescendo como uma fonte alternativa para abastecimento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862013"/>
            <a:ext cx="7362825" cy="571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Título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136650"/>
          </a:xfrm>
        </p:spPr>
        <p:txBody>
          <a:bodyPr/>
          <a:lstStyle/>
          <a:p>
            <a:r>
              <a:rPr lang="pt-BR" smtClean="0"/>
              <a:t>Consumo Doméstico de Água no DF</a:t>
            </a:r>
          </a:p>
        </p:txBody>
      </p:sp>
      <p:graphicFrame>
        <p:nvGraphicFramePr>
          <p:cNvPr id="4" name="Gráfico 3"/>
          <p:cNvGraphicFramePr/>
          <p:nvPr/>
        </p:nvGraphicFramePr>
        <p:xfrm>
          <a:off x="47592" y="1400157"/>
          <a:ext cx="9096408" cy="5457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Adaptação e Aceitação</a:t>
            </a:r>
          </a:p>
        </p:txBody>
      </p:sp>
      <p:sp>
        <p:nvSpPr>
          <p:cNvPr id="241666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Adaptação  hidráulica de edifícios existentes</a:t>
            </a:r>
          </a:p>
          <a:p>
            <a:pPr lvl="1"/>
            <a:r>
              <a:rPr lang="pt-BR" smtClean="0"/>
              <a:t>Sistemas de uso externo, distintas da rede hidráulica</a:t>
            </a:r>
            <a:endParaRPr lang="pt-BR" sz="800" smtClean="0"/>
          </a:p>
          <a:p>
            <a:pPr lvl="1"/>
            <a:r>
              <a:rPr lang="pt-BR" smtClean="0"/>
              <a:t>Viável em configurações hidráulicas com colunas de alimentação distintas para WC ou lavanderia</a:t>
            </a:r>
          </a:p>
          <a:p>
            <a:pPr lvl="1">
              <a:buFont typeface="Georgia" pitchFamily="18" charset="0"/>
              <a:buNone/>
            </a:pPr>
            <a:endParaRPr lang="pt-BR" sz="800" smtClean="0"/>
          </a:p>
          <a:p>
            <a:r>
              <a:rPr lang="pt-BR" smtClean="0"/>
              <a:t>Aceitação do usuários</a:t>
            </a:r>
          </a:p>
          <a:p>
            <a:pPr lvl="1"/>
            <a:r>
              <a:rPr lang="pt-BR" smtClean="0"/>
              <a:t>Alto grau de aceitação pública </a:t>
            </a:r>
            <a:endParaRPr lang="pt-BR" sz="800" smtClean="0"/>
          </a:p>
          <a:p>
            <a:pPr lvl="1"/>
            <a:r>
              <a:rPr lang="pt-BR" smtClean="0"/>
              <a:t>Baixa disposição para investir ‘</a:t>
            </a:r>
            <a:r>
              <a:rPr lang="pt-BR" i="1" smtClean="0"/>
              <a:t>willingess-to-pay</a:t>
            </a:r>
            <a:r>
              <a:rPr lang="pt-BR" smtClean="0"/>
              <a:t>’</a:t>
            </a:r>
          </a:p>
          <a:p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Título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136650"/>
          </a:xfrm>
        </p:spPr>
        <p:txBody>
          <a:bodyPr/>
          <a:lstStyle/>
          <a:p>
            <a:r>
              <a:rPr lang="pt-BR" smtClean="0"/>
              <a:t>Redução do Consumo de Água</a:t>
            </a:r>
          </a:p>
        </p:txBody>
      </p:sp>
      <p:sp>
        <p:nvSpPr>
          <p:cNvPr id="242690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610100"/>
          </a:xfrm>
        </p:spPr>
        <p:txBody>
          <a:bodyPr/>
          <a:lstStyle/>
          <a:p>
            <a:r>
              <a:rPr lang="pt-BR" smtClean="0"/>
              <a:t>Aproveitamento de água pluvial</a:t>
            </a:r>
          </a:p>
          <a:p>
            <a:pPr lvl="1"/>
            <a:r>
              <a:rPr lang="pt-BR" smtClean="0"/>
              <a:t>Renda alta</a:t>
            </a:r>
          </a:p>
        </p:txBody>
      </p:sp>
      <p:graphicFrame>
        <p:nvGraphicFramePr>
          <p:cNvPr id="5" name="Gráfico 4"/>
          <p:cNvGraphicFramePr/>
          <p:nvPr/>
        </p:nvGraphicFramePr>
        <p:xfrm>
          <a:off x="928662" y="2485995"/>
          <a:ext cx="7286676" cy="4372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Título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136650"/>
          </a:xfrm>
        </p:spPr>
        <p:txBody>
          <a:bodyPr/>
          <a:lstStyle/>
          <a:p>
            <a:r>
              <a:rPr lang="pt-BR" smtClean="0"/>
              <a:t>Redução do Consumo de Água</a:t>
            </a:r>
          </a:p>
        </p:txBody>
      </p:sp>
      <p:sp>
        <p:nvSpPr>
          <p:cNvPr id="24371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610100"/>
          </a:xfrm>
        </p:spPr>
        <p:txBody>
          <a:bodyPr/>
          <a:lstStyle/>
          <a:p>
            <a:r>
              <a:rPr lang="pt-BR" smtClean="0"/>
              <a:t>Aproveitamento de água pluvial</a:t>
            </a:r>
          </a:p>
          <a:p>
            <a:pPr lvl="1"/>
            <a:r>
              <a:rPr lang="pt-BR" smtClean="0"/>
              <a:t>Renda média-alta</a:t>
            </a:r>
          </a:p>
        </p:txBody>
      </p:sp>
      <p:graphicFrame>
        <p:nvGraphicFramePr>
          <p:cNvPr id="6" name="Gráfico 5"/>
          <p:cNvGraphicFramePr/>
          <p:nvPr/>
        </p:nvGraphicFramePr>
        <p:xfrm>
          <a:off x="928701" y="2500306"/>
          <a:ext cx="7262823" cy="4357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Título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136650"/>
          </a:xfrm>
        </p:spPr>
        <p:txBody>
          <a:bodyPr/>
          <a:lstStyle/>
          <a:p>
            <a:r>
              <a:rPr lang="pt-BR" smtClean="0"/>
              <a:t>Redução do Consumo de Água</a:t>
            </a:r>
          </a:p>
        </p:txBody>
      </p:sp>
      <p:sp>
        <p:nvSpPr>
          <p:cNvPr id="24473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610100"/>
          </a:xfrm>
        </p:spPr>
        <p:txBody>
          <a:bodyPr/>
          <a:lstStyle/>
          <a:p>
            <a:r>
              <a:rPr lang="pt-BR" smtClean="0"/>
              <a:t>Aproveitamento de água pluvial</a:t>
            </a:r>
          </a:p>
          <a:p>
            <a:pPr lvl="1"/>
            <a:r>
              <a:rPr lang="pt-BR" smtClean="0"/>
              <a:t>Renda média-baixa</a:t>
            </a:r>
          </a:p>
        </p:txBody>
      </p:sp>
      <p:graphicFrame>
        <p:nvGraphicFramePr>
          <p:cNvPr id="5" name="Gráfico 4"/>
          <p:cNvGraphicFramePr/>
          <p:nvPr/>
        </p:nvGraphicFramePr>
        <p:xfrm>
          <a:off x="1000100" y="2571720"/>
          <a:ext cx="7143800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Título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136650"/>
          </a:xfrm>
        </p:spPr>
        <p:txBody>
          <a:bodyPr/>
          <a:lstStyle/>
          <a:p>
            <a:r>
              <a:rPr lang="pt-BR" smtClean="0"/>
              <a:t>Redução do Consumo de Água</a:t>
            </a:r>
          </a:p>
        </p:txBody>
      </p:sp>
      <p:sp>
        <p:nvSpPr>
          <p:cNvPr id="245762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610100"/>
          </a:xfrm>
        </p:spPr>
        <p:txBody>
          <a:bodyPr/>
          <a:lstStyle/>
          <a:p>
            <a:r>
              <a:rPr lang="pt-BR" smtClean="0"/>
              <a:t>Aproveitamento de água pluvial</a:t>
            </a:r>
          </a:p>
          <a:p>
            <a:pPr lvl="1"/>
            <a:r>
              <a:rPr lang="pt-BR" smtClean="0"/>
              <a:t>Renda baixa</a:t>
            </a:r>
          </a:p>
        </p:txBody>
      </p:sp>
      <p:graphicFrame>
        <p:nvGraphicFramePr>
          <p:cNvPr id="6" name="Gráfico 5"/>
          <p:cNvGraphicFramePr/>
          <p:nvPr/>
        </p:nvGraphicFramePr>
        <p:xfrm>
          <a:off x="928662" y="2428868"/>
          <a:ext cx="7143800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Título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136650"/>
          </a:xfrm>
        </p:spPr>
        <p:txBody>
          <a:bodyPr/>
          <a:lstStyle/>
          <a:p>
            <a:r>
              <a:rPr lang="pt-BR" smtClean="0"/>
              <a:t>Custo Incremental Médio</a:t>
            </a:r>
          </a:p>
        </p:txBody>
      </p:sp>
      <p:sp>
        <p:nvSpPr>
          <p:cNvPr id="24678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610100"/>
          </a:xfrm>
        </p:spPr>
        <p:txBody>
          <a:bodyPr/>
          <a:lstStyle/>
          <a:p>
            <a:r>
              <a:rPr lang="pt-BR" smtClean="0"/>
              <a:t>Aproveitamento de água pluvial</a:t>
            </a:r>
          </a:p>
          <a:p>
            <a:endParaRPr lang="pt-BR" sz="800" smtClean="0"/>
          </a:p>
          <a:p>
            <a:pPr lvl="1"/>
            <a:r>
              <a:rPr lang="pt-BR" smtClean="0"/>
              <a:t>Renda alta </a:t>
            </a:r>
            <a:r>
              <a:rPr lang="pt-BR" sz="2000" i="1" smtClean="0"/>
              <a:t>(LN &amp; LS)</a:t>
            </a:r>
          </a:p>
        </p:txBody>
      </p:sp>
      <p:graphicFrame>
        <p:nvGraphicFramePr>
          <p:cNvPr id="4" name="Gráfico 3"/>
          <p:cNvGraphicFramePr/>
          <p:nvPr/>
        </p:nvGraphicFramePr>
        <p:xfrm>
          <a:off x="1285852" y="2643183"/>
          <a:ext cx="7000924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6788" name="CaixaDeTexto 4"/>
          <p:cNvSpPr txBox="1">
            <a:spLocks noChangeArrowheads="1"/>
          </p:cNvSpPr>
          <p:nvPr/>
        </p:nvSpPr>
        <p:spPr bwMode="auto">
          <a:xfrm>
            <a:off x="0" y="6500813"/>
            <a:ext cx="9144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>
                <a:latin typeface="Georgia" pitchFamily="18" charset="0"/>
              </a:rPr>
              <a:t>t = 30 anos; taxa a 3%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Título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136650"/>
          </a:xfrm>
        </p:spPr>
        <p:txBody>
          <a:bodyPr/>
          <a:lstStyle/>
          <a:p>
            <a:r>
              <a:rPr lang="pt-BR" smtClean="0"/>
              <a:t>Custo Incremental Médio</a:t>
            </a:r>
          </a:p>
        </p:txBody>
      </p:sp>
      <p:sp>
        <p:nvSpPr>
          <p:cNvPr id="247810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610100"/>
          </a:xfrm>
        </p:spPr>
        <p:txBody>
          <a:bodyPr/>
          <a:lstStyle/>
          <a:p>
            <a:r>
              <a:rPr lang="pt-BR" smtClean="0"/>
              <a:t>Aproveitamento de água pluvial</a:t>
            </a:r>
          </a:p>
          <a:p>
            <a:endParaRPr lang="pt-BR" sz="800" smtClean="0"/>
          </a:p>
          <a:p>
            <a:pPr lvl="1"/>
            <a:r>
              <a:rPr lang="pt-BR" smtClean="0"/>
              <a:t>Renda média-alta </a:t>
            </a:r>
            <a:r>
              <a:rPr lang="pt-BR" sz="2000" i="1" smtClean="0"/>
              <a:t>(BSB &amp; AC)</a:t>
            </a:r>
            <a:endParaRPr lang="pt-BR" sz="2000" smtClean="0"/>
          </a:p>
        </p:txBody>
      </p:sp>
      <p:graphicFrame>
        <p:nvGraphicFramePr>
          <p:cNvPr id="5" name="Gráfico 4"/>
          <p:cNvGraphicFramePr/>
          <p:nvPr/>
        </p:nvGraphicFramePr>
        <p:xfrm>
          <a:off x="1285852" y="2857496"/>
          <a:ext cx="7000924" cy="3668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7812" name="CaixaDeTexto 5"/>
          <p:cNvSpPr txBox="1">
            <a:spLocks noChangeArrowheads="1"/>
          </p:cNvSpPr>
          <p:nvPr/>
        </p:nvSpPr>
        <p:spPr bwMode="auto">
          <a:xfrm>
            <a:off x="0" y="6500813"/>
            <a:ext cx="9144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>
                <a:latin typeface="Georgia" pitchFamily="18" charset="0"/>
              </a:rPr>
              <a:t>t = 30 anos; taxa a 3%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Sistemas AAP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Georgia"/>
              <a:buChar char="•"/>
              <a:defRPr/>
            </a:pPr>
            <a:r>
              <a:rPr lang="pt-BR" dirty="0" smtClean="0"/>
              <a:t>Alto potencial de redução no consumo de água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pt-BR" dirty="0" smtClean="0"/>
              <a:t>Pode chegar a 80.000 litros/residência/ano</a:t>
            </a:r>
          </a:p>
          <a:p>
            <a:pPr marL="411480" lvl="1" indent="0" fontAlgn="auto">
              <a:spcAft>
                <a:spcPts val="0"/>
              </a:spcAft>
              <a:buFont typeface="Georgia"/>
              <a:buNone/>
              <a:defRPr/>
            </a:pPr>
            <a:endParaRPr lang="pt-BR" sz="800" dirty="0" smtClean="0"/>
          </a:p>
          <a:p>
            <a:pPr marL="365760" indent="-256032" fontAlgn="auto">
              <a:spcAft>
                <a:spcPts val="0"/>
              </a:spcAft>
              <a:buFont typeface="Georgia"/>
              <a:buChar char="•"/>
              <a:defRPr/>
            </a:pPr>
            <a:r>
              <a:rPr lang="pt-BR" dirty="0"/>
              <a:t>Adaptação  hidráulica de edifícios existentes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pt-BR" dirty="0"/>
              <a:t>Sistemas de uso externo, distintas da rede hidráulica</a:t>
            </a:r>
            <a:endParaRPr lang="pt-BR" sz="800" dirty="0"/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pt-BR" dirty="0"/>
              <a:t>Viável em configurações hidráulicas com colunas de alimentação distintas para WC ou lavanderia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None/>
              <a:defRPr/>
            </a:pPr>
            <a:endParaRPr lang="pt-BR" sz="800" dirty="0"/>
          </a:p>
          <a:p>
            <a:pPr marL="365760" indent="-256032" fontAlgn="auto">
              <a:spcAft>
                <a:spcPts val="0"/>
              </a:spcAft>
              <a:buFont typeface="Georgia"/>
              <a:buChar char="•"/>
              <a:defRPr/>
            </a:pPr>
            <a:r>
              <a:rPr lang="pt-BR" dirty="0"/>
              <a:t>Aceitação do usuários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pt-BR" dirty="0"/>
              <a:t>Alto grau de aceitação pública </a:t>
            </a:r>
            <a:endParaRPr lang="pt-BR" sz="800" dirty="0"/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pt-BR" dirty="0"/>
              <a:t>Baixa disposição para investir ‘</a:t>
            </a:r>
            <a:r>
              <a:rPr lang="pt-BR" i="1" dirty="0" err="1"/>
              <a:t>willingess-to-pay</a:t>
            </a:r>
            <a:r>
              <a:rPr lang="pt-BR" dirty="0" smtClean="0"/>
              <a:t>’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Normas e Regulamentos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19275"/>
            <a:ext cx="8229600" cy="5038725"/>
          </a:xfrm>
        </p:spPr>
        <p:txBody>
          <a:bodyPr>
            <a:normAutofit fontScale="92500"/>
          </a:bodyPr>
          <a:lstStyle/>
          <a:p>
            <a:pPr marL="365760" indent="-256032" fontAlgn="auto">
              <a:spcAft>
                <a:spcPts val="0"/>
              </a:spcAft>
              <a:buFont typeface="Georgia"/>
              <a:buChar char="•"/>
              <a:defRPr/>
            </a:pPr>
            <a:r>
              <a:rPr lang="pt-BR" dirty="0" smtClean="0"/>
              <a:t>NBR 5626/1998 – Instalação predial de água fria</a:t>
            </a:r>
          </a:p>
          <a:p>
            <a:pPr marL="365760" indent="-256032" fontAlgn="auto">
              <a:spcAft>
                <a:spcPts val="0"/>
              </a:spcAft>
              <a:buFont typeface="Georgia"/>
              <a:buNone/>
              <a:defRPr/>
            </a:pPr>
            <a:endParaRPr lang="pt-BR" sz="800" dirty="0" smtClean="0"/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pt-BR" dirty="0" smtClean="0"/>
              <a:t>O abastecimento pode ser feito com água potável ou não potável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None/>
              <a:defRPr/>
            </a:pPr>
            <a:endParaRPr lang="pt-BR" sz="800" dirty="0" smtClean="0"/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pt-BR" dirty="0" smtClean="0"/>
              <a:t>Nestes casos, a concessionária deve ser notificada previamente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None/>
              <a:defRPr/>
            </a:pPr>
            <a:endParaRPr lang="pt-BR" sz="800" dirty="0" smtClean="0"/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pt-BR" dirty="0" smtClean="0"/>
              <a:t>A água não potável pode ser utilizada para: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None/>
              <a:defRPr/>
            </a:pPr>
            <a:endParaRPr lang="pt-BR" sz="800" dirty="0" smtClean="0"/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pt-BR" dirty="0" smtClean="0"/>
              <a:t>Limpeza de bacias sanitárias e mictórios, 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None/>
              <a:defRPr/>
            </a:pPr>
            <a:endParaRPr lang="pt-BR" sz="800" dirty="0" smtClean="0"/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pt-BR" dirty="0" smtClean="0"/>
              <a:t>Para combate a incêndios e 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None/>
              <a:defRPr/>
            </a:pPr>
            <a:endParaRPr lang="pt-BR" sz="800" dirty="0" smtClean="0"/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pt-BR" dirty="0" smtClean="0"/>
              <a:t>Para outros usos onde o requisito de potabilidade não se faça necessário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Título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38238"/>
          </a:xfrm>
        </p:spPr>
        <p:txBody>
          <a:bodyPr/>
          <a:lstStyle/>
          <a:p>
            <a:r>
              <a:rPr lang="pt-BR" smtClean="0"/>
              <a:t>Sistemas AAP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5113338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Georgia"/>
              <a:buChar char="•"/>
              <a:defRPr/>
            </a:pPr>
            <a:r>
              <a:rPr lang="pt-BR" dirty="0" smtClean="0"/>
              <a:t>Regulamentação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pt-BR" dirty="0" smtClean="0"/>
              <a:t>Agências de água e concessionárias</a:t>
            </a:r>
          </a:p>
          <a:p>
            <a:pPr marL="411480" lvl="1" indent="0" fontAlgn="auto">
              <a:spcAft>
                <a:spcPts val="0"/>
              </a:spcAft>
              <a:buFont typeface="Georgia"/>
              <a:buNone/>
              <a:defRPr/>
            </a:pPr>
            <a:endParaRPr lang="pt-BR" sz="900" dirty="0" smtClean="0"/>
          </a:p>
          <a:p>
            <a:pPr marL="365760" indent="-256032" fontAlgn="auto">
              <a:spcAft>
                <a:spcPts val="0"/>
              </a:spcAft>
              <a:buFont typeface="Georgia"/>
              <a:buChar char="•"/>
              <a:defRPr/>
            </a:pPr>
            <a:r>
              <a:rPr lang="pt-BR" dirty="0" smtClean="0"/>
              <a:t>Políticas de conscientização para a população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pt-BR" dirty="0" smtClean="0"/>
              <a:t>Conservação de água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pt-BR" dirty="0" smtClean="0"/>
              <a:t>Instalação, manutenção &amp; funcionamento</a:t>
            </a:r>
          </a:p>
          <a:p>
            <a:pPr marL="411480" lvl="1" indent="0" fontAlgn="auto">
              <a:spcAft>
                <a:spcPts val="0"/>
              </a:spcAft>
              <a:buFont typeface="Georgia"/>
              <a:buNone/>
              <a:defRPr/>
            </a:pPr>
            <a:endParaRPr lang="pt-BR" sz="900" dirty="0" smtClean="0"/>
          </a:p>
          <a:p>
            <a:pPr marL="365760" indent="-256032" fontAlgn="auto">
              <a:spcAft>
                <a:spcPts val="0"/>
              </a:spcAft>
              <a:buFont typeface="Georgia"/>
              <a:buChar char="•"/>
              <a:defRPr/>
            </a:pPr>
            <a:r>
              <a:rPr lang="pt-BR" dirty="0" smtClean="0"/>
              <a:t>Incentivos governamentais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pt-BR" dirty="0"/>
              <a:t>Políticas governamentais e subsídios sobre impostos e taxas de juros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pt-BR" dirty="0"/>
              <a:t>Baixas taxas de juros para financiamentos </a:t>
            </a:r>
            <a:r>
              <a:rPr lang="pt-BR" dirty="0" smtClean="0"/>
              <a:t>Descontos </a:t>
            </a:r>
            <a:r>
              <a:rPr lang="pt-BR" dirty="0"/>
              <a:t>na tarifa de </a:t>
            </a:r>
            <a:r>
              <a:rPr lang="pt-BR" dirty="0" smtClean="0"/>
              <a:t>água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pt-BR" dirty="0" smtClean="0"/>
              <a:t>Desconto no IPTU do imóvel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1" name="Imagem 6" descr="IMG_2226.JPG"/>
          <p:cNvPicPr>
            <a:picLocks noChangeAspect="1"/>
          </p:cNvPicPr>
          <p:nvPr/>
        </p:nvPicPr>
        <p:blipFill>
          <a:blip r:embed="rId2"/>
          <a:srcRect l="48219" t="20" r="-98" b="358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2571736" y="2714620"/>
            <a:ext cx="4041492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+mn-lt"/>
              </a:rPr>
              <a:t>Obrigado</a:t>
            </a:r>
            <a:endParaRPr lang="pt-BR" sz="6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60000" endA="900" endPos="58000" dir="5400000" sy="-100000" algn="bl" rotWithShape="0"/>
              </a:effectLst>
              <a:latin typeface="+mn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771775" y="4191000"/>
            <a:ext cx="36718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dsantana@unb.br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Normas e Regulamentos</a:t>
            </a:r>
          </a:p>
        </p:txBody>
      </p:sp>
      <p:sp>
        <p:nvSpPr>
          <p:cNvPr id="1945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19275"/>
            <a:ext cx="8229600" cy="5038725"/>
          </a:xfrm>
        </p:spPr>
        <p:txBody>
          <a:bodyPr/>
          <a:lstStyle/>
          <a:p>
            <a:r>
              <a:rPr lang="pt-BR" sz="2600" smtClean="0"/>
              <a:t>NBR 5626/1998 – Instalação predial de água fria</a:t>
            </a:r>
          </a:p>
          <a:p>
            <a:pPr>
              <a:buFont typeface="Georgia" pitchFamily="18" charset="0"/>
              <a:buNone/>
            </a:pPr>
            <a:endParaRPr lang="pt-BR" sz="800" smtClean="0"/>
          </a:p>
          <a:p>
            <a:pPr lvl="1"/>
            <a:r>
              <a:rPr lang="pt-BR" smtClean="0"/>
              <a:t>Deve-se evitar a conexão cruzada</a:t>
            </a:r>
          </a:p>
          <a:p>
            <a:pPr lvl="2"/>
            <a:r>
              <a:rPr lang="pt-BR" smtClean="0"/>
              <a:t>A instalação predial de água não potável deve ser totalmente independente ao da água potável</a:t>
            </a:r>
          </a:p>
          <a:p>
            <a:pPr lvl="1">
              <a:buFont typeface="Georgia" pitchFamily="18" charset="0"/>
              <a:buNone/>
            </a:pPr>
            <a:endParaRPr lang="pt-BR" sz="800" smtClean="0"/>
          </a:p>
          <a:p>
            <a:pPr lvl="1"/>
            <a:r>
              <a:rPr lang="pt-BR" smtClean="0"/>
              <a:t>O projeto deve prever meios para impedir o refluxo e retrossifonagem da água não proveniente da fonte particular para a rede pública</a:t>
            </a:r>
          </a:p>
          <a:p>
            <a:pPr lvl="1">
              <a:buFont typeface="Georgia" pitchFamily="18" charset="0"/>
              <a:buNone/>
            </a:pPr>
            <a:endParaRPr lang="pt-BR" sz="800" smtClean="0"/>
          </a:p>
          <a:p>
            <a:pPr lvl="1"/>
            <a:r>
              <a:rPr lang="pt-BR" smtClean="0"/>
              <a:t>Os reservatórios destinados a armazenar água potável devem preservar o padrão de potabilidade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Normas e Regulamentos</a:t>
            </a:r>
          </a:p>
        </p:txBody>
      </p:sp>
      <p:sp>
        <p:nvSpPr>
          <p:cNvPr id="20482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NBR 15527/2007 – Aproveitamento de água de chuva</a:t>
            </a:r>
          </a:p>
          <a:p>
            <a:pPr lvl="1"/>
            <a:r>
              <a:rPr lang="pt-BR" smtClean="0"/>
              <a:t>Fornece requisitos para o aproveitamento de água de chuva de coberturas em áreas urbanas para fins não potáveis</a:t>
            </a:r>
          </a:p>
          <a:p>
            <a:pPr lvl="2"/>
            <a:r>
              <a:rPr lang="pt-BR" smtClean="0"/>
              <a:t>Descarga sanitárias</a:t>
            </a:r>
          </a:p>
          <a:p>
            <a:pPr lvl="2"/>
            <a:r>
              <a:rPr lang="pt-BR" smtClean="0"/>
              <a:t>Irrigação de gramados e plantas ornamentais</a:t>
            </a:r>
          </a:p>
          <a:p>
            <a:pPr lvl="2"/>
            <a:r>
              <a:rPr lang="pt-BR" smtClean="0"/>
              <a:t>Lavagem de veículos</a:t>
            </a:r>
          </a:p>
          <a:p>
            <a:pPr lvl="2"/>
            <a:r>
              <a:rPr lang="pt-BR" smtClean="0"/>
              <a:t>Limpeza de calçadas, ruas e pátios</a:t>
            </a:r>
          </a:p>
          <a:p>
            <a:pPr lvl="2"/>
            <a:r>
              <a:rPr lang="pt-BR" smtClean="0"/>
              <a:t>Espelhos d’água</a:t>
            </a:r>
          </a:p>
          <a:p>
            <a:pPr lvl="2"/>
            <a:r>
              <a:rPr lang="pt-BR" smtClean="0"/>
              <a:t>Usos industriais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Normas e Regulamentos</a:t>
            </a:r>
          </a:p>
        </p:txBody>
      </p:sp>
      <p:sp>
        <p:nvSpPr>
          <p:cNvPr id="21506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NBR 15527/2007 – Aproveitamento de água de chuva</a:t>
            </a:r>
          </a:p>
          <a:p>
            <a:pPr lvl="1">
              <a:buFont typeface="Georgia" pitchFamily="18" charset="0"/>
              <a:buNone/>
            </a:pPr>
            <a:endParaRPr lang="pt-BR" sz="800" smtClean="0"/>
          </a:p>
          <a:p>
            <a:pPr lvl="1"/>
            <a:r>
              <a:rPr lang="pt-BR" smtClean="0"/>
              <a:t>As tubulações e demais componentes devem ser claramente diferenciados das tubulações de água potável</a:t>
            </a:r>
          </a:p>
          <a:p>
            <a:pPr lvl="2"/>
            <a:r>
              <a:rPr lang="pt-BR" smtClean="0"/>
              <a:t>Norma não indica as cores ou marcações a serem utilizadas</a:t>
            </a:r>
          </a:p>
          <a:p>
            <a:pPr lvl="2">
              <a:buFont typeface="Wingdings 2" pitchFamily="18" charset="2"/>
              <a:buNone/>
            </a:pPr>
            <a:endParaRPr lang="pt-BR" sz="800" smtClean="0"/>
          </a:p>
          <a:p>
            <a:pPr lvl="1"/>
            <a:r>
              <a:rPr lang="pt-BR" smtClean="0"/>
              <a:t>Os pontos de consumo devem ser identificados com placa de advertência com a seguinte inscrição “</a:t>
            </a:r>
            <a:r>
              <a:rPr lang="pt-BR" i="1" u="sng" smtClean="0"/>
              <a:t>água não potável</a:t>
            </a:r>
            <a:r>
              <a:rPr lang="pt-BR" smtClean="0"/>
              <a:t>” e identificação gráfica.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Normas e Regulamentos</a:t>
            </a:r>
          </a:p>
        </p:txBody>
      </p:sp>
      <p:sp>
        <p:nvSpPr>
          <p:cNvPr id="22530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NBR 15527/2007 – Aproveitamento de água de chuva</a:t>
            </a:r>
          </a:p>
          <a:p>
            <a:pPr lvl="1">
              <a:buFont typeface="Georgia" pitchFamily="18" charset="0"/>
              <a:buNone/>
            </a:pPr>
            <a:endParaRPr lang="pt-BR" sz="800" smtClean="0"/>
          </a:p>
          <a:p>
            <a:pPr lvl="1"/>
            <a:r>
              <a:rPr lang="pt-BR" smtClean="0"/>
              <a:t>Reservatórios devem atender NBR 1221</a:t>
            </a:r>
          </a:p>
          <a:p>
            <a:pPr lvl="2"/>
            <a:r>
              <a:rPr lang="pt-BR" smtClean="0"/>
              <a:t>Especifica cuidados com qualidade de água de chuva na cisterna</a:t>
            </a:r>
          </a:p>
          <a:p>
            <a:pPr lvl="1"/>
            <a:r>
              <a:rPr lang="pt-BR" smtClean="0"/>
              <a:t>Métodos de cálculo para dimensionamento de cisternas</a:t>
            </a:r>
          </a:p>
          <a:p>
            <a:pPr lvl="2"/>
            <a:r>
              <a:rPr lang="pt-BR" smtClean="0"/>
              <a:t>Método (prático brasileiro) Azevedo Neto</a:t>
            </a:r>
          </a:p>
          <a:p>
            <a:pPr lvl="2"/>
            <a:r>
              <a:rPr lang="pt-BR" smtClean="0"/>
              <a:t>Método Rippl</a:t>
            </a:r>
          </a:p>
          <a:p>
            <a:pPr lvl="2"/>
            <a:r>
              <a:rPr lang="pt-BR" smtClean="0"/>
              <a:t>Método da simulação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ítulo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136650"/>
          </a:xfrm>
        </p:spPr>
        <p:txBody>
          <a:bodyPr/>
          <a:lstStyle/>
          <a:p>
            <a:r>
              <a:rPr lang="pt-BR" smtClean="0"/>
              <a:t>Normas e Regulamentos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5357812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Georgia"/>
              <a:buChar char="•"/>
              <a:defRPr/>
            </a:pPr>
            <a:r>
              <a:rPr lang="pt-BR" dirty="0" smtClean="0"/>
              <a:t>NBR 15527/2007 – Aproveitamento de água de chuva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pt-BR" dirty="0" smtClean="0"/>
              <a:t>Qualidade da água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None/>
              <a:defRPr/>
            </a:pPr>
            <a:endParaRPr lang="pt-BR" sz="800" dirty="0" smtClean="0"/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pt-BR" dirty="0" smtClean="0"/>
              <a:t>Os padrões de qualidade devem ser definidos pelo projetista de acordo com a utilização prevista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None/>
              <a:defRPr/>
            </a:pPr>
            <a:endParaRPr lang="pt-BR" sz="800" dirty="0" smtClean="0"/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pt-BR" dirty="0" smtClean="0"/>
              <a:t>Para usos mais restritivos, deve ser usado a desinfecção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None/>
              <a:defRPr/>
            </a:pPr>
            <a:endParaRPr lang="pt-BR" sz="800" dirty="0" smtClean="0"/>
          </a:p>
          <a:p>
            <a:pPr marL="1179576" lvl="3" indent="-201168" fontAlgn="auto">
              <a:spcAft>
                <a:spcPts val="0"/>
              </a:spcAft>
              <a:defRPr/>
            </a:pPr>
            <a:r>
              <a:rPr lang="pt-BR" dirty="0" smtClean="0"/>
              <a:t>Derivado clorado, raios ultravioleta, ozônio, etc.</a:t>
            </a:r>
          </a:p>
          <a:p>
            <a:pPr marL="1179576" lvl="3" indent="-201168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800" dirty="0"/>
          </a:p>
          <a:p>
            <a:pPr marL="1389888" lvl="4" indent="-182880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pt-BR" dirty="0" smtClean="0"/>
              <a:t>Residual livre de cloro entre 0,5 </a:t>
            </a:r>
            <a:r>
              <a:rPr lang="pt-BR" dirty="0" err="1" smtClean="0"/>
              <a:t>mg</a:t>
            </a:r>
            <a:r>
              <a:rPr lang="pt-BR" dirty="0" smtClean="0"/>
              <a:t>/L e 3,0 </a:t>
            </a:r>
            <a:r>
              <a:rPr lang="pt-BR" dirty="0" err="1" smtClean="0"/>
              <a:t>mg</a:t>
            </a:r>
            <a:r>
              <a:rPr lang="pt-BR" dirty="0" smtClean="0"/>
              <a:t>/L</a:t>
            </a:r>
          </a:p>
          <a:p>
            <a:pPr marL="1389888" lvl="4" indent="-182880" fontAlgn="auto">
              <a:spcAft>
                <a:spcPts val="0"/>
              </a:spcAft>
              <a:buFont typeface="Georgia"/>
              <a:buNone/>
              <a:defRPr/>
            </a:pPr>
            <a:endParaRPr lang="pt-BR" sz="800" dirty="0" smtClean="0"/>
          </a:p>
          <a:p>
            <a:pPr marL="1389888" lvl="4" indent="-182880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pt-BR" dirty="0" smtClean="0"/>
              <a:t>Pode ser usado junto à bomba centrífuga, dosador de cloro automático, com tempo de contato de 30min em um reservatório intermediário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8617</TotalTime>
  <Words>1146</Words>
  <Application>Microsoft Office PowerPoint</Application>
  <PresentationFormat>Apresentação na tela (4:3)</PresentationFormat>
  <Paragraphs>260</Paragraphs>
  <Slides>41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Modelo de design</vt:lpstr>
      </vt:variant>
      <vt:variant>
        <vt:i4>4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53" baseType="lpstr">
      <vt:lpstr>Georgia</vt:lpstr>
      <vt:lpstr>Arial</vt:lpstr>
      <vt:lpstr>Trebuchet MS</vt:lpstr>
      <vt:lpstr>Wingdings 2</vt:lpstr>
      <vt:lpstr>Calibri</vt:lpstr>
      <vt:lpstr>Impact</vt:lpstr>
      <vt:lpstr>Cambria</vt:lpstr>
      <vt:lpstr>Tema1</vt:lpstr>
      <vt:lpstr>Tema1</vt:lpstr>
      <vt:lpstr>Tema1</vt:lpstr>
      <vt:lpstr>Tema1</vt:lpstr>
      <vt:lpstr>Picture Publisher 9 Objekt</vt:lpstr>
      <vt:lpstr>Slide 1</vt:lpstr>
      <vt:lpstr>Breve Histórico</vt:lpstr>
      <vt:lpstr>Breve Histórico</vt:lpstr>
      <vt:lpstr>Normas e Regulamentos</vt:lpstr>
      <vt:lpstr>Normas e Regulamentos</vt:lpstr>
      <vt:lpstr>Normas e Regulamentos</vt:lpstr>
      <vt:lpstr>Normas e Regulamentos</vt:lpstr>
      <vt:lpstr>Normas e Regulamentos</vt:lpstr>
      <vt:lpstr>Normas e Regulamentos</vt:lpstr>
      <vt:lpstr>Qualidade da Água Pluvial</vt:lpstr>
      <vt:lpstr>Slide 11</vt:lpstr>
      <vt:lpstr>Tratamento da Água Pluvial</vt:lpstr>
      <vt:lpstr>Tratamento da Água Pluvial</vt:lpstr>
      <vt:lpstr>Tratamento da Água Pluvial</vt:lpstr>
      <vt:lpstr>Tratamento de Água Pluvial</vt:lpstr>
      <vt:lpstr>Configuração da Cisterna</vt:lpstr>
      <vt:lpstr>Tratamento da Água Pluvial</vt:lpstr>
      <vt:lpstr>Tratamento da Água Pluvial</vt:lpstr>
      <vt:lpstr>Tratamento da Água Pluvial</vt:lpstr>
      <vt:lpstr>Slide 20</vt:lpstr>
      <vt:lpstr>Sistemas de Reúso de Água</vt:lpstr>
      <vt:lpstr>Slide 22</vt:lpstr>
      <vt:lpstr>Sistema Isolado</vt:lpstr>
      <vt:lpstr>Sistema Integrado, Alimentação por Gravidade</vt:lpstr>
      <vt:lpstr>Sistema Integrado, Alimentação Direta</vt:lpstr>
      <vt:lpstr>Sistema Integrado, Alimentação Indireta</vt:lpstr>
      <vt:lpstr>Detalhe do Reservatório de Distribuição</vt:lpstr>
      <vt:lpstr>Pesquisa</vt:lpstr>
      <vt:lpstr>Slide 29</vt:lpstr>
      <vt:lpstr>Slide 30</vt:lpstr>
      <vt:lpstr>Consumo Doméstico de Água no DF</vt:lpstr>
      <vt:lpstr>Adaptação e Aceitação</vt:lpstr>
      <vt:lpstr>Redução do Consumo de Água</vt:lpstr>
      <vt:lpstr>Redução do Consumo de Água</vt:lpstr>
      <vt:lpstr>Redução do Consumo de Água</vt:lpstr>
      <vt:lpstr>Redução do Consumo de Água</vt:lpstr>
      <vt:lpstr>Custo Incremental Médio</vt:lpstr>
      <vt:lpstr>Custo Incremental Médio</vt:lpstr>
      <vt:lpstr>Sistemas AAP</vt:lpstr>
      <vt:lpstr>Sistemas AAP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Sant'Ana</dc:creator>
  <cp:lastModifiedBy>jcarvalh</cp:lastModifiedBy>
  <cp:revision>132</cp:revision>
  <dcterms:created xsi:type="dcterms:W3CDTF">2011-08-20T22:18:10Z</dcterms:created>
  <dcterms:modified xsi:type="dcterms:W3CDTF">2013-09-24T14:20:36Z</dcterms:modified>
</cp:coreProperties>
</file>