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5"/>
  </p:notesMasterIdLst>
  <p:handoutMasterIdLst>
    <p:handoutMasterId r:id="rId16"/>
  </p:handoutMasterIdLst>
  <p:sldIdLst>
    <p:sldId id="261" r:id="rId2"/>
    <p:sldId id="321" r:id="rId3"/>
    <p:sldId id="452" r:id="rId4"/>
    <p:sldId id="483" r:id="rId5"/>
    <p:sldId id="474" r:id="rId6"/>
    <p:sldId id="484" r:id="rId7"/>
    <p:sldId id="482" r:id="rId8"/>
    <p:sldId id="464" r:id="rId9"/>
    <p:sldId id="466" r:id="rId10"/>
    <p:sldId id="468" r:id="rId11"/>
    <p:sldId id="486" r:id="rId12"/>
    <p:sldId id="380" r:id="rId13"/>
    <p:sldId id="485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3F7D"/>
    <a:srgbClr val="07437F"/>
    <a:srgbClr val="01457D"/>
    <a:srgbClr val="FFFFFF"/>
    <a:srgbClr val="023E7C"/>
    <a:srgbClr val="144C86"/>
    <a:srgbClr val="0162B3"/>
    <a:srgbClr val="2B6CA7"/>
    <a:srgbClr val="255D8F"/>
    <a:srgbClr val="EDF4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80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24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D19A1-BDDB-4F63-A10A-D8EE85DFC39F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E6E56-AE3D-4BD7-B599-40F138A556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4418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7E27B-565F-4E96-A548-6CD6D7ECFAD9}" type="datetimeFigureOut">
              <a:rPr lang="pt-BR" smtClean="0"/>
              <a:t>21/11/2019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47171-23BA-4C11-9B0B-534CF34719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811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0" y="0"/>
            <a:ext cx="9144000" cy="6851653"/>
          </a:xfrm>
          <a:prstGeom prst="rect">
            <a:avLst/>
          </a:prstGeom>
          <a:gradFill flip="none" rotWithShape="1">
            <a:gsLst>
              <a:gs pos="100000">
                <a:srgbClr val="BBD0F0">
                  <a:alpha val="35000"/>
                </a:srgbClr>
              </a:gs>
              <a:gs pos="100000">
                <a:schemeClr val="accent5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  <a:alpha val="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50" dirty="0"/>
              <a:t>/</a:t>
            </a:r>
          </a:p>
        </p:txBody>
      </p:sp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0" y="2167726"/>
            <a:ext cx="9144000" cy="2105036"/>
          </a:xfrm>
          <a:prstGeom prst="rect">
            <a:avLst/>
          </a:prstGeom>
          <a:solidFill>
            <a:srgbClr val="023F7D"/>
          </a:solidFill>
        </p:spPr>
        <p:txBody>
          <a:bodyPr anchor="ctr" anchorCtr="0"/>
          <a:lstStyle>
            <a:lvl1pPr algn="ctr">
              <a:defRPr sz="4500" b="1" cap="all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1143000" y="46688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85661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0" y="6347"/>
            <a:ext cx="9144000" cy="6851653"/>
          </a:xfrm>
          <a:prstGeom prst="rect">
            <a:avLst/>
          </a:prstGeom>
          <a:gradFill flip="none" rotWithShape="1">
            <a:gsLst>
              <a:gs pos="100000">
                <a:srgbClr val="BBD0F0">
                  <a:alpha val="35000"/>
                </a:srgbClr>
              </a:gs>
              <a:gs pos="100000">
                <a:schemeClr val="accent5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  <a:alpha val="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50" dirty="0"/>
              <a:t>/</a:t>
            </a:r>
          </a:p>
        </p:txBody>
      </p:sp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0" y="2167726"/>
            <a:ext cx="9144000" cy="2105036"/>
          </a:xfrm>
          <a:prstGeom prst="rect">
            <a:avLst/>
          </a:prstGeom>
          <a:solidFill>
            <a:srgbClr val="023F7D"/>
          </a:solidFill>
        </p:spPr>
        <p:txBody>
          <a:bodyPr anchor="ctr" anchorCtr="0"/>
          <a:lstStyle>
            <a:lvl1pPr algn="ctr">
              <a:defRPr sz="4500" b="1" cap="all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68593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3668" y="1442170"/>
            <a:ext cx="8011715" cy="4937339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</p:txBody>
      </p:sp>
      <p:sp>
        <p:nvSpPr>
          <p:cNvPr id="28" name="Retângulo 27"/>
          <p:cNvSpPr/>
          <p:nvPr userDrawn="1"/>
        </p:nvSpPr>
        <p:spPr>
          <a:xfrm>
            <a:off x="-1" y="-7419"/>
            <a:ext cx="9144000" cy="1211592"/>
          </a:xfrm>
          <a:prstGeom prst="rect">
            <a:avLst/>
          </a:prstGeom>
          <a:gradFill flip="none" rotWithShape="1">
            <a:gsLst>
              <a:gs pos="100000">
                <a:srgbClr val="BBD0F0">
                  <a:alpha val="35000"/>
                </a:srgbClr>
              </a:gs>
              <a:gs pos="100000">
                <a:schemeClr val="accent5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  <a:alpha val="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50" dirty="0"/>
              <a:t>/</a:t>
            </a:r>
          </a:p>
        </p:txBody>
      </p:sp>
      <p:sp>
        <p:nvSpPr>
          <p:cNvPr id="29" name="Título 1"/>
          <p:cNvSpPr>
            <a:spLocks noGrp="1"/>
          </p:cNvSpPr>
          <p:nvPr>
            <p:ph type="title"/>
          </p:nvPr>
        </p:nvSpPr>
        <p:spPr>
          <a:xfrm>
            <a:off x="-1" y="321306"/>
            <a:ext cx="9144001" cy="558800"/>
          </a:xfrm>
          <a:prstGeom prst="rect">
            <a:avLst/>
          </a:prstGeom>
        </p:spPr>
        <p:txBody>
          <a:bodyPr/>
          <a:lstStyle>
            <a:lvl1pPr algn="ctr">
              <a:defRPr sz="2800" b="1" cap="all" baseline="0">
                <a:solidFill>
                  <a:srgbClr val="07437F"/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cxnSp>
        <p:nvCxnSpPr>
          <p:cNvPr id="30" name="Conector reto 29"/>
          <p:cNvCxnSpPr/>
          <p:nvPr userDrawn="1"/>
        </p:nvCxnSpPr>
        <p:spPr>
          <a:xfrm>
            <a:off x="-9526" y="1208414"/>
            <a:ext cx="9144001" cy="0"/>
          </a:xfrm>
          <a:prstGeom prst="line">
            <a:avLst/>
          </a:prstGeom>
          <a:ln w="88900">
            <a:solidFill>
              <a:srgbClr val="0743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tângulo 38"/>
          <p:cNvSpPr/>
          <p:nvPr userDrawn="1"/>
        </p:nvSpPr>
        <p:spPr>
          <a:xfrm>
            <a:off x="7525" y="6646291"/>
            <a:ext cx="9144000" cy="201951"/>
          </a:xfrm>
          <a:prstGeom prst="rect">
            <a:avLst/>
          </a:prstGeom>
          <a:gradFill flip="none" rotWithShape="1">
            <a:gsLst>
              <a:gs pos="100000">
                <a:srgbClr val="BBD0F0">
                  <a:alpha val="35000"/>
                </a:srgbClr>
              </a:gs>
              <a:gs pos="100000">
                <a:schemeClr val="accent5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  <a:alpha val="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50" dirty="0"/>
              <a:t>/</a:t>
            </a:r>
          </a:p>
        </p:txBody>
      </p:sp>
      <p:cxnSp>
        <p:nvCxnSpPr>
          <p:cNvPr id="40" name="Conector reto 39"/>
          <p:cNvCxnSpPr/>
          <p:nvPr userDrawn="1"/>
        </p:nvCxnSpPr>
        <p:spPr>
          <a:xfrm>
            <a:off x="-11526" y="6631176"/>
            <a:ext cx="9144001" cy="0"/>
          </a:xfrm>
          <a:prstGeom prst="line">
            <a:avLst/>
          </a:prstGeom>
          <a:ln w="88900">
            <a:solidFill>
              <a:srgbClr val="0743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/>
          <p:cNvSpPr txBox="1"/>
          <p:nvPr userDrawn="1"/>
        </p:nvSpPr>
        <p:spPr>
          <a:xfrm>
            <a:off x="7877179" y="6640701"/>
            <a:ext cx="17359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>
                <a:solidFill>
                  <a:srgbClr val="07437F"/>
                </a:solidFill>
                <a:effectLst/>
              </a:rPr>
              <a:t>Dra. Josianne Martins</a:t>
            </a:r>
          </a:p>
        </p:txBody>
      </p:sp>
    </p:spTree>
    <p:extLst>
      <p:ext uri="{BB962C8B-B14F-4D97-AF65-F5344CB8AC3E}">
        <p14:creationId xmlns:p14="http://schemas.microsoft.com/office/powerpoint/2010/main" val="1857112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 userDrawn="1"/>
        </p:nvSpPr>
        <p:spPr>
          <a:xfrm>
            <a:off x="-2000" y="-16528"/>
            <a:ext cx="9144000" cy="1211592"/>
          </a:xfrm>
          <a:prstGeom prst="rect">
            <a:avLst/>
          </a:prstGeom>
          <a:gradFill flip="none" rotWithShape="1">
            <a:gsLst>
              <a:gs pos="100000">
                <a:srgbClr val="BBD0F0">
                  <a:alpha val="35000"/>
                </a:srgbClr>
              </a:gs>
              <a:gs pos="100000">
                <a:schemeClr val="accent5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  <a:alpha val="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50" dirty="0"/>
              <a:t>/</a:t>
            </a:r>
          </a:p>
        </p:txBody>
      </p:sp>
      <p:sp>
        <p:nvSpPr>
          <p:cNvPr id="29" name="Título 1"/>
          <p:cNvSpPr>
            <a:spLocks noGrp="1"/>
          </p:cNvSpPr>
          <p:nvPr>
            <p:ph type="title"/>
          </p:nvPr>
        </p:nvSpPr>
        <p:spPr>
          <a:xfrm>
            <a:off x="-1" y="321306"/>
            <a:ext cx="9144001" cy="558800"/>
          </a:xfrm>
          <a:prstGeom prst="rect">
            <a:avLst/>
          </a:prstGeom>
        </p:spPr>
        <p:txBody>
          <a:bodyPr/>
          <a:lstStyle>
            <a:lvl1pPr algn="ctr">
              <a:defRPr sz="2800" b="1" cap="all" baseline="0">
                <a:solidFill>
                  <a:srgbClr val="07437F"/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cxnSp>
        <p:nvCxnSpPr>
          <p:cNvPr id="30" name="Conector reto 29"/>
          <p:cNvCxnSpPr/>
          <p:nvPr userDrawn="1"/>
        </p:nvCxnSpPr>
        <p:spPr>
          <a:xfrm>
            <a:off x="-1" y="1208414"/>
            <a:ext cx="9144001" cy="0"/>
          </a:xfrm>
          <a:prstGeom prst="line">
            <a:avLst/>
          </a:prstGeom>
          <a:ln w="88900">
            <a:solidFill>
              <a:srgbClr val="0743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tângulo 38"/>
          <p:cNvSpPr/>
          <p:nvPr userDrawn="1"/>
        </p:nvSpPr>
        <p:spPr>
          <a:xfrm>
            <a:off x="7525" y="6646291"/>
            <a:ext cx="9144000" cy="201951"/>
          </a:xfrm>
          <a:prstGeom prst="rect">
            <a:avLst/>
          </a:prstGeom>
          <a:gradFill flip="none" rotWithShape="1">
            <a:gsLst>
              <a:gs pos="100000">
                <a:srgbClr val="BBD0F0">
                  <a:alpha val="35000"/>
                </a:srgbClr>
              </a:gs>
              <a:gs pos="100000">
                <a:schemeClr val="accent5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  <a:alpha val="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350" dirty="0"/>
              <a:t>/</a:t>
            </a:r>
          </a:p>
        </p:txBody>
      </p:sp>
      <p:sp>
        <p:nvSpPr>
          <p:cNvPr id="11" name="Título 1"/>
          <p:cNvSpPr txBox="1">
            <a:spLocks/>
          </p:cNvSpPr>
          <p:nvPr userDrawn="1"/>
        </p:nvSpPr>
        <p:spPr>
          <a:xfrm>
            <a:off x="-2001" y="1195064"/>
            <a:ext cx="9144000" cy="5662936"/>
          </a:xfrm>
          <a:prstGeom prst="rect">
            <a:avLst/>
          </a:prstGeom>
          <a:solidFill>
            <a:srgbClr val="023F7D"/>
          </a:solidFill>
        </p:spPr>
        <p:txBody>
          <a:bodyPr anchor="ctr" anchorCtr="0"/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b="1" kern="1200" cap="all" baseline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447677" y="1570970"/>
            <a:ext cx="8258174" cy="4867959"/>
          </a:xfrm>
          <a:prstGeom prst="rect">
            <a:avLst/>
          </a:prstGeom>
          <a:solidFill>
            <a:srgbClr val="FFFFFF"/>
          </a:solidFill>
          <a:ln w="381000" cap="rnd" cmpd="sng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spaço Reservado para Conteúdo 2"/>
          <p:cNvSpPr>
            <a:spLocks noGrp="1"/>
          </p:cNvSpPr>
          <p:nvPr>
            <p:ph idx="1"/>
          </p:nvPr>
        </p:nvSpPr>
        <p:spPr>
          <a:xfrm>
            <a:off x="573668" y="1527895"/>
            <a:ext cx="8011715" cy="4937339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</p:txBody>
      </p:sp>
      <p:sp>
        <p:nvSpPr>
          <p:cNvPr id="21" name="CaixaDeTexto 20"/>
          <p:cNvSpPr txBox="1"/>
          <p:nvPr userDrawn="1"/>
        </p:nvSpPr>
        <p:spPr>
          <a:xfrm>
            <a:off x="7679317" y="6605921"/>
            <a:ext cx="173593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>
                <a:solidFill>
                  <a:schemeClr val="bg1"/>
                </a:solidFill>
                <a:effectLst/>
              </a:rPr>
              <a:t>Dra. Josianne Martins</a:t>
            </a:r>
          </a:p>
        </p:txBody>
      </p:sp>
    </p:spTree>
    <p:extLst>
      <p:ext uri="{BB962C8B-B14F-4D97-AF65-F5344CB8AC3E}">
        <p14:creationId xmlns:p14="http://schemas.microsoft.com/office/powerpoint/2010/main" val="874415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543800" y="633730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2">
                    <a:lumMod val="50000"/>
                  </a:schemeClr>
                </a:solidFill>
                <a:effectLst/>
              </a:defRPr>
            </a:lvl1pPr>
          </a:lstStyle>
          <a:p>
            <a:r>
              <a:rPr lang="pt-BR" dirty="0"/>
              <a:t>Josianne Martins</a:t>
            </a:r>
          </a:p>
        </p:txBody>
      </p:sp>
    </p:spTree>
    <p:extLst>
      <p:ext uri="{BB962C8B-B14F-4D97-AF65-F5344CB8AC3E}">
        <p14:creationId xmlns:p14="http://schemas.microsoft.com/office/powerpoint/2010/main" val="369094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7" r:id="rId2"/>
    <p:sldLayoutId id="2147483654" r:id="rId3"/>
    <p:sldLayoutId id="214748366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osiannepsiquiatr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549667"/>
            <a:ext cx="9144000" cy="2723095"/>
          </a:xfrm>
        </p:spPr>
        <p:txBody>
          <a:bodyPr/>
          <a:lstStyle/>
          <a:p>
            <a:r>
              <a:rPr lang="pt-BR" sz="3600" dirty="0"/>
              <a:t>JOGOS VIOLENTOS: </a:t>
            </a:r>
            <a:br>
              <a:rPr lang="pt-BR" sz="3600" dirty="0"/>
            </a:br>
            <a:r>
              <a:rPr lang="pt-BR" sz="3600" dirty="0"/>
              <a:t>HÁ INFLUÊNCIA NO DESENVOLVIMENTO DA CRIANÇA E DO ADOLESCENTE?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Dra. Josianne Martins</a:t>
            </a:r>
          </a:p>
          <a:p>
            <a:r>
              <a:rPr lang="pt-BR" dirty="0"/>
              <a:t>MÉDICA PSIQUIATRA</a:t>
            </a:r>
          </a:p>
          <a:p>
            <a:r>
              <a:rPr lang="pt-BR" dirty="0"/>
              <a:t>CRM-DF: 20.789 / RQE: 12.472 / RQE: 14.333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725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 txBox="1">
            <a:spLocks/>
          </p:cNvSpPr>
          <p:nvPr/>
        </p:nvSpPr>
        <p:spPr>
          <a:xfrm>
            <a:off x="668918" y="1446195"/>
            <a:ext cx="8011715" cy="507806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Não há consenso claro na literatura a respeito dos efeitos dos jogos nos comportamentos agressivos;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Assunto muito recente: estudos ainda escassos e de curto prazo;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Associação Americana de Psicologia (2015):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- Estabelece relação entre o uso de jogos violentos e aumento no comportamento agressivo;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- Afirma que existem evidências insuficientes sobre o vínculo com a violência criminal ou a delinquência.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/>
          </a:p>
        </p:txBody>
      </p:sp>
      <p:sp>
        <p:nvSpPr>
          <p:cNvPr id="5" name="Título 2"/>
          <p:cNvSpPr>
            <a:spLocks noGrp="1"/>
          </p:cNvSpPr>
          <p:nvPr>
            <p:ph type="title"/>
          </p:nvPr>
        </p:nvSpPr>
        <p:spPr>
          <a:xfrm>
            <a:off x="0" y="333742"/>
            <a:ext cx="9144001" cy="558800"/>
          </a:xfrm>
        </p:spPr>
        <p:txBody>
          <a:bodyPr/>
          <a:lstStyle/>
          <a:p>
            <a:r>
              <a:rPr lang="pt-BR" dirty="0"/>
              <a:t>conclusão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3720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 txBox="1">
            <a:spLocks/>
          </p:cNvSpPr>
          <p:nvPr/>
        </p:nvSpPr>
        <p:spPr>
          <a:xfrm>
            <a:off x="668918" y="1446195"/>
            <a:ext cx="8011715" cy="507806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É necessário avaliar outros fatores além do conteúdo do jogo: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- Motivação para a exposição repetitiva e prolongada: funcionamento já naturalmente mais agressivo/impulsivo, isolamento social, presença de transtorno mental, necessidade de recompensa de curto prazo;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- Tempo de exposição;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- Jogo solitário ou compartilhado;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- Orientação dos pais;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- Ambiente familiar;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- Gênero.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/>
          </a:p>
        </p:txBody>
      </p:sp>
      <p:sp>
        <p:nvSpPr>
          <p:cNvPr id="5" name="Título 2"/>
          <p:cNvSpPr>
            <a:spLocks noGrp="1"/>
          </p:cNvSpPr>
          <p:nvPr>
            <p:ph type="title"/>
          </p:nvPr>
        </p:nvSpPr>
        <p:spPr>
          <a:xfrm>
            <a:off x="0" y="333742"/>
            <a:ext cx="9144001" cy="558800"/>
          </a:xfrm>
        </p:spPr>
        <p:txBody>
          <a:bodyPr/>
          <a:lstStyle/>
          <a:p>
            <a:r>
              <a:rPr lang="pt-BR" dirty="0"/>
              <a:t>conclusão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6170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/>
          <p:cNvSpPr>
            <a:spLocks noGrp="1"/>
          </p:cNvSpPr>
          <p:nvPr>
            <p:ph type="title"/>
          </p:nvPr>
        </p:nvSpPr>
        <p:spPr>
          <a:xfrm>
            <a:off x="-1" y="321306"/>
            <a:ext cx="9144001" cy="558800"/>
          </a:xfrm>
        </p:spPr>
        <p:txBody>
          <a:bodyPr/>
          <a:lstStyle/>
          <a:p>
            <a:r>
              <a:rPr lang="pt-BR" dirty="0"/>
              <a:t>bibliografias</a:t>
            </a:r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xmlns="" id="{9FD4C11A-6349-4267-8F2D-D5909D9D34BD}"/>
              </a:ext>
            </a:extLst>
          </p:cNvPr>
          <p:cNvSpPr txBox="1">
            <a:spLocks/>
          </p:cNvSpPr>
          <p:nvPr/>
        </p:nvSpPr>
        <p:spPr>
          <a:xfrm>
            <a:off x="566141" y="1651136"/>
            <a:ext cx="8011715" cy="50780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PT" sz="1800" dirty="0"/>
              <a:t>Bee, Helen e Boyd, Denise. A criança em desenvolvimento. Tradução: Cristina Monteiro e Revisão técnica: Antônio Carlos Amador Pereira. 12ª ed. Porto Alegre: Artmed, 2011.</a:t>
            </a:r>
            <a:endParaRPr lang="pt-BR" sz="1800" dirty="0"/>
          </a:p>
          <a:p>
            <a:pPr algn="just"/>
            <a:r>
              <a:rPr lang="pt-BR" sz="1800" dirty="0" err="1"/>
              <a:t>Hygen</a:t>
            </a:r>
            <a:r>
              <a:rPr lang="pt-BR" sz="1800" dirty="0"/>
              <a:t>, B.W.; </a:t>
            </a:r>
            <a:r>
              <a:rPr lang="pt-BR" sz="1800" dirty="0" err="1"/>
              <a:t>Zahl-Thanem</a:t>
            </a:r>
            <a:r>
              <a:rPr lang="pt-BR" sz="1800" dirty="0"/>
              <a:t>, T.; Lars </a:t>
            </a:r>
            <a:r>
              <a:rPr lang="pt-BR" sz="1800" dirty="0" err="1"/>
              <a:t>Wichstrom</a:t>
            </a:r>
            <a:r>
              <a:rPr lang="pt-BR" sz="1800" dirty="0"/>
              <a:t>, L.; </a:t>
            </a:r>
            <a:r>
              <a:rPr lang="pt-BR" sz="1800" dirty="0" err="1"/>
              <a:t>Belsky</a:t>
            </a:r>
            <a:r>
              <a:rPr lang="pt-BR" sz="1800" dirty="0"/>
              <a:t>, J.; </a:t>
            </a:r>
            <a:r>
              <a:rPr lang="pt-BR" sz="1800" dirty="0" err="1"/>
              <a:t>Stenseng</a:t>
            </a:r>
            <a:r>
              <a:rPr lang="pt-BR" sz="1800" dirty="0"/>
              <a:t>, F.; </a:t>
            </a:r>
            <a:r>
              <a:rPr lang="pt-BR" sz="1800" dirty="0" err="1"/>
              <a:t>Kvande</a:t>
            </a:r>
            <a:r>
              <a:rPr lang="pt-BR" sz="1800" dirty="0"/>
              <a:t>, M.N. e </a:t>
            </a:r>
            <a:r>
              <a:rPr lang="pt-BR" sz="1800" dirty="0" err="1"/>
              <a:t>Skalicka</a:t>
            </a:r>
            <a:r>
              <a:rPr lang="pt-BR" sz="1800" dirty="0"/>
              <a:t>, V. Time </a:t>
            </a:r>
            <a:r>
              <a:rPr lang="pt-BR" sz="1800" dirty="0" err="1"/>
              <a:t>Spent</a:t>
            </a:r>
            <a:r>
              <a:rPr lang="pt-BR" sz="1800" dirty="0"/>
              <a:t> </a:t>
            </a:r>
            <a:r>
              <a:rPr lang="pt-BR" sz="1800" dirty="0" err="1"/>
              <a:t>Gaming</a:t>
            </a:r>
            <a:r>
              <a:rPr lang="pt-BR" sz="1800" dirty="0"/>
              <a:t> </a:t>
            </a:r>
            <a:r>
              <a:rPr lang="pt-BR" sz="1800" dirty="0" err="1"/>
              <a:t>and</a:t>
            </a:r>
            <a:r>
              <a:rPr lang="pt-BR" sz="1800" dirty="0"/>
              <a:t> Social </a:t>
            </a:r>
            <a:r>
              <a:rPr lang="pt-BR" sz="1800" dirty="0" err="1"/>
              <a:t>Competence</a:t>
            </a:r>
            <a:r>
              <a:rPr lang="pt-BR" sz="1800" dirty="0"/>
              <a:t> in </a:t>
            </a:r>
            <a:r>
              <a:rPr lang="pt-BR" sz="1800" dirty="0" err="1"/>
              <a:t>Children</a:t>
            </a:r>
            <a:r>
              <a:rPr lang="pt-BR" sz="1800" dirty="0"/>
              <a:t>: </a:t>
            </a:r>
            <a:r>
              <a:rPr lang="pt-BR" sz="1800" dirty="0" err="1"/>
              <a:t>Reciprocal</a:t>
            </a:r>
            <a:r>
              <a:rPr lang="pt-BR" sz="1800" dirty="0"/>
              <a:t> </a:t>
            </a:r>
            <a:r>
              <a:rPr lang="pt-BR" sz="1800" dirty="0" err="1"/>
              <a:t>Effects</a:t>
            </a:r>
            <a:r>
              <a:rPr lang="pt-BR" sz="1800" dirty="0"/>
              <a:t> </a:t>
            </a:r>
            <a:r>
              <a:rPr lang="pt-BR" sz="1800" dirty="0" err="1"/>
              <a:t>Across</a:t>
            </a:r>
            <a:r>
              <a:rPr lang="pt-BR" sz="1800" dirty="0"/>
              <a:t> </a:t>
            </a:r>
            <a:r>
              <a:rPr lang="pt-BR" sz="1800" dirty="0" err="1"/>
              <a:t>Childhood</a:t>
            </a:r>
            <a:r>
              <a:rPr lang="pt-BR" sz="1800" dirty="0"/>
              <a:t>. </a:t>
            </a:r>
            <a:r>
              <a:rPr lang="pt-BR" sz="1800" dirty="0" err="1"/>
              <a:t>Child</a:t>
            </a:r>
            <a:r>
              <a:rPr lang="pt-BR" sz="1800" dirty="0"/>
              <a:t> </a:t>
            </a:r>
            <a:r>
              <a:rPr lang="pt-BR" sz="1800" dirty="0" err="1"/>
              <a:t>Development</a:t>
            </a:r>
            <a:r>
              <a:rPr lang="pt-BR" sz="1800" dirty="0"/>
              <a:t>, 2019, </a:t>
            </a:r>
            <a:r>
              <a:rPr lang="pt-BR" sz="1800" dirty="0" err="1"/>
              <a:t>Pages</a:t>
            </a:r>
            <a:r>
              <a:rPr lang="pt-BR" sz="1800" dirty="0"/>
              <a:t> 1–15.</a:t>
            </a:r>
          </a:p>
          <a:p>
            <a:pPr algn="just"/>
            <a:r>
              <a:rPr lang="pt-BR" sz="1800" dirty="0"/>
              <a:t>Ward, M.R. </a:t>
            </a:r>
            <a:r>
              <a:rPr lang="pt-BR" sz="1800" dirty="0" err="1"/>
              <a:t>Adolescent</a:t>
            </a:r>
            <a:r>
              <a:rPr lang="pt-BR" sz="1800" dirty="0"/>
              <a:t> </a:t>
            </a:r>
            <a:r>
              <a:rPr lang="pt-BR" sz="1800" dirty="0" err="1"/>
              <a:t>Video</a:t>
            </a:r>
            <a:r>
              <a:rPr lang="pt-BR" sz="1800" dirty="0"/>
              <a:t> Game </a:t>
            </a:r>
            <a:r>
              <a:rPr lang="pt-BR" sz="1800" dirty="0" err="1"/>
              <a:t>Playing</a:t>
            </a:r>
            <a:r>
              <a:rPr lang="pt-BR" sz="1800" dirty="0"/>
              <a:t> </a:t>
            </a:r>
            <a:r>
              <a:rPr lang="pt-BR" sz="1800" dirty="0" err="1"/>
              <a:t>and</a:t>
            </a:r>
            <a:r>
              <a:rPr lang="pt-BR" sz="1800" dirty="0"/>
              <a:t> Fighting Over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Long</a:t>
            </a:r>
            <a:r>
              <a:rPr lang="pt-BR" sz="1800" dirty="0"/>
              <a:t>-Term. </a:t>
            </a:r>
            <a:r>
              <a:rPr lang="pt-BR" sz="1800" dirty="0" err="1"/>
              <a:t>Contemporary</a:t>
            </a:r>
            <a:r>
              <a:rPr lang="pt-BR" sz="1800" dirty="0"/>
              <a:t> </a:t>
            </a:r>
            <a:r>
              <a:rPr lang="pt-BR" sz="1800" dirty="0" err="1"/>
              <a:t>Economic</a:t>
            </a:r>
            <a:r>
              <a:rPr lang="pt-BR" sz="1800" dirty="0"/>
              <a:t> </a:t>
            </a:r>
            <a:r>
              <a:rPr lang="pt-BR" sz="1800" dirty="0" err="1"/>
              <a:t>Policy</a:t>
            </a:r>
            <a:r>
              <a:rPr lang="pt-BR" sz="1800" dirty="0"/>
              <a:t> (ISSN 1465-7287). 2019. </a:t>
            </a:r>
          </a:p>
          <a:p>
            <a:pPr algn="just"/>
            <a:r>
              <a:rPr lang="pt-BR" sz="1800" dirty="0" err="1"/>
              <a:t>Przybylski</a:t>
            </a:r>
            <a:r>
              <a:rPr lang="pt-BR" sz="1800" dirty="0"/>
              <a:t>, A.K.; </a:t>
            </a:r>
            <a:r>
              <a:rPr lang="pt-BR" sz="1800" dirty="0" err="1"/>
              <a:t>Deci</a:t>
            </a:r>
            <a:r>
              <a:rPr lang="pt-BR" sz="1800" dirty="0"/>
              <a:t>, E.L.; </a:t>
            </a:r>
            <a:r>
              <a:rPr lang="pt-BR" sz="1800" dirty="0" err="1"/>
              <a:t>Rigby</a:t>
            </a:r>
            <a:r>
              <a:rPr lang="pt-BR" sz="1800" dirty="0"/>
              <a:t>, C.S.; Ryan, R.M. </a:t>
            </a:r>
            <a:r>
              <a:rPr lang="pt-BR" sz="1800" dirty="0" err="1"/>
              <a:t>Competence-Impeding</a:t>
            </a:r>
            <a:r>
              <a:rPr lang="pt-BR" sz="1800" dirty="0"/>
              <a:t> </a:t>
            </a:r>
            <a:r>
              <a:rPr lang="pt-BR" sz="1800" dirty="0" err="1"/>
              <a:t>Electronic</a:t>
            </a:r>
            <a:r>
              <a:rPr lang="pt-BR" sz="1800" dirty="0"/>
              <a:t> Games </a:t>
            </a:r>
            <a:r>
              <a:rPr lang="pt-BR" sz="1800" dirty="0" err="1"/>
              <a:t>and</a:t>
            </a:r>
            <a:r>
              <a:rPr lang="pt-BR" sz="1800" dirty="0"/>
              <a:t> Players’ </a:t>
            </a:r>
            <a:r>
              <a:rPr lang="pt-BR" sz="1800" dirty="0" err="1"/>
              <a:t>Aggressive</a:t>
            </a:r>
            <a:r>
              <a:rPr lang="pt-BR" sz="1800" dirty="0"/>
              <a:t> Feelings, </a:t>
            </a:r>
            <a:r>
              <a:rPr lang="pt-BR" sz="1800" dirty="0" err="1"/>
              <a:t>Thoughts</a:t>
            </a:r>
            <a:r>
              <a:rPr lang="pt-BR" sz="1800" dirty="0"/>
              <a:t>, </a:t>
            </a:r>
            <a:r>
              <a:rPr lang="pt-BR" sz="1800" dirty="0" err="1"/>
              <a:t>and</a:t>
            </a:r>
            <a:r>
              <a:rPr lang="pt-BR" sz="1800" dirty="0"/>
              <a:t> </a:t>
            </a:r>
            <a:r>
              <a:rPr lang="pt-BR" sz="1800" dirty="0" err="1"/>
              <a:t>Behaviors</a:t>
            </a:r>
            <a:r>
              <a:rPr lang="pt-BR" sz="1800" dirty="0"/>
              <a:t>. </a:t>
            </a:r>
            <a:r>
              <a:rPr lang="pt-BR" sz="1800" dirty="0" err="1"/>
              <a:t>Journal</a:t>
            </a:r>
            <a:r>
              <a:rPr lang="pt-BR" sz="1800" dirty="0"/>
              <a:t> </a:t>
            </a:r>
            <a:r>
              <a:rPr lang="pt-BR" sz="1800" dirty="0" err="1"/>
              <a:t>of</a:t>
            </a:r>
            <a:r>
              <a:rPr lang="pt-BR" sz="1800" dirty="0"/>
              <a:t> </a:t>
            </a:r>
            <a:r>
              <a:rPr lang="pt-BR" sz="1800" dirty="0" err="1"/>
              <a:t>Personality</a:t>
            </a:r>
            <a:r>
              <a:rPr lang="pt-BR" sz="1800" dirty="0"/>
              <a:t> </a:t>
            </a:r>
            <a:r>
              <a:rPr lang="pt-BR" sz="1800" dirty="0" err="1"/>
              <a:t>and</a:t>
            </a:r>
            <a:r>
              <a:rPr lang="pt-BR" sz="1800" dirty="0"/>
              <a:t> Social </a:t>
            </a:r>
            <a:r>
              <a:rPr lang="pt-BR" sz="1800" dirty="0" err="1"/>
              <a:t>Psychology</a:t>
            </a:r>
            <a:r>
              <a:rPr lang="pt-BR" sz="1800" dirty="0"/>
              <a:t>, 2014, Vol. 106, No. 3, 441– 457. </a:t>
            </a:r>
          </a:p>
          <a:p>
            <a:pPr algn="just"/>
            <a:r>
              <a:rPr lang="pt-BR" sz="1800" dirty="0"/>
              <a:t>Ribeiro, M.C.O.; </a:t>
            </a:r>
            <a:r>
              <a:rPr lang="pt-BR" sz="1800" dirty="0" err="1"/>
              <a:t>Sani</a:t>
            </a:r>
            <a:r>
              <a:rPr lang="pt-BR" sz="1800" dirty="0"/>
              <a:t>, A.I. Modelos Explicativos da Agressão: Revisão Teórica. Revista da Faculdade de Ciências Humanas e Sociais. Porto: Edições Universidade Fernando Pessoa. ISSN 1646-0502. 6 (2009) 96-104.</a:t>
            </a:r>
          </a:p>
        </p:txBody>
      </p:sp>
    </p:spTree>
    <p:extLst>
      <p:ext uri="{BB962C8B-B14F-4D97-AF65-F5344CB8AC3E}">
        <p14:creationId xmlns:p14="http://schemas.microsoft.com/office/powerpoint/2010/main" val="3042812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079057"/>
            <a:ext cx="9144000" cy="2626842"/>
          </a:xfrm>
        </p:spPr>
        <p:txBody>
          <a:bodyPr/>
          <a:lstStyle/>
          <a:p>
            <a:r>
              <a:rPr lang="pt-BR" sz="3600" dirty="0"/>
              <a:t>Obrigada!</a:t>
            </a:r>
            <a:br>
              <a:rPr lang="pt-BR" sz="3600" dirty="0"/>
            </a:br>
            <a:r>
              <a:rPr lang="pt-BR" sz="3600" cap="none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josiannepsiquiatra@gmail.com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82029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Conflitos de interesse</a:t>
            </a:r>
            <a:br>
              <a:rPr lang="pt-BR" dirty="0"/>
            </a:br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B1A52529-F0AE-49E3-AE0E-B3454C9C172B}"/>
              </a:ext>
            </a:extLst>
          </p:cNvPr>
          <p:cNvSpPr/>
          <p:nvPr/>
        </p:nvSpPr>
        <p:spPr>
          <a:xfrm>
            <a:off x="567890" y="5255123"/>
            <a:ext cx="7858125" cy="785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Resolução CFM nº 1595/2000</a:t>
            </a:r>
          </a:p>
          <a:p>
            <a:pPr algn="just">
              <a:lnSpc>
                <a:spcPct val="150000"/>
              </a:lnSpc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Norma ANVISA RDC nº 96/2008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7B44FCE2-CCB4-4E6D-866A-6CB0D306C609}"/>
              </a:ext>
            </a:extLst>
          </p:cNvPr>
          <p:cNvSpPr txBox="1"/>
          <p:nvPr/>
        </p:nvSpPr>
        <p:spPr>
          <a:xfrm>
            <a:off x="567890" y="1602877"/>
            <a:ext cx="8277727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BR" dirty="0"/>
              <a:t>Diretora da Associação Psiquiátrica de Brasília – </a:t>
            </a:r>
            <a:r>
              <a:rPr lang="pt-BR" dirty="0" err="1"/>
              <a:t>APBr</a:t>
            </a:r>
            <a:r>
              <a:rPr lang="pt-BR" dirty="0"/>
              <a:t>;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BR" dirty="0"/>
              <a:t>Diretora da Associação Brasileira de Impulsividade e Patologia Dual – ABIPD;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BR" dirty="0"/>
              <a:t>Membro da Câmara Técnica de Psiquiatria do Conselho Regional de Medicina – DF;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BR" dirty="0"/>
              <a:t>Membro da Comissão Regional do Setembro Amarelo da </a:t>
            </a:r>
            <a:r>
              <a:rPr lang="pt-BR" dirty="0" err="1"/>
              <a:t>APBr</a:t>
            </a:r>
            <a:r>
              <a:rPr lang="pt-BR" dirty="0"/>
              <a:t>;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BR" dirty="0"/>
              <a:t>Médica Psiquiatra e Responsável Técnica na Clínica EKIP;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BR" dirty="0"/>
              <a:t>Médica Psiquiatra na Clínica Saúde BRB;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pt-BR" dirty="0"/>
              <a:t>Sem vínculos: políticos, com ONGs e/ou indústria de álcool, drogas e jogos.</a:t>
            </a:r>
          </a:p>
        </p:txBody>
      </p:sp>
    </p:spTree>
    <p:extLst>
      <p:ext uri="{BB962C8B-B14F-4D97-AF65-F5344CB8AC3E}">
        <p14:creationId xmlns:p14="http://schemas.microsoft.com/office/powerpoint/2010/main" val="334050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 txBox="1">
            <a:spLocks/>
          </p:cNvSpPr>
          <p:nvPr/>
        </p:nvSpPr>
        <p:spPr>
          <a:xfrm>
            <a:off x="668918" y="1600200"/>
            <a:ext cx="8011715" cy="50780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PT" dirty="0"/>
              <a:t>Cada faceta do desenvolvimento de uma criança é um produto de algum padrão de interação de natureza e criação (Rutter, 2002);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pt-BR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PT" dirty="0"/>
              <a:t>Epigenética.</a:t>
            </a:r>
          </a:p>
        </p:txBody>
      </p:sp>
      <p:sp>
        <p:nvSpPr>
          <p:cNvPr id="5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DESENVOLVIMENTO INFANTIL</a:t>
            </a:r>
            <a:br>
              <a:rPr lang="pt-BR" dirty="0"/>
            </a:b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36DD344-C800-4B62-9B59-B0D1E7EFCC32}"/>
              </a:ext>
            </a:extLst>
          </p:cNvPr>
          <p:cNvSpPr txBox="1"/>
          <p:nvPr/>
        </p:nvSpPr>
        <p:spPr>
          <a:xfrm>
            <a:off x="259882" y="6201944"/>
            <a:ext cx="8633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000" dirty="0"/>
              <a:t>Bee, Helen e Boyd, Denise. A criança em desenvolvimento. Tradução: Cristina Monteiro e Revisão técnica: Antônio Carlos Amador Pereira. 12ª ed. Porto Alegre: Artmed, 2011. 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878009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 txBox="1">
            <a:spLocks/>
          </p:cNvSpPr>
          <p:nvPr/>
        </p:nvSpPr>
        <p:spPr>
          <a:xfrm>
            <a:off x="659294" y="1779937"/>
            <a:ext cx="8011715" cy="50780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Genética (Ferguson, 2010);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Aprendizado social (</a:t>
            </a:r>
            <a:r>
              <a:rPr lang="pt-BR" dirty="0" err="1"/>
              <a:t>Bandura</a:t>
            </a:r>
            <a:r>
              <a:rPr lang="pt-BR" dirty="0"/>
              <a:t>, 1977);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Frustração (Miller, 1941);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Modelo geral de agressão: aprendizado e resposta automática;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Dessensibilização: habituação e resposta emocional reduzida a estímulos intensos.</a:t>
            </a:r>
          </a:p>
          <a:p>
            <a:pPr algn="just"/>
            <a:endParaRPr lang="pt-BR" dirty="0"/>
          </a:p>
        </p:txBody>
      </p:sp>
      <p:sp>
        <p:nvSpPr>
          <p:cNvPr id="5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TEORIAS DO COMPORTAMENTO AGRESSIVO</a:t>
            </a:r>
            <a:br>
              <a:rPr lang="pt-BR" dirty="0"/>
            </a:b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36DD344-C800-4B62-9B59-B0D1E7EFCC32}"/>
              </a:ext>
            </a:extLst>
          </p:cNvPr>
          <p:cNvSpPr txBox="1"/>
          <p:nvPr/>
        </p:nvSpPr>
        <p:spPr>
          <a:xfrm>
            <a:off x="259882" y="6086440"/>
            <a:ext cx="86338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000" dirty="0"/>
              <a:t>Bee, Helen e Boyd, Denise. A criança em desenvolvimento. Tradução: Cristina Monteiro e Revisão técnica: Antônio Carlos Amador Pereira. 12ª ed. Porto Alegre: Artmed, 2011. </a:t>
            </a:r>
            <a:r>
              <a:rPr lang="pt-BR" sz="1000" dirty="0" err="1"/>
              <a:t>Przybylski</a:t>
            </a:r>
            <a:r>
              <a:rPr lang="pt-BR" sz="1000" dirty="0"/>
              <a:t>, A.K.; </a:t>
            </a:r>
            <a:r>
              <a:rPr lang="pt-BR" sz="1000" dirty="0" err="1"/>
              <a:t>Deci</a:t>
            </a:r>
            <a:r>
              <a:rPr lang="pt-BR" sz="1000" dirty="0"/>
              <a:t>, E.L.; </a:t>
            </a:r>
            <a:r>
              <a:rPr lang="pt-BR" sz="1000" dirty="0" err="1"/>
              <a:t>Rigby</a:t>
            </a:r>
            <a:r>
              <a:rPr lang="pt-BR" sz="1000" dirty="0"/>
              <a:t>, C.S.; Ryan, R.M. </a:t>
            </a:r>
            <a:r>
              <a:rPr lang="pt-BR" sz="1000" dirty="0" err="1"/>
              <a:t>Competence-Impeding</a:t>
            </a:r>
            <a:r>
              <a:rPr lang="pt-BR" sz="1000" dirty="0"/>
              <a:t> </a:t>
            </a:r>
            <a:r>
              <a:rPr lang="pt-BR" sz="1000" dirty="0" err="1"/>
              <a:t>Electronic</a:t>
            </a:r>
            <a:r>
              <a:rPr lang="pt-BR" sz="1000" dirty="0"/>
              <a:t> Games </a:t>
            </a:r>
            <a:r>
              <a:rPr lang="pt-BR" sz="1000" dirty="0" err="1"/>
              <a:t>and</a:t>
            </a:r>
            <a:r>
              <a:rPr lang="pt-BR" sz="1000" dirty="0"/>
              <a:t> Players’ </a:t>
            </a:r>
            <a:r>
              <a:rPr lang="pt-BR" sz="1000" dirty="0" err="1"/>
              <a:t>Aggressive</a:t>
            </a:r>
            <a:r>
              <a:rPr lang="pt-BR" sz="1000" dirty="0"/>
              <a:t> Feelings, </a:t>
            </a:r>
            <a:r>
              <a:rPr lang="pt-BR" sz="1000" dirty="0" err="1"/>
              <a:t>Thoughts</a:t>
            </a:r>
            <a:r>
              <a:rPr lang="pt-BR" sz="1000" dirty="0"/>
              <a:t>, </a:t>
            </a:r>
            <a:r>
              <a:rPr lang="pt-BR" sz="1000" dirty="0" err="1"/>
              <a:t>and</a:t>
            </a:r>
            <a:r>
              <a:rPr lang="pt-BR" sz="1000" dirty="0"/>
              <a:t> </a:t>
            </a:r>
            <a:r>
              <a:rPr lang="pt-BR" sz="1000" dirty="0" err="1"/>
              <a:t>Behaviors</a:t>
            </a:r>
            <a:r>
              <a:rPr lang="pt-BR" sz="1000" dirty="0"/>
              <a:t>. </a:t>
            </a:r>
            <a:r>
              <a:rPr lang="pt-BR" sz="1000" dirty="0" err="1"/>
              <a:t>Journal</a:t>
            </a:r>
            <a:r>
              <a:rPr lang="pt-BR" sz="1000" dirty="0"/>
              <a:t> </a:t>
            </a:r>
            <a:r>
              <a:rPr lang="pt-BR" sz="1000" dirty="0" err="1"/>
              <a:t>of</a:t>
            </a:r>
            <a:r>
              <a:rPr lang="pt-BR" sz="1000" dirty="0"/>
              <a:t> </a:t>
            </a:r>
            <a:r>
              <a:rPr lang="pt-BR" sz="1000" dirty="0" err="1"/>
              <a:t>Personality</a:t>
            </a:r>
            <a:r>
              <a:rPr lang="pt-BR" sz="1000" dirty="0"/>
              <a:t> </a:t>
            </a:r>
            <a:r>
              <a:rPr lang="pt-BR" sz="1000" dirty="0" err="1"/>
              <a:t>and</a:t>
            </a:r>
            <a:r>
              <a:rPr lang="pt-BR" sz="1000" dirty="0"/>
              <a:t> Social </a:t>
            </a:r>
            <a:r>
              <a:rPr lang="pt-BR" sz="1000" dirty="0" err="1"/>
              <a:t>Psychology</a:t>
            </a:r>
            <a:r>
              <a:rPr lang="pt-BR" sz="1000" dirty="0"/>
              <a:t>, 2014, Vol. 106, No. 3, 441– 457. </a:t>
            </a:r>
          </a:p>
          <a:p>
            <a:pPr algn="just"/>
            <a:endParaRPr lang="pt-BR" sz="1000" dirty="0"/>
          </a:p>
          <a:p>
            <a:pPr algn="just"/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299011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 txBox="1">
            <a:spLocks/>
          </p:cNvSpPr>
          <p:nvPr/>
        </p:nvSpPr>
        <p:spPr>
          <a:xfrm>
            <a:off x="668918" y="1600200"/>
            <a:ext cx="8011715" cy="50780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Ativação do sistema de recompensa: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- Satisfação pela conquista;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- Sensação de prazer e bem-estar por curto prazo;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pt-BR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Experiência frustrante: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- Quando o desafio vai além da capacidade do jogador;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- Outros jogadores são melhores;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- Estímulo para a agressão imediatamente após o jogo. </a:t>
            </a:r>
          </a:p>
        </p:txBody>
      </p:sp>
      <p:sp>
        <p:nvSpPr>
          <p:cNvPr id="5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IMPACTOS DOS JOGOS NO DESENVOLVIMENTO INFANTIL</a:t>
            </a:r>
            <a:br>
              <a:rPr lang="pt-BR" dirty="0"/>
            </a:b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36DD344-C800-4B62-9B59-B0D1E7EFCC32}"/>
              </a:ext>
            </a:extLst>
          </p:cNvPr>
          <p:cNvSpPr txBox="1"/>
          <p:nvPr/>
        </p:nvSpPr>
        <p:spPr>
          <a:xfrm>
            <a:off x="259882" y="6259695"/>
            <a:ext cx="86338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err="1"/>
              <a:t>Przybylski</a:t>
            </a:r>
            <a:r>
              <a:rPr lang="pt-BR" sz="1000" dirty="0"/>
              <a:t>, A.K.; </a:t>
            </a:r>
            <a:r>
              <a:rPr lang="pt-BR" sz="1000" dirty="0" err="1"/>
              <a:t>Deci</a:t>
            </a:r>
            <a:r>
              <a:rPr lang="pt-BR" sz="1000" dirty="0"/>
              <a:t>, E.L.; </a:t>
            </a:r>
            <a:r>
              <a:rPr lang="pt-BR" sz="1000" dirty="0" err="1"/>
              <a:t>Rigby</a:t>
            </a:r>
            <a:r>
              <a:rPr lang="pt-BR" sz="1000" dirty="0"/>
              <a:t>, C.S.; Ryan, R.M. </a:t>
            </a:r>
            <a:r>
              <a:rPr lang="pt-BR" sz="1000" dirty="0" err="1"/>
              <a:t>Competence-Impeding</a:t>
            </a:r>
            <a:r>
              <a:rPr lang="pt-BR" sz="1000" dirty="0"/>
              <a:t> </a:t>
            </a:r>
            <a:r>
              <a:rPr lang="pt-BR" sz="1000" dirty="0" err="1"/>
              <a:t>Electronic</a:t>
            </a:r>
            <a:r>
              <a:rPr lang="pt-BR" sz="1000" dirty="0"/>
              <a:t> Games </a:t>
            </a:r>
            <a:r>
              <a:rPr lang="pt-BR" sz="1000" dirty="0" err="1"/>
              <a:t>and</a:t>
            </a:r>
            <a:r>
              <a:rPr lang="pt-BR" sz="1000" dirty="0"/>
              <a:t> Players’ </a:t>
            </a:r>
            <a:r>
              <a:rPr lang="pt-BR" sz="1000" dirty="0" err="1"/>
              <a:t>Aggressive</a:t>
            </a:r>
            <a:r>
              <a:rPr lang="pt-BR" sz="1000" dirty="0"/>
              <a:t> Feelings, </a:t>
            </a:r>
            <a:r>
              <a:rPr lang="pt-BR" sz="1000" dirty="0" err="1"/>
              <a:t>Thoughts</a:t>
            </a:r>
            <a:r>
              <a:rPr lang="pt-BR" sz="1000" dirty="0"/>
              <a:t>, </a:t>
            </a:r>
            <a:r>
              <a:rPr lang="pt-BR" sz="1000" dirty="0" err="1"/>
              <a:t>and</a:t>
            </a:r>
            <a:r>
              <a:rPr lang="pt-BR" sz="1000" dirty="0"/>
              <a:t> </a:t>
            </a:r>
            <a:r>
              <a:rPr lang="pt-BR" sz="1000" dirty="0" err="1"/>
              <a:t>Behaviors</a:t>
            </a:r>
            <a:r>
              <a:rPr lang="pt-BR" sz="1000" dirty="0"/>
              <a:t>. </a:t>
            </a:r>
            <a:r>
              <a:rPr lang="pt-BR" sz="1000" dirty="0" err="1"/>
              <a:t>Journal</a:t>
            </a:r>
            <a:r>
              <a:rPr lang="pt-BR" sz="1000" dirty="0"/>
              <a:t> </a:t>
            </a:r>
            <a:r>
              <a:rPr lang="pt-BR" sz="1000" dirty="0" err="1"/>
              <a:t>of</a:t>
            </a:r>
            <a:r>
              <a:rPr lang="pt-BR" sz="1000" dirty="0"/>
              <a:t> </a:t>
            </a:r>
            <a:r>
              <a:rPr lang="pt-BR" sz="1000" dirty="0" err="1"/>
              <a:t>Personality</a:t>
            </a:r>
            <a:r>
              <a:rPr lang="pt-BR" sz="1000" dirty="0"/>
              <a:t> </a:t>
            </a:r>
            <a:r>
              <a:rPr lang="pt-BR" sz="1000" dirty="0" err="1"/>
              <a:t>and</a:t>
            </a:r>
            <a:r>
              <a:rPr lang="pt-BR" sz="1000" dirty="0"/>
              <a:t> Social </a:t>
            </a:r>
            <a:r>
              <a:rPr lang="pt-BR" sz="1000" dirty="0" err="1"/>
              <a:t>Psychology</a:t>
            </a:r>
            <a:r>
              <a:rPr lang="pt-BR" sz="1000" dirty="0"/>
              <a:t>, 2014, Vol. 106, No. 3, 441– 457. </a:t>
            </a:r>
          </a:p>
          <a:p>
            <a:pPr algn="just"/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2003707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 txBox="1">
            <a:spLocks/>
          </p:cNvSpPr>
          <p:nvPr/>
        </p:nvSpPr>
        <p:spPr>
          <a:xfrm>
            <a:off x="566141" y="1458631"/>
            <a:ext cx="8011715" cy="50780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Muito tempo gasto com jogos pode substituir ou influenciar a interação face a face, o que pode comprometer o desenvolvimento psicossocial das crianças (</a:t>
            </a:r>
            <a:r>
              <a:rPr lang="pt-BR" dirty="0" err="1"/>
              <a:t>Przybylski</a:t>
            </a:r>
            <a:r>
              <a:rPr lang="pt-BR" dirty="0"/>
              <a:t>, 2014);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Crianças com competência social limitada podem aumentar o tempo nos jogos (menos demandas sociais e fuga da realidade).</a:t>
            </a:r>
          </a:p>
        </p:txBody>
      </p:sp>
      <p:sp>
        <p:nvSpPr>
          <p:cNvPr id="5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IMPACTOS DOS JOGOS NO DESENVOLVIMENTO INFANTIL</a:t>
            </a:r>
            <a:br>
              <a:rPr lang="pt-BR" dirty="0"/>
            </a:b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36DD344-C800-4B62-9B59-B0D1E7EFCC32}"/>
              </a:ext>
            </a:extLst>
          </p:cNvPr>
          <p:cNvSpPr txBox="1"/>
          <p:nvPr/>
        </p:nvSpPr>
        <p:spPr>
          <a:xfrm>
            <a:off x="255067" y="6105807"/>
            <a:ext cx="86338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Ward, M.R. </a:t>
            </a:r>
            <a:r>
              <a:rPr lang="pt-BR" sz="1000" dirty="0" err="1"/>
              <a:t>Adolescent</a:t>
            </a:r>
            <a:r>
              <a:rPr lang="pt-BR" sz="1000" dirty="0"/>
              <a:t> </a:t>
            </a:r>
            <a:r>
              <a:rPr lang="pt-BR" sz="1000" dirty="0" err="1"/>
              <a:t>Video</a:t>
            </a:r>
            <a:r>
              <a:rPr lang="pt-BR" sz="1000" dirty="0"/>
              <a:t> Game </a:t>
            </a:r>
            <a:r>
              <a:rPr lang="pt-BR" sz="1000" dirty="0" err="1"/>
              <a:t>Playing</a:t>
            </a:r>
            <a:r>
              <a:rPr lang="pt-BR" sz="1000" dirty="0"/>
              <a:t> </a:t>
            </a:r>
            <a:r>
              <a:rPr lang="pt-BR" sz="1000" dirty="0" err="1"/>
              <a:t>and</a:t>
            </a:r>
            <a:r>
              <a:rPr lang="pt-BR" sz="1000" dirty="0"/>
              <a:t> Fighting Over </a:t>
            </a:r>
            <a:r>
              <a:rPr lang="pt-BR" sz="1000" dirty="0" err="1"/>
              <a:t>the</a:t>
            </a:r>
            <a:r>
              <a:rPr lang="pt-BR" sz="1000" dirty="0"/>
              <a:t> </a:t>
            </a:r>
            <a:r>
              <a:rPr lang="pt-BR" sz="1000" dirty="0" err="1"/>
              <a:t>Long</a:t>
            </a:r>
            <a:r>
              <a:rPr lang="pt-BR" sz="1000" dirty="0"/>
              <a:t>-Term. </a:t>
            </a:r>
            <a:r>
              <a:rPr lang="pt-BR" sz="1000" dirty="0" err="1"/>
              <a:t>Contemporary</a:t>
            </a:r>
            <a:r>
              <a:rPr lang="pt-BR" sz="1000" dirty="0"/>
              <a:t> </a:t>
            </a:r>
            <a:r>
              <a:rPr lang="pt-BR" sz="1000" dirty="0" err="1"/>
              <a:t>Economic</a:t>
            </a:r>
            <a:r>
              <a:rPr lang="pt-BR" sz="1000" dirty="0"/>
              <a:t> </a:t>
            </a:r>
            <a:r>
              <a:rPr lang="pt-BR" sz="1000" dirty="0" err="1"/>
              <a:t>Policy</a:t>
            </a:r>
            <a:r>
              <a:rPr lang="pt-BR" sz="1000" dirty="0"/>
              <a:t> (ISSN 1465-7287). 2019. </a:t>
            </a:r>
            <a:r>
              <a:rPr lang="pt-BR" sz="1000" dirty="0" err="1"/>
              <a:t>Hygen</a:t>
            </a:r>
            <a:r>
              <a:rPr lang="pt-BR" sz="1000" dirty="0"/>
              <a:t>, B.W.; </a:t>
            </a:r>
            <a:r>
              <a:rPr lang="pt-BR" sz="1000" dirty="0" err="1"/>
              <a:t>Zahl-Thanem</a:t>
            </a:r>
            <a:r>
              <a:rPr lang="pt-BR" sz="1000" dirty="0"/>
              <a:t>, T.; Lars </a:t>
            </a:r>
            <a:r>
              <a:rPr lang="pt-BR" sz="1000" dirty="0" err="1"/>
              <a:t>Wichstrom</a:t>
            </a:r>
            <a:r>
              <a:rPr lang="pt-BR" sz="1000" dirty="0"/>
              <a:t>, L.; </a:t>
            </a:r>
            <a:r>
              <a:rPr lang="pt-BR" sz="1000" dirty="0" err="1"/>
              <a:t>Belsky</a:t>
            </a:r>
            <a:r>
              <a:rPr lang="pt-BR" sz="1000" dirty="0"/>
              <a:t>, J.; </a:t>
            </a:r>
            <a:r>
              <a:rPr lang="pt-BR" sz="1000" dirty="0" err="1"/>
              <a:t>Stenseng</a:t>
            </a:r>
            <a:r>
              <a:rPr lang="pt-BR" sz="1000" dirty="0"/>
              <a:t>, F.; </a:t>
            </a:r>
            <a:r>
              <a:rPr lang="pt-BR" sz="1000" dirty="0" err="1"/>
              <a:t>Kvande</a:t>
            </a:r>
            <a:r>
              <a:rPr lang="pt-BR" sz="1000" dirty="0"/>
              <a:t>, M.N. e </a:t>
            </a:r>
            <a:r>
              <a:rPr lang="pt-BR" sz="1000" dirty="0" err="1"/>
              <a:t>Skalicka</a:t>
            </a:r>
            <a:r>
              <a:rPr lang="pt-BR" sz="1000" dirty="0"/>
              <a:t>, V. Time </a:t>
            </a:r>
            <a:r>
              <a:rPr lang="pt-BR" sz="1000" dirty="0" err="1"/>
              <a:t>Spent</a:t>
            </a:r>
            <a:r>
              <a:rPr lang="pt-BR" sz="1000" dirty="0"/>
              <a:t> </a:t>
            </a:r>
            <a:r>
              <a:rPr lang="pt-BR" sz="1000" dirty="0" err="1"/>
              <a:t>Gaming</a:t>
            </a:r>
            <a:r>
              <a:rPr lang="pt-BR" sz="1000" dirty="0"/>
              <a:t> </a:t>
            </a:r>
            <a:r>
              <a:rPr lang="pt-BR" sz="1000" dirty="0" err="1"/>
              <a:t>and</a:t>
            </a:r>
            <a:r>
              <a:rPr lang="pt-BR" sz="1000" dirty="0"/>
              <a:t> Social </a:t>
            </a:r>
            <a:r>
              <a:rPr lang="pt-BR" sz="1000" dirty="0" err="1"/>
              <a:t>Competence</a:t>
            </a:r>
            <a:r>
              <a:rPr lang="pt-BR" sz="1000" dirty="0"/>
              <a:t> in </a:t>
            </a:r>
            <a:r>
              <a:rPr lang="pt-BR" sz="1000" dirty="0" err="1"/>
              <a:t>Children</a:t>
            </a:r>
            <a:r>
              <a:rPr lang="pt-BR" sz="1000" dirty="0"/>
              <a:t>: </a:t>
            </a:r>
            <a:r>
              <a:rPr lang="pt-BR" sz="1000" dirty="0" err="1"/>
              <a:t>Reciprocal</a:t>
            </a:r>
            <a:r>
              <a:rPr lang="pt-BR" sz="1000" dirty="0"/>
              <a:t> </a:t>
            </a:r>
            <a:r>
              <a:rPr lang="pt-BR" sz="1000" dirty="0" err="1"/>
              <a:t>Effects</a:t>
            </a:r>
            <a:r>
              <a:rPr lang="pt-BR" sz="1000" dirty="0"/>
              <a:t> </a:t>
            </a:r>
            <a:r>
              <a:rPr lang="pt-BR" sz="1000" dirty="0" err="1"/>
              <a:t>Across</a:t>
            </a:r>
            <a:r>
              <a:rPr lang="pt-BR" sz="1000" dirty="0"/>
              <a:t> </a:t>
            </a:r>
            <a:r>
              <a:rPr lang="pt-BR" sz="1000" dirty="0" err="1"/>
              <a:t>Childhood</a:t>
            </a:r>
            <a:r>
              <a:rPr lang="pt-BR" sz="1000" dirty="0"/>
              <a:t>. </a:t>
            </a:r>
            <a:r>
              <a:rPr lang="pt-BR" sz="1000" dirty="0" err="1"/>
              <a:t>Child</a:t>
            </a:r>
            <a:r>
              <a:rPr lang="pt-BR" sz="1000" dirty="0"/>
              <a:t> </a:t>
            </a:r>
            <a:r>
              <a:rPr lang="pt-BR" sz="1000" dirty="0" err="1"/>
              <a:t>Development</a:t>
            </a:r>
            <a:r>
              <a:rPr lang="pt-BR" sz="1000" dirty="0"/>
              <a:t>, 2019, </a:t>
            </a:r>
            <a:r>
              <a:rPr lang="pt-BR" sz="1000" dirty="0" err="1"/>
              <a:t>Pages</a:t>
            </a:r>
            <a:r>
              <a:rPr lang="pt-BR" sz="1000" dirty="0"/>
              <a:t> 1–15.</a:t>
            </a:r>
          </a:p>
          <a:p>
            <a:pPr algn="just"/>
            <a:r>
              <a:rPr lang="pt-BR" sz="1000" dirty="0"/>
              <a:t> </a:t>
            </a:r>
          </a:p>
          <a:p>
            <a:pPr algn="just"/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1547051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 txBox="1">
            <a:spLocks/>
          </p:cNvSpPr>
          <p:nvPr/>
        </p:nvSpPr>
        <p:spPr>
          <a:xfrm>
            <a:off x="566141" y="1458631"/>
            <a:ext cx="8011715" cy="50780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 Exposição prolongada e repetitiva à violência na mídia pode habituar seu impacto psicológico e, eventualmente, dessensibilizar o observador para as imagens violentas;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A exposição à mídia violenta pode ser excitante e prazerosa: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- Aumenta a probabilidade de exposição intencional à violência;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- </a:t>
            </a:r>
            <a:r>
              <a:rPr lang="pt-BR" dirty="0" err="1"/>
              <a:t>Auto-exposição</a:t>
            </a:r>
            <a:r>
              <a:rPr lang="pt-BR" dirty="0"/>
              <a:t> crônica.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dirty="0"/>
          </a:p>
        </p:txBody>
      </p:sp>
      <p:sp>
        <p:nvSpPr>
          <p:cNvPr id="5" name="Título 2"/>
          <p:cNvSpPr>
            <a:spLocks noGrp="1"/>
          </p:cNvSpPr>
          <p:nvPr>
            <p:ph type="title"/>
          </p:nvPr>
        </p:nvSpPr>
        <p:spPr>
          <a:xfrm>
            <a:off x="-3" y="198195"/>
            <a:ext cx="9144001" cy="558800"/>
          </a:xfrm>
        </p:spPr>
        <p:txBody>
          <a:bodyPr/>
          <a:lstStyle/>
          <a:p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36DD344-C800-4B62-9B59-B0D1E7EFCC32}"/>
              </a:ext>
            </a:extLst>
          </p:cNvPr>
          <p:cNvSpPr txBox="1"/>
          <p:nvPr/>
        </p:nvSpPr>
        <p:spPr>
          <a:xfrm>
            <a:off x="255067" y="6105807"/>
            <a:ext cx="86338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00" dirty="0"/>
              <a:t>Ward, M.R. </a:t>
            </a:r>
            <a:r>
              <a:rPr lang="pt-BR" sz="1000" dirty="0" err="1"/>
              <a:t>Adolescent</a:t>
            </a:r>
            <a:r>
              <a:rPr lang="pt-BR" sz="1000" dirty="0"/>
              <a:t> </a:t>
            </a:r>
            <a:r>
              <a:rPr lang="pt-BR" sz="1000" dirty="0" err="1"/>
              <a:t>Video</a:t>
            </a:r>
            <a:r>
              <a:rPr lang="pt-BR" sz="1000" dirty="0"/>
              <a:t> Game </a:t>
            </a:r>
            <a:r>
              <a:rPr lang="pt-BR" sz="1000" dirty="0" err="1"/>
              <a:t>Playing</a:t>
            </a:r>
            <a:r>
              <a:rPr lang="pt-BR" sz="1000" dirty="0"/>
              <a:t> </a:t>
            </a:r>
            <a:r>
              <a:rPr lang="pt-BR" sz="1000" dirty="0" err="1"/>
              <a:t>and</a:t>
            </a:r>
            <a:r>
              <a:rPr lang="pt-BR" sz="1000" dirty="0"/>
              <a:t> Fighting Over </a:t>
            </a:r>
            <a:r>
              <a:rPr lang="pt-BR" sz="1000" dirty="0" err="1"/>
              <a:t>the</a:t>
            </a:r>
            <a:r>
              <a:rPr lang="pt-BR" sz="1000" dirty="0"/>
              <a:t> </a:t>
            </a:r>
            <a:r>
              <a:rPr lang="pt-BR" sz="1000" dirty="0" err="1"/>
              <a:t>Long</a:t>
            </a:r>
            <a:r>
              <a:rPr lang="pt-BR" sz="1000" dirty="0"/>
              <a:t>-Term. </a:t>
            </a:r>
            <a:r>
              <a:rPr lang="pt-BR" sz="1000" dirty="0" err="1"/>
              <a:t>Contemporary</a:t>
            </a:r>
            <a:r>
              <a:rPr lang="pt-BR" sz="1000" dirty="0"/>
              <a:t> </a:t>
            </a:r>
            <a:r>
              <a:rPr lang="pt-BR" sz="1000" dirty="0" err="1"/>
              <a:t>Economic</a:t>
            </a:r>
            <a:r>
              <a:rPr lang="pt-BR" sz="1000" dirty="0"/>
              <a:t> </a:t>
            </a:r>
            <a:r>
              <a:rPr lang="pt-BR" sz="1000" dirty="0" err="1"/>
              <a:t>Policy</a:t>
            </a:r>
            <a:r>
              <a:rPr lang="pt-BR" sz="1000" dirty="0"/>
              <a:t> (ISSN 1465-7287). 2019. </a:t>
            </a:r>
            <a:r>
              <a:rPr lang="pt-BR" sz="1000" dirty="0" err="1"/>
              <a:t>Przybylski</a:t>
            </a:r>
            <a:r>
              <a:rPr lang="pt-BR" sz="1000" dirty="0"/>
              <a:t>, A.K.; </a:t>
            </a:r>
            <a:r>
              <a:rPr lang="pt-BR" sz="1000" dirty="0" err="1"/>
              <a:t>Deci</a:t>
            </a:r>
            <a:r>
              <a:rPr lang="pt-BR" sz="1000" dirty="0"/>
              <a:t>, E.L.; </a:t>
            </a:r>
            <a:r>
              <a:rPr lang="pt-BR" sz="1000" dirty="0" err="1"/>
              <a:t>Rigby</a:t>
            </a:r>
            <a:r>
              <a:rPr lang="pt-BR" sz="1000" dirty="0"/>
              <a:t>, C.S.; Ryan, R.M. </a:t>
            </a:r>
            <a:r>
              <a:rPr lang="pt-BR" sz="1000" dirty="0" err="1"/>
              <a:t>Competence-Impeding</a:t>
            </a:r>
            <a:r>
              <a:rPr lang="pt-BR" sz="1000" dirty="0"/>
              <a:t> </a:t>
            </a:r>
            <a:r>
              <a:rPr lang="pt-BR" sz="1000" dirty="0" err="1"/>
              <a:t>Electronic</a:t>
            </a:r>
            <a:r>
              <a:rPr lang="pt-BR" sz="1000" dirty="0"/>
              <a:t> Games </a:t>
            </a:r>
            <a:r>
              <a:rPr lang="pt-BR" sz="1000" dirty="0" err="1"/>
              <a:t>and</a:t>
            </a:r>
            <a:r>
              <a:rPr lang="pt-BR" sz="1000" dirty="0"/>
              <a:t> Players’ </a:t>
            </a:r>
            <a:r>
              <a:rPr lang="pt-BR" sz="1000" dirty="0" err="1"/>
              <a:t>Aggressive</a:t>
            </a:r>
            <a:r>
              <a:rPr lang="pt-BR" sz="1000" dirty="0"/>
              <a:t> Feelings, </a:t>
            </a:r>
            <a:r>
              <a:rPr lang="pt-BR" sz="1000" dirty="0" err="1"/>
              <a:t>Thoughts</a:t>
            </a:r>
            <a:r>
              <a:rPr lang="pt-BR" sz="1000" dirty="0"/>
              <a:t>, </a:t>
            </a:r>
            <a:r>
              <a:rPr lang="pt-BR" sz="1000" dirty="0" err="1"/>
              <a:t>and</a:t>
            </a:r>
            <a:r>
              <a:rPr lang="pt-BR" sz="1000" dirty="0"/>
              <a:t> </a:t>
            </a:r>
            <a:r>
              <a:rPr lang="pt-BR" sz="1000" dirty="0" err="1"/>
              <a:t>Behaviors</a:t>
            </a:r>
            <a:r>
              <a:rPr lang="pt-BR" sz="1000" dirty="0"/>
              <a:t>. </a:t>
            </a:r>
            <a:r>
              <a:rPr lang="pt-BR" sz="1000" dirty="0" err="1"/>
              <a:t>Journal</a:t>
            </a:r>
            <a:r>
              <a:rPr lang="pt-BR" sz="1000" dirty="0"/>
              <a:t> </a:t>
            </a:r>
            <a:r>
              <a:rPr lang="pt-BR" sz="1000" dirty="0" err="1"/>
              <a:t>of</a:t>
            </a:r>
            <a:r>
              <a:rPr lang="pt-BR" sz="1000" dirty="0"/>
              <a:t> </a:t>
            </a:r>
            <a:r>
              <a:rPr lang="pt-BR" sz="1000" dirty="0" err="1"/>
              <a:t>Personality</a:t>
            </a:r>
            <a:r>
              <a:rPr lang="pt-BR" sz="1000" dirty="0"/>
              <a:t> </a:t>
            </a:r>
            <a:r>
              <a:rPr lang="pt-BR" sz="1000" dirty="0" err="1"/>
              <a:t>and</a:t>
            </a:r>
            <a:r>
              <a:rPr lang="pt-BR" sz="1000" dirty="0"/>
              <a:t> Social </a:t>
            </a:r>
            <a:r>
              <a:rPr lang="pt-BR" sz="1000" dirty="0" err="1"/>
              <a:t>Psychology</a:t>
            </a:r>
            <a:r>
              <a:rPr lang="pt-BR" sz="1000" dirty="0"/>
              <a:t>, 2014, Vol. 106, No. 3, 441– 457. </a:t>
            </a:r>
          </a:p>
        </p:txBody>
      </p:sp>
      <p:sp>
        <p:nvSpPr>
          <p:cNvPr id="7" name="Título 2">
            <a:extLst>
              <a:ext uri="{FF2B5EF4-FFF2-40B4-BE49-F238E27FC236}">
                <a16:creationId xmlns:a16="http://schemas.microsoft.com/office/drawing/2014/main" xmlns="" id="{6E428D80-D82D-48E7-AC83-C4582E5954EE}"/>
              </a:ext>
            </a:extLst>
          </p:cNvPr>
          <p:cNvSpPr txBox="1">
            <a:spLocks/>
          </p:cNvSpPr>
          <p:nvPr/>
        </p:nvSpPr>
        <p:spPr>
          <a:xfrm>
            <a:off x="-1" y="304867"/>
            <a:ext cx="9144001" cy="558800"/>
          </a:xfrm>
          <a:prstGeom prst="rect">
            <a:avLst/>
          </a:prstGeom>
        </p:spPr>
        <p:txBody>
          <a:bodyPr/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rgbClr val="07437F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BR" sz="2400"/>
              <a:t>IMPACTOS DOS JOGOS violentos NO DESENVOLVIMENTO INFANTIL</a:t>
            </a:r>
            <a:br>
              <a:rPr lang="pt-BR" sz="2400"/>
            </a:b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79196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 txBox="1">
            <a:spLocks/>
          </p:cNvSpPr>
          <p:nvPr/>
        </p:nvSpPr>
        <p:spPr>
          <a:xfrm>
            <a:off x="668918" y="1600200"/>
            <a:ext cx="8011715" cy="50780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 Estudo com jogadores de 10 a 15 anos (</a:t>
            </a:r>
            <a:r>
              <a:rPr lang="pt-BR" dirty="0" err="1"/>
              <a:t>Przybylski</a:t>
            </a:r>
            <a:r>
              <a:rPr lang="pt-BR" dirty="0"/>
              <a:t>, 2014):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- &gt;3h por dia: mais sintomas </a:t>
            </a:r>
            <a:r>
              <a:rPr lang="pt-BR" dirty="0" err="1"/>
              <a:t>internalizantes</a:t>
            </a:r>
            <a:r>
              <a:rPr lang="pt-BR" dirty="0"/>
              <a:t> e </a:t>
            </a:r>
            <a:r>
              <a:rPr lang="pt-BR" dirty="0" err="1"/>
              <a:t>externalizantes</a:t>
            </a:r>
            <a:r>
              <a:rPr lang="pt-BR" dirty="0"/>
              <a:t>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- &lt;1h por dia: menos sintomas;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 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Estudo com crianças de 7 a 12 anos (</a:t>
            </a:r>
            <a:r>
              <a:rPr lang="pt-BR" dirty="0" err="1"/>
              <a:t>Lobel</a:t>
            </a:r>
            <a:r>
              <a:rPr lang="pt-BR" dirty="0"/>
              <a:t>, </a:t>
            </a:r>
            <a:r>
              <a:rPr lang="pt-BR" dirty="0" err="1"/>
              <a:t>Granic</a:t>
            </a:r>
            <a:r>
              <a:rPr lang="pt-BR" dirty="0"/>
              <a:t>, Stone, &amp; Engels, 2014):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 - Exposição prolongada a jogos prediz mais problemas de relacionamento com os pares, de conduta bem como um comportamento menos pró-social.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36DD344-C800-4B62-9B59-B0D1E7EFCC32}"/>
              </a:ext>
            </a:extLst>
          </p:cNvPr>
          <p:cNvSpPr txBox="1"/>
          <p:nvPr/>
        </p:nvSpPr>
        <p:spPr>
          <a:xfrm>
            <a:off x="259882" y="6259695"/>
            <a:ext cx="86338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err="1"/>
              <a:t>Hygen</a:t>
            </a:r>
            <a:r>
              <a:rPr lang="pt-BR" sz="1000" dirty="0"/>
              <a:t>, B.W.; </a:t>
            </a:r>
            <a:r>
              <a:rPr lang="pt-BR" sz="1000" dirty="0" err="1"/>
              <a:t>Zahl-Thanem</a:t>
            </a:r>
            <a:r>
              <a:rPr lang="pt-BR" sz="1000" dirty="0"/>
              <a:t>, T.; Lars </a:t>
            </a:r>
            <a:r>
              <a:rPr lang="pt-BR" sz="1000" dirty="0" err="1"/>
              <a:t>Wichstrom</a:t>
            </a:r>
            <a:r>
              <a:rPr lang="pt-BR" sz="1000" dirty="0"/>
              <a:t>, L.; </a:t>
            </a:r>
            <a:r>
              <a:rPr lang="pt-BR" sz="1000" dirty="0" err="1"/>
              <a:t>Belsky</a:t>
            </a:r>
            <a:r>
              <a:rPr lang="pt-BR" sz="1000" dirty="0"/>
              <a:t>, J.; </a:t>
            </a:r>
            <a:r>
              <a:rPr lang="pt-BR" sz="1000" dirty="0" err="1"/>
              <a:t>Stenseng</a:t>
            </a:r>
            <a:r>
              <a:rPr lang="pt-BR" sz="1000" dirty="0"/>
              <a:t>, F.; </a:t>
            </a:r>
            <a:r>
              <a:rPr lang="pt-BR" sz="1000" dirty="0" err="1"/>
              <a:t>Kvande</a:t>
            </a:r>
            <a:r>
              <a:rPr lang="pt-BR" sz="1000" dirty="0"/>
              <a:t>, M.N. e </a:t>
            </a:r>
            <a:r>
              <a:rPr lang="pt-BR" sz="1000" dirty="0" err="1"/>
              <a:t>Skalicka</a:t>
            </a:r>
            <a:r>
              <a:rPr lang="pt-BR" sz="1000" dirty="0"/>
              <a:t>, V. Time </a:t>
            </a:r>
            <a:r>
              <a:rPr lang="pt-BR" sz="1000" dirty="0" err="1"/>
              <a:t>Spent</a:t>
            </a:r>
            <a:r>
              <a:rPr lang="pt-BR" sz="1000" dirty="0"/>
              <a:t> </a:t>
            </a:r>
            <a:r>
              <a:rPr lang="pt-BR" sz="1000" dirty="0" err="1"/>
              <a:t>Gaming</a:t>
            </a:r>
            <a:r>
              <a:rPr lang="pt-BR" sz="1000" dirty="0"/>
              <a:t> </a:t>
            </a:r>
            <a:r>
              <a:rPr lang="pt-BR" sz="1000" dirty="0" err="1"/>
              <a:t>and</a:t>
            </a:r>
            <a:r>
              <a:rPr lang="pt-BR" sz="1000" dirty="0"/>
              <a:t> Social </a:t>
            </a:r>
            <a:r>
              <a:rPr lang="pt-BR" sz="1000" dirty="0" err="1"/>
              <a:t>Competence</a:t>
            </a:r>
            <a:r>
              <a:rPr lang="pt-BR" sz="1000" dirty="0"/>
              <a:t> in </a:t>
            </a:r>
            <a:r>
              <a:rPr lang="pt-BR" sz="1000" dirty="0" err="1"/>
              <a:t>Children</a:t>
            </a:r>
            <a:r>
              <a:rPr lang="pt-BR" sz="1000" dirty="0"/>
              <a:t>: </a:t>
            </a:r>
            <a:r>
              <a:rPr lang="pt-BR" sz="1000" dirty="0" err="1"/>
              <a:t>Reciprocal</a:t>
            </a:r>
            <a:r>
              <a:rPr lang="pt-BR" sz="1000" dirty="0"/>
              <a:t> </a:t>
            </a:r>
            <a:r>
              <a:rPr lang="pt-BR" sz="1000" dirty="0" err="1"/>
              <a:t>Effects</a:t>
            </a:r>
            <a:r>
              <a:rPr lang="pt-BR" sz="1000" dirty="0"/>
              <a:t> </a:t>
            </a:r>
            <a:r>
              <a:rPr lang="pt-BR" sz="1000" dirty="0" err="1"/>
              <a:t>Across</a:t>
            </a:r>
            <a:r>
              <a:rPr lang="pt-BR" sz="1000" dirty="0"/>
              <a:t> </a:t>
            </a:r>
            <a:r>
              <a:rPr lang="pt-BR" sz="1000" dirty="0" err="1"/>
              <a:t>Childhood</a:t>
            </a:r>
            <a:r>
              <a:rPr lang="pt-BR" sz="1000" dirty="0"/>
              <a:t>. </a:t>
            </a:r>
            <a:r>
              <a:rPr lang="pt-BR" sz="1000" dirty="0" err="1"/>
              <a:t>Child</a:t>
            </a:r>
            <a:r>
              <a:rPr lang="pt-BR" sz="1000" dirty="0"/>
              <a:t> </a:t>
            </a:r>
            <a:r>
              <a:rPr lang="pt-BR" sz="1000" dirty="0" err="1"/>
              <a:t>Development</a:t>
            </a:r>
            <a:r>
              <a:rPr lang="pt-BR" sz="1000" dirty="0"/>
              <a:t>, 2019, </a:t>
            </a:r>
            <a:r>
              <a:rPr lang="pt-BR" sz="1000" dirty="0" err="1"/>
              <a:t>Pages</a:t>
            </a:r>
            <a:r>
              <a:rPr lang="pt-BR" sz="1000" dirty="0"/>
              <a:t> 1–15.</a:t>
            </a:r>
          </a:p>
          <a:p>
            <a:pPr algn="just"/>
            <a:endParaRPr lang="pt-BR" sz="1000" dirty="0"/>
          </a:p>
        </p:txBody>
      </p:sp>
      <p:sp>
        <p:nvSpPr>
          <p:cNvPr id="10" name="Título 2">
            <a:extLst>
              <a:ext uri="{FF2B5EF4-FFF2-40B4-BE49-F238E27FC236}">
                <a16:creationId xmlns:a16="http://schemas.microsoft.com/office/drawing/2014/main" xmlns="" id="{3C090BE7-D578-46BE-96E5-309E6066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0675"/>
            <a:ext cx="9144000" cy="558800"/>
          </a:xfrm>
        </p:spPr>
        <p:txBody>
          <a:bodyPr/>
          <a:lstStyle/>
          <a:p>
            <a:r>
              <a:rPr lang="pt-BR" sz="2400" dirty="0"/>
              <a:t>IMPACTOS DOS JOGOS violentos NO DESENVOLVIMENTO INFANTIL</a:t>
            </a:r>
            <a:br>
              <a:rPr lang="pt-BR" sz="2400" dirty="0"/>
            </a:b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953202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 txBox="1">
            <a:spLocks/>
          </p:cNvSpPr>
          <p:nvPr/>
        </p:nvSpPr>
        <p:spPr>
          <a:xfrm>
            <a:off x="668918" y="1600200"/>
            <a:ext cx="8011715" cy="50780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Estudo com crianças entre 7 e 11 anos (</a:t>
            </a:r>
            <a:r>
              <a:rPr lang="pt-BR" dirty="0" err="1"/>
              <a:t>Lobel</a:t>
            </a:r>
            <a:r>
              <a:rPr lang="pt-BR" dirty="0"/>
              <a:t>, Engels, Stone, </a:t>
            </a:r>
            <a:r>
              <a:rPr lang="pt-BR" dirty="0" err="1"/>
              <a:t>Burk</a:t>
            </a:r>
            <a:r>
              <a:rPr lang="pt-BR" dirty="0"/>
              <a:t> e </a:t>
            </a:r>
            <a:r>
              <a:rPr lang="pt-BR" dirty="0" err="1"/>
              <a:t>Granic</a:t>
            </a:r>
            <a:r>
              <a:rPr lang="pt-BR" dirty="0"/>
              <a:t>, 2017):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 - Jogos cooperativos: sem efeito no comportamento pró-social;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 - Jogos competitivos: diminuem o comportamento pró-social entre jogadores com exposição maior que 8,5h/semana;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/>
              <a:t>Meta-análise (</a:t>
            </a:r>
            <a:r>
              <a:rPr lang="pt-BR" dirty="0" err="1"/>
              <a:t>Greitemeyer</a:t>
            </a:r>
            <a:r>
              <a:rPr lang="pt-BR" dirty="0"/>
              <a:t> e </a:t>
            </a:r>
            <a:r>
              <a:rPr lang="pt-BR" dirty="0" err="1"/>
              <a:t>Mugge</a:t>
            </a:r>
            <a:r>
              <a:rPr lang="pt-BR" dirty="0"/>
              <a:t>, 2014):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/>
              <a:t>              - Jogos violentos: aumentam o comportamento agressivo e reduz o funcionamento pró-social.</a:t>
            </a:r>
          </a:p>
        </p:txBody>
      </p:sp>
      <p:sp>
        <p:nvSpPr>
          <p:cNvPr id="5" name="Título 2"/>
          <p:cNvSpPr>
            <a:spLocks noGrp="1"/>
          </p:cNvSpPr>
          <p:nvPr>
            <p:ph type="title"/>
          </p:nvPr>
        </p:nvSpPr>
        <p:spPr>
          <a:xfrm>
            <a:off x="-1" y="304867"/>
            <a:ext cx="9144001" cy="558800"/>
          </a:xfrm>
        </p:spPr>
        <p:txBody>
          <a:bodyPr/>
          <a:lstStyle/>
          <a:p>
            <a:r>
              <a:rPr lang="pt-BR" sz="2400" dirty="0"/>
              <a:t>IMPACTOS DOS JOGOS violentos NO DESENVOLVIMENTO INFANTIL</a:t>
            </a:r>
            <a:br>
              <a:rPr lang="pt-BR" sz="2400" dirty="0"/>
            </a:br>
            <a:endParaRPr lang="pt-BR" sz="24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36DD344-C800-4B62-9B59-B0D1E7EFCC32}"/>
              </a:ext>
            </a:extLst>
          </p:cNvPr>
          <p:cNvSpPr txBox="1"/>
          <p:nvPr/>
        </p:nvSpPr>
        <p:spPr>
          <a:xfrm>
            <a:off x="259882" y="6259695"/>
            <a:ext cx="86338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err="1"/>
              <a:t>Hygen</a:t>
            </a:r>
            <a:r>
              <a:rPr lang="pt-BR" sz="1000" dirty="0"/>
              <a:t>, B.W.; </a:t>
            </a:r>
            <a:r>
              <a:rPr lang="pt-BR" sz="1000" dirty="0" err="1"/>
              <a:t>Zahl-Thanem</a:t>
            </a:r>
            <a:r>
              <a:rPr lang="pt-BR" sz="1000" dirty="0"/>
              <a:t>, T.; Lars </a:t>
            </a:r>
            <a:r>
              <a:rPr lang="pt-BR" sz="1000" dirty="0" err="1"/>
              <a:t>Wichstrom</a:t>
            </a:r>
            <a:r>
              <a:rPr lang="pt-BR" sz="1000" dirty="0"/>
              <a:t>, L.; </a:t>
            </a:r>
            <a:r>
              <a:rPr lang="pt-BR" sz="1000" dirty="0" err="1"/>
              <a:t>Belsky</a:t>
            </a:r>
            <a:r>
              <a:rPr lang="pt-BR" sz="1000" dirty="0"/>
              <a:t>, J.; </a:t>
            </a:r>
            <a:r>
              <a:rPr lang="pt-BR" sz="1000" dirty="0" err="1"/>
              <a:t>Stenseng</a:t>
            </a:r>
            <a:r>
              <a:rPr lang="pt-BR" sz="1000" dirty="0"/>
              <a:t>, F.; </a:t>
            </a:r>
            <a:r>
              <a:rPr lang="pt-BR" sz="1000" dirty="0" err="1"/>
              <a:t>Kvande</a:t>
            </a:r>
            <a:r>
              <a:rPr lang="pt-BR" sz="1000" dirty="0"/>
              <a:t>, M.N. e </a:t>
            </a:r>
            <a:r>
              <a:rPr lang="pt-BR" sz="1000" dirty="0" err="1"/>
              <a:t>Skalicka</a:t>
            </a:r>
            <a:r>
              <a:rPr lang="pt-BR" sz="1000" dirty="0"/>
              <a:t>, V. Time </a:t>
            </a:r>
            <a:r>
              <a:rPr lang="pt-BR" sz="1000" dirty="0" err="1"/>
              <a:t>Spent</a:t>
            </a:r>
            <a:r>
              <a:rPr lang="pt-BR" sz="1000" dirty="0"/>
              <a:t> </a:t>
            </a:r>
            <a:r>
              <a:rPr lang="pt-BR" sz="1000" dirty="0" err="1"/>
              <a:t>Gaming</a:t>
            </a:r>
            <a:r>
              <a:rPr lang="pt-BR" sz="1000" dirty="0"/>
              <a:t> </a:t>
            </a:r>
            <a:r>
              <a:rPr lang="pt-BR" sz="1000" dirty="0" err="1"/>
              <a:t>and</a:t>
            </a:r>
            <a:r>
              <a:rPr lang="pt-BR" sz="1000" dirty="0"/>
              <a:t> Social </a:t>
            </a:r>
            <a:r>
              <a:rPr lang="pt-BR" sz="1000" dirty="0" err="1"/>
              <a:t>Competence</a:t>
            </a:r>
            <a:r>
              <a:rPr lang="pt-BR" sz="1000" dirty="0"/>
              <a:t> in </a:t>
            </a:r>
            <a:r>
              <a:rPr lang="pt-BR" sz="1000" dirty="0" err="1"/>
              <a:t>Children</a:t>
            </a:r>
            <a:r>
              <a:rPr lang="pt-BR" sz="1000" dirty="0"/>
              <a:t>: </a:t>
            </a:r>
            <a:r>
              <a:rPr lang="pt-BR" sz="1000" dirty="0" err="1"/>
              <a:t>Reciprocal</a:t>
            </a:r>
            <a:r>
              <a:rPr lang="pt-BR" sz="1000" dirty="0"/>
              <a:t> </a:t>
            </a:r>
            <a:r>
              <a:rPr lang="pt-BR" sz="1000" dirty="0" err="1"/>
              <a:t>Effects</a:t>
            </a:r>
            <a:r>
              <a:rPr lang="pt-BR" sz="1000" dirty="0"/>
              <a:t> </a:t>
            </a:r>
            <a:r>
              <a:rPr lang="pt-BR" sz="1000" dirty="0" err="1"/>
              <a:t>Across</a:t>
            </a:r>
            <a:r>
              <a:rPr lang="pt-BR" sz="1000" dirty="0"/>
              <a:t> </a:t>
            </a:r>
            <a:r>
              <a:rPr lang="pt-BR" sz="1000" dirty="0" err="1"/>
              <a:t>Childhood</a:t>
            </a:r>
            <a:r>
              <a:rPr lang="pt-BR" sz="1000" dirty="0"/>
              <a:t>. </a:t>
            </a:r>
            <a:r>
              <a:rPr lang="pt-BR" sz="1000" dirty="0" err="1"/>
              <a:t>Child</a:t>
            </a:r>
            <a:r>
              <a:rPr lang="pt-BR" sz="1000" dirty="0"/>
              <a:t> </a:t>
            </a:r>
            <a:r>
              <a:rPr lang="pt-BR" sz="1000" dirty="0" err="1"/>
              <a:t>Development</a:t>
            </a:r>
            <a:r>
              <a:rPr lang="pt-BR" sz="1000" dirty="0"/>
              <a:t>, 2019, </a:t>
            </a:r>
            <a:r>
              <a:rPr lang="pt-BR" sz="1000" dirty="0" err="1"/>
              <a:t>Pages</a:t>
            </a:r>
            <a:r>
              <a:rPr lang="pt-BR" sz="1000" dirty="0"/>
              <a:t> 1–15.</a:t>
            </a:r>
          </a:p>
          <a:p>
            <a:pPr algn="just"/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208600579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</TotalTime>
  <Words>1167</Words>
  <Application>Microsoft Office PowerPoint</Application>
  <PresentationFormat>Apresentação na tela (4:3)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</vt:lpstr>
      <vt:lpstr>Calibri</vt:lpstr>
      <vt:lpstr>Personalizar design</vt:lpstr>
      <vt:lpstr>JOGOS VIOLENTOS:  HÁ INFLUÊNCIA NO DESENVOLVIMENTO DA CRIANÇA E DO ADOLESCENTE?</vt:lpstr>
      <vt:lpstr>Conflitos de interesse </vt:lpstr>
      <vt:lpstr>DESENVOLVIMENTO INFANTIL </vt:lpstr>
      <vt:lpstr>TEORIAS DO COMPORTAMENTO AGRESSIVO </vt:lpstr>
      <vt:lpstr>IMPACTOS DOS JOGOS NO DESENVOLVIMENTO INFANTIL </vt:lpstr>
      <vt:lpstr>IMPACTOS DOS JOGOS NO DESENVOLVIMENTO INFANTIL </vt:lpstr>
      <vt:lpstr> </vt:lpstr>
      <vt:lpstr>IMPACTOS DOS JOGOS violentos NO DESENVOLVIMENTO INFANTIL </vt:lpstr>
      <vt:lpstr>IMPACTOS DOS JOGOS violentos NO DESENVOLVIMENTO INFANTIL </vt:lpstr>
      <vt:lpstr>conclusão </vt:lpstr>
      <vt:lpstr>conclusão </vt:lpstr>
      <vt:lpstr>bibliografias</vt:lpstr>
      <vt:lpstr>Obrigada! josiannepsiquiatra@gmail.com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Josianne Martins de Oliveira</dc:creator>
  <cp:lastModifiedBy>Marcia Andrea Renno Silva Negreiros</cp:lastModifiedBy>
  <cp:revision>562</cp:revision>
  <dcterms:created xsi:type="dcterms:W3CDTF">2018-06-06T14:01:56Z</dcterms:created>
  <dcterms:modified xsi:type="dcterms:W3CDTF">2019-11-21T12:33:03Z</dcterms:modified>
</cp:coreProperties>
</file>