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2" r:id="rId2"/>
    <p:sldId id="381" r:id="rId3"/>
    <p:sldId id="382" r:id="rId4"/>
    <p:sldId id="383" r:id="rId5"/>
    <p:sldId id="374" r:id="rId6"/>
    <p:sldId id="377" r:id="rId7"/>
    <p:sldId id="376" r:id="rId8"/>
    <p:sldId id="375" r:id="rId9"/>
    <p:sldId id="378" r:id="rId10"/>
    <p:sldId id="379" r:id="rId11"/>
    <p:sldId id="380" r:id="rId12"/>
  </p:sldIdLst>
  <p:sldSz cx="9144000" cy="6858000" type="screen4x3"/>
  <p:notesSz cx="6865938" cy="9998075"/>
  <p:defaultTextStyle>
    <a:defPPr>
      <a:defRPr lang="pt-BR"/>
    </a:defPPr>
    <a:lvl1pPr marL="0" algn="l" defTabSz="9142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7" algn="l" defTabSz="9142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4" algn="l" defTabSz="9142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1" algn="l" defTabSz="9142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8" algn="l" defTabSz="9142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35" algn="l" defTabSz="9142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42" algn="l" defTabSz="9142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49" algn="l" defTabSz="9142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56" algn="l" defTabSz="9142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33"/>
    <a:srgbClr val="DE0000"/>
    <a:srgbClr val="FF2525"/>
    <a:srgbClr val="FF0000"/>
    <a:srgbClr val="FF6600"/>
    <a:srgbClr val="DA0000"/>
    <a:srgbClr val="FFD644"/>
    <a:srgbClr val="EAD644"/>
    <a:srgbClr val="EAC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897" autoAdjust="0"/>
    <p:restoredTop sz="94718" autoAdjust="0"/>
  </p:normalViewPr>
  <p:slideViewPr>
    <p:cSldViewPr>
      <p:cViewPr>
        <p:scale>
          <a:sx n="73" d="100"/>
          <a:sy n="73" d="100"/>
        </p:scale>
        <p:origin x="-9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F871FEE4-E243-4EB3-B61C-DE38BFFD0D6F}" type="datetimeFigureOut">
              <a:rPr lang="pt-BR" smtClean="0"/>
              <a:t>03/05/2017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D98214DB-FFE3-47EE-B885-E27403FC52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204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C867B566-F7E4-42FC-B845-AEC8CE3889AD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vert="horz" lIns="96359" tIns="48180" rIns="96359" bIns="4818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D85C407D-2C44-4350-81FD-6A1F05F788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3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5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92979" algn="l" defTabSz="585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85959" algn="l" defTabSz="585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78939" algn="l" defTabSz="585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71918" algn="l" defTabSz="585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64897" algn="l" defTabSz="585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57878" algn="l" defTabSz="585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50858" algn="l" defTabSz="585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43838" algn="l" defTabSz="585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3A9B-0781-4473-A657-BC7D69D61681}" type="datetime1">
              <a:rPr lang="pt-BR" smtClean="0"/>
              <a:pPr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61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9AC2-4702-4EBE-B701-3CF48A3180ED}" type="datetime1">
              <a:rPr lang="pt-BR" smtClean="0"/>
              <a:pPr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43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2295-CA60-4D0F-BD30-E2692923D163}" type="datetime1">
              <a:rPr lang="pt-BR" smtClean="0"/>
              <a:pPr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14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0EA7-D795-4C97-9BBD-1EDF1E0DA2E8}" type="datetime1">
              <a:rPr lang="pt-BR" smtClean="0"/>
              <a:pPr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04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1E41-ECEF-4DA4-A60E-ED1C4C829AB3}" type="datetime1">
              <a:rPr lang="pt-BR" smtClean="0"/>
              <a:pPr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37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320E-0BB6-4801-A861-FA371A968D10}" type="datetime1">
              <a:rPr lang="pt-BR" smtClean="0"/>
              <a:pPr/>
              <a:t>03/05/2017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39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4" indent="0">
              <a:buNone/>
              <a:defRPr sz="1800" b="1"/>
            </a:lvl3pPr>
            <a:lvl4pPr marL="1371321" indent="0">
              <a:buNone/>
              <a:defRPr sz="1600" b="1"/>
            </a:lvl4pPr>
            <a:lvl5pPr marL="1828428" indent="0">
              <a:buNone/>
              <a:defRPr sz="1600" b="1"/>
            </a:lvl5pPr>
            <a:lvl6pPr marL="2285535" indent="0">
              <a:buNone/>
              <a:defRPr sz="1600" b="1"/>
            </a:lvl6pPr>
            <a:lvl7pPr marL="2742642" indent="0">
              <a:buNone/>
              <a:defRPr sz="1600" b="1"/>
            </a:lvl7pPr>
            <a:lvl8pPr marL="3199749" indent="0">
              <a:buNone/>
              <a:defRPr sz="1600" b="1"/>
            </a:lvl8pPr>
            <a:lvl9pPr marL="3656856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4" indent="0">
              <a:buNone/>
              <a:defRPr sz="1800" b="1"/>
            </a:lvl3pPr>
            <a:lvl4pPr marL="1371321" indent="0">
              <a:buNone/>
              <a:defRPr sz="1600" b="1"/>
            </a:lvl4pPr>
            <a:lvl5pPr marL="1828428" indent="0">
              <a:buNone/>
              <a:defRPr sz="1600" b="1"/>
            </a:lvl5pPr>
            <a:lvl6pPr marL="2285535" indent="0">
              <a:buNone/>
              <a:defRPr sz="1600" b="1"/>
            </a:lvl6pPr>
            <a:lvl7pPr marL="2742642" indent="0">
              <a:buNone/>
              <a:defRPr sz="1600" b="1"/>
            </a:lvl7pPr>
            <a:lvl8pPr marL="3199749" indent="0">
              <a:buNone/>
              <a:defRPr sz="1600" b="1"/>
            </a:lvl8pPr>
            <a:lvl9pPr marL="3656856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6A06-0FD2-4F3E-8C7C-C3E7DC6C4E09}" type="datetime1">
              <a:rPr lang="pt-BR" smtClean="0"/>
              <a:pPr/>
              <a:t>03/05/2017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50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EE6C-911B-4BFD-AA2A-6775B23F7861}" type="datetime1">
              <a:rPr lang="pt-BR" smtClean="0"/>
              <a:pPr/>
              <a:t>03/05/2017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19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FA29-AF38-43AC-924C-05435AEB8745}" type="datetime1">
              <a:rPr lang="pt-BR" smtClean="0"/>
              <a:pPr/>
              <a:t>03/05/2017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32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7" indent="0">
              <a:buNone/>
              <a:defRPr sz="1200"/>
            </a:lvl2pPr>
            <a:lvl3pPr marL="914214" indent="0">
              <a:buNone/>
              <a:defRPr sz="1000"/>
            </a:lvl3pPr>
            <a:lvl4pPr marL="1371321" indent="0">
              <a:buNone/>
              <a:defRPr sz="900"/>
            </a:lvl4pPr>
            <a:lvl5pPr marL="1828428" indent="0">
              <a:buNone/>
              <a:defRPr sz="900"/>
            </a:lvl5pPr>
            <a:lvl6pPr marL="2285535" indent="0">
              <a:buNone/>
              <a:defRPr sz="900"/>
            </a:lvl6pPr>
            <a:lvl7pPr marL="2742642" indent="0">
              <a:buNone/>
              <a:defRPr sz="900"/>
            </a:lvl7pPr>
            <a:lvl8pPr marL="3199749" indent="0">
              <a:buNone/>
              <a:defRPr sz="900"/>
            </a:lvl8pPr>
            <a:lvl9pPr marL="3656856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3E18-43FA-4293-8105-C13E3641AF62}" type="datetime1">
              <a:rPr lang="pt-BR" smtClean="0"/>
              <a:pPr/>
              <a:t>03/05/2017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85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7" indent="0">
              <a:buNone/>
              <a:defRPr sz="2800"/>
            </a:lvl2pPr>
            <a:lvl3pPr marL="914214" indent="0">
              <a:buNone/>
              <a:defRPr sz="2400"/>
            </a:lvl3pPr>
            <a:lvl4pPr marL="1371321" indent="0">
              <a:buNone/>
              <a:defRPr sz="2000"/>
            </a:lvl4pPr>
            <a:lvl5pPr marL="1828428" indent="0">
              <a:buNone/>
              <a:defRPr sz="2000"/>
            </a:lvl5pPr>
            <a:lvl6pPr marL="2285535" indent="0">
              <a:buNone/>
              <a:defRPr sz="2000"/>
            </a:lvl6pPr>
            <a:lvl7pPr marL="2742642" indent="0">
              <a:buNone/>
              <a:defRPr sz="2000"/>
            </a:lvl7pPr>
            <a:lvl8pPr marL="3199749" indent="0">
              <a:buNone/>
              <a:defRPr sz="2000"/>
            </a:lvl8pPr>
            <a:lvl9pPr marL="3656856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07" indent="0">
              <a:buNone/>
              <a:defRPr sz="1200"/>
            </a:lvl2pPr>
            <a:lvl3pPr marL="914214" indent="0">
              <a:buNone/>
              <a:defRPr sz="1000"/>
            </a:lvl3pPr>
            <a:lvl4pPr marL="1371321" indent="0">
              <a:buNone/>
              <a:defRPr sz="900"/>
            </a:lvl4pPr>
            <a:lvl5pPr marL="1828428" indent="0">
              <a:buNone/>
              <a:defRPr sz="900"/>
            </a:lvl5pPr>
            <a:lvl6pPr marL="2285535" indent="0">
              <a:buNone/>
              <a:defRPr sz="900"/>
            </a:lvl6pPr>
            <a:lvl7pPr marL="2742642" indent="0">
              <a:buNone/>
              <a:defRPr sz="900"/>
            </a:lvl7pPr>
            <a:lvl8pPr marL="3199749" indent="0">
              <a:buNone/>
              <a:defRPr sz="900"/>
            </a:lvl8pPr>
            <a:lvl9pPr marL="3656856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C6DA-9A6B-49F0-8674-54A45A2AD770}" type="datetime1">
              <a:rPr lang="pt-BR" smtClean="0"/>
              <a:pPr/>
              <a:t>03/05/2017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59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8B1FA-4FF8-4D83-A352-EA34F4B55CA8}" type="datetime1">
              <a:rPr lang="pt-BR" smtClean="0"/>
              <a:pPr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" y="2"/>
            <a:ext cx="9144000" cy="68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21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1" indent="-342831" algn="l" defTabSz="91421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0" indent="-285693" algn="l" defTabSz="91421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8" indent="-228553" algn="l" defTabSz="9142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4" indent="-228553" algn="l" defTabSz="91421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1" indent="-228553" algn="l" defTabSz="91421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9" indent="-228553" algn="l" defTabSz="9142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4" indent="-228553" algn="l" defTabSz="9142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04" indent="-228553" algn="l" defTabSz="9142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8" indent="-228553" algn="l" defTabSz="9142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4" algn="l" defTabSz="914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1" algn="l" defTabSz="914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8" algn="l" defTabSz="914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5" algn="l" defTabSz="914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2" algn="l" defTabSz="914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9" algn="l" defTabSz="914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6" algn="l" defTabSz="914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3" y="44624"/>
            <a:ext cx="3781457" cy="1858528"/>
          </a:xfrm>
          <a:prstGeom prst="rect">
            <a:avLst/>
          </a:prstGeom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6156176" y="6237312"/>
            <a:ext cx="266429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Maio /2017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19672" y="3573016"/>
            <a:ext cx="62646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SENADO FEDERAL</a:t>
            </a:r>
          </a:p>
          <a:p>
            <a:r>
              <a:rPr lang="pt-BR" dirty="0" smtClean="0"/>
              <a:t>COMISSÃO DE ASSUNTOS ECONÔMICOS-CAE</a:t>
            </a:r>
          </a:p>
          <a:p>
            <a:endParaRPr lang="pt-BR" dirty="0" smtClean="0"/>
          </a:p>
          <a:p>
            <a:r>
              <a:rPr lang="pt-BR" b="1" dirty="0" smtClean="0"/>
              <a:t>AUDIÊNCIA PÚBLICA </a:t>
            </a:r>
            <a:r>
              <a:rPr lang="pt-BR" b="1" dirty="0" smtClean="0"/>
              <a:t>:   SPREAD </a:t>
            </a:r>
            <a:r>
              <a:rPr lang="pt-BR" b="1" dirty="0" smtClean="0"/>
              <a:t>BANCÁRIO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855722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288" y="0"/>
            <a:ext cx="9158288" cy="10636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l"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>
          <a:xfrm>
            <a:off x="701559" y="1484785"/>
            <a:ext cx="7632848" cy="432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SUGESTÕES DE AGENDA DE TRABALHO</a:t>
            </a:r>
            <a:endParaRPr lang="pt-BR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tângulo 3"/>
          <p:cNvSpPr>
            <a:spLocks noChangeArrowheads="1"/>
          </p:cNvSpPr>
          <p:nvPr/>
        </p:nvSpPr>
        <p:spPr bwMode="auto">
          <a:xfrm>
            <a:off x="779651" y="1988840"/>
            <a:ext cx="8064896" cy="449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8604" tIns="29302" rIns="58604" bIns="29302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dirty="0" smtClean="0"/>
              <a:t>Setor de comércio e serviços tem dificulda</a:t>
            </a:r>
            <a:r>
              <a:rPr lang="pt-BR" dirty="0" smtClean="0"/>
              <a:t>de de oferecer garantias. </a:t>
            </a:r>
            <a:r>
              <a:rPr lang="pt-BR" dirty="0"/>
              <a:t>Hoje são R$ 700 bilhões de </a:t>
            </a:r>
            <a:r>
              <a:rPr lang="pt-BR" dirty="0" err="1" smtClean="0"/>
              <a:t>recebiveis</a:t>
            </a:r>
            <a:r>
              <a:rPr lang="pt-BR" dirty="0" smtClean="0"/>
              <a:t> de cartão de crédito e R$ 50 bilhões de vouchers alimentação. Proposta: liberar para dar garantias de outros instrumentos de financiamentos, como por exemplo;</a:t>
            </a:r>
          </a:p>
          <a:p>
            <a:r>
              <a:rPr lang="pt-BR" dirty="0" smtClean="0"/>
              <a:t>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dirty="0" smtClean="0"/>
              <a:t>Sobre esse assunto, entramos com uma ação no CADE que foi aceita.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pt-BR" dirty="0" smtClean="0"/>
              <a:t>Estimular </a:t>
            </a:r>
            <a:r>
              <a:rPr lang="pt-BR" dirty="0" smtClean="0"/>
              <a:t>ampla concorrência </a:t>
            </a:r>
            <a:r>
              <a:rPr lang="pt-BR" dirty="0" smtClean="0"/>
              <a:t>através do Mercado de Capitais, como o fortalecimento dos Fundos de Investimentos em Direitos Creditórios, Fundos de Capital de Risco, Pequenos Investidores (Investidores Anjos) </a:t>
            </a:r>
            <a:r>
              <a:rPr lang="pt-BR" dirty="0" err="1" smtClean="0"/>
              <a:t>etc</a:t>
            </a:r>
            <a:r>
              <a:rPr lang="pt-BR" dirty="0" smtClean="0"/>
              <a:t>;</a:t>
            </a:r>
          </a:p>
          <a:p>
            <a:endParaRPr lang="pt-BR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pt-BR" dirty="0" smtClean="0"/>
              <a:t>Estimular </a:t>
            </a:r>
            <a:r>
              <a:rPr lang="pt-BR" dirty="0" smtClean="0"/>
              <a:t>a concorrência no Mercado de Crédito através das cooperativas de crédito e das </a:t>
            </a:r>
            <a:r>
              <a:rPr lang="pt-BR" dirty="0" err="1" smtClean="0"/>
              <a:t>FINTECs</a:t>
            </a:r>
            <a:endParaRPr lang="pt-BR" dirty="0" smtClean="0"/>
          </a:p>
          <a:p>
            <a:pPr marL="342900" indent="-342900">
              <a:buFont typeface="Wingdings" pitchFamily="2" charset="2"/>
              <a:buChar char="ü"/>
            </a:pPr>
            <a:endParaRPr lang="pt-BR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pt-BR" dirty="0" smtClean="0"/>
              <a:t>Desburocratização </a:t>
            </a:r>
            <a:r>
              <a:rPr lang="pt-BR" dirty="0" smtClean="0"/>
              <a:t>para melhor acesso ao crédito;</a:t>
            </a:r>
          </a:p>
          <a:p>
            <a:endParaRPr lang="pt-BR" dirty="0" smtClean="0"/>
          </a:p>
        </p:txBody>
      </p:sp>
      <p:pic>
        <p:nvPicPr>
          <p:cNvPr id="3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0" y="197868"/>
            <a:ext cx="194945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to 10"/>
          <p:cNvCxnSpPr/>
          <p:nvPr/>
        </p:nvCxnSpPr>
        <p:spPr>
          <a:xfrm>
            <a:off x="735839" y="1916832"/>
            <a:ext cx="7473950" cy="0"/>
          </a:xfrm>
          <a:prstGeom prst="line">
            <a:avLst/>
          </a:prstGeom>
          <a:ln w="76200">
            <a:solidFill>
              <a:srgbClr val="FFD64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457200" y="6669360"/>
            <a:ext cx="7931224" cy="0"/>
          </a:xfrm>
          <a:prstGeom prst="line">
            <a:avLst/>
          </a:prstGeom>
          <a:ln w="76200">
            <a:solidFill>
              <a:srgbClr val="FFD64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735839" y="1407907"/>
            <a:ext cx="7473950" cy="0"/>
          </a:xfrm>
          <a:prstGeom prst="line">
            <a:avLst/>
          </a:prstGeom>
          <a:ln w="76200">
            <a:solidFill>
              <a:srgbClr val="FFD64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4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288" y="0"/>
            <a:ext cx="9158288" cy="10636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l"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>
          <a:xfrm>
            <a:off x="701559" y="2708921"/>
            <a:ext cx="7632848" cy="10801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OBRIGADO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marL="0" indent="0" algn="ctr"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1200" b="1" i="1" dirty="0" err="1" smtClean="0">
                <a:latin typeface="Arial" pitchFamily="34" charset="0"/>
                <a:cs typeface="Arial" pitchFamily="34" charset="0"/>
              </a:rPr>
              <a:t>Éverton</a:t>
            </a:r>
            <a:r>
              <a:rPr lang="pt-BR" sz="1200" b="1" i="1" dirty="0" smtClean="0">
                <a:latin typeface="Arial" pitchFamily="34" charset="0"/>
                <a:cs typeface="Arial" pitchFamily="34" charset="0"/>
              </a:rPr>
              <a:t>  Correia</a:t>
            </a:r>
          </a:p>
          <a:p>
            <a:pPr marL="0" indent="0" algn="ctr">
              <a:buNone/>
            </a:pPr>
            <a:r>
              <a:rPr lang="pt-BR" sz="1200" b="1" i="1" dirty="0" smtClean="0">
                <a:latin typeface="Arial" pitchFamily="34" charset="0"/>
                <a:cs typeface="Arial" pitchFamily="34" charset="0"/>
              </a:rPr>
              <a:t>evercorreia@uol.com.br</a:t>
            </a:r>
            <a:endParaRPr lang="pt-BR" sz="1200" b="1" i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12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0" y="197868"/>
            <a:ext cx="194945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to 10"/>
          <p:cNvCxnSpPr/>
          <p:nvPr/>
        </p:nvCxnSpPr>
        <p:spPr>
          <a:xfrm>
            <a:off x="887097" y="4005064"/>
            <a:ext cx="7473950" cy="0"/>
          </a:xfrm>
          <a:prstGeom prst="line">
            <a:avLst/>
          </a:prstGeom>
          <a:ln w="76200">
            <a:solidFill>
              <a:srgbClr val="FFD64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457200" y="6669360"/>
            <a:ext cx="7931224" cy="0"/>
          </a:xfrm>
          <a:prstGeom prst="line">
            <a:avLst/>
          </a:prstGeom>
          <a:ln w="76200">
            <a:solidFill>
              <a:srgbClr val="FFD64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735839" y="2632043"/>
            <a:ext cx="7473950" cy="0"/>
          </a:xfrm>
          <a:prstGeom prst="line">
            <a:avLst/>
          </a:prstGeom>
          <a:ln w="76200">
            <a:solidFill>
              <a:srgbClr val="FFD64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923082" y="2224911"/>
            <a:ext cx="7740352" cy="2527713"/>
            <a:chOff x="1630788" y="3471884"/>
            <a:chExt cx="13189680" cy="4017497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643" y="6106103"/>
              <a:ext cx="3661431" cy="1383278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86" b="15933"/>
            <a:stretch/>
          </p:blipFill>
          <p:spPr>
            <a:xfrm>
              <a:off x="9508567" y="6193876"/>
              <a:ext cx="3791518" cy="1207729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48" y="3718840"/>
              <a:ext cx="2738371" cy="1226098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766" y="3471886"/>
              <a:ext cx="2805112" cy="2022654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0788" y="6324265"/>
              <a:ext cx="3608466" cy="665534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3511" y="3471884"/>
              <a:ext cx="3866957" cy="1686927"/>
            </a:xfrm>
            <a:prstGeom prst="rect">
              <a:avLst/>
            </a:prstGeom>
          </p:spPr>
        </p:pic>
      </p:grpSp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6" y="5224807"/>
            <a:ext cx="8219380" cy="720078"/>
          </a:xfrm>
          <a:prstGeom prst="rect">
            <a:avLst/>
          </a:prstGeom>
        </p:spPr>
      </p:pic>
      <p:pic>
        <p:nvPicPr>
          <p:cNvPr id="1026" name="Imagem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43002"/>
            <a:ext cx="201978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22158" y="692696"/>
            <a:ext cx="7344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As </a:t>
            </a:r>
            <a:r>
              <a:rPr lang="pt-BR" sz="3600" dirty="0" smtClean="0"/>
              <a:t>Entidades </a:t>
            </a:r>
            <a:r>
              <a:rPr lang="pt-BR" sz="3600" dirty="0"/>
              <a:t>que compõem a </a:t>
            </a:r>
            <a:r>
              <a:rPr lang="pt-BR" sz="3600" dirty="0" smtClean="0"/>
              <a:t>UNECS, constituída em 21/08/2014:</a:t>
            </a:r>
            <a:endParaRPr lang="pt-BR" sz="3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9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0" y="1155700"/>
            <a:ext cx="857872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340768"/>
            <a:ext cx="7632848" cy="5400600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pt-BR" sz="1600" b="1" dirty="0" smtClean="0"/>
              <a:t> </a:t>
            </a:r>
            <a:r>
              <a:rPr lang="pt-BR" sz="1600" b="1" dirty="0"/>
              <a:t>CONSELHO </a:t>
            </a:r>
            <a:endParaRPr lang="pt-BR" sz="1400" b="1" dirty="0" smtClean="0"/>
          </a:p>
          <a:p>
            <a:pPr>
              <a:buFont typeface="Wingdings" pitchFamily="2" charset="2"/>
              <a:buChar char="ü"/>
            </a:pPr>
            <a:r>
              <a:rPr lang="pt-BR" sz="1400" b="1" dirty="0" smtClean="0"/>
              <a:t>FERNANDO </a:t>
            </a:r>
            <a:r>
              <a:rPr lang="pt-BR" sz="1400" b="1" dirty="0"/>
              <a:t>TERUÓ YAMADA </a:t>
            </a:r>
            <a:r>
              <a:rPr lang="pt-BR" sz="1400" dirty="0" smtClean="0"/>
              <a:t>– PRESIDENTE DO INSTITUTO NACIONAL DE COMÉRCIO E SERVIÇOS </a:t>
            </a:r>
          </a:p>
          <a:p>
            <a:pPr marL="0" indent="0">
              <a:buNone/>
            </a:pPr>
            <a:r>
              <a:rPr lang="pt-BR" sz="1400" dirty="0"/>
              <a:t> </a:t>
            </a:r>
            <a:r>
              <a:rPr lang="pt-BR" sz="1400" dirty="0" smtClean="0"/>
              <a:t>        E PRESIDENTE DO CONSELHO CONSULTIVO </a:t>
            </a:r>
            <a:r>
              <a:rPr lang="pt-BR" sz="1400" dirty="0"/>
              <a:t>DA </a:t>
            </a:r>
            <a:r>
              <a:rPr lang="pt-BR" sz="1400" dirty="0" smtClean="0"/>
              <a:t>ASSOCIAÇÃO BRASILEIRA DE SUPERMERCADOS –  </a:t>
            </a:r>
          </a:p>
          <a:p>
            <a:pPr marL="0" indent="0">
              <a:buNone/>
            </a:pPr>
            <a:r>
              <a:rPr lang="pt-BR" sz="1400" dirty="0"/>
              <a:t> </a:t>
            </a:r>
            <a:r>
              <a:rPr lang="pt-BR" sz="1400" dirty="0" smtClean="0"/>
              <a:t>        ABRAS</a:t>
            </a:r>
          </a:p>
          <a:p>
            <a:pPr>
              <a:buFont typeface="Wingdings" pitchFamily="2" charset="2"/>
              <a:buChar char="ü"/>
            </a:pPr>
            <a:r>
              <a:rPr lang="pt-BR" sz="1400" b="1" dirty="0"/>
              <a:t>JOÃO SANZOVO NETO </a:t>
            </a:r>
            <a:r>
              <a:rPr lang="pt-BR" sz="1400" dirty="0"/>
              <a:t>– PRESIDENTE DA ASSOCIAÇÃO BRASILEIRA DE SUPERMERCADOS – ABRAS</a:t>
            </a:r>
          </a:p>
          <a:p>
            <a:pPr>
              <a:buFont typeface="Wingdings" pitchFamily="2" charset="2"/>
              <a:buChar char="ü"/>
            </a:pPr>
            <a:r>
              <a:rPr lang="pt-BR" sz="1400" b="1" dirty="0"/>
              <a:t>EMERSON LUIZ DESTRO </a:t>
            </a:r>
            <a:r>
              <a:rPr lang="pt-BR" sz="1400" dirty="0"/>
              <a:t>–  PRESIDENTE DA ASSOCIAÇÃO BRASILEIRA DE ATACADISTAS E DISTRIBUIDORES DE PRODUTOS INDUSTRIALIZADOS – ABAD</a:t>
            </a:r>
          </a:p>
          <a:p>
            <a:pPr>
              <a:buFont typeface="Wingdings" pitchFamily="2" charset="2"/>
              <a:buChar char="ü"/>
            </a:pPr>
            <a:r>
              <a:rPr lang="pt-BR" sz="1400" b="1" dirty="0"/>
              <a:t>PAULO SOLMUCCI JUNIOR </a:t>
            </a:r>
            <a:r>
              <a:rPr lang="pt-BR" sz="1400" dirty="0"/>
              <a:t>– PRESIDENTE EXECUTIVO DA ASSOCIAÇÃO BRASILEIRA DE BARES E RESTAURANTES – ABRASEL</a:t>
            </a:r>
          </a:p>
          <a:p>
            <a:pPr>
              <a:buFont typeface="Wingdings" pitchFamily="2" charset="2"/>
              <a:buChar char="ü"/>
            </a:pPr>
            <a:r>
              <a:rPr lang="pt-BR" sz="1400" b="1" dirty="0"/>
              <a:t>NABIL SAHYOUN </a:t>
            </a:r>
            <a:r>
              <a:rPr lang="pt-BR" sz="1400" dirty="0"/>
              <a:t>– PRESIDENTE DA ASSOCIAÇÃO BRASILEIRA DE LOJISTAS DE SHOPPING – ALSHOP</a:t>
            </a:r>
          </a:p>
          <a:p>
            <a:pPr>
              <a:buFont typeface="Wingdings" pitchFamily="2" charset="2"/>
              <a:buChar char="ü"/>
            </a:pPr>
            <a:r>
              <a:rPr lang="pt-BR" sz="1400" b="1" dirty="0" smtClean="0"/>
              <a:t>CLAUDIO </a:t>
            </a:r>
            <a:r>
              <a:rPr lang="pt-BR" sz="1400" b="1" dirty="0"/>
              <a:t>ELIAS CONZ </a:t>
            </a:r>
            <a:r>
              <a:rPr lang="pt-BR" sz="1400" dirty="0"/>
              <a:t>– PRESIDENTE DA  ASSOCIAÇÃO NACIONAL DOS COMERCIANTES DE </a:t>
            </a:r>
            <a:endParaRPr lang="pt-BR" sz="1400" dirty="0" smtClean="0"/>
          </a:p>
          <a:p>
            <a:pPr marL="0" indent="0">
              <a:buNone/>
            </a:pPr>
            <a:r>
              <a:rPr lang="pt-BR" sz="1400" dirty="0" smtClean="0"/>
              <a:t>         MATERIAL </a:t>
            </a:r>
            <a:r>
              <a:rPr lang="pt-BR" sz="1400" dirty="0"/>
              <a:t>DE CONSTRUÇÃO </a:t>
            </a:r>
            <a:r>
              <a:rPr lang="pt-BR" sz="1400" dirty="0" smtClean="0"/>
              <a:t>– ANAMACO</a:t>
            </a:r>
            <a:endParaRPr lang="pt-BR" sz="1400" dirty="0"/>
          </a:p>
          <a:p>
            <a:pPr>
              <a:buFont typeface="Wingdings" pitchFamily="2" charset="2"/>
              <a:buChar char="ü"/>
            </a:pPr>
            <a:r>
              <a:rPr lang="pt-BR" sz="1400" b="1" dirty="0"/>
              <a:t>GEORGE TEIXEIRA PINHEIRO </a:t>
            </a:r>
            <a:r>
              <a:rPr lang="pt-BR" sz="1400" dirty="0"/>
              <a:t>– PRESIDENTE DA CONFEDERAÇÃO DAS ASSOCIAÇÕES COMERCIAIS </a:t>
            </a:r>
          </a:p>
          <a:p>
            <a:pPr marL="0" indent="0">
              <a:buNone/>
            </a:pPr>
            <a:r>
              <a:rPr lang="pt-BR" sz="1400" dirty="0"/>
              <a:t>         E EMPRESARIAIS DO BRASIL – CACB</a:t>
            </a:r>
          </a:p>
          <a:p>
            <a:pPr>
              <a:buFont typeface="Wingdings" pitchFamily="2" charset="2"/>
              <a:buChar char="ü"/>
            </a:pPr>
            <a:r>
              <a:rPr lang="pt-BR" sz="1400" b="1" dirty="0" smtClean="0"/>
              <a:t>FRANCISCO </a:t>
            </a:r>
            <a:r>
              <a:rPr lang="pt-BR" sz="1400" b="1" dirty="0"/>
              <a:t>HONÓRIO PINHEIRO ALVES </a:t>
            </a:r>
            <a:r>
              <a:rPr lang="pt-BR" sz="1400" dirty="0"/>
              <a:t>– PRESIDENTE DA CONFEDERAÇÃO NACIONAL DOS DIRIGENTES LOJISTAS – </a:t>
            </a:r>
            <a:r>
              <a:rPr lang="pt-BR" sz="1400" dirty="0" smtClean="0"/>
              <a:t>CNDL</a:t>
            </a:r>
          </a:p>
          <a:p>
            <a:pPr>
              <a:buFont typeface="Wingdings" pitchFamily="2" charset="2"/>
              <a:buChar char="ü"/>
            </a:pPr>
            <a:r>
              <a:rPr lang="pt-BR" sz="1400" b="1" dirty="0" smtClean="0"/>
              <a:t>ALEXANDRE SEABRA RESENDE </a:t>
            </a:r>
            <a:r>
              <a:rPr lang="pt-BR" sz="1400" dirty="0" smtClean="0"/>
              <a:t>– DIRETOR EXECUTIVO DA UNECS</a:t>
            </a:r>
          </a:p>
          <a:p>
            <a:pPr>
              <a:buNone/>
            </a:pPr>
            <a:endParaRPr lang="pt-BR" sz="1400" dirty="0" smtClean="0"/>
          </a:p>
          <a:p>
            <a:pPr marL="0" indent="0">
              <a:buNone/>
            </a:pPr>
            <a:endParaRPr lang="pt-BR" sz="1600" dirty="0" smtClean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  <a:defRPr/>
            </a:pPr>
            <a:r>
              <a:rPr lang="pt-BR" sz="1600" b="1" dirty="0" smtClean="0"/>
              <a:t>      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6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688"/>
            <a:ext cx="194945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495588"/>
              </p:ext>
            </p:extLst>
          </p:nvPr>
        </p:nvGraphicFramePr>
        <p:xfrm>
          <a:off x="827584" y="1965187"/>
          <a:ext cx="7632848" cy="4410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0040"/>
                <a:gridCol w="1110040"/>
                <a:gridCol w="1110040"/>
                <a:gridCol w="919747"/>
                <a:gridCol w="169149"/>
                <a:gridCol w="909176"/>
                <a:gridCol w="909176"/>
                <a:gridCol w="1395480"/>
              </a:tblGrid>
              <a:tr h="72667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4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993,8 </a:t>
                      </a:r>
                      <a:r>
                        <a:rPr lang="pt-BR" sz="4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bilhões</a:t>
                      </a:r>
                      <a:endParaRPr lang="pt-BR" sz="4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4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21%</a:t>
                      </a:r>
                      <a:endParaRPr lang="pt-BR" sz="46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069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</a:rPr>
                        <a:t>de reais de faturamento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</a:rPr>
                        <a:t>dos empregos formais do País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347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</a:tr>
              <a:tr h="17347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</a:tr>
              <a:tr h="17347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</a:tr>
              <a:tr h="71602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46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16%</a:t>
                      </a:r>
                      <a:endParaRPr lang="pt-BR" sz="46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4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83,7%</a:t>
                      </a:r>
                      <a:endParaRPr lang="pt-BR" sz="46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069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</a:rPr>
                        <a:t>do PIB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</a:rPr>
                        <a:t>das vendas da indústria de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069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</a:rPr>
                        <a:t>alimentos e bebidas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347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</a:tr>
              <a:tr h="17347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</a:tr>
              <a:tr h="71602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4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65%</a:t>
                      </a:r>
                      <a:endParaRPr lang="pt-BR" sz="46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4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100%</a:t>
                      </a:r>
                      <a:endParaRPr lang="pt-BR" sz="46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069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</a:rPr>
                        <a:t>das operações de cartões de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</a:rPr>
                        <a:t>das vendas do 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069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</a:rPr>
                        <a:t>crédito e débito no País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 err="1">
                          <a:effectLst/>
                        </a:rPr>
                        <a:t>food</a:t>
                      </a:r>
                      <a:r>
                        <a:rPr lang="pt-BR" sz="1700" u="none" strike="noStrike" dirty="0">
                          <a:effectLst/>
                        </a:rPr>
                        <a:t> </a:t>
                      </a:r>
                      <a:r>
                        <a:rPr lang="pt-BR" sz="1700" u="none" strike="noStrike" dirty="0" err="1">
                          <a:effectLst/>
                        </a:rPr>
                        <a:t>service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80" marR="9180" marT="91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AC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9688"/>
            <a:ext cx="194945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7"/>
          <p:cNvSpPr txBox="1">
            <a:spLocks/>
          </p:cNvSpPr>
          <p:nvPr/>
        </p:nvSpPr>
        <p:spPr>
          <a:xfrm>
            <a:off x="4283968" y="-13176"/>
            <a:ext cx="4807121" cy="1287271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>
            <a:lvl1pPr algn="ctr" defTabSz="91421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6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84678"/>
            <a:ext cx="3312368" cy="161897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128493" y="647868"/>
            <a:ext cx="3096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É a ampliação da voz das Entidades </a:t>
            </a:r>
            <a:r>
              <a:rPr lang="pt-BR" sz="2000" dirty="0" smtClean="0"/>
              <a:t>do </a:t>
            </a:r>
            <a:r>
              <a:rPr lang="pt-BR" sz="2000" dirty="0"/>
              <a:t>COMÉRCIO e SERVIÇOS </a:t>
            </a:r>
            <a:r>
              <a:rPr lang="pt-BR" sz="2000" dirty="0" smtClean="0"/>
              <a:t>que </a:t>
            </a:r>
            <a:r>
              <a:rPr lang="pt-BR" sz="2000" dirty="0"/>
              <a:t>representam:</a:t>
            </a:r>
          </a:p>
        </p:txBody>
      </p:sp>
    </p:spTree>
    <p:extLst>
      <p:ext uri="{BB962C8B-B14F-4D97-AF65-F5344CB8AC3E}">
        <p14:creationId xmlns:p14="http://schemas.microsoft.com/office/powerpoint/2010/main" val="330403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288" y="0"/>
            <a:ext cx="9158288" cy="10636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l"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>
          <a:xfrm>
            <a:off x="701559" y="1484784"/>
            <a:ext cx="7632848" cy="124308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UNECS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TEM COMO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DAR AINDA MAIOR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PESO À 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REPRESENTATIVIDADE DAS ENTIDADES DE COMÉRCIO E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SERVIÇOS,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POR MEIO DO DEBATE DE IDEIAS, DAS OPORTUNIDADES E DAS NECESSIDADES COMPARTILHADAS PELOS MEMBROS</a:t>
            </a:r>
            <a:endParaRPr lang="pt-BR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tângulo 3"/>
          <p:cNvSpPr>
            <a:spLocks noChangeArrowheads="1"/>
          </p:cNvSpPr>
          <p:nvPr/>
        </p:nvSpPr>
        <p:spPr bwMode="auto">
          <a:xfrm>
            <a:off x="683568" y="2996952"/>
            <a:ext cx="8064896" cy="302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8604" tIns="29302" rIns="58604" bIns="29302">
            <a:spAutoFit/>
          </a:bodyPr>
          <a:lstStyle/>
          <a:p>
            <a:r>
              <a:rPr lang="pt-BR" sz="2300" b="1" dirty="0"/>
              <a:t>A União tem como </a:t>
            </a:r>
            <a:r>
              <a:rPr lang="pt-BR" sz="2300" b="1" dirty="0" smtClean="0"/>
              <a:t>pilares:</a:t>
            </a:r>
          </a:p>
          <a:p>
            <a:endParaRPr lang="pt-BR" sz="23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100" dirty="0" smtClean="0"/>
              <a:t>A </a:t>
            </a:r>
            <a:r>
              <a:rPr lang="pt-BR" sz="2100" dirty="0"/>
              <a:t>defesa e representação do </a:t>
            </a:r>
            <a:r>
              <a:rPr lang="pt-BR" sz="2100" dirty="0" smtClean="0"/>
              <a:t>Comércio e Serviços </a:t>
            </a:r>
            <a:r>
              <a:rPr lang="pt-BR" sz="2100" dirty="0"/>
              <a:t>junto aos </a:t>
            </a:r>
            <a:r>
              <a:rPr lang="pt-BR" sz="2100" dirty="0" smtClean="0"/>
              <a:t>órgãos </a:t>
            </a:r>
            <a:r>
              <a:rPr lang="pt-BR" sz="2100" dirty="0"/>
              <a:t>L</a:t>
            </a:r>
            <a:r>
              <a:rPr lang="pt-BR" sz="2100" dirty="0" smtClean="0"/>
              <a:t>egislativos, Executivos </a:t>
            </a:r>
            <a:r>
              <a:rPr lang="pt-BR" sz="2100" dirty="0"/>
              <a:t>e fornecedores;</a:t>
            </a:r>
            <a:br>
              <a:rPr lang="pt-BR" sz="2100" dirty="0"/>
            </a:br>
            <a:endParaRPr lang="pt-BR" sz="2100" dirty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100" dirty="0" smtClean="0"/>
              <a:t>Trabalho </a:t>
            </a:r>
            <a:r>
              <a:rPr lang="pt-BR" sz="2100" dirty="0"/>
              <a:t>ativo </a:t>
            </a:r>
            <a:r>
              <a:rPr lang="pt-BR" sz="2100" dirty="0" smtClean="0"/>
              <a:t>pela </a:t>
            </a:r>
            <a:r>
              <a:rPr lang="pt-BR" sz="2100" dirty="0"/>
              <a:t>melhoria </a:t>
            </a:r>
            <a:r>
              <a:rPr lang="pt-BR" sz="2100" dirty="0" smtClean="0"/>
              <a:t>e simplificação do ambiente de negócio;</a:t>
            </a:r>
            <a:r>
              <a:rPr lang="pt-BR" sz="2100" dirty="0"/>
              <a:t/>
            </a:r>
            <a:br>
              <a:rPr lang="pt-BR" sz="2100" dirty="0"/>
            </a:br>
            <a:endParaRPr lang="pt-BR" sz="2100" dirty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100" dirty="0" smtClean="0"/>
              <a:t>Consequentemente</a:t>
            </a:r>
            <a:r>
              <a:rPr lang="pt-BR" sz="2100" dirty="0"/>
              <a:t>: o desenvolvimento econômico e social para o Brasil</a:t>
            </a:r>
            <a:r>
              <a:rPr lang="pt-BR" sz="2100" dirty="0" smtClean="0"/>
              <a:t>.</a:t>
            </a:r>
          </a:p>
        </p:txBody>
      </p:sp>
      <p:pic>
        <p:nvPicPr>
          <p:cNvPr id="3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0" y="197868"/>
            <a:ext cx="194945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to 10"/>
          <p:cNvCxnSpPr/>
          <p:nvPr/>
        </p:nvCxnSpPr>
        <p:spPr>
          <a:xfrm>
            <a:off x="735839" y="2636912"/>
            <a:ext cx="7473950" cy="0"/>
          </a:xfrm>
          <a:prstGeom prst="line">
            <a:avLst/>
          </a:prstGeom>
          <a:ln w="76200">
            <a:solidFill>
              <a:srgbClr val="FFD64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457200" y="6237312"/>
            <a:ext cx="7931224" cy="0"/>
          </a:xfrm>
          <a:prstGeom prst="line">
            <a:avLst/>
          </a:prstGeom>
          <a:ln w="76200">
            <a:solidFill>
              <a:srgbClr val="FFD64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735839" y="1407907"/>
            <a:ext cx="7473950" cy="0"/>
          </a:xfrm>
          <a:prstGeom prst="line">
            <a:avLst/>
          </a:prstGeom>
          <a:ln w="76200">
            <a:solidFill>
              <a:srgbClr val="FFD64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288" y="0"/>
            <a:ext cx="9158288" cy="10636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l"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>
          <a:xfrm>
            <a:off x="701559" y="1484785"/>
            <a:ext cx="7632848" cy="432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CONCEITO E COMPOSIÇÃO DO SPREAD BANCÁRIO</a:t>
            </a:r>
            <a:endParaRPr lang="pt-BR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tângulo 3"/>
          <p:cNvSpPr>
            <a:spLocks noChangeArrowheads="1"/>
          </p:cNvSpPr>
          <p:nvPr/>
        </p:nvSpPr>
        <p:spPr bwMode="auto">
          <a:xfrm>
            <a:off x="769185" y="2420888"/>
            <a:ext cx="8064896" cy="336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8604" tIns="29302" rIns="58604" bIns="29302">
            <a:spAutoFit/>
          </a:bodyPr>
          <a:lstStyle/>
          <a:p>
            <a:r>
              <a:rPr lang="pt-BR" sz="2300" b="1" dirty="0" smtClean="0"/>
              <a:t>Conceito: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100" dirty="0" smtClean="0"/>
              <a:t>É a diferença entre o custo de captação do dinheiro e os juros cobrados na concessão de crédito a seus clientes; </a:t>
            </a:r>
            <a:r>
              <a:rPr lang="pt-BR" sz="2100" dirty="0"/>
              <a:t/>
            </a:r>
            <a:br>
              <a:rPr lang="pt-BR" sz="2100" dirty="0"/>
            </a:br>
            <a:endParaRPr lang="pt-BR" sz="2100" dirty="0" smtClean="0"/>
          </a:p>
          <a:p>
            <a:r>
              <a:rPr lang="pt-BR" sz="2400" b="1" dirty="0" smtClean="0"/>
              <a:t>Composição do Spread Bancário:</a:t>
            </a:r>
            <a:endParaRPr lang="pt-BR" sz="24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100" dirty="0" smtClean="0"/>
              <a:t>1</a:t>
            </a:r>
            <a:r>
              <a:rPr lang="pt-BR" sz="2100" dirty="0"/>
              <a:t>. Custos Administrativos e Operacionais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100" dirty="0" smtClean="0"/>
              <a:t>2. Lucro dos Bancos;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100" dirty="0" smtClean="0"/>
              <a:t>3. Depósitos Compulsórios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100" dirty="0" smtClean="0"/>
              <a:t>4. Tributos Federais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100" dirty="0" smtClean="0"/>
              <a:t>5. Taxa de inadimplência</a:t>
            </a:r>
          </a:p>
        </p:txBody>
      </p:sp>
      <p:pic>
        <p:nvPicPr>
          <p:cNvPr id="3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0" y="197868"/>
            <a:ext cx="194945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to 10"/>
          <p:cNvCxnSpPr/>
          <p:nvPr/>
        </p:nvCxnSpPr>
        <p:spPr>
          <a:xfrm>
            <a:off x="735839" y="1916832"/>
            <a:ext cx="7473950" cy="0"/>
          </a:xfrm>
          <a:prstGeom prst="line">
            <a:avLst/>
          </a:prstGeom>
          <a:ln w="76200">
            <a:solidFill>
              <a:srgbClr val="FFD64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457200" y="6237312"/>
            <a:ext cx="7931224" cy="0"/>
          </a:xfrm>
          <a:prstGeom prst="line">
            <a:avLst/>
          </a:prstGeom>
          <a:ln w="76200">
            <a:solidFill>
              <a:srgbClr val="FFD64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735839" y="1407907"/>
            <a:ext cx="7473950" cy="0"/>
          </a:xfrm>
          <a:prstGeom prst="line">
            <a:avLst/>
          </a:prstGeom>
          <a:ln w="76200">
            <a:solidFill>
              <a:srgbClr val="FFD64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3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75656" y="2852936"/>
            <a:ext cx="26642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288" y="0"/>
            <a:ext cx="9158288" cy="10636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l"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>
          <a:xfrm>
            <a:off x="701559" y="1484785"/>
            <a:ext cx="7632848" cy="432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CONCEITO E COMPOSIÇÃO DO SPREAD BANCÁRIO</a:t>
            </a:r>
            <a:endParaRPr lang="pt-BR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tângulo 3"/>
          <p:cNvSpPr>
            <a:spLocks noChangeArrowheads="1"/>
          </p:cNvSpPr>
          <p:nvPr/>
        </p:nvSpPr>
        <p:spPr bwMode="auto">
          <a:xfrm>
            <a:off x="1462048" y="2420888"/>
            <a:ext cx="7142400" cy="1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8604" tIns="29302" rIns="58604" bIns="29302">
            <a:spAutoFit/>
          </a:bodyPr>
          <a:lstStyle/>
          <a:p>
            <a:r>
              <a:rPr lang="pt-BR" sz="2400" b="1" dirty="0" smtClean="0"/>
              <a:t>Composição do Spread Bancário:</a:t>
            </a:r>
            <a:endParaRPr lang="pt-BR" sz="2400" b="1" dirty="0"/>
          </a:p>
          <a:p>
            <a:r>
              <a:rPr lang="pt-BR" b="1" dirty="0">
                <a:solidFill>
                  <a:schemeClr val="bg1"/>
                </a:solidFill>
              </a:rPr>
              <a:t>Custos </a:t>
            </a:r>
            <a:r>
              <a:rPr lang="pt-BR" b="1" dirty="0" err="1">
                <a:solidFill>
                  <a:schemeClr val="bg1"/>
                </a:solidFill>
              </a:rPr>
              <a:t>Adm</a:t>
            </a:r>
            <a:r>
              <a:rPr lang="pt-BR" b="1" dirty="0">
                <a:solidFill>
                  <a:schemeClr val="bg1"/>
                </a:solidFill>
              </a:rPr>
              <a:t> e Operacionais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	+</a:t>
            </a:r>
            <a:r>
              <a:rPr lang="pt-BR" b="1" dirty="0">
                <a:solidFill>
                  <a:schemeClr val="bg1"/>
                </a:solidFill>
              </a:rPr>
              <a:t>	</a:t>
            </a:r>
            <a:r>
              <a:rPr lang="pt-BR" b="1" dirty="0" smtClean="0">
                <a:solidFill>
                  <a:schemeClr val="bg1"/>
                </a:solidFill>
              </a:rPr>
              <a:t>		        </a:t>
            </a:r>
            <a:r>
              <a:rPr lang="pt-BR" b="1" dirty="0" smtClean="0"/>
              <a:t>Força Competitiva  + Eficiência</a:t>
            </a:r>
            <a:endParaRPr lang="pt-BR" b="1" dirty="0"/>
          </a:p>
          <a:p>
            <a:r>
              <a:rPr lang="pt-BR" b="1" dirty="0" smtClean="0">
                <a:solidFill>
                  <a:schemeClr val="bg1"/>
                </a:solidFill>
              </a:rPr>
              <a:t>Lucro </a:t>
            </a:r>
            <a:r>
              <a:rPr lang="pt-BR" b="1" dirty="0">
                <a:solidFill>
                  <a:schemeClr val="bg1"/>
                </a:solidFill>
              </a:rPr>
              <a:t>dos Bancos 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			</a:t>
            </a:r>
            <a:endParaRPr lang="pt-BR" sz="2100" dirty="0" smtClean="0"/>
          </a:p>
        </p:txBody>
      </p:sp>
      <p:pic>
        <p:nvPicPr>
          <p:cNvPr id="3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0" y="197868"/>
            <a:ext cx="194945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to 10"/>
          <p:cNvCxnSpPr/>
          <p:nvPr/>
        </p:nvCxnSpPr>
        <p:spPr>
          <a:xfrm>
            <a:off x="735839" y="1916832"/>
            <a:ext cx="7473950" cy="0"/>
          </a:xfrm>
          <a:prstGeom prst="line">
            <a:avLst/>
          </a:prstGeom>
          <a:ln w="76200">
            <a:solidFill>
              <a:srgbClr val="FFD64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457200" y="6237312"/>
            <a:ext cx="7931224" cy="0"/>
          </a:xfrm>
          <a:prstGeom prst="line">
            <a:avLst/>
          </a:prstGeom>
          <a:ln w="76200">
            <a:solidFill>
              <a:srgbClr val="FFD64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735839" y="1407907"/>
            <a:ext cx="7473950" cy="0"/>
          </a:xfrm>
          <a:prstGeom prst="line">
            <a:avLst/>
          </a:prstGeom>
          <a:ln w="76200">
            <a:solidFill>
              <a:srgbClr val="FFD64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3" name="Seta para a direita 2"/>
          <p:cNvSpPr/>
          <p:nvPr/>
        </p:nvSpPr>
        <p:spPr>
          <a:xfrm>
            <a:off x="4355976" y="3140968"/>
            <a:ext cx="504056" cy="21602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421904" y="4088735"/>
            <a:ext cx="2502024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Depósitos </a:t>
            </a:r>
            <a:r>
              <a:rPr lang="pt-BR" b="1" dirty="0" smtClean="0">
                <a:solidFill>
                  <a:schemeClr val="bg1"/>
                </a:solidFill>
              </a:rPr>
              <a:t>Compulsórios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31888" y="4787860"/>
            <a:ext cx="2420032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t-BR" b="1" dirty="0">
                <a:solidFill>
                  <a:schemeClr val="bg1"/>
                </a:solidFill>
              </a:rPr>
              <a:t>Tributos Federais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421904" y="5467131"/>
            <a:ext cx="243001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t-BR" b="1" dirty="0">
                <a:solidFill>
                  <a:schemeClr val="bg1"/>
                </a:solidFill>
              </a:rPr>
              <a:t>Taxa de inadimplência</a:t>
            </a:r>
          </a:p>
        </p:txBody>
      </p:sp>
      <p:sp>
        <p:nvSpPr>
          <p:cNvPr id="15" name="Seta para a direita 14"/>
          <p:cNvSpPr/>
          <p:nvPr/>
        </p:nvSpPr>
        <p:spPr>
          <a:xfrm>
            <a:off x="4355976" y="4149080"/>
            <a:ext cx="504056" cy="21602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4355976" y="4869160"/>
            <a:ext cx="504056" cy="21602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4355976" y="5517232"/>
            <a:ext cx="504056" cy="21602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508104" y="40770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Política Monetária</a:t>
            </a:r>
            <a:endParaRPr lang="pt-BR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508104" y="47878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Política Tributária</a:t>
            </a:r>
            <a:endParaRPr lang="pt-BR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494496" y="5301208"/>
            <a:ext cx="332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Saúde Financeira das Empresas + Renda das Famílias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839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288" y="0"/>
            <a:ext cx="9158288" cy="10636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l"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>
          <a:xfrm>
            <a:off x="701559" y="1412777"/>
            <a:ext cx="7632848" cy="432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CONCEITO E COMPOSIÇÃO DO SPREAD BANCÁRIO</a:t>
            </a:r>
            <a:endParaRPr lang="pt-BR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tângulo 3"/>
          <p:cNvSpPr>
            <a:spLocks noChangeArrowheads="1"/>
          </p:cNvSpPr>
          <p:nvPr/>
        </p:nvSpPr>
        <p:spPr bwMode="auto">
          <a:xfrm>
            <a:off x="769185" y="1844824"/>
            <a:ext cx="8064896" cy="496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8604" tIns="29302" rIns="58604" bIns="29302">
            <a:spAutoFit/>
          </a:bodyPr>
          <a:lstStyle/>
          <a:p>
            <a:r>
              <a:rPr lang="pt-BR" sz="2300" b="1" dirty="0" smtClean="0"/>
              <a:t>Força Competitiva e Eficiência (Custos </a:t>
            </a:r>
            <a:r>
              <a:rPr lang="pt-BR" sz="2300" b="1" dirty="0" smtClean="0"/>
              <a:t>Administrativo):</a:t>
            </a:r>
            <a:endParaRPr lang="pt-BR" sz="2300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100" dirty="0" smtClean="0"/>
              <a:t>Escala e Tecnologia Bancária, com nichos de mercado bem definidos entre os 5 maiores bancos;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100" dirty="0"/>
              <a:t>R</a:t>
            </a:r>
            <a:r>
              <a:rPr lang="pt-BR" sz="2100" dirty="0" smtClean="0"/>
              <a:t>egras de não competição implícitas;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100" dirty="0" smtClean="0"/>
              <a:t>Concorrência se dá pelos pesados investimentos em tecnologia; bancária e comunicação (propaganda, publicidade e redes sociais);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100" dirty="0" smtClean="0"/>
              <a:t>Integração Vertical: operações bancárias e não bancárias (seguros, cartão de crédito </a:t>
            </a:r>
            <a:r>
              <a:rPr lang="pt-BR" sz="2100" dirty="0" err="1" smtClean="0"/>
              <a:t>etc</a:t>
            </a:r>
            <a:r>
              <a:rPr lang="pt-BR" sz="2100" dirty="0" smtClean="0"/>
              <a:t>);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100" dirty="0" smtClean="0"/>
              <a:t>Ausência de uma política para aumentar a concorrência bancária</a:t>
            </a:r>
          </a:p>
          <a:p>
            <a:endParaRPr lang="pt-BR" sz="2100" dirty="0" smtClean="0"/>
          </a:p>
          <a:p>
            <a:r>
              <a:rPr lang="pt-BR" sz="2300" b="1" dirty="0" smtClean="0"/>
              <a:t>Resultado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100" dirty="0" smtClean="0"/>
              <a:t>Concentração Bancária: 80% das operações de crédito estão  concentrados nas “mãos” de 5 (cinco) bancos;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100" dirty="0" smtClean="0"/>
              <a:t>Tendência: Aumento da </a:t>
            </a:r>
            <a:r>
              <a:rPr lang="pt-BR" sz="2100" dirty="0"/>
              <a:t>C</a:t>
            </a:r>
            <a:r>
              <a:rPr lang="pt-BR" sz="2100" dirty="0" smtClean="0"/>
              <a:t>oncentração</a:t>
            </a:r>
            <a:r>
              <a:rPr lang="pt-BR" sz="2100" dirty="0"/>
              <a:t/>
            </a:r>
            <a:br>
              <a:rPr lang="pt-BR" sz="2100" dirty="0"/>
            </a:br>
            <a:endParaRPr lang="pt-BR" sz="2100" dirty="0" smtClean="0"/>
          </a:p>
        </p:txBody>
      </p:sp>
      <p:pic>
        <p:nvPicPr>
          <p:cNvPr id="3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0" y="197868"/>
            <a:ext cx="194945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to 10"/>
          <p:cNvCxnSpPr/>
          <p:nvPr/>
        </p:nvCxnSpPr>
        <p:spPr>
          <a:xfrm>
            <a:off x="735839" y="1844824"/>
            <a:ext cx="7473950" cy="0"/>
          </a:xfrm>
          <a:prstGeom prst="line">
            <a:avLst/>
          </a:prstGeom>
          <a:ln w="76200">
            <a:solidFill>
              <a:srgbClr val="FFD64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457200" y="6525344"/>
            <a:ext cx="7931224" cy="0"/>
          </a:xfrm>
          <a:prstGeom prst="line">
            <a:avLst/>
          </a:prstGeom>
          <a:ln w="76200">
            <a:solidFill>
              <a:srgbClr val="FFD64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735839" y="1335899"/>
            <a:ext cx="7473950" cy="0"/>
          </a:xfrm>
          <a:prstGeom prst="line">
            <a:avLst/>
          </a:prstGeom>
          <a:ln w="76200">
            <a:solidFill>
              <a:srgbClr val="FFD64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6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288" y="0"/>
            <a:ext cx="9158288" cy="10636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l"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>
          <a:xfrm>
            <a:off x="701559" y="1484785"/>
            <a:ext cx="7632848" cy="432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A UNECS  DEFENDE A CONCORRÊNCIA NO SETOR BANCÁRIO</a:t>
            </a:r>
            <a:endParaRPr lang="pt-BR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tângulo 3"/>
          <p:cNvSpPr>
            <a:spLocks noChangeArrowheads="1"/>
          </p:cNvSpPr>
          <p:nvPr/>
        </p:nvSpPr>
        <p:spPr bwMode="auto">
          <a:xfrm>
            <a:off x="539552" y="1988840"/>
            <a:ext cx="8496944" cy="496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8604" tIns="29302" rIns="58604" bIns="29302">
            <a:spAutoFit/>
          </a:bodyPr>
          <a:lstStyle/>
          <a:p>
            <a:r>
              <a:rPr lang="pt-BR" sz="2300" b="1" dirty="0" smtClean="0"/>
              <a:t>Por que?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100" dirty="0" smtClean="0"/>
              <a:t>Baixa os custos do crédito e financiamento;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100" dirty="0" smtClean="0"/>
              <a:t>Simplifica o acesso para Micro, Pequenas e Médias Empresas;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100" dirty="0" smtClean="0"/>
              <a:t>Melhora as opções de garantias, destravando inclusive os recebíveis;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100" dirty="0" smtClean="0"/>
              <a:t>Estimula a criação de linhas de crédito que facilitem a internacionalização das empresas, particularmente as micro, pequenas e médias;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100" dirty="0" smtClean="0"/>
              <a:t>Favorecer o acesso ao conhecimento sobre o mercado bancário para as </a:t>
            </a:r>
            <a:r>
              <a:rPr lang="pt-BR" sz="2100" dirty="0" err="1" smtClean="0"/>
              <a:t>MPEs</a:t>
            </a:r>
            <a:r>
              <a:rPr lang="pt-BR" sz="2100" dirty="0" smtClean="0"/>
              <a:t>.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2100" dirty="0" smtClean="0"/>
          </a:p>
          <a:p>
            <a:r>
              <a:rPr lang="pt-BR" sz="2300" b="1" dirty="0" smtClean="0"/>
              <a:t>Resultado (para que?)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100" dirty="0" smtClean="0"/>
              <a:t>Fortalecer </a:t>
            </a:r>
            <a:r>
              <a:rPr lang="pt-BR" sz="2100" dirty="0"/>
              <a:t>o tecido produtivo e </a:t>
            </a:r>
            <a:r>
              <a:rPr lang="pt-BR" sz="2100" dirty="0" smtClean="0"/>
              <a:t>reduzir </a:t>
            </a:r>
            <a:r>
              <a:rPr lang="pt-BR" sz="2100" dirty="0"/>
              <a:t>a </a:t>
            </a:r>
            <a:r>
              <a:rPr lang="pt-BR" sz="2100" dirty="0" smtClean="0"/>
              <a:t>inadimplência;</a:t>
            </a:r>
            <a:endParaRPr lang="pt-BR" sz="21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100" dirty="0" smtClean="0"/>
              <a:t>Gerar inovações que reduzam o custo do crédito e simplifique o acesso por parte do setor produtivo;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100" dirty="0" smtClean="0"/>
              <a:t>Aumentar </a:t>
            </a:r>
            <a:r>
              <a:rPr lang="pt-BR" sz="2100" dirty="0"/>
              <a:t>a capacidade de geração de emprego e renda;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100" dirty="0" smtClean="0"/>
          </a:p>
        </p:txBody>
      </p:sp>
      <p:pic>
        <p:nvPicPr>
          <p:cNvPr id="3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0" y="197868"/>
            <a:ext cx="194945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to 10"/>
          <p:cNvCxnSpPr/>
          <p:nvPr/>
        </p:nvCxnSpPr>
        <p:spPr>
          <a:xfrm>
            <a:off x="735839" y="1916832"/>
            <a:ext cx="7473950" cy="0"/>
          </a:xfrm>
          <a:prstGeom prst="line">
            <a:avLst/>
          </a:prstGeom>
          <a:ln w="76200">
            <a:solidFill>
              <a:srgbClr val="FFD64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457200" y="6669360"/>
            <a:ext cx="7931224" cy="0"/>
          </a:xfrm>
          <a:prstGeom prst="line">
            <a:avLst/>
          </a:prstGeom>
          <a:ln w="76200">
            <a:solidFill>
              <a:srgbClr val="FFD64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735839" y="1407907"/>
            <a:ext cx="7473950" cy="0"/>
          </a:xfrm>
          <a:prstGeom prst="line">
            <a:avLst/>
          </a:prstGeom>
          <a:ln w="76200">
            <a:solidFill>
              <a:srgbClr val="FFD64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91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3424</TotalTime>
  <Words>721</Words>
  <Application>Microsoft Office PowerPoint</Application>
  <PresentationFormat>Apresentação na tela (4:3)</PresentationFormat>
  <Paragraphs>174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.</vt:lpstr>
      <vt:lpstr>.</vt:lpstr>
      <vt:lpstr>.</vt:lpstr>
      <vt:lpstr>.</vt:lpstr>
      <vt:lpstr>.</vt:lpstr>
      <vt:lpstr>.</vt:lpstr>
      <vt:lpstr>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Jeferson Moreira</dc:creator>
  <cp:lastModifiedBy>CNDL* Superintendente </cp:lastModifiedBy>
  <cp:revision>366</cp:revision>
  <cp:lastPrinted>2017-05-03T14:44:26Z</cp:lastPrinted>
  <dcterms:created xsi:type="dcterms:W3CDTF">2014-02-13T13:32:19Z</dcterms:created>
  <dcterms:modified xsi:type="dcterms:W3CDTF">2017-05-03T14:58:14Z</dcterms:modified>
</cp:coreProperties>
</file>