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0" r:id="rId2"/>
    <p:sldId id="378" r:id="rId3"/>
    <p:sldId id="439" r:id="rId4"/>
    <p:sldId id="440" r:id="rId5"/>
    <p:sldId id="395" r:id="rId6"/>
    <p:sldId id="423" r:id="rId7"/>
    <p:sldId id="431" r:id="rId8"/>
    <p:sldId id="432" r:id="rId9"/>
    <p:sldId id="433" r:id="rId10"/>
    <p:sldId id="434" r:id="rId11"/>
    <p:sldId id="425" r:id="rId12"/>
    <p:sldId id="435" r:id="rId13"/>
    <p:sldId id="436" r:id="rId14"/>
    <p:sldId id="437" r:id="rId15"/>
    <p:sldId id="426" r:id="rId16"/>
    <p:sldId id="427" r:id="rId17"/>
    <p:sldId id="438" r:id="rId18"/>
    <p:sldId id="430" r:id="rId19"/>
    <p:sldId id="429" r:id="rId20"/>
    <p:sldId id="398" r:id="rId21"/>
    <p:sldId id="381" r:id="rId22"/>
    <p:sldId id="412" r:id="rId2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68" autoAdjust="0"/>
    <p:restoredTop sz="95971" autoAdjust="0"/>
  </p:normalViewPr>
  <p:slideViewPr>
    <p:cSldViewPr>
      <p:cViewPr varScale="1">
        <p:scale>
          <a:sx n="72" d="100"/>
          <a:sy n="72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pt-BR" smtClean="0"/>
              <a:t>Carlos H. R. Lima - Universidade de Brasília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BC558D6-DE7F-46BB-B0C0-FFBD56D19491}" type="datetimeFigureOut">
              <a:rPr lang="pt-BR" smtClean="0"/>
              <a:pPr/>
              <a:t>11/12/2017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A87736-A8C6-4076-A07F-D0B1944066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323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pt-BR" smtClean="0"/>
              <a:t>Carlos H. R. Lima - Universidade de Brasília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369E89-2E0E-4E5B-ADC1-F27C148D9B8D}" type="datetimeFigureOut">
              <a:rPr lang="pt-BR" smtClean="0"/>
              <a:pPr/>
              <a:t>11/12/2017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4E91DF-117C-47B4-BD54-F1280D3439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90840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Carlos H. R. Lima - Universidade de Brasília</a:t>
            </a: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4D8B-466B-4F65-B82E-663019EAC03E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371-EB17-432D-BDDB-A90B952559F7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B027-7358-4F2C-916E-DE648518F52B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3666-2B8A-4B00-8398-4CE06414E419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6F0A-C2F8-4038-AB7B-6F96202EF273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1A4-6F35-4C33-ADE1-DD714453F251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47F7-2CB2-4FC3-83E9-D1E5D1DC68C8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B97A-B76C-455A-B60A-4B3F016F6528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D9CC-5DF5-433D-8B26-3119179D7D75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EB40-745E-4FF1-BFB0-C71E9DAC4345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1D3-D1F1-4F10-9FC6-BD84E56F6CF3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7E532C-C553-4002-A6B1-F6E02D97281B}" type="datetime1">
              <a:rPr lang="pt-BR" smtClean="0"/>
              <a:pPr/>
              <a:t>11/12/2017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t-BR" smtClean="0"/>
              <a:t>EGU - 2015</a:t>
            </a: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A439F-230A-4CF4-B2E6-0AC4040BCD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lima@unb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8586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A </a:t>
            </a:r>
            <a:r>
              <a:rPr lang="en-US" sz="4000" dirty="0" err="1" smtClean="0">
                <a:solidFill>
                  <a:srgbClr val="FFC000"/>
                </a:solidFill>
              </a:rPr>
              <a:t>Crise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Hídrica</a:t>
            </a:r>
            <a:r>
              <a:rPr lang="en-US" sz="4000" dirty="0" smtClean="0">
                <a:solidFill>
                  <a:srgbClr val="FFC000"/>
                </a:solidFill>
              </a:rPr>
              <a:t> no Distrito Federal</a:t>
            </a:r>
            <a:endParaRPr lang="pt-BR" sz="1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56720"/>
            <a:ext cx="8431088" cy="175260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Carlos Henrique Ribeiro Lima </a:t>
            </a:r>
          </a:p>
          <a:p>
            <a:pPr algn="ctr"/>
            <a:r>
              <a:rPr lang="pt-BR" sz="2400" dirty="0" smtClean="0">
                <a:hlinkClick r:id="rId3"/>
              </a:rPr>
              <a:t>chrlima@unb.br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11 de dezembro de 2017</a:t>
            </a:r>
          </a:p>
          <a:p>
            <a:pPr algn="ctr"/>
            <a:endParaRPr lang="pt-BR" sz="2400" dirty="0"/>
          </a:p>
        </p:txBody>
      </p:sp>
      <p:pic>
        <p:nvPicPr>
          <p:cNvPr id="9" name="Picture 85" descr="C:\Carlos\UnB\Business_card\Fontes\as_comp_cor.jpg"/>
          <p:cNvPicPr>
            <a:picLocks noChangeAspect="1" noChangeArrowheads="1"/>
          </p:cNvPicPr>
          <p:nvPr/>
        </p:nvPicPr>
        <p:blipFill>
          <a:blip r:embed="rId4"/>
          <a:srcRect t="-6621" r="82719"/>
          <a:stretch>
            <a:fillRect/>
          </a:stretch>
        </p:blipFill>
        <p:spPr bwMode="auto">
          <a:xfrm>
            <a:off x="0" y="-71462"/>
            <a:ext cx="136927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850" y="-71462"/>
            <a:ext cx="1962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430212" y="357166"/>
            <a:ext cx="8713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FFC000"/>
                </a:solidFill>
                <a:latin typeface="+mj-lt"/>
              </a:rPr>
              <a:t>UNIVERSIDADE DE BRASÍLIA - UnB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FFC000"/>
                </a:solidFill>
                <a:latin typeface="+mj-lt"/>
              </a:rPr>
              <a:t>FACULDADE DE TECNOLOGIA - FT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FFC000"/>
                </a:solidFill>
                <a:latin typeface="+mj-lt"/>
              </a:rPr>
              <a:t>DEPARTAMENTO DE ENGENHARIA CIVIL E </a:t>
            </a:r>
            <a:r>
              <a:rPr lang="pt-BR" altLang="pt-BR" sz="2000" b="1" dirty="0" smtClean="0">
                <a:solidFill>
                  <a:srgbClr val="FFC000"/>
                </a:solidFill>
                <a:latin typeface="+mj-lt"/>
              </a:rPr>
              <a:t>AMBIENTAL-ENC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altLang="pt-BR" sz="2000" b="1" dirty="0" smtClean="0">
                <a:solidFill>
                  <a:srgbClr val="FFC000"/>
                </a:solidFill>
                <a:latin typeface="+mj-lt"/>
              </a:rPr>
              <a:t>PROGRAMA DE PÓS-GRADUAÇÃO EM TECNOLOGIA AMBIENTAL E RECURSOS HÍDRICOS</a:t>
            </a:r>
            <a:endParaRPr lang="pt-BR" altLang="pt-BR" sz="2000" b="1" dirty="0">
              <a:solidFill>
                <a:srgbClr val="FFC000"/>
              </a:solidFill>
              <a:latin typeface="+mj-lt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altLang="pt-BR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4354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/>
              <a:t>Audiência </a:t>
            </a:r>
            <a:r>
              <a:rPr lang="pt-BR" sz="2000" dirty="0"/>
              <a:t>pública </a:t>
            </a:r>
            <a:r>
              <a:rPr lang="pt-BR" sz="2000" dirty="0" smtClean="0"/>
              <a:t>da </a:t>
            </a:r>
            <a:r>
              <a:rPr lang="pt-BR" sz="2000" dirty="0"/>
              <a:t>Comissão Senado do </a:t>
            </a:r>
            <a:r>
              <a:rPr lang="pt-BR" sz="2000" dirty="0" smtClean="0"/>
              <a:t>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Contexto</a:t>
            </a:r>
            <a:r>
              <a:rPr lang="en-US" sz="4800" dirty="0" smtClean="0"/>
              <a:t> </a:t>
            </a:r>
            <a:r>
              <a:rPr lang="en-US" sz="4800" dirty="0" err="1" smtClean="0"/>
              <a:t>Histórico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781"/>
            <a:ext cx="9144000" cy="48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063284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Prognóstico</a:t>
            </a:r>
            <a:r>
              <a:rPr lang="en-US" sz="4400" dirty="0" smtClean="0"/>
              <a:t> de </a:t>
            </a:r>
            <a:r>
              <a:rPr lang="en-US" sz="4400" dirty="0" err="1" smtClean="0"/>
              <a:t>Chuva</a:t>
            </a:r>
            <a:r>
              <a:rPr lang="en-US" sz="4400" dirty="0" smtClean="0"/>
              <a:t> para 2018</a:t>
            </a: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11381" r="41260" b="4478"/>
          <a:stretch/>
        </p:blipFill>
        <p:spPr bwMode="auto">
          <a:xfrm>
            <a:off x="3707904" y="140132"/>
            <a:ext cx="5327826" cy="66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537321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https://iri.columbia.edu/our-expertise/climate/forecasts/seasonal-climate-forecasts/</a:t>
            </a:r>
          </a:p>
        </p:txBody>
      </p:sp>
    </p:spTree>
    <p:extLst>
      <p:ext uri="{BB962C8B-B14F-4D97-AF65-F5344CB8AC3E}">
        <p14:creationId xmlns:p14="http://schemas.microsoft.com/office/powerpoint/2010/main" val="12312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Teleconecções</a:t>
            </a:r>
            <a:r>
              <a:rPr lang="en-US" sz="4400" dirty="0" smtClean="0"/>
              <a:t> </a:t>
            </a:r>
            <a:r>
              <a:rPr lang="en-US" sz="4400" dirty="0" err="1" smtClean="0"/>
              <a:t>Climáticas</a:t>
            </a: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15298" r="27414" b="23321"/>
          <a:stretch/>
        </p:blipFill>
        <p:spPr bwMode="auto">
          <a:xfrm>
            <a:off x="1475656" y="1268760"/>
            <a:ext cx="5718413" cy="44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63688" y="587727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5 anos de maiores afluências (cheias)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307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Teleconecções</a:t>
            </a:r>
            <a:r>
              <a:rPr lang="en-US" sz="4400" dirty="0" smtClean="0"/>
              <a:t> </a:t>
            </a:r>
            <a:r>
              <a:rPr lang="en-US" sz="4400" dirty="0" err="1" smtClean="0"/>
              <a:t>Climáticas</a:t>
            </a: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14366" r="26680" b="23507"/>
          <a:stretch/>
        </p:blipFill>
        <p:spPr bwMode="auto">
          <a:xfrm>
            <a:off x="1475656" y="1412776"/>
            <a:ext cx="5813947" cy="454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63688" y="587727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5 anos de menores afluências (secas)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418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Teleconecções</a:t>
            </a:r>
            <a:r>
              <a:rPr lang="en-US" sz="4400" dirty="0" smtClean="0"/>
              <a:t> </a:t>
            </a:r>
            <a:r>
              <a:rPr lang="en-US" sz="4400" dirty="0" err="1" smtClean="0"/>
              <a:t>Climáticas</a:t>
            </a: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6604" r="27205" b="19962"/>
          <a:stretch/>
        </p:blipFill>
        <p:spPr bwMode="auto">
          <a:xfrm>
            <a:off x="1508006" y="1484784"/>
            <a:ext cx="5800298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14810" y="2714620"/>
            <a:ext cx="150019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 rot="4523560">
            <a:off x="5895728" y="2711214"/>
            <a:ext cx="150019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8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Prognóstico</a:t>
            </a:r>
            <a:r>
              <a:rPr lang="en-US" sz="4400" dirty="0" smtClean="0"/>
              <a:t> para 2018</a:t>
            </a:r>
            <a:br>
              <a:rPr lang="en-US" sz="4400" dirty="0" smtClean="0"/>
            </a:br>
            <a:r>
              <a:rPr lang="en-US" sz="4400" dirty="0" err="1" smtClean="0"/>
              <a:t>Afluência</a:t>
            </a: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512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387424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Estimativa</a:t>
            </a:r>
            <a:r>
              <a:rPr lang="en-US" sz="3600" dirty="0" smtClean="0"/>
              <a:t> do </a:t>
            </a:r>
            <a:r>
              <a:rPr lang="en-US" sz="3600" dirty="0" err="1"/>
              <a:t>R</a:t>
            </a:r>
            <a:r>
              <a:rPr lang="en-US" sz="3600" dirty="0" err="1" smtClean="0"/>
              <a:t>isco</a:t>
            </a:r>
            <a:r>
              <a:rPr lang="en-US" sz="3600" dirty="0" smtClean="0"/>
              <a:t> para 2018 - </a:t>
            </a:r>
            <a:r>
              <a:rPr lang="en-US" sz="3600" dirty="0" err="1" smtClean="0"/>
              <a:t>Descoberto</a:t>
            </a:r>
            <a:endParaRPr lang="pt-B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836712"/>
            <a:ext cx="90963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387424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Estimativa</a:t>
            </a:r>
            <a:r>
              <a:rPr lang="en-US" sz="3600" dirty="0" smtClean="0"/>
              <a:t> do </a:t>
            </a:r>
            <a:r>
              <a:rPr lang="en-US" sz="3600" dirty="0" err="1" smtClean="0"/>
              <a:t>Risco</a:t>
            </a:r>
            <a:r>
              <a:rPr lang="en-US" sz="3600" dirty="0" smtClean="0"/>
              <a:t> para 2018 - </a:t>
            </a:r>
            <a:r>
              <a:rPr lang="en-US" sz="3600" dirty="0" err="1" smtClean="0"/>
              <a:t>Descoberto</a:t>
            </a:r>
            <a:endParaRPr lang="pt-B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860251"/>
            <a:ext cx="90963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7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Resumo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Medidas tomadas em 2017 surtiram efeito e evitaram um colapso total do sistema na estação seca;</a:t>
            </a:r>
          </a:p>
          <a:p>
            <a:pPr algn="just"/>
            <a:r>
              <a:rPr lang="pt-BR" dirty="0" smtClean="0"/>
              <a:t>Cota atingida em 07/11/2017 (5,3%) foi a menor já registrada;</a:t>
            </a:r>
          </a:p>
          <a:p>
            <a:pPr algn="just"/>
            <a:r>
              <a:rPr lang="pt-BR" dirty="0" smtClean="0"/>
              <a:t>Cotas vem aumentando gradativamente com início da estação chuvosa;</a:t>
            </a:r>
          </a:p>
          <a:p>
            <a:pPr algn="just"/>
            <a:r>
              <a:rPr lang="pt-BR" i="1" dirty="0" smtClean="0"/>
              <a:t>Boa notícia</a:t>
            </a:r>
            <a:r>
              <a:rPr lang="pt-BR" dirty="0" smtClean="0"/>
              <a:t>: total da estação </a:t>
            </a:r>
            <a:r>
              <a:rPr lang="pt-BR" dirty="0" smtClean="0"/>
              <a:t>chuvosa 2017/2018 </a:t>
            </a:r>
            <a:r>
              <a:rPr lang="pt-BR" dirty="0" smtClean="0"/>
              <a:t>deverá ficar  em torno da média histórica; </a:t>
            </a:r>
          </a:p>
          <a:p>
            <a:pPr algn="just"/>
            <a:r>
              <a:rPr lang="pt-BR" dirty="0" smtClean="0"/>
              <a:t>Mas ainda permanece um alto risco de níveis abaixo do esperado (100%) ao final de abril/2018;  </a:t>
            </a:r>
          </a:p>
          <a:p>
            <a:pPr algn="just"/>
            <a:r>
              <a:rPr lang="pt-BR" dirty="0" smtClean="0"/>
              <a:t>Medidas adotadas devem ser mantidas até atingir um risco tolerável; </a:t>
            </a:r>
          </a:p>
          <a:p>
            <a:pPr algn="just"/>
            <a:r>
              <a:rPr lang="pt-BR" dirty="0" smtClean="0"/>
              <a:t>Não deve ser descartado </a:t>
            </a:r>
            <a:r>
              <a:rPr lang="pt-BR" dirty="0" smtClean="0"/>
              <a:t>ainda racionamento </a:t>
            </a:r>
            <a:r>
              <a:rPr lang="pt-BR" dirty="0" smtClean="0"/>
              <a:t>de 2 dias; 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Monitoramento deve continuar.</a:t>
            </a:r>
          </a:p>
          <a:p>
            <a:pPr lvl="1" algn="just"/>
            <a:endParaRPr lang="pt-BR" dirty="0" smtClean="0">
              <a:sym typeface="Wingdings" pitchFamily="2" charset="2"/>
            </a:endParaRP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lvl="1" algn="just"/>
            <a:endParaRPr lang="pt-BR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14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Ações</a:t>
            </a:r>
            <a:r>
              <a:rPr lang="en-US" sz="4400" dirty="0" smtClean="0"/>
              <a:t> de </a:t>
            </a:r>
            <a:r>
              <a:rPr lang="en-US" sz="4400" dirty="0" err="1" smtClean="0"/>
              <a:t>Médio</a:t>
            </a:r>
            <a:r>
              <a:rPr lang="en-US" sz="4400" dirty="0" smtClean="0"/>
              <a:t> e Longo </a:t>
            </a:r>
            <a:r>
              <a:rPr lang="en-US" sz="4400" dirty="0" err="1" smtClean="0"/>
              <a:t>Prazo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ym typeface="Wingdings" pitchFamily="2" charset="2"/>
              </a:rPr>
              <a:t>Maior transparência na divulgação de informações, medidas e decisões;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Melhor gerenciamento do risco e incerteza para resiliência e preparo para crises hídricas:</a:t>
            </a:r>
          </a:p>
          <a:p>
            <a:pPr lvl="1" algn="just"/>
            <a:r>
              <a:rPr lang="pt-BR" dirty="0" smtClean="0">
                <a:sym typeface="Wingdings" pitchFamily="2" charset="2"/>
              </a:rPr>
              <a:t>Determinação de curvas guias e ações a serem tomadas;</a:t>
            </a:r>
          </a:p>
          <a:p>
            <a:pPr lvl="1" algn="just"/>
            <a:r>
              <a:rPr lang="pt-BR" dirty="0" smtClean="0">
                <a:sym typeface="Wingdings" pitchFamily="2" charset="2"/>
              </a:rPr>
              <a:t>Determinação do risco de colapso no sistema;</a:t>
            </a:r>
          </a:p>
          <a:p>
            <a:pPr lvl="1" algn="just"/>
            <a:r>
              <a:rPr lang="pt-BR" dirty="0" smtClean="0">
                <a:sym typeface="Wingdings" pitchFamily="2" charset="2"/>
              </a:rPr>
              <a:t>Uso de previsões climáticas no planejamento de operações;</a:t>
            </a:r>
          </a:p>
          <a:p>
            <a:pPr lvl="1" algn="just"/>
            <a:r>
              <a:rPr lang="pt-BR" dirty="0" smtClean="0">
                <a:sym typeface="Wingdings" pitchFamily="2" charset="2"/>
              </a:rPr>
              <a:t>Gestão do conflito entre os diversos usuários do sistema;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Melhor monitoramento quantitativo e qualitativo dos Recursos Hídricos;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Disponibilização de dados (séries históricas) hidroclimatológicos, de captação, regularização, consumo, etc;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Treinamento e capacitação pessoal;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Execução das medidas estruturais/não estruturais previstas nos diversos planos de Recursos Hídricos;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Incentivo ao reúso de águas e captação de água da chuva;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Medição individualizada obrigatória;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Eficiência no uso da água e na irrigação;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Uso racional e planejado do solo;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Redução do desmatamento e queimadas ; replantio de árvores e manejo sustentável de florestas.</a:t>
            </a:r>
            <a:endParaRPr lang="pt-BR" dirty="0" smtClean="0">
              <a:sym typeface="Wingdings" pitchFamily="2" charset="2"/>
            </a:endParaRP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2876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i="1" dirty="0" smtClean="0"/>
              <a:t>Conforme se sabe, os Sistemas de Abastecimento de Água e de Sistema de Esgotamento Sanitário atualmente utilizados pela Caesb encontram-se próximos do limite de atendimento da demanda atual do Distrito Federal, exigindo melhorias e ampliações já no curto e médio prazo.</a:t>
            </a:r>
            <a:endParaRPr lang="pt-BR" i="1" dirty="0" smtClean="0">
              <a:sym typeface="Wingdings" pitchFamily="2" charset="2"/>
            </a:endParaRPr>
          </a:p>
          <a:p>
            <a:pPr algn="just">
              <a:buNone/>
            </a:pPr>
            <a:endParaRPr lang="pt-BR" dirty="0" smtClean="0"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5241212"/>
            <a:ext cx="660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Fonte: PLANO DIRETOR DE ÁGUA E ESGOTOS DO DISTRITO FEDERAL – PDAE/DF – 2010 CAESB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1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7187" t="14166" r="26875" b="6666"/>
          <a:stretch>
            <a:fillRect/>
          </a:stretch>
        </p:blipFill>
        <p:spPr bwMode="auto">
          <a:xfrm>
            <a:off x="1071539" y="476672"/>
            <a:ext cx="660293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3907" y="-672"/>
            <a:ext cx="85725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/>
              <a:t>Bacias</a:t>
            </a:r>
            <a:r>
              <a:rPr lang="en-US" sz="4400" dirty="0" smtClean="0"/>
              <a:t> </a:t>
            </a:r>
            <a:r>
              <a:rPr lang="en-US" sz="4400" dirty="0" err="1" smtClean="0"/>
              <a:t>Hidrográficas</a:t>
            </a:r>
            <a:r>
              <a:rPr lang="en-US" sz="4400" dirty="0" smtClean="0"/>
              <a:t> do DF</a:t>
            </a:r>
            <a:br>
              <a:rPr lang="en-US" sz="4400" dirty="0" smtClean="0"/>
            </a:br>
            <a:endParaRPr lang="pt-B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Sistema</a:t>
            </a:r>
            <a:r>
              <a:rPr lang="en-US" sz="4800" dirty="0" smtClean="0"/>
              <a:t> de </a:t>
            </a:r>
            <a:r>
              <a:rPr lang="en-US" sz="4800" dirty="0" err="1" smtClean="0"/>
              <a:t>Abastecimento</a:t>
            </a:r>
            <a:r>
              <a:rPr lang="en-US" sz="4800" dirty="0" smtClean="0"/>
              <a:t> do DF</a:t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6" name="Picture 5" descr="RM_RIDE_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71480"/>
            <a:ext cx="6427774" cy="57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4414" y="6357958"/>
            <a:ext cx="6786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http://atlas.ana.gov.br/Atlas/forms/analise/RegiaoMetropolitana.aspx?rme=1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4410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Sistema</a:t>
            </a:r>
            <a:r>
              <a:rPr lang="en-US" sz="4800" dirty="0" smtClean="0"/>
              <a:t> de </a:t>
            </a:r>
            <a:r>
              <a:rPr lang="en-US" sz="4800" dirty="0" err="1" smtClean="0"/>
              <a:t>Abastecimento</a:t>
            </a:r>
            <a:r>
              <a:rPr lang="en-US" sz="4800" dirty="0" smtClean="0"/>
              <a:t> do DF</a:t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4" name="Picture 3" descr="tbl-sistema-agua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5565067" cy="2910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071942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ADASA</a:t>
            </a:r>
            <a:endParaRPr lang="pt-B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500570"/>
            <a:ext cx="342902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Reservatório Descoberto</a:t>
            </a:r>
          </a:p>
          <a:p>
            <a:r>
              <a:rPr lang="pt-BR" dirty="0" smtClean="0"/>
              <a:t>Construção: década de 1970</a:t>
            </a:r>
          </a:p>
          <a:p>
            <a:r>
              <a:rPr lang="pt-BR" dirty="0" smtClean="0"/>
              <a:t>Área de Drenagem = 437,28 km</a:t>
            </a:r>
            <a:r>
              <a:rPr lang="pt-BR" baseline="30000" dirty="0" smtClean="0"/>
              <a:t>2</a:t>
            </a:r>
            <a:endParaRPr lang="pt-BR" dirty="0" smtClean="0"/>
          </a:p>
          <a:p>
            <a:r>
              <a:rPr lang="pt-BR" dirty="0" smtClean="0"/>
              <a:t>Volume: 86 hm</a:t>
            </a:r>
            <a:r>
              <a:rPr lang="pt-BR" baseline="30000" dirty="0" smtClean="0"/>
              <a:t>3</a:t>
            </a:r>
            <a:endParaRPr lang="pt-B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57686" y="4500570"/>
            <a:ext cx="342902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Represa de Santa Maria</a:t>
            </a:r>
          </a:p>
          <a:p>
            <a:r>
              <a:rPr lang="pt-BR" dirty="0" smtClean="0"/>
              <a:t>Construção: década de 1960</a:t>
            </a:r>
          </a:p>
          <a:p>
            <a:r>
              <a:rPr lang="pt-BR" dirty="0" smtClean="0"/>
              <a:t>Área de Drenagem = 108,81 km</a:t>
            </a:r>
            <a:r>
              <a:rPr lang="pt-BR" baseline="30000" dirty="0" smtClean="0"/>
              <a:t>2</a:t>
            </a:r>
            <a:endParaRPr lang="pt-BR" dirty="0" smtClean="0"/>
          </a:p>
          <a:p>
            <a:r>
              <a:rPr lang="pt-BR" dirty="0" smtClean="0"/>
              <a:t>Volume:  61,3 hm</a:t>
            </a:r>
            <a:r>
              <a:rPr lang="pt-BR" baseline="30000" dirty="0" smtClean="0"/>
              <a:t>3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4410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Situação</a:t>
            </a:r>
            <a:r>
              <a:rPr lang="en-US" sz="4000" dirty="0" smtClean="0"/>
              <a:t> do </a:t>
            </a:r>
            <a:r>
              <a:rPr lang="en-US" sz="4000" dirty="0" err="1" smtClean="0"/>
              <a:t>reservatórios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maio</a:t>
            </a:r>
            <a:r>
              <a:rPr lang="en-US" sz="4000" dirty="0" smtClean="0"/>
              <a:t>/2017</a:t>
            </a:r>
            <a:br>
              <a:rPr lang="en-US" sz="4000" dirty="0" smtClean="0"/>
            </a:br>
            <a:endParaRPr lang="pt-BR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3333" r="13749" b="14166"/>
          <a:stretch>
            <a:fillRect/>
          </a:stretch>
        </p:blipFill>
        <p:spPr bwMode="auto">
          <a:xfrm>
            <a:off x="7448" y="1466454"/>
            <a:ext cx="913655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41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Principais</a:t>
            </a:r>
            <a:r>
              <a:rPr lang="en-US" sz="4400" dirty="0" smtClean="0"/>
              <a:t> </a:t>
            </a:r>
            <a:r>
              <a:rPr lang="en-US" sz="4400" dirty="0" err="1" smtClean="0"/>
              <a:t>medidas</a:t>
            </a:r>
            <a:r>
              <a:rPr lang="en-US" sz="4400" dirty="0" smtClean="0"/>
              <a:t> </a:t>
            </a:r>
            <a:r>
              <a:rPr lang="en-US" sz="4400" dirty="0" err="1" smtClean="0"/>
              <a:t>adotadas</a:t>
            </a:r>
            <a:r>
              <a:rPr lang="en-US" sz="4400" dirty="0" smtClean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 2017</a:t>
            </a:r>
            <a:br>
              <a:rPr lang="en-US" sz="4400" dirty="0" smtClean="0"/>
            </a:b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Redução da demanda: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dirty="0" smtClean="0"/>
              <a:t>Racionamento;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dirty="0" smtClean="0"/>
              <a:t>Redução de pressão;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dirty="0" smtClean="0"/>
              <a:t>Tarifa de contigência;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dirty="0" smtClean="0"/>
              <a:t>Campanhas, </a:t>
            </a:r>
            <a:r>
              <a:rPr lang="pt-BR" i="1" dirty="0" smtClean="0"/>
              <a:t>workshops</a:t>
            </a:r>
            <a:r>
              <a:rPr lang="pt-BR" dirty="0" smtClean="0"/>
              <a:t>, vídeos, etc, visando uso racional da água;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ym typeface="Wingdings" pitchFamily="2" charset="2"/>
              </a:rPr>
              <a:t>Aumento da oferta: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dirty="0" smtClean="0">
                <a:sym typeface="Wingdings" pitchFamily="2" charset="2"/>
              </a:rPr>
              <a:t>Medidas emergencias de captação (Lago Paranoá, Bananal, etc);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ym typeface="Wingdings" pitchFamily="2" charset="2"/>
              </a:rPr>
              <a:t>Maior transparência e divulgação dos dados;</a:t>
            </a:r>
          </a:p>
          <a:p>
            <a:pPr algn="just">
              <a:buFont typeface="Wingdings" pitchFamily="2" charset="2"/>
              <a:buChar char="q"/>
            </a:pPr>
            <a:endParaRPr lang="pt-BR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09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Situação</a:t>
            </a:r>
            <a:r>
              <a:rPr lang="en-US" sz="4800" dirty="0" smtClean="0"/>
              <a:t> </a:t>
            </a:r>
            <a:r>
              <a:rPr lang="en-US" sz="4800" dirty="0" err="1" smtClean="0"/>
              <a:t>atual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5312" t="18333" r="23125" b="15000"/>
          <a:stretch>
            <a:fillRect/>
          </a:stretch>
        </p:blipFill>
        <p:spPr bwMode="auto">
          <a:xfrm>
            <a:off x="714348" y="857232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41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Contexto</a:t>
            </a:r>
            <a:r>
              <a:rPr lang="en-US" sz="4800" dirty="0" smtClean="0"/>
              <a:t> </a:t>
            </a:r>
            <a:r>
              <a:rPr lang="en-US" sz="4800" dirty="0" err="1" smtClean="0"/>
              <a:t>Histórico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" y="1269280"/>
            <a:ext cx="905012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429652" y="4714884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Contexto</a:t>
            </a:r>
            <a:r>
              <a:rPr lang="en-US" sz="4800" dirty="0" smtClean="0"/>
              <a:t> </a:t>
            </a:r>
            <a:r>
              <a:rPr lang="en-US" sz="4800" dirty="0" err="1" smtClean="0"/>
              <a:t>Histórico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2" y="1197264"/>
            <a:ext cx="8910894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/>
          <p:nvPr/>
        </p:nvSpPr>
        <p:spPr>
          <a:xfrm>
            <a:off x="8318696" y="2852936"/>
            <a:ext cx="28575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8"/>
          <p:cNvSpPr/>
          <p:nvPr/>
        </p:nvSpPr>
        <p:spPr>
          <a:xfrm>
            <a:off x="8100392" y="3717032"/>
            <a:ext cx="28575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9"/>
          <p:cNvSpPr txBox="1"/>
          <p:nvPr/>
        </p:nvSpPr>
        <p:spPr>
          <a:xfrm>
            <a:off x="8460432" y="3131676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04/17</a:t>
            </a:r>
            <a:endParaRPr lang="pt-BR" dirty="0"/>
          </a:p>
        </p:txBody>
      </p:sp>
      <p:sp>
        <p:nvSpPr>
          <p:cNvPr id="9" name="TextBox 10"/>
          <p:cNvSpPr txBox="1"/>
          <p:nvPr/>
        </p:nvSpPr>
        <p:spPr>
          <a:xfrm>
            <a:off x="7530630" y="4067780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11/16</a:t>
            </a:r>
            <a:endParaRPr lang="pt-BR" dirty="0"/>
          </a:p>
        </p:txBody>
      </p:sp>
      <p:sp>
        <p:nvSpPr>
          <p:cNvPr id="10" name="Oval 11"/>
          <p:cNvSpPr/>
          <p:nvPr/>
        </p:nvSpPr>
        <p:spPr>
          <a:xfrm>
            <a:off x="7886648" y="2276872"/>
            <a:ext cx="28575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2"/>
          <p:cNvSpPr txBox="1"/>
          <p:nvPr/>
        </p:nvSpPr>
        <p:spPr>
          <a:xfrm>
            <a:off x="7740352" y="1916832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04/16</a:t>
            </a:r>
            <a:endParaRPr lang="pt-BR" dirty="0"/>
          </a:p>
        </p:txBody>
      </p:sp>
      <p:sp>
        <p:nvSpPr>
          <p:cNvPr id="12" name="Oval 8"/>
          <p:cNvSpPr/>
          <p:nvPr/>
        </p:nvSpPr>
        <p:spPr>
          <a:xfrm>
            <a:off x="8526138" y="4077072"/>
            <a:ext cx="28575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0"/>
          <p:cNvSpPr txBox="1"/>
          <p:nvPr/>
        </p:nvSpPr>
        <p:spPr>
          <a:xfrm>
            <a:off x="7956376" y="4427820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11/17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9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Contexto</a:t>
            </a:r>
            <a:r>
              <a:rPr lang="en-US" sz="4800" dirty="0" smtClean="0"/>
              <a:t> </a:t>
            </a:r>
            <a:r>
              <a:rPr lang="en-US" sz="4800" dirty="0" err="1" smtClean="0"/>
              <a:t>Histórico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0" y="873360"/>
            <a:ext cx="8874836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786710" y="164305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215338" y="221455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12"/>
          <p:cNvSpPr txBox="1"/>
          <p:nvPr/>
        </p:nvSpPr>
        <p:spPr>
          <a:xfrm>
            <a:off x="7215206" y="1571612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2016</a:t>
            </a:r>
            <a:endParaRPr lang="pt-BR" dirty="0"/>
          </a:p>
        </p:txBody>
      </p:sp>
      <p:sp>
        <p:nvSpPr>
          <p:cNvPr id="9" name="TextBox 12"/>
          <p:cNvSpPr txBox="1"/>
          <p:nvPr/>
        </p:nvSpPr>
        <p:spPr>
          <a:xfrm>
            <a:off x="8001024" y="2428868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8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Contexto</a:t>
            </a:r>
            <a:r>
              <a:rPr lang="en-US" sz="4800" dirty="0" smtClean="0"/>
              <a:t> </a:t>
            </a:r>
            <a:r>
              <a:rPr lang="en-US" sz="4800" dirty="0" err="1" smtClean="0"/>
              <a:t>Histórico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pt-BR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439F-230A-4CF4-B2E6-0AC4040BCD91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205"/>
            <a:ext cx="9144000" cy="44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6002</TotalTime>
  <Words>587</Words>
  <Application>Microsoft Office PowerPoint</Application>
  <PresentationFormat>Apresentação na tela (4:3)</PresentationFormat>
  <Paragraphs>105</Paragraphs>
  <Slides>22</Slides>
  <Notes>1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Flow</vt:lpstr>
      <vt:lpstr>A Crise Hídrica no Distrito Federal</vt:lpstr>
      <vt:lpstr>Apresentação do PowerPoint</vt:lpstr>
      <vt:lpstr>Situação do reservatórios em maio/2017 </vt:lpstr>
      <vt:lpstr>Principais medidas adotadas em 2017 </vt:lpstr>
      <vt:lpstr>Situação atual </vt:lpstr>
      <vt:lpstr>Contexto Histórico </vt:lpstr>
      <vt:lpstr>Contexto Histórico </vt:lpstr>
      <vt:lpstr>Contexto Histórico </vt:lpstr>
      <vt:lpstr>Contexto Histórico </vt:lpstr>
      <vt:lpstr>Contexto Histórico </vt:lpstr>
      <vt:lpstr>Prognóstico de Chuva para 2018</vt:lpstr>
      <vt:lpstr>Teleconecções Climáticas</vt:lpstr>
      <vt:lpstr>Teleconecções Climáticas</vt:lpstr>
      <vt:lpstr>Teleconecções Climáticas</vt:lpstr>
      <vt:lpstr>Prognóstico para 2018 Afluência</vt:lpstr>
      <vt:lpstr>Estimativa do Risco para 2018 - Descoberto</vt:lpstr>
      <vt:lpstr>Estimativa do Risco para 2018 - Descoberto</vt:lpstr>
      <vt:lpstr>Resumo </vt:lpstr>
      <vt:lpstr>Ações de Médio e Longo Prazo </vt:lpstr>
      <vt:lpstr>Apresentação do PowerPoint</vt:lpstr>
      <vt:lpstr>Sistema de Abastecimento do DF </vt:lpstr>
      <vt:lpstr>Sistema de Abastecimento do DF 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Climatologia Aplicada 203581 2011/1</dc:title>
  <dc:creator>Carlos</dc:creator>
  <cp:lastModifiedBy>Carlos</cp:lastModifiedBy>
  <cp:revision>619</cp:revision>
  <dcterms:created xsi:type="dcterms:W3CDTF">2011-02-28T15:17:43Z</dcterms:created>
  <dcterms:modified xsi:type="dcterms:W3CDTF">2017-12-11T14:13:55Z</dcterms:modified>
</cp:coreProperties>
</file>