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</p:sldMasterIdLst>
  <p:notesMasterIdLst>
    <p:notesMasterId r:id="rId18"/>
  </p:notesMasterIdLst>
  <p:handoutMasterIdLst>
    <p:handoutMasterId r:id="rId19"/>
  </p:handoutMasterIdLst>
  <p:sldIdLst>
    <p:sldId id="257" r:id="rId6"/>
    <p:sldId id="273" r:id="rId7"/>
    <p:sldId id="326" r:id="rId8"/>
    <p:sldId id="327" r:id="rId9"/>
    <p:sldId id="335" r:id="rId10"/>
    <p:sldId id="334" r:id="rId11"/>
    <p:sldId id="329" r:id="rId12"/>
    <p:sldId id="330" r:id="rId13"/>
    <p:sldId id="331" r:id="rId14"/>
    <p:sldId id="332" r:id="rId15"/>
    <p:sldId id="333" r:id="rId16"/>
    <p:sldId id="275" r:id="rId17"/>
  </p:sldIdLst>
  <p:sldSz cx="12192000" cy="6858000"/>
  <p:notesSz cx="9982200" cy="6794500"/>
  <p:embeddedFontLst>
    <p:embeddedFont>
      <p:font typeface="Montserrat" panose="020B0604020202020204" charset="0"/>
      <p:regular r:id="rId20"/>
      <p:bold r:id="rId21"/>
      <p:italic r:id="rId22"/>
      <p:boldItalic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ontserrat ExtraBold" panose="020B0604020202020204" charset="0"/>
      <p:bold r:id="rId32"/>
      <p:boldItalic r:id="rId33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81B4752-1292-4318-9FCE-58520116D13C}">
          <p14:sldIdLst>
            <p14:sldId id="257"/>
            <p14:sldId id="273"/>
            <p14:sldId id="326"/>
            <p14:sldId id="327"/>
            <p14:sldId id="335"/>
            <p14:sldId id="334"/>
            <p14:sldId id="329"/>
            <p14:sldId id="330"/>
            <p14:sldId id="331"/>
            <p14:sldId id="332"/>
            <p14:sldId id="333"/>
            <p14:sldId id="275"/>
          </p14:sldIdLst>
        </p14:section>
        <p14:section name="Seção sem Título" id="{92FE0699-881A-48D0-8E8E-44E02F50048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rigo Silvério de Oliveira Santos" initials="RSdOS" lastIdx="1" clrIdx="0">
    <p:extLst>
      <p:ext uri="{19B8F6BF-5375-455C-9EA6-DF929625EA0E}">
        <p15:presenceInfo xmlns:p15="http://schemas.microsoft.com/office/powerpoint/2012/main" userId="S-1-5-21-2135630104-1162506924-937769972-2905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EFF"/>
    <a:srgbClr val="FF5500"/>
    <a:srgbClr val="03CF00"/>
    <a:srgbClr val="FFD622"/>
    <a:srgbClr val="783C00"/>
    <a:srgbClr val="E5231F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A4C12C-132A-46AE-8760-4FFD429CBB0D}" v="1140" dt="2023-05-04T19:08:01.255"/>
    <p1510:client id="{F81CC129-3881-4050-AECC-8202619226B7}" v="17" dt="2023-02-01T11:50:30.3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2" autoAdjust="0"/>
    <p:restoredTop sz="94660"/>
  </p:normalViewPr>
  <p:slideViewPr>
    <p:cSldViewPr snapToGrid="0">
      <p:cViewPr varScale="1">
        <p:scale>
          <a:sx n="92" d="100"/>
          <a:sy n="92" d="100"/>
        </p:scale>
        <p:origin x="73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Planilha1!$I$2</c:f>
              <c:strCache>
                <c:ptCount val="1"/>
                <c:pt idx="0">
                  <c:v>CI/100 mil vínculos de trabalho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Planilha1!$H$3:$H$17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Planilha1!$I$3:$I$17</c:f>
              <c:numCache>
                <c:formatCode>0.00</c:formatCode>
                <c:ptCount val="15"/>
                <c:pt idx="0">
                  <c:v>27.246988023171788</c:v>
                </c:pt>
                <c:pt idx="1">
                  <c:v>29.731068967070588</c:v>
                </c:pt>
                <c:pt idx="2">
                  <c:v>36.57227119655694</c:v>
                </c:pt>
                <c:pt idx="3">
                  <c:v>27.864001382054468</c:v>
                </c:pt>
                <c:pt idx="4">
                  <c:v>42.913821489298535</c:v>
                </c:pt>
                <c:pt idx="5">
                  <c:v>50.435834264151737</c:v>
                </c:pt>
                <c:pt idx="6">
                  <c:v>41.867169779322921</c:v>
                </c:pt>
                <c:pt idx="7">
                  <c:v>59.837367782934066</c:v>
                </c:pt>
                <c:pt idx="8">
                  <c:v>89.389689842378914</c:v>
                </c:pt>
                <c:pt idx="9">
                  <c:v>115.54544245630106</c:v>
                </c:pt>
                <c:pt idx="10">
                  <c:v>100.17342524245099</c:v>
                </c:pt>
                <c:pt idx="11">
                  <c:v>127.53865316198902</c:v>
                </c:pt>
                <c:pt idx="12">
                  <c:v>106.19834209216802</c:v>
                </c:pt>
                <c:pt idx="13">
                  <c:v>119.00257953568357</c:v>
                </c:pt>
                <c:pt idx="14">
                  <c:v>115.66856755141275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F4D-4A1C-96B9-B9EB6125EE0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13105472"/>
        <c:axId val="1113109280"/>
      </c:lineChart>
      <c:catAx>
        <c:axId val="111310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13109280"/>
        <c:crosses val="autoZero"/>
        <c:auto val="1"/>
        <c:lblAlgn val="ctr"/>
        <c:lblOffset val="100"/>
        <c:noMultiLvlLbl val="0"/>
      </c:catAx>
      <c:valAx>
        <c:axId val="11131092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b="1"/>
                  <a:t>CI por 100 mil vínculos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1310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Planilha2!$H$2</c:f>
              <c:strCache>
                <c:ptCount val="1"/>
                <c:pt idx="0">
                  <c:v>CI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Planilha2!$G$3:$G$17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Planilha2!$H$3:$H$17</c:f>
              <c:numCache>
                <c:formatCode>0.0</c:formatCode>
                <c:ptCount val="15"/>
                <c:pt idx="0">
                  <c:v>9.4772132254510559</c:v>
                </c:pt>
                <c:pt idx="1">
                  <c:v>11.712239290058111</c:v>
                </c:pt>
                <c:pt idx="2">
                  <c:v>18.432424683064696</c:v>
                </c:pt>
                <c:pt idx="3">
                  <c:v>11.424240566642332</c:v>
                </c:pt>
                <c:pt idx="4">
                  <c:v>20.782165123748346</c:v>
                </c:pt>
                <c:pt idx="5">
                  <c:v>19.012461083868718</c:v>
                </c:pt>
                <c:pt idx="6">
                  <c:v>21.993513238505077</c:v>
                </c:pt>
                <c:pt idx="7">
                  <c:v>25.607257828504537</c:v>
                </c:pt>
                <c:pt idx="8">
                  <c:v>36.083911496006166</c:v>
                </c:pt>
                <c:pt idx="9">
                  <c:v>39.007668553022356</c:v>
                </c:pt>
                <c:pt idx="10">
                  <c:v>40.0693700969804</c:v>
                </c:pt>
                <c:pt idx="11">
                  <c:v>46.987924849153849</c:v>
                </c:pt>
                <c:pt idx="12">
                  <c:v>46.120422851455828</c:v>
                </c:pt>
                <c:pt idx="13">
                  <c:v>56.06190885640585</c:v>
                </c:pt>
                <c:pt idx="14">
                  <c:v>63.973118366423805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F3F-4EF7-B58F-64B125433D2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13112000"/>
        <c:axId val="1113103296"/>
      </c:lineChart>
      <c:catAx>
        <c:axId val="11131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13103296"/>
        <c:crosses val="autoZero"/>
        <c:auto val="1"/>
        <c:lblAlgn val="ctr"/>
        <c:lblOffset val="100"/>
        <c:noMultiLvlLbl val="0"/>
      </c:catAx>
      <c:valAx>
        <c:axId val="11131032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b="1" dirty="0" smtClean="0"/>
                  <a:t>CI</a:t>
                </a:r>
                <a:r>
                  <a:rPr lang="pt-BR" b="1" baseline="0" dirty="0" smtClean="0"/>
                  <a:t> por 100 mil vínculos</a:t>
                </a:r>
                <a:endParaRPr lang="pt-BR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1311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Planilha3!$H$1</c:f>
              <c:strCache>
                <c:ptCount val="1"/>
                <c:pt idx="0">
                  <c:v>CI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Planilha3!$G$2:$G$16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Planilha3!$H$2:$H$16</c:f>
              <c:numCache>
                <c:formatCode>0.0</c:formatCode>
                <c:ptCount val="15"/>
                <c:pt idx="0">
                  <c:v>16.288960231244001</c:v>
                </c:pt>
                <c:pt idx="1">
                  <c:v>15.316005225460605</c:v>
                </c:pt>
                <c:pt idx="2">
                  <c:v>16.38437749605751</c:v>
                </c:pt>
                <c:pt idx="3">
                  <c:v>12.260160608103968</c:v>
                </c:pt>
                <c:pt idx="4">
                  <c:v>10.25613343769399</c:v>
                </c:pt>
                <c:pt idx="5">
                  <c:v>22.709328516843193</c:v>
                </c:pt>
                <c:pt idx="6">
                  <c:v>11.924193924490705</c:v>
                </c:pt>
                <c:pt idx="7">
                  <c:v>22.471675237259081</c:v>
                </c:pt>
                <c:pt idx="8">
                  <c:v>35.537185564248496</c:v>
                </c:pt>
                <c:pt idx="9">
                  <c:v>55.85188906455474</c:v>
                </c:pt>
                <c:pt idx="10">
                  <c:v>41.634579866393693</c:v>
                </c:pt>
                <c:pt idx="11">
                  <c:v>45.496244695212454</c:v>
                </c:pt>
                <c:pt idx="12">
                  <c:v>37.927979318631436</c:v>
                </c:pt>
                <c:pt idx="13">
                  <c:v>22.012037833190025</c:v>
                </c:pt>
                <c:pt idx="14">
                  <c:v>23.909145248057381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0F8-4B3F-AAD2-8BDCB796227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13104928"/>
        <c:axId val="1113109824"/>
      </c:lineChart>
      <c:catAx>
        <c:axId val="111310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13109824"/>
        <c:crosses val="autoZero"/>
        <c:auto val="1"/>
        <c:lblAlgn val="ctr"/>
        <c:lblOffset val="100"/>
        <c:noMultiLvlLbl val="0"/>
      </c:catAx>
      <c:valAx>
        <c:axId val="11131098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b="1" dirty="0" smtClean="0"/>
                  <a:t>CI</a:t>
                </a:r>
                <a:r>
                  <a:rPr lang="pt-BR" b="1" baseline="0" dirty="0" smtClean="0"/>
                  <a:t> por 100 mil vínculos</a:t>
                </a:r>
                <a:endParaRPr lang="pt-BR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1310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Planilha4!$H$1</c:f>
              <c:strCache>
                <c:ptCount val="1"/>
                <c:pt idx="0">
                  <c:v>CI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Planilha4!$G$2:$G$16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Planilha4!$H$2:$H$16</c:f>
              <c:numCache>
                <c:formatCode>0.0</c:formatCode>
                <c:ptCount val="15"/>
                <c:pt idx="0">
                  <c:v>0.8884887398860366</c:v>
                </c:pt>
                <c:pt idx="1">
                  <c:v>2.402510623601664</c:v>
                </c:pt>
                <c:pt idx="2">
                  <c:v>1.7554690174347332</c:v>
                </c:pt>
                <c:pt idx="3">
                  <c:v>2.5077601243849021</c:v>
                </c:pt>
                <c:pt idx="4">
                  <c:v>10.526031686054358</c:v>
                </c:pt>
                <c:pt idx="5">
                  <c:v>6.3374870279562394</c:v>
                </c:pt>
                <c:pt idx="6">
                  <c:v>5.034659657007186</c:v>
                </c:pt>
                <c:pt idx="7">
                  <c:v>9.6680463230068145</c:v>
                </c:pt>
                <c:pt idx="8">
                  <c:v>13.941511259820565</c:v>
                </c:pt>
                <c:pt idx="9">
                  <c:v>17.435245792638778</c:v>
                </c:pt>
                <c:pt idx="10">
                  <c:v>14.712971832484991</c:v>
                </c:pt>
                <c:pt idx="11">
                  <c:v>26.104402693974357</c:v>
                </c:pt>
                <c:pt idx="12">
                  <c:v>19.722549245688345</c:v>
                </c:pt>
                <c:pt idx="13">
                  <c:v>37.833190025795354</c:v>
                </c:pt>
                <c:pt idx="14">
                  <c:v>22.61675901843266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EB4-4CE8-B589-F3C485484A3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13106016"/>
        <c:axId val="1113110368"/>
      </c:lineChart>
      <c:catAx>
        <c:axId val="111310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13110368"/>
        <c:crosses val="autoZero"/>
        <c:auto val="1"/>
        <c:lblAlgn val="ctr"/>
        <c:lblOffset val="100"/>
        <c:noMultiLvlLbl val="0"/>
      </c:catAx>
      <c:valAx>
        <c:axId val="11131103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b="1" dirty="0" smtClean="0"/>
                  <a:t>CI</a:t>
                </a:r>
                <a:r>
                  <a:rPr lang="pt-BR" b="1" baseline="0" dirty="0" smtClean="0"/>
                  <a:t> por 100 mil vínculos</a:t>
                </a:r>
                <a:endParaRPr lang="pt-BR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13106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Planilha1!$I$2</c:f>
              <c:strCache>
                <c:ptCount val="1"/>
                <c:pt idx="0">
                  <c:v>Sinan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Planilha1!$H$3:$H$17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Planilha1!$I$3:$I$17</c:f>
              <c:numCache>
                <c:formatCode>0.00</c:formatCode>
                <c:ptCount val="15"/>
                <c:pt idx="0">
                  <c:v>27.246988023171788</c:v>
                </c:pt>
                <c:pt idx="1">
                  <c:v>29.731068967070588</c:v>
                </c:pt>
                <c:pt idx="2">
                  <c:v>36.57227119655694</c:v>
                </c:pt>
                <c:pt idx="3">
                  <c:v>27.864001382054468</c:v>
                </c:pt>
                <c:pt idx="4">
                  <c:v>42.913821489298535</c:v>
                </c:pt>
                <c:pt idx="5">
                  <c:v>50.435834264151737</c:v>
                </c:pt>
                <c:pt idx="6">
                  <c:v>41.867169779322921</c:v>
                </c:pt>
                <c:pt idx="7">
                  <c:v>59.837367782934066</c:v>
                </c:pt>
                <c:pt idx="8">
                  <c:v>89.389689842378914</c:v>
                </c:pt>
                <c:pt idx="9">
                  <c:v>115.54544245630106</c:v>
                </c:pt>
                <c:pt idx="10">
                  <c:v>100.17342524245099</c:v>
                </c:pt>
                <c:pt idx="11">
                  <c:v>127.53865316198902</c:v>
                </c:pt>
                <c:pt idx="12">
                  <c:v>106.19834209216802</c:v>
                </c:pt>
                <c:pt idx="13">
                  <c:v>119.00257953568357</c:v>
                </c:pt>
                <c:pt idx="14">
                  <c:v>115.66856755141275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56E-4A8D-A0B6-1B566C689A27}"/>
            </c:ext>
          </c:extLst>
        </c:ser>
        <c:ser>
          <c:idx val="1"/>
          <c:order val="1"/>
          <c:tx>
            <c:strRef>
              <c:f>Planilha1!$J$2</c:f>
              <c:strCache>
                <c:ptCount val="1"/>
                <c:pt idx="0">
                  <c:v>CAT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Planilha1!$H$3:$H$17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Planilha1!$J$3:$J$17</c:f>
              <c:numCache>
                <c:formatCode>#,##0.0</c:formatCode>
                <c:ptCount val="15"/>
                <c:pt idx="0">
                  <c:v>2824.80186701101</c:v>
                </c:pt>
                <c:pt idx="1">
                  <c:v>3286.6345330870759</c:v>
                </c:pt>
                <c:pt idx="2">
                  <c:v>3130.2938362557015</c:v>
                </c:pt>
                <c:pt idx="3">
                  <c:v>2702.2508540316426</c:v>
                </c:pt>
                <c:pt idx="4">
                  <c:v>2872.7969555477584</c:v>
                </c:pt>
                <c:pt idx="5">
                  <c:v>3138.1123266763316</c:v>
                </c:pt>
                <c:pt idx="6">
                  <c:v>3214.2327178682722</c:v>
                </c:pt>
                <c:pt idx="7">
                  <c:v>2355.0838245746058</c:v>
                </c:pt>
                <c:pt idx="8">
                  <c:v>2761.2393183421082</c:v>
                </c:pt>
                <c:pt idx="9">
                  <c:v>3111.1570797440863</c:v>
                </c:pt>
                <c:pt idx="10">
                  <c:v>2956.3682124678348</c:v>
                </c:pt>
                <c:pt idx="11">
                  <c:v>3737.4046257001573</c:v>
                </c:pt>
                <c:pt idx="12">
                  <c:v>3008.4473195538458</c:v>
                </c:pt>
                <c:pt idx="13">
                  <c:v>2525.8813413585558</c:v>
                </c:pt>
                <c:pt idx="14">
                  <c:v>2555.3706725254842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56E-4A8D-A0B6-1B566C689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3101664"/>
        <c:axId val="1113114176"/>
      </c:lineChart>
      <c:catAx>
        <c:axId val="111310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13114176"/>
        <c:crosses val="autoZero"/>
        <c:auto val="1"/>
        <c:lblAlgn val="ctr"/>
        <c:lblOffset val="100"/>
        <c:noMultiLvlLbl val="0"/>
      </c:catAx>
      <c:valAx>
        <c:axId val="11131141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b="1" dirty="0" smtClean="0"/>
                  <a:t>CI</a:t>
                </a:r>
                <a:r>
                  <a:rPr lang="pt-BR" b="1" baseline="0" dirty="0" smtClean="0"/>
                  <a:t> por 100 mil vínculos</a:t>
                </a:r>
                <a:endParaRPr lang="pt-BR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131016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1EEF17-E4E9-4828-8888-353D3E1FCD2F}" type="doc">
      <dgm:prSet loTypeId="urn:microsoft.com/office/officeart/2005/8/layout/venn2" loCatId="relationship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pt-BR"/>
        </a:p>
      </dgm:t>
    </dgm:pt>
    <dgm:pt modelId="{62C7452E-1402-4545-9772-142EBF9DCEBA}">
      <dgm:prSet phldrT="[Texto]"/>
      <dgm:spPr/>
      <dgm:t>
        <a:bodyPr/>
        <a:lstStyle/>
        <a:p>
          <a:r>
            <a:rPr lang="pt-BR" dirty="0" smtClean="0"/>
            <a:t>DIREITO RECONHECIDO</a:t>
          </a:r>
          <a:endParaRPr lang="pt-BR" dirty="0"/>
        </a:p>
      </dgm:t>
    </dgm:pt>
    <dgm:pt modelId="{0AABB589-78B1-4F86-B509-23CDD6FD2FE2}" type="parTrans" cxnId="{B26A793C-866F-4961-B40B-AEE3C2990647}">
      <dgm:prSet/>
      <dgm:spPr/>
      <dgm:t>
        <a:bodyPr/>
        <a:lstStyle/>
        <a:p>
          <a:endParaRPr lang="pt-BR"/>
        </a:p>
      </dgm:t>
    </dgm:pt>
    <dgm:pt modelId="{7F534E5D-A1E2-41D5-BFA2-FEEAEE02F29D}" type="sibTrans" cxnId="{B26A793C-866F-4961-B40B-AEE3C2990647}">
      <dgm:prSet/>
      <dgm:spPr/>
      <dgm:t>
        <a:bodyPr/>
        <a:lstStyle/>
        <a:p>
          <a:endParaRPr lang="pt-BR"/>
        </a:p>
      </dgm:t>
    </dgm:pt>
    <dgm:pt modelId="{189E2DCB-8032-4B87-868E-7FB938D2DF57}">
      <dgm:prSet phldrT="[Texto]"/>
      <dgm:spPr/>
      <dgm:t>
        <a:bodyPr/>
        <a:lstStyle/>
        <a:p>
          <a:r>
            <a:rPr lang="pt-BR" dirty="0" smtClean="0"/>
            <a:t>PREVIDÊNCIA</a:t>
          </a:r>
          <a:endParaRPr lang="pt-BR" dirty="0"/>
        </a:p>
      </dgm:t>
    </dgm:pt>
    <dgm:pt modelId="{7CECF992-03C3-44D8-983C-490E958DEB41}" type="parTrans" cxnId="{8E513300-41D0-47AD-B76F-5A19486E2315}">
      <dgm:prSet/>
      <dgm:spPr/>
      <dgm:t>
        <a:bodyPr/>
        <a:lstStyle/>
        <a:p>
          <a:endParaRPr lang="pt-BR"/>
        </a:p>
      </dgm:t>
    </dgm:pt>
    <dgm:pt modelId="{F2BA5906-80DA-4BCA-A9D1-3AEC112C0927}" type="sibTrans" cxnId="{8E513300-41D0-47AD-B76F-5A19486E2315}">
      <dgm:prSet/>
      <dgm:spPr/>
      <dgm:t>
        <a:bodyPr/>
        <a:lstStyle/>
        <a:p>
          <a:endParaRPr lang="pt-BR"/>
        </a:p>
      </dgm:t>
    </dgm:pt>
    <dgm:pt modelId="{A27EDC01-2871-4C1B-A6F8-D3CD13CCFE22}">
      <dgm:prSet phldrT="[Texto]"/>
      <dgm:spPr/>
      <dgm:t>
        <a:bodyPr/>
        <a:lstStyle/>
        <a:p>
          <a:r>
            <a:rPr lang="pt-BR" dirty="0" smtClean="0"/>
            <a:t>TRABALHO</a:t>
          </a:r>
          <a:endParaRPr lang="pt-BR" dirty="0"/>
        </a:p>
      </dgm:t>
    </dgm:pt>
    <dgm:pt modelId="{794A5328-FBDA-4F5A-87D0-9D3031648F46}" type="parTrans" cxnId="{7EB721D9-2B8E-4566-BE7C-66B5A0F5C555}">
      <dgm:prSet/>
      <dgm:spPr/>
      <dgm:t>
        <a:bodyPr/>
        <a:lstStyle/>
        <a:p>
          <a:endParaRPr lang="pt-BR"/>
        </a:p>
      </dgm:t>
    </dgm:pt>
    <dgm:pt modelId="{0E8884F5-3692-4941-97E3-9225496C7086}" type="sibTrans" cxnId="{7EB721D9-2B8E-4566-BE7C-66B5A0F5C555}">
      <dgm:prSet/>
      <dgm:spPr/>
      <dgm:t>
        <a:bodyPr/>
        <a:lstStyle/>
        <a:p>
          <a:endParaRPr lang="pt-BR"/>
        </a:p>
      </dgm:t>
    </dgm:pt>
    <dgm:pt modelId="{07699135-9682-4A2C-8EB6-A77868D6B15D}">
      <dgm:prSet phldrT="[Texto]"/>
      <dgm:spPr/>
      <dgm:t>
        <a:bodyPr/>
        <a:lstStyle/>
        <a:p>
          <a:r>
            <a:rPr lang="pt-BR" dirty="0" smtClean="0"/>
            <a:t>SAÚDE</a:t>
          </a:r>
          <a:endParaRPr lang="pt-BR" dirty="0"/>
        </a:p>
      </dgm:t>
    </dgm:pt>
    <dgm:pt modelId="{9A0044A0-7798-44EB-AF05-547498F1838C}" type="parTrans" cxnId="{580F416C-0D4C-4084-990A-FBEF9E4604E9}">
      <dgm:prSet/>
      <dgm:spPr/>
      <dgm:t>
        <a:bodyPr/>
        <a:lstStyle/>
        <a:p>
          <a:endParaRPr lang="pt-BR"/>
        </a:p>
      </dgm:t>
    </dgm:pt>
    <dgm:pt modelId="{C565CC10-0D54-43CF-9E6C-4A9DD864FFA2}" type="sibTrans" cxnId="{580F416C-0D4C-4084-990A-FBEF9E4604E9}">
      <dgm:prSet/>
      <dgm:spPr/>
      <dgm:t>
        <a:bodyPr/>
        <a:lstStyle/>
        <a:p>
          <a:endParaRPr lang="pt-BR"/>
        </a:p>
      </dgm:t>
    </dgm:pt>
    <dgm:pt modelId="{A4D28649-795B-4C93-BA10-3C72C858C780}" type="pres">
      <dgm:prSet presAssocID="{261EEF17-E4E9-4828-8888-353D3E1FCD2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A8B115A-DBBA-4D35-9A7F-40F77F44F942}" type="pres">
      <dgm:prSet presAssocID="{261EEF17-E4E9-4828-8888-353D3E1FCD2F}" presName="comp1" presStyleCnt="0"/>
      <dgm:spPr/>
    </dgm:pt>
    <dgm:pt modelId="{893E1440-13BC-4E0F-A537-2B3E5207C7EC}" type="pres">
      <dgm:prSet presAssocID="{261EEF17-E4E9-4828-8888-353D3E1FCD2F}" presName="circle1" presStyleLbl="node1" presStyleIdx="0" presStyleCnt="4"/>
      <dgm:spPr/>
      <dgm:t>
        <a:bodyPr/>
        <a:lstStyle/>
        <a:p>
          <a:endParaRPr lang="pt-BR"/>
        </a:p>
      </dgm:t>
    </dgm:pt>
    <dgm:pt modelId="{C638CA93-1584-43A0-91F6-9763EA1F7DCE}" type="pres">
      <dgm:prSet presAssocID="{261EEF17-E4E9-4828-8888-353D3E1FCD2F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D2F336-F4B7-475E-9FCD-1AFE880988A9}" type="pres">
      <dgm:prSet presAssocID="{261EEF17-E4E9-4828-8888-353D3E1FCD2F}" presName="comp2" presStyleCnt="0"/>
      <dgm:spPr/>
    </dgm:pt>
    <dgm:pt modelId="{3685F8E8-C991-48D1-BB23-BB7F061E8339}" type="pres">
      <dgm:prSet presAssocID="{261EEF17-E4E9-4828-8888-353D3E1FCD2F}" presName="circle2" presStyleLbl="node1" presStyleIdx="1" presStyleCnt="4"/>
      <dgm:spPr/>
      <dgm:t>
        <a:bodyPr/>
        <a:lstStyle/>
        <a:p>
          <a:endParaRPr lang="pt-BR"/>
        </a:p>
      </dgm:t>
    </dgm:pt>
    <dgm:pt modelId="{2628071D-11C0-4B1C-87C9-C99D62DF5958}" type="pres">
      <dgm:prSet presAssocID="{261EEF17-E4E9-4828-8888-353D3E1FCD2F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121DAE-765A-4343-91F7-184D11865685}" type="pres">
      <dgm:prSet presAssocID="{261EEF17-E4E9-4828-8888-353D3E1FCD2F}" presName="comp3" presStyleCnt="0"/>
      <dgm:spPr/>
    </dgm:pt>
    <dgm:pt modelId="{7BDBA169-7E50-4CF3-8B0F-5919C52C1986}" type="pres">
      <dgm:prSet presAssocID="{261EEF17-E4E9-4828-8888-353D3E1FCD2F}" presName="circle3" presStyleLbl="node1" presStyleIdx="2" presStyleCnt="4"/>
      <dgm:spPr/>
      <dgm:t>
        <a:bodyPr/>
        <a:lstStyle/>
        <a:p>
          <a:endParaRPr lang="pt-BR"/>
        </a:p>
      </dgm:t>
    </dgm:pt>
    <dgm:pt modelId="{F94B6511-0C80-445C-A10A-D9367D2355C2}" type="pres">
      <dgm:prSet presAssocID="{261EEF17-E4E9-4828-8888-353D3E1FCD2F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8D65F4-D73B-4B6E-8987-272627D3AFF5}" type="pres">
      <dgm:prSet presAssocID="{261EEF17-E4E9-4828-8888-353D3E1FCD2F}" presName="comp4" presStyleCnt="0"/>
      <dgm:spPr/>
    </dgm:pt>
    <dgm:pt modelId="{6B7077D7-8A9D-4093-A0C0-B20C860CA157}" type="pres">
      <dgm:prSet presAssocID="{261EEF17-E4E9-4828-8888-353D3E1FCD2F}" presName="circle4" presStyleLbl="node1" presStyleIdx="3" presStyleCnt="4"/>
      <dgm:spPr/>
      <dgm:t>
        <a:bodyPr/>
        <a:lstStyle/>
        <a:p>
          <a:endParaRPr lang="pt-BR"/>
        </a:p>
      </dgm:t>
    </dgm:pt>
    <dgm:pt modelId="{B2633B32-8111-4396-9570-3949A98C2649}" type="pres">
      <dgm:prSet presAssocID="{261EEF17-E4E9-4828-8888-353D3E1FCD2F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88E9E8D-8029-449D-AF35-D411124DD88F}" type="presOf" srcId="{62C7452E-1402-4545-9772-142EBF9DCEBA}" destId="{893E1440-13BC-4E0F-A537-2B3E5207C7EC}" srcOrd="0" destOrd="0" presId="urn:microsoft.com/office/officeart/2005/8/layout/venn2"/>
    <dgm:cxn modelId="{FDC2D0F6-4F22-4776-8DD3-2DD080751DA3}" type="presOf" srcId="{07699135-9682-4A2C-8EB6-A77868D6B15D}" destId="{B2633B32-8111-4396-9570-3949A98C2649}" srcOrd="1" destOrd="0" presId="urn:microsoft.com/office/officeart/2005/8/layout/venn2"/>
    <dgm:cxn modelId="{7EB721D9-2B8E-4566-BE7C-66B5A0F5C555}" srcId="{261EEF17-E4E9-4828-8888-353D3E1FCD2F}" destId="{A27EDC01-2871-4C1B-A6F8-D3CD13CCFE22}" srcOrd="2" destOrd="0" parTransId="{794A5328-FBDA-4F5A-87D0-9D3031648F46}" sibTransId="{0E8884F5-3692-4941-97E3-9225496C7086}"/>
    <dgm:cxn modelId="{E9E91A2C-F7AE-4F00-88C8-46017A6D1183}" type="presOf" srcId="{189E2DCB-8032-4B87-868E-7FB938D2DF57}" destId="{2628071D-11C0-4B1C-87C9-C99D62DF5958}" srcOrd="1" destOrd="0" presId="urn:microsoft.com/office/officeart/2005/8/layout/venn2"/>
    <dgm:cxn modelId="{A13A7967-CB8F-40C3-80E8-750F1222C4B8}" type="presOf" srcId="{07699135-9682-4A2C-8EB6-A77868D6B15D}" destId="{6B7077D7-8A9D-4093-A0C0-B20C860CA157}" srcOrd="0" destOrd="0" presId="urn:microsoft.com/office/officeart/2005/8/layout/venn2"/>
    <dgm:cxn modelId="{6714B01E-887B-4522-AC20-5B88CDD0EF10}" type="presOf" srcId="{A27EDC01-2871-4C1B-A6F8-D3CD13CCFE22}" destId="{F94B6511-0C80-445C-A10A-D9367D2355C2}" srcOrd="1" destOrd="0" presId="urn:microsoft.com/office/officeart/2005/8/layout/venn2"/>
    <dgm:cxn modelId="{A5CEDDAF-DF37-4750-8EE0-625B4D9B241C}" type="presOf" srcId="{189E2DCB-8032-4B87-868E-7FB938D2DF57}" destId="{3685F8E8-C991-48D1-BB23-BB7F061E8339}" srcOrd="0" destOrd="0" presId="urn:microsoft.com/office/officeart/2005/8/layout/venn2"/>
    <dgm:cxn modelId="{99F06FCA-1413-43DA-87C4-F4D0BC4FAB19}" type="presOf" srcId="{261EEF17-E4E9-4828-8888-353D3E1FCD2F}" destId="{A4D28649-795B-4C93-BA10-3C72C858C780}" srcOrd="0" destOrd="0" presId="urn:microsoft.com/office/officeart/2005/8/layout/venn2"/>
    <dgm:cxn modelId="{580F416C-0D4C-4084-990A-FBEF9E4604E9}" srcId="{261EEF17-E4E9-4828-8888-353D3E1FCD2F}" destId="{07699135-9682-4A2C-8EB6-A77868D6B15D}" srcOrd="3" destOrd="0" parTransId="{9A0044A0-7798-44EB-AF05-547498F1838C}" sibTransId="{C565CC10-0D54-43CF-9E6C-4A9DD864FFA2}"/>
    <dgm:cxn modelId="{B26A793C-866F-4961-B40B-AEE3C2990647}" srcId="{261EEF17-E4E9-4828-8888-353D3E1FCD2F}" destId="{62C7452E-1402-4545-9772-142EBF9DCEBA}" srcOrd="0" destOrd="0" parTransId="{0AABB589-78B1-4F86-B509-23CDD6FD2FE2}" sibTransId="{7F534E5D-A1E2-41D5-BFA2-FEEAEE02F29D}"/>
    <dgm:cxn modelId="{115A9EA5-0F22-407D-96CE-7E82A5ED5A88}" type="presOf" srcId="{A27EDC01-2871-4C1B-A6F8-D3CD13CCFE22}" destId="{7BDBA169-7E50-4CF3-8B0F-5919C52C1986}" srcOrd="0" destOrd="0" presId="urn:microsoft.com/office/officeart/2005/8/layout/venn2"/>
    <dgm:cxn modelId="{8E513300-41D0-47AD-B76F-5A19486E2315}" srcId="{261EEF17-E4E9-4828-8888-353D3E1FCD2F}" destId="{189E2DCB-8032-4B87-868E-7FB938D2DF57}" srcOrd="1" destOrd="0" parTransId="{7CECF992-03C3-44D8-983C-490E958DEB41}" sibTransId="{F2BA5906-80DA-4BCA-A9D1-3AEC112C0927}"/>
    <dgm:cxn modelId="{44F7E5DD-8E09-4EB7-97A1-D4564CA68753}" type="presOf" srcId="{62C7452E-1402-4545-9772-142EBF9DCEBA}" destId="{C638CA93-1584-43A0-91F6-9763EA1F7DCE}" srcOrd="1" destOrd="0" presId="urn:microsoft.com/office/officeart/2005/8/layout/venn2"/>
    <dgm:cxn modelId="{5D127357-6BC7-44AF-9593-E3E0889C31C7}" type="presParOf" srcId="{A4D28649-795B-4C93-BA10-3C72C858C780}" destId="{8A8B115A-DBBA-4D35-9A7F-40F77F44F942}" srcOrd="0" destOrd="0" presId="urn:microsoft.com/office/officeart/2005/8/layout/venn2"/>
    <dgm:cxn modelId="{52F48FE7-FF15-4F05-9D11-71ED8C518A4D}" type="presParOf" srcId="{8A8B115A-DBBA-4D35-9A7F-40F77F44F942}" destId="{893E1440-13BC-4E0F-A537-2B3E5207C7EC}" srcOrd="0" destOrd="0" presId="urn:microsoft.com/office/officeart/2005/8/layout/venn2"/>
    <dgm:cxn modelId="{6E4C6E77-1AE7-483A-92EB-08FE50001726}" type="presParOf" srcId="{8A8B115A-DBBA-4D35-9A7F-40F77F44F942}" destId="{C638CA93-1584-43A0-91F6-9763EA1F7DCE}" srcOrd="1" destOrd="0" presId="urn:microsoft.com/office/officeart/2005/8/layout/venn2"/>
    <dgm:cxn modelId="{40012A0A-0DEC-4973-BEB8-E53C6BBD2C03}" type="presParOf" srcId="{A4D28649-795B-4C93-BA10-3C72C858C780}" destId="{BDD2F336-F4B7-475E-9FCD-1AFE880988A9}" srcOrd="1" destOrd="0" presId="urn:microsoft.com/office/officeart/2005/8/layout/venn2"/>
    <dgm:cxn modelId="{489C3956-2CEA-49CE-B7CF-9AEA6FC75E71}" type="presParOf" srcId="{BDD2F336-F4B7-475E-9FCD-1AFE880988A9}" destId="{3685F8E8-C991-48D1-BB23-BB7F061E8339}" srcOrd="0" destOrd="0" presId="urn:microsoft.com/office/officeart/2005/8/layout/venn2"/>
    <dgm:cxn modelId="{688E247E-5DB6-45FC-852C-BD979D2FF030}" type="presParOf" srcId="{BDD2F336-F4B7-475E-9FCD-1AFE880988A9}" destId="{2628071D-11C0-4B1C-87C9-C99D62DF5958}" srcOrd="1" destOrd="0" presId="urn:microsoft.com/office/officeart/2005/8/layout/venn2"/>
    <dgm:cxn modelId="{24058914-72FD-436A-88A2-0AD44571B94E}" type="presParOf" srcId="{A4D28649-795B-4C93-BA10-3C72C858C780}" destId="{AB121DAE-765A-4343-91F7-184D11865685}" srcOrd="2" destOrd="0" presId="urn:microsoft.com/office/officeart/2005/8/layout/venn2"/>
    <dgm:cxn modelId="{13049231-5DA5-4DC2-856E-45E0807B7A7A}" type="presParOf" srcId="{AB121DAE-765A-4343-91F7-184D11865685}" destId="{7BDBA169-7E50-4CF3-8B0F-5919C52C1986}" srcOrd="0" destOrd="0" presId="urn:microsoft.com/office/officeart/2005/8/layout/venn2"/>
    <dgm:cxn modelId="{287DD22C-79C3-4F1F-9E53-D69584780BAF}" type="presParOf" srcId="{AB121DAE-765A-4343-91F7-184D11865685}" destId="{F94B6511-0C80-445C-A10A-D9367D2355C2}" srcOrd="1" destOrd="0" presId="urn:microsoft.com/office/officeart/2005/8/layout/venn2"/>
    <dgm:cxn modelId="{39F71DD8-3372-49DF-9E19-C53ED240855E}" type="presParOf" srcId="{A4D28649-795B-4C93-BA10-3C72C858C780}" destId="{0D8D65F4-D73B-4B6E-8987-272627D3AFF5}" srcOrd="3" destOrd="0" presId="urn:microsoft.com/office/officeart/2005/8/layout/venn2"/>
    <dgm:cxn modelId="{A56CC144-572D-4FF2-8960-1B3A0A93DC82}" type="presParOf" srcId="{0D8D65F4-D73B-4B6E-8987-272627D3AFF5}" destId="{6B7077D7-8A9D-4093-A0C0-B20C860CA157}" srcOrd="0" destOrd="0" presId="urn:microsoft.com/office/officeart/2005/8/layout/venn2"/>
    <dgm:cxn modelId="{22392FF8-7643-4B71-85B0-9784C9DE857E}" type="presParOf" srcId="{0D8D65F4-D73B-4B6E-8987-272627D3AFF5}" destId="{B2633B32-8111-4396-9570-3949A98C264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5427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F9845-C187-46D1-BB98-53BDA910FA5D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B60D1-FEB8-411E-B1C2-9CBDEBA745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157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5427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EFE87-ED4C-4DCF-B076-8DBC51C08213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4920B-BB4A-4432-A7FA-14A657F03B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62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8541560-C1DA-B090-79D4-D29BAABC6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EAA027-B7AC-E312-3D74-EFF272CD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875" y="2324784"/>
            <a:ext cx="7110249" cy="1543023"/>
          </a:xfrm>
          <a:prstGeom prst="rect">
            <a:avLst/>
          </a:prstGeom>
        </p:spPr>
        <p:txBody>
          <a:bodyPr/>
          <a:lstStyle>
            <a:lvl1pPr algn="ctr">
              <a:defRPr lang="pt-BR" sz="54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63744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9262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6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0" y="3143556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0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919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72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626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E2E83493-C7F4-C7B2-D2BD-755425FFEB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C1CA0A4-F05B-5773-BC79-24B6F476C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957388" y="1085850"/>
            <a:ext cx="314325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82322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46347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46005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3" y="5667840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553624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8042F7E-415C-1C9E-840D-52A0033B7E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1F607B2-00A9-937D-8269-29A3E21E02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843088" y="928688"/>
            <a:ext cx="2100262" cy="496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423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5005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0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4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5" y="5222209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83418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i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2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1136B438-876F-4751-7E8C-E90A1F6FF9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2D3DD27C-1B6D-E72C-E6D4-588D16167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494993" y="1847419"/>
            <a:ext cx="8344764" cy="2620238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l">
              <a:defRPr sz="6000" b="1" spc="0" baseline="0">
                <a:solidFill>
                  <a:srgbClr val="03CF00"/>
                </a:solidFill>
              </a:defRPr>
            </a:lvl1pPr>
          </a:lstStyle>
          <a:p>
            <a:r>
              <a:rPr lang="pt-BR" dirty="0"/>
              <a:t>Título Principal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310301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 userDrawn="1"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1276350" y="5991225"/>
            <a:ext cx="9639301" cy="0"/>
          </a:xfrm>
          <a:prstGeom prst="line">
            <a:avLst/>
          </a:prstGeom>
          <a:ln cap="rnd">
            <a:solidFill>
              <a:srgbClr val="03C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19076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94682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91392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44271" y="394971"/>
            <a:ext cx="8548369" cy="136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44271" y="5330476"/>
            <a:ext cx="6099809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B3E2E41F-A220-420D-8F86-395E5FDF23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272" y="2078959"/>
            <a:ext cx="8549004" cy="29368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1pPr>
            <a:lvl2pPr marL="6858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4pPr>
            <a:lvl5pPr marL="20574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9017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ADCC7624-8FD6-2D50-7C98-A23CCFB6C8D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5975" y="1085850"/>
            <a:ext cx="5359078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56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59403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02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D042BC1F-CB3C-CC65-4A71-CE0130D46AA5}"/>
              </a:ext>
            </a:extLst>
          </p:cNvPr>
          <p:cNvSpPr/>
          <p:nvPr userDrawn="1"/>
        </p:nvSpPr>
        <p:spPr>
          <a:xfrm>
            <a:off x="1728788" y="0"/>
            <a:ext cx="104632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3851CBDE-93DB-CD9F-EE75-A4C07C9679E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4AC3555A-6B36-11F3-774F-D6A30396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8749B18A-0E23-44DA-1802-4304D5D6630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02" y="6016675"/>
            <a:ext cx="3335498" cy="6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3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86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83E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216524" y="2214540"/>
            <a:ext cx="9758950" cy="1543023"/>
          </a:xfrm>
        </p:spPr>
        <p:txBody>
          <a:bodyPr lIns="91440" tIns="45720" rIns="91440" bIns="45720" anchor="t"/>
          <a:lstStyle/>
          <a:p>
            <a:r>
              <a:rPr lang="pt-BR" sz="4000" dirty="0" smtClean="0">
                <a:solidFill>
                  <a:schemeClr val="tx1"/>
                </a:solidFill>
                <a:latin typeface="Montserrat"/>
              </a:rPr>
              <a:t>Doenças e agravos relacionados ao trabalho de bancários e sua relação com a insalubridade.</a:t>
            </a:r>
            <a:r>
              <a:rPr lang="pt-BR" sz="4000" dirty="0">
                <a:solidFill>
                  <a:schemeClr val="tx1"/>
                </a:solidFill>
                <a:latin typeface="Montserrat"/>
              </a:rPr>
              <a:t/>
            </a:r>
            <a:br>
              <a:rPr lang="pt-BR" sz="4000" dirty="0">
                <a:solidFill>
                  <a:schemeClr val="tx1"/>
                </a:solidFill>
                <a:latin typeface="Montserrat"/>
              </a:rPr>
            </a:br>
            <a:r>
              <a:rPr lang="pt-BR" sz="4000" dirty="0">
                <a:solidFill>
                  <a:schemeClr val="tx1"/>
                </a:solidFill>
              </a:rPr>
              <a:t/>
            </a:r>
            <a:br>
              <a:rPr lang="pt-BR" sz="4000" dirty="0">
                <a:solidFill>
                  <a:schemeClr val="tx1"/>
                </a:solidFill>
              </a:rPr>
            </a:br>
            <a:endParaRPr lang="pt-BR" sz="4000" dirty="0">
              <a:solidFill>
                <a:schemeClr val="tx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108FD88-2502-D413-4DDC-4318B399D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65" y="5165557"/>
            <a:ext cx="3867670" cy="700793"/>
          </a:xfrm>
          <a:prstGeom prst="rect">
            <a:avLst/>
          </a:prstGeom>
        </p:spPr>
      </p:pic>
      <p:sp>
        <p:nvSpPr>
          <p:cNvPr id="4" name="Título 2">
            <a:extLst>
              <a:ext uri="{FF2B5EF4-FFF2-40B4-BE49-F238E27FC236}">
                <a16:creationId xmlns:a16="http://schemas.microsoft.com/office/drawing/2014/main" xmlns="" id="{F33623A7-BE04-C13E-BA52-2D8848AEE239}"/>
              </a:ext>
            </a:extLst>
          </p:cNvPr>
          <p:cNvSpPr txBox="1">
            <a:spLocks/>
          </p:cNvSpPr>
          <p:nvPr/>
        </p:nvSpPr>
        <p:spPr>
          <a:xfrm>
            <a:off x="1216524" y="4323327"/>
            <a:ext cx="9758950" cy="154302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54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pt-BR" sz="1400" b="0" dirty="0" err="1" smtClean="0">
                <a:solidFill>
                  <a:schemeClr val="tx1"/>
                </a:solidFill>
                <a:latin typeface="Montserrat"/>
              </a:rPr>
              <a:t>Coordenação-Geral</a:t>
            </a:r>
            <a:r>
              <a:rPr lang="pt-BR" sz="1400" b="0" dirty="0" smtClean="0">
                <a:solidFill>
                  <a:schemeClr val="tx1"/>
                </a:solidFill>
                <a:latin typeface="Montserrat"/>
              </a:rPr>
              <a:t> de Vigilância em Saúde do Trabalhador </a:t>
            </a:r>
          </a:p>
          <a:p>
            <a:r>
              <a:rPr lang="pt-BR" sz="1400" b="0" dirty="0" smtClean="0">
                <a:solidFill>
                  <a:schemeClr val="tx1"/>
                </a:solidFill>
                <a:latin typeface="Montserrat"/>
              </a:rPr>
              <a:t>Departamento de Saúde Ambiental e Saúde do Trabalhador  </a:t>
            </a:r>
            <a:endParaRPr lang="pt-BR" b="0" dirty="0" smtClean="0">
              <a:solidFill>
                <a:schemeClr val="tx1"/>
              </a:solidFill>
            </a:endParaRPr>
          </a:p>
          <a:p>
            <a:r>
              <a:rPr lang="pt-BR" sz="1400" b="0" dirty="0" smtClean="0">
                <a:solidFill>
                  <a:schemeClr val="tx1"/>
                </a:solidFill>
                <a:latin typeface="Montserrat"/>
              </a:rPr>
              <a:t>Secretaria de Vigilância em Saúde e Ambiente </a:t>
            </a:r>
            <a:r>
              <a:rPr lang="pt-BR" sz="4000" dirty="0">
                <a:latin typeface="Montserrat"/>
              </a:rPr>
              <a:t/>
            </a:r>
            <a:br>
              <a:rPr lang="pt-BR" sz="4000" dirty="0">
                <a:latin typeface="Montserrat"/>
              </a:rPr>
            </a:br>
            <a:r>
              <a:rPr lang="pt-BR" sz="4000" dirty="0"/>
              <a:t/>
            </a:r>
            <a:br>
              <a:rPr lang="pt-BR" sz="4000" dirty="0"/>
            </a:br>
            <a:endParaRPr lang="pt-B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6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89171" y="131104"/>
            <a:ext cx="9502245" cy="1326381"/>
          </a:xfrm>
        </p:spPr>
        <p:txBody>
          <a:bodyPr>
            <a:normAutofit/>
          </a:bodyPr>
          <a:lstStyle/>
          <a:p>
            <a:r>
              <a:rPr lang="da-DK" sz="2400" dirty="0" smtClean="0">
                <a:solidFill>
                  <a:schemeClr val="tx1"/>
                </a:solidFill>
                <a:latin typeface="Montserrat ExtraBold"/>
              </a:rPr>
              <a:t>Alta subnotificação do Sinan em relação a CAT</a:t>
            </a:r>
            <a:endParaRPr lang="da-DK" sz="2400" dirty="0">
              <a:solidFill>
                <a:schemeClr val="tx1"/>
              </a:solidFill>
              <a:latin typeface="Montserrat ExtraBold"/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xmlns="" id="{81FDADFC-D7EA-D62A-7E94-1AD389AB2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5" y="5324353"/>
            <a:ext cx="304605" cy="1062000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891516"/>
              </p:ext>
            </p:extLst>
          </p:nvPr>
        </p:nvGraphicFramePr>
        <p:xfrm>
          <a:off x="397453" y="1457484"/>
          <a:ext cx="11663917" cy="4014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ângulo 8"/>
          <p:cNvSpPr/>
          <p:nvPr/>
        </p:nvSpPr>
        <p:spPr>
          <a:xfrm>
            <a:off x="849977" y="5650267"/>
            <a:ext cx="6810895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Sistema de Informação de Agravos de Notificação (</a:t>
            </a:r>
            <a:r>
              <a:rPr lang="pt-BR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Sinan</a:t>
            </a: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Ministério da Saúde</a:t>
            </a:r>
            <a:r>
              <a:rPr lang="pt-B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Comunicação de Acidente de Trabalho. Ministério da Previdência Social. Relação Anual de Informações Sociais (</a:t>
            </a:r>
            <a:r>
              <a:rPr lang="pt-BR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</a:t>
            </a:r>
            <a:r>
              <a:rPr lang="pt-B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Ministério do Trabalho e Emprego (</a:t>
            </a:r>
            <a:r>
              <a:rPr lang="pt-BR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</a:t>
            </a:r>
            <a:r>
              <a:rPr lang="pt-B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 sujeitos à </a:t>
            </a:r>
            <a:r>
              <a:rPr lang="pt-B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alteração.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96685" y="929843"/>
            <a:ext cx="9666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Figura </a:t>
            </a:r>
            <a:r>
              <a:rPr lang="pt-BR" b="1" dirty="0" smtClean="0"/>
              <a:t>5.</a:t>
            </a:r>
            <a:r>
              <a:rPr lang="pt-BR" dirty="0" smtClean="0"/>
              <a:t> Série histórica do Coeficiente de Incidência (por 100 mil vínculos) das notificações de </a:t>
            </a:r>
            <a:r>
              <a:rPr lang="pt-BR" b="1" dirty="0" smtClean="0"/>
              <a:t>doenças e agravos relacionados ao trabalho </a:t>
            </a:r>
            <a:r>
              <a:rPr lang="pt-BR" dirty="0"/>
              <a:t>entre trabalhadores dos serviços </a:t>
            </a:r>
            <a:r>
              <a:rPr lang="pt-BR" dirty="0" smtClean="0"/>
              <a:t>bancários, segundo </a:t>
            </a:r>
            <a:r>
              <a:rPr lang="pt-BR" dirty="0" err="1" smtClean="0"/>
              <a:t>Sinan</a:t>
            </a:r>
            <a:r>
              <a:rPr lang="pt-BR" dirty="0" smtClean="0"/>
              <a:t> e CAT. </a:t>
            </a:r>
            <a:r>
              <a:rPr lang="pt-BR" dirty="0"/>
              <a:t>Brasil, 2007- </a:t>
            </a:r>
            <a:r>
              <a:rPr lang="pt-BR" dirty="0" smtClean="0"/>
              <a:t>2021.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964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7907" y="538864"/>
            <a:ext cx="9502245" cy="1326381"/>
          </a:xfrm>
        </p:spPr>
        <p:txBody>
          <a:bodyPr>
            <a:normAutofit/>
          </a:bodyPr>
          <a:lstStyle/>
          <a:p>
            <a:r>
              <a:rPr lang="da-DK" sz="2400" dirty="0" smtClean="0">
                <a:solidFill>
                  <a:schemeClr val="tx1"/>
                </a:solidFill>
                <a:latin typeface="Montserrat ExtraBold"/>
              </a:rPr>
              <a:t>Como debater insalubridade e os direitos advindos deste reconhecimento?</a:t>
            </a:r>
            <a:endParaRPr lang="da-DK" sz="2400" dirty="0">
              <a:solidFill>
                <a:schemeClr val="tx1"/>
              </a:solidFill>
              <a:latin typeface="Montserrat ExtraBold"/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xmlns="" id="{81FDADFC-D7EA-D62A-7E94-1AD389AB2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5" y="5324353"/>
            <a:ext cx="304605" cy="1062000"/>
          </a:xfrm>
          <a:prstGeom prst="rect">
            <a:avLst/>
          </a:prstGeom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202290"/>
              </p:ext>
            </p:extLst>
          </p:nvPr>
        </p:nvGraphicFramePr>
        <p:xfrm>
          <a:off x="6400801" y="1851042"/>
          <a:ext cx="5033108" cy="4278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3108">
                  <a:extLst>
                    <a:ext uri="{9D8B030D-6E8A-4147-A177-3AD203B41FA5}">
                      <a16:colId xmlns:a16="http://schemas.microsoft.com/office/drawing/2014/main" xmlns="" val="393337411"/>
                    </a:ext>
                  </a:extLst>
                </a:gridCol>
              </a:tblGrid>
              <a:tr h="42780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pt-BR" sz="1600" b="0" baseline="0" dirty="0" smtClean="0">
                          <a:solidFill>
                            <a:schemeClr val="tx1"/>
                          </a:solidFill>
                        </a:rPr>
                        <a:t> garantia do reconhecimento da insalubridade e dos direitos oriundos deste reconhecimento demandam abordagem </a:t>
                      </a:r>
                      <a:r>
                        <a:rPr lang="pt-BR" sz="1600" b="0" baseline="0" dirty="0" err="1" smtClean="0">
                          <a:solidFill>
                            <a:schemeClr val="tx1"/>
                          </a:solidFill>
                        </a:rPr>
                        <a:t>intersetorial</a:t>
                      </a:r>
                      <a:r>
                        <a:rPr lang="pt-BR" sz="1600" b="0" baseline="0" dirty="0" smtClean="0">
                          <a:solidFill>
                            <a:schemeClr val="tx1"/>
                          </a:solidFill>
                        </a:rPr>
                        <a:t> e ação permanente da Vigilância em Saúde do Trabalhador e da Trabalhadora, afim de que para além do reconhecimento financeiro, a identificação da insalubridade nos ambientes e processos de trabalho do bancário possam gerar ações que garantam que os riscos sejam eliminados ou reduzidos. 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8690622"/>
                  </a:ext>
                </a:extLst>
              </a:tr>
            </a:tbl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30025049"/>
              </p:ext>
            </p:extLst>
          </p:nvPr>
        </p:nvGraphicFramePr>
        <p:xfrm>
          <a:off x="313732" y="1519072"/>
          <a:ext cx="6207648" cy="4942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97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888892" y="1701984"/>
            <a:ext cx="8061441" cy="132638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6000" b="1" dirty="0">
                <a:latin typeface="Calibri" panose="020F0502020204030204" pitchFamily="34" charset="0"/>
                <a:cs typeface="Calibri" panose="020F0502020204030204" pitchFamily="34" charset="0"/>
              </a:rPr>
              <a:t>Obrigada!</a:t>
            </a:r>
            <a:endParaRPr lang="pt-BR"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7127" y="739831"/>
            <a:ext cx="9502245" cy="1326381"/>
          </a:xfrm>
        </p:spPr>
        <p:txBody>
          <a:bodyPr>
            <a:normAutofit/>
          </a:bodyPr>
          <a:lstStyle/>
          <a:p>
            <a:r>
              <a:rPr lang="da-DK" sz="2400" dirty="0" smtClean="0">
                <a:solidFill>
                  <a:schemeClr val="tx1"/>
                </a:solidFill>
                <a:latin typeface="Montserrat ExtraBold"/>
              </a:rPr>
              <a:t>O processo de trabalho em ambiente bancário</a:t>
            </a:r>
            <a:endParaRPr lang="da-DK" sz="2400" dirty="0">
              <a:solidFill>
                <a:schemeClr val="tx1"/>
              </a:solidFill>
              <a:latin typeface="Montserrat ExtraBold"/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xmlns="" id="{81FDADFC-D7EA-D62A-7E94-1AD389AB2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5" y="5324353"/>
            <a:ext cx="304605" cy="1062000"/>
          </a:xfrm>
          <a:prstGeom prst="rect">
            <a:avLst/>
          </a:prstGeom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626772"/>
              </p:ext>
            </p:extLst>
          </p:nvPr>
        </p:nvGraphicFramePr>
        <p:xfrm>
          <a:off x="1014333" y="3063715"/>
          <a:ext cx="6066971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6971">
                  <a:extLst>
                    <a:ext uri="{9D8B030D-6E8A-4147-A177-3AD203B41FA5}">
                      <a16:colId xmlns:a16="http://schemas.microsoft.com/office/drawing/2014/main" xmlns="" val="393337411"/>
                    </a:ext>
                  </a:extLst>
                </a:gridCol>
              </a:tblGrid>
              <a:tr h="3006012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Atendimento </a:t>
                      </a:r>
                      <a:r>
                        <a:rPr lang="pt-BR" sz="1400" b="0" baseline="0" dirty="0" smtClean="0">
                          <a:solidFill>
                            <a:schemeClr val="tx1"/>
                          </a:solidFill>
                        </a:rPr>
                        <a:t>ao público;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pt-BR" sz="1400" b="0" baseline="0" dirty="0" smtClean="0">
                          <a:solidFill>
                            <a:schemeClr val="tx1"/>
                          </a:solidFill>
                        </a:rPr>
                        <a:t>Resolução de demandas institucionais;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pt-BR" sz="1400" b="0" baseline="0" dirty="0" smtClean="0">
                          <a:solidFill>
                            <a:schemeClr val="tx1"/>
                          </a:solidFill>
                        </a:rPr>
                        <a:t>Recepção e resolução de demandas de clientes;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pt-BR" sz="1400" b="0" baseline="0" dirty="0" smtClean="0">
                          <a:solidFill>
                            <a:schemeClr val="tx1"/>
                          </a:solidFill>
                        </a:rPr>
                        <a:t>Cumprimento de metas;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pt-BR" sz="1400" b="0" baseline="0" dirty="0" smtClean="0">
                          <a:solidFill>
                            <a:schemeClr val="tx1"/>
                          </a:solidFill>
                        </a:rPr>
                        <a:t>Avaliação e monitoramento de resultados da agência;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pt-BR" sz="1400" b="0" baseline="0" dirty="0" smtClean="0">
                          <a:solidFill>
                            <a:schemeClr val="tx1"/>
                          </a:solidFill>
                        </a:rPr>
                        <a:t>Negociação de empréstimos, dívidas, financiamentos e ativos financeiros;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pt-BR" sz="1400" b="0" baseline="0" dirty="0" smtClean="0">
                          <a:solidFill>
                            <a:schemeClr val="tx1"/>
                          </a:solidFill>
                        </a:rPr>
                        <a:t>Atividades administrativas;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pt-BR" sz="1400" b="0" baseline="0" dirty="0" smtClean="0">
                          <a:solidFill>
                            <a:schemeClr val="tx1"/>
                          </a:solidFill>
                        </a:rPr>
                        <a:t>Comercialização de produtos;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pt-BR" sz="1400" b="0" baseline="0" dirty="0" smtClean="0">
                          <a:solidFill>
                            <a:schemeClr val="tx1"/>
                          </a:solidFill>
                        </a:rPr>
                        <a:t>Análise de documentos, correspondências, assinaturas, impressões digitais e outras formas de identificação;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pt-BR" sz="1400" b="0" baseline="0" dirty="0" smtClean="0">
                          <a:solidFill>
                            <a:schemeClr val="tx1"/>
                          </a:solidFill>
                        </a:rPr>
                        <a:t>Organização do espaço bancário, de filas e da gestão do atendimento;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pt-BR" sz="1400" b="0" baseline="0" dirty="0" smtClean="0">
                          <a:solidFill>
                            <a:schemeClr val="tx1"/>
                          </a:solidFill>
                        </a:rPr>
                        <a:t>Outras.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8690622"/>
                  </a:ext>
                </a:extLst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247282"/>
              </p:ext>
            </p:extLst>
          </p:nvPr>
        </p:nvGraphicFramePr>
        <p:xfrm>
          <a:off x="1014333" y="1594962"/>
          <a:ext cx="9835311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5311">
                  <a:extLst>
                    <a:ext uri="{9D8B030D-6E8A-4147-A177-3AD203B41FA5}">
                      <a16:colId xmlns:a16="http://schemas.microsoft.com/office/drawing/2014/main" xmlns="" val="393337411"/>
                    </a:ext>
                  </a:extLst>
                </a:gridCol>
              </a:tblGrid>
              <a:tr h="925652">
                <a:tc>
                  <a:txBody>
                    <a:bodyPr/>
                    <a:lstStyle/>
                    <a:p>
                      <a:pPr algn="just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Composto</a:t>
                      </a: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</a:rPr>
                        <a:t> de processos que podem ser de rotina ou dinâmicas, o trabalho de bancário é composto por uma diversidade de atividades, que vão depender da dimensão da agência, se ocorre em ambiente fechado, região e tipo de clientela.</a:t>
                      </a:r>
                    </a:p>
                    <a:p>
                      <a:pPr algn="just"/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</a:rPr>
                        <a:t>Entre as principais atividades podem ser citadas: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8690622"/>
                  </a:ext>
                </a:extLst>
              </a:tr>
            </a:tbl>
          </a:graphicData>
        </a:graphic>
      </p:graphicFrame>
      <p:pic>
        <p:nvPicPr>
          <p:cNvPr id="1026" name="Picture 2" descr="Interior do escritório do banco. serviço bancário profissional, gerente  financeiro e clientes. crédito, depósito consultar o conceito de vetor de  gestão | Vetor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77" y="3063715"/>
            <a:ext cx="4258492" cy="23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883537" y="5458266"/>
            <a:ext cx="18758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Fonte: Google imagens, 2023.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74621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0624" y="712770"/>
            <a:ext cx="9502245" cy="1326381"/>
          </a:xfrm>
        </p:spPr>
        <p:txBody>
          <a:bodyPr>
            <a:normAutofit/>
          </a:bodyPr>
          <a:lstStyle/>
          <a:p>
            <a:r>
              <a:rPr lang="da-DK" dirty="0" smtClean="0">
                <a:solidFill>
                  <a:schemeClr val="tx1"/>
                </a:solidFill>
                <a:latin typeface="Montserrat ExtraBold"/>
              </a:rPr>
              <a:t>A insalubridade</a:t>
            </a:r>
            <a:endParaRPr lang="da-DK" dirty="0">
              <a:solidFill>
                <a:schemeClr val="tx1"/>
              </a:solidFill>
              <a:latin typeface="Montserrat ExtraBold"/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xmlns="" id="{81FDADFC-D7EA-D62A-7E94-1AD389AB2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5" y="5324353"/>
            <a:ext cx="304605" cy="1062000"/>
          </a:xfrm>
          <a:prstGeom prst="rect">
            <a:avLst/>
          </a:prstGeom>
        </p:spPr>
      </p:pic>
      <p:sp>
        <p:nvSpPr>
          <p:cNvPr id="6" name="Espaço Reservado para Texto 5"/>
          <p:cNvSpPr>
            <a:spLocks noGrp="1"/>
          </p:cNvSpPr>
          <p:nvPr>
            <p:ph type="body" sz="quarter" idx="16"/>
          </p:nvPr>
        </p:nvSpPr>
        <p:spPr>
          <a:xfrm>
            <a:off x="702060" y="1630798"/>
            <a:ext cx="9051540" cy="252453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chemeClr val="tx1"/>
                </a:solidFill>
              </a:rPr>
              <a:t>“Art</a:t>
            </a:r>
            <a:r>
              <a:rPr lang="pt-BR" sz="2000" dirty="0">
                <a:solidFill>
                  <a:schemeClr val="tx1"/>
                </a:solidFill>
              </a:rPr>
              <a:t>. 189. Serão consideradas atividades ou operações insalubres aquelas que, por sua natureza, condições ou métodos de trabalho, exponham os empregados a agentes nocivos à saúde, acima dos limites de tolerância fixados em razão da natureza e da intensidade do agente e do tempo de exposição aos seus </a:t>
            </a:r>
            <a:r>
              <a:rPr lang="pt-BR" sz="2000" dirty="0" smtClean="0">
                <a:solidFill>
                  <a:schemeClr val="tx1"/>
                </a:solidFill>
              </a:rPr>
              <a:t>efeitos</a:t>
            </a:r>
            <a:r>
              <a:rPr lang="pt-BR" sz="2000" dirty="0">
                <a:solidFill>
                  <a:schemeClr val="tx1"/>
                </a:solidFill>
              </a:rPr>
              <a:t>.” </a:t>
            </a:r>
            <a:r>
              <a:rPr lang="pt-BR" sz="2000" dirty="0" smtClean="0">
                <a:solidFill>
                  <a:schemeClr val="tx1"/>
                </a:solidFill>
              </a:rPr>
              <a:t>(Decreto-Lei nº </a:t>
            </a:r>
            <a:r>
              <a:rPr lang="pt-BR" sz="2000" dirty="0">
                <a:solidFill>
                  <a:schemeClr val="tx1"/>
                </a:solidFill>
              </a:rPr>
              <a:t>5.452, </a:t>
            </a:r>
            <a:r>
              <a:rPr lang="pt-BR" sz="2000" dirty="0" smtClean="0">
                <a:solidFill>
                  <a:schemeClr val="tx1"/>
                </a:solidFill>
              </a:rPr>
              <a:t>de </a:t>
            </a:r>
            <a:r>
              <a:rPr lang="pt-BR" sz="2000" dirty="0">
                <a:solidFill>
                  <a:schemeClr val="tx1"/>
                </a:solidFill>
              </a:rPr>
              <a:t>1º </a:t>
            </a:r>
            <a:r>
              <a:rPr lang="pt-BR" sz="2000" dirty="0" smtClean="0">
                <a:solidFill>
                  <a:schemeClr val="tx1"/>
                </a:solidFill>
              </a:rPr>
              <a:t>de maio de 1943)</a:t>
            </a:r>
          </a:p>
        </p:txBody>
      </p:sp>
      <p:sp>
        <p:nvSpPr>
          <p:cNvPr id="5" name="Espaço Reservado para Texto 5"/>
          <p:cNvSpPr>
            <a:spLocks noGrp="1"/>
          </p:cNvSpPr>
          <p:nvPr>
            <p:ph type="body" sz="quarter" idx="16"/>
          </p:nvPr>
        </p:nvSpPr>
        <p:spPr>
          <a:xfrm>
            <a:off x="5112316" y="4837246"/>
            <a:ext cx="6188376" cy="974213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algn="just"/>
            <a:r>
              <a:rPr lang="pt-BR" sz="2000" dirty="0" smtClean="0">
                <a:solidFill>
                  <a:schemeClr val="tx1"/>
                </a:solidFill>
              </a:rPr>
              <a:t>Considerando os ambientes e processos de trabalho do bancário, é possível identificar insalubridade na realidade desses trabalhadores?</a:t>
            </a:r>
          </a:p>
        </p:txBody>
      </p:sp>
    </p:spTree>
    <p:extLst>
      <p:ext uri="{BB962C8B-B14F-4D97-AF65-F5344CB8AC3E}">
        <p14:creationId xmlns:p14="http://schemas.microsoft.com/office/powerpoint/2010/main" val="74176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0624" y="712770"/>
            <a:ext cx="9502245" cy="1326381"/>
          </a:xfrm>
        </p:spPr>
        <p:txBody>
          <a:bodyPr>
            <a:normAutofit/>
          </a:bodyPr>
          <a:lstStyle/>
          <a:p>
            <a:r>
              <a:rPr lang="da-DK" dirty="0" smtClean="0">
                <a:solidFill>
                  <a:schemeClr val="tx1"/>
                </a:solidFill>
                <a:latin typeface="Montserrat ExtraBold"/>
              </a:rPr>
              <a:t>O que dizem os sistemas oficiais de notificação do SUS?</a:t>
            </a:r>
            <a:endParaRPr lang="da-DK" dirty="0">
              <a:solidFill>
                <a:schemeClr val="tx1"/>
              </a:solidFill>
              <a:latin typeface="Montserrat ExtraBold"/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xmlns="" id="{81FDADFC-D7EA-D62A-7E94-1AD389AB2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5" y="5324353"/>
            <a:ext cx="304605" cy="1062000"/>
          </a:xfrm>
          <a:prstGeom prst="rect">
            <a:avLst/>
          </a:prstGeom>
        </p:spPr>
      </p:pic>
      <p:sp>
        <p:nvSpPr>
          <p:cNvPr id="6" name="Espaço Reservado para Texto 5"/>
          <p:cNvSpPr>
            <a:spLocks noGrp="1"/>
          </p:cNvSpPr>
          <p:nvPr>
            <p:ph type="body" sz="quarter" idx="16"/>
          </p:nvPr>
        </p:nvSpPr>
        <p:spPr>
          <a:xfrm>
            <a:off x="1654629" y="2594150"/>
            <a:ext cx="9038240" cy="252453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chemeClr val="tx1"/>
                </a:solidFill>
              </a:rPr>
              <a:t>Embora a caracterização da insalubridade necessite de análise para além de dados de morbidade da população de trabalhadores bancários, doenças e agravos notificados no Sistema de Informação de Agravos de Notificação (</a:t>
            </a:r>
            <a:r>
              <a:rPr lang="pt-BR" sz="2000" dirty="0" err="1" smtClean="0">
                <a:solidFill>
                  <a:schemeClr val="tx1"/>
                </a:solidFill>
              </a:rPr>
              <a:t>Sinan</a:t>
            </a:r>
            <a:r>
              <a:rPr lang="pt-BR" sz="2000" dirty="0" smtClean="0">
                <a:solidFill>
                  <a:schemeClr val="tx1"/>
                </a:solidFill>
              </a:rPr>
              <a:t>) do SUS colaboram para um debate baseado na realidade de saúde desses profissionais.</a:t>
            </a:r>
          </a:p>
        </p:txBody>
      </p:sp>
    </p:spTree>
    <p:extLst>
      <p:ext uri="{BB962C8B-B14F-4D97-AF65-F5344CB8AC3E}">
        <p14:creationId xmlns:p14="http://schemas.microsoft.com/office/powerpoint/2010/main" val="116817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Arredondado 6"/>
          <p:cNvSpPr/>
          <p:nvPr/>
        </p:nvSpPr>
        <p:spPr>
          <a:xfrm>
            <a:off x="290284" y="940752"/>
            <a:ext cx="10551886" cy="19409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</a:rPr>
              <a:t>No período de 2007 a 2022, foram notificados 4.120 casos de doenças e agravos relacionados ao trabalho entre trabalhadores dos serviços bancários no Sistema de Informação de Agravos de Notificação (</a:t>
            </a:r>
            <a:r>
              <a:rPr lang="pt-BR" dirty="0" err="1">
                <a:solidFill>
                  <a:srgbClr val="000000"/>
                </a:solidFill>
              </a:rPr>
              <a:t>Sinan</a:t>
            </a:r>
            <a:r>
              <a:rPr lang="pt-BR" dirty="0">
                <a:solidFill>
                  <a:srgbClr val="000000"/>
                </a:solidFill>
              </a:rPr>
              <a:t>). Destes, 45,1% corresponderam a acidentes de trabalho, seguidos de casos de LER/</a:t>
            </a:r>
            <a:r>
              <a:rPr lang="pt-BR" dirty="0" err="1">
                <a:solidFill>
                  <a:srgbClr val="000000"/>
                </a:solidFill>
              </a:rPr>
              <a:t>Dort</a:t>
            </a:r>
            <a:r>
              <a:rPr lang="pt-BR" dirty="0">
                <a:solidFill>
                  <a:srgbClr val="000000"/>
                </a:solidFill>
              </a:rPr>
              <a:t> (33,9%) e transtorno mental relacionado ao trabalho (17,4</a:t>
            </a:r>
            <a:r>
              <a:rPr lang="pt-BR" dirty="0" smtClean="0">
                <a:solidFill>
                  <a:srgbClr val="000000"/>
                </a:solidFill>
              </a:rPr>
              <a:t>%). 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07657" y="3290040"/>
            <a:ext cx="8824686" cy="1021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/>
              <a:t>No mesmo período, foram registrados 5.102.245 vínculos ativos de trabalhadores de serviços bancários na Relação Anual de Informações Sociais (</a:t>
            </a:r>
            <a:r>
              <a:rPr lang="pt-BR" dirty="0" err="1" smtClean="0"/>
              <a:t>Rais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93483" y="4719928"/>
            <a:ext cx="9056914" cy="10215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Assim, observou-se 70,3 notificações de doenças e agravos relacionados ao trabalho a cada 100 mil vínculos ativos de trabalhadores de serviços bancários no Brasil.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90284" y="6278740"/>
            <a:ext cx="6810895" cy="446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Sistema de Informação de Agravos de Notificação (</a:t>
            </a:r>
            <a:r>
              <a:rPr lang="pt-BR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Sinan</a:t>
            </a: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Ministério da Saúde</a:t>
            </a:r>
            <a:r>
              <a:rPr lang="pt-B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Relação Anual de Informações Sociais (</a:t>
            </a:r>
            <a:r>
              <a:rPr lang="pt-BR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</a:t>
            </a:r>
            <a:r>
              <a:rPr lang="pt-B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Ministério do Trabalho e Emprego (</a:t>
            </a:r>
            <a:r>
              <a:rPr lang="pt-BR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</a:t>
            </a:r>
            <a:r>
              <a:rPr lang="pt-B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8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305652"/>
              </p:ext>
            </p:extLst>
          </p:nvPr>
        </p:nvGraphicFramePr>
        <p:xfrm>
          <a:off x="414549" y="1634668"/>
          <a:ext cx="11393714" cy="3881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207250" y="347010"/>
            <a:ext cx="9502245" cy="1326381"/>
          </a:xfrm>
        </p:spPr>
        <p:txBody>
          <a:bodyPr>
            <a:normAutofit/>
          </a:bodyPr>
          <a:lstStyle/>
          <a:p>
            <a:r>
              <a:rPr lang="da-DK" sz="1800" dirty="0" smtClean="0">
                <a:solidFill>
                  <a:schemeClr val="tx1"/>
                </a:solidFill>
                <a:latin typeface="Montserrat ExtraBold"/>
              </a:rPr>
              <a:t>O que dizem os sistemas oficiais de notificação do SUS?</a:t>
            </a:r>
            <a:endParaRPr lang="da-DK" sz="1800" dirty="0">
              <a:solidFill>
                <a:schemeClr val="tx1"/>
              </a:solidFill>
              <a:latin typeface="Montserrat ExtraBold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96685" y="929843"/>
            <a:ext cx="9666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Figura 1.</a:t>
            </a:r>
            <a:r>
              <a:rPr lang="pt-BR" dirty="0"/>
              <a:t> </a:t>
            </a:r>
            <a:r>
              <a:rPr lang="pt-BR" dirty="0" smtClean="0"/>
              <a:t>Série histórica do Coeficiente de Incidência (por 100 mil vínculos) das notificações de </a:t>
            </a:r>
            <a:r>
              <a:rPr lang="pt-BR" b="1" dirty="0"/>
              <a:t>doenças e agravos relacionados ao trabalho</a:t>
            </a:r>
            <a:r>
              <a:rPr lang="pt-BR" dirty="0"/>
              <a:t> entre trabalhadores dos serviços </a:t>
            </a:r>
            <a:r>
              <a:rPr lang="pt-BR" dirty="0" smtClean="0"/>
              <a:t>bancários. </a:t>
            </a:r>
            <a:r>
              <a:rPr lang="pt-BR" dirty="0"/>
              <a:t>Brasil, 2007- </a:t>
            </a:r>
            <a:r>
              <a:rPr lang="pt-BR" dirty="0" smtClean="0"/>
              <a:t>2021.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414549" y="5878992"/>
            <a:ext cx="6810895" cy="635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Sistema de Informação de Agravos de Notificação (</a:t>
            </a:r>
            <a:r>
              <a:rPr lang="pt-BR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Sinan</a:t>
            </a: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Ministério da Saúde</a:t>
            </a:r>
            <a:r>
              <a:rPr lang="pt-B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Relação Anual de Informações Sociais (</a:t>
            </a:r>
            <a:r>
              <a:rPr lang="pt-BR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</a:t>
            </a:r>
            <a:r>
              <a:rPr lang="pt-B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Ministério do Trabalho e Emprego (</a:t>
            </a:r>
            <a:r>
              <a:rPr lang="pt-BR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</a:t>
            </a:r>
            <a:r>
              <a:rPr lang="pt-B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 sujeitos à </a:t>
            </a:r>
            <a:r>
              <a:rPr lang="pt-B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alteração.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07250" y="347010"/>
            <a:ext cx="9502245" cy="1326381"/>
          </a:xfrm>
        </p:spPr>
        <p:txBody>
          <a:bodyPr>
            <a:normAutofit/>
          </a:bodyPr>
          <a:lstStyle/>
          <a:p>
            <a:r>
              <a:rPr lang="da-DK" sz="1800" dirty="0" smtClean="0">
                <a:solidFill>
                  <a:schemeClr val="tx1"/>
                </a:solidFill>
                <a:latin typeface="Montserrat ExtraBold"/>
              </a:rPr>
              <a:t>O que dizem os sistemas oficiais de notificação do SUS?</a:t>
            </a:r>
            <a:endParaRPr lang="da-DK" sz="1800" dirty="0">
              <a:solidFill>
                <a:schemeClr val="tx1"/>
              </a:solidFill>
              <a:latin typeface="Montserrat ExtraBold"/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xmlns="" id="{81FDADFC-D7EA-D62A-7E94-1AD389AB2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5" y="5324353"/>
            <a:ext cx="304605" cy="1062000"/>
          </a:xfrm>
          <a:prstGeom prst="rect">
            <a:avLst/>
          </a:prstGeom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361575"/>
              </p:ext>
            </p:extLst>
          </p:nvPr>
        </p:nvGraphicFramePr>
        <p:xfrm>
          <a:off x="397456" y="1436914"/>
          <a:ext cx="11068830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ângulo 9"/>
          <p:cNvSpPr/>
          <p:nvPr/>
        </p:nvSpPr>
        <p:spPr>
          <a:xfrm>
            <a:off x="696685" y="929843"/>
            <a:ext cx="9666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Figura </a:t>
            </a:r>
            <a:r>
              <a:rPr lang="pt-BR" b="1" dirty="0" smtClean="0"/>
              <a:t>2.</a:t>
            </a:r>
            <a:r>
              <a:rPr lang="pt-BR" dirty="0" smtClean="0"/>
              <a:t> Série histórica do Coeficiente de Incidência (por 100 mil vínculos) das notificações de </a:t>
            </a:r>
            <a:r>
              <a:rPr lang="pt-BR" b="1" dirty="0" smtClean="0"/>
              <a:t>acidentes de </a:t>
            </a:r>
            <a:r>
              <a:rPr lang="pt-BR" b="1" dirty="0"/>
              <a:t>trabalho </a:t>
            </a:r>
            <a:r>
              <a:rPr lang="pt-BR" dirty="0"/>
              <a:t>entre trabalhadores dos serviços </a:t>
            </a:r>
            <a:r>
              <a:rPr lang="pt-BR" dirty="0" smtClean="0"/>
              <a:t>bancários. </a:t>
            </a:r>
            <a:r>
              <a:rPr lang="pt-BR" dirty="0"/>
              <a:t>Brasil, 2007- </a:t>
            </a:r>
            <a:r>
              <a:rPr lang="pt-BR" dirty="0" smtClean="0"/>
              <a:t>2021.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849977" y="5650267"/>
            <a:ext cx="6810895" cy="635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Sistema de Informação de Agravos de Notificação (</a:t>
            </a:r>
            <a:r>
              <a:rPr lang="pt-BR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Sinan</a:t>
            </a: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Ministério da Saúde</a:t>
            </a:r>
            <a:r>
              <a:rPr lang="pt-B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Relação Anual de Informações Sociais (</a:t>
            </a:r>
            <a:r>
              <a:rPr lang="pt-BR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</a:t>
            </a:r>
            <a:r>
              <a:rPr lang="pt-B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Ministério do Trabalho e Emprego (</a:t>
            </a:r>
            <a:r>
              <a:rPr lang="pt-BR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</a:t>
            </a:r>
            <a:r>
              <a:rPr lang="pt-B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 sujeitos à </a:t>
            </a:r>
            <a:r>
              <a:rPr lang="pt-B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alteração.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6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07250" y="347010"/>
            <a:ext cx="9502245" cy="1326381"/>
          </a:xfrm>
        </p:spPr>
        <p:txBody>
          <a:bodyPr>
            <a:normAutofit/>
          </a:bodyPr>
          <a:lstStyle/>
          <a:p>
            <a:r>
              <a:rPr lang="da-DK" sz="1800" dirty="0" smtClean="0">
                <a:solidFill>
                  <a:schemeClr val="tx1"/>
                </a:solidFill>
                <a:latin typeface="Montserrat ExtraBold"/>
              </a:rPr>
              <a:t>O que dizem os sistemas oficiais de notificação do SUS?</a:t>
            </a:r>
            <a:endParaRPr lang="da-DK" sz="1800" dirty="0">
              <a:solidFill>
                <a:schemeClr val="tx1"/>
              </a:solidFill>
              <a:latin typeface="Montserrat ExtraBold"/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xmlns="" id="{81FDADFC-D7EA-D62A-7E94-1AD389AB2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5" y="5324353"/>
            <a:ext cx="304605" cy="1062000"/>
          </a:xfrm>
          <a:prstGeom prst="rect">
            <a:avLst/>
          </a:prstGeom>
        </p:spPr>
      </p:pic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837779"/>
              </p:ext>
            </p:extLst>
          </p:nvPr>
        </p:nvGraphicFramePr>
        <p:xfrm>
          <a:off x="397455" y="1523622"/>
          <a:ext cx="11301059" cy="3730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tângulo 11"/>
          <p:cNvSpPr/>
          <p:nvPr/>
        </p:nvSpPr>
        <p:spPr>
          <a:xfrm>
            <a:off x="696685" y="929843"/>
            <a:ext cx="9666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Figura 3</a:t>
            </a:r>
            <a:r>
              <a:rPr lang="pt-BR" b="1" dirty="0" smtClean="0"/>
              <a:t>.</a:t>
            </a:r>
            <a:r>
              <a:rPr lang="pt-BR" dirty="0" smtClean="0"/>
              <a:t> Série histórica do Coeficiente de Incidência (por 100 mil vínculos) das notificações de </a:t>
            </a:r>
            <a:r>
              <a:rPr lang="pt-BR" b="1" dirty="0" smtClean="0"/>
              <a:t>LER/</a:t>
            </a:r>
            <a:r>
              <a:rPr lang="pt-BR" b="1" dirty="0" err="1" smtClean="0"/>
              <a:t>Dort</a:t>
            </a:r>
            <a:r>
              <a:rPr lang="pt-BR" b="1" dirty="0" smtClean="0"/>
              <a:t> </a:t>
            </a:r>
            <a:r>
              <a:rPr lang="pt-BR" dirty="0"/>
              <a:t>entre trabalhadores dos serviços </a:t>
            </a:r>
            <a:r>
              <a:rPr lang="pt-BR" dirty="0" smtClean="0"/>
              <a:t>bancários. </a:t>
            </a:r>
            <a:r>
              <a:rPr lang="pt-BR" dirty="0"/>
              <a:t>Brasil, 2007- </a:t>
            </a:r>
            <a:r>
              <a:rPr lang="pt-BR" dirty="0" smtClean="0"/>
              <a:t>2021.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849977" y="5650267"/>
            <a:ext cx="6810895" cy="635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Sistema de Informação de Agravos de Notificação (</a:t>
            </a:r>
            <a:r>
              <a:rPr lang="pt-BR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Sinan</a:t>
            </a: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Ministério da Saúde</a:t>
            </a:r>
            <a:r>
              <a:rPr lang="pt-B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Relação Anual de Informações Sociais (</a:t>
            </a:r>
            <a:r>
              <a:rPr lang="pt-BR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</a:t>
            </a:r>
            <a:r>
              <a:rPr lang="pt-B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Ministério do Trabalho e Emprego (</a:t>
            </a:r>
            <a:r>
              <a:rPr lang="pt-BR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</a:t>
            </a:r>
            <a:r>
              <a:rPr lang="pt-B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 sujeitos à </a:t>
            </a:r>
            <a:r>
              <a:rPr lang="pt-B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alteração.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3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07250" y="347010"/>
            <a:ext cx="9502245" cy="1326381"/>
          </a:xfrm>
        </p:spPr>
        <p:txBody>
          <a:bodyPr>
            <a:normAutofit/>
          </a:bodyPr>
          <a:lstStyle/>
          <a:p>
            <a:r>
              <a:rPr lang="da-DK" sz="1800" dirty="0" smtClean="0">
                <a:solidFill>
                  <a:schemeClr val="tx1"/>
                </a:solidFill>
                <a:latin typeface="Montserrat ExtraBold"/>
              </a:rPr>
              <a:t>O que dizem os sistemas oficiais de notificação do SUS?</a:t>
            </a:r>
            <a:endParaRPr lang="da-DK" sz="1800" dirty="0">
              <a:solidFill>
                <a:schemeClr val="tx1"/>
              </a:solidFill>
              <a:latin typeface="Montserrat ExtraBold"/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xmlns="" id="{81FDADFC-D7EA-D62A-7E94-1AD389AB2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5" y="5324353"/>
            <a:ext cx="304605" cy="1062000"/>
          </a:xfrm>
          <a:prstGeom prst="rect">
            <a:avLst/>
          </a:prstGeom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408646"/>
              </p:ext>
            </p:extLst>
          </p:nvPr>
        </p:nvGraphicFramePr>
        <p:xfrm>
          <a:off x="397455" y="1553029"/>
          <a:ext cx="11213974" cy="3771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ângulo 9"/>
          <p:cNvSpPr/>
          <p:nvPr/>
        </p:nvSpPr>
        <p:spPr>
          <a:xfrm>
            <a:off x="696685" y="929843"/>
            <a:ext cx="9666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Figura 4</a:t>
            </a:r>
            <a:r>
              <a:rPr lang="pt-BR" b="1" dirty="0" smtClean="0"/>
              <a:t>.</a:t>
            </a:r>
            <a:r>
              <a:rPr lang="pt-BR" dirty="0" smtClean="0"/>
              <a:t> Série histórica do Coeficiente de Incidência (por 100 mil vínculos) das notificações de </a:t>
            </a:r>
            <a:r>
              <a:rPr lang="pt-BR" b="1" dirty="0" smtClean="0"/>
              <a:t>Transtorno Mental Relacionado ao Trabalho </a:t>
            </a:r>
            <a:r>
              <a:rPr lang="pt-BR" dirty="0"/>
              <a:t>entre trabalhadores dos serviços </a:t>
            </a:r>
            <a:r>
              <a:rPr lang="pt-BR" dirty="0" smtClean="0"/>
              <a:t>bancários. </a:t>
            </a:r>
            <a:r>
              <a:rPr lang="pt-BR" dirty="0"/>
              <a:t>Brasil, 2007- </a:t>
            </a:r>
            <a:r>
              <a:rPr lang="pt-BR" dirty="0" smtClean="0"/>
              <a:t>2021.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849977" y="5650267"/>
            <a:ext cx="6810895" cy="635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Sistema de Informação de Agravos de Notificação (</a:t>
            </a:r>
            <a:r>
              <a:rPr lang="pt-BR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Sinan</a:t>
            </a: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Ministério da Saúde</a:t>
            </a:r>
            <a:r>
              <a:rPr lang="pt-B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Relação Anual de Informações Sociais (</a:t>
            </a:r>
            <a:r>
              <a:rPr lang="pt-BR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</a:t>
            </a:r>
            <a:r>
              <a:rPr lang="pt-B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Ministério do Trabalho e Emprego (</a:t>
            </a:r>
            <a:r>
              <a:rPr lang="pt-BR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</a:t>
            </a:r>
            <a:r>
              <a:rPr lang="pt-B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 sujeitos à </a:t>
            </a:r>
            <a:r>
              <a:rPr lang="pt-B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alteração.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14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âmina de Aber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âmina de Abertura e final">
  <a:themeElements>
    <a:clrScheme name="Personaliza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3F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E8C92CDA2E4C438F1A8CC789B517A8" ma:contentTypeVersion="16" ma:contentTypeDescription="Create a new document." ma:contentTypeScope="" ma:versionID="8970dfb35c3de70420929ca6f14303e3">
  <xsd:schema xmlns:xsd="http://www.w3.org/2001/XMLSchema" xmlns:xs="http://www.w3.org/2001/XMLSchema" xmlns:p="http://schemas.microsoft.com/office/2006/metadata/properties" xmlns:ns2="5e78df11-6374-4254-a752-feb6589024fe" xmlns:ns3="7342200d-3146-4263-8807-077a74186aea" targetNamespace="http://schemas.microsoft.com/office/2006/metadata/properties" ma:root="true" ma:fieldsID="b1d77f82aa6f99f83b0cbc18ec31e04e" ns2:_="" ns3:_="">
    <xsd:import namespace="5e78df11-6374-4254-a752-feb6589024fe"/>
    <xsd:import namespace="7342200d-3146-4263-8807-077a74186a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8df11-6374-4254-a752-feb6589024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8562b07-c12b-440e-8652-dcaac954a8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42200d-3146-4263-8807-077a74186ae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f72e6be-78ae-4c10-bb44-7f20b091694b}" ma:internalName="TaxCatchAll" ma:showField="CatchAllData" ma:web="7342200d-3146-4263-8807-077a74186a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42200d-3146-4263-8807-077a74186aea" xsi:nil="true"/>
    <lcf76f155ced4ddcb4097134ff3c332f xmlns="5e78df11-6374-4254-a752-feb6589024f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29334D-10E9-41F5-B8CE-13629D7830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78df11-6374-4254-a752-feb6589024fe"/>
    <ds:schemaRef ds:uri="7342200d-3146-4263-8807-077a74186a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BC7423-A876-426A-8605-409D7046DE91}">
  <ds:schemaRefs>
    <ds:schemaRef ds:uri="http://purl.org/dc/terms/"/>
    <ds:schemaRef ds:uri="http://www.w3.org/XML/1998/namespace"/>
    <ds:schemaRef ds:uri="5e78df11-6374-4254-a752-feb6589024f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7342200d-3146-4263-8807-077a74186aea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C2E5015-0E09-47FD-9A11-BE58638971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3315</TotalTime>
  <Words>929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21" baseType="lpstr">
      <vt:lpstr>Montserrat</vt:lpstr>
      <vt:lpstr>Roboto</vt:lpstr>
      <vt:lpstr>Courier New</vt:lpstr>
      <vt:lpstr>Calibri</vt:lpstr>
      <vt:lpstr>Times New Roman</vt:lpstr>
      <vt:lpstr>Montserrat ExtraBold</vt:lpstr>
      <vt:lpstr>Arial</vt:lpstr>
      <vt:lpstr>Lâmina de Abertura</vt:lpstr>
      <vt:lpstr>Lâmina de Abertura e final</vt:lpstr>
      <vt:lpstr>Doenças e agravos relacionados ao trabalho de bancários e sua relação com a insalubridade.  </vt:lpstr>
      <vt:lpstr>O processo de trabalho em ambiente bancário</vt:lpstr>
      <vt:lpstr>A insalubridade</vt:lpstr>
      <vt:lpstr>O que dizem os sistemas oficiais de notificação do SUS?</vt:lpstr>
      <vt:lpstr>Apresentação do PowerPoint</vt:lpstr>
      <vt:lpstr>O que dizem os sistemas oficiais de notificação do SUS?</vt:lpstr>
      <vt:lpstr>O que dizem os sistemas oficiais de notificação do SUS?</vt:lpstr>
      <vt:lpstr>O que dizem os sistemas oficiais de notificação do SUS?</vt:lpstr>
      <vt:lpstr>O que dizem os sistemas oficiais de notificação do SUS?</vt:lpstr>
      <vt:lpstr>Alta subnotificação do Sinan em relação a CAT</vt:lpstr>
      <vt:lpstr>Como debater insalubridade e os direitos advindos deste reconhecimento?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Josué Custódio Fernandes</dc:creator>
  <cp:lastModifiedBy>Ronaldo Alves de Carvalho</cp:lastModifiedBy>
  <cp:revision>570</cp:revision>
  <cp:lastPrinted>2021-05-27T13:54:16Z</cp:lastPrinted>
  <dcterms:created xsi:type="dcterms:W3CDTF">2021-05-25T14:48:35Z</dcterms:created>
  <dcterms:modified xsi:type="dcterms:W3CDTF">2023-10-24T19:53:00Z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0x010100D6E8C92CDA2E4C438F1A8CC789B517A8</vt:lpwstr>
  </property>
  <property fmtid="{D5CDD505-2E9C-101B-9397-08002B2CF9AE}" pid="3" name="MediaServiceImageTags">
    <vt:lpwstr/>
  </property>
</Properties>
</file>