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harts/style1.xml" ContentType="application/vnd.ms-office.chartstyle+xml"/>
  <Override PartName="/ppt/charts/chart1.xml" ContentType="application/vnd.openxmlformats-officedocument.drawingml.chart+xml"/>
  <Override PartName="/ppt/charts/colors1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72" r:id="rId4"/>
    <p:sldId id="282" r:id="rId5"/>
    <p:sldId id="283" r:id="rId6"/>
    <p:sldId id="316" r:id="rId7"/>
    <p:sldId id="300" r:id="rId8"/>
    <p:sldId id="266" r:id="rId9"/>
    <p:sldId id="267" r:id="rId10"/>
    <p:sldId id="319" r:id="rId11"/>
    <p:sldId id="318" r:id="rId12"/>
    <p:sldId id="321" r:id="rId13"/>
    <p:sldId id="322" r:id="rId14"/>
    <p:sldId id="295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B8BB"/>
    <a:srgbClr val="0B3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mar\Downloads\numeros_icp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33998615421371E-2"/>
          <c:y val="3.8722581668059051E-2"/>
          <c:w val="0.95732002769157254"/>
          <c:h val="0.91481032033027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Planilha1!$S$7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5">
                <a:tint val="46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tint val="4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BBC-4694-B54B-E1662D20593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B8BB"/>
                    </a:solidFill>
                    <a:latin typeface="Montserrat ExtraBold" panose="00000900000000000000" pitchFamily="50" charset="0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Planilha1!$S$8</c:f>
              <c:numCache>
                <c:formatCode>#,##0</c:formatCode>
                <c:ptCount val="1"/>
                <c:pt idx="0">
                  <c:v>3590175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C-4694-B54B-E1662D205933}"/>
            </c:ext>
          </c:extLst>
        </c:ser>
        <c:ser>
          <c:idx val="1"/>
          <c:order val="1"/>
          <c:tx>
            <c:strRef>
              <c:f>Planilha1!$T$7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5">
                <a:tint val="62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B8BB"/>
                    </a:solidFill>
                    <a:latin typeface="Montserrat ExtraBold" panose="00000900000000000000" pitchFamily="50" charset="0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Planilha1!$T$8</c:f>
              <c:numCache>
                <c:formatCode>#,##0</c:formatCode>
                <c:ptCount val="1"/>
                <c:pt idx="0">
                  <c:v>4417119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BC-4694-B54B-E1662D205933}"/>
            </c:ext>
          </c:extLst>
        </c:ser>
        <c:ser>
          <c:idx val="2"/>
          <c:order val="2"/>
          <c:tx>
            <c:strRef>
              <c:f>Planilha1!$U$7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B8BB"/>
                    </a:solidFill>
                    <a:latin typeface="Montserrat ExtraBold" panose="00000900000000000000" pitchFamily="50" charset="0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Planilha1!$U$8</c:f>
              <c:numCache>
                <c:formatCode>#,##0</c:formatCode>
                <c:ptCount val="1"/>
                <c:pt idx="0">
                  <c:v>5494826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BC-4694-B54B-E1662D205933}"/>
            </c:ext>
          </c:extLst>
        </c:ser>
        <c:ser>
          <c:idx val="3"/>
          <c:order val="3"/>
          <c:tx>
            <c:strRef>
              <c:f>Planilha1!$V$7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tint val="93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B8BB"/>
                    </a:solidFill>
                    <a:latin typeface="Montserrat ExtraBold" panose="00000900000000000000" pitchFamily="50" charset="0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Planilha1!$V$8</c:f>
              <c:numCache>
                <c:formatCode>#,##0</c:formatCode>
                <c:ptCount val="1"/>
                <c:pt idx="0">
                  <c:v>6071189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BBC-4694-B54B-E1662D205933}"/>
            </c:ext>
          </c:extLst>
        </c:ser>
        <c:ser>
          <c:idx val="4"/>
          <c:order val="4"/>
          <c:tx>
            <c:strRef>
              <c:f>Planilha1!$W$7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shade val="92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B8BB"/>
                    </a:solidFill>
                    <a:latin typeface="Montserrat ExtraBold" panose="00000900000000000000" pitchFamily="50" charset="0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Planilha1!$W$8</c:f>
              <c:numCache>
                <c:formatCode>#,##0</c:formatCode>
                <c:ptCount val="1"/>
                <c:pt idx="0">
                  <c:v>7495136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BC-4694-B54B-E1662D205933}"/>
            </c:ext>
          </c:extLst>
        </c:ser>
        <c:ser>
          <c:idx val="5"/>
          <c:order val="5"/>
          <c:tx>
            <c:strRef>
              <c:f>Planilha1!$X$7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B8BB"/>
                    </a:solidFill>
                    <a:latin typeface="Montserrat ExtraBold" panose="00000900000000000000" pitchFamily="50" charset="0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Planilha1!$X$8</c:f>
              <c:numCache>
                <c:formatCode>#,##0</c:formatCode>
                <c:ptCount val="1"/>
                <c:pt idx="0">
                  <c:v>8539169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BBC-4694-B54B-E1662D205933}"/>
            </c:ext>
          </c:extLst>
        </c:ser>
        <c:ser>
          <c:idx val="6"/>
          <c:order val="6"/>
          <c:tx>
            <c:strRef>
              <c:f>Planilha1!$Y$7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>
                <a:shade val="61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B8BB"/>
                    </a:solidFill>
                    <a:latin typeface="Montserrat ExtraBold" panose="00000900000000000000" pitchFamily="50" charset="0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Planilha1!$Y$8</c:f>
              <c:numCache>
                <c:formatCode>#,##0</c:formatCode>
                <c:ptCount val="1"/>
                <c:pt idx="0">
                  <c:v>9003112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BBC-4694-B54B-E1662D205933}"/>
            </c:ext>
          </c:extLst>
        </c:ser>
        <c:ser>
          <c:idx val="7"/>
          <c:order val="7"/>
          <c:tx>
            <c:strRef>
              <c:f>Planilha1!$Z$7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>
                <a:shade val="4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6377903058213626E-8"/>
                  <c:y val="5.8083872502088581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effectLst/>
                      </a:rPr>
                      <a:t>10.400.057</a:t>
                    </a:r>
                    <a:r>
                      <a:rPr lang="en-US" dirty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32890830313349"/>
                      <c:h val="0.15578094605060158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B-9BBC-4694-B54B-E1662D2059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B8BB"/>
                    </a:solidFill>
                    <a:latin typeface="Montserrat ExtraBold" panose="00000900000000000000" pitchFamily="50" charset="0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Planilha1!$Z$8</c:f>
              <c:numCache>
                <c:formatCode>#,##0</c:formatCode>
                <c:ptCount val="1"/>
                <c:pt idx="0">
                  <c:v>10353578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BBC-4694-B54B-E1662D20593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2798751"/>
        <c:axId val="303950879"/>
      </c:barChart>
      <c:catAx>
        <c:axId val="31279875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03950879"/>
        <c:crosses val="autoZero"/>
        <c:auto val="1"/>
        <c:lblAlgn val="ctr"/>
        <c:lblOffset val="100"/>
        <c:noMultiLvlLbl val="0"/>
      </c:catAx>
      <c:valAx>
        <c:axId val="303950879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312798751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CFA978-D248-48EC-8B9D-650EB6CA17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C3C997-43B7-4EF2-9D0F-85E6AAB48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2F90AA-DBAF-44B8-9EC3-4F897DA07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C4391D-E10D-441A-8E37-E45AF4C03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4479A2-BE63-4F1B-AB6A-0F89986DF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989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5C8EAF-D44E-4F5E-B04E-36BDC94B6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C3C898C-1F88-4C7B-BEEB-75C1DB656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4C5607F-71E7-456E-A712-95BB66D5C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BF1F1C-4A0F-43E1-8D4D-E7C48F1E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350589-CCE4-4831-9B21-A425717F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2191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93123A-D45B-4078-A521-E94C9BE996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68181D-EAA8-45DB-9FFF-45B796E3CE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E43F1B-E3BF-415C-AD74-2408E1690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3C1F55-DBAA-4221-A7F3-5659D8B6A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AD5A75-656D-4A5E-ACF3-16D194E00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242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6EE54-3B48-475B-873D-B5AE87182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D58288-549E-48E4-9997-88AC2EF43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8C7F12-6688-4453-8FA7-EDD8FAAD9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C5270C-EA96-48A8-9ACD-D9A68106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6BCC6A-29BA-4DA3-B205-450DCD053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154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C71641-DE89-4504-97BE-19312D8B0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E6C4515-4E6A-44A6-A52C-0D021189E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9CFED6-4042-4064-8EC9-0A0E0CB62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27F422-7DC6-4AD0-ACA9-3CB18E30A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D623C1-21AB-47D7-859D-330970591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4327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2A3036-4111-4C44-BED0-4D77B5135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705653-FA67-4282-B905-CA9161BCE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66B6438-4BE1-488B-8D33-611E0E3ED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D861B1B-488D-4316-9615-07A6EE9A4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1B9796-731D-4CEA-9A8A-7D4B68394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CA67604-13EB-4746-8037-6D1901E99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503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DF049-FBB6-4DD0-AAC3-AB7742E88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75B5F4E-AE8A-40D0-A56A-8B8B70FF7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EC13DC0-F49A-41AA-B70E-528AA2FA6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71DF16F-0934-4FE2-A911-F13EA85963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8083F8D-5EF9-4ABF-A137-0FAC3619EC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849F02B-8DD7-4B73-AA53-B4FE6DEE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557D843-6138-4FF5-B8F1-2870359D1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057182F-C660-4061-B2C2-FE364ECE4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722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429EAD-36AF-41FA-BAB4-55538C844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6E06097-1424-4428-8496-A56E28B51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01A2EE4-AF46-4CB9-BDE4-18B4CC456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A23CB79-9AA1-4184-B700-07788D9C4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642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C71AE30-37BB-426C-ACD9-4AF01D7B5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4871DEB-9C3B-4B99-AB81-85D05CCBF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AC63365-84BF-43EA-B6F4-14A70B474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832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5B940-40C4-4014-A153-AB3390295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A71004-6599-44DC-9933-E5614EA28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2B61C45-1DD9-479D-A41B-389B821BA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A04FDBE-E99E-4E8F-89E6-7B9402E4E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C519E23-7E74-4F25-9980-E65A0833A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95DBF82-99F1-4BDC-93FA-8AE68D5DF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8038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FAA843-F535-44AA-9326-358FA794A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16668B6-920A-4864-849E-DA01955ECD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51B11A3-1E92-45A8-B2D3-5EA367EA6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24DA462-F7E8-441E-A4AF-8D60978D9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3324547-2213-4EC6-B698-200A6ABF7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9CD1E63-40E6-4DD8-9742-372688103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11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3688CED-3792-4449-A27C-BEF378D7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179A7BE-4BCF-4F01-93B0-C3ACA1250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8854D4-5F36-4248-A7D1-021061FB85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BD361-E666-4685-8E80-EF606A795404}" type="datetimeFigureOut">
              <a:rPr lang="pt-BR" smtClean="0"/>
              <a:t>25/06/2024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7CBA695-C510-413E-A4E9-9D8C8E8599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9D8FA9-7A78-4935-A16A-B71FC9530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5186F-4AA9-425D-A810-BB0CFA93B1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9103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umeros.iti.gov.br/estrutur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umeros.iti.gov.br/estrutura" TargetMode="Externa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A6B4B05-CDA1-45C4-BAA6-244BE6E1F2B7}"/>
              </a:ext>
            </a:extLst>
          </p:cNvPr>
          <p:cNvSpPr/>
          <p:nvPr/>
        </p:nvSpPr>
        <p:spPr>
          <a:xfrm>
            <a:off x="0" y="1"/>
            <a:ext cx="12192000" cy="5575505"/>
          </a:xfrm>
          <a:prstGeom prst="rect">
            <a:avLst/>
          </a:prstGeom>
          <a:solidFill>
            <a:srgbClr val="0B3149"/>
          </a:solidFill>
          <a:ln>
            <a:solidFill>
              <a:srgbClr val="0B31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EAFBC9A-656E-4A49-9E84-C15E783C1E31}"/>
              </a:ext>
            </a:extLst>
          </p:cNvPr>
          <p:cNvSpPr/>
          <p:nvPr/>
        </p:nvSpPr>
        <p:spPr>
          <a:xfrm>
            <a:off x="-20549" y="2753473"/>
            <a:ext cx="503434" cy="3308055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08A788F-96C0-45AD-8F80-81849F913A1A}"/>
              </a:ext>
            </a:extLst>
          </p:cNvPr>
          <p:cNvSpPr txBox="1"/>
          <p:nvPr/>
        </p:nvSpPr>
        <p:spPr>
          <a:xfrm>
            <a:off x="642137" y="3806655"/>
            <a:ext cx="88306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>
                <a:solidFill>
                  <a:schemeClr val="bg1"/>
                </a:solidFill>
                <a:latin typeface="Montserrat Medium" panose="00000600000000000000" pitchFamily="50" charset="0"/>
              </a:rPr>
              <a:t>Audiência Pública </a:t>
            </a:r>
          </a:p>
          <a:p>
            <a:r>
              <a:rPr lang="pt-BR" sz="4800" dirty="0">
                <a:solidFill>
                  <a:srgbClr val="39B8BB"/>
                </a:solidFill>
                <a:latin typeface="Montserrat ExtraBold" panose="00000900000000000000" pitchFamily="50" charset="0"/>
              </a:rPr>
              <a:t>PLP nº 77/2023</a:t>
            </a:r>
          </a:p>
        </p:txBody>
      </p:sp>
      <p:pic>
        <p:nvPicPr>
          <p:cNvPr id="8" name="Imagem 7" descr="Logotipo&#10;&#10;Descrição gerada automaticamente">
            <a:extLst>
              <a:ext uri="{FF2B5EF4-FFF2-40B4-BE49-F238E27FC236}">
                <a16:creationId xmlns:a16="http://schemas.microsoft.com/office/drawing/2014/main" id="{43944BF5-5C34-4D1B-9F89-396FCEAB0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103" y="5158483"/>
            <a:ext cx="2110483" cy="2110483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707E357E-A712-45E6-B24D-2096AF050005}"/>
              </a:ext>
            </a:extLst>
          </p:cNvPr>
          <p:cNvSpPr txBox="1"/>
          <p:nvPr/>
        </p:nvSpPr>
        <p:spPr>
          <a:xfrm>
            <a:off x="642137" y="5722974"/>
            <a:ext cx="237846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dirty="0">
                <a:solidFill>
                  <a:srgbClr val="0B3149"/>
                </a:solidFill>
                <a:latin typeface="Montserrat Light" panose="00000400000000000000" pitchFamily="50" charset="0"/>
              </a:rPr>
              <a:t>27 de junho de 2024</a:t>
            </a:r>
          </a:p>
        </p:txBody>
      </p:sp>
    </p:spTree>
    <p:extLst>
      <p:ext uri="{BB962C8B-B14F-4D97-AF65-F5344CB8AC3E}">
        <p14:creationId xmlns:p14="http://schemas.microsoft.com/office/powerpoint/2010/main" val="1245835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AE78667C-28ED-49EB-B31C-60C0DBD27C57}"/>
              </a:ext>
            </a:extLst>
          </p:cNvPr>
          <p:cNvSpPr/>
          <p:nvPr/>
        </p:nvSpPr>
        <p:spPr>
          <a:xfrm>
            <a:off x="305484" y="-1"/>
            <a:ext cx="11886516" cy="6858000"/>
          </a:xfrm>
          <a:prstGeom prst="rect">
            <a:avLst/>
          </a:prstGeom>
          <a:solidFill>
            <a:srgbClr val="0B3149"/>
          </a:solidFill>
          <a:ln>
            <a:solidFill>
              <a:srgbClr val="0B31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BBC4BC8-6DE1-4199-8EFF-AC50BF234CDD}"/>
              </a:ext>
            </a:extLst>
          </p:cNvPr>
          <p:cNvSpPr/>
          <p:nvPr/>
        </p:nvSpPr>
        <p:spPr>
          <a:xfrm>
            <a:off x="0" y="-1"/>
            <a:ext cx="305484" cy="685800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D1A2BBA-86DE-48BC-9A3F-9DD89D8A6B99}"/>
              </a:ext>
            </a:extLst>
          </p:cNvPr>
          <p:cNvSpPr txBox="1"/>
          <p:nvPr/>
        </p:nvSpPr>
        <p:spPr>
          <a:xfrm>
            <a:off x="610968" y="4992703"/>
            <a:ext cx="6942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>
                <a:solidFill>
                  <a:srgbClr val="3DB9BF"/>
                </a:solidFill>
                <a:latin typeface="Montserrat Medium" panose="00000600000000000000" pitchFamily="50" charset="0"/>
              </a:rPr>
              <a:t>Economia</a:t>
            </a:r>
          </a:p>
          <a:p>
            <a:r>
              <a:rPr lang="pt-BR" sz="4800" dirty="0">
                <a:solidFill>
                  <a:schemeClr val="bg1"/>
                </a:solidFill>
                <a:latin typeface="Montserrat ExtraBold" panose="00000900000000000000" pitchFamily="50" charset="0"/>
              </a:rPr>
              <a:t>DIGITAL</a:t>
            </a:r>
          </a:p>
        </p:txBody>
      </p:sp>
      <p:pic>
        <p:nvPicPr>
          <p:cNvPr id="15" name="Imagem 14" descr="Logotipo, nome da empresa&#10;&#10;Descrição gerada automaticamente">
            <a:extLst>
              <a:ext uri="{FF2B5EF4-FFF2-40B4-BE49-F238E27FC236}">
                <a16:creationId xmlns:a16="http://schemas.microsoft.com/office/drawing/2014/main" id="{C095459D-4724-495C-BE39-D021EE285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220" y="-250902"/>
            <a:ext cx="1547813" cy="154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23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AE78667C-28ED-49EB-B31C-60C0DBD27C57}"/>
              </a:ext>
            </a:extLst>
          </p:cNvPr>
          <p:cNvSpPr/>
          <p:nvPr/>
        </p:nvSpPr>
        <p:spPr>
          <a:xfrm>
            <a:off x="305484" y="-1"/>
            <a:ext cx="11886516" cy="6858000"/>
          </a:xfrm>
          <a:prstGeom prst="rect">
            <a:avLst/>
          </a:prstGeom>
          <a:solidFill>
            <a:srgbClr val="0B3149"/>
          </a:solidFill>
          <a:ln>
            <a:solidFill>
              <a:srgbClr val="0B31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BBC4BC8-6DE1-4199-8EFF-AC50BF234CDD}"/>
              </a:ext>
            </a:extLst>
          </p:cNvPr>
          <p:cNvSpPr/>
          <p:nvPr/>
        </p:nvSpPr>
        <p:spPr>
          <a:xfrm>
            <a:off x="0" y="-1"/>
            <a:ext cx="305484" cy="685800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D1A2BBA-86DE-48BC-9A3F-9DD89D8A6B99}"/>
              </a:ext>
            </a:extLst>
          </p:cNvPr>
          <p:cNvSpPr txBox="1"/>
          <p:nvPr/>
        </p:nvSpPr>
        <p:spPr>
          <a:xfrm>
            <a:off x="2271127" y="795171"/>
            <a:ext cx="6942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rgbClr val="3DB9BF"/>
                </a:solidFill>
                <a:latin typeface="Montserrat Medium" panose="00000600000000000000" pitchFamily="50" charset="0"/>
              </a:rPr>
              <a:t>Desafios da</a:t>
            </a:r>
          </a:p>
          <a:p>
            <a:r>
              <a:rPr lang="pt-BR" sz="3000" dirty="0">
                <a:solidFill>
                  <a:schemeClr val="bg1"/>
                </a:solidFill>
                <a:latin typeface="Montserrat ExtraBold" panose="00000900000000000000" pitchFamily="50" charset="0"/>
              </a:rPr>
              <a:t>ECONOMIA DIGITAL</a:t>
            </a:r>
          </a:p>
        </p:txBody>
      </p:sp>
      <p:pic>
        <p:nvPicPr>
          <p:cNvPr id="15" name="Imagem 14" descr="Logotipo, nome da empresa&#10;&#10;Descrição gerada automaticamente">
            <a:extLst>
              <a:ext uri="{FF2B5EF4-FFF2-40B4-BE49-F238E27FC236}">
                <a16:creationId xmlns:a16="http://schemas.microsoft.com/office/drawing/2014/main" id="{C095459D-4724-495C-BE39-D021EE285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220" y="-250902"/>
            <a:ext cx="1547813" cy="1547813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F5683247-6994-41C8-80CD-F6D733BE58A8}"/>
              </a:ext>
            </a:extLst>
          </p:cNvPr>
          <p:cNvSpPr txBox="1"/>
          <p:nvPr/>
        </p:nvSpPr>
        <p:spPr>
          <a:xfrm>
            <a:off x="1686775" y="4721298"/>
            <a:ext cx="44269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>
                <a:solidFill>
                  <a:srgbClr val="39B8BB"/>
                </a:solidFill>
                <a:latin typeface="Montserrat ExtraBold" panose="00000900000000000000" pitchFamily="50" charset="0"/>
              </a:rPr>
              <a:t>Conveniência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CC1F24A-1D9E-4533-8FEF-3E7543968956}"/>
              </a:ext>
            </a:extLst>
          </p:cNvPr>
          <p:cNvSpPr txBox="1"/>
          <p:nvPr/>
        </p:nvSpPr>
        <p:spPr>
          <a:xfrm>
            <a:off x="5965318" y="4707819"/>
            <a:ext cx="44269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>
                <a:solidFill>
                  <a:srgbClr val="39B8BB"/>
                </a:solidFill>
                <a:latin typeface="Montserrat ExtraBold" panose="00000900000000000000" pitchFamily="50" charset="0"/>
              </a:rPr>
              <a:t>Segurança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6C107B15-602D-4C73-931E-A1AB8D04E8A1}"/>
              </a:ext>
            </a:extLst>
          </p:cNvPr>
          <p:cNvSpPr txBox="1"/>
          <p:nvPr/>
        </p:nvSpPr>
        <p:spPr>
          <a:xfrm>
            <a:off x="4689514" y="4250439"/>
            <a:ext cx="30727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>
                <a:solidFill>
                  <a:schemeClr val="bg1"/>
                </a:solidFill>
                <a:latin typeface="Abadi" panose="020B0604020104020204" pitchFamily="34" charset="0"/>
                <a:ea typeface="STXingkai" panose="020B0503020204020204" pitchFamily="2" charset="-122"/>
              </a:rPr>
              <a:t>x</a:t>
            </a:r>
          </a:p>
        </p:txBody>
      </p:sp>
      <p:pic>
        <p:nvPicPr>
          <p:cNvPr id="3" name="Imagem 2" descr="Ícone&#10;&#10;Descrição gerada automaticamente">
            <a:extLst>
              <a:ext uri="{FF2B5EF4-FFF2-40B4-BE49-F238E27FC236}">
                <a16:creationId xmlns:a16="http://schemas.microsoft.com/office/drawing/2014/main" id="{37AB9711-93C8-4CBA-A76C-EF8E5B1A87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5114" y="3165100"/>
            <a:ext cx="1185284" cy="1185284"/>
          </a:xfrm>
          <a:prstGeom prst="rect">
            <a:avLst/>
          </a:prstGeom>
        </p:spPr>
      </p:pic>
      <p:pic>
        <p:nvPicPr>
          <p:cNvPr id="5" name="Imagem 4" descr="Ícone&#10;&#10;Descrição gerada automaticamente">
            <a:extLst>
              <a:ext uri="{FF2B5EF4-FFF2-40B4-BE49-F238E27FC236}">
                <a16:creationId xmlns:a16="http://schemas.microsoft.com/office/drawing/2014/main" id="{C566FBE2-0569-4B40-B7F3-E3118C3B83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189" y="3094955"/>
            <a:ext cx="1486114" cy="14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441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AE78667C-28ED-49EB-B31C-60C0DBD27C57}"/>
              </a:ext>
            </a:extLst>
          </p:cNvPr>
          <p:cNvSpPr/>
          <p:nvPr/>
        </p:nvSpPr>
        <p:spPr>
          <a:xfrm>
            <a:off x="305484" y="-1"/>
            <a:ext cx="11886516" cy="6858000"/>
          </a:xfrm>
          <a:prstGeom prst="rect">
            <a:avLst/>
          </a:prstGeom>
          <a:solidFill>
            <a:srgbClr val="0B3149"/>
          </a:solidFill>
          <a:ln>
            <a:solidFill>
              <a:srgbClr val="0B31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BBC4BC8-6DE1-4199-8EFF-AC50BF234CDD}"/>
              </a:ext>
            </a:extLst>
          </p:cNvPr>
          <p:cNvSpPr/>
          <p:nvPr/>
        </p:nvSpPr>
        <p:spPr>
          <a:xfrm>
            <a:off x="0" y="-1"/>
            <a:ext cx="305484" cy="685800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5" name="Imagem 14" descr="Logotipo, nome da empresa&#10;&#10;Descrição gerada automaticamente">
            <a:extLst>
              <a:ext uri="{FF2B5EF4-FFF2-40B4-BE49-F238E27FC236}">
                <a16:creationId xmlns:a16="http://schemas.microsoft.com/office/drawing/2014/main" id="{C095459D-4724-495C-BE39-D021EE285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220" y="-250902"/>
            <a:ext cx="1547813" cy="1547813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F5683247-6994-41C8-80CD-F6D733BE58A8}"/>
              </a:ext>
            </a:extLst>
          </p:cNvPr>
          <p:cNvSpPr txBox="1"/>
          <p:nvPr/>
        </p:nvSpPr>
        <p:spPr>
          <a:xfrm>
            <a:off x="-400464" y="1764012"/>
            <a:ext cx="82698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Mais</a:t>
            </a:r>
          </a:p>
          <a:p>
            <a:pPr algn="ctr"/>
            <a:r>
              <a:rPr lang="pt-BR" sz="3000" dirty="0">
                <a:solidFill>
                  <a:schemeClr val="bg1"/>
                </a:solidFill>
                <a:latin typeface="Montserrat ExtraBold" panose="00000900000000000000" pitchFamily="50" charset="0"/>
              </a:rPr>
              <a:t>Segurança</a:t>
            </a:r>
            <a:endParaRPr lang="pt-BR" sz="3000" dirty="0">
              <a:solidFill>
                <a:srgbClr val="39B8BB"/>
              </a:solidFill>
              <a:latin typeface="Montserrat ExtraBold" panose="00000900000000000000" pitchFamily="50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96FE1664-2D6E-4C8A-BBE3-8F1B86EC6B08}"/>
              </a:ext>
            </a:extLst>
          </p:cNvPr>
          <p:cNvSpPr txBox="1"/>
          <p:nvPr/>
        </p:nvSpPr>
        <p:spPr>
          <a:xfrm>
            <a:off x="5122660" y="1746095"/>
            <a:ext cx="610446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0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Valorização dos     </a:t>
            </a:r>
          </a:p>
          <a:p>
            <a:pPr algn="ctr"/>
            <a:r>
              <a:rPr lang="pt-BR" sz="3000" dirty="0">
                <a:solidFill>
                  <a:schemeClr val="bg1"/>
                </a:solidFill>
                <a:latin typeface="Montserrat ExtraBold" panose="00000900000000000000" pitchFamily="50" charset="0"/>
              </a:rPr>
              <a:t>bancos digitais</a:t>
            </a:r>
            <a:endParaRPr lang="pt-BR" sz="3000" dirty="0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934936E1-140F-4B48-A6DF-F040E589185F}"/>
              </a:ext>
            </a:extLst>
          </p:cNvPr>
          <p:cNvSpPr txBox="1"/>
          <p:nvPr/>
        </p:nvSpPr>
        <p:spPr>
          <a:xfrm>
            <a:off x="4999153" y="1826478"/>
            <a:ext cx="139276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dirty="0">
                <a:solidFill>
                  <a:srgbClr val="39B8BB"/>
                </a:solidFill>
                <a:latin typeface="Montserrat ExtraBold" panose="00000900000000000000" pitchFamily="50" charset="0"/>
              </a:rPr>
              <a:t>=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1381418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AE78667C-28ED-49EB-B31C-60C0DBD27C57}"/>
              </a:ext>
            </a:extLst>
          </p:cNvPr>
          <p:cNvSpPr/>
          <p:nvPr/>
        </p:nvSpPr>
        <p:spPr>
          <a:xfrm>
            <a:off x="305484" y="-1"/>
            <a:ext cx="11886516" cy="6858000"/>
          </a:xfrm>
          <a:prstGeom prst="rect">
            <a:avLst/>
          </a:prstGeom>
          <a:solidFill>
            <a:srgbClr val="0B3149"/>
          </a:solidFill>
          <a:ln>
            <a:solidFill>
              <a:srgbClr val="0B31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BBC4BC8-6DE1-4199-8EFF-AC50BF234CDD}"/>
              </a:ext>
            </a:extLst>
          </p:cNvPr>
          <p:cNvSpPr/>
          <p:nvPr/>
        </p:nvSpPr>
        <p:spPr>
          <a:xfrm>
            <a:off x="0" y="-1"/>
            <a:ext cx="305484" cy="685800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5" name="Imagem 14" descr="Logotipo, nome da empresa&#10;&#10;Descrição gerada automaticamente">
            <a:extLst>
              <a:ext uri="{FF2B5EF4-FFF2-40B4-BE49-F238E27FC236}">
                <a16:creationId xmlns:a16="http://schemas.microsoft.com/office/drawing/2014/main" id="{C095459D-4724-495C-BE39-D021EE285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220" y="-250902"/>
            <a:ext cx="1547813" cy="1547813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F5683247-6994-41C8-80CD-F6D733BE58A8}"/>
              </a:ext>
            </a:extLst>
          </p:cNvPr>
          <p:cNvSpPr txBox="1"/>
          <p:nvPr/>
        </p:nvSpPr>
        <p:spPr>
          <a:xfrm>
            <a:off x="-400464" y="1764012"/>
            <a:ext cx="82698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Mais</a:t>
            </a:r>
          </a:p>
          <a:p>
            <a:pPr algn="ctr"/>
            <a:r>
              <a:rPr lang="pt-BR" sz="3000" dirty="0">
                <a:solidFill>
                  <a:schemeClr val="bg1"/>
                </a:solidFill>
                <a:latin typeface="Montserrat ExtraBold" panose="00000900000000000000" pitchFamily="50" charset="0"/>
              </a:rPr>
              <a:t>Segurança</a:t>
            </a:r>
            <a:endParaRPr lang="pt-BR" sz="3000" dirty="0">
              <a:solidFill>
                <a:srgbClr val="39B8BB"/>
              </a:solidFill>
              <a:latin typeface="Montserrat ExtraBold" panose="00000900000000000000" pitchFamily="50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96FE1664-2D6E-4C8A-BBE3-8F1B86EC6B08}"/>
              </a:ext>
            </a:extLst>
          </p:cNvPr>
          <p:cNvSpPr txBox="1"/>
          <p:nvPr/>
        </p:nvSpPr>
        <p:spPr>
          <a:xfrm>
            <a:off x="5122660" y="1746095"/>
            <a:ext cx="610446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0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Valorização dos     </a:t>
            </a:r>
          </a:p>
          <a:p>
            <a:pPr algn="ctr"/>
            <a:r>
              <a:rPr lang="pt-BR" sz="3000" dirty="0">
                <a:solidFill>
                  <a:schemeClr val="bg1"/>
                </a:solidFill>
                <a:latin typeface="Montserrat ExtraBold" panose="00000900000000000000" pitchFamily="50" charset="0"/>
              </a:rPr>
              <a:t>bancos digitais</a:t>
            </a:r>
            <a:endParaRPr lang="pt-BR" sz="3000" dirty="0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934936E1-140F-4B48-A6DF-F040E589185F}"/>
              </a:ext>
            </a:extLst>
          </p:cNvPr>
          <p:cNvSpPr txBox="1"/>
          <p:nvPr/>
        </p:nvSpPr>
        <p:spPr>
          <a:xfrm>
            <a:off x="4999153" y="1826478"/>
            <a:ext cx="139276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6000" dirty="0">
                <a:solidFill>
                  <a:srgbClr val="39B8BB"/>
                </a:solidFill>
                <a:latin typeface="Montserrat ExtraBold" panose="00000900000000000000" pitchFamily="50" charset="0"/>
              </a:rPr>
              <a:t>=</a:t>
            </a:r>
            <a:endParaRPr lang="pt-BR" sz="6000" dirty="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73BCC4BF-D1BB-4FC5-B2E5-44295390C9C4}"/>
              </a:ext>
            </a:extLst>
          </p:cNvPr>
          <p:cNvSpPr txBox="1"/>
          <p:nvPr/>
        </p:nvSpPr>
        <p:spPr>
          <a:xfrm>
            <a:off x="2543820" y="4725532"/>
            <a:ext cx="698076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200" dirty="0">
                <a:solidFill>
                  <a:schemeClr val="bg1"/>
                </a:solidFill>
                <a:effectLst/>
                <a:latin typeface="Montserrat ExtraLight" panose="000003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Queremos </a:t>
            </a:r>
            <a:r>
              <a:rPr lang="pt-BR" sz="2200" dirty="0">
                <a:solidFill>
                  <a:schemeClr val="bg1"/>
                </a:solidFill>
                <a:effectLst/>
                <a:latin typeface="Montserrat ExtraBold" panose="000009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ampliar as conversas </a:t>
            </a:r>
            <a:r>
              <a:rPr lang="pt-BR" sz="2200" dirty="0">
                <a:solidFill>
                  <a:schemeClr val="bg1"/>
                </a:solidFill>
                <a:effectLst/>
                <a:latin typeface="Montserrat ExtraLight" panose="000003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para entender </a:t>
            </a:r>
          </a:p>
          <a:p>
            <a:pPr algn="ctr"/>
            <a:r>
              <a:rPr lang="pt-BR" sz="2200" dirty="0">
                <a:solidFill>
                  <a:schemeClr val="bg1"/>
                </a:solidFill>
                <a:effectLst/>
                <a:latin typeface="Montserrat ExtraLight" panose="000003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como a </a:t>
            </a:r>
            <a:r>
              <a:rPr lang="pt-BR" sz="2200" dirty="0">
                <a:solidFill>
                  <a:schemeClr val="bg1"/>
                </a:solidFill>
                <a:effectLst/>
                <a:latin typeface="Montserrat ExtraBold" panose="000009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ICP-Brasil pode colaborar </a:t>
            </a:r>
            <a:r>
              <a:rPr lang="pt-BR" sz="2200" dirty="0">
                <a:solidFill>
                  <a:schemeClr val="bg1"/>
                </a:solidFill>
                <a:effectLst/>
                <a:latin typeface="Montserrat ExtraLight" panose="000003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sem onerar os bancos e, principalmente, o cidadão!</a:t>
            </a:r>
            <a:endParaRPr lang="pt-BR" sz="2200" dirty="0">
              <a:solidFill>
                <a:schemeClr val="bg1"/>
              </a:solidFill>
              <a:latin typeface="Montserrat ExtraLight" panose="00000300000000000000" pitchFamily="50" charset="0"/>
            </a:endParaRPr>
          </a:p>
        </p:txBody>
      </p:sp>
      <p:pic>
        <p:nvPicPr>
          <p:cNvPr id="3" name="Gráfico 2" descr="Chat estrutura de tópicos">
            <a:extLst>
              <a:ext uri="{FF2B5EF4-FFF2-40B4-BE49-F238E27FC236}">
                <a16:creationId xmlns:a16="http://schemas.microsoft.com/office/drawing/2014/main" id="{1EE18D0F-AD6A-49F5-A09F-C34C5FC8AE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24553" y="3081866"/>
            <a:ext cx="1392765" cy="1392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350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8573C1E-765C-4568-A2A0-17E894B80C6C}"/>
              </a:ext>
            </a:extLst>
          </p:cNvPr>
          <p:cNvSpPr/>
          <p:nvPr/>
        </p:nvSpPr>
        <p:spPr>
          <a:xfrm>
            <a:off x="0" y="2"/>
            <a:ext cx="12192000" cy="5829297"/>
          </a:xfrm>
          <a:prstGeom prst="rect">
            <a:avLst/>
          </a:prstGeom>
          <a:solidFill>
            <a:srgbClr val="0B3149"/>
          </a:solidFill>
          <a:ln>
            <a:solidFill>
              <a:srgbClr val="0B31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1A2A64D-F633-4E6D-8FF5-3532A67DDF09}"/>
              </a:ext>
            </a:extLst>
          </p:cNvPr>
          <p:cNvSpPr/>
          <p:nvPr/>
        </p:nvSpPr>
        <p:spPr>
          <a:xfrm flipH="1">
            <a:off x="-56953" y="1028701"/>
            <a:ext cx="942973" cy="6357938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D1A2BBA-86DE-48BC-9A3F-9DD89D8A6B99}"/>
              </a:ext>
            </a:extLst>
          </p:cNvPr>
          <p:cNvSpPr txBox="1"/>
          <p:nvPr/>
        </p:nvSpPr>
        <p:spPr>
          <a:xfrm>
            <a:off x="2214871" y="2044637"/>
            <a:ext cx="8215903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aseline="-25000" dirty="0">
                <a:solidFill>
                  <a:schemeClr val="bg1"/>
                </a:solidFill>
                <a:latin typeface="Montserrat Medium" panose="00000600000000000000" pitchFamily="50" charset="0"/>
              </a:rPr>
              <a:t>Entre em contato com a ANCD</a:t>
            </a:r>
          </a:p>
          <a:p>
            <a:pPr algn="ctr"/>
            <a:r>
              <a:rPr lang="pt-BR" sz="3200" baseline="-25000" dirty="0">
                <a:solidFill>
                  <a:srgbClr val="3DB9BF"/>
                </a:solidFill>
                <a:latin typeface="Montserrat ExtraBold" panose="00000900000000000000" pitchFamily="50" charset="0"/>
              </a:rPr>
              <a:t>comunicacao@ancd.org.br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6D6A492B-B290-4236-96C3-E0BD01FF82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0789" y="5396208"/>
            <a:ext cx="1885949" cy="1885949"/>
          </a:xfrm>
          <a:prstGeom prst="rect">
            <a:avLst/>
          </a:prstGeom>
        </p:spPr>
      </p:pic>
      <p:pic>
        <p:nvPicPr>
          <p:cNvPr id="3" name="Imagem 2" descr="Ícone, nome da empresa&#10;&#10;Descrição gerada automaticamente">
            <a:extLst>
              <a:ext uri="{FF2B5EF4-FFF2-40B4-BE49-F238E27FC236}">
                <a16:creationId xmlns:a16="http://schemas.microsoft.com/office/drawing/2014/main" id="{5F11EACB-AC4A-43C0-9012-EAC4C11EE5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861" y="3016928"/>
            <a:ext cx="692403" cy="657783"/>
          </a:xfrm>
          <a:prstGeom prst="rect">
            <a:avLst/>
          </a:prstGeom>
        </p:spPr>
      </p:pic>
      <p:pic>
        <p:nvPicPr>
          <p:cNvPr id="9" name="Imagem 8" descr="Ícone&#10;&#10;Descrição gerada automaticamente">
            <a:extLst>
              <a:ext uri="{FF2B5EF4-FFF2-40B4-BE49-F238E27FC236}">
                <a16:creationId xmlns:a16="http://schemas.microsoft.com/office/drawing/2014/main" id="{0D879D70-C390-409D-8972-8A38CBD02E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286" y="3016928"/>
            <a:ext cx="692403" cy="657783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D1004E1D-9F3D-4519-A33E-83259161BC16}"/>
              </a:ext>
            </a:extLst>
          </p:cNvPr>
          <p:cNvSpPr txBox="1"/>
          <p:nvPr/>
        </p:nvSpPr>
        <p:spPr>
          <a:xfrm>
            <a:off x="4935218" y="3207320"/>
            <a:ext cx="8215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aseline="-25000" dirty="0">
                <a:solidFill>
                  <a:srgbClr val="3DB9BF"/>
                </a:solidFill>
                <a:latin typeface="Montserrat Medium" panose="00000600000000000000" pitchFamily="50" charset="0"/>
              </a:rPr>
              <a:t>@ancd-oficial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7195108-58AB-41FC-A744-04ADD799D6DD}"/>
              </a:ext>
            </a:extLst>
          </p:cNvPr>
          <p:cNvSpPr txBox="1"/>
          <p:nvPr/>
        </p:nvSpPr>
        <p:spPr>
          <a:xfrm>
            <a:off x="6675509" y="3207320"/>
            <a:ext cx="1222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aseline="-25000" dirty="0">
                <a:solidFill>
                  <a:srgbClr val="3DB9BF"/>
                </a:solidFill>
                <a:latin typeface="Montserrat Medium" panose="00000600000000000000" pitchFamily="50" charset="0"/>
              </a:rPr>
              <a:t>/</a:t>
            </a:r>
            <a:r>
              <a:rPr lang="pt-BR" baseline="-25000" dirty="0" err="1">
                <a:solidFill>
                  <a:srgbClr val="3DB9BF"/>
                </a:solidFill>
                <a:latin typeface="Montserrat Medium" panose="00000600000000000000" pitchFamily="50" charset="0"/>
              </a:rPr>
              <a:t>ancd_oficial</a:t>
            </a:r>
            <a:endParaRPr lang="pt-BR" baseline="-25000" dirty="0">
              <a:solidFill>
                <a:srgbClr val="3DB9BF"/>
              </a:solidFill>
              <a:latin typeface="Montserrat Medium" panose="00000600000000000000" pitchFamily="50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0A88CA7F-540A-4A6E-9596-B57EA3DBBD97}"/>
              </a:ext>
            </a:extLst>
          </p:cNvPr>
          <p:cNvSpPr txBox="1"/>
          <p:nvPr/>
        </p:nvSpPr>
        <p:spPr>
          <a:xfrm>
            <a:off x="2504892" y="3880542"/>
            <a:ext cx="71822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pt-BR" sz="3300" baseline="-25000" dirty="0">
                <a:solidFill>
                  <a:srgbClr val="3DB9BF"/>
                </a:solidFill>
                <a:latin typeface="Montserrat Medium" panose="00000600000000000000" pitchFamily="50" charset="0"/>
              </a:rPr>
              <a:t>www.</a:t>
            </a:r>
            <a:r>
              <a:rPr lang="pt-BR" sz="3300" baseline="-25000" dirty="0">
                <a:solidFill>
                  <a:schemeClr val="bg1"/>
                </a:solidFill>
                <a:latin typeface="Montserrat ExtraBold" panose="00000900000000000000" pitchFamily="50" charset="0"/>
              </a:rPr>
              <a:t>ancd</a:t>
            </a:r>
            <a:r>
              <a:rPr lang="pt-BR" sz="3300" baseline="-25000" dirty="0">
                <a:solidFill>
                  <a:srgbClr val="3DB9BF"/>
                </a:solidFill>
                <a:latin typeface="Montserrat Medium" panose="00000600000000000000" pitchFamily="50" charset="0"/>
              </a:rPr>
              <a:t>.org.br</a:t>
            </a:r>
          </a:p>
        </p:txBody>
      </p:sp>
    </p:spTree>
    <p:extLst>
      <p:ext uri="{BB962C8B-B14F-4D97-AF65-F5344CB8AC3E}">
        <p14:creationId xmlns:p14="http://schemas.microsoft.com/office/powerpoint/2010/main" val="1942540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BCC7942A-6C95-4B24-9F59-0EE6E6F0C7C2}"/>
              </a:ext>
            </a:extLst>
          </p:cNvPr>
          <p:cNvSpPr/>
          <p:nvPr/>
        </p:nvSpPr>
        <p:spPr>
          <a:xfrm>
            <a:off x="305484" y="-1"/>
            <a:ext cx="11886516" cy="6858000"/>
          </a:xfrm>
          <a:prstGeom prst="rect">
            <a:avLst/>
          </a:prstGeom>
          <a:solidFill>
            <a:srgbClr val="0B3149"/>
          </a:solidFill>
          <a:ln>
            <a:solidFill>
              <a:srgbClr val="0B31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D1A2BBA-86DE-48BC-9A3F-9DD89D8A6B99}"/>
              </a:ext>
            </a:extLst>
          </p:cNvPr>
          <p:cNvSpPr txBox="1"/>
          <p:nvPr/>
        </p:nvSpPr>
        <p:spPr>
          <a:xfrm>
            <a:off x="637682" y="4845433"/>
            <a:ext cx="57638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>
                <a:solidFill>
                  <a:srgbClr val="3DB9BF"/>
                </a:solidFill>
                <a:latin typeface="Montserrat Medium" panose="00000600000000000000" pitchFamily="50" charset="0"/>
              </a:rPr>
              <a:t>conheça a</a:t>
            </a:r>
          </a:p>
          <a:p>
            <a:r>
              <a:rPr lang="pt-BR" sz="4800" dirty="0">
                <a:solidFill>
                  <a:schemeClr val="bg1"/>
                </a:solidFill>
                <a:latin typeface="Montserrat ExtraBold" panose="00000900000000000000" pitchFamily="50" charset="0"/>
              </a:rPr>
              <a:t>ANCD</a:t>
            </a:r>
          </a:p>
        </p:txBody>
      </p:sp>
      <p:pic>
        <p:nvPicPr>
          <p:cNvPr id="15" name="Imagem 14" descr="Logotipo, nome da empresa&#10;&#10;Descrição gerada automaticamente">
            <a:extLst>
              <a:ext uri="{FF2B5EF4-FFF2-40B4-BE49-F238E27FC236}">
                <a16:creationId xmlns:a16="http://schemas.microsoft.com/office/drawing/2014/main" id="{C095459D-4724-495C-BE39-D021EE285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220" y="-250902"/>
            <a:ext cx="1547813" cy="1547813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E80FB241-E3DF-4807-A370-D912D231A444}"/>
              </a:ext>
            </a:extLst>
          </p:cNvPr>
          <p:cNvSpPr/>
          <p:nvPr/>
        </p:nvSpPr>
        <p:spPr>
          <a:xfrm>
            <a:off x="0" y="-1"/>
            <a:ext cx="305484" cy="685800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0446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1488124C-1ECD-4A9C-870D-36EDB48B5F7C}"/>
              </a:ext>
            </a:extLst>
          </p:cNvPr>
          <p:cNvSpPr/>
          <p:nvPr/>
        </p:nvSpPr>
        <p:spPr>
          <a:xfrm>
            <a:off x="0" y="0"/>
            <a:ext cx="12192000" cy="6854006"/>
          </a:xfrm>
          <a:prstGeom prst="rect">
            <a:avLst/>
          </a:prstGeom>
          <a:solidFill>
            <a:srgbClr val="0F3149"/>
          </a:solidFill>
          <a:ln>
            <a:solidFill>
              <a:srgbClr val="0F31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34906976-FF08-4B7F-A52F-4C20E69C94AD}"/>
              </a:ext>
            </a:extLst>
          </p:cNvPr>
          <p:cNvSpPr txBox="1"/>
          <p:nvPr/>
        </p:nvSpPr>
        <p:spPr>
          <a:xfrm>
            <a:off x="600113" y="2675457"/>
            <a:ext cx="8585343" cy="3215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000" dirty="0">
                <a:solidFill>
                  <a:srgbClr val="3DB9BF"/>
                </a:solidFill>
                <a:effectLst/>
                <a:latin typeface="Montserrat ExtraBold" panose="000009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Fruto da união das principais empresas do setor de certificação digital,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500" dirty="0">
                <a:solidFill>
                  <a:schemeClr val="bg1"/>
                </a:solidFill>
                <a:effectLst/>
                <a:latin typeface="Montserrat Medium" panose="000006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 ANCD tem o objetivo de representá-las em diferentes fóruns de discussão, assegurando que a ICP-Brasil continue a ser uma tecnologia fundamental para a digitalização segura do país.</a:t>
            </a:r>
            <a:r>
              <a:rPr lang="pt-BR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282EAE9-DFED-4FB4-BA5B-00B18ADA8285}"/>
              </a:ext>
            </a:extLst>
          </p:cNvPr>
          <p:cNvSpPr/>
          <p:nvPr/>
        </p:nvSpPr>
        <p:spPr>
          <a:xfrm rot="5400000">
            <a:off x="1226825" y="1824784"/>
            <a:ext cx="128542" cy="1215663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 descr="Logotipo, nome da empresa&#10;&#10;Descrição gerada automaticamente">
            <a:extLst>
              <a:ext uri="{FF2B5EF4-FFF2-40B4-BE49-F238E27FC236}">
                <a16:creationId xmlns:a16="http://schemas.microsoft.com/office/drawing/2014/main" id="{99014B95-B926-45FA-BD47-C7EF14470C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7035" y="-228600"/>
            <a:ext cx="1547813" cy="154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46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AE78667C-28ED-49EB-B31C-60C0DBD27C57}"/>
              </a:ext>
            </a:extLst>
          </p:cNvPr>
          <p:cNvSpPr/>
          <p:nvPr/>
        </p:nvSpPr>
        <p:spPr>
          <a:xfrm>
            <a:off x="305484" y="-1"/>
            <a:ext cx="11886516" cy="6858000"/>
          </a:xfrm>
          <a:prstGeom prst="rect">
            <a:avLst/>
          </a:prstGeom>
          <a:solidFill>
            <a:srgbClr val="0B3149"/>
          </a:solidFill>
          <a:ln>
            <a:solidFill>
              <a:srgbClr val="0B31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BBC4BC8-6DE1-4199-8EFF-AC50BF234CDD}"/>
              </a:ext>
            </a:extLst>
          </p:cNvPr>
          <p:cNvSpPr/>
          <p:nvPr/>
        </p:nvSpPr>
        <p:spPr>
          <a:xfrm>
            <a:off x="0" y="-1"/>
            <a:ext cx="305484" cy="685800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D1A2BBA-86DE-48BC-9A3F-9DD89D8A6B99}"/>
              </a:ext>
            </a:extLst>
          </p:cNvPr>
          <p:cNvSpPr txBox="1"/>
          <p:nvPr/>
        </p:nvSpPr>
        <p:spPr>
          <a:xfrm>
            <a:off x="637682" y="4845433"/>
            <a:ext cx="57638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>
                <a:solidFill>
                  <a:srgbClr val="3DB9BF"/>
                </a:solidFill>
                <a:latin typeface="Montserrat Medium" panose="00000600000000000000" pitchFamily="50" charset="0"/>
              </a:rPr>
              <a:t>Conheça a</a:t>
            </a:r>
          </a:p>
          <a:p>
            <a:r>
              <a:rPr lang="pt-BR" sz="4800" dirty="0">
                <a:solidFill>
                  <a:schemeClr val="bg1"/>
                </a:solidFill>
                <a:latin typeface="Montserrat ExtraBold" panose="00000900000000000000" pitchFamily="50" charset="0"/>
              </a:rPr>
              <a:t>ICP-BRASIL</a:t>
            </a:r>
          </a:p>
        </p:txBody>
      </p:sp>
      <p:pic>
        <p:nvPicPr>
          <p:cNvPr id="15" name="Imagem 14" descr="Logotipo, nome da empresa&#10;&#10;Descrição gerada automaticamente">
            <a:extLst>
              <a:ext uri="{FF2B5EF4-FFF2-40B4-BE49-F238E27FC236}">
                <a16:creationId xmlns:a16="http://schemas.microsoft.com/office/drawing/2014/main" id="{C095459D-4724-495C-BE39-D021EE285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220" y="-250902"/>
            <a:ext cx="1547813" cy="154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523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A6B4B05-CDA1-45C4-BAA6-244BE6E1F2B7}"/>
              </a:ext>
            </a:extLst>
          </p:cNvPr>
          <p:cNvSpPr/>
          <p:nvPr/>
        </p:nvSpPr>
        <p:spPr>
          <a:xfrm>
            <a:off x="-3" y="1"/>
            <a:ext cx="10950501" cy="6877078"/>
          </a:xfrm>
          <a:prstGeom prst="rect">
            <a:avLst/>
          </a:prstGeom>
          <a:solidFill>
            <a:srgbClr val="0B3149"/>
          </a:solidFill>
          <a:ln>
            <a:solidFill>
              <a:srgbClr val="0B31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EAFBC9A-656E-4A49-9E84-C15E783C1E31}"/>
              </a:ext>
            </a:extLst>
          </p:cNvPr>
          <p:cNvSpPr/>
          <p:nvPr/>
        </p:nvSpPr>
        <p:spPr>
          <a:xfrm>
            <a:off x="-1" y="0"/>
            <a:ext cx="756859" cy="1439333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08A788F-96C0-45AD-8F80-81849F913A1A}"/>
              </a:ext>
            </a:extLst>
          </p:cNvPr>
          <p:cNvSpPr txBox="1"/>
          <p:nvPr/>
        </p:nvSpPr>
        <p:spPr>
          <a:xfrm>
            <a:off x="884160" y="190291"/>
            <a:ext cx="53391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>
                <a:solidFill>
                  <a:schemeClr val="bg1"/>
                </a:solidFill>
                <a:latin typeface="Montserrat Medium" panose="00000600000000000000" pitchFamily="50" charset="0"/>
              </a:rPr>
              <a:t>ICP-Brasil</a:t>
            </a:r>
          </a:p>
          <a:p>
            <a:r>
              <a:rPr lang="pt-BR" i="1" dirty="0">
                <a:solidFill>
                  <a:srgbClr val="39B8BB"/>
                </a:solidFill>
                <a:latin typeface="Montserrat ExtraBold" panose="00000900000000000000" pitchFamily="50" charset="0"/>
              </a:rPr>
              <a:t>Identidade e assinatura digital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CFF452A-163E-4A3A-AE79-80245BCCF52D}"/>
              </a:ext>
            </a:extLst>
          </p:cNvPr>
          <p:cNvSpPr txBox="1"/>
          <p:nvPr/>
        </p:nvSpPr>
        <p:spPr>
          <a:xfrm>
            <a:off x="884160" y="1872297"/>
            <a:ext cx="706666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kern="0" dirty="0">
                <a:solidFill>
                  <a:srgbClr val="39B8BB"/>
                </a:solidFill>
                <a:latin typeface="Montserrat Medium" panose="000006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A história da </a:t>
            </a:r>
            <a:r>
              <a:rPr lang="pt-BR" kern="0" dirty="0">
                <a:solidFill>
                  <a:srgbClr val="39B8BB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Infraestrutura de Chaves Públicas Brasileira (ICP-Brasil)</a:t>
            </a:r>
            <a:r>
              <a:rPr lang="pt-BR" kern="0" dirty="0">
                <a:solidFill>
                  <a:srgbClr val="39B8BB"/>
                </a:solidFill>
                <a:latin typeface="Montserrat Medium" panose="000006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 começa em 2001, quando foi publicada a </a:t>
            </a:r>
            <a:r>
              <a:rPr lang="pt-BR" kern="0" dirty="0">
                <a:solidFill>
                  <a:srgbClr val="39B8BB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Medida Provisória 2.200-2</a:t>
            </a:r>
            <a:r>
              <a:rPr lang="pt-BR" kern="0" dirty="0">
                <a:solidFill>
                  <a:srgbClr val="39B8BB"/>
                </a:solidFill>
                <a:latin typeface="Montserrat Medium" panose="000006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, que criou a cadeia hierárquica de certificação digital utilizada no Brasil para garantir aos documentos e serviços eletrônicos:</a:t>
            </a:r>
          </a:p>
          <a:p>
            <a:endParaRPr lang="pt-BR" kern="0" dirty="0">
              <a:solidFill>
                <a:srgbClr val="39B8BB"/>
              </a:solidFill>
              <a:latin typeface="Montserrat Medium" panose="000006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  <a:p>
            <a:r>
              <a:rPr lang="pt-BR" kern="0" dirty="0">
                <a:solidFill>
                  <a:srgbClr val="39B8BB"/>
                </a:solidFill>
                <a:latin typeface="Montserrat Black" panose="00000A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&gt; </a:t>
            </a:r>
            <a:r>
              <a:rPr lang="pt-BR" kern="0" dirty="0">
                <a:solidFill>
                  <a:schemeClr val="bg1"/>
                </a:solidFill>
                <a:latin typeface="Montserrat Medium" panose="000006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Segurança</a:t>
            </a:r>
          </a:p>
          <a:p>
            <a:endParaRPr lang="pt-BR" kern="0" dirty="0">
              <a:solidFill>
                <a:schemeClr val="bg1"/>
              </a:solidFill>
              <a:latin typeface="Montserrat Medium" panose="000006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  <a:p>
            <a:r>
              <a:rPr lang="pt-BR" kern="0" dirty="0">
                <a:solidFill>
                  <a:srgbClr val="39B8BB"/>
                </a:solidFill>
                <a:latin typeface="Montserrat Black" panose="00000A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&gt;</a:t>
            </a:r>
            <a:r>
              <a:rPr lang="pt-BR" kern="0" dirty="0">
                <a:solidFill>
                  <a:schemeClr val="bg1"/>
                </a:solidFill>
                <a:latin typeface="Montserrat Medium" panose="000006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 Autenticidade</a:t>
            </a:r>
          </a:p>
          <a:p>
            <a:endParaRPr lang="pt-BR" kern="0" dirty="0">
              <a:solidFill>
                <a:schemeClr val="bg1"/>
              </a:solidFill>
              <a:latin typeface="Montserrat Medium" panose="000006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  <a:p>
            <a:r>
              <a:rPr lang="pt-BR" kern="0" dirty="0">
                <a:solidFill>
                  <a:srgbClr val="39B8BB"/>
                </a:solidFill>
                <a:latin typeface="Montserrat Black" panose="00000A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&gt; </a:t>
            </a:r>
            <a:r>
              <a:rPr lang="pt-BR" kern="0" dirty="0">
                <a:solidFill>
                  <a:schemeClr val="bg1"/>
                </a:solidFill>
                <a:latin typeface="Montserrat Medium" panose="000006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Integridade </a:t>
            </a:r>
          </a:p>
          <a:p>
            <a:endParaRPr lang="pt-BR" kern="0" dirty="0">
              <a:solidFill>
                <a:schemeClr val="bg1"/>
              </a:solidFill>
              <a:latin typeface="Montserrat Medium" panose="000006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  <a:p>
            <a:r>
              <a:rPr lang="pt-BR" kern="0" dirty="0">
                <a:solidFill>
                  <a:srgbClr val="39B8BB"/>
                </a:solidFill>
                <a:latin typeface="Montserrat Black" panose="00000A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&gt;</a:t>
            </a:r>
            <a:r>
              <a:rPr lang="pt-BR" kern="0" dirty="0">
                <a:solidFill>
                  <a:schemeClr val="bg1"/>
                </a:solidFill>
                <a:latin typeface="Montserrat Medium" panose="000006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 Confidencialidade</a:t>
            </a:r>
          </a:p>
          <a:p>
            <a:pPr marL="285750" indent="-285750">
              <a:buFontTx/>
              <a:buChar char="-"/>
            </a:pPr>
            <a:endParaRPr lang="pt-BR" kern="0" dirty="0">
              <a:solidFill>
                <a:srgbClr val="39B8BB"/>
              </a:solidFill>
              <a:latin typeface="Montserrat Medium" panose="000006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32" name="Imagem 31" descr="Logotipo&#10;&#10;Descrição gerada automaticamente">
            <a:extLst>
              <a:ext uri="{FF2B5EF4-FFF2-40B4-BE49-F238E27FC236}">
                <a16:creationId xmlns:a16="http://schemas.microsoft.com/office/drawing/2014/main" id="{07661983-361F-4CAC-BDE3-19F870F8B1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078" y="-152400"/>
            <a:ext cx="979926" cy="979926"/>
          </a:xfrm>
          <a:prstGeom prst="rect">
            <a:avLst/>
          </a:prstGeom>
        </p:spPr>
      </p:pic>
      <p:pic>
        <p:nvPicPr>
          <p:cNvPr id="9" name="Imagem 8" descr="Ícone&#10;&#10;Descrição gerada automaticamente">
            <a:extLst>
              <a:ext uri="{FF2B5EF4-FFF2-40B4-BE49-F238E27FC236}">
                <a16:creationId xmlns:a16="http://schemas.microsoft.com/office/drawing/2014/main" id="{D1B64539-34A6-49E4-A2EE-CF657F8004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0820" y="2263698"/>
            <a:ext cx="4367653" cy="35435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8487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A6B4B05-CDA1-45C4-BAA6-244BE6E1F2B7}"/>
              </a:ext>
            </a:extLst>
          </p:cNvPr>
          <p:cNvSpPr/>
          <p:nvPr/>
        </p:nvSpPr>
        <p:spPr>
          <a:xfrm>
            <a:off x="-3" y="1"/>
            <a:ext cx="10950501" cy="6877078"/>
          </a:xfrm>
          <a:prstGeom prst="rect">
            <a:avLst/>
          </a:prstGeom>
          <a:solidFill>
            <a:srgbClr val="0B3149"/>
          </a:solidFill>
          <a:ln>
            <a:solidFill>
              <a:srgbClr val="0B31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EAFBC9A-656E-4A49-9E84-C15E783C1E31}"/>
              </a:ext>
            </a:extLst>
          </p:cNvPr>
          <p:cNvSpPr/>
          <p:nvPr/>
        </p:nvSpPr>
        <p:spPr>
          <a:xfrm>
            <a:off x="-1" y="0"/>
            <a:ext cx="756859" cy="1439333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08A788F-96C0-45AD-8F80-81849F913A1A}"/>
              </a:ext>
            </a:extLst>
          </p:cNvPr>
          <p:cNvSpPr txBox="1"/>
          <p:nvPr/>
        </p:nvSpPr>
        <p:spPr>
          <a:xfrm>
            <a:off x="884160" y="190291"/>
            <a:ext cx="53391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dirty="0">
                <a:solidFill>
                  <a:schemeClr val="bg1"/>
                </a:solidFill>
                <a:latin typeface="Montserrat Medium" panose="00000600000000000000" pitchFamily="50" charset="0"/>
              </a:rPr>
              <a:t>ICP-Brasil</a:t>
            </a:r>
          </a:p>
          <a:p>
            <a:r>
              <a:rPr lang="pt-BR" i="1" dirty="0">
                <a:solidFill>
                  <a:srgbClr val="39B8BB"/>
                </a:solidFill>
                <a:latin typeface="Montserrat ExtraBold" panose="00000900000000000000" pitchFamily="50" charset="0"/>
              </a:rPr>
              <a:t>assinatura qualificada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CFF452A-163E-4A3A-AE79-80245BCCF52D}"/>
              </a:ext>
            </a:extLst>
          </p:cNvPr>
          <p:cNvSpPr txBox="1"/>
          <p:nvPr/>
        </p:nvSpPr>
        <p:spPr>
          <a:xfrm>
            <a:off x="884160" y="2173379"/>
            <a:ext cx="706666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kern="0" dirty="0">
                <a:solidFill>
                  <a:srgbClr val="39B8BB"/>
                </a:solidFill>
                <a:latin typeface="Montserrat Medium" panose="000006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Em 2020 foi publicada </a:t>
            </a:r>
            <a:r>
              <a:rPr lang="pt-BR" kern="0" dirty="0">
                <a:solidFill>
                  <a:srgbClr val="39B8BB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a Lei nº 14.063</a:t>
            </a:r>
            <a:r>
              <a:rPr lang="pt-BR" kern="0" dirty="0">
                <a:solidFill>
                  <a:srgbClr val="39B8BB"/>
                </a:solidFill>
                <a:latin typeface="Montserrat Medium" panose="000006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, marco legal das assinatura eletrônicas, que estabeleceu os tipos de assinaturas eletrônicas vigentes no país.</a:t>
            </a:r>
          </a:p>
          <a:p>
            <a:pPr>
              <a:lnSpc>
                <a:spcPct val="150000"/>
              </a:lnSpc>
            </a:pPr>
            <a:endParaRPr lang="pt-BR" kern="0" dirty="0">
              <a:solidFill>
                <a:srgbClr val="39B8BB"/>
              </a:solidFill>
              <a:latin typeface="Montserrat Medium" panose="000006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BR" kern="0" dirty="0">
                <a:solidFill>
                  <a:schemeClr val="bg1"/>
                </a:solidFill>
                <a:latin typeface="Montserrat Medium" panose="000006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A lei determina que a </a:t>
            </a:r>
            <a:r>
              <a:rPr lang="pt-BR" kern="0" dirty="0">
                <a:solidFill>
                  <a:schemeClr val="bg1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assinatura eletrônica qualificada</a:t>
            </a:r>
            <a:r>
              <a:rPr lang="pt-BR" kern="0" dirty="0">
                <a:solidFill>
                  <a:schemeClr val="bg1"/>
                </a:solidFill>
                <a:latin typeface="Montserrat Medium" panose="000006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, realizada com certificado ICP-Brasil, é a que possui nível mais elevado de confiabilidade.</a:t>
            </a:r>
          </a:p>
          <a:p>
            <a:pPr marL="285750" indent="-285750">
              <a:buFontTx/>
              <a:buChar char="-"/>
            </a:pPr>
            <a:endParaRPr lang="pt-BR" kern="0" dirty="0">
              <a:solidFill>
                <a:srgbClr val="39B8BB"/>
              </a:solidFill>
              <a:latin typeface="Montserrat Medium" panose="000006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32" name="Imagem 31" descr="Logotipo&#10;&#10;Descrição gerada automaticamente">
            <a:extLst>
              <a:ext uri="{FF2B5EF4-FFF2-40B4-BE49-F238E27FC236}">
                <a16:creationId xmlns:a16="http://schemas.microsoft.com/office/drawing/2014/main" id="{07661983-361F-4CAC-BDE3-19F870F8B1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078" y="-152400"/>
            <a:ext cx="979926" cy="97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00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Imagem 26" descr="Logotipo&#10;&#10;Descrição gerada automaticamente">
            <a:extLst>
              <a:ext uri="{FF2B5EF4-FFF2-40B4-BE49-F238E27FC236}">
                <a16:creationId xmlns:a16="http://schemas.microsoft.com/office/drawing/2014/main" id="{F35D6788-A88E-4D36-9663-311332EC26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078" y="-152400"/>
            <a:ext cx="979926" cy="979926"/>
          </a:xfrm>
          <a:prstGeom prst="rect">
            <a:avLst/>
          </a:prstGeom>
        </p:spPr>
      </p:pic>
      <p:sp>
        <p:nvSpPr>
          <p:cNvPr id="33" name="Retângulo 32">
            <a:extLst>
              <a:ext uri="{FF2B5EF4-FFF2-40B4-BE49-F238E27FC236}">
                <a16:creationId xmlns:a16="http://schemas.microsoft.com/office/drawing/2014/main" id="{87C74832-1E3F-4750-9211-E042B89E58B4}"/>
              </a:ext>
            </a:extLst>
          </p:cNvPr>
          <p:cNvSpPr/>
          <p:nvPr/>
        </p:nvSpPr>
        <p:spPr>
          <a:xfrm>
            <a:off x="0" y="-22104"/>
            <a:ext cx="276361" cy="6880103"/>
          </a:xfrm>
          <a:prstGeom prst="rect">
            <a:avLst/>
          </a:prstGeom>
          <a:solidFill>
            <a:srgbClr val="3DB9BF"/>
          </a:solidFill>
          <a:ln>
            <a:solidFill>
              <a:srgbClr val="3DB9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3BED26F7-0C2C-45F8-9F62-C83E568C2ADE}"/>
              </a:ext>
            </a:extLst>
          </p:cNvPr>
          <p:cNvSpPr txBox="1"/>
          <p:nvPr/>
        </p:nvSpPr>
        <p:spPr>
          <a:xfrm>
            <a:off x="883477" y="466769"/>
            <a:ext cx="8997900" cy="983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0" dirty="0">
                <a:solidFill>
                  <a:srgbClr val="39B8BB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&gt;</a:t>
            </a:r>
            <a:r>
              <a:rPr lang="pt-BR" sz="2800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 O certificado ICP-Brasil garante a segurança de diversos serviços e aplicações</a:t>
            </a:r>
            <a:endParaRPr lang="pt-BR" sz="2800" kern="0" dirty="0">
              <a:solidFill>
                <a:srgbClr val="0B3149"/>
              </a:solidFill>
              <a:effectLst/>
              <a:latin typeface="Montserrat ExtraBold" panose="000009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25" name="Seta: Pentágono 24">
            <a:extLst>
              <a:ext uri="{FF2B5EF4-FFF2-40B4-BE49-F238E27FC236}">
                <a16:creationId xmlns:a16="http://schemas.microsoft.com/office/drawing/2014/main" id="{D00554FE-5C05-4F3D-B0B5-F35E7BB5DCC7}"/>
              </a:ext>
            </a:extLst>
          </p:cNvPr>
          <p:cNvSpPr/>
          <p:nvPr/>
        </p:nvSpPr>
        <p:spPr>
          <a:xfrm>
            <a:off x="998465" y="4006019"/>
            <a:ext cx="10603121" cy="707886"/>
          </a:xfrm>
          <a:prstGeom prst="homePlate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9C22C80E-D4FF-4A72-888B-2B45EC726477}"/>
              </a:ext>
            </a:extLst>
          </p:cNvPr>
          <p:cNvSpPr txBox="1"/>
          <p:nvPr/>
        </p:nvSpPr>
        <p:spPr>
          <a:xfrm>
            <a:off x="883477" y="4222178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2002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72FD4E86-7FB8-4A47-88A6-604AE956DB37}"/>
              </a:ext>
            </a:extLst>
          </p:cNvPr>
          <p:cNvSpPr txBox="1"/>
          <p:nvPr/>
        </p:nvSpPr>
        <p:spPr>
          <a:xfrm>
            <a:off x="1369839" y="4785595"/>
            <a:ext cx="1180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Sistema Brasileiro de Pagamentos – SPB</a:t>
            </a:r>
          </a:p>
        </p:txBody>
      </p:sp>
      <p:grpSp>
        <p:nvGrpSpPr>
          <p:cNvPr id="41" name="Agrupar 40">
            <a:extLst>
              <a:ext uri="{FF2B5EF4-FFF2-40B4-BE49-F238E27FC236}">
                <a16:creationId xmlns:a16="http://schemas.microsoft.com/office/drawing/2014/main" id="{4F505C89-C75F-436B-9E1A-FB794F157A2D}"/>
              </a:ext>
            </a:extLst>
          </p:cNvPr>
          <p:cNvGrpSpPr/>
          <p:nvPr/>
        </p:nvGrpSpPr>
        <p:grpSpPr>
          <a:xfrm>
            <a:off x="1204268" y="4441386"/>
            <a:ext cx="317640" cy="1896067"/>
            <a:chOff x="2913461" y="3662040"/>
            <a:chExt cx="317640" cy="1896067"/>
          </a:xfrm>
        </p:grpSpPr>
        <p:cxnSp>
          <p:nvCxnSpPr>
            <p:cNvPr id="42" name="Conector reto 41">
              <a:extLst>
                <a:ext uri="{FF2B5EF4-FFF2-40B4-BE49-F238E27FC236}">
                  <a16:creationId xmlns:a16="http://schemas.microsoft.com/office/drawing/2014/main" id="{959D803E-0BB9-4ACC-A075-E7856422E5A8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81" y="3764426"/>
              <a:ext cx="0" cy="1565383"/>
            </a:xfrm>
            <a:prstGeom prst="line">
              <a:avLst/>
            </a:prstGeom>
            <a:ln w="9525" cap="flat" cmpd="sng" algn="ctr">
              <a:solidFill>
                <a:srgbClr val="0B3149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pic>
          <p:nvPicPr>
            <p:cNvPr id="43" name="Gráfico 42" descr="Bolas de Harvey 100% com preenchimento sólido">
              <a:extLst>
                <a:ext uri="{FF2B5EF4-FFF2-40B4-BE49-F238E27FC236}">
                  <a16:creationId xmlns:a16="http://schemas.microsoft.com/office/drawing/2014/main" id="{B89E03BC-318A-404D-A97D-D9F9E3B84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flipH="1">
              <a:off x="2996082" y="3662040"/>
              <a:ext cx="152399" cy="152399"/>
            </a:xfrm>
            <a:prstGeom prst="rect">
              <a:avLst/>
            </a:prstGeom>
          </p:spPr>
        </p:pic>
        <p:pic>
          <p:nvPicPr>
            <p:cNvPr id="44" name="Gráfico 43" descr="Marcador com preenchimento sólido">
              <a:extLst>
                <a:ext uri="{FF2B5EF4-FFF2-40B4-BE49-F238E27FC236}">
                  <a16:creationId xmlns:a16="http://schemas.microsoft.com/office/drawing/2014/main" id="{2183A309-B421-460E-A97A-65AB4DF71FD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2913461" y="5240467"/>
              <a:ext cx="317640" cy="317640"/>
            </a:xfrm>
            <a:prstGeom prst="rect">
              <a:avLst/>
            </a:prstGeom>
          </p:spPr>
        </p:pic>
      </p:grp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A8BCA4B9-7C0A-4841-AF11-655F377D1DC2}"/>
              </a:ext>
            </a:extLst>
          </p:cNvPr>
          <p:cNvSpPr txBox="1"/>
          <p:nvPr/>
        </p:nvSpPr>
        <p:spPr>
          <a:xfrm>
            <a:off x="1543461" y="4214504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2003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3BE19AAE-74F5-40F6-8B0F-8930872CDA51}"/>
              </a:ext>
            </a:extLst>
          </p:cNvPr>
          <p:cNvSpPr txBox="1"/>
          <p:nvPr/>
        </p:nvSpPr>
        <p:spPr>
          <a:xfrm>
            <a:off x="2011498" y="2714533"/>
            <a:ext cx="9109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Sistema de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Estruturação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Fiscal 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Diário Oficial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de São Paulo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</p:txBody>
      </p:sp>
      <p:grpSp>
        <p:nvGrpSpPr>
          <p:cNvPr id="47" name="Agrupar 46">
            <a:extLst>
              <a:ext uri="{FF2B5EF4-FFF2-40B4-BE49-F238E27FC236}">
                <a16:creationId xmlns:a16="http://schemas.microsoft.com/office/drawing/2014/main" id="{A076ADB9-52D1-48C8-81B5-8617A14B39AE}"/>
              </a:ext>
            </a:extLst>
          </p:cNvPr>
          <p:cNvGrpSpPr/>
          <p:nvPr/>
        </p:nvGrpSpPr>
        <p:grpSpPr>
          <a:xfrm>
            <a:off x="1859429" y="2349700"/>
            <a:ext cx="317640" cy="1910333"/>
            <a:chOff x="1728474" y="1904106"/>
            <a:chExt cx="317640" cy="1910333"/>
          </a:xfrm>
        </p:grpSpPr>
        <p:grpSp>
          <p:nvGrpSpPr>
            <p:cNvPr id="48" name="Agrupar 47">
              <a:extLst>
                <a:ext uri="{FF2B5EF4-FFF2-40B4-BE49-F238E27FC236}">
                  <a16:creationId xmlns:a16="http://schemas.microsoft.com/office/drawing/2014/main" id="{3D472BDF-8667-46EC-980F-B62F98BCD551}"/>
                </a:ext>
              </a:extLst>
            </p:cNvPr>
            <p:cNvGrpSpPr/>
            <p:nvPr/>
          </p:nvGrpSpPr>
          <p:grpSpPr>
            <a:xfrm>
              <a:off x="1811096" y="2199043"/>
              <a:ext cx="152399" cy="1615396"/>
              <a:chOff x="1811096" y="2199043"/>
              <a:chExt cx="152399" cy="1615396"/>
            </a:xfrm>
          </p:grpSpPr>
          <p:cxnSp>
            <p:nvCxnSpPr>
              <p:cNvPr id="50" name="Conector reto 49">
                <a:extLst>
                  <a:ext uri="{FF2B5EF4-FFF2-40B4-BE49-F238E27FC236}">
                    <a16:creationId xmlns:a16="http://schemas.microsoft.com/office/drawing/2014/main" id="{70B18DAF-34D5-41A2-8466-A770EF1F4B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87295" y="2199043"/>
                <a:ext cx="0" cy="1565383"/>
              </a:xfrm>
              <a:prstGeom prst="line">
                <a:avLst/>
              </a:prstGeom>
              <a:ln w="9525" cap="flat" cmpd="sng" algn="ctr">
                <a:solidFill>
                  <a:srgbClr val="0B3149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pic>
            <p:nvPicPr>
              <p:cNvPr id="51" name="Gráfico 50" descr="Bolas de Harvey 100% com preenchimento sólido">
                <a:extLst>
                  <a:ext uri="{FF2B5EF4-FFF2-40B4-BE49-F238E27FC236}">
                    <a16:creationId xmlns:a16="http://schemas.microsoft.com/office/drawing/2014/main" id="{D7FD75B2-1F01-4292-B6EE-F7821795B7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flipH="1">
                <a:off x="1811096" y="3662040"/>
                <a:ext cx="152399" cy="152399"/>
              </a:xfrm>
              <a:prstGeom prst="rect">
                <a:avLst/>
              </a:prstGeom>
            </p:spPr>
          </p:pic>
        </p:grpSp>
        <p:pic>
          <p:nvPicPr>
            <p:cNvPr id="49" name="Gráfico 48" descr="Marcador com preenchimento sólido">
              <a:extLst>
                <a:ext uri="{FF2B5EF4-FFF2-40B4-BE49-F238E27FC236}">
                  <a16:creationId xmlns:a16="http://schemas.microsoft.com/office/drawing/2014/main" id="{4E6F3468-A3C4-4624-8B51-485CF5BB19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728474" y="1904106"/>
              <a:ext cx="317640" cy="317640"/>
            </a:xfrm>
            <a:prstGeom prst="rect">
              <a:avLst/>
            </a:prstGeom>
          </p:spPr>
        </p:pic>
      </p:grp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6382AF6F-7D86-4F76-BDA6-BC56FC1A235E}"/>
              </a:ext>
            </a:extLst>
          </p:cNvPr>
          <p:cNvSpPr txBox="1"/>
          <p:nvPr/>
        </p:nvSpPr>
        <p:spPr>
          <a:xfrm>
            <a:off x="2203445" y="4221352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2004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D6B78EF4-8A4C-4E66-8ABE-DF5262CA0E8B}"/>
              </a:ext>
            </a:extLst>
          </p:cNvPr>
          <p:cNvSpPr txBox="1"/>
          <p:nvPr/>
        </p:nvSpPr>
        <p:spPr>
          <a:xfrm>
            <a:off x="2649006" y="4794249"/>
            <a:ext cx="11333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E-CAC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 err="1">
                <a:solidFill>
                  <a:srgbClr val="0B3149"/>
                </a:solidFill>
                <a:latin typeface="Montserrat Light" panose="00000400000000000000" pitchFamily="50" charset="0"/>
              </a:rPr>
              <a:t>Prouni</a:t>
            </a:r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Apólices de Seguro e contratos de câmbio</a:t>
            </a:r>
          </a:p>
        </p:txBody>
      </p:sp>
      <p:grpSp>
        <p:nvGrpSpPr>
          <p:cNvPr id="54" name="Agrupar 53">
            <a:extLst>
              <a:ext uri="{FF2B5EF4-FFF2-40B4-BE49-F238E27FC236}">
                <a16:creationId xmlns:a16="http://schemas.microsoft.com/office/drawing/2014/main" id="{60C3DF5A-CB56-4844-9B4B-3B3ACE31B6B9}"/>
              </a:ext>
            </a:extLst>
          </p:cNvPr>
          <p:cNvGrpSpPr/>
          <p:nvPr/>
        </p:nvGrpSpPr>
        <p:grpSpPr>
          <a:xfrm>
            <a:off x="2522395" y="4436782"/>
            <a:ext cx="317640" cy="1896067"/>
            <a:chOff x="2913461" y="3662040"/>
            <a:chExt cx="317640" cy="1896067"/>
          </a:xfrm>
        </p:grpSpPr>
        <p:cxnSp>
          <p:nvCxnSpPr>
            <p:cNvPr id="55" name="Conector reto 54">
              <a:extLst>
                <a:ext uri="{FF2B5EF4-FFF2-40B4-BE49-F238E27FC236}">
                  <a16:creationId xmlns:a16="http://schemas.microsoft.com/office/drawing/2014/main" id="{0CC8DA29-4E1C-46BA-908C-9A8B179DB7A3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81" y="3764426"/>
              <a:ext cx="0" cy="1565383"/>
            </a:xfrm>
            <a:prstGeom prst="line">
              <a:avLst/>
            </a:prstGeom>
            <a:ln w="9525" cap="flat" cmpd="sng" algn="ctr">
              <a:solidFill>
                <a:srgbClr val="0B3149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pic>
          <p:nvPicPr>
            <p:cNvPr id="56" name="Gráfico 55" descr="Bolas de Harvey 100% com preenchimento sólido">
              <a:extLst>
                <a:ext uri="{FF2B5EF4-FFF2-40B4-BE49-F238E27FC236}">
                  <a16:creationId xmlns:a16="http://schemas.microsoft.com/office/drawing/2014/main" id="{0DAE4830-73D0-4EDD-8F56-52B0203ACE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flipH="1">
              <a:off x="2996082" y="3662040"/>
              <a:ext cx="152399" cy="152399"/>
            </a:xfrm>
            <a:prstGeom prst="rect">
              <a:avLst/>
            </a:prstGeom>
          </p:spPr>
        </p:pic>
        <p:pic>
          <p:nvPicPr>
            <p:cNvPr id="57" name="Gráfico 56" descr="Marcador com preenchimento sólido">
              <a:extLst>
                <a:ext uri="{FF2B5EF4-FFF2-40B4-BE49-F238E27FC236}">
                  <a16:creationId xmlns:a16="http://schemas.microsoft.com/office/drawing/2014/main" id="{32258019-37C9-4AFB-B1CB-9DB9AD7116A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2913461" y="5240467"/>
              <a:ext cx="317640" cy="317640"/>
            </a:xfrm>
            <a:prstGeom prst="rect">
              <a:avLst/>
            </a:prstGeom>
          </p:spPr>
        </p:pic>
      </p:grp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6293254F-5C7B-4D87-8423-B1532017CBCB}"/>
              </a:ext>
            </a:extLst>
          </p:cNvPr>
          <p:cNvSpPr txBox="1"/>
          <p:nvPr/>
        </p:nvSpPr>
        <p:spPr>
          <a:xfrm>
            <a:off x="2863429" y="4221352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2005</a:t>
            </a:r>
          </a:p>
        </p:txBody>
      </p:sp>
      <p:sp>
        <p:nvSpPr>
          <p:cNvPr id="59" name="CaixaDeTexto 58">
            <a:extLst>
              <a:ext uri="{FF2B5EF4-FFF2-40B4-BE49-F238E27FC236}">
                <a16:creationId xmlns:a16="http://schemas.microsoft.com/office/drawing/2014/main" id="{B5713B5B-32ED-4315-8BFC-CBE7FB5FA7E5}"/>
              </a:ext>
            </a:extLst>
          </p:cNvPr>
          <p:cNvSpPr txBox="1"/>
          <p:nvPr/>
        </p:nvSpPr>
        <p:spPr>
          <a:xfrm>
            <a:off x="3365569" y="2739079"/>
            <a:ext cx="1318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DCTF Mensal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Peticionamento Eletrônico (TRT e TST)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Livro Fiscal Eletrônico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NF-e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</p:txBody>
      </p:sp>
      <p:grpSp>
        <p:nvGrpSpPr>
          <p:cNvPr id="60" name="Agrupar 59">
            <a:extLst>
              <a:ext uri="{FF2B5EF4-FFF2-40B4-BE49-F238E27FC236}">
                <a16:creationId xmlns:a16="http://schemas.microsoft.com/office/drawing/2014/main" id="{C934730B-A4C3-4ED5-85BE-99CCD9564A94}"/>
              </a:ext>
            </a:extLst>
          </p:cNvPr>
          <p:cNvGrpSpPr/>
          <p:nvPr/>
        </p:nvGrpSpPr>
        <p:grpSpPr>
          <a:xfrm>
            <a:off x="3192316" y="2358572"/>
            <a:ext cx="317640" cy="1910333"/>
            <a:chOff x="1728474" y="1904106"/>
            <a:chExt cx="317640" cy="1910333"/>
          </a:xfrm>
        </p:grpSpPr>
        <p:grpSp>
          <p:nvGrpSpPr>
            <p:cNvPr id="61" name="Agrupar 60">
              <a:extLst>
                <a:ext uri="{FF2B5EF4-FFF2-40B4-BE49-F238E27FC236}">
                  <a16:creationId xmlns:a16="http://schemas.microsoft.com/office/drawing/2014/main" id="{DADBB9F1-940F-47B2-9CF6-3A46664E8D88}"/>
                </a:ext>
              </a:extLst>
            </p:cNvPr>
            <p:cNvGrpSpPr/>
            <p:nvPr/>
          </p:nvGrpSpPr>
          <p:grpSpPr>
            <a:xfrm>
              <a:off x="1811096" y="2199043"/>
              <a:ext cx="152399" cy="1615396"/>
              <a:chOff x="1811096" y="2199043"/>
              <a:chExt cx="152399" cy="1615396"/>
            </a:xfrm>
          </p:grpSpPr>
          <p:cxnSp>
            <p:nvCxnSpPr>
              <p:cNvPr id="63" name="Conector reto 62">
                <a:extLst>
                  <a:ext uri="{FF2B5EF4-FFF2-40B4-BE49-F238E27FC236}">
                    <a16:creationId xmlns:a16="http://schemas.microsoft.com/office/drawing/2014/main" id="{24E54063-22F8-4422-AB8A-330CA4756F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87295" y="2199043"/>
                <a:ext cx="0" cy="1565383"/>
              </a:xfrm>
              <a:prstGeom prst="line">
                <a:avLst/>
              </a:prstGeom>
              <a:ln w="9525" cap="flat" cmpd="sng" algn="ctr">
                <a:solidFill>
                  <a:srgbClr val="0B3149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pic>
            <p:nvPicPr>
              <p:cNvPr id="64" name="Gráfico 63" descr="Bolas de Harvey 100% com preenchimento sólido">
                <a:extLst>
                  <a:ext uri="{FF2B5EF4-FFF2-40B4-BE49-F238E27FC236}">
                    <a16:creationId xmlns:a16="http://schemas.microsoft.com/office/drawing/2014/main" id="{C4ABA992-AFBC-47DD-A462-4BFDC31CD3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flipH="1">
                <a:off x="1811096" y="3662040"/>
                <a:ext cx="152399" cy="152399"/>
              </a:xfrm>
              <a:prstGeom prst="rect">
                <a:avLst/>
              </a:prstGeom>
            </p:spPr>
          </p:pic>
        </p:grpSp>
        <p:pic>
          <p:nvPicPr>
            <p:cNvPr id="62" name="Gráfico 61" descr="Marcador com preenchimento sólido">
              <a:extLst>
                <a:ext uri="{FF2B5EF4-FFF2-40B4-BE49-F238E27FC236}">
                  <a16:creationId xmlns:a16="http://schemas.microsoft.com/office/drawing/2014/main" id="{F39D801E-2F88-4A79-9905-64848511EA4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728474" y="1904106"/>
              <a:ext cx="317640" cy="317640"/>
            </a:xfrm>
            <a:prstGeom prst="rect">
              <a:avLst/>
            </a:prstGeom>
          </p:spPr>
        </p:pic>
      </p:grp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250E2AA0-85F1-487A-91E7-6ECF778112BF}"/>
              </a:ext>
            </a:extLst>
          </p:cNvPr>
          <p:cNvSpPr txBox="1"/>
          <p:nvPr/>
        </p:nvSpPr>
        <p:spPr>
          <a:xfrm>
            <a:off x="3523413" y="4218093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2006</a:t>
            </a:r>
          </a:p>
        </p:txBody>
      </p: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1DE63515-F937-4B2E-B87C-D614D02733A3}"/>
              </a:ext>
            </a:extLst>
          </p:cNvPr>
          <p:cNvSpPr txBox="1"/>
          <p:nvPr/>
        </p:nvSpPr>
        <p:spPr>
          <a:xfrm>
            <a:off x="3999339" y="4764717"/>
            <a:ext cx="14643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Junta Comercial Eletrônica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SPED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Peticionamento Eletrônico (OAB e </a:t>
            </a:r>
            <a:r>
              <a:rPr lang="pt-BR" sz="800" dirty="0" err="1">
                <a:solidFill>
                  <a:srgbClr val="0B3149"/>
                </a:solidFill>
                <a:latin typeface="Montserrat Light" panose="00000400000000000000" pitchFamily="50" charset="0"/>
              </a:rPr>
              <a:t>TJs</a:t>
            </a:r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)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Processo Judicial Eletrônico – PJE (Justiça Federal)</a:t>
            </a:r>
          </a:p>
        </p:txBody>
      </p:sp>
      <p:grpSp>
        <p:nvGrpSpPr>
          <p:cNvPr id="67" name="Agrupar 66">
            <a:extLst>
              <a:ext uri="{FF2B5EF4-FFF2-40B4-BE49-F238E27FC236}">
                <a16:creationId xmlns:a16="http://schemas.microsoft.com/office/drawing/2014/main" id="{E2399537-D35C-42FA-BB1A-E3DC6BB0627C}"/>
              </a:ext>
            </a:extLst>
          </p:cNvPr>
          <p:cNvGrpSpPr/>
          <p:nvPr/>
        </p:nvGrpSpPr>
        <p:grpSpPr>
          <a:xfrm>
            <a:off x="3840521" y="4432429"/>
            <a:ext cx="317640" cy="1896067"/>
            <a:chOff x="2913461" y="3662040"/>
            <a:chExt cx="317640" cy="1896067"/>
          </a:xfrm>
        </p:grpSpPr>
        <p:cxnSp>
          <p:nvCxnSpPr>
            <p:cNvPr id="68" name="Conector reto 67">
              <a:extLst>
                <a:ext uri="{FF2B5EF4-FFF2-40B4-BE49-F238E27FC236}">
                  <a16:creationId xmlns:a16="http://schemas.microsoft.com/office/drawing/2014/main" id="{C3EDA69C-EF4F-4D36-B089-FE8B28C5467A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81" y="3764426"/>
              <a:ext cx="0" cy="1565383"/>
            </a:xfrm>
            <a:prstGeom prst="line">
              <a:avLst/>
            </a:prstGeom>
            <a:ln w="9525" cap="flat" cmpd="sng" algn="ctr">
              <a:solidFill>
                <a:srgbClr val="0B3149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pic>
          <p:nvPicPr>
            <p:cNvPr id="69" name="Gráfico 68" descr="Bolas de Harvey 100% com preenchimento sólido">
              <a:extLst>
                <a:ext uri="{FF2B5EF4-FFF2-40B4-BE49-F238E27FC236}">
                  <a16:creationId xmlns:a16="http://schemas.microsoft.com/office/drawing/2014/main" id="{26431A3A-4CCF-474F-BF6D-B722B2BA51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flipH="1">
              <a:off x="2996082" y="3662040"/>
              <a:ext cx="152399" cy="152399"/>
            </a:xfrm>
            <a:prstGeom prst="rect">
              <a:avLst/>
            </a:prstGeom>
          </p:spPr>
        </p:pic>
        <p:pic>
          <p:nvPicPr>
            <p:cNvPr id="71" name="Gráfico 70" descr="Marcador com preenchimento sólido">
              <a:extLst>
                <a:ext uri="{FF2B5EF4-FFF2-40B4-BE49-F238E27FC236}">
                  <a16:creationId xmlns:a16="http://schemas.microsoft.com/office/drawing/2014/main" id="{08698AF9-48CC-4D42-9F93-20B225CF106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2913461" y="5240467"/>
              <a:ext cx="317640" cy="317640"/>
            </a:xfrm>
            <a:prstGeom prst="rect">
              <a:avLst/>
            </a:prstGeom>
          </p:spPr>
        </p:pic>
      </p:grp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882C3687-714D-46A9-BB2D-9C51014BE598}"/>
              </a:ext>
            </a:extLst>
          </p:cNvPr>
          <p:cNvSpPr txBox="1"/>
          <p:nvPr/>
        </p:nvSpPr>
        <p:spPr>
          <a:xfrm>
            <a:off x="4183397" y="4212948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2007</a:t>
            </a:r>
          </a:p>
        </p:txBody>
      </p:sp>
      <p:sp>
        <p:nvSpPr>
          <p:cNvPr id="74" name="CaixaDeTexto 73">
            <a:extLst>
              <a:ext uri="{FF2B5EF4-FFF2-40B4-BE49-F238E27FC236}">
                <a16:creationId xmlns:a16="http://schemas.microsoft.com/office/drawing/2014/main" id="{93969FDD-A2FB-4B84-ACAF-A7E94B191410}"/>
              </a:ext>
            </a:extLst>
          </p:cNvPr>
          <p:cNvSpPr txBox="1"/>
          <p:nvPr/>
        </p:nvSpPr>
        <p:spPr>
          <a:xfrm>
            <a:off x="4671507" y="2704715"/>
            <a:ext cx="10025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Pregão Eletrônico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 err="1">
                <a:solidFill>
                  <a:srgbClr val="0B3149"/>
                </a:solidFill>
                <a:latin typeface="Montserrat Light" panose="00000400000000000000" pitchFamily="50" charset="0"/>
              </a:rPr>
              <a:t>Comprasnet</a:t>
            </a:r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</p:txBody>
      </p:sp>
      <p:grpSp>
        <p:nvGrpSpPr>
          <p:cNvPr id="75" name="Agrupar 74">
            <a:extLst>
              <a:ext uri="{FF2B5EF4-FFF2-40B4-BE49-F238E27FC236}">
                <a16:creationId xmlns:a16="http://schemas.microsoft.com/office/drawing/2014/main" id="{1ED2688A-EFFB-48CC-8706-9137111F16A2}"/>
              </a:ext>
            </a:extLst>
          </p:cNvPr>
          <p:cNvGrpSpPr/>
          <p:nvPr/>
        </p:nvGrpSpPr>
        <p:grpSpPr>
          <a:xfrm>
            <a:off x="4491674" y="2364309"/>
            <a:ext cx="317640" cy="1910333"/>
            <a:chOff x="1728474" y="1904106"/>
            <a:chExt cx="317640" cy="1910333"/>
          </a:xfrm>
        </p:grpSpPr>
        <p:grpSp>
          <p:nvGrpSpPr>
            <p:cNvPr id="76" name="Agrupar 75">
              <a:extLst>
                <a:ext uri="{FF2B5EF4-FFF2-40B4-BE49-F238E27FC236}">
                  <a16:creationId xmlns:a16="http://schemas.microsoft.com/office/drawing/2014/main" id="{D0F2D669-B5DC-4C73-AC47-A7BF563767FD}"/>
                </a:ext>
              </a:extLst>
            </p:cNvPr>
            <p:cNvGrpSpPr/>
            <p:nvPr/>
          </p:nvGrpSpPr>
          <p:grpSpPr>
            <a:xfrm>
              <a:off x="1811096" y="2199043"/>
              <a:ext cx="152399" cy="1615396"/>
              <a:chOff x="1811096" y="2199043"/>
              <a:chExt cx="152399" cy="1615396"/>
            </a:xfrm>
          </p:grpSpPr>
          <p:cxnSp>
            <p:nvCxnSpPr>
              <p:cNvPr id="78" name="Conector reto 77">
                <a:extLst>
                  <a:ext uri="{FF2B5EF4-FFF2-40B4-BE49-F238E27FC236}">
                    <a16:creationId xmlns:a16="http://schemas.microsoft.com/office/drawing/2014/main" id="{6A71A88F-1B99-4303-84F0-CB7436CFD3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87295" y="2199043"/>
                <a:ext cx="0" cy="1565383"/>
              </a:xfrm>
              <a:prstGeom prst="line">
                <a:avLst/>
              </a:prstGeom>
              <a:ln w="9525" cap="flat" cmpd="sng" algn="ctr">
                <a:solidFill>
                  <a:srgbClr val="0B3149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pic>
            <p:nvPicPr>
              <p:cNvPr id="79" name="Gráfico 78" descr="Bolas de Harvey 100% com preenchimento sólido">
                <a:extLst>
                  <a:ext uri="{FF2B5EF4-FFF2-40B4-BE49-F238E27FC236}">
                    <a16:creationId xmlns:a16="http://schemas.microsoft.com/office/drawing/2014/main" id="{10BC6129-CE45-4565-963F-96CC5284AD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flipH="1">
                <a:off x="1811096" y="3662040"/>
                <a:ext cx="152399" cy="152399"/>
              </a:xfrm>
              <a:prstGeom prst="rect">
                <a:avLst/>
              </a:prstGeom>
            </p:spPr>
          </p:pic>
        </p:grpSp>
        <p:pic>
          <p:nvPicPr>
            <p:cNvPr id="77" name="Gráfico 76" descr="Marcador com preenchimento sólido">
              <a:extLst>
                <a:ext uri="{FF2B5EF4-FFF2-40B4-BE49-F238E27FC236}">
                  <a16:creationId xmlns:a16="http://schemas.microsoft.com/office/drawing/2014/main" id="{264C9677-18E6-4B33-9148-93EAA305E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728474" y="1904106"/>
              <a:ext cx="317640" cy="317640"/>
            </a:xfrm>
            <a:prstGeom prst="rect">
              <a:avLst/>
            </a:prstGeom>
          </p:spPr>
        </p:pic>
      </p:grpSp>
      <p:sp>
        <p:nvSpPr>
          <p:cNvPr id="80" name="CaixaDeTexto 79">
            <a:extLst>
              <a:ext uri="{FF2B5EF4-FFF2-40B4-BE49-F238E27FC236}">
                <a16:creationId xmlns:a16="http://schemas.microsoft.com/office/drawing/2014/main" id="{15813256-42EB-4014-8A68-5C55118164C4}"/>
              </a:ext>
            </a:extLst>
          </p:cNvPr>
          <p:cNvSpPr txBox="1"/>
          <p:nvPr/>
        </p:nvSpPr>
        <p:spPr>
          <a:xfrm>
            <a:off x="4843381" y="4226716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2010</a:t>
            </a:r>
          </a:p>
        </p:txBody>
      </p:sp>
      <p:sp>
        <p:nvSpPr>
          <p:cNvPr id="81" name="CaixaDeTexto 80">
            <a:extLst>
              <a:ext uri="{FF2B5EF4-FFF2-40B4-BE49-F238E27FC236}">
                <a16:creationId xmlns:a16="http://schemas.microsoft.com/office/drawing/2014/main" id="{2D98301B-1B0A-4CE5-A338-85865A78D9AD}"/>
              </a:ext>
            </a:extLst>
          </p:cNvPr>
          <p:cNvSpPr txBox="1"/>
          <p:nvPr/>
        </p:nvSpPr>
        <p:spPr>
          <a:xfrm>
            <a:off x="5315286" y="4794249"/>
            <a:ext cx="1275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Declaração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do Imposto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de Renda</a:t>
            </a:r>
          </a:p>
        </p:txBody>
      </p:sp>
      <p:grpSp>
        <p:nvGrpSpPr>
          <p:cNvPr id="82" name="Agrupar 81">
            <a:extLst>
              <a:ext uri="{FF2B5EF4-FFF2-40B4-BE49-F238E27FC236}">
                <a16:creationId xmlns:a16="http://schemas.microsoft.com/office/drawing/2014/main" id="{39E19DA0-AFD7-4C3C-BBFE-DBF0CFFD0820}"/>
              </a:ext>
            </a:extLst>
          </p:cNvPr>
          <p:cNvGrpSpPr/>
          <p:nvPr/>
        </p:nvGrpSpPr>
        <p:grpSpPr>
          <a:xfrm>
            <a:off x="5166715" y="4441386"/>
            <a:ext cx="317640" cy="1896067"/>
            <a:chOff x="2913461" y="3662040"/>
            <a:chExt cx="317640" cy="1896067"/>
          </a:xfrm>
        </p:grpSpPr>
        <p:cxnSp>
          <p:nvCxnSpPr>
            <p:cNvPr id="83" name="Conector reto 82">
              <a:extLst>
                <a:ext uri="{FF2B5EF4-FFF2-40B4-BE49-F238E27FC236}">
                  <a16:creationId xmlns:a16="http://schemas.microsoft.com/office/drawing/2014/main" id="{CA312225-D428-4D75-91BC-59BA1EAF6E98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81" y="3764426"/>
              <a:ext cx="0" cy="1565383"/>
            </a:xfrm>
            <a:prstGeom prst="line">
              <a:avLst/>
            </a:prstGeom>
            <a:ln w="9525" cap="flat" cmpd="sng" algn="ctr">
              <a:solidFill>
                <a:srgbClr val="0B3149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pic>
          <p:nvPicPr>
            <p:cNvPr id="84" name="Gráfico 83" descr="Bolas de Harvey 100% com preenchimento sólido">
              <a:extLst>
                <a:ext uri="{FF2B5EF4-FFF2-40B4-BE49-F238E27FC236}">
                  <a16:creationId xmlns:a16="http://schemas.microsoft.com/office/drawing/2014/main" id="{FACB48CB-EF3D-46C1-B8A4-F59DB085AA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flipH="1">
              <a:off x="2996082" y="3662040"/>
              <a:ext cx="152399" cy="152399"/>
            </a:xfrm>
            <a:prstGeom prst="rect">
              <a:avLst/>
            </a:prstGeom>
          </p:spPr>
        </p:pic>
        <p:pic>
          <p:nvPicPr>
            <p:cNvPr id="85" name="Gráfico 84" descr="Marcador com preenchimento sólido">
              <a:extLst>
                <a:ext uri="{FF2B5EF4-FFF2-40B4-BE49-F238E27FC236}">
                  <a16:creationId xmlns:a16="http://schemas.microsoft.com/office/drawing/2014/main" id="{09A6B8EA-6DB2-4D9E-B3FA-920A4F9D2C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2913461" y="5240467"/>
              <a:ext cx="317640" cy="317640"/>
            </a:xfrm>
            <a:prstGeom prst="rect">
              <a:avLst/>
            </a:prstGeom>
          </p:spPr>
        </p:pic>
      </p:grpSp>
      <p:grpSp>
        <p:nvGrpSpPr>
          <p:cNvPr id="88" name="Agrupar 87">
            <a:extLst>
              <a:ext uri="{FF2B5EF4-FFF2-40B4-BE49-F238E27FC236}">
                <a16:creationId xmlns:a16="http://schemas.microsoft.com/office/drawing/2014/main" id="{6EF14B5F-9E67-49E2-9A73-3939CD0E06FE}"/>
              </a:ext>
            </a:extLst>
          </p:cNvPr>
          <p:cNvGrpSpPr/>
          <p:nvPr/>
        </p:nvGrpSpPr>
        <p:grpSpPr>
          <a:xfrm>
            <a:off x="5814956" y="2368953"/>
            <a:ext cx="317640" cy="1910333"/>
            <a:chOff x="1728474" y="1904106"/>
            <a:chExt cx="317640" cy="1910333"/>
          </a:xfrm>
        </p:grpSpPr>
        <p:grpSp>
          <p:nvGrpSpPr>
            <p:cNvPr id="89" name="Agrupar 88">
              <a:extLst>
                <a:ext uri="{FF2B5EF4-FFF2-40B4-BE49-F238E27FC236}">
                  <a16:creationId xmlns:a16="http://schemas.microsoft.com/office/drawing/2014/main" id="{967E8FE6-E298-4BD7-9E48-2C0FC28DC2CB}"/>
                </a:ext>
              </a:extLst>
            </p:cNvPr>
            <p:cNvGrpSpPr/>
            <p:nvPr/>
          </p:nvGrpSpPr>
          <p:grpSpPr>
            <a:xfrm>
              <a:off x="1811096" y="2199043"/>
              <a:ext cx="152399" cy="1615396"/>
              <a:chOff x="1811096" y="2199043"/>
              <a:chExt cx="152399" cy="1615396"/>
            </a:xfrm>
          </p:grpSpPr>
          <p:cxnSp>
            <p:nvCxnSpPr>
              <p:cNvPr id="91" name="Conector reto 90">
                <a:extLst>
                  <a:ext uri="{FF2B5EF4-FFF2-40B4-BE49-F238E27FC236}">
                    <a16:creationId xmlns:a16="http://schemas.microsoft.com/office/drawing/2014/main" id="{EF09AD64-C9F4-41F8-B3BB-C97FCC15C1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87295" y="2199043"/>
                <a:ext cx="0" cy="1565383"/>
              </a:xfrm>
              <a:prstGeom prst="line">
                <a:avLst/>
              </a:prstGeom>
              <a:ln w="9525" cap="flat" cmpd="sng" algn="ctr">
                <a:solidFill>
                  <a:srgbClr val="0B3149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pic>
            <p:nvPicPr>
              <p:cNvPr id="92" name="Gráfico 91" descr="Bolas de Harvey 100% com preenchimento sólido">
                <a:extLst>
                  <a:ext uri="{FF2B5EF4-FFF2-40B4-BE49-F238E27FC236}">
                    <a16:creationId xmlns:a16="http://schemas.microsoft.com/office/drawing/2014/main" id="{FFCDFCC7-0DC4-4B11-9249-8B6A8627F8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flipH="1">
                <a:off x="1811096" y="3662040"/>
                <a:ext cx="152399" cy="152399"/>
              </a:xfrm>
              <a:prstGeom prst="rect">
                <a:avLst/>
              </a:prstGeom>
            </p:spPr>
          </p:pic>
        </p:grpSp>
        <p:pic>
          <p:nvPicPr>
            <p:cNvPr id="90" name="Gráfico 89" descr="Marcador com preenchimento sólido">
              <a:extLst>
                <a:ext uri="{FF2B5EF4-FFF2-40B4-BE49-F238E27FC236}">
                  <a16:creationId xmlns:a16="http://schemas.microsoft.com/office/drawing/2014/main" id="{BCEC23D9-4090-47CF-89CC-27D82D65871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728474" y="1904106"/>
              <a:ext cx="317640" cy="317640"/>
            </a:xfrm>
            <a:prstGeom prst="rect">
              <a:avLst/>
            </a:prstGeom>
          </p:spPr>
        </p:pic>
      </p:grpSp>
      <p:sp>
        <p:nvSpPr>
          <p:cNvPr id="99" name="CaixaDeTexto 98">
            <a:extLst>
              <a:ext uri="{FF2B5EF4-FFF2-40B4-BE49-F238E27FC236}">
                <a16:creationId xmlns:a16="http://schemas.microsoft.com/office/drawing/2014/main" id="{66543BF9-60CF-4C4B-A440-82213BECB562}"/>
              </a:ext>
            </a:extLst>
          </p:cNvPr>
          <p:cNvSpPr txBox="1"/>
          <p:nvPr/>
        </p:nvSpPr>
        <p:spPr>
          <a:xfrm>
            <a:off x="867059" y="1465554"/>
            <a:ext cx="100610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500"/>
              </a:spcAft>
            </a:pPr>
            <a:r>
              <a:rPr lang="pt-BR" sz="1200" dirty="0">
                <a:solidFill>
                  <a:srgbClr val="0B3149"/>
                </a:solidFill>
                <a:effectLst/>
                <a:latin typeface="Montserrat Medium" panose="00000600000000000000" pitchFamily="50" charset="0"/>
                <a:ea typeface="Times New Roman" panose="02020603050405020304" pitchFamily="18" charset="0"/>
              </a:rPr>
              <a:t>Ao longo de mais de vinte anos de existência, muitos foram os benefícios trazidos à sociedade brasileira, com o uso da Certificação Digital ICP-Brasil. Destacamos alguns dos principais casos de uso da ICP Brasil, desde a sua criação:</a:t>
            </a:r>
            <a:endParaRPr lang="pt-BR" sz="1800" dirty="0">
              <a:solidFill>
                <a:srgbClr val="0B3149"/>
              </a:solidFill>
              <a:effectLst/>
              <a:latin typeface="Montserrat Medium" panose="000006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100" name="CaixaDeTexto 99">
            <a:extLst>
              <a:ext uri="{FF2B5EF4-FFF2-40B4-BE49-F238E27FC236}">
                <a16:creationId xmlns:a16="http://schemas.microsoft.com/office/drawing/2014/main" id="{F807F142-8427-4756-9C02-6B68FE2D4DF0}"/>
              </a:ext>
            </a:extLst>
          </p:cNvPr>
          <p:cNvSpPr txBox="1"/>
          <p:nvPr/>
        </p:nvSpPr>
        <p:spPr>
          <a:xfrm>
            <a:off x="5503365" y="4219444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2011</a:t>
            </a:r>
          </a:p>
        </p:txBody>
      </p:sp>
      <p:sp>
        <p:nvSpPr>
          <p:cNvPr id="101" name="CaixaDeTexto 100">
            <a:extLst>
              <a:ext uri="{FF2B5EF4-FFF2-40B4-BE49-F238E27FC236}">
                <a16:creationId xmlns:a16="http://schemas.microsoft.com/office/drawing/2014/main" id="{52CFAE56-3ECB-4C31-BA97-D7EDA22DE069}"/>
              </a:ext>
            </a:extLst>
          </p:cNvPr>
          <p:cNvSpPr txBox="1"/>
          <p:nvPr/>
        </p:nvSpPr>
        <p:spPr>
          <a:xfrm>
            <a:off x="6010052" y="2676160"/>
            <a:ext cx="1275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Compensação 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de chegues por imagem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Conectividade 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Social</a:t>
            </a:r>
          </a:p>
        </p:txBody>
      </p:sp>
      <p:sp>
        <p:nvSpPr>
          <p:cNvPr id="106" name="CaixaDeTexto 105">
            <a:extLst>
              <a:ext uri="{FF2B5EF4-FFF2-40B4-BE49-F238E27FC236}">
                <a16:creationId xmlns:a16="http://schemas.microsoft.com/office/drawing/2014/main" id="{D806BDE5-9F3A-4FED-9836-366D082222A3}"/>
              </a:ext>
            </a:extLst>
          </p:cNvPr>
          <p:cNvSpPr txBox="1"/>
          <p:nvPr/>
        </p:nvSpPr>
        <p:spPr>
          <a:xfrm>
            <a:off x="6099345" y="4222036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2012</a:t>
            </a:r>
          </a:p>
        </p:txBody>
      </p:sp>
      <p:sp>
        <p:nvSpPr>
          <p:cNvPr id="107" name="CaixaDeTexto 106">
            <a:extLst>
              <a:ext uri="{FF2B5EF4-FFF2-40B4-BE49-F238E27FC236}">
                <a16:creationId xmlns:a16="http://schemas.microsoft.com/office/drawing/2014/main" id="{934D1185-B036-4540-833E-298664EEAE6F}"/>
              </a:ext>
            </a:extLst>
          </p:cNvPr>
          <p:cNvSpPr txBox="1"/>
          <p:nvPr/>
        </p:nvSpPr>
        <p:spPr>
          <a:xfrm>
            <a:off x="6571250" y="4789569"/>
            <a:ext cx="12758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CRM Digital</a:t>
            </a:r>
          </a:p>
        </p:txBody>
      </p:sp>
      <p:grpSp>
        <p:nvGrpSpPr>
          <p:cNvPr id="108" name="Agrupar 107">
            <a:extLst>
              <a:ext uri="{FF2B5EF4-FFF2-40B4-BE49-F238E27FC236}">
                <a16:creationId xmlns:a16="http://schemas.microsoft.com/office/drawing/2014/main" id="{BE21ADC4-991F-4339-A989-63879E4B819C}"/>
              </a:ext>
            </a:extLst>
          </p:cNvPr>
          <p:cNvGrpSpPr/>
          <p:nvPr/>
        </p:nvGrpSpPr>
        <p:grpSpPr>
          <a:xfrm>
            <a:off x="6422679" y="4436706"/>
            <a:ext cx="317640" cy="1896067"/>
            <a:chOff x="2913461" y="3662040"/>
            <a:chExt cx="317640" cy="1896067"/>
          </a:xfrm>
        </p:grpSpPr>
        <p:cxnSp>
          <p:nvCxnSpPr>
            <p:cNvPr id="109" name="Conector reto 108">
              <a:extLst>
                <a:ext uri="{FF2B5EF4-FFF2-40B4-BE49-F238E27FC236}">
                  <a16:creationId xmlns:a16="http://schemas.microsoft.com/office/drawing/2014/main" id="{C21EA054-945C-4733-8BE4-578D5CBEC125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81" y="3764426"/>
              <a:ext cx="0" cy="1565383"/>
            </a:xfrm>
            <a:prstGeom prst="line">
              <a:avLst/>
            </a:prstGeom>
            <a:ln w="9525" cap="flat" cmpd="sng" algn="ctr">
              <a:solidFill>
                <a:srgbClr val="0B3149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pic>
          <p:nvPicPr>
            <p:cNvPr id="110" name="Gráfico 109" descr="Bolas de Harvey 100% com preenchimento sólido">
              <a:extLst>
                <a:ext uri="{FF2B5EF4-FFF2-40B4-BE49-F238E27FC236}">
                  <a16:creationId xmlns:a16="http://schemas.microsoft.com/office/drawing/2014/main" id="{9F217172-D802-4760-B26E-C098A00451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flipH="1">
              <a:off x="2996082" y="3662040"/>
              <a:ext cx="152399" cy="152399"/>
            </a:xfrm>
            <a:prstGeom prst="rect">
              <a:avLst/>
            </a:prstGeom>
          </p:spPr>
        </p:pic>
        <p:pic>
          <p:nvPicPr>
            <p:cNvPr id="111" name="Gráfico 110" descr="Marcador com preenchimento sólido">
              <a:extLst>
                <a:ext uri="{FF2B5EF4-FFF2-40B4-BE49-F238E27FC236}">
                  <a16:creationId xmlns:a16="http://schemas.microsoft.com/office/drawing/2014/main" id="{4870C91D-F70B-4D7B-918A-F1529ABF454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2913461" y="5240467"/>
              <a:ext cx="317640" cy="317640"/>
            </a:xfrm>
            <a:prstGeom prst="rect">
              <a:avLst/>
            </a:prstGeom>
          </p:spPr>
        </p:pic>
      </p:grpSp>
      <p:grpSp>
        <p:nvGrpSpPr>
          <p:cNvPr id="112" name="Agrupar 111">
            <a:extLst>
              <a:ext uri="{FF2B5EF4-FFF2-40B4-BE49-F238E27FC236}">
                <a16:creationId xmlns:a16="http://schemas.microsoft.com/office/drawing/2014/main" id="{EAE7970F-9C99-4978-AFB1-9C53519D19CF}"/>
              </a:ext>
            </a:extLst>
          </p:cNvPr>
          <p:cNvGrpSpPr/>
          <p:nvPr/>
        </p:nvGrpSpPr>
        <p:grpSpPr>
          <a:xfrm>
            <a:off x="6949116" y="2362457"/>
            <a:ext cx="317640" cy="1910333"/>
            <a:chOff x="1728474" y="1904106"/>
            <a:chExt cx="317640" cy="1910333"/>
          </a:xfrm>
        </p:grpSpPr>
        <p:grpSp>
          <p:nvGrpSpPr>
            <p:cNvPr id="113" name="Agrupar 112">
              <a:extLst>
                <a:ext uri="{FF2B5EF4-FFF2-40B4-BE49-F238E27FC236}">
                  <a16:creationId xmlns:a16="http://schemas.microsoft.com/office/drawing/2014/main" id="{74A5DF55-2A60-49F8-A97F-FA58F88AD3C0}"/>
                </a:ext>
              </a:extLst>
            </p:cNvPr>
            <p:cNvGrpSpPr/>
            <p:nvPr/>
          </p:nvGrpSpPr>
          <p:grpSpPr>
            <a:xfrm>
              <a:off x="1811096" y="2199043"/>
              <a:ext cx="152399" cy="1615396"/>
              <a:chOff x="1811096" y="2199043"/>
              <a:chExt cx="152399" cy="1615396"/>
            </a:xfrm>
          </p:grpSpPr>
          <p:cxnSp>
            <p:nvCxnSpPr>
              <p:cNvPr id="115" name="Conector reto 114">
                <a:extLst>
                  <a:ext uri="{FF2B5EF4-FFF2-40B4-BE49-F238E27FC236}">
                    <a16:creationId xmlns:a16="http://schemas.microsoft.com/office/drawing/2014/main" id="{E21AF416-728B-4235-834C-9C89310C43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87295" y="2199043"/>
                <a:ext cx="0" cy="1565383"/>
              </a:xfrm>
              <a:prstGeom prst="line">
                <a:avLst/>
              </a:prstGeom>
              <a:ln w="9525" cap="flat" cmpd="sng" algn="ctr">
                <a:solidFill>
                  <a:srgbClr val="0B3149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pic>
            <p:nvPicPr>
              <p:cNvPr id="116" name="Gráfico 115" descr="Bolas de Harvey 100% com preenchimento sólido">
                <a:extLst>
                  <a:ext uri="{FF2B5EF4-FFF2-40B4-BE49-F238E27FC236}">
                    <a16:creationId xmlns:a16="http://schemas.microsoft.com/office/drawing/2014/main" id="{DB089991-E5F9-43FF-8A8D-F8AB73AB87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flipH="1">
                <a:off x="1811096" y="3662040"/>
                <a:ext cx="152399" cy="152399"/>
              </a:xfrm>
              <a:prstGeom prst="rect">
                <a:avLst/>
              </a:prstGeom>
            </p:spPr>
          </p:pic>
        </p:grpSp>
        <p:pic>
          <p:nvPicPr>
            <p:cNvPr id="114" name="Gráfico 113" descr="Marcador com preenchimento sólido">
              <a:extLst>
                <a:ext uri="{FF2B5EF4-FFF2-40B4-BE49-F238E27FC236}">
                  <a16:creationId xmlns:a16="http://schemas.microsoft.com/office/drawing/2014/main" id="{EB39B369-9765-4B1E-8907-78E47C34635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728474" y="1904106"/>
              <a:ext cx="317640" cy="317640"/>
            </a:xfrm>
            <a:prstGeom prst="rect">
              <a:avLst/>
            </a:prstGeom>
          </p:spPr>
        </p:pic>
      </p:grpSp>
      <p:sp>
        <p:nvSpPr>
          <p:cNvPr id="117" name="CaixaDeTexto 116">
            <a:extLst>
              <a:ext uri="{FF2B5EF4-FFF2-40B4-BE49-F238E27FC236}">
                <a16:creationId xmlns:a16="http://schemas.microsoft.com/office/drawing/2014/main" id="{2A258296-533C-4087-AF5F-80E18E44051D}"/>
              </a:ext>
            </a:extLst>
          </p:cNvPr>
          <p:cNvSpPr txBox="1"/>
          <p:nvPr/>
        </p:nvSpPr>
        <p:spPr>
          <a:xfrm>
            <a:off x="6637525" y="4212948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2014</a:t>
            </a:r>
          </a:p>
        </p:txBody>
      </p:sp>
      <p:sp>
        <p:nvSpPr>
          <p:cNvPr id="118" name="CaixaDeTexto 117">
            <a:extLst>
              <a:ext uri="{FF2B5EF4-FFF2-40B4-BE49-F238E27FC236}">
                <a16:creationId xmlns:a16="http://schemas.microsoft.com/office/drawing/2014/main" id="{47627225-BA6F-4170-B4CC-7195ADF1A385}"/>
              </a:ext>
            </a:extLst>
          </p:cNvPr>
          <p:cNvSpPr txBox="1"/>
          <p:nvPr/>
        </p:nvSpPr>
        <p:spPr>
          <a:xfrm>
            <a:off x="7144212" y="2669664"/>
            <a:ext cx="12758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e-Social</a:t>
            </a:r>
          </a:p>
        </p:txBody>
      </p:sp>
      <p:sp>
        <p:nvSpPr>
          <p:cNvPr id="119" name="CaixaDeTexto 118">
            <a:extLst>
              <a:ext uri="{FF2B5EF4-FFF2-40B4-BE49-F238E27FC236}">
                <a16:creationId xmlns:a16="http://schemas.microsoft.com/office/drawing/2014/main" id="{60B2592E-09C5-4A74-98B4-F5624EAB0754}"/>
              </a:ext>
            </a:extLst>
          </p:cNvPr>
          <p:cNvSpPr txBox="1"/>
          <p:nvPr/>
        </p:nvSpPr>
        <p:spPr>
          <a:xfrm>
            <a:off x="7144897" y="4212948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2016</a:t>
            </a:r>
          </a:p>
        </p:txBody>
      </p:sp>
      <p:sp>
        <p:nvSpPr>
          <p:cNvPr id="120" name="CaixaDeTexto 119">
            <a:extLst>
              <a:ext uri="{FF2B5EF4-FFF2-40B4-BE49-F238E27FC236}">
                <a16:creationId xmlns:a16="http://schemas.microsoft.com/office/drawing/2014/main" id="{1206FC1F-4949-47DD-AB29-B98A6EFDD174}"/>
              </a:ext>
            </a:extLst>
          </p:cNvPr>
          <p:cNvSpPr txBox="1"/>
          <p:nvPr/>
        </p:nvSpPr>
        <p:spPr>
          <a:xfrm>
            <a:off x="7616802" y="4780481"/>
            <a:ext cx="1275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Siscomex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Escrituração 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Contábil</a:t>
            </a:r>
          </a:p>
        </p:txBody>
      </p:sp>
      <p:grpSp>
        <p:nvGrpSpPr>
          <p:cNvPr id="121" name="Agrupar 120">
            <a:extLst>
              <a:ext uri="{FF2B5EF4-FFF2-40B4-BE49-F238E27FC236}">
                <a16:creationId xmlns:a16="http://schemas.microsoft.com/office/drawing/2014/main" id="{C4898BB6-0AEE-4BA4-B9C3-76DBA12965B6}"/>
              </a:ext>
            </a:extLst>
          </p:cNvPr>
          <p:cNvGrpSpPr/>
          <p:nvPr/>
        </p:nvGrpSpPr>
        <p:grpSpPr>
          <a:xfrm>
            <a:off x="7468231" y="4427618"/>
            <a:ext cx="317640" cy="1896067"/>
            <a:chOff x="2913461" y="3662040"/>
            <a:chExt cx="317640" cy="1896067"/>
          </a:xfrm>
        </p:grpSpPr>
        <p:cxnSp>
          <p:nvCxnSpPr>
            <p:cNvPr id="122" name="Conector reto 121">
              <a:extLst>
                <a:ext uri="{FF2B5EF4-FFF2-40B4-BE49-F238E27FC236}">
                  <a16:creationId xmlns:a16="http://schemas.microsoft.com/office/drawing/2014/main" id="{D050D73E-5D56-4EDB-91AA-562B22F8F1DE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81" y="3764426"/>
              <a:ext cx="0" cy="1565383"/>
            </a:xfrm>
            <a:prstGeom prst="line">
              <a:avLst/>
            </a:prstGeom>
            <a:ln w="9525" cap="flat" cmpd="sng" algn="ctr">
              <a:solidFill>
                <a:srgbClr val="0B3149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pic>
          <p:nvPicPr>
            <p:cNvPr id="123" name="Gráfico 122" descr="Bolas de Harvey 100% com preenchimento sólido">
              <a:extLst>
                <a:ext uri="{FF2B5EF4-FFF2-40B4-BE49-F238E27FC236}">
                  <a16:creationId xmlns:a16="http://schemas.microsoft.com/office/drawing/2014/main" id="{1DB293EC-BB72-478F-98AA-9483A31FF48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flipH="1">
              <a:off x="2996082" y="3662040"/>
              <a:ext cx="152399" cy="152399"/>
            </a:xfrm>
            <a:prstGeom prst="rect">
              <a:avLst/>
            </a:prstGeom>
          </p:spPr>
        </p:pic>
        <p:pic>
          <p:nvPicPr>
            <p:cNvPr id="124" name="Gráfico 123" descr="Marcador com preenchimento sólido">
              <a:extLst>
                <a:ext uri="{FF2B5EF4-FFF2-40B4-BE49-F238E27FC236}">
                  <a16:creationId xmlns:a16="http://schemas.microsoft.com/office/drawing/2014/main" id="{E0FAADF0-31EE-4097-8C71-5F33E188AD2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2913461" y="5240467"/>
              <a:ext cx="317640" cy="317640"/>
            </a:xfrm>
            <a:prstGeom prst="rect">
              <a:avLst/>
            </a:prstGeom>
          </p:spPr>
        </p:pic>
      </p:grpSp>
      <p:grpSp>
        <p:nvGrpSpPr>
          <p:cNvPr id="132" name="Agrupar 131">
            <a:extLst>
              <a:ext uri="{FF2B5EF4-FFF2-40B4-BE49-F238E27FC236}">
                <a16:creationId xmlns:a16="http://schemas.microsoft.com/office/drawing/2014/main" id="{C8E4CCDD-416A-4548-B0C5-7D31164A3923}"/>
              </a:ext>
            </a:extLst>
          </p:cNvPr>
          <p:cNvGrpSpPr/>
          <p:nvPr/>
        </p:nvGrpSpPr>
        <p:grpSpPr>
          <a:xfrm>
            <a:off x="8012999" y="2353679"/>
            <a:ext cx="317640" cy="1910333"/>
            <a:chOff x="1728474" y="1904106"/>
            <a:chExt cx="317640" cy="1910333"/>
          </a:xfrm>
        </p:grpSpPr>
        <p:grpSp>
          <p:nvGrpSpPr>
            <p:cNvPr id="133" name="Agrupar 132">
              <a:extLst>
                <a:ext uri="{FF2B5EF4-FFF2-40B4-BE49-F238E27FC236}">
                  <a16:creationId xmlns:a16="http://schemas.microsoft.com/office/drawing/2014/main" id="{F8814DB2-707C-4960-923D-FFFB65B1813D}"/>
                </a:ext>
              </a:extLst>
            </p:cNvPr>
            <p:cNvGrpSpPr/>
            <p:nvPr/>
          </p:nvGrpSpPr>
          <p:grpSpPr>
            <a:xfrm>
              <a:off x="1811096" y="2199043"/>
              <a:ext cx="152399" cy="1615396"/>
              <a:chOff x="1811096" y="2199043"/>
              <a:chExt cx="152399" cy="1615396"/>
            </a:xfrm>
          </p:grpSpPr>
          <p:cxnSp>
            <p:nvCxnSpPr>
              <p:cNvPr id="135" name="Conector reto 134">
                <a:extLst>
                  <a:ext uri="{FF2B5EF4-FFF2-40B4-BE49-F238E27FC236}">
                    <a16:creationId xmlns:a16="http://schemas.microsoft.com/office/drawing/2014/main" id="{42833C2C-9E32-4C86-9DDA-2804750575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87295" y="2199043"/>
                <a:ext cx="0" cy="1565383"/>
              </a:xfrm>
              <a:prstGeom prst="line">
                <a:avLst/>
              </a:prstGeom>
              <a:ln w="9525" cap="flat" cmpd="sng" algn="ctr">
                <a:solidFill>
                  <a:srgbClr val="0B3149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pic>
            <p:nvPicPr>
              <p:cNvPr id="136" name="Gráfico 135" descr="Bolas de Harvey 100% com preenchimento sólido">
                <a:extLst>
                  <a:ext uri="{FF2B5EF4-FFF2-40B4-BE49-F238E27FC236}">
                    <a16:creationId xmlns:a16="http://schemas.microsoft.com/office/drawing/2014/main" id="{B44B2352-5A0E-4391-A3EC-5C5017705A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flipH="1">
                <a:off x="1811096" y="3662040"/>
                <a:ext cx="152399" cy="152399"/>
              </a:xfrm>
              <a:prstGeom prst="rect">
                <a:avLst/>
              </a:prstGeom>
            </p:spPr>
          </p:pic>
        </p:grpSp>
        <p:pic>
          <p:nvPicPr>
            <p:cNvPr id="134" name="Gráfico 133" descr="Marcador com preenchimento sólido">
              <a:extLst>
                <a:ext uri="{FF2B5EF4-FFF2-40B4-BE49-F238E27FC236}">
                  <a16:creationId xmlns:a16="http://schemas.microsoft.com/office/drawing/2014/main" id="{DBEAF3D6-BCBF-4214-8EE7-DEA374575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728474" y="1904106"/>
              <a:ext cx="317640" cy="317640"/>
            </a:xfrm>
            <a:prstGeom prst="rect">
              <a:avLst/>
            </a:prstGeom>
          </p:spPr>
        </p:pic>
      </p:grpSp>
      <p:sp>
        <p:nvSpPr>
          <p:cNvPr id="137" name="CaixaDeTexto 136">
            <a:extLst>
              <a:ext uri="{FF2B5EF4-FFF2-40B4-BE49-F238E27FC236}">
                <a16:creationId xmlns:a16="http://schemas.microsoft.com/office/drawing/2014/main" id="{02B216F4-C5A8-49F6-B7C7-7C7904294866}"/>
              </a:ext>
            </a:extLst>
          </p:cNvPr>
          <p:cNvSpPr txBox="1"/>
          <p:nvPr/>
        </p:nvSpPr>
        <p:spPr>
          <a:xfrm>
            <a:off x="7701408" y="4204170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2018</a:t>
            </a:r>
          </a:p>
        </p:txBody>
      </p:sp>
      <p:sp>
        <p:nvSpPr>
          <p:cNvPr id="138" name="CaixaDeTexto 137">
            <a:extLst>
              <a:ext uri="{FF2B5EF4-FFF2-40B4-BE49-F238E27FC236}">
                <a16:creationId xmlns:a16="http://schemas.microsoft.com/office/drawing/2014/main" id="{F9D8A809-A166-4ADD-BFE6-CAB2293145BF}"/>
              </a:ext>
            </a:extLst>
          </p:cNvPr>
          <p:cNvSpPr txBox="1"/>
          <p:nvPr/>
        </p:nvSpPr>
        <p:spPr>
          <a:xfrm>
            <a:off x="8208095" y="2660886"/>
            <a:ext cx="1275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Prontuário 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Médico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Eletrônico</a:t>
            </a:r>
          </a:p>
        </p:txBody>
      </p:sp>
      <p:sp>
        <p:nvSpPr>
          <p:cNvPr id="139" name="CaixaDeTexto 138">
            <a:extLst>
              <a:ext uri="{FF2B5EF4-FFF2-40B4-BE49-F238E27FC236}">
                <a16:creationId xmlns:a16="http://schemas.microsoft.com/office/drawing/2014/main" id="{79EE2923-FC38-4578-A1B0-F020424162AE}"/>
              </a:ext>
            </a:extLst>
          </p:cNvPr>
          <p:cNvSpPr txBox="1"/>
          <p:nvPr/>
        </p:nvSpPr>
        <p:spPr>
          <a:xfrm>
            <a:off x="8231792" y="4209155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2020</a:t>
            </a:r>
          </a:p>
        </p:txBody>
      </p:sp>
      <p:sp>
        <p:nvSpPr>
          <p:cNvPr id="140" name="CaixaDeTexto 139">
            <a:extLst>
              <a:ext uri="{FF2B5EF4-FFF2-40B4-BE49-F238E27FC236}">
                <a16:creationId xmlns:a16="http://schemas.microsoft.com/office/drawing/2014/main" id="{C831B5F1-9FAB-4F8D-90E8-51EC387C6DDD}"/>
              </a:ext>
            </a:extLst>
          </p:cNvPr>
          <p:cNvSpPr txBox="1"/>
          <p:nvPr/>
        </p:nvSpPr>
        <p:spPr>
          <a:xfrm>
            <a:off x="8703697" y="4776688"/>
            <a:ext cx="1275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Diploma Digital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Gov.br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Documento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digital de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registro de 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animais</a:t>
            </a:r>
          </a:p>
        </p:txBody>
      </p:sp>
      <p:grpSp>
        <p:nvGrpSpPr>
          <p:cNvPr id="141" name="Agrupar 140">
            <a:extLst>
              <a:ext uri="{FF2B5EF4-FFF2-40B4-BE49-F238E27FC236}">
                <a16:creationId xmlns:a16="http://schemas.microsoft.com/office/drawing/2014/main" id="{18015247-B572-4A68-A4CB-3E0B6E4F1B3C}"/>
              </a:ext>
            </a:extLst>
          </p:cNvPr>
          <p:cNvGrpSpPr/>
          <p:nvPr/>
        </p:nvGrpSpPr>
        <p:grpSpPr>
          <a:xfrm>
            <a:off x="8555126" y="4423825"/>
            <a:ext cx="317640" cy="1896067"/>
            <a:chOff x="2913461" y="3662040"/>
            <a:chExt cx="317640" cy="1896067"/>
          </a:xfrm>
        </p:grpSpPr>
        <p:cxnSp>
          <p:nvCxnSpPr>
            <p:cNvPr id="142" name="Conector reto 141">
              <a:extLst>
                <a:ext uri="{FF2B5EF4-FFF2-40B4-BE49-F238E27FC236}">
                  <a16:creationId xmlns:a16="http://schemas.microsoft.com/office/drawing/2014/main" id="{9C710A93-1B80-4DB6-AAFC-4ED4EB89525D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81" y="3764426"/>
              <a:ext cx="0" cy="1565383"/>
            </a:xfrm>
            <a:prstGeom prst="line">
              <a:avLst/>
            </a:prstGeom>
            <a:ln w="9525" cap="flat" cmpd="sng" algn="ctr">
              <a:solidFill>
                <a:srgbClr val="0B3149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pic>
          <p:nvPicPr>
            <p:cNvPr id="143" name="Gráfico 142" descr="Bolas de Harvey 100% com preenchimento sólido">
              <a:extLst>
                <a:ext uri="{FF2B5EF4-FFF2-40B4-BE49-F238E27FC236}">
                  <a16:creationId xmlns:a16="http://schemas.microsoft.com/office/drawing/2014/main" id="{9B43062C-1817-47BA-BECA-226813374D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flipH="1">
              <a:off x="2996082" y="3662040"/>
              <a:ext cx="152399" cy="152399"/>
            </a:xfrm>
            <a:prstGeom prst="rect">
              <a:avLst/>
            </a:prstGeom>
          </p:spPr>
        </p:pic>
        <p:pic>
          <p:nvPicPr>
            <p:cNvPr id="144" name="Gráfico 143" descr="Marcador com preenchimento sólido">
              <a:extLst>
                <a:ext uri="{FF2B5EF4-FFF2-40B4-BE49-F238E27FC236}">
                  <a16:creationId xmlns:a16="http://schemas.microsoft.com/office/drawing/2014/main" id="{F2335EEA-204A-4A0D-B92E-857881EA9DE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2913461" y="5240467"/>
              <a:ext cx="317640" cy="317640"/>
            </a:xfrm>
            <a:prstGeom prst="rect">
              <a:avLst/>
            </a:prstGeom>
          </p:spPr>
        </p:pic>
      </p:grpSp>
      <p:grpSp>
        <p:nvGrpSpPr>
          <p:cNvPr id="145" name="Agrupar 144">
            <a:extLst>
              <a:ext uri="{FF2B5EF4-FFF2-40B4-BE49-F238E27FC236}">
                <a16:creationId xmlns:a16="http://schemas.microsoft.com/office/drawing/2014/main" id="{D026313F-E141-4265-8B05-307F33476F2C}"/>
              </a:ext>
            </a:extLst>
          </p:cNvPr>
          <p:cNvGrpSpPr/>
          <p:nvPr/>
        </p:nvGrpSpPr>
        <p:grpSpPr>
          <a:xfrm>
            <a:off x="9138832" y="2349700"/>
            <a:ext cx="317640" cy="1910333"/>
            <a:chOff x="1728474" y="1904106"/>
            <a:chExt cx="317640" cy="1910333"/>
          </a:xfrm>
        </p:grpSpPr>
        <p:grpSp>
          <p:nvGrpSpPr>
            <p:cNvPr id="146" name="Agrupar 145">
              <a:extLst>
                <a:ext uri="{FF2B5EF4-FFF2-40B4-BE49-F238E27FC236}">
                  <a16:creationId xmlns:a16="http://schemas.microsoft.com/office/drawing/2014/main" id="{09196A37-ADDC-4C1E-BCFE-8AA9620F2459}"/>
                </a:ext>
              </a:extLst>
            </p:cNvPr>
            <p:cNvGrpSpPr/>
            <p:nvPr/>
          </p:nvGrpSpPr>
          <p:grpSpPr>
            <a:xfrm>
              <a:off x="1811096" y="2199043"/>
              <a:ext cx="152399" cy="1615396"/>
              <a:chOff x="1811096" y="2199043"/>
              <a:chExt cx="152399" cy="1615396"/>
            </a:xfrm>
          </p:grpSpPr>
          <p:cxnSp>
            <p:nvCxnSpPr>
              <p:cNvPr id="148" name="Conector reto 147">
                <a:extLst>
                  <a:ext uri="{FF2B5EF4-FFF2-40B4-BE49-F238E27FC236}">
                    <a16:creationId xmlns:a16="http://schemas.microsoft.com/office/drawing/2014/main" id="{56AF558B-A9A3-4306-A22A-46C979B5F7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87295" y="2199043"/>
                <a:ext cx="0" cy="1565383"/>
              </a:xfrm>
              <a:prstGeom prst="line">
                <a:avLst/>
              </a:prstGeom>
              <a:ln w="9525" cap="flat" cmpd="sng" algn="ctr">
                <a:solidFill>
                  <a:srgbClr val="0B3149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pic>
            <p:nvPicPr>
              <p:cNvPr id="149" name="Gráfico 148" descr="Bolas de Harvey 100% com preenchimento sólido">
                <a:extLst>
                  <a:ext uri="{FF2B5EF4-FFF2-40B4-BE49-F238E27FC236}">
                    <a16:creationId xmlns:a16="http://schemas.microsoft.com/office/drawing/2014/main" id="{E71DD0CB-6213-4B89-AC89-C4DFA16A32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flipH="1">
                <a:off x="1811096" y="3662040"/>
                <a:ext cx="152399" cy="152399"/>
              </a:xfrm>
              <a:prstGeom prst="rect">
                <a:avLst/>
              </a:prstGeom>
            </p:spPr>
          </p:pic>
        </p:grpSp>
        <p:pic>
          <p:nvPicPr>
            <p:cNvPr id="147" name="Gráfico 146" descr="Marcador com preenchimento sólido">
              <a:extLst>
                <a:ext uri="{FF2B5EF4-FFF2-40B4-BE49-F238E27FC236}">
                  <a16:creationId xmlns:a16="http://schemas.microsoft.com/office/drawing/2014/main" id="{55B296EB-D6CB-402E-B430-C628012A7C6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728474" y="1904106"/>
              <a:ext cx="317640" cy="317640"/>
            </a:xfrm>
            <a:prstGeom prst="rect">
              <a:avLst/>
            </a:prstGeom>
          </p:spPr>
        </p:pic>
      </p:grpSp>
      <p:sp>
        <p:nvSpPr>
          <p:cNvPr id="150" name="CaixaDeTexto 149">
            <a:extLst>
              <a:ext uri="{FF2B5EF4-FFF2-40B4-BE49-F238E27FC236}">
                <a16:creationId xmlns:a16="http://schemas.microsoft.com/office/drawing/2014/main" id="{A781A203-28F1-4ADC-A3ED-4C3144E6CE12}"/>
              </a:ext>
            </a:extLst>
          </p:cNvPr>
          <p:cNvSpPr txBox="1"/>
          <p:nvPr/>
        </p:nvSpPr>
        <p:spPr>
          <a:xfrm>
            <a:off x="8827241" y="4200191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2021</a:t>
            </a:r>
          </a:p>
        </p:txBody>
      </p:sp>
      <p:sp>
        <p:nvSpPr>
          <p:cNvPr id="151" name="CaixaDeTexto 150">
            <a:extLst>
              <a:ext uri="{FF2B5EF4-FFF2-40B4-BE49-F238E27FC236}">
                <a16:creationId xmlns:a16="http://schemas.microsoft.com/office/drawing/2014/main" id="{B86951CE-C90C-4F4E-BCE2-750468E997E5}"/>
              </a:ext>
            </a:extLst>
          </p:cNvPr>
          <p:cNvSpPr txBox="1"/>
          <p:nvPr/>
        </p:nvSpPr>
        <p:spPr>
          <a:xfrm>
            <a:off x="9333928" y="2656907"/>
            <a:ext cx="12758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Telemedicina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Inmetro: bombas 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de combustíveis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 err="1">
                <a:solidFill>
                  <a:srgbClr val="0B3149"/>
                </a:solidFill>
                <a:latin typeface="Montserrat Light" panose="00000400000000000000" pitchFamily="50" charset="0"/>
              </a:rPr>
              <a:t>Pix</a:t>
            </a:r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Criação de</a:t>
            </a: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partidos políticos</a:t>
            </a:r>
          </a:p>
        </p:txBody>
      </p:sp>
      <p:sp>
        <p:nvSpPr>
          <p:cNvPr id="152" name="CaixaDeTexto 151">
            <a:extLst>
              <a:ext uri="{FF2B5EF4-FFF2-40B4-BE49-F238E27FC236}">
                <a16:creationId xmlns:a16="http://schemas.microsoft.com/office/drawing/2014/main" id="{8A54329F-402D-42EC-9EF2-306A48BF787D}"/>
              </a:ext>
            </a:extLst>
          </p:cNvPr>
          <p:cNvSpPr txBox="1"/>
          <p:nvPr/>
        </p:nvSpPr>
        <p:spPr>
          <a:xfrm>
            <a:off x="9439724" y="4209155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2022</a:t>
            </a:r>
          </a:p>
        </p:txBody>
      </p:sp>
      <p:sp>
        <p:nvSpPr>
          <p:cNvPr id="153" name="CaixaDeTexto 152">
            <a:extLst>
              <a:ext uri="{FF2B5EF4-FFF2-40B4-BE49-F238E27FC236}">
                <a16:creationId xmlns:a16="http://schemas.microsoft.com/office/drawing/2014/main" id="{C7824B0B-14E6-44FB-B4D5-B3C940285CFB}"/>
              </a:ext>
            </a:extLst>
          </p:cNvPr>
          <p:cNvSpPr txBox="1"/>
          <p:nvPr/>
        </p:nvSpPr>
        <p:spPr>
          <a:xfrm>
            <a:off x="9911629" y="4776688"/>
            <a:ext cx="12758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Open </a:t>
            </a:r>
            <a:r>
              <a:rPr lang="pt-BR" sz="800" dirty="0" err="1">
                <a:solidFill>
                  <a:srgbClr val="0B3149"/>
                </a:solidFill>
                <a:latin typeface="Montserrat Light" panose="00000400000000000000" pitchFamily="50" charset="0"/>
              </a:rPr>
              <a:t>Finance</a:t>
            </a:r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 err="1">
                <a:solidFill>
                  <a:srgbClr val="0B3149"/>
                </a:solidFill>
                <a:latin typeface="Montserrat Light" panose="00000400000000000000" pitchFamily="50" charset="0"/>
              </a:rPr>
              <a:t>Caged</a:t>
            </a:r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Publicidade Legal</a:t>
            </a:r>
          </a:p>
          <a:p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Sistema de Notificação Eletrônica – SNE</a:t>
            </a:r>
          </a:p>
        </p:txBody>
      </p:sp>
      <p:grpSp>
        <p:nvGrpSpPr>
          <p:cNvPr id="154" name="Agrupar 153">
            <a:extLst>
              <a:ext uri="{FF2B5EF4-FFF2-40B4-BE49-F238E27FC236}">
                <a16:creationId xmlns:a16="http://schemas.microsoft.com/office/drawing/2014/main" id="{AECB912A-5ADD-4882-9C55-C79507E68049}"/>
              </a:ext>
            </a:extLst>
          </p:cNvPr>
          <p:cNvGrpSpPr/>
          <p:nvPr/>
        </p:nvGrpSpPr>
        <p:grpSpPr>
          <a:xfrm>
            <a:off x="9763058" y="4423825"/>
            <a:ext cx="317640" cy="1896067"/>
            <a:chOff x="2913461" y="3662040"/>
            <a:chExt cx="317640" cy="1896067"/>
          </a:xfrm>
        </p:grpSpPr>
        <p:cxnSp>
          <p:nvCxnSpPr>
            <p:cNvPr id="155" name="Conector reto 154">
              <a:extLst>
                <a:ext uri="{FF2B5EF4-FFF2-40B4-BE49-F238E27FC236}">
                  <a16:creationId xmlns:a16="http://schemas.microsoft.com/office/drawing/2014/main" id="{71378324-392A-4A29-B5FD-7690A49C8670}"/>
                </a:ext>
              </a:extLst>
            </p:cNvPr>
            <p:cNvCxnSpPr>
              <a:cxnSpLocks/>
            </p:cNvCxnSpPr>
            <p:nvPr/>
          </p:nvCxnSpPr>
          <p:spPr>
            <a:xfrm>
              <a:off x="3072281" y="3764426"/>
              <a:ext cx="0" cy="1565383"/>
            </a:xfrm>
            <a:prstGeom prst="line">
              <a:avLst/>
            </a:prstGeom>
            <a:ln w="9525" cap="flat" cmpd="sng" algn="ctr">
              <a:solidFill>
                <a:srgbClr val="0B3149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pic>
          <p:nvPicPr>
            <p:cNvPr id="156" name="Gráfico 155" descr="Bolas de Harvey 100% com preenchimento sólido">
              <a:extLst>
                <a:ext uri="{FF2B5EF4-FFF2-40B4-BE49-F238E27FC236}">
                  <a16:creationId xmlns:a16="http://schemas.microsoft.com/office/drawing/2014/main" id="{EA26966F-F186-4DD3-AF64-4835519EEE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flipH="1">
              <a:off x="2996082" y="3662040"/>
              <a:ext cx="152399" cy="152399"/>
            </a:xfrm>
            <a:prstGeom prst="rect">
              <a:avLst/>
            </a:prstGeom>
          </p:spPr>
        </p:pic>
        <p:pic>
          <p:nvPicPr>
            <p:cNvPr id="157" name="Gráfico 156" descr="Marcador com preenchimento sólido">
              <a:extLst>
                <a:ext uri="{FF2B5EF4-FFF2-40B4-BE49-F238E27FC236}">
                  <a16:creationId xmlns:a16="http://schemas.microsoft.com/office/drawing/2014/main" id="{2E7701F5-B948-4835-AB15-DFA580C5A0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2913461" y="5240467"/>
              <a:ext cx="317640" cy="317640"/>
            </a:xfrm>
            <a:prstGeom prst="rect">
              <a:avLst/>
            </a:prstGeom>
          </p:spPr>
        </p:pic>
      </p:grpSp>
      <p:grpSp>
        <p:nvGrpSpPr>
          <p:cNvPr id="158" name="Agrupar 157">
            <a:extLst>
              <a:ext uri="{FF2B5EF4-FFF2-40B4-BE49-F238E27FC236}">
                <a16:creationId xmlns:a16="http://schemas.microsoft.com/office/drawing/2014/main" id="{324B95BF-10F3-4441-8B5F-15E352BA9316}"/>
              </a:ext>
            </a:extLst>
          </p:cNvPr>
          <p:cNvGrpSpPr/>
          <p:nvPr/>
        </p:nvGrpSpPr>
        <p:grpSpPr>
          <a:xfrm>
            <a:off x="10443856" y="2345286"/>
            <a:ext cx="317640" cy="1910333"/>
            <a:chOff x="1728474" y="1904106"/>
            <a:chExt cx="317640" cy="1910333"/>
          </a:xfrm>
        </p:grpSpPr>
        <p:grpSp>
          <p:nvGrpSpPr>
            <p:cNvPr id="159" name="Agrupar 158">
              <a:extLst>
                <a:ext uri="{FF2B5EF4-FFF2-40B4-BE49-F238E27FC236}">
                  <a16:creationId xmlns:a16="http://schemas.microsoft.com/office/drawing/2014/main" id="{88AF4408-611C-40BC-A366-279A5CF97405}"/>
                </a:ext>
              </a:extLst>
            </p:cNvPr>
            <p:cNvGrpSpPr/>
            <p:nvPr/>
          </p:nvGrpSpPr>
          <p:grpSpPr>
            <a:xfrm>
              <a:off x="1811096" y="2199043"/>
              <a:ext cx="152399" cy="1615396"/>
              <a:chOff x="1811096" y="2199043"/>
              <a:chExt cx="152399" cy="1615396"/>
            </a:xfrm>
          </p:grpSpPr>
          <p:cxnSp>
            <p:nvCxnSpPr>
              <p:cNvPr id="161" name="Conector reto 160">
                <a:extLst>
                  <a:ext uri="{FF2B5EF4-FFF2-40B4-BE49-F238E27FC236}">
                    <a16:creationId xmlns:a16="http://schemas.microsoft.com/office/drawing/2014/main" id="{5EE84599-B22E-4B3B-B12F-D3E7D06D68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87295" y="2199043"/>
                <a:ext cx="0" cy="1565383"/>
              </a:xfrm>
              <a:prstGeom prst="line">
                <a:avLst/>
              </a:prstGeom>
              <a:ln w="9525" cap="flat" cmpd="sng" algn="ctr">
                <a:solidFill>
                  <a:srgbClr val="0B3149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pic>
            <p:nvPicPr>
              <p:cNvPr id="162" name="Gráfico 161" descr="Bolas de Harvey 100% com preenchimento sólido">
                <a:extLst>
                  <a:ext uri="{FF2B5EF4-FFF2-40B4-BE49-F238E27FC236}">
                    <a16:creationId xmlns:a16="http://schemas.microsoft.com/office/drawing/2014/main" id="{621F044A-99A6-402E-9398-112FD84F92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 flipH="1">
                <a:off x="1811096" y="3662040"/>
                <a:ext cx="152399" cy="152399"/>
              </a:xfrm>
              <a:prstGeom prst="rect">
                <a:avLst/>
              </a:prstGeom>
            </p:spPr>
          </p:pic>
        </p:grpSp>
        <p:pic>
          <p:nvPicPr>
            <p:cNvPr id="160" name="Gráfico 159" descr="Marcador com preenchimento sólido">
              <a:extLst>
                <a:ext uri="{FF2B5EF4-FFF2-40B4-BE49-F238E27FC236}">
                  <a16:creationId xmlns:a16="http://schemas.microsoft.com/office/drawing/2014/main" id="{1682BF64-BC2E-4759-9886-FB1283EF2F4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728474" y="1904106"/>
              <a:ext cx="317640" cy="317640"/>
            </a:xfrm>
            <a:prstGeom prst="rect">
              <a:avLst/>
            </a:prstGeom>
          </p:spPr>
        </p:pic>
      </p:grpSp>
      <p:sp>
        <p:nvSpPr>
          <p:cNvPr id="163" name="CaixaDeTexto 162">
            <a:extLst>
              <a:ext uri="{FF2B5EF4-FFF2-40B4-BE49-F238E27FC236}">
                <a16:creationId xmlns:a16="http://schemas.microsoft.com/office/drawing/2014/main" id="{4BA1140F-8C59-4E06-AD57-9E5A45701A78}"/>
              </a:ext>
            </a:extLst>
          </p:cNvPr>
          <p:cNvSpPr txBox="1"/>
          <p:nvPr/>
        </p:nvSpPr>
        <p:spPr>
          <a:xfrm>
            <a:off x="10132265" y="4195777"/>
            <a:ext cx="9592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  <a:latin typeface="Montserrat ExtraBold" panose="00000900000000000000" pitchFamily="50" charset="0"/>
              </a:rPr>
              <a:t>2023</a:t>
            </a:r>
          </a:p>
        </p:txBody>
      </p:sp>
      <p:sp>
        <p:nvSpPr>
          <p:cNvPr id="164" name="CaixaDeTexto 163">
            <a:extLst>
              <a:ext uri="{FF2B5EF4-FFF2-40B4-BE49-F238E27FC236}">
                <a16:creationId xmlns:a16="http://schemas.microsoft.com/office/drawing/2014/main" id="{5B1E9423-7FAF-4725-ADC0-06E2C281DCBD}"/>
              </a:ext>
            </a:extLst>
          </p:cNvPr>
          <p:cNvSpPr txBox="1"/>
          <p:nvPr/>
        </p:nvSpPr>
        <p:spPr>
          <a:xfrm>
            <a:off x="10638952" y="2652493"/>
            <a:ext cx="12758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rgbClr val="0B3149"/>
                </a:solidFill>
                <a:latin typeface="Montserrat Light" panose="00000400000000000000" pitchFamily="50" charset="0"/>
              </a:rPr>
              <a:t>Sistema </a:t>
            </a:r>
            <a:r>
              <a:rPr lang="pt-BR" sz="800" dirty="0" err="1">
                <a:solidFill>
                  <a:srgbClr val="0B3149"/>
                </a:solidFill>
                <a:latin typeface="Montserrat Light" panose="00000400000000000000" pitchFamily="50" charset="0"/>
              </a:rPr>
              <a:t>SisPass</a:t>
            </a:r>
            <a:endParaRPr lang="pt-BR" sz="800" dirty="0">
              <a:solidFill>
                <a:srgbClr val="0B3149"/>
              </a:solidFill>
              <a:latin typeface="Montserrat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659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A3332007-E38B-419C-9379-3EB83963FEF6}"/>
              </a:ext>
            </a:extLst>
          </p:cNvPr>
          <p:cNvSpPr/>
          <p:nvPr/>
        </p:nvSpPr>
        <p:spPr>
          <a:xfrm>
            <a:off x="0" y="-22104"/>
            <a:ext cx="276361" cy="6880103"/>
          </a:xfrm>
          <a:prstGeom prst="rect">
            <a:avLst/>
          </a:prstGeom>
          <a:solidFill>
            <a:srgbClr val="3DB9BF"/>
          </a:solidFill>
          <a:ln>
            <a:solidFill>
              <a:srgbClr val="3DB9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33" name="Imagem 32" descr="Logotipo&#10;&#10;Descrição gerada automaticamente">
            <a:extLst>
              <a:ext uri="{FF2B5EF4-FFF2-40B4-BE49-F238E27FC236}">
                <a16:creationId xmlns:a16="http://schemas.microsoft.com/office/drawing/2014/main" id="{9E464930-E823-4DF4-893E-E4F041B5E3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078" y="-152400"/>
            <a:ext cx="979926" cy="979926"/>
          </a:xfrm>
          <a:prstGeom prst="rect">
            <a:avLst/>
          </a:prstGeom>
        </p:spPr>
      </p:pic>
      <p:sp>
        <p:nvSpPr>
          <p:cNvPr id="35" name="CaixaDeTexto 34">
            <a:extLst>
              <a:ext uri="{FF2B5EF4-FFF2-40B4-BE49-F238E27FC236}">
                <a16:creationId xmlns:a16="http://schemas.microsoft.com/office/drawing/2014/main" id="{821C6A43-B02C-4E70-A0DF-AB83D516D3D4}"/>
              </a:ext>
            </a:extLst>
          </p:cNvPr>
          <p:cNvSpPr txBox="1"/>
          <p:nvPr/>
        </p:nvSpPr>
        <p:spPr>
          <a:xfrm>
            <a:off x="564371" y="6330411"/>
            <a:ext cx="2900750" cy="230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900" b="1" kern="0" dirty="0">
                <a:solidFill>
                  <a:srgbClr val="0B3149"/>
                </a:solidFill>
                <a:latin typeface="Montserrat Light" panose="000004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Fonte: </a:t>
            </a:r>
            <a:r>
              <a:rPr lang="pt-BR" sz="900" b="1" kern="0" dirty="0">
                <a:solidFill>
                  <a:srgbClr val="0563C1"/>
                </a:solidFill>
                <a:latin typeface="Montserrat Light" panose="00000400000000000000" pitchFamily="50" charset="0"/>
                <a:ea typeface="SimHei" panose="020B0503020204020204" pitchFamily="49" charset="-122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ITI em números</a:t>
            </a:r>
            <a:r>
              <a:rPr lang="pt-BR" sz="900" b="1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pt-BR" sz="900" b="1" kern="0" dirty="0">
              <a:solidFill>
                <a:srgbClr val="0B3149"/>
              </a:solidFill>
              <a:latin typeface="Montserrat Light" panose="000004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AB770E58-0378-4D59-A1A0-442CB41E2235}"/>
              </a:ext>
            </a:extLst>
          </p:cNvPr>
          <p:cNvSpPr/>
          <p:nvPr/>
        </p:nvSpPr>
        <p:spPr>
          <a:xfrm>
            <a:off x="617331" y="1574521"/>
            <a:ext cx="2020096" cy="1375672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00284B97-1267-464E-B13D-273628390E4D}"/>
              </a:ext>
            </a:extLst>
          </p:cNvPr>
          <p:cNvSpPr txBox="1"/>
          <p:nvPr/>
        </p:nvSpPr>
        <p:spPr>
          <a:xfrm>
            <a:off x="922571" y="1674037"/>
            <a:ext cx="1725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16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Agentes de Registro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E35B3D64-076F-4C66-BF42-670748345C14}"/>
              </a:ext>
            </a:extLst>
          </p:cNvPr>
          <p:cNvSpPr txBox="1"/>
          <p:nvPr/>
        </p:nvSpPr>
        <p:spPr>
          <a:xfrm>
            <a:off x="912067" y="2258878"/>
            <a:ext cx="1725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3200" dirty="0">
                <a:solidFill>
                  <a:srgbClr val="39B8BB"/>
                </a:solidFill>
                <a:latin typeface="Montserrat ExtraBold" panose="00000900000000000000" pitchFamily="50" charset="0"/>
                <a:ea typeface="Roboto Slab" pitchFamily="2" charset="0"/>
              </a:rPr>
              <a:t>44.281</a:t>
            </a:r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970A512A-1E88-4AE6-91A4-2D97B2B296B6}"/>
              </a:ext>
            </a:extLst>
          </p:cNvPr>
          <p:cNvSpPr/>
          <p:nvPr/>
        </p:nvSpPr>
        <p:spPr>
          <a:xfrm>
            <a:off x="617331" y="1574521"/>
            <a:ext cx="273956" cy="137567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437A71C5-35CC-4666-AF7F-79F266A67568}"/>
              </a:ext>
            </a:extLst>
          </p:cNvPr>
          <p:cNvSpPr/>
          <p:nvPr/>
        </p:nvSpPr>
        <p:spPr>
          <a:xfrm>
            <a:off x="2784845" y="1574521"/>
            <a:ext cx="2020096" cy="1375672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840DF599-3D40-4645-B02C-60018E2DB624}"/>
              </a:ext>
            </a:extLst>
          </p:cNvPr>
          <p:cNvSpPr txBox="1"/>
          <p:nvPr/>
        </p:nvSpPr>
        <p:spPr>
          <a:xfrm>
            <a:off x="3090085" y="1674037"/>
            <a:ext cx="17253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16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ACs de 1º nível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C206E8FE-1E2D-4CB4-ACD9-A1AB68B23264}"/>
              </a:ext>
            </a:extLst>
          </p:cNvPr>
          <p:cNvSpPr txBox="1"/>
          <p:nvPr/>
        </p:nvSpPr>
        <p:spPr>
          <a:xfrm>
            <a:off x="3079581" y="2258878"/>
            <a:ext cx="1725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3200" dirty="0">
                <a:solidFill>
                  <a:srgbClr val="39B8BB"/>
                </a:solidFill>
                <a:latin typeface="Montserrat ExtraBold" panose="00000900000000000000" pitchFamily="50" charset="0"/>
                <a:ea typeface="Roboto Slab" pitchFamily="2" charset="0"/>
              </a:rPr>
              <a:t>23</a:t>
            </a: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B4981884-11F4-4986-9A52-5EF60DA5DD41}"/>
              </a:ext>
            </a:extLst>
          </p:cNvPr>
          <p:cNvSpPr/>
          <p:nvPr/>
        </p:nvSpPr>
        <p:spPr>
          <a:xfrm>
            <a:off x="2784845" y="1574521"/>
            <a:ext cx="273956" cy="137567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AD860686-C220-4BDA-BE83-F3E1E2C2C784}"/>
              </a:ext>
            </a:extLst>
          </p:cNvPr>
          <p:cNvSpPr/>
          <p:nvPr/>
        </p:nvSpPr>
        <p:spPr>
          <a:xfrm>
            <a:off x="2779593" y="3151023"/>
            <a:ext cx="2020096" cy="1375672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3EEDCBA9-E5D6-45F3-97F6-336FAB600706}"/>
              </a:ext>
            </a:extLst>
          </p:cNvPr>
          <p:cNvSpPr txBox="1"/>
          <p:nvPr/>
        </p:nvSpPr>
        <p:spPr>
          <a:xfrm>
            <a:off x="3084833" y="3250539"/>
            <a:ext cx="184126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16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ACs de 2º nível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7E8A0A6D-FBD4-4C15-A8AD-D6A82BE73560}"/>
              </a:ext>
            </a:extLst>
          </p:cNvPr>
          <p:cNvSpPr txBox="1"/>
          <p:nvPr/>
        </p:nvSpPr>
        <p:spPr>
          <a:xfrm>
            <a:off x="3074329" y="3835380"/>
            <a:ext cx="1725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3200" dirty="0">
                <a:solidFill>
                  <a:srgbClr val="39B8BB"/>
                </a:solidFill>
                <a:latin typeface="Montserrat ExtraBold" panose="00000900000000000000" pitchFamily="50" charset="0"/>
                <a:ea typeface="Roboto Slab" pitchFamily="2" charset="0"/>
              </a:rPr>
              <a:t>98</a:t>
            </a:r>
          </a:p>
        </p:txBody>
      </p:sp>
      <p:sp>
        <p:nvSpPr>
          <p:cNvPr id="48" name="Retângulo 47">
            <a:extLst>
              <a:ext uri="{FF2B5EF4-FFF2-40B4-BE49-F238E27FC236}">
                <a16:creationId xmlns:a16="http://schemas.microsoft.com/office/drawing/2014/main" id="{7B3528B6-F99B-410A-86DC-BE6BD60592DF}"/>
              </a:ext>
            </a:extLst>
          </p:cNvPr>
          <p:cNvSpPr/>
          <p:nvPr/>
        </p:nvSpPr>
        <p:spPr>
          <a:xfrm>
            <a:off x="2779593" y="3151023"/>
            <a:ext cx="273956" cy="137567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2796AA5E-2BF8-4290-83A9-1385C3736D6A}"/>
              </a:ext>
            </a:extLst>
          </p:cNvPr>
          <p:cNvSpPr/>
          <p:nvPr/>
        </p:nvSpPr>
        <p:spPr>
          <a:xfrm>
            <a:off x="617331" y="3137965"/>
            <a:ext cx="2020096" cy="1375672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514F5F5B-2A93-40E9-9745-FED61554EF26}"/>
              </a:ext>
            </a:extLst>
          </p:cNvPr>
          <p:cNvSpPr txBox="1"/>
          <p:nvPr/>
        </p:nvSpPr>
        <p:spPr>
          <a:xfrm>
            <a:off x="922571" y="3237481"/>
            <a:ext cx="1725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16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Autoridades de Registro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3A054F63-1094-4141-B36D-51B089A23D1B}"/>
              </a:ext>
            </a:extLst>
          </p:cNvPr>
          <p:cNvSpPr txBox="1"/>
          <p:nvPr/>
        </p:nvSpPr>
        <p:spPr>
          <a:xfrm>
            <a:off x="912067" y="3822322"/>
            <a:ext cx="1725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3200" dirty="0">
                <a:solidFill>
                  <a:srgbClr val="39B8BB"/>
                </a:solidFill>
                <a:latin typeface="Montserrat ExtraBold" panose="00000900000000000000" pitchFamily="50" charset="0"/>
                <a:ea typeface="Roboto Slab" pitchFamily="2" charset="0"/>
              </a:rPr>
              <a:t>2.427</a:t>
            </a:r>
          </a:p>
        </p:txBody>
      </p:sp>
      <p:sp>
        <p:nvSpPr>
          <p:cNvPr id="56" name="Retângulo 55">
            <a:extLst>
              <a:ext uri="{FF2B5EF4-FFF2-40B4-BE49-F238E27FC236}">
                <a16:creationId xmlns:a16="http://schemas.microsoft.com/office/drawing/2014/main" id="{258A6805-C64A-431F-B457-2BE1FCF8F06F}"/>
              </a:ext>
            </a:extLst>
          </p:cNvPr>
          <p:cNvSpPr/>
          <p:nvPr/>
        </p:nvSpPr>
        <p:spPr>
          <a:xfrm>
            <a:off x="617331" y="3137965"/>
            <a:ext cx="273956" cy="137567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7" name="Retângulo 56">
            <a:extLst>
              <a:ext uri="{FF2B5EF4-FFF2-40B4-BE49-F238E27FC236}">
                <a16:creationId xmlns:a16="http://schemas.microsoft.com/office/drawing/2014/main" id="{7330D040-98A8-4E07-BAD1-6AB7529E7BF8}"/>
              </a:ext>
            </a:extLst>
          </p:cNvPr>
          <p:cNvSpPr/>
          <p:nvPr/>
        </p:nvSpPr>
        <p:spPr>
          <a:xfrm>
            <a:off x="620392" y="4742968"/>
            <a:ext cx="2020096" cy="1375672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C9A8C07B-86D1-43F8-9E6A-7D7F810D8BA9}"/>
              </a:ext>
            </a:extLst>
          </p:cNvPr>
          <p:cNvSpPr txBox="1"/>
          <p:nvPr/>
        </p:nvSpPr>
        <p:spPr>
          <a:xfrm>
            <a:off x="925632" y="4842484"/>
            <a:ext cx="17253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12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Autoridade de</a:t>
            </a:r>
          </a:p>
          <a:p>
            <a:pPr>
              <a:buClr>
                <a:srgbClr val="3DB9BF"/>
              </a:buClr>
            </a:pPr>
            <a:r>
              <a:rPr lang="pt-BR" sz="12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Carimbo do Tempo</a:t>
            </a:r>
          </a:p>
        </p:txBody>
      </p:sp>
      <p:sp>
        <p:nvSpPr>
          <p:cNvPr id="59" name="CaixaDeTexto 58">
            <a:extLst>
              <a:ext uri="{FF2B5EF4-FFF2-40B4-BE49-F238E27FC236}">
                <a16:creationId xmlns:a16="http://schemas.microsoft.com/office/drawing/2014/main" id="{15ECE7AE-166A-4CFE-BBB1-4CD245201997}"/>
              </a:ext>
            </a:extLst>
          </p:cNvPr>
          <p:cNvSpPr txBox="1"/>
          <p:nvPr/>
        </p:nvSpPr>
        <p:spPr>
          <a:xfrm>
            <a:off x="915128" y="5427325"/>
            <a:ext cx="1725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3200" dirty="0">
                <a:solidFill>
                  <a:srgbClr val="39B8BB"/>
                </a:solidFill>
                <a:latin typeface="Montserrat ExtraBold" panose="00000900000000000000" pitchFamily="50" charset="0"/>
                <a:ea typeface="Roboto Slab" pitchFamily="2" charset="0"/>
              </a:rPr>
              <a:t>10</a:t>
            </a:r>
          </a:p>
        </p:txBody>
      </p:sp>
      <p:sp>
        <p:nvSpPr>
          <p:cNvPr id="60" name="Retângulo 59">
            <a:extLst>
              <a:ext uri="{FF2B5EF4-FFF2-40B4-BE49-F238E27FC236}">
                <a16:creationId xmlns:a16="http://schemas.microsoft.com/office/drawing/2014/main" id="{759B5688-F924-4F20-B1EE-D5A19729A658}"/>
              </a:ext>
            </a:extLst>
          </p:cNvPr>
          <p:cNvSpPr/>
          <p:nvPr/>
        </p:nvSpPr>
        <p:spPr>
          <a:xfrm>
            <a:off x="620392" y="4742968"/>
            <a:ext cx="273956" cy="137567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1" name="Retângulo 60">
            <a:extLst>
              <a:ext uri="{FF2B5EF4-FFF2-40B4-BE49-F238E27FC236}">
                <a16:creationId xmlns:a16="http://schemas.microsoft.com/office/drawing/2014/main" id="{41875A8D-5BA1-4FAE-96D6-F041A0B57304}"/>
              </a:ext>
            </a:extLst>
          </p:cNvPr>
          <p:cNvSpPr/>
          <p:nvPr/>
        </p:nvSpPr>
        <p:spPr>
          <a:xfrm>
            <a:off x="2795349" y="4735943"/>
            <a:ext cx="2020096" cy="1375672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9605D894-19C9-466C-9108-A0119B42C73D}"/>
              </a:ext>
            </a:extLst>
          </p:cNvPr>
          <p:cNvSpPr txBox="1"/>
          <p:nvPr/>
        </p:nvSpPr>
        <p:spPr>
          <a:xfrm>
            <a:off x="3064729" y="4835459"/>
            <a:ext cx="18412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12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Prestadores de Serviço de Confiança</a:t>
            </a: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26240C65-53DD-440C-8A2F-26F284A9FE7C}"/>
              </a:ext>
            </a:extLst>
          </p:cNvPr>
          <p:cNvSpPr txBox="1"/>
          <p:nvPr/>
        </p:nvSpPr>
        <p:spPr>
          <a:xfrm>
            <a:off x="3054225" y="5420300"/>
            <a:ext cx="1725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3200" dirty="0">
                <a:solidFill>
                  <a:srgbClr val="39B8BB"/>
                </a:solidFill>
                <a:latin typeface="Montserrat ExtraBold" panose="00000900000000000000" pitchFamily="50" charset="0"/>
                <a:ea typeface="Roboto Slab" pitchFamily="2" charset="0"/>
              </a:rPr>
              <a:t>8</a:t>
            </a:r>
          </a:p>
        </p:txBody>
      </p:sp>
      <p:sp>
        <p:nvSpPr>
          <p:cNvPr id="64" name="Retângulo 63">
            <a:extLst>
              <a:ext uri="{FF2B5EF4-FFF2-40B4-BE49-F238E27FC236}">
                <a16:creationId xmlns:a16="http://schemas.microsoft.com/office/drawing/2014/main" id="{CF37AE63-01D1-4C13-BCEB-1CDDD3D5697F}"/>
              </a:ext>
            </a:extLst>
          </p:cNvPr>
          <p:cNvSpPr/>
          <p:nvPr/>
        </p:nvSpPr>
        <p:spPr>
          <a:xfrm>
            <a:off x="2795349" y="4735943"/>
            <a:ext cx="273956" cy="137567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5" name="Retângulo 64">
            <a:extLst>
              <a:ext uri="{FF2B5EF4-FFF2-40B4-BE49-F238E27FC236}">
                <a16:creationId xmlns:a16="http://schemas.microsoft.com/office/drawing/2014/main" id="{8203DEE9-C69E-4FE8-A7AD-F4A1EE816165}"/>
              </a:ext>
            </a:extLst>
          </p:cNvPr>
          <p:cNvSpPr/>
          <p:nvPr/>
        </p:nvSpPr>
        <p:spPr>
          <a:xfrm>
            <a:off x="4976790" y="4739422"/>
            <a:ext cx="2020096" cy="1375672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92E4A1AB-3B90-4103-844F-08B401E890CB}"/>
              </a:ext>
            </a:extLst>
          </p:cNvPr>
          <p:cNvSpPr txBox="1"/>
          <p:nvPr/>
        </p:nvSpPr>
        <p:spPr>
          <a:xfrm>
            <a:off x="5282030" y="4838938"/>
            <a:ext cx="18412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12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Prestadores de Serviço Biométrico</a:t>
            </a:r>
          </a:p>
        </p:txBody>
      </p:sp>
      <p:sp>
        <p:nvSpPr>
          <p:cNvPr id="67" name="CaixaDeTexto 66">
            <a:extLst>
              <a:ext uri="{FF2B5EF4-FFF2-40B4-BE49-F238E27FC236}">
                <a16:creationId xmlns:a16="http://schemas.microsoft.com/office/drawing/2014/main" id="{390717AF-3DB6-45CD-97FB-D185C7A6D200}"/>
              </a:ext>
            </a:extLst>
          </p:cNvPr>
          <p:cNvSpPr txBox="1"/>
          <p:nvPr/>
        </p:nvSpPr>
        <p:spPr>
          <a:xfrm>
            <a:off x="5271526" y="5423779"/>
            <a:ext cx="1725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3200" dirty="0">
                <a:solidFill>
                  <a:srgbClr val="39B8BB"/>
                </a:solidFill>
                <a:latin typeface="Montserrat ExtraBold" panose="00000900000000000000" pitchFamily="50" charset="0"/>
                <a:ea typeface="Roboto Slab" pitchFamily="2" charset="0"/>
              </a:rPr>
              <a:t>6</a:t>
            </a:r>
          </a:p>
        </p:txBody>
      </p:sp>
      <p:sp>
        <p:nvSpPr>
          <p:cNvPr id="68" name="Retângulo 67">
            <a:extLst>
              <a:ext uri="{FF2B5EF4-FFF2-40B4-BE49-F238E27FC236}">
                <a16:creationId xmlns:a16="http://schemas.microsoft.com/office/drawing/2014/main" id="{6B1C6980-4CF3-4F67-BDFF-ED0B132183C3}"/>
              </a:ext>
            </a:extLst>
          </p:cNvPr>
          <p:cNvSpPr/>
          <p:nvPr/>
        </p:nvSpPr>
        <p:spPr>
          <a:xfrm>
            <a:off x="4976790" y="4739422"/>
            <a:ext cx="273956" cy="137567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9" name="Retângulo 68">
            <a:extLst>
              <a:ext uri="{FF2B5EF4-FFF2-40B4-BE49-F238E27FC236}">
                <a16:creationId xmlns:a16="http://schemas.microsoft.com/office/drawing/2014/main" id="{9F62C97C-5A5D-46B3-814A-DBE2359614C3}"/>
              </a:ext>
            </a:extLst>
          </p:cNvPr>
          <p:cNvSpPr/>
          <p:nvPr/>
        </p:nvSpPr>
        <p:spPr>
          <a:xfrm>
            <a:off x="4976790" y="3148227"/>
            <a:ext cx="2020096" cy="1375672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62C11BC9-3A97-4864-9065-F66B1BC5E115}"/>
              </a:ext>
            </a:extLst>
          </p:cNvPr>
          <p:cNvSpPr txBox="1"/>
          <p:nvPr/>
        </p:nvSpPr>
        <p:spPr>
          <a:xfrm>
            <a:off x="5282030" y="3247743"/>
            <a:ext cx="18412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12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Prestadores de Serviço de suporte</a:t>
            </a: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D274F7FC-8232-4E5B-99AB-3137196902DB}"/>
              </a:ext>
            </a:extLst>
          </p:cNvPr>
          <p:cNvSpPr txBox="1"/>
          <p:nvPr/>
        </p:nvSpPr>
        <p:spPr>
          <a:xfrm>
            <a:off x="5271526" y="3832584"/>
            <a:ext cx="1725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3200" dirty="0">
                <a:solidFill>
                  <a:srgbClr val="39B8BB"/>
                </a:solidFill>
                <a:latin typeface="Montserrat ExtraBold" panose="00000900000000000000" pitchFamily="50" charset="0"/>
                <a:ea typeface="Roboto Slab" pitchFamily="2" charset="0"/>
              </a:rPr>
              <a:t>21</a:t>
            </a:r>
          </a:p>
        </p:txBody>
      </p:sp>
      <p:sp>
        <p:nvSpPr>
          <p:cNvPr id="72" name="Retângulo 71">
            <a:extLst>
              <a:ext uri="{FF2B5EF4-FFF2-40B4-BE49-F238E27FC236}">
                <a16:creationId xmlns:a16="http://schemas.microsoft.com/office/drawing/2014/main" id="{91CE4A79-61E8-405A-B52B-0DE996C2CCF2}"/>
              </a:ext>
            </a:extLst>
          </p:cNvPr>
          <p:cNvSpPr/>
          <p:nvPr/>
        </p:nvSpPr>
        <p:spPr>
          <a:xfrm>
            <a:off x="4976790" y="3148227"/>
            <a:ext cx="273956" cy="137567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DFC1CF63-6C41-4782-B0A0-7195429130BD}"/>
              </a:ext>
            </a:extLst>
          </p:cNvPr>
          <p:cNvSpPr txBox="1"/>
          <p:nvPr/>
        </p:nvSpPr>
        <p:spPr>
          <a:xfrm>
            <a:off x="8026406" y="1277442"/>
            <a:ext cx="4967335" cy="307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400" kern="0" dirty="0">
                <a:solidFill>
                  <a:srgbClr val="39B8BB"/>
                </a:solidFill>
                <a:effectLst/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Distribuição de ARs por UF</a:t>
            </a:r>
          </a:p>
        </p:txBody>
      </p:sp>
      <p:sp>
        <p:nvSpPr>
          <p:cNvPr id="49" name="Retângulo 48">
            <a:extLst>
              <a:ext uri="{FF2B5EF4-FFF2-40B4-BE49-F238E27FC236}">
                <a16:creationId xmlns:a16="http://schemas.microsoft.com/office/drawing/2014/main" id="{74EE14BF-FD5A-48AD-B36D-1FFF077B9442}"/>
              </a:ext>
            </a:extLst>
          </p:cNvPr>
          <p:cNvSpPr/>
          <p:nvPr/>
        </p:nvSpPr>
        <p:spPr>
          <a:xfrm>
            <a:off x="7587448" y="4377220"/>
            <a:ext cx="462274" cy="206645"/>
          </a:xfrm>
          <a:prstGeom prst="rect">
            <a:avLst/>
          </a:prstGeom>
          <a:solidFill>
            <a:srgbClr val="E1F9FF"/>
          </a:solidFill>
          <a:ln>
            <a:solidFill>
              <a:srgbClr val="E1F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tângulo 49">
            <a:extLst>
              <a:ext uri="{FF2B5EF4-FFF2-40B4-BE49-F238E27FC236}">
                <a16:creationId xmlns:a16="http://schemas.microsoft.com/office/drawing/2014/main" id="{89CEDE1B-C71B-49A7-BFB5-2C5D06E94F41}"/>
              </a:ext>
            </a:extLst>
          </p:cNvPr>
          <p:cNvSpPr/>
          <p:nvPr/>
        </p:nvSpPr>
        <p:spPr>
          <a:xfrm>
            <a:off x="7587448" y="4603700"/>
            <a:ext cx="462274" cy="206645"/>
          </a:xfrm>
          <a:prstGeom prst="rect">
            <a:avLst/>
          </a:prstGeom>
          <a:solidFill>
            <a:srgbClr val="B5D7E2"/>
          </a:solidFill>
          <a:ln>
            <a:solidFill>
              <a:srgbClr val="B5D7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Retângulo 50">
            <a:extLst>
              <a:ext uri="{FF2B5EF4-FFF2-40B4-BE49-F238E27FC236}">
                <a16:creationId xmlns:a16="http://schemas.microsoft.com/office/drawing/2014/main" id="{1B23C33C-DC58-4AA6-AD0F-285BAC847095}"/>
              </a:ext>
            </a:extLst>
          </p:cNvPr>
          <p:cNvSpPr/>
          <p:nvPr/>
        </p:nvSpPr>
        <p:spPr>
          <a:xfrm>
            <a:off x="7587448" y="4830179"/>
            <a:ext cx="462274" cy="206645"/>
          </a:xfrm>
          <a:prstGeom prst="rect">
            <a:avLst/>
          </a:prstGeom>
          <a:solidFill>
            <a:srgbClr val="4AACD3"/>
          </a:solidFill>
          <a:ln>
            <a:solidFill>
              <a:srgbClr val="4AAC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Retângulo 51">
            <a:extLst>
              <a:ext uri="{FF2B5EF4-FFF2-40B4-BE49-F238E27FC236}">
                <a16:creationId xmlns:a16="http://schemas.microsoft.com/office/drawing/2014/main" id="{9DB17E28-F264-4AA4-B00A-BBC69F514CB4}"/>
              </a:ext>
            </a:extLst>
          </p:cNvPr>
          <p:cNvSpPr/>
          <p:nvPr/>
        </p:nvSpPr>
        <p:spPr>
          <a:xfrm>
            <a:off x="7587448" y="5056658"/>
            <a:ext cx="462274" cy="206645"/>
          </a:xfrm>
          <a:prstGeom prst="rect">
            <a:avLst/>
          </a:prstGeom>
          <a:solidFill>
            <a:srgbClr val="1C7293"/>
          </a:solidFill>
          <a:ln>
            <a:solidFill>
              <a:srgbClr val="1C72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3" name="Retângulo 72">
            <a:extLst>
              <a:ext uri="{FF2B5EF4-FFF2-40B4-BE49-F238E27FC236}">
                <a16:creationId xmlns:a16="http://schemas.microsoft.com/office/drawing/2014/main" id="{936B0944-4496-43D3-BD18-F4FE423D3A48}"/>
              </a:ext>
            </a:extLst>
          </p:cNvPr>
          <p:cNvSpPr/>
          <p:nvPr/>
        </p:nvSpPr>
        <p:spPr>
          <a:xfrm>
            <a:off x="7587448" y="5283138"/>
            <a:ext cx="462274" cy="206645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6" name="CaixaDeTexto 75">
            <a:extLst>
              <a:ext uri="{FF2B5EF4-FFF2-40B4-BE49-F238E27FC236}">
                <a16:creationId xmlns:a16="http://schemas.microsoft.com/office/drawing/2014/main" id="{A46DA75E-A9CE-49E7-8EB6-52EEE60270BB}"/>
              </a:ext>
            </a:extLst>
          </p:cNvPr>
          <p:cNvSpPr txBox="1"/>
          <p:nvPr/>
        </p:nvSpPr>
        <p:spPr>
          <a:xfrm>
            <a:off x="8026406" y="4363141"/>
            <a:ext cx="1211050" cy="230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900" kern="0" dirty="0">
                <a:solidFill>
                  <a:srgbClr val="39B8BB"/>
                </a:solidFill>
                <a:effectLst/>
                <a:latin typeface="Montserrat" panose="000005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0 - 25</a:t>
            </a:r>
          </a:p>
        </p:txBody>
      </p:sp>
      <p:sp>
        <p:nvSpPr>
          <p:cNvPr id="79" name="CaixaDeTexto 78">
            <a:extLst>
              <a:ext uri="{FF2B5EF4-FFF2-40B4-BE49-F238E27FC236}">
                <a16:creationId xmlns:a16="http://schemas.microsoft.com/office/drawing/2014/main" id="{C2B9E808-D405-41B0-8960-E8B47714F097}"/>
              </a:ext>
            </a:extLst>
          </p:cNvPr>
          <p:cNvSpPr txBox="1"/>
          <p:nvPr/>
        </p:nvSpPr>
        <p:spPr>
          <a:xfrm>
            <a:off x="8026406" y="4618046"/>
            <a:ext cx="1211050" cy="230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900" kern="0" dirty="0">
                <a:solidFill>
                  <a:srgbClr val="39B8BB"/>
                </a:solidFill>
                <a:effectLst/>
                <a:latin typeface="Montserrat" panose="000005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26 - </a:t>
            </a:r>
            <a:r>
              <a:rPr lang="pt-BR" sz="900" kern="0" dirty="0">
                <a:solidFill>
                  <a:srgbClr val="39B8BB"/>
                </a:solidFill>
                <a:latin typeface="Montserrat" panose="000005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50</a:t>
            </a:r>
            <a:endParaRPr lang="pt-BR" sz="900" kern="0" dirty="0">
              <a:solidFill>
                <a:srgbClr val="39B8BB"/>
              </a:solidFill>
              <a:effectLst/>
              <a:latin typeface="Montserrat" panose="000005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80" name="CaixaDeTexto 79">
            <a:extLst>
              <a:ext uri="{FF2B5EF4-FFF2-40B4-BE49-F238E27FC236}">
                <a16:creationId xmlns:a16="http://schemas.microsoft.com/office/drawing/2014/main" id="{407686CA-2516-45F0-99E2-74E823DBE603}"/>
              </a:ext>
            </a:extLst>
          </p:cNvPr>
          <p:cNvSpPr txBox="1"/>
          <p:nvPr/>
        </p:nvSpPr>
        <p:spPr>
          <a:xfrm>
            <a:off x="8026406" y="4848235"/>
            <a:ext cx="1211050" cy="230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900" kern="0" dirty="0">
                <a:solidFill>
                  <a:srgbClr val="39B8BB"/>
                </a:solidFill>
                <a:effectLst/>
                <a:latin typeface="Montserrat" panose="000005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51 - 100</a:t>
            </a:r>
          </a:p>
        </p:txBody>
      </p:sp>
      <p:sp>
        <p:nvSpPr>
          <p:cNvPr id="81" name="CaixaDeTexto 80">
            <a:extLst>
              <a:ext uri="{FF2B5EF4-FFF2-40B4-BE49-F238E27FC236}">
                <a16:creationId xmlns:a16="http://schemas.microsoft.com/office/drawing/2014/main" id="{52E5C37C-33EA-46AD-B84E-EB9AEB5332C2}"/>
              </a:ext>
            </a:extLst>
          </p:cNvPr>
          <p:cNvSpPr txBox="1"/>
          <p:nvPr/>
        </p:nvSpPr>
        <p:spPr>
          <a:xfrm>
            <a:off x="8026406" y="5079335"/>
            <a:ext cx="1211050" cy="230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900" kern="0" dirty="0">
                <a:solidFill>
                  <a:srgbClr val="39B8BB"/>
                </a:solidFill>
                <a:effectLst/>
                <a:latin typeface="Montserrat" panose="000005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101 - 200</a:t>
            </a:r>
          </a:p>
        </p:txBody>
      </p:sp>
      <p:sp>
        <p:nvSpPr>
          <p:cNvPr id="82" name="CaixaDeTexto 81">
            <a:extLst>
              <a:ext uri="{FF2B5EF4-FFF2-40B4-BE49-F238E27FC236}">
                <a16:creationId xmlns:a16="http://schemas.microsoft.com/office/drawing/2014/main" id="{2D4F4EF6-6B0B-455F-8944-164E3898E652}"/>
              </a:ext>
            </a:extLst>
          </p:cNvPr>
          <p:cNvSpPr txBox="1"/>
          <p:nvPr/>
        </p:nvSpPr>
        <p:spPr>
          <a:xfrm>
            <a:off x="8026406" y="5286657"/>
            <a:ext cx="1211050" cy="230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900" kern="0" dirty="0">
                <a:solidFill>
                  <a:srgbClr val="39B8BB"/>
                </a:solidFill>
                <a:effectLst/>
                <a:latin typeface="Montserrat" panose="000005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201 +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EB78556E-A1D4-47E1-88B4-8EC9B7E1C8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8756" y="1263620"/>
            <a:ext cx="7769284" cy="5182112"/>
          </a:xfrm>
          <a:prstGeom prst="rect">
            <a:avLst/>
          </a:prstGeom>
        </p:spPr>
      </p:pic>
      <p:sp>
        <p:nvSpPr>
          <p:cNvPr id="74" name="CaixaDeTexto 73">
            <a:extLst>
              <a:ext uri="{FF2B5EF4-FFF2-40B4-BE49-F238E27FC236}">
                <a16:creationId xmlns:a16="http://schemas.microsoft.com/office/drawing/2014/main" id="{6DF33ED1-A16F-46EB-8B0B-7EDAC97E0CED}"/>
              </a:ext>
            </a:extLst>
          </p:cNvPr>
          <p:cNvSpPr txBox="1"/>
          <p:nvPr/>
        </p:nvSpPr>
        <p:spPr>
          <a:xfrm>
            <a:off x="564371" y="567820"/>
            <a:ext cx="8997900" cy="5225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0" dirty="0">
                <a:solidFill>
                  <a:srgbClr val="39B8BB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&gt;</a:t>
            </a:r>
            <a:r>
              <a:rPr lang="pt-BR" sz="2800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 Ecossistema ICP-Brasil</a:t>
            </a:r>
            <a:endParaRPr lang="pt-BR" sz="2800" kern="0" dirty="0">
              <a:solidFill>
                <a:srgbClr val="0B3149"/>
              </a:solidFill>
              <a:effectLst/>
              <a:latin typeface="Montserrat ExtraBold" panose="000009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77" name="CaixaDeTexto 76">
            <a:extLst>
              <a:ext uri="{FF2B5EF4-FFF2-40B4-BE49-F238E27FC236}">
                <a16:creationId xmlns:a16="http://schemas.microsoft.com/office/drawing/2014/main" id="{E24605B8-FCC0-4B71-82CE-257BBA1F2C28}"/>
              </a:ext>
            </a:extLst>
          </p:cNvPr>
          <p:cNvSpPr txBox="1"/>
          <p:nvPr/>
        </p:nvSpPr>
        <p:spPr>
          <a:xfrm>
            <a:off x="622692" y="1064397"/>
            <a:ext cx="100610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500"/>
              </a:spcAft>
            </a:pPr>
            <a:r>
              <a:rPr lang="pt-BR" sz="1200" dirty="0">
                <a:solidFill>
                  <a:srgbClr val="0B3149"/>
                </a:solidFill>
                <a:effectLst/>
                <a:latin typeface="Montserrat Medium" panose="00000600000000000000" pitchFamily="50" charset="0"/>
                <a:ea typeface="Times New Roman" panose="02020603050405020304" pitchFamily="18" charset="0"/>
              </a:rPr>
              <a:t>O setor de certificação digital é formado por diversas empresas espalhadas por todo o país </a:t>
            </a:r>
            <a:endParaRPr lang="pt-BR" sz="1800" dirty="0">
              <a:solidFill>
                <a:srgbClr val="0B3149"/>
              </a:solidFill>
              <a:effectLst/>
              <a:latin typeface="Montserrat Medium" panose="00000600000000000000" pitchFamily="50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489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tângulo 114">
            <a:extLst>
              <a:ext uri="{FF2B5EF4-FFF2-40B4-BE49-F238E27FC236}">
                <a16:creationId xmlns:a16="http://schemas.microsoft.com/office/drawing/2014/main" id="{80B5293B-9519-4197-917C-C869FB6695A5}"/>
              </a:ext>
            </a:extLst>
          </p:cNvPr>
          <p:cNvSpPr/>
          <p:nvPr/>
        </p:nvSpPr>
        <p:spPr>
          <a:xfrm>
            <a:off x="737427" y="2868482"/>
            <a:ext cx="5664789" cy="3646301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3332007-E38B-419C-9379-3EB83963FEF6}"/>
              </a:ext>
            </a:extLst>
          </p:cNvPr>
          <p:cNvSpPr/>
          <p:nvPr/>
        </p:nvSpPr>
        <p:spPr>
          <a:xfrm>
            <a:off x="0" y="-22104"/>
            <a:ext cx="276361" cy="6880103"/>
          </a:xfrm>
          <a:prstGeom prst="rect">
            <a:avLst/>
          </a:prstGeom>
          <a:solidFill>
            <a:srgbClr val="3DB9BF"/>
          </a:solidFill>
          <a:ln>
            <a:solidFill>
              <a:srgbClr val="3DB9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33" name="Imagem 32" descr="Logotipo&#10;&#10;Descrição gerada automaticamente">
            <a:extLst>
              <a:ext uri="{FF2B5EF4-FFF2-40B4-BE49-F238E27FC236}">
                <a16:creationId xmlns:a16="http://schemas.microsoft.com/office/drawing/2014/main" id="{9E464930-E823-4DF4-893E-E4F041B5E3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078" y="-152400"/>
            <a:ext cx="979926" cy="979926"/>
          </a:xfrm>
          <a:prstGeom prst="rect">
            <a:avLst/>
          </a:prstGeom>
        </p:spPr>
      </p:pic>
      <p:sp>
        <p:nvSpPr>
          <p:cNvPr id="70" name="Retângulo 69">
            <a:extLst>
              <a:ext uri="{FF2B5EF4-FFF2-40B4-BE49-F238E27FC236}">
                <a16:creationId xmlns:a16="http://schemas.microsoft.com/office/drawing/2014/main" id="{0396F260-3BD0-4469-8F2C-5938CCA72A50}"/>
              </a:ext>
            </a:extLst>
          </p:cNvPr>
          <p:cNvSpPr/>
          <p:nvPr/>
        </p:nvSpPr>
        <p:spPr>
          <a:xfrm>
            <a:off x="732992" y="1393677"/>
            <a:ext cx="2736668" cy="1375672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F07E0790-BAB4-4B34-97E8-A99BC32E1224}"/>
              </a:ext>
            </a:extLst>
          </p:cNvPr>
          <p:cNvSpPr txBox="1"/>
          <p:nvPr/>
        </p:nvSpPr>
        <p:spPr>
          <a:xfrm>
            <a:off x="1038232" y="1493193"/>
            <a:ext cx="24627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16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Certificados Ativos em junho de 2024</a:t>
            </a:r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06EF4D42-C1EB-425F-AF76-22D8FF83A4E9}"/>
              </a:ext>
            </a:extLst>
          </p:cNvPr>
          <p:cNvSpPr txBox="1"/>
          <p:nvPr/>
        </p:nvSpPr>
        <p:spPr>
          <a:xfrm>
            <a:off x="1027728" y="2078034"/>
            <a:ext cx="25512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3200" dirty="0">
                <a:solidFill>
                  <a:srgbClr val="39B8BB"/>
                </a:solidFill>
                <a:latin typeface="Montserrat ExtraBold" panose="00000900000000000000" pitchFamily="50" charset="0"/>
                <a:ea typeface="Roboto Slab" pitchFamily="2" charset="0"/>
              </a:rPr>
              <a:t>12.240.363</a:t>
            </a:r>
          </a:p>
        </p:txBody>
      </p:sp>
      <p:sp>
        <p:nvSpPr>
          <p:cNvPr id="73" name="Retângulo 72">
            <a:extLst>
              <a:ext uri="{FF2B5EF4-FFF2-40B4-BE49-F238E27FC236}">
                <a16:creationId xmlns:a16="http://schemas.microsoft.com/office/drawing/2014/main" id="{6856DBB7-7411-4672-A992-C82AAFD3D57B}"/>
              </a:ext>
            </a:extLst>
          </p:cNvPr>
          <p:cNvSpPr/>
          <p:nvPr/>
        </p:nvSpPr>
        <p:spPr>
          <a:xfrm>
            <a:off x="732992" y="1393677"/>
            <a:ext cx="273956" cy="137567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2" name="Retângulo 81">
            <a:extLst>
              <a:ext uri="{FF2B5EF4-FFF2-40B4-BE49-F238E27FC236}">
                <a16:creationId xmlns:a16="http://schemas.microsoft.com/office/drawing/2014/main" id="{0AD0B89E-1B9A-43F2-9826-B537E989C4A2}"/>
              </a:ext>
            </a:extLst>
          </p:cNvPr>
          <p:cNvSpPr/>
          <p:nvPr/>
        </p:nvSpPr>
        <p:spPr>
          <a:xfrm>
            <a:off x="3681304" y="1390132"/>
            <a:ext cx="2720913" cy="1375672"/>
          </a:xfrm>
          <a:prstGeom prst="rect">
            <a:avLst/>
          </a:prstGeom>
          <a:solidFill>
            <a:srgbClr val="03314A"/>
          </a:solidFill>
          <a:ln>
            <a:solidFill>
              <a:srgbClr val="0331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3" name="CaixaDeTexto 82">
            <a:extLst>
              <a:ext uri="{FF2B5EF4-FFF2-40B4-BE49-F238E27FC236}">
                <a16:creationId xmlns:a16="http://schemas.microsoft.com/office/drawing/2014/main" id="{2A0E8BA5-D26E-40E4-B60C-2287EB62FDCF}"/>
              </a:ext>
            </a:extLst>
          </p:cNvPr>
          <p:cNvSpPr txBox="1"/>
          <p:nvPr/>
        </p:nvSpPr>
        <p:spPr>
          <a:xfrm>
            <a:off x="3986545" y="1489648"/>
            <a:ext cx="222483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16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Emitidos em 2024</a:t>
            </a:r>
          </a:p>
        </p:txBody>
      </p:sp>
      <p:sp>
        <p:nvSpPr>
          <p:cNvPr id="84" name="CaixaDeTexto 83">
            <a:extLst>
              <a:ext uri="{FF2B5EF4-FFF2-40B4-BE49-F238E27FC236}">
                <a16:creationId xmlns:a16="http://schemas.microsoft.com/office/drawing/2014/main" id="{D6831A51-0D82-496F-BA20-58BCFB93F209}"/>
              </a:ext>
            </a:extLst>
          </p:cNvPr>
          <p:cNvSpPr txBox="1"/>
          <p:nvPr/>
        </p:nvSpPr>
        <p:spPr>
          <a:xfrm>
            <a:off x="3976040" y="2074489"/>
            <a:ext cx="23109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3200" dirty="0">
                <a:solidFill>
                  <a:srgbClr val="39B8BB"/>
                </a:solidFill>
                <a:latin typeface="Montserrat ExtraBold" panose="00000900000000000000" pitchFamily="50" charset="0"/>
                <a:ea typeface="Roboto Slab" pitchFamily="2" charset="0"/>
              </a:rPr>
              <a:t>3.729.478</a:t>
            </a:r>
          </a:p>
        </p:txBody>
      </p:sp>
      <p:sp>
        <p:nvSpPr>
          <p:cNvPr id="85" name="Retângulo 84">
            <a:extLst>
              <a:ext uri="{FF2B5EF4-FFF2-40B4-BE49-F238E27FC236}">
                <a16:creationId xmlns:a16="http://schemas.microsoft.com/office/drawing/2014/main" id="{F467A086-EA10-4FDB-8813-31D39C290CC2}"/>
              </a:ext>
            </a:extLst>
          </p:cNvPr>
          <p:cNvSpPr/>
          <p:nvPr/>
        </p:nvSpPr>
        <p:spPr>
          <a:xfrm>
            <a:off x="3681305" y="1390132"/>
            <a:ext cx="273956" cy="137567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EFC1F99B-2E18-4F9B-9B1D-916EDD56E468}"/>
              </a:ext>
            </a:extLst>
          </p:cNvPr>
          <p:cNvSpPr txBox="1"/>
          <p:nvPr/>
        </p:nvSpPr>
        <p:spPr>
          <a:xfrm>
            <a:off x="6832680" y="1284465"/>
            <a:ext cx="4967335" cy="307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400" kern="0" dirty="0">
                <a:solidFill>
                  <a:srgbClr val="39B8BB"/>
                </a:solidFill>
                <a:effectLst/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Distribuição anual das emissões por regiões</a:t>
            </a:r>
          </a:p>
        </p:txBody>
      </p:sp>
      <p:graphicFrame>
        <p:nvGraphicFramePr>
          <p:cNvPr id="105" name="Gráfico 104">
            <a:extLst>
              <a:ext uri="{FF2B5EF4-FFF2-40B4-BE49-F238E27FC236}">
                <a16:creationId xmlns:a16="http://schemas.microsoft.com/office/drawing/2014/main" id="{B6A7E04E-28E1-4291-BB01-AD8D55AD08A9}"/>
              </a:ext>
            </a:extLst>
          </p:cNvPr>
          <p:cNvGraphicFramePr>
            <a:graphicFrameLocks/>
          </p:cNvGraphicFramePr>
          <p:nvPr/>
        </p:nvGraphicFramePr>
        <p:xfrm>
          <a:off x="385649" y="3131465"/>
          <a:ext cx="6546396" cy="327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6" name="CaixaDeTexto 105">
            <a:extLst>
              <a:ext uri="{FF2B5EF4-FFF2-40B4-BE49-F238E27FC236}">
                <a16:creationId xmlns:a16="http://schemas.microsoft.com/office/drawing/2014/main" id="{1AAC2D2E-C525-49F4-B140-185E716D5BDD}"/>
              </a:ext>
            </a:extLst>
          </p:cNvPr>
          <p:cNvSpPr txBox="1"/>
          <p:nvPr/>
        </p:nvSpPr>
        <p:spPr>
          <a:xfrm>
            <a:off x="1022221" y="5966437"/>
            <a:ext cx="634366" cy="276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200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2017</a:t>
            </a:r>
            <a:endParaRPr lang="pt-BR" sz="1200" kern="0" dirty="0">
              <a:solidFill>
                <a:srgbClr val="0B3149"/>
              </a:solidFill>
              <a:effectLst/>
              <a:latin typeface="Montserrat ExtraBold" panose="000009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7" name="CaixaDeTexto 106">
            <a:extLst>
              <a:ext uri="{FF2B5EF4-FFF2-40B4-BE49-F238E27FC236}">
                <a16:creationId xmlns:a16="http://schemas.microsoft.com/office/drawing/2014/main" id="{A26E7036-5503-47DE-839A-3EC64C570577}"/>
              </a:ext>
            </a:extLst>
          </p:cNvPr>
          <p:cNvSpPr txBox="1"/>
          <p:nvPr/>
        </p:nvSpPr>
        <p:spPr>
          <a:xfrm>
            <a:off x="1710990" y="5966437"/>
            <a:ext cx="634366" cy="276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200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2018</a:t>
            </a:r>
            <a:endParaRPr lang="pt-BR" sz="1200" kern="0" dirty="0">
              <a:solidFill>
                <a:srgbClr val="0B3149"/>
              </a:solidFill>
              <a:effectLst/>
              <a:latin typeface="Montserrat ExtraBold" panose="000009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8" name="CaixaDeTexto 107">
            <a:extLst>
              <a:ext uri="{FF2B5EF4-FFF2-40B4-BE49-F238E27FC236}">
                <a16:creationId xmlns:a16="http://schemas.microsoft.com/office/drawing/2014/main" id="{38BF2B94-B0CF-4803-B678-8E4990C65AA9}"/>
              </a:ext>
            </a:extLst>
          </p:cNvPr>
          <p:cNvSpPr txBox="1"/>
          <p:nvPr/>
        </p:nvSpPr>
        <p:spPr>
          <a:xfrm>
            <a:off x="2361125" y="5966437"/>
            <a:ext cx="634366" cy="276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200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2019</a:t>
            </a:r>
            <a:endParaRPr lang="pt-BR" sz="1200" kern="0" dirty="0">
              <a:solidFill>
                <a:srgbClr val="0B3149"/>
              </a:solidFill>
              <a:effectLst/>
              <a:latin typeface="Montserrat ExtraBold" panose="000009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9" name="CaixaDeTexto 108">
            <a:extLst>
              <a:ext uri="{FF2B5EF4-FFF2-40B4-BE49-F238E27FC236}">
                <a16:creationId xmlns:a16="http://schemas.microsoft.com/office/drawing/2014/main" id="{E58A7206-9FD8-4604-9137-FB6B112D356D}"/>
              </a:ext>
            </a:extLst>
          </p:cNvPr>
          <p:cNvSpPr txBox="1"/>
          <p:nvPr/>
        </p:nvSpPr>
        <p:spPr>
          <a:xfrm>
            <a:off x="3010999" y="5966437"/>
            <a:ext cx="634366" cy="276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200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2020</a:t>
            </a:r>
            <a:endParaRPr lang="pt-BR" sz="1200" kern="0" dirty="0">
              <a:solidFill>
                <a:srgbClr val="0B3149"/>
              </a:solidFill>
              <a:effectLst/>
              <a:latin typeface="Montserrat ExtraBold" panose="000009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0" name="CaixaDeTexto 109">
            <a:extLst>
              <a:ext uri="{FF2B5EF4-FFF2-40B4-BE49-F238E27FC236}">
                <a16:creationId xmlns:a16="http://schemas.microsoft.com/office/drawing/2014/main" id="{9D104627-1F40-40F7-AA4A-28787C12A270}"/>
              </a:ext>
            </a:extLst>
          </p:cNvPr>
          <p:cNvSpPr txBox="1"/>
          <p:nvPr/>
        </p:nvSpPr>
        <p:spPr>
          <a:xfrm>
            <a:off x="3686560" y="5966437"/>
            <a:ext cx="634366" cy="276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200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2021</a:t>
            </a:r>
            <a:endParaRPr lang="pt-BR" sz="1200" kern="0" dirty="0">
              <a:solidFill>
                <a:srgbClr val="0B3149"/>
              </a:solidFill>
              <a:effectLst/>
              <a:latin typeface="Montserrat ExtraBold" panose="000009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1" name="CaixaDeTexto 110">
            <a:extLst>
              <a:ext uri="{FF2B5EF4-FFF2-40B4-BE49-F238E27FC236}">
                <a16:creationId xmlns:a16="http://schemas.microsoft.com/office/drawing/2014/main" id="{6CD4E813-023C-48BF-8F9F-6C764F643EA8}"/>
              </a:ext>
            </a:extLst>
          </p:cNvPr>
          <p:cNvSpPr txBox="1"/>
          <p:nvPr/>
        </p:nvSpPr>
        <p:spPr>
          <a:xfrm>
            <a:off x="4354719" y="5966437"/>
            <a:ext cx="634366" cy="276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200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2022</a:t>
            </a:r>
            <a:endParaRPr lang="pt-BR" sz="1200" kern="0" dirty="0">
              <a:solidFill>
                <a:srgbClr val="0B3149"/>
              </a:solidFill>
              <a:effectLst/>
              <a:latin typeface="Montserrat ExtraBold" panose="000009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2" name="CaixaDeTexto 111">
            <a:extLst>
              <a:ext uri="{FF2B5EF4-FFF2-40B4-BE49-F238E27FC236}">
                <a16:creationId xmlns:a16="http://schemas.microsoft.com/office/drawing/2014/main" id="{ADCA32FE-5A07-4B45-AAA4-BB9105EC9009}"/>
              </a:ext>
            </a:extLst>
          </p:cNvPr>
          <p:cNvSpPr txBox="1"/>
          <p:nvPr/>
        </p:nvSpPr>
        <p:spPr>
          <a:xfrm>
            <a:off x="4988124" y="5966437"/>
            <a:ext cx="634366" cy="276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200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2023</a:t>
            </a:r>
            <a:endParaRPr lang="pt-BR" sz="1200" kern="0" dirty="0">
              <a:solidFill>
                <a:srgbClr val="0B3149"/>
              </a:solidFill>
              <a:effectLst/>
              <a:latin typeface="Montserrat ExtraBold" panose="000009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3" name="CaixaDeTexto 112">
            <a:extLst>
              <a:ext uri="{FF2B5EF4-FFF2-40B4-BE49-F238E27FC236}">
                <a16:creationId xmlns:a16="http://schemas.microsoft.com/office/drawing/2014/main" id="{AF1AB593-A4D8-4EDF-94FA-AC9278DA0AD7}"/>
              </a:ext>
            </a:extLst>
          </p:cNvPr>
          <p:cNvSpPr txBox="1"/>
          <p:nvPr/>
        </p:nvSpPr>
        <p:spPr>
          <a:xfrm>
            <a:off x="5652602" y="5966437"/>
            <a:ext cx="634366" cy="276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200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2024</a:t>
            </a:r>
            <a:endParaRPr lang="pt-BR" sz="1200" kern="0" dirty="0">
              <a:solidFill>
                <a:srgbClr val="0B3149"/>
              </a:solidFill>
              <a:effectLst/>
              <a:latin typeface="Montserrat ExtraBold" panose="000009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4" name="CaixaDeTexto 113">
            <a:extLst>
              <a:ext uri="{FF2B5EF4-FFF2-40B4-BE49-F238E27FC236}">
                <a16:creationId xmlns:a16="http://schemas.microsoft.com/office/drawing/2014/main" id="{A0E12890-981B-493F-A49D-D47596DA5F99}"/>
              </a:ext>
            </a:extLst>
          </p:cNvPr>
          <p:cNvSpPr txBox="1"/>
          <p:nvPr/>
        </p:nvSpPr>
        <p:spPr>
          <a:xfrm>
            <a:off x="4809177" y="6299326"/>
            <a:ext cx="16266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800" i="0" dirty="0">
                <a:solidFill>
                  <a:srgbClr val="39B8BB"/>
                </a:solidFill>
                <a:effectLst/>
                <a:latin typeface="Montserrat Light" panose="00000400000000000000" pitchFamily="50" charset="0"/>
              </a:rPr>
              <a:t>* Projeção do ITI para 2024</a:t>
            </a:r>
            <a:endParaRPr lang="pt-BR" sz="800" dirty="0">
              <a:solidFill>
                <a:srgbClr val="39B8BB"/>
              </a:solidFill>
              <a:latin typeface="Montserrat Light" panose="00000400000000000000" pitchFamily="50" charset="0"/>
            </a:endParaRPr>
          </a:p>
        </p:txBody>
      </p:sp>
      <p:sp>
        <p:nvSpPr>
          <p:cNvPr id="116" name="CaixaDeTexto 115">
            <a:extLst>
              <a:ext uri="{FF2B5EF4-FFF2-40B4-BE49-F238E27FC236}">
                <a16:creationId xmlns:a16="http://schemas.microsoft.com/office/drawing/2014/main" id="{8B539AD9-7B38-480F-9F46-0101E0AE4E84}"/>
              </a:ext>
            </a:extLst>
          </p:cNvPr>
          <p:cNvSpPr txBox="1"/>
          <p:nvPr/>
        </p:nvSpPr>
        <p:spPr>
          <a:xfrm>
            <a:off x="1015396" y="2962438"/>
            <a:ext cx="30302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3DB9BF"/>
              </a:buClr>
            </a:pPr>
            <a:r>
              <a:rPr lang="pt-BR" sz="1600" dirty="0">
                <a:solidFill>
                  <a:schemeClr val="bg1"/>
                </a:solidFill>
                <a:latin typeface="Montserrat SemiBold" panose="00000700000000000000" pitchFamily="50" charset="0"/>
                <a:ea typeface="Roboto Slab" pitchFamily="2" charset="0"/>
              </a:rPr>
              <a:t>Crescimento das emissões ao longo dos anos</a:t>
            </a:r>
          </a:p>
        </p:txBody>
      </p:sp>
      <p:sp>
        <p:nvSpPr>
          <p:cNvPr id="117" name="Retângulo 116">
            <a:extLst>
              <a:ext uri="{FF2B5EF4-FFF2-40B4-BE49-F238E27FC236}">
                <a16:creationId xmlns:a16="http://schemas.microsoft.com/office/drawing/2014/main" id="{A924DDF7-D627-4327-8961-014F63B7F674}"/>
              </a:ext>
            </a:extLst>
          </p:cNvPr>
          <p:cNvSpPr/>
          <p:nvPr/>
        </p:nvSpPr>
        <p:spPr>
          <a:xfrm>
            <a:off x="737427" y="2868469"/>
            <a:ext cx="254296" cy="3646301"/>
          </a:xfrm>
          <a:prstGeom prst="rect">
            <a:avLst/>
          </a:prstGeom>
          <a:solidFill>
            <a:srgbClr val="39B8BB"/>
          </a:solidFill>
          <a:ln>
            <a:solidFill>
              <a:srgbClr val="39B8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 descr="Mapa&#10;&#10;Descrição gerada automaticamente">
            <a:extLst>
              <a:ext uri="{FF2B5EF4-FFF2-40B4-BE49-F238E27FC236}">
                <a16:creationId xmlns:a16="http://schemas.microsoft.com/office/drawing/2014/main" id="{9F621A98-2F79-48BC-8797-3919DAC7A8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855" y="1707242"/>
            <a:ext cx="6456291" cy="4306346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FB942326-4A63-4EB7-9D2F-A451D0216194}"/>
              </a:ext>
            </a:extLst>
          </p:cNvPr>
          <p:cNvSpPr txBox="1"/>
          <p:nvPr/>
        </p:nvSpPr>
        <p:spPr>
          <a:xfrm>
            <a:off x="617331" y="533480"/>
            <a:ext cx="8997900" cy="5225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0" dirty="0">
                <a:solidFill>
                  <a:srgbClr val="39B8BB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&gt;</a:t>
            </a:r>
            <a:r>
              <a:rPr lang="pt-BR" sz="2800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 Emissões ICP-Brasil</a:t>
            </a:r>
            <a:endParaRPr lang="pt-BR" sz="2800" kern="0" dirty="0">
              <a:solidFill>
                <a:srgbClr val="0B3149"/>
              </a:solidFill>
              <a:effectLst/>
              <a:latin typeface="Montserrat ExtraBold" panose="000009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D671ED54-916A-4E0F-A182-7F3532CE662B}"/>
              </a:ext>
            </a:extLst>
          </p:cNvPr>
          <p:cNvSpPr txBox="1"/>
          <p:nvPr/>
        </p:nvSpPr>
        <p:spPr>
          <a:xfrm>
            <a:off x="650951" y="6571539"/>
            <a:ext cx="2900750" cy="230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900" b="1" kern="0" dirty="0">
                <a:solidFill>
                  <a:srgbClr val="0B3149"/>
                </a:solidFill>
                <a:latin typeface="Montserrat Light" panose="00000400000000000000" pitchFamily="50" charset="0"/>
                <a:ea typeface="SimHei" panose="020B0503020204020204" pitchFamily="49" charset="-122"/>
                <a:cs typeface="Times New Roman" panose="02020603050405020304" pitchFamily="18" charset="0"/>
              </a:rPr>
              <a:t>Fonte: </a:t>
            </a:r>
            <a:r>
              <a:rPr lang="pt-BR" sz="900" b="1" kern="0" dirty="0">
                <a:solidFill>
                  <a:srgbClr val="0563C1"/>
                </a:solidFill>
                <a:latin typeface="Montserrat Light" panose="00000400000000000000" pitchFamily="50" charset="0"/>
                <a:ea typeface="SimHei" panose="020B0503020204020204" pitchFamily="49" charset="-122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ITI em números</a:t>
            </a:r>
            <a:r>
              <a:rPr lang="pt-BR" sz="900" b="1" kern="0" dirty="0">
                <a:solidFill>
                  <a:srgbClr val="0B3149"/>
                </a:solidFill>
                <a:latin typeface="Montserrat ExtraBold" panose="00000900000000000000" pitchFamily="50" charset="0"/>
                <a:ea typeface="SimHei" panose="020B0503020204020204" pitchFamily="49" charset="-122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pt-BR" sz="900" b="1" kern="0" dirty="0">
              <a:solidFill>
                <a:srgbClr val="0B3149"/>
              </a:solidFill>
              <a:latin typeface="Montserrat Light" panose="00000400000000000000" pitchFamily="50" charset="0"/>
              <a:ea typeface="SimHei" panose="020B0503020204020204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9587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653E7B5EF59694C8E925221DA4D7A50" ma:contentTypeVersion="11" ma:contentTypeDescription="Crie um novo documento." ma:contentTypeScope="" ma:versionID="ace6e9961b1a056f31c84a6c7ea319d7">
  <xsd:schema xmlns:xsd="http://www.w3.org/2001/XMLSchema" xmlns:xs="http://www.w3.org/2001/XMLSchema" xmlns:p="http://schemas.microsoft.com/office/2006/metadata/properties" xmlns:ns2="a407f9db-1a18-41af-89b5-45f7715172d5" xmlns:ns3="febd3bad-6f6e-44d9-97c3-000655112a79" targetNamespace="http://schemas.microsoft.com/office/2006/metadata/properties" ma:root="true" ma:fieldsID="bc1c06d769adc63f83f460f8c332c05d" ns2:_="" ns3:_="">
    <xsd:import namespace="a407f9db-1a18-41af-89b5-45f7715172d5"/>
    <xsd:import namespace="febd3bad-6f6e-44d9-97c3-000655112a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7f9db-1a18-41af-89b5-45f7715172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2bda3a4-2e47-4d17-9188-24fd44e025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d3bad-6f6e-44d9-97c3-000655112a7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f39f369-7bf9-47e1-b377-9a75c9b51954}" ma:internalName="TaxCatchAll" ma:showField="CatchAllData" ma:web="febd3bad-6f6e-44d9-97c3-000655112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07f9db-1a18-41af-89b5-45f7715172d5">
      <Terms xmlns="http://schemas.microsoft.com/office/infopath/2007/PartnerControls"/>
    </lcf76f155ced4ddcb4097134ff3c332f>
    <TaxCatchAll xmlns="febd3bad-6f6e-44d9-97c3-000655112a79" xsi:nil="true"/>
  </documentManagement>
</p:properties>
</file>

<file path=customXml/itemProps1.xml><?xml version="1.0" encoding="utf-8"?>
<ds:datastoreItem xmlns:ds="http://schemas.openxmlformats.org/officeDocument/2006/customXml" ds:itemID="{B82EA87E-D391-4AF1-96B0-85CE04CD67A4}"/>
</file>

<file path=customXml/itemProps2.xml><?xml version="1.0" encoding="utf-8"?>
<ds:datastoreItem xmlns:ds="http://schemas.openxmlformats.org/officeDocument/2006/customXml" ds:itemID="{82590B90-0DCF-4CC6-B45F-21329375C70B}"/>
</file>

<file path=customXml/itemProps3.xml><?xml version="1.0" encoding="utf-8"?>
<ds:datastoreItem xmlns:ds="http://schemas.openxmlformats.org/officeDocument/2006/customXml" ds:itemID="{3975DA80-055D-4176-8388-A8124EBB8D37}"/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556</Words>
  <Application>Microsoft Office PowerPoint</Application>
  <PresentationFormat>Widescreen</PresentationFormat>
  <Paragraphs>183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6" baseType="lpstr">
      <vt:lpstr>Abadi</vt:lpstr>
      <vt:lpstr>Arial</vt:lpstr>
      <vt:lpstr>Calibri</vt:lpstr>
      <vt:lpstr>Calibri Light</vt:lpstr>
      <vt:lpstr>Montserrat</vt:lpstr>
      <vt:lpstr>Montserrat Black</vt:lpstr>
      <vt:lpstr>Montserrat ExtraBold</vt:lpstr>
      <vt:lpstr>Montserrat ExtraLight</vt:lpstr>
      <vt:lpstr>Montserrat Light</vt:lpstr>
      <vt:lpstr>Montserrat Medium</vt:lpstr>
      <vt:lpstr>Montserrat SemiBold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Samara Correia da Cunha</dc:creator>
  <cp:lastModifiedBy>Jefferson de Oliveira Damascena</cp:lastModifiedBy>
  <cp:revision>26</cp:revision>
  <dcterms:created xsi:type="dcterms:W3CDTF">2024-05-13T16:58:33Z</dcterms:created>
  <dcterms:modified xsi:type="dcterms:W3CDTF">2024-06-25T21:31:53Z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0x0101003653E7B5EF59694C8E925221DA4D7A50</vt:lpwstr>
  </property>
</Properties>
</file>