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24" r:id="rId2"/>
    <p:sldId id="364" r:id="rId3"/>
    <p:sldId id="365" r:id="rId4"/>
    <p:sldId id="366" r:id="rId5"/>
    <p:sldId id="356" r:id="rId6"/>
    <p:sldId id="369" r:id="rId7"/>
    <p:sldId id="367" r:id="rId8"/>
    <p:sldId id="373" r:id="rId9"/>
    <p:sldId id="382" r:id="rId10"/>
    <p:sldId id="380" r:id="rId11"/>
    <p:sldId id="381" r:id="rId12"/>
    <p:sldId id="376" r:id="rId13"/>
    <p:sldId id="384" r:id="rId14"/>
    <p:sldId id="351" r:id="rId15"/>
    <p:sldId id="383" r:id="rId16"/>
    <p:sldId id="354" r:id="rId17"/>
    <p:sldId id="385" r:id="rId18"/>
    <p:sldId id="368" r:id="rId19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75B6"/>
    <a:srgbClr val="0057A7"/>
    <a:srgbClr val="9DC3E6"/>
    <a:srgbClr val="FF9B00"/>
    <a:srgbClr val="CCCCCC"/>
    <a:srgbClr val="E6E6E6"/>
    <a:srgbClr val="203864"/>
    <a:srgbClr val="949191"/>
    <a:srgbClr val="3760AA"/>
    <a:srgbClr val="0072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152298137504234E-2"/>
          <c:y val="0"/>
          <c:w val="0.9668476313129869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2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7CB-405A-A9D1-BFC4BFC0D953}"/>
              </c:ext>
            </c:extLst>
          </c:dPt>
          <c:dPt>
            <c:idx val="1"/>
            <c:invertIfNegative val="0"/>
            <c:bubble3D val="0"/>
            <c:spPr>
              <a:solidFill>
                <a:srgbClr val="E2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7CB-405A-A9D1-BFC4BFC0D953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7CB-405A-A9D1-BFC4BFC0D953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7CB-405A-A9D1-BFC4BFC0D95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B87-43FE-BD1D-51900B048491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B87-43FE-BD1D-51900B048491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07CB-405A-A9D1-BFC4BFC0D953}"/>
              </c:ext>
            </c:extLst>
          </c:dPt>
          <c:dPt>
            <c:idx val="7"/>
            <c:invertIfNegative val="0"/>
            <c:bubble3D val="0"/>
            <c:spPr>
              <a:solidFill>
                <a:srgbClr val="F2A22C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07CB-405A-A9D1-BFC4BFC0D953}"/>
              </c:ext>
            </c:extLst>
          </c:dPt>
          <c:dPt>
            <c:idx val="8"/>
            <c:invertIfNegative val="0"/>
            <c:bubble3D val="0"/>
            <c:spPr>
              <a:solidFill>
                <a:srgbClr val="F2A22C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07CB-405A-A9D1-BFC4BFC0D953}"/>
              </c:ext>
            </c:extLst>
          </c:dPt>
          <c:cat>
            <c:numRef>
              <c:f>Plan1!$A$2:$A$15</c:f>
              <c:numCache>
                <c:formatCode>General</c:formatCode>
                <c:ptCount val="1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cat>
          <c:val>
            <c:numRef>
              <c:f>Plan1!$B$2:$B$15</c:f>
              <c:numCache>
                <c:formatCode>0%</c:formatCode>
                <c:ptCount val="14"/>
                <c:pt idx="0">
                  <c:v>0.30000000000000032</c:v>
                </c:pt>
                <c:pt idx="1">
                  <c:v>0.29000000000000031</c:v>
                </c:pt>
                <c:pt idx="2">
                  <c:v>0.25</c:v>
                </c:pt>
                <c:pt idx="3">
                  <c:v>0.24000000000000021</c:v>
                </c:pt>
                <c:pt idx="4">
                  <c:v>0.13</c:v>
                </c:pt>
                <c:pt idx="5">
                  <c:v>0.12000000000000002</c:v>
                </c:pt>
                <c:pt idx="6">
                  <c:v>0.1</c:v>
                </c:pt>
                <c:pt idx="7">
                  <c:v>5.0000000000000093E-2</c:v>
                </c:pt>
                <c:pt idx="8">
                  <c:v>4.0000000000000084E-2</c:v>
                </c:pt>
                <c:pt idx="9">
                  <c:v>3.0000000000000082E-2</c:v>
                </c:pt>
                <c:pt idx="10">
                  <c:v>3.0000000000000082E-2</c:v>
                </c:pt>
                <c:pt idx="11">
                  <c:v>3.0000000000000082E-2</c:v>
                </c:pt>
                <c:pt idx="12">
                  <c:v>2.0000000000000042E-2</c:v>
                </c:pt>
                <c:pt idx="13">
                  <c:v>2.0000000000000042E-2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9B87-43FE-BD1D-51900B0484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2"/>
        <c:axId val="237601872"/>
        <c:axId val="236754512"/>
      </c:barChart>
      <c:catAx>
        <c:axId val="237601872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one"/>
        <c:crossAx val="236754512"/>
        <c:crosses val="autoZero"/>
        <c:auto val="1"/>
        <c:lblAlgn val="ctr"/>
        <c:lblOffset val="100"/>
        <c:tickLblSkip val="1"/>
        <c:noMultiLvlLbl val="0"/>
      </c:catAx>
      <c:valAx>
        <c:axId val="236754512"/>
        <c:scaling>
          <c:orientation val="minMax"/>
          <c:max val="0.4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3760187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lumMod val="75000"/>
                    <a:shade val="30000"/>
                    <a:satMod val="115000"/>
                  </a:schemeClr>
                </a:gs>
                <a:gs pos="50000">
                  <a:schemeClr val="accent1">
                    <a:lumMod val="75000"/>
                    <a:shade val="67500"/>
                    <a:satMod val="115000"/>
                  </a:schemeClr>
                </a:gs>
                <a:gs pos="100000">
                  <a:schemeClr val="accent1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Planilha1!$A$2:$A$11</c:f>
              <c:numCache>
                <c:formatCode>General</c:formatCode>
                <c:ptCount val="10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2011</c:v>
                </c:pt>
                <c:pt idx="9">
                  <c:v>2012</c:v>
                </c:pt>
              </c:numCache>
            </c:numRef>
          </c:cat>
          <c:val>
            <c:numRef>
              <c:f>Planilha1!$B$2:$B$11</c:f>
              <c:numCache>
                <c:formatCode>0%</c:formatCode>
                <c:ptCount val="10"/>
                <c:pt idx="0">
                  <c:v>0.42700000000000032</c:v>
                </c:pt>
                <c:pt idx="1">
                  <c:v>0.4380000000000005</c:v>
                </c:pt>
                <c:pt idx="2">
                  <c:v>0.44400000000000001</c:v>
                </c:pt>
                <c:pt idx="3">
                  <c:v>0.44800000000000001</c:v>
                </c:pt>
                <c:pt idx="4">
                  <c:v>0.46200000000000002</c:v>
                </c:pt>
                <c:pt idx="5">
                  <c:v>0.47600000000000031</c:v>
                </c:pt>
                <c:pt idx="6">
                  <c:v>0.49100000000000038</c:v>
                </c:pt>
                <c:pt idx="7">
                  <c:v>0.505</c:v>
                </c:pt>
                <c:pt idx="8">
                  <c:v>0.55500000000000005</c:v>
                </c:pt>
                <c:pt idx="9">
                  <c:v>0.56599999999999995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0-4190-444A-8C81-DE1CA669B6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4"/>
        <c:shape val="box"/>
        <c:axId val="237580744"/>
        <c:axId val="237581136"/>
        <c:axId val="0"/>
      </c:bar3DChart>
      <c:catAx>
        <c:axId val="237580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t-BR"/>
          </a:p>
        </c:txPr>
        <c:crossAx val="237581136"/>
        <c:crosses val="autoZero"/>
        <c:auto val="1"/>
        <c:lblAlgn val="ctr"/>
        <c:lblOffset val="100"/>
        <c:noMultiLvlLbl val="0"/>
      </c:catAx>
      <c:valAx>
        <c:axId val="23758113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one"/>
        <c:crossAx val="237580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lumMod val="75000"/>
                    <a:shade val="30000"/>
                    <a:satMod val="115000"/>
                  </a:schemeClr>
                </a:gs>
                <a:gs pos="50000">
                  <a:schemeClr val="accent1">
                    <a:lumMod val="75000"/>
                    <a:shade val="67500"/>
                    <a:satMod val="115000"/>
                  </a:schemeClr>
                </a:gs>
                <a:gs pos="100000">
                  <a:schemeClr val="accent1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8"/>
            <c:invertIfNegative val="0"/>
            <c:bubble3D val="0"/>
            <c:spPr>
              <a:gradFill flip="none" rotWithShape="1">
                <a:gsLst>
                  <a:gs pos="0">
                    <a:schemeClr val="accent1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7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9DA5-4FC2-963A-EB6B89A16D3B}"/>
              </c:ext>
            </c:extLst>
          </c:dPt>
          <c:dPt>
            <c:idx val="9"/>
            <c:invertIfNegative val="0"/>
            <c:bubble3D val="0"/>
            <c:spPr>
              <a:gradFill flip="none" rotWithShape="1">
                <a:gsLst>
                  <a:gs pos="0">
                    <a:schemeClr val="accent1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7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9DA5-4FC2-963A-EB6B89A16D3B}"/>
              </c:ext>
            </c:extLst>
          </c:dPt>
          <c:dLbls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FF0000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Planilha1!$A$2:$A$12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Planilha1!$B$2:$B$12</c:f>
              <c:numCache>
                <c:formatCode>_-* #,##0_-;\-* #,##0_-;_-* "-"??_-;_-@_-</c:formatCode>
                <c:ptCount val="11"/>
                <c:pt idx="0">
                  <c:v>1410.0519999999999</c:v>
                </c:pt>
                <c:pt idx="1">
                  <c:v>1400.848</c:v>
                </c:pt>
                <c:pt idx="2">
                  <c:v>1364.508</c:v>
                </c:pt>
                <c:pt idx="3">
                  <c:v>2003.0450000000001</c:v>
                </c:pt>
                <c:pt idx="4">
                  <c:v>1670.0640000000001</c:v>
                </c:pt>
                <c:pt idx="5">
                  <c:v>1323.328</c:v>
                </c:pt>
                <c:pt idx="6">
                  <c:v>1207.2090000000001</c:v>
                </c:pt>
                <c:pt idx="7">
                  <c:v>775.84</c:v>
                </c:pt>
                <c:pt idx="8">
                  <c:v>-208.666</c:v>
                </c:pt>
                <c:pt idx="9">
                  <c:v>-281.06799999999998</c:v>
                </c:pt>
                <c:pt idx="10">
                  <c:v>389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0-9DA5-4FC2-963A-EB6B89A16D3B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Coluna1</c:v>
                </c:pt>
              </c:strCache>
            </c:strRef>
          </c:tx>
          <c:spPr>
            <a:solidFill>
              <a:srgbClr val="CCCCCC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CCCCCC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DA5-4FC2-963A-EB6B89A16D3B}"/>
              </c:ext>
            </c:extLst>
          </c:dPt>
          <c:dPt>
            <c:idx val="1"/>
            <c:invertIfNegative val="0"/>
            <c:bubble3D val="0"/>
            <c:spPr>
              <a:solidFill>
                <a:srgbClr val="CCCCCC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9DA5-4FC2-963A-EB6B89A16D3B}"/>
              </c:ext>
            </c:extLst>
          </c:dPt>
          <c:dPt>
            <c:idx val="3"/>
            <c:invertIfNegative val="0"/>
            <c:bubble3D val="0"/>
            <c:spPr>
              <a:solidFill>
                <a:srgbClr val="CCCCCC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DA5-4FC2-963A-EB6B89A16D3B}"/>
              </c:ext>
            </c:extLst>
          </c:dPt>
          <c:dPt>
            <c:idx val="4"/>
            <c:invertIfNegative val="0"/>
            <c:bubble3D val="0"/>
            <c:spPr>
              <a:solidFill>
                <a:srgbClr val="CCCCCC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9DA5-4FC2-963A-EB6B89A16D3B}"/>
              </c:ext>
            </c:extLst>
          </c:dPt>
          <c:dPt>
            <c:idx val="5"/>
            <c:invertIfNegative val="0"/>
            <c:bubble3D val="0"/>
            <c:spPr>
              <a:solidFill>
                <a:srgbClr val="CCCCCC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DA5-4FC2-963A-EB6B89A16D3B}"/>
              </c:ext>
            </c:extLst>
          </c:dPt>
          <c:dPt>
            <c:idx val="6"/>
            <c:invertIfNegative val="0"/>
            <c:bubble3D val="0"/>
            <c:spPr>
              <a:solidFill>
                <a:srgbClr val="CCCCCC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9DA5-4FC2-963A-EB6B89A16D3B}"/>
              </c:ext>
            </c:extLst>
          </c:dPt>
          <c:dPt>
            <c:idx val="7"/>
            <c:invertIfNegative val="0"/>
            <c:bubble3D val="0"/>
            <c:spPr>
              <a:solidFill>
                <a:srgbClr val="CCCCCC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DA5-4FC2-963A-EB6B89A16D3B}"/>
              </c:ext>
            </c:extLst>
          </c:dPt>
          <c:dPt>
            <c:idx val="8"/>
            <c:invertIfNegative val="0"/>
            <c:bubble3D val="0"/>
            <c:spPr>
              <a:solidFill>
                <a:srgbClr val="CCCCCC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9DA5-4FC2-963A-EB6B89A16D3B}"/>
              </c:ext>
            </c:extLst>
          </c:dPt>
          <c:dPt>
            <c:idx val="9"/>
            <c:invertIfNegative val="0"/>
            <c:bubble3D val="0"/>
            <c:spPr>
              <a:solidFill>
                <a:srgbClr val="CCCCCC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DA5-4FC2-963A-EB6B89A16D3B}"/>
              </c:ext>
            </c:extLst>
          </c:dPt>
          <c:dPt>
            <c:idx val="10"/>
            <c:invertIfNegative val="0"/>
            <c:bubble3D val="0"/>
            <c:spPr>
              <a:solidFill>
                <a:srgbClr val="CCCCCC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9DA5-4FC2-963A-EB6B89A16D3B}"/>
              </c:ext>
            </c:extLst>
          </c:dPt>
          <c:dLbls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FF0000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FF0000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4.2105259668028085E-3"/>
                  <c:y val="1.413890419651664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FF0000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9DA5-4FC2-963A-EB6B89A16D3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FF0000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FF0000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Planilha1!$A$2:$A$12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Planilha1!$C$2:$C$12</c:f>
              <c:numCache>
                <c:formatCode>_-* #,##0_-;\-* #,##0_-;_-* "-"??_-;_-@_-</c:formatCode>
                <c:ptCount val="11"/>
                <c:pt idx="0">
                  <c:v>514.70600000000002</c:v>
                </c:pt>
                <c:pt idx="1">
                  <c:v>290.58199999999999</c:v>
                </c:pt>
                <c:pt idx="2">
                  <c:v>6.9160000000000004</c:v>
                </c:pt>
                <c:pt idx="3">
                  <c:v>617.90099999999995</c:v>
                </c:pt>
                <c:pt idx="4">
                  <c:v>340.714</c:v>
                </c:pt>
                <c:pt idx="5">
                  <c:v>53.177999999999997</c:v>
                </c:pt>
                <c:pt idx="6">
                  <c:v>-88.097999999999999</c:v>
                </c:pt>
                <c:pt idx="7">
                  <c:v>-361.65</c:v>
                </c:pt>
                <c:pt idx="8">
                  <c:v>-1315.154</c:v>
                </c:pt>
                <c:pt idx="9">
                  <c:v>-1032.2829999999999</c:v>
                </c:pt>
                <c:pt idx="10">
                  <c:v>-198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1-9DA5-4FC2-963A-EB6B89A16D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4"/>
        <c:shape val="box"/>
        <c:axId val="237581920"/>
        <c:axId val="237579176"/>
        <c:axId val="0"/>
      </c:bar3DChart>
      <c:catAx>
        <c:axId val="237581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noFill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t-BR"/>
          </a:p>
        </c:txPr>
        <c:crossAx val="237579176"/>
        <c:crosses val="autoZero"/>
        <c:auto val="1"/>
        <c:lblAlgn val="ctr"/>
        <c:lblOffset val="100"/>
        <c:noMultiLvlLbl val="0"/>
      </c:catAx>
      <c:valAx>
        <c:axId val="237579176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one"/>
        <c:crossAx val="237581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8056"/>
          </a:xfrm>
          <a:prstGeom prst="rect">
            <a:avLst/>
          </a:prstGeom>
        </p:spPr>
        <p:txBody>
          <a:bodyPr vert="horz" lIns="95551" tIns="47776" rIns="95551" bIns="47776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8056"/>
          </a:xfrm>
          <a:prstGeom prst="rect">
            <a:avLst/>
          </a:prstGeom>
        </p:spPr>
        <p:txBody>
          <a:bodyPr vert="horz" lIns="95551" tIns="47776" rIns="95551" bIns="47776" rtlCol="0"/>
          <a:lstStyle>
            <a:lvl1pPr algn="r">
              <a:defRPr sz="1300"/>
            </a:lvl1pPr>
          </a:lstStyle>
          <a:p>
            <a:fld id="{9ED46CC4-32FE-40CA-9D86-7388096C0458}" type="datetimeFigureOut">
              <a:rPr lang="pt-BR" smtClean="0"/>
              <a:pPr/>
              <a:t>26/10/2017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1" tIns="47776" rIns="95551" bIns="47776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5551" tIns="47776" rIns="95551" bIns="47776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60" cy="498055"/>
          </a:xfrm>
          <a:prstGeom prst="rect">
            <a:avLst/>
          </a:prstGeom>
        </p:spPr>
        <p:txBody>
          <a:bodyPr vert="horz" lIns="95551" tIns="47776" rIns="95551" bIns="47776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2" y="9428584"/>
            <a:ext cx="2945660" cy="498055"/>
          </a:xfrm>
          <a:prstGeom prst="rect">
            <a:avLst/>
          </a:prstGeom>
        </p:spPr>
        <p:txBody>
          <a:bodyPr vert="horz" lIns="95551" tIns="47776" rIns="95551" bIns="47776" rtlCol="0" anchor="b"/>
          <a:lstStyle>
            <a:lvl1pPr algn="r">
              <a:defRPr sz="1300"/>
            </a:lvl1pPr>
          </a:lstStyle>
          <a:p>
            <a:fld id="{AAAB0063-CD69-4F0D-80D9-2CCB35133F0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5223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E44D-7A8B-45E0-8FAD-B3F554026802}" type="datetimeFigureOut">
              <a:rPr lang="pt-BR" smtClean="0"/>
              <a:pPr/>
              <a:t>26/10/2017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7D934-9E3D-49B5-AA7D-4F9151B4F2F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3887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E44D-7A8B-45E0-8FAD-B3F554026802}" type="datetimeFigureOut">
              <a:rPr lang="pt-BR" smtClean="0"/>
              <a:pPr/>
              <a:t>26/10/2017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7D934-9E3D-49B5-AA7D-4F9151B4F2F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2213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E44D-7A8B-45E0-8FAD-B3F554026802}" type="datetimeFigureOut">
              <a:rPr lang="pt-BR" smtClean="0"/>
              <a:pPr/>
              <a:t>26/10/2017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7D934-9E3D-49B5-AA7D-4F9151B4F2F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1494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923669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E44D-7A8B-45E0-8FAD-B3F554026802}" type="datetimeFigureOut">
              <a:rPr lang="pt-BR" smtClean="0"/>
              <a:pPr/>
              <a:t>26/10/2017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7D934-9E3D-49B5-AA7D-4F9151B4F2F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7740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E44D-7A8B-45E0-8FAD-B3F554026802}" type="datetimeFigureOut">
              <a:rPr lang="pt-BR" smtClean="0"/>
              <a:pPr/>
              <a:t>26/10/2017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7D934-9E3D-49B5-AA7D-4F9151B4F2F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4735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E44D-7A8B-45E0-8FAD-B3F554026802}" type="datetimeFigureOut">
              <a:rPr lang="pt-BR" smtClean="0"/>
              <a:pPr/>
              <a:t>26/10/2017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7D934-9E3D-49B5-AA7D-4F9151B4F2F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4115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E44D-7A8B-45E0-8FAD-B3F554026802}" type="datetimeFigureOut">
              <a:rPr lang="pt-BR" smtClean="0"/>
              <a:pPr/>
              <a:t>26/10/2017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7D934-9E3D-49B5-AA7D-4F9151B4F2F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2053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E44D-7A8B-45E0-8FAD-B3F554026802}" type="datetimeFigureOut">
              <a:rPr lang="pt-BR" smtClean="0"/>
              <a:pPr/>
              <a:t>26/10/2017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7D934-9E3D-49B5-AA7D-4F9151B4F2F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6773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E44D-7A8B-45E0-8FAD-B3F554026802}" type="datetimeFigureOut">
              <a:rPr lang="pt-BR" smtClean="0"/>
              <a:pPr/>
              <a:t>26/10/2017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7D934-9E3D-49B5-AA7D-4F9151B4F2F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5636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E44D-7A8B-45E0-8FAD-B3F554026802}" type="datetimeFigureOut">
              <a:rPr lang="pt-BR" smtClean="0"/>
              <a:pPr/>
              <a:t>26/10/2017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7D934-9E3D-49B5-AA7D-4F9151B4F2F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7881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E44D-7A8B-45E0-8FAD-B3F554026802}" type="datetimeFigureOut">
              <a:rPr lang="pt-BR" smtClean="0"/>
              <a:pPr/>
              <a:t>26/10/2017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7D934-9E3D-49B5-AA7D-4F9151B4F2F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0741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5E44D-7A8B-45E0-8FAD-B3F554026802}" type="datetimeFigureOut">
              <a:rPr lang="pt-BR" smtClean="0"/>
              <a:pPr/>
              <a:t>26/10/2017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7D934-9E3D-49B5-AA7D-4F9151B4F2F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4331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7" r:id="rId12"/>
    <p:sldLayoutId id="2147483681" r:id="rId13"/>
    <p:sldLayoutId id="2147483688" r:id="rId14"/>
    <p:sldLayoutId id="214748368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3.xml"/><Relationship Id="rId7" Type="http://schemas.openxmlformats.org/officeDocument/2006/relationships/image" Target="../media/image25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4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png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sultado de imagem para logo sebra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637973" y="2600325"/>
            <a:ext cx="2910560" cy="1418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Freeform 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-479"/>
            <a:ext cx="8078052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rma Livre: Forma 14"/>
          <p:cNvSpPr/>
          <p:nvPr/>
        </p:nvSpPr>
        <p:spPr>
          <a:xfrm>
            <a:off x="1397851" y="-12700"/>
            <a:ext cx="8089900" cy="6883400"/>
          </a:xfrm>
          <a:custGeom>
            <a:avLst/>
            <a:gdLst>
              <a:gd name="connsiteX0" fmla="*/ 4902200 w 8089900"/>
              <a:gd name="connsiteY0" fmla="*/ 0 h 6883400"/>
              <a:gd name="connsiteX1" fmla="*/ 0 w 8089900"/>
              <a:gd name="connsiteY1" fmla="*/ 0 h 6883400"/>
              <a:gd name="connsiteX2" fmla="*/ 0 w 8089900"/>
              <a:gd name="connsiteY2" fmla="*/ 6883400 h 6883400"/>
              <a:gd name="connsiteX3" fmla="*/ 8089900 w 8089900"/>
              <a:gd name="connsiteY3" fmla="*/ 6883400 h 6883400"/>
              <a:gd name="connsiteX4" fmla="*/ 4902200 w 8089900"/>
              <a:gd name="connsiteY4" fmla="*/ 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9900" h="6883400">
                <a:moveTo>
                  <a:pt x="4902200" y="0"/>
                </a:moveTo>
                <a:lnTo>
                  <a:pt x="0" y="0"/>
                </a:lnTo>
                <a:lnTo>
                  <a:pt x="0" y="6883400"/>
                </a:lnTo>
                <a:lnTo>
                  <a:pt x="8089900" y="6883400"/>
                </a:lnTo>
                <a:lnTo>
                  <a:pt x="4902200" y="0"/>
                </a:lnTo>
                <a:close/>
              </a:path>
            </a:pathLst>
          </a:custGeom>
          <a:solidFill>
            <a:srgbClr val="0072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Forma Livre: Forma 5"/>
          <p:cNvSpPr/>
          <p:nvPr/>
        </p:nvSpPr>
        <p:spPr>
          <a:xfrm>
            <a:off x="-37249" y="-12700"/>
            <a:ext cx="8089900" cy="6883400"/>
          </a:xfrm>
          <a:custGeom>
            <a:avLst/>
            <a:gdLst>
              <a:gd name="connsiteX0" fmla="*/ 4902200 w 8089900"/>
              <a:gd name="connsiteY0" fmla="*/ 0 h 6883400"/>
              <a:gd name="connsiteX1" fmla="*/ 0 w 8089900"/>
              <a:gd name="connsiteY1" fmla="*/ 0 h 6883400"/>
              <a:gd name="connsiteX2" fmla="*/ 0 w 8089900"/>
              <a:gd name="connsiteY2" fmla="*/ 6883400 h 6883400"/>
              <a:gd name="connsiteX3" fmla="*/ 8089900 w 8089900"/>
              <a:gd name="connsiteY3" fmla="*/ 6883400 h 6883400"/>
              <a:gd name="connsiteX4" fmla="*/ 4902200 w 8089900"/>
              <a:gd name="connsiteY4" fmla="*/ 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9900" h="6883400">
                <a:moveTo>
                  <a:pt x="4902200" y="0"/>
                </a:moveTo>
                <a:lnTo>
                  <a:pt x="0" y="0"/>
                </a:lnTo>
                <a:lnTo>
                  <a:pt x="0" y="6883400"/>
                </a:lnTo>
                <a:lnTo>
                  <a:pt x="8089900" y="6883400"/>
                </a:lnTo>
                <a:lnTo>
                  <a:pt x="490220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04671" y="2103160"/>
            <a:ext cx="5529867" cy="2651200"/>
          </a:xfrm>
        </p:spPr>
        <p:txBody>
          <a:bodyPr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pt-BR" sz="4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Audiência Pública </a:t>
            </a:r>
            <a:br>
              <a:rPr lang="pt-BR" sz="4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Comissão </a:t>
            </a:r>
            <a:r>
              <a:rPr lang="pt-BR" sz="4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Especial</a:t>
            </a:r>
            <a:endParaRPr lang="pt-BR" sz="4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04671" y="5131062"/>
            <a:ext cx="5091161" cy="1155525"/>
          </a:xfrm>
        </p:spPr>
        <p:txBody>
          <a:bodyPr anchor="b">
            <a:normAutofit/>
          </a:bodyPr>
          <a:lstStyle/>
          <a:p>
            <a:pPr algn="l">
              <a:lnSpc>
                <a:spcPct val="80000"/>
              </a:lnSpc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Comissão Mista de Desburocratização</a:t>
            </a:r>
          </a:p>
          <a:p>
            <a:pPr algn="l">
              <a:lnSpc>
                <a:spcPct val="80000"/>
              </a:lnSpc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de outubro de 2016</a:t>
            </a:r>
            <a:endParaRPr lang="pt-BR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14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junta digit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16956" y="2224585"/>
            <a:ext cx="2802340" cy="1576316"/>
          </a:xfrm>
          <a:prstGeom prst="rect">
            <a:avLst/>
          </a:prstGeom>
        </p:spPr>
      </p:pic>
      <p:pic>
        <p:nvPicPr>
          <p:cNvPr id="3" name="Imagem 2" descr="jucis junta digit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94862" y="3261814"/>
            <a:ext cx="2697138" cy="359618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-2169994" y="-1179990"/>
            <a:ext cx="43399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Pioneirismo no Registro Digital de Empresas.</a:t>
            </a:r>
          </a:p>
          <a:p>
            <a:r>
              <a:rPr lang="pt-BR" dirty="0" smtClean="0"/>
              <a:t>Fim do processo em papel e ida presencial ao órgão de registro.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-3076426" y="7105054"/>
            <a:ext cx="43240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O Projeto está expandindo o Registro Digital de Empresas, iniciada em MG, para os estados de </a:t>
            </a:r>
            <a:r>
              <a:rPr lang="pt-BR" b="1" dirty="0" smtClean="0"/>
              <a:t>CE, RR, MS, RS </a:t>
            </a:r>
            <a:r>
              <a:rPr lang="pt-BR" dirty="0" smtClean="0"/>
              <a:t>e</a:t>
            </a:r>
            <a:r>
              <a:rPr lang="pt-BR" b="1" dirty="0" smtClean="0"/>
              <a:t> AC</a:t>
            </a:r>
            <a:r>
              <a:rPr lang="pt-BR" dirty="0" smtClean="0"/>
              <a:t>.</a:t>
            </a:r>
          </a:p>
        </p:txBody>
      </p:sp>
      <p:pic>
        <p:nvPicPr>
          <p:cNvPr id="8" name="Imagem 7" descr="rio-mais-facil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5314" y="5461806"/>
            <a:ext cx="1396194" cy="1396194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2334338" y="7551477"/>
            <a:ext cx="3316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Revisão na legislação, garantindo simplificação de procedimentos, e investimento tecnológico.</a:t>
            </a:r>
            <a:endParaRPr lang="pt-BR" dirty="0"/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169994"/>
            <a:ext cx="2410161" cy="2944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95582" y="5790221"/>
            <a:ext cx="3515293" cy="78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m 3" descr="minas facil log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51880" y="5921792"/>
            <a:ext cx="2784434" cy="526961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177379" y="1972101"/>
            <a:ext cx="6646458" cy="3343702"/>
          </a:xfrm>
          <a:prstGeom prst="rect">
            <a:avLst/>
          </a:prstGeom>
          <a:ln w="38100"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382094" y="2233599"/>
            <a:ext cx="6428095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pt-BR" dirty="0" smtClean="0"/>
              <a:t>Entrada única de dados e documentos, processo linear e padronizado.</a:t>
            </a:r>
          </a:p>
          <a:p>
            <a:pPr marL="273050" indent="-273050"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pt-BR" dirty="0" smtClean="0"/>
              <a:t>Emissão de licenças para baixo risco sem necessidade de vistoria prévia.</a:t>
            </a:r>
          </a:p>
          <a:p>
            <a:pPr marL="273050" indent="-273050"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pt-BR" dirty="0" smtClean="0"/>
              <a:t>Confiança nas declarações do cidadão.</a:t>
            </a:r>
          </a:p>
          <a:p>
            <a:pPr marL="273050" indent="-273050"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pt-BR" dirty="0" smtClean="0"/>
              <a:t>Compartilhamento de informação e integração entre os órgãos.</a:t>
            </a:r>
          </a:p>
          <a:p>
            <a:pPr marL="273050" indent="-273050"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pt-BR" dirty="0" smtClean="0"/>
              <a:t>CNPJ como número identificador da empresa.</a:t>
            </a:r>
          </a:p>
          <a:p>
            <a:pPr marL="273050" indent="-273050"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pt-BR" dirty="0" smtClean="0"/>
              <a:t>Diminuição no tempo de abertura e legalização de empresas.</a:t>
            </a:r>
          </a:p>
        </p:txBody>
      </p:sp>
      <p:sp>
        <p:nvSpPr>
          <p:cNvPr id="15" name="Título 4"/>
          <p:cNvSpPr>
            <a:spLocks/>
          </p:cNvSpPr>
          <p:nvPr/>
        </p:nvSpPr>
        <p:spPr bwMode="auto">
          <a:xfrm>
            <a:off x="448189" y="316201"/>
            <a:ext cx="11493601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pt-BR" altLang="pt-PT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Tahoma" panose="020B0604030504040204" pitchFamily="34" charset="0"/>
              </a:rPr>
              <a:t>Medidas de Simplificação para Abertura e Legalização de Empresas</a:t>
            </a:r>
            <a:endParaRPr lang="pt-BR" altLang="pt-PT" sz="36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207128" y="304584"/>
            <a:ext cx="158792" cy="1002767"/>
          </a:xfrm>
          <a:prstGeom prst="rect">
            <a:avLst/>
          </a:prstGeom>
          <a:solidFill>
            <a:srgbClr val="60B0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198" y="1951629"/>
            <a:ext cx="4438560" cy="228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354844" y="4339987"/>
            <a:ext cx="4421875" cy="23083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1600" b="1" dirty="0" smtClean="0">
                <a:latin typeface="Arial" pitchFamily="34" charset="0"/>
                <a:cs typeface="Arial" pitchFamily="34" charset="0"/>
              </a:rPr>
              <a:t> Navegabilidade e acessibilidade;</a:t>
            </a:r>
          </a:p>
          <a:p>
            <a:pPr>
              <a:buFont typeface="Wingdings" pitchFamily="2" charset="2"/>
              <a:buChar char="ü"/>
            </a:pPr>
            <a:endParaRPr lang="pt-BR" sz="16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pt-BR" sz="1600" b="1" dirty="0" smtClean="0">
                <a:latin typeface="Arial" pitchFamily="34" charset="0"/>
                <a:cs typeface="Arial" pitchFamily="34" charset="0"/>
              </a:rPr>
              <a:t> Acesso no celular e aplicativos móveis;</a:t>
            </a:r>
          </a:p>
          <a:p>
            <a:pPr>
              <a:buFont typeface="Wingdings" pitchFamily="2" charset="2"/>
              <a:buChar char="ü"/>
            </a:pPr>
            <a:endParaRPr lang="pt-BR" sz="16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pt-BR" sz="1600" b="1" dirty="0" smtClean="0">
                <a:latin typeface="Arial" pitchFamily="34" charset="0"/>
                <a:cs typeface="Arial" pitchFamily="34" charset="0"/>
              </a:rPr>
              <a:t> Envio de SMS (maior segurança);</a:t>
            </a:r>
          </a:p>
          <a:p>
            <a:pPr>
              <a:buFont typeface="Wingdings" pitchFamily="2" charset="2"/>
              <a:buChar char="ü"/>
            </a:pPr>
            <a:endParaRPr lang="pt-BR" sz="16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pt-BR" sz="1600" b="1" dirty="0" smtClean="0">
                <a:latin typeface="Arial" pitchFamily="34" charset="0"/>
                <a:cs typeface="Arial" pitchFamily="34" charset="0"/>
              </a:rPr>
              <a:t> Foco nos serviços ao MEI (Débito automático, Pagamento online e Parcelamento)</a:t>
            </a:r>
          </a:p>
        </p:txBody>
      </p:sp>
      <p:sp>
        <p:nvSpPr>
          <p:cNvPr id="9" name="Título 4"/>
          <p:cNvSpPr>
            <a:spLocks/>
          </p:cNvSpPr>
          <p:nvPr/>
        </p:nvSpPr>
        <p:spPr bwMode="auto">
          <a:xfrm>
            <a:off x="448189" y="537800"/>
            <a:ext cx="11493601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pt-BR" altLang="pt-PT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Portal do Empreendedor – MEI e Formalização</a:t>
            </a:r>
            <a:endParaRPr lang="pt-BR" altLang="pt-PT" sz="36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07128" y="304584"/>
            <a:ext cx="158792" cy="1002767"/>
          </a:xfrm>
          <a:prstGeom prst="rect">
            <a:avLst/>
          </a:prstGeom>
          <a:solidFill>
            <a:srgbClr val="60B0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4941" y="1978926"/>
            <a:ext cx="6697338" cy="4299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tângulo 83"/>
          <p:cNvSpPr/>
          <p:nvPr/>
        </p:nvSpPr>
        <p:spPr>
          <a:xfrm>
            <a:off x="573207" y="3534770"/>
            <a:ext cx="6619164" cy="3016155"/>
          </a:xfrm>
          <a:prstGeom prst="rect">
            <a:avLst/>
          </a:prstGeom>
          <a:ln w="38100"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2"/>
          <p:cNvSpPr txBox="1">
            <a:spLocks noChangeArrowheads="1"/>
          </p:cNvSpPr>
          <p:nvPr/>
        </p:nvSpPr>
        <p:spPr bwMode="auto">
          <a:xfrm>
            <a:off x="0" y="798242"/>
            <a:ext cx="13190797" cy="13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pt-BR" altLang="pt-PT" sz="240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/>
            </a:r>
            <a:br>
              <a:rPr lang="pt-BR" altLang="pt-PT" sz="240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</a:br>
            <a:endParaRPr lang="pt-BR" altLang="pt-PT" sz="315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85000"/>
              </a:lnSpc>
              <a:defRPr/>
            </a:pPr>
            <a:endParaRPr lang="pt-PT" altLang="pt-PT" sz="4051" b="1" dirty="0">
              <a:solidFill>
                <a:schemeClr val="bg1"/>
              </a:solidFill>
              <a:latin typeface="Century Gothic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641070" y="49028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5978289" y="70419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5401" y="1812738"/>
            <a:ext cx="1433083" cy="586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ixaDeTexto 18"/>
          <p:cNvSpPr txBox="1"/>
          <p:nvPr/>
        </p:nvSpPr>
        <p:spPr>
          <a:xfrm>
            <a:off x="709687" y="2552135"/>
            <a:ext cx="215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Articulação com líderes empresariais.</a:t>
            </a:r>
            <a:endParaRPr lang="pt-B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7580" y="2047164"/>
            <a:ext cx="2154355" cy="602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CaixaDeTexto 21"/>
          <p:cNvSpPr txBox="1"/>
          <p:nvPr/>
        </p:nvSpPr>
        <p:spPr>
          <a:xfrm>
            <a:off x="3236796" y="2595354"/>
            <a:ext cx="2467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Lançamento MEI</a:t>
            </a:r>
            <a:endParaRPr lang="pt-BR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6305268" y="1560401"/>
            <a:ext cx="20744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Entrega do Manifesto pela Inovação 2009</a:t>
            </a:r>
            <a:endParaRPr lang="pt-BR" sz="2000" b="1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07815" y="3138988"/>
            <a:ext cx="2075927" cy="1480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235823" y="4053385"/>
            <a:ext cx="1484053" cy="1356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CaixaDeTexto 32"/>
          <p:cNvSpPr txBox="1"/>
          <p:nvPr/>
        </p:nvSpPr>
        <p:spPr>
          <a:xfrm>
            <a:off x="8816455" y="1787858"/>
            <a:ext cx="31935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/>
              <a:t>Plano de Ação</a:t>
            </a:r>
            <a:endParaRPr lang="pt-BR" sz="2200" b="1" dirty="0"/>
          </a:p>
        </p:txBody>
      </p:sp>
      <p:cxnSp>
        <p:nvCxnSpPr>
          <p:cNvPr id="57" name="Conector de seta reta 56"/>
          <p:cNvCxnSpPr/>
          <p:nvPr/>
        </p:nvCxnSpPr>
        <p:spPr>
          <a:xfrm>
            <a:off x="2702257" y="2074460"/>
            <a:ext cx="668741" cy="163773"/>
          </a:xfrm>
          <a:prstGeom prst="straightConnector1">
            <a:avLst/>
          </a:prstGeom>
          <a:ln w="508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de seta reta 58"/>
          <p:cNvCxnSpPr/>
          <p:nvPr/>
        </p:nvCxnSpPr>
        <p:spPr>
          <a:xfrm flipV="1">
            <a:off x="5677469" y="2033516"/>
            <a:ext cx="696036" cy="204749"/>
          </a:xfrm>
          <a:prstGeom prst="straightConnector1">
            <a:avLst/>
          </a:prstGeom>
          <a:ln w="508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de seta reta 60"/>
          <p:cNvCxnSpPr/>
          <p:nvPr/>
        </p:nvCxnSpPr>
        <p:spPr>
          <a:xfrm>
            <a:off x="8420670" y="2019871"/>
            <a:ext cx="914398" cy="29"/>
          </a:xfrm>
          <a:prstGeom prst="straightConnector1">
            <a:avLst/>
          </a:prstGeom>
          <a:ln w="508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de seta reta 62"/>
          <p:cNvCxnSpPr/>
          <p:nvPr/>
        </p:nvCxnSpPr>
        <p:spPr>
          <a:xfrm flipH="1">
            <a:off x="9348716" y="2470248"/>
            <a:ext cx="518619" cy="477668"/>
          </a:xfrm>
          <a:prstGeom prst="straightConnector1">
            <a:avLst/>
          </a:prstGeom>
          <a:ln w="508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de seta reta 64"/>
          <p:cNvCxnSpPr/>
          <p:nvPr/>
        </p:nvCxnSpPr>
        <p:spPr>
          <a:xfrm>
            <a:off x="10686199" y="2388360"/>
            <a:ext cx="245658" cy="1665025"/>
          </a:xfrm>
          <a:prstGeom prst="straightConnector1">
            <a:avLst/>
          </a:prstGeom>
          <a:ln w="508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CaixaDeTexto 65"/>
          <p:cNvSpPr txBox="1"/>
          <p:nvPr/>
        </p:nvSpPr>
        <p:spPr>
          <a:xfrm>
            <a:off x="8024884" y="4776716"/>
            <a:ext cx="1680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Rede de Núcleos de Inovação</a:t>
            </a:r>
            <a:endParaRPr lang="pt-BR" dirty="0"/>
          </a:p>
        </p:txBody>
      </p:sp>
      <p:sp>
        <p:nvSpPr>
          <p:cNvPr id="67" name="CaixaDeTexto 66"/>
          <p:cNvSpPr txBox="1"/>
          <p:nvPr/>
        </p:nvSpPr>
        <p:spPr>
          <a:xfrm>
            <a:off x="9976514" y="5486574"/>
            <a:ext cx="17924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Comitê de Líderes Empresariais</a:t>
            </a:r>
            <a:endParaRPr lang="pt-BR" dirty="0"/>
          </a:p>
        </p:txBody>
      </p:sp>
      <p:sp>
        <p:nvSpPr>
          <p:cNvPr id="76" name="Título 4"/>
          <p:cNvSpPr>
            <a:spLocks/>
          </p:cNvSpPr>
          <p:nvPr/>
        </p:nvSpPr>
        <p:spPr bwMode="auto">
          <a:xfrm>
            <a:off x="448189" y="316201"/>
            <a:ext cx="11957626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pt-BR" altLang="pt-PT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Tahoma" panose="020B0604030504040204" pitchFamily="34" charset="0"/>
              </a:rPr>
              <a:t>Micro e Pequenas Empresas e a Propriedade Intelectual- INPI</a:t>
            </a:r>
            <a:endParaRPr lang="pt-BR" altLang="pt-PT" sz="36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77" name="Retângulo 76"/>
          <p:cNvSpPr/>
          <p:nvPr/>
        </p:nvSpPr>
        <p:spPr>
          <a:xfrm>
            <a:off x="207128" y="304584"/>
            <a:ext cx="158792" cy="1002767"/>
          </a:xfrm>
          <a:prstGeom prst="rect">
            <a:avLst/>
          </a:prstGeom>
          <a:solidFill>
            <a:srgbClr val="60B0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 dirty="0"/>
          </a:p>
        </p:txBody>
      </p:sp>
      <p:sp>
        <p:nvSpPr>
          <p:cNvPr id="78" name="CaixaDeTexto 77"/>
          <p:cNvSpPr txBox="1"/>
          <p:nvPr/>
        </p:nvSpPr>
        <p:spPr>
          <a:xfrm>
            <a:off x="709683" y="3639318"/>
            <a:ext cx="6428095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pt-BR" dirty="0" smtClean="0"/>
              <a:t>Tratamento diferenciado no INPI</a:t>
            </a:r>
          </a:p>
          <a:p>
            <a:pPr marL="273050" indent="-273050"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pt-BR" dirty="0" smtClean="0"/>
              <a:t>Redução do valor das taxas</a:t>
            </a:r>
          </a:p>
          <a:p>
            <a:pPr marL="273050" indent="-273050"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pt-BR" dirty="0" smtClean="0"/>
              <a:t>Projeto Piloto Patentes MPE: lançado pelo INPI em 2016,  com o objetivo de priorizar exames de pedidos de patente depositadas por </a:t>
            </a:r>
            <a:r>
              <a:rPr lang="pt-BR" dirty="0" err="1" smtClean="0"/>
              <a:t>MPEs</a:t>
            </a:r>
            <a:r>
              <a:rPr lang="pt-BR" dirty="0" smtClean="0"/>
              <a:t>. O projeto terá duração de um ano ou 300 pedidos de patentes considerados aptos, o que ocorrer primeiro. </a:t>
            </a:r>
          </a:p>
          <a:p>
            <a:pPr marL="273050" indent="-273050"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pt-BR" dirty="0" smtClean="0"/>
              <a:t>Tempo médio para registro de patente: 279 dias  (13 vezes menor do que o processo padrão)</a:t>
            </a:r>
          </a:p>
          <a:p>
            <a:pPr marL="273050" indent="-273050"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Ø"/>
            </a:pPr>
            <a:endParaRPr lang="pt-B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 bwMode="auto">
          <a:xfrm>
            <a:off x="0" y="6159106"/>
            <a:ext cx="12192000" cy="69889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SIMPLES É O PRINCIPAL MOTOR DESTA EVOLUÇÃO</a:t>
            </a:r>
          </a:p>
        </p:txBody>
      </p:sp>
      <p:sp>
        <p:nvSpPr>
          <p:cNvPr id="3" name="Espaço Reservado para Conteúdo 2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63207" y="1313035"/>
            <a:ext cx="2468934" cy="7386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b="0">
                <a:solidFill>
                  <a:srgbClr val="003366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366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366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366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366"/>
                </a:solidFill>
                <a:latin typeface="+mn-lt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Calibri" panose="020F0502020204030204" pitchFamily="34" charset="0"/>
              </a:rPr>
              <a:t>Pequenos negócios no Brasil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Calibri" panose="020F0502020204030204" pitchFamily="34" charset="0"/>
              </a:rPr>
              <a:t>–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Calibri" panose="020F0502020204030204" pitchFamily="34" charset="0"/>
              </a:rPr>
              <a:t>2017(Set) 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632143" y="1257519"/>
            <a:ext cx="4339650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0" i="0" u="none" strike="noStrike" kern="1200" cap="none" spc="0" normalizeH="0" baseline="0" noProof="0" dirty="0" smtClean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12.427.536</a:t>
            </a:r>
            <a:endParaRPr kumimoji="0" lang="pt-BR" sz="5400" b="0" i="0" u="none" strike="noStrike" kern="1200" cap="none" spc="0" normalizeH="0" baseline="0" noProof="0" dirty="0">
              <a:ln w="0"/>
              <a:solidFill>
                <a:schemeClr val="tx1">
                  <a:lumMod val="50000"/>
                  <a:lumOff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7346652" y="1401588"/>
            <a:ext cx="2797437" cy="55399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b="0">
                <a:solidFill>
                  <a:srgbClr val="003366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366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366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366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366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180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rPr>
              <a:t>Maior programa mundial de inclusão econômica e social </a:t>
            </a:r>
            <a:endParaRPr kumimoji="0" lang="en-US" sz="180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pic>
        <p:nvPicPr>
          <p:cNvPr id="6" name="Picture 9" descr="http://vignette1.wikia.nocookie.net/xenosaga/images/1/1e/Earth.png/revision/20141111161920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089" y="1107670"/>
            <a:ext cx="972733" cy="97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\\Diagrama_1\servidor_arquivos\TRABALHOS 2014\0 IMAGENS\Pessoas\Partes Corpo Humano\Mãos\Mãos sozinhas\lider.gi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6966" y="1211741"/>
            <a:ext cx="390289" cy="71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738" y="2212368"/>
            <a:ext cx="11940602" cy="3669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ixaDeTexto 9"/>
          <p:cNvSpPr txBox="1"/>
          <p:nvPr/>
        </p:nvSpPr>
        <p:spPr>
          <a:xfrm>
            <a:off x="568314" y="235875"/>
            <a:ext cx="11318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Century Gothic" pitchFamily="34" charset="0"/>
                <a:cs typeface="Arial" panose="020B0604020202020204" pitchFamily="34" charset="0"/>
              </a:rPr>
              <a:t>Base instalada de </a:t>
            </a:r>
            <a:r>
              <a:rPr lang="pt-BR" sz="3200" b="1" dirty="0" smtClean="0">
                <a:latin typeface="Century Gothic" pitchFamily="34" charset="0"/>
                <a:cs typeface="Arial" panose="020B0604020202020204" pitchFamily="34" charset="0"/>
              </a:rPr>
              <a:t>Pequenos Negócios </a:t>
            </a:r>
            <a:r>
              <a:rPr lang="pt-BR" sz="3200" b="1" dirty="0">
                <a:latin typeface="Century Gothic" pitchFamily="34" charset="0"/>
                <a:cs typeface="Arial" panose="020B0604020202020204" pitchFamily="34" charset="0"/>
              </a:rPr>
              <a:t>é significativa </a:t>
            </a:r>
            <a:endParaRPr lang="pt-BR" sz="3200" i="1" dirty="0">
              <a:latin typeface="Century Gothic" pitchFamily="34" charset="0"/>
              <a:cs typeface="Arial" panose="020B0604020202020204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41194" y="181756"/>
            <a:ext cx="161203" cy="882770"/>
          </a:xfrm>
          <a:prstGeom prst="rect">
            <a:avLst/>
          </a:prstGeom>
          <a:solidFill>
            <a:srgbClr val="60B0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esultado de imagem para logo sebra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8950" y="153989"/>
            <a:ext cx="1416050" cy="68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ector reto 4"/>
          <p:cNvCxnSpPr>
            <a:cxnSpLocks/>
          </p:cNvCxnSpPr>
          <p:nvPr/>
        </p:nvCxnSpPr>
        <p:spPr>
          <a:xfrm>
            <a:off x="10479088" y="153989"/>
            <a:ext cx="0" cy="689771"/>
          </a:xfrm>
          <a:prstGeom prst="line">
            <a:avLst/>
          </a:prstGeom>
          <a:ln w="19050">
            <a:solidFill>
              <a:srgbClr val="0072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704791" y="208580"/>
            <a:ext cx="103065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Century Gothic" pitchFamily="34" charset="0"/>
                <a:cs typeface="Arial" panose="020B0604020202020204" pitchFamily="34" charset="0"/>
              </a:rPr>
              <a:t>Formalização</a:t>
            </a:r>
            <a:r>
              <a:rPr lang="pt-BR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Evolução expressiva nos últimos anos </a:t>
            </a:r>
            <a:endParaRPr lang="pt-BR" sz="2800" i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tângulo 51"/>
          <p:cNvSpPr/>
          <p:nvPr/>
        </p:nvSpPr>
        <p:spPr bwMode="auto">
          <a:xfrm>
            <a:off x="0" y="6159106"/>
            <a:ext cx="12192000" cy="69889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O ÍNDICE DE FORMALIZAÇÃO AUMENTOU </a:t>
            </a:r>
            <a:r>
              <a:rPr kumimoji="0" lang="pt-BR" sz="2800" b="1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13,9 P.P</a:t>
            </a:r>
            <a:r>
              <a:rPr kumimoji="0" lang="pt-BR" sz="2800" b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 (42,7% A 56,6%) EM </a:t>
            </a:r>
            <a:r>
              <a:rPr kumimoji="0" lang="pt-BR" sz="2800" b="1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10 ANOS </a:t>
            </a:r>
          </a:p>
        </p:txBody>
      </p:sp>
      <p:sp>
        <p:nvSpPr>
          <p:cNvPr id="53" name="CaixaDeTexto 52"/>
          <p:cNvSpPr txBox="1"/>
          <p:nvPr/>
        </p:nvSpPr>
        <p:spPr>
          <a:xfrm>
            <a:off x="282250" y="5943662"/>
            <a:ext cx="74437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 Não houve PNAD nos anos de 2000 e 2010, em virtude do CENSO Demográfico.</a:t>
            </a:r>
          </a:p>
        </p:txBody>
      </p:sp>
      <p:sp>
        <p:nvSpPr>
          <p:cNvPr id="54" name="CaixaDeTexto 53"/>
          <p:cNvSpPr txBox="1"/>
          <p:nvPr/>
        </p:nvSpPr>
        <p:spPr>
          <a:xfrm>
            <a:off x="282250" y="1261640"/>
            <a:ext cx="7591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Arial Narrow" panose="020B0606020202030204" pitchFamily="34" charset="0"/>
              </a:rPr>
              <a:t>Taxa de formalização da população brasileira. </a:t>
            </a:r>
          </a:p>
          <a:p>
            <a:r>
              <a:rPr lang="pt-BR" sz="2400" b="1" dirty="0">
                <a:latin typeface="Arial Narrow" panose="020B0606020202030204" pitchFamily="34" charset="0"/>
              </a:rPr>
              <a:t>Brasil </a:t>
            </a:r>
            <a:r>
              <a:rPr lang="pt-BR" sz="2400" b="1" dirty="0" smtClean="0">
                <a:latin typeface="Arial Narrow" panose="020B0606020202030204" pitchFamily="34" charset="0"/>
              </a:rPr>
              <a:t>(2002-2012</a:t>
            </a:r>
            <a:r>
              <a:rPr lang="pt-BR" sz="2400" b="1" dirty="0">
                <a:latin typeface="Arial Narrow" panose="020B0606020202030204" pitchFamily="34" charset="0"/>
              </a:rPr>
              <a:t>).</a:t>
            </a:r>
          </a:p>
        </p:txBody>
      </p:sp>
      <p:sp>
        <p:nvSpPr>
          <p:cNvPr id="55" name="CaixaDeTexto 54"/>
          <p:cNvSpPr txBox="1"/>
          <p:nvPr/>
        </p:nvSpPr>
        <p:spPr>
          <a:xfrm>
            <a:off x="8191499" y="1353328"/>
            <a:ext cx="389675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Arial Narrow" panose="020B0606020202030204" pitchFamily="34" charset="0"/>
              </a:rPr>
              <a:t>Principais políticas de incentivo à formalização e simplificação</a:t>
            </a:r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Simples e </a:t>
            </a:r>
            <a:r>
              <a:rPr lang="pt-BR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Super</a:t>
            </a: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Simples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Lei </a:t>
            </a: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de licitação pública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Criação do </a:t>
            </a: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MEI</a:t>
            </a:r>
            <a:endParaRPr lang="pt-BR" sz="2400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6" name="Gráfico 55"/>
          <p:cNvGraphicFramePr/>
          <p:nvPr>
            <p:extLst>
              <p:ext uri="{D42A27DB-BD31-4B8C-83A1-F6EECF244321}">
                <p14:modId xmlns:p14="http://schemas.microsoft.com/office/powerpoint/2010/main" val="3195084464"/>
              </p:ext>
            </p:extLst>
          </p:nvPr>
        </p:nvGraphicFramePr>
        <p:xfrm>
          <a:off x="0" y="2186609"/>
          <a:ext cx="8191500" cy="3538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7" name="Retângulo 56"/>
          <p:cNvSpPr/>
          <p:nvPr/>
        </p:nvSpPr>
        <p:spPr>
          <a:xfrm>
            <a:off x="295905" y="5697441"/>
            <a:ext cx="269176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Fonte: PNAD/IBGE. Elaboração CESIT/UNICAMP.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343606" y="181755"/>
            <a:ext cx="158792" cy="1002767"/>
          </a:xfrm>
          <a:prstGeom prst="rect">
            <a:avLst/>
          </a:prstGeom>
          <a:solidFill>
            <a:srgbClr val="60B0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106434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898" y="1331719"/>
            <a:ext cx="8112681" cy="4632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8039" y="3132303"/>
            <a:ext cx="357187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504967" y="6018663"/>
            <a:ext cx="5950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Fonte: Receita Federal / Portal do Simples Nacional</a:t>
            </a:r>
            <a:endParaRPr lang="pt-BR" sz="12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568313" y="249524"/>
            <a:ext cx="10306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sz="3200" dirty="0" smtClean="0">
                <a:solidFill>
                  <a:schemeClr val="tx1"/>
                </a:solidFill>
                <a:latin typeface="Century Gothic" pitchFamily="34" charset="0"/>
              </a:rPr>
              <a:t>Arrecadação do Simples Nacional</a:t>
            </a:r>
            <a:endParaRPr lang="pt-BR" sz="3200" b="0" i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43606" y="113515"/>
            <a:ext cx="158792" cy="1002767"/>
          </a:xfrm>
          <a:prstGeom prst="rect">
            <a:avLst/>
          </a:prstGeom>
          <a:solidFill>
            <a:srgbClr val="60B0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 bwMode="auto">
          <a:xfrm>
            <a:off x="0" y="6005753"/>
            <a:ext cx="12192000" cy="85224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MPE</a:t>
            </a: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 – SALDO ACUMULADO ENTRE 2007 E 2017: </a:t>
            </a:r>
            <a:r>
              <a:rPr lang="pt-BR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+ 10.750.197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MGE</a:t>
            </a: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 – SALDO ACUMULADO ENTRE 2007 E 2017: </a:t>
            </a:r>
            <a:r>
              <a:rPr lang="pt-BR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-1.072.196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8810171" y="1498600"/>
            <a:ext cx="2835729" cy="13716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10585450" y="1498600"/>
            <a:ext cx="1060450" cy="4226339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2" cstate="print"/>
          <a:srcRect t="87865" b="7895"/>
          <a:stretch/>
        </p:blipFill>
        <p:spPr>
          <a:xfrm>
            <a:off x="-30" y="3771899"/>
            <a:ext cx="12065030" cy="190501"/>
          </a:xfrm>
          <a:prstGeom prst="rect">
            <a:avLst/>
          </a:prstGeom>
        </p:spPr>
      </p:pic>
      <p:pic>
        <p:nvPicPr>
          <p:cNvPr id="9218" name="Picture 2" descr="Resultado de imagem para logo sebra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8950" y="153989"/>
            <a:ext cx="1416050" cy="68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ector reto 4"/>
          <p:cNvCxnSpPr>
            <a:cxnSpLocks/>
          </p:cNvCxnSpPr>
          <p:nvPr/>
        </p:nvCxnSpPr>
        <p:spPr>
          <a:xfrm>
            <a:off x="10479088" y="153989"/>
            <a:ext cx="0" cy="689771"/>
          </a:xfrm>
          <a:prstGeom prst="line">
            <a:avLst/>
          </a:prstGeom>
          <a:ln w="19050">
            <a:solidFill>
              <a:srgbClr val="0072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568313" y="249524"/>
            <a:ext cx="10306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sz="3200" dirty="0">
                <a:solidFill>
                  <a:schemeClr val="tx1"/>
                </a:solidFill>
                <a:latin typeface="Century Gothic" pitchFamily="34" charset="0"/>
              </a:rPr>
              <a:t>Aumento da Geração de Empregos </a:t>
            </a:r>
            <a:r>
              <a:rPr lang="pt-BR" sz="3200" b="0" i="1" dirty="0">
                <a:solidFill>
                  <a:schemeClr val="tx1"/>
                </a:solidFill>
                <a:latin typeface="Century Gothic" pitchFamily="34" charset="0"/>
              </a:rPr>
              <a:t>(mil)</a:t>
            </a:r>
          </a:p>
        </p:txBody>
      </p:sp>
      <p:graphicFrame>
        <p:nvGraphicFramePr>
          <p:cNvPr id="38" name="Gráfico 37"/>
          <p:cNvGraphicFramePr/>
          <p:nvPr>
            <p:extLst>
              <p:ext uri="{D42A27DB-BD31-4B8C-83A1-F6EECF244321}">
                <p14:modId xmlns:p14="http://schemas.microsoft.com/office/powerpoint/2010/main" val="1972586366"/>
              </p:ext>
            </p:extLst>
          </p:nvPr>
        </p:nvGraphicFramePr>
        <p:xfrm>
          <a:off x="-1" y="1233714"/>
          <a:ext cx="12065001" cy="449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1" name="CaixaDeTexto 40"/>
          <p:cNvSpPr txBox="1"/>
          <p:nvPr/>
        </p:nvSpPr>
        <p:spPr>
          <a:xfrm>
            <a:off x="-1" y="5744827"/>
            <a:ext cx="41044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Fonte:  Ministério Trabalho e Previdência Social - CAGED</a:t>
            </a:r>
          </a:p>
        </p:txBody>
      </p:sp>
      <p:sp>
        <p:nvSpPr>
          <p:cNvPr id="65" name="CaixaDeTexto 64"/>
          <p:cNvSpPr txBox="1"/>
          <p:nvPr/>
        </p:nvSpPr>
        <p:spPr>
          <a:xfrm>
            <a:off x="8869660" y="1716693"/>
            <a:ext cx="269991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MPE’s</a:t>
            </a:r>
            <a:r>
              <a:rPr lang="pt-BR" b="1" dirty="0">
                <a:solidFill>
                  <a:srgbClr val="002060"/>
                </a:solidFill>
                <a:latin typeface="Arial Narrow" panose="020B0606020202030204" pitchFamily="34" charset="0"/>
              </a:rPr>
              <a:t> mostram tendência de recuperação na geração de empregos em 2017</a:t>
            </a:r>
          </a:p>
        </p:txBody>
      </p:sp>
      <p:sp>
        <p:nvSpPr>
          <p:cNvPr id="69" name="CaixaDeTexto 68"/>
          <p:cNvSpPr txBox="1"/>
          <p:nvPr/>
        </p:nvSpPr>
        <p:spPr>
          <a:xfrm>
            <a:off x="455837" y="1067163"/>
            <a:ext cx="5831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SALDOS ANUAIS DA GERAÇÃO DE EMPREGOS – 2007 A 2017</a:t>
            </a:r>
          </a:p>
        </p:txBody>
      </p:sp>
      <p:grpSp>
        <p:nvGrpSpPr>
          <p:cNvPr id="2" name="Agrupar 1"/>
          <p:cNvGrpSpPr/>
          <p:nvPr/>
        </p:nvGrpSpPr>
        <p:grpSpPr>
          <a:xfrm>
            <a:off x="554639" y="1407467"/>
            <a:ext cx="849620" cy="513517"/>
            <a:chOff x="444327" y="4037266"/>
            <a:chExt cx="849620" cy="513517"/>
          </a:xfrm>
        </p:grpSpPr>
        <p:sp>
          <p:nvSpPr>
            <p:cNvPr id="19" name="Retângulo 18"/>
            <p:cNvSpPr/>
            <p:nvPr/>
          </p:nvSpPr>
          <p:spPr>
            <a:xfrm>
              <a:off x="630542" y="4037266"/>
              <a:ext cx="60294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</a:rPr>
                <a:t>MPE</a:t>
              </a:r>
            </a:p>
          </p:txBody>
        </p:sp>
        <p:sp>
          <p:nvSpPr>
            <p:cNvPr id="20" name="Retângulo 19"/>
            <p:cNvSpPr/>
            <p:nvPr/>
          </p:nvSpPr>
          <p:spPr>
            <a:xfrm>
              <a:off x="630542" y="4243006"/>
              <a:ext cx="66340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</a:rPr>
                <a:t>MGE</a:t>
              </a:r>
            </a:p>
          </p:txBody>
        </p:sp>
        <p:sp>
          <p:nvSpPr>
            <p:cNvPr id="21" name="Retângulo 20"/>
            <p:cNvSpPr/>
            <p:nvPr/>
          </p:nvSpPr>
          <p:spPr>
            <a:xfrm>
              <a:off x="444327" y="4312999"/>
              <a:ext cx="225266" cy="15659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Retângulo 21"/>
            <p:cNvSpPr/>
            <p:nvPr/>
          </p:nvSpPr>
          <p:spPr>
            <a:xfrm>
              <a:off x="444327" y="4108211"/>
              <a:ext cx="225266" cy="156590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8" name="Retângulo 17"/>
          <p:cNvSpPr/>
          <p:nvPr/>
        </p:nvSpPr>
        <p:spPr>
          <a:xfrm>
            <a:off x="343606" y="113515"/>
            <a:ext cx="158792" cy="1002767"/>
          </a:xfrm>
          <a:prstGeom prst="rect">
            <a:avLst/>
          </a:prstGeom>
          <a:solidFill>
            <a:srgbClr val="60B0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674923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4"/>
          <p:cNvSpPr>
            <a:spLocks/>
          </p:cNvSpPr>
          <p:nvPr/>
        </p:nvSpPr>
        <p:spPr bwMode="auto">
          <a:xfrm>
            <a:off x="448189" y="316201"/>
            <a:ext cx="11957626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pt-BR" altLang="pt-PT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Tahoma" panose="020B0604030504040204" pitchFamily="34" charset="0"/>
              </a:rPr>
              <a:t>Questões estruturais da Simplificação e Desburocratização</a:t>
            </a:r>
            <a:endParaRPr lang="pt-BR" altLang="pt-PT" sz="36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07128" y="304584"/>
            <a:ext cx="158792" cy="1002767"/>
          </a:xfrm>
          <a:prstGeom prst="rect">
            <a:avLst/>
          </a:prstGeom>
          <a:solidFill>
            <a:srgbClr val="60B0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 dirty="0"/>
          </a:p>
        </p:txBody>
      </p:sp>
      <p:sp>
        <p:nvSpPr>
          <p:cNvPr id="10" name="CaixaDeTexto 9"/>
          <p:cNvSpPr txBox="1"/>
          <p:nvPr/>
        </p:nvSpPr>
        <p:spPr>
          <a:xfrm>
            <a:off x="816332" y="1494146"/>
            <a:ext cx="10372725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000" dirty="0" smtClean="0"/>
              <a:t> Adoção de concepções e soluções sistêmicas e nacionais;</a:t>
            </a:r>
          </a:p>
          <a:p>
            <a:pPr>
              <a:buFont typeface="Arial" pitchFamily="34" charset="0"/>
              <a:buChar char="•"/>
            </a:pPr>
            <a:endParaRPr lang="pt-BR" sz="2000" dirty="0"/>
          </a:p>
          <a:p>
            <a:pPr>
              <a:buFont typeface="Arial" pitchFamily="34" charset="0"/>
              <a:buChar char="•"/>
            </a:pPr>
            <a:r>
              <a:rPr lang="pt-BR" sz="2000" dirty="0" smtClean="0"/>
              <a:t> Integração e cooperação Federativa – competências e estruturas;</a:t>
            </a:r>
          </a:p>
          <a:p>
            <a:pPr>
              <a:buFont typeface="Arial" pitchFamily="34" charset="0"/>
              <a:buChar char="•"/>
            </a:pPr>
            <a:endParaRPr lang="pt-BR" sz="2000" dirty="0" smtClean="0"/>
          </a:p>
          <a:p>
            <a:pPr>
              <a:buFont typeface="Arial" pitchFamily="34" charset="0"/>
              <a:buChar char="•"/>
            </a:pPr>
            <a:r>
              <a:rPr lang="pt-BR" sz="2000" dirty="0"/>
              <a:t> </a:t>
            </a:r>
            <a:r>
              <a:rPr lang="pt-BR" sz="2000" dirty="0" smtClean="0"/>
              <a:t>Descentralização e subsidiariedade de competências;</a:t>
            </a:r>
          </a:p>
          <a:p>
            <a:pPr>
              <a:buFont typeface="Arial" pitchFamily="34" charset="0"/>
              <a:buChar char="•"/>
            </a:pPr>
            <a:endParaRPr lang="pt-BR" sz="2000" dirty="0"/>
          </a:p>
          <a:p>
            <a:pPr>
              <a:buFont typeface="Arial" pitchFamily="34" charset="0"/>
              <a:buChar char="•"/>
            </a:pPr>
            <a:r>
              <a:rPr lang="pt-BR" sz="2000" dirty="0" smtClean="0"/>
              <a:t> “Estado uno” para “cidadão uno”;</a:t>
            </a:r>
          </a:p>
          <a:p>
            <a:pPr>
              <a:buFont typeface="Arial" pitchFamily="34" charset="0"/>
              <a:buChar char="•"/>
            </a:pPr>
            <a:endParaRPr lang="pt-BR" sz="2000" dirty="0"/>
          </a:p>
          <a:p>
            <a:pPr>
              <a:buFont typeface="Arial" pitchFamily="34" charset="0"/>
              <a:buChar char="•"/>
            </a:pPr>
            <a:r>
              <a:rPr lang="pt-BR" sz="2000" dirty="0" smtClean="0"/>
              <a:t> Parâmetros nacionais e sistemas </a:t>
            </a:r>
            <a:r>
              <a:rPr lang="pt-BR" sz="2000" dirty="0" smtClean="0"/>
              <a:t>integrados;</a:t>
            </a:r>
            <a:endParaRPr lang="pt-BR" sz="2000" dirty="0" smtClean="0"/>
          </a:p>
          <a:p>
            <a:pPr>
              <a:buFont typeface="Arial" pitchFamily="34" charset="0"/>
              <a:buChar char="•"/>
            </a:pPr>
            <a:endParaRPr lang="pt-BR" sz="2000" dirty="0" smtClean="0"/>
          </a:p>
          <a:p>
            <a:pPr>
              <a:buFont typeface="Arial" pitchFamily="34" charset="0"/>
              <a:buChar char="•"/>
            </a:pPr>
            <a:r>
              <a:rPr lang="pt-BR" sz="2000" dirty="0"/>
              <a:t> </a:t>
            </a:r>
            <a:r>
              <a:rPr lang="pt-BR" sz="2000" dirty="0" smtClean="0"/>
              <a:t>Proporcionalidade quanto ao risco e princípio da boa fé com responsabilização;</a:t>
            </a:r>
          </a:p>
          <a:p>
            <a:pPr>
              <a:buFont typeface="Arial" pitchFamily="34" charset="0"/>
              <a:buChar char="•"/>
            </a:pPr>
            <a:endParaRPr lang="pt-BR" sz="2000" dirty="0"/>
          </a:p>
          <a:p>
            <a:pPr>
              <a:buFont typeface="Arial" pitchFamily="34" charset="0"/>
              <a:buChar char="•"/>
            </a:pPr>
            <a:r>
              <a:rPr lang="pt-BR" sz="2000" dirty="0" smtClean="0"/>
              <a:t> Utilização intensiva das tecnologias da informação e comunicação;</a:t>
            </a:r>
          </a:p>
          <a:p>
            <a:pPr>
              <a:buFont typeface="Arial" pitchFamily="34" charset="0"/>
              <a:buChar char="•"/>
            </a:pPr>
            <a:endParaRPr lang="pt-BR" sz="2000" dirty="0"/>
          </a:p>
          <a:p>
            <a:pPr>
              <a:buFont typeface="Arial" pitchFamily="34" charset="0"/>
              <a:buChar char="•"/>
            </a:pPr>
            <a:r>
              <a:rPr lang="pt-BR" sz="2000" dirty="0" smtClean="0"/>
              <a:t> Foco e ponto de convergência no cidadão!</a:t>
            </a:r>
          </a:p>
        </p:txBody>
      </p:sp>
    </p:spTree>
    <p:extLst>
      <p:ext uri="{BB962C8B-B14F-4D97-AF65-F5344CB8AC3E}">
        <p14:creationId xmlns:p14="http://schemas.microsoft.com/office/powerpoint/2010/main" val="8560425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sultado de imagem para logo sebra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637973" y="2600325"/>
            <a:ext cx="2910560" cy="1418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Freeform 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-479"/>
            <a:ext cx="8078052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rma Livre: Forma 14"/>
          <p:cNvSpPr/>
          <p:nvPr/>
        </p:nvSpPr>
        <p:spPr>
          <a:xfrm>
            <a:off x="1397851" y="-12700"/>
            <a:ext cx="8089900" cy="6883400"/>
          </a:xfrm>
          <a:custGeom>
            <a:avLst/>
            <a:gdLst>
              <a:gd name="connsiteX0" fmla="*/ 4902200 w 8089900"/>
              <a:gd name="connsiteY0" fmla="*/ 0 h 6883400"/>
              <a:gd name="connsiteX1" fmla="*/ 0 w 8089900"/>
              <a:gd name="connsiteY1" fmla="*/ 0 h 6883400"/>
              <a:gd name="connsiteX2" fmla="*/ 0 w 8089900"/>
              <a:gd name="connsiteY2" fmla="*/ 6883400 h 6883400"/>
              <a:gd name="connsiteX3" fmla="*/ 8089900 w 8089900"/>
              <a:gd name="connsiteY3" fmla="*/ 6883400 h 6883400"/>
              <a:gd name="connsiteX4" fmla="*/ 4902200 w 8089900"/>
              <a:gd name="connsiteY4" fmla="*/ 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9900" h="6883400">
                <a:moveTo>
                  <a:pt x="4902200" y="0"/>
                </a:moveTo>
                <a:lnTo>
                  <a:pt x="0" y="0"/>
                </a:lnTo>
                <a:lnTo>
                  <a:pt x="0" y="6883400"/>
                </a:lnTo>
                <a:lnTo>
                  <a:pt x="8089900" y="6883400"/>
                </a:lnTo>
                <a:lnTo>
                  <a:pt x="4902200" y="0"/>
                </a:lnTo>
                <a:close/>
              </a:path>
            </a:pathLst>
          </a:custGeom>
          <a:solidFill>
            <a:srgbClr val="0072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Forma Livre: Forma 5"/>
          <p:cNvSpPr/>
          <p:nvPr/>
        </p:nvSpPr>
        <p:spPr>
          <a:xfrm>
            <a:off x="-37249" y="-12700"/>
            <a:ext cx="8089900" cy="6883400"/>
          </a:xfrm>
          <a:custGeom>
            <a:avLst/>
            <a:gdLst>
              <a:gd name="connsiteX0" fmla="*/ 4902200 w 8089900"/>
              <a:gd name="connsiteY0" fmla="*/ 0 h 6883400"/>
              <a:gd name="connsiteX1" fmla="*/ 0 w 8089900"/>
              <a:gd name="connsiteY1" fmla="*/ 0 h 6883400"/>
              <a:gd name="connsiteX2" fmla="*/ 0 w 8089900"/>
              <a:gd name="connsiteY2" fmla="*/ 6883400 h 6883400"/>
              <a:gd name="connsiteX3" fmla="*/ 8089900 w 8089900"/>
              <a:gd name="connsiteY3" fmla="*/ 6883400 h 6883400"/>
              <a:gd name="connsiteX4" fmla="*/ 4902200 w 8089900"/>
              <a:gd name="connsiteY4" fmla="*/ 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9900" h="6883400">
                <a:moveTo>
                  <a:pt x="4902200" y="0"/>
                </a:moveTo>
                <a:lnTo>
                  <a:pt x="0" y="0"/>
                </a:lnTo>
                <a:lnTo>
                  <a:pt x="0" y="6883400"/>
                </a:lnTo>
                <a:lnTo>
                  <a:pt x="8089900" y="6883400"/>
                </a:lnTo>
                <a:lnTo>
                  <a:pt x="490220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23671" y="4794628"/>
            <a:ext cx="6319460" cy="1892009"/>
          </a:xfrm>
        </p:spPr>
        <p:txBody>
          <a:bodyPr anchor="b">
            <a:normAutofit/>
          </a:bodyPr>
          <a:lstStyle/>
          <a:p>
            <a:pPr algn="l">
              <a:lnSpc>
                <a:spcPct val="80000"/>
              </a:lnSpc>
            </a:pPr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Obrigado</a:t>
            </a:r>
          </a:p>
          <a:p>
            <a:pPr algn="l">
              <a:lnSpc>
                <a:spcPct val="80000"/>
              </a:lnSpc>
            </a:pPr>
            <a:r>
              <a:rPr lang="pt-BR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Bruno Quick</a:t>
            </a:r>
          </a:p>
          <a:p>
            <a:pPr algn="l">
              <a:lnSpc>
                <a:spcPct val="80000"/>
              </a:lnSpc>
            </a:pPr>
            <a:r>
              <a:rPr lang="pt-BR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SEBRAE</a:t>
            </a:r>
          </a:p>
          <a:p>
            <a:pPr algn="l">
              <a:lnSpc>
                <a:spcPct val="80000"/>
              </a:lnSpc>
            </a:pPr>
            <a:r>
              <a:rPr lang="pt-BR" sz="1400" dirty="0">
                <a:solidFill>
                  <a:srgbClr val="2E75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pt-BR" sz="1400" dirty="0" smtClean="0">
                <a:solidFill>
                  <a:srgbClr val="2E75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runo.quick@sebrae.com.br</a:t>
            </a:r>
            <a:endParaRPr lang="pt-BR" sz="1400" dirty="0">
              <a:solidFill>
                <a:srgbClr val="2E75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63067" y="815223"/>
            <a:ext cx="5723273" cy="357020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pt-BR" sz="3600" i="1" dirty="0" smtClean="0">
                <a:solidFill>
                  <a:srgbClr val="0057A7"/>
                </a:solidFill>
                <a:latin typeface="Roboto"/>
                <a:ea typeface="Roboto"/>
                <a:sym typeface="Roboto"/>
              </a:rPr>
              <a:t>Os pequenos negócios são o sustentáculo dos empregos no mundo contemporâneo. </a:t>
            </a:r>
          </a:p>
          <a:p>
            <a:endParaRPr lang="pt-BR" sz="3600" i="1" dirty="0">
              <a:solidFill>
                <a:srgbClr val="0057A7"/>
              </a:solidFill>
              <a:latin typeface="Roboto"/>
              <a:ea typeface="Roboto"/>
              <a:sym typeface="Roboto"/>
            </a:endParaRPr>
          </a:p>
          <a:p>
            <a:r>
              <a:rPr lang="pt-BR" sz="4400" i="1" dirty="0" smtClean="0">
                <a:solidFill>
                  <a:srgbClr val="0057A7"/>
                </a:solidFill>
                <a:latin typeface="Roboto"/>
                <a:ea typeface="Roboto"/>
                <a:sym typeface="Roboto"/>
              </a:rPr>
              <a:t>Simples assim!</a:t>
            </a:r>
            <a:endParaRPr lang="pt-BR" sz="700" i="1" dirty="0">
              <a:solidFill>
                <a:srgbClr val="0057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14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4"/>
          <p:cNvSpPr>
            <a:spLocks/>
          </p:cNvSpPr>
          <p:nvPr/>
        </p:nvSpPr>
        <p:spPr bwMode="auto">
          <a:xfrm>
            <a:off x="393598" y="496853"/>
            <a:ext cx="10361848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pt-BR" altLang="pt-PT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Tahoma" panose="020B0604030504040204" pitchFamily="34" charset="0"/>
              </a:rPr>
              <a:t>Limitações – Burocracia e Crédito</a:t>
            </a:r>
            <a:endParaRPr lang="pt-BR" altLang="pt-PT" sz="36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36" name="Retângulo 35"/>
          <p:cNvSpPr/>
          <p:nvPr/>
        </p:nvSpPr>
        <p:spPr>
          <a:xfrm>
            <a:off x="477250" y="1422960"/>
            <a:ext cx="11014164" cy="692443"/>
          </a:xfrm>
          <a:prstGeom prst="rect">
            <a:avLst/>
          </a:prstGeom>
          <a:solidFill>
            <a:srgbClr val="E8E8E8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18" name="Subtítulo 5"/>
          <p:cNvSpPr txBox="1">
            <a:spLocks/>
          </p:cNvSpPr>
          <p:nvPr/>
        </p:nvSpPr>
        <p:spPr bwMode="auto">
          <a:xfrm>
            <a:off x="462753" y="1043767"/>
            <a:ext cx="11001366" cy="136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60B0E2"/>
              </a:buClr>
              <a:defRPr/>
            </a:pPr>
            <a:r>
              <a:rPr lang="en-US" sz="1500" dirty="0">
                <a:latin typeface="Century Gothic" panose="020B0502020202020204" pitchFamily="34" charset="0"/>
                <a:ea typeface="+mn-ea"/>
                <a:cs typeface="Tahoma" panose="020B0604030504040204" pitchFamily="34" charset="0"/>
              </a:rPr>
              <a:t/>
            </a:r>
            <a:br>
              <a:rPr lang="en-US" sz="1500" dirty="0">
                <a:latin typeface="Century Gothic" panose="020B0502020202020204" pitchFamily="34" charset="0"/>
                <a:ea typeface="+mn-ea"/>
                <a:cs typeface="Tahoma" panose="020B0604030504040204" pitchFamily="34" charset="0"/>
              </a:rPr>
            </a:br>
            <a:endParaRPr lang="en-US" sz="2000" dirty="0">
              <a:latin typeface="Century Gothic" panose="020B0502020202020204" pitchFamily="34" charset="0"/>
              <a:ea typeface="+mn-ea"/>
              <a:cs typeface="Tahoma" panose="020B0604030504040204" pitchFamily="34" charset="0"/>
            </a:endParaRPr>
          </a:p>
          <a:p>
            <a:pPr marL="133346" indent="-133346" eaLnBrk="1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60B0E2"/>
              </a:buClr>
              <a:buFont typeface="Wingdings" panose="05000000000000000000" pitchFamily="2" charset="2"/>
              <a:buChar char="§"/>
              <a:defRPr/>
            </a:pPr>
            <a:r>
              <a:rPr lang="en-US" sz="2000" b="1" dirty="0" smtClean="0">
                <a:latin typeface="Century Gothic" panose="020B050202020202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latin typeface="Century Gothic" panose="020B0502020202020204" pitchFamily="34" charset="0"/>
                <a:ea typeface="+mn-ea"/>
                <a:cs typeface="Tahoma" panose="020B0604030504040204" pitchFamily="34" charset="0"/>
              </a:rPr>
              <a:t>Principais</a:t>
            </a:r>
            <a:r>
              <a:rPr lang="en-US" sz="2000" b="1" dirty="0" smtClean="0">
                <a:latin typeface="Century Gothic" panose="020B050202020202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latin typeface="Century Gothic" panose="020B0502020202020204" pitchFamily="34" charset="0"/>
                <a:ea typeface="+mn-ea"/>
                <a:cs typeface="Tahoma" panose="020B0604030504040204" pitchFamily="34" charset="0"/>
              </a:rPr>
              <a:t>problemas</a:t>
            </a:r>
            <a:r>
              <a:rPr lang="en-US" sz="2000" b="1" dirty="0" smtClean="0">
                <a:latin typeface="Century Gothic" panose="020B0502020202020204" pitchFamily="34" charset="0"/>
                <a:ea typeface="+mn-ea"/>
                <a:cs typeface="Tahoma" panose="020B0604030504040204" pitchFamily="34" charset="0"/>
              </a:rPr>
              <a:t>  </a:t>
            </a:r>
            <a:r>
              <a:rPr lang="en-US" sz="2000" b="1" dirty="0" err="1" smtClean="0">
                <a:latin typeface="Century Gothic" panose="020B0502020202020204" pitchFamily="34" charset="0"/>
                <a:ea typeface="+mn-ea"/>
                <a:cs typeface="Tahoma" panose="020B0604030504040204" pitchFamily="34" charset="0"/>
              </a:rPr>
              <a:t>enfrentados</a:t>
            </a:r>
            <a:r>
              <a:rPr lang="en-US" sz="2000" b="1" dirty="0" smtClean="0">
                <a:latin typeface="Century Gothic" panose="020B050202020202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latin typeface="Century Gothic" panose="020B0502020202020204" pitchFamily="34" charset="0"/>
                <a:ea typeface="+mn-ea"/>
                <a:cs typeface="Tahoma" panose="020B0604030504040204" pitchFamily="34" charset="0"/>
              </a:rPr>
              <a:t>pelos</a:t>
            </a:r>
            <a:r>
              <a:rPr lang="en-US" sz="2000" b="1" dirty="0" smtClean="0">
                <a:latin typeface="Century Gothic" panose="020B050202020202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latin typeface="Century Gothic" panose="020B0502020202020204" pitchFamily="34" charset="0"/>
                <a:ea typeface="+mn-ea"/>
                <a:cs typeface="Tahoma" panose="020B0604030504040204" pitchFamily="34" charset="0"/>
              </a:rPr>
              <a:t>pequenos</a:t>
            </a:r>
            <a:r>
              <a:rPr lang="en-US" sz="2000" b="1" dirty="0" smtClean="0">
                <a:latin typeface="Century Gothic" panose="020B050202020202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latin typeface="Century Gothic" panose="020B0502020202020204" pitchFamily="34" charset="0"/>
                <a:ea typeface="+mn-ea"/>
                <a:cs typeface="Tahoma" panose="020B0604030504040204" pitchFamily="34" charset="0"/>
              </a:rPr>
              <a:t>negócios</a:t>
            </a:r>
            <a:r>
              <a:rPr lang="en-US" sz="2000" b="1" dirty="0" smtClean="0">
                <a:latin typeface="Century Gothic" panose="020B0502020202020204" pitchFamily="34" charset="0"/>
                <a:ea typeface="+mn-ea"/>
                <a:cs typeface="Tahoma" panose="020B0604030504040204" pitchFamily="34" charset="0"/>
              </a:rPr>
              <a:t> no Brasil</a:t>
            </a:r>
          </a:p>
          <a:p>
            <a:pPr marL="133346" indent="-133346" eaLnBrk="1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60B0E2"/>
              </a:buClr>
              <a:defRPr/>
            </a:pPr>
            <a:endParaRPr lang="en-US" sz="1000" dirty="0" smtClean="0">
              <a:latin typeface="Century Gothic" panose="020B050202020202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207128" y="304584"/>
            <a:ext cx="158792" cy="1002767"/>
          </a:xfrm>
          <a:prstGeom prst="rect">
            <a:avLst/>
          </a:prstGeom>
          <a:solidFill>
            <a:srgbClr val="60B0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22" name="Subtítulo 5"/>
          <p:cNvSpPr txBox="1">
            <a:spLocks/>
          </p:cNvSpPr>
          <p:nvPr/>
        </p:nvSpPr>
        <p:spPr bwMode="auto">
          <a:xfrm>
            <a:off x="912775" y="4059002"/>
            <a:ext cx="633259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ts val="0"/>
              </a:spcBef>
              <a:spcAft>
                <a:spcPts val="600"/>
              </a:spcAft>
              <a:buClr>
                <a:srgbClr val="60B0E2"/>
              </a:buClr>
              <a:defRPr/>
            </a:pPr>
            <a:r>
              <a:rPr lang="en-US" sz="1500" b="1" dirty="0">
                <a:solidFill>
                  <a:srgbClr val="57A4D4"/>
                </a:solidFill>
                <a:latin typeface="Century Gothic" panose="020B0502020202020204" pitchFamily="34" charset="0"/>
                <a:ea typeface="+mn-ea"/>
                <a:cs typeface="Tahoma" panose="020B0604030504040204" pitchFamily="34" charset="0"/>
              </a:rPr>
              <a:t/>
            </a:r>
            <a:br>
              <a:rPr lang="en-US" sz="1500" b="1" dirty="0">
                <a:solidFill>
                  <a:srgbClr val="57A4D4"/>
                </a:solidFill>
                <a:latin typeface="Century Gothic" panose="020B0502020202020204" pitchFamily="34" charset="0"/>
                <a:ea typeface="+mn-ea"/>
                <a:cs typeface="Tahoma" panose="020B0604030504040204" pitchFamily="34" charset="0"/>
              </a:rPr>
            </a:br>
            <a:endParaRPr lang="en-US" sz="1500" b="1" dirty="0">
              <a:solidFill>
                <a:srgbClr val="57A4D4"/>
              </a:solidFill>
              <a:latin typeface="Century Gothic" panose="020B050202020202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6158" name="CaixaDeTexto 1"/>
          <p:cNvSpPr txBox="1">
            <a:spLocks noChangeArrowheads="1"/>
          </p:cNvSpPr>
          <p:nvPr/>
        </p:nvSpPr>
        <p:spPr bwMode="auto">
          <a:xfrm>
            <a:off x="3123429" y="599665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pt-BR" altLang="pt-BR"/>
          </a:p>
        </p:txBody>
      </p:sp>
      <p:sp>
        <p:nvSpPr>
          <p:cNvPr id="6159" name="CaixaDeTexto 2"/>
          <p:cNvSpPr txBox="1">
            <a:spLocks noChangeArrowheads="1"/>
          </p:cNvSpPr>
          <p:nvPr/>
        </p:nvSpPr>
        <p:spPr bwMode="auto">
          <a:xfrm>
            <a:off x="3869747" y="-421591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pt-BR" altLang="pt-BR"/>
          </a:p>
        </p:txBody>
      </p:sp>
      <p:sp>
        <p:nvSpPr>
          <p:cNvPr id="6160" name="CaixaDeTexto 3"/>
          <p:cNvSpPr txBox="1">
            <a:spLocks noChangeArrowheads="1"/>
          </p:cNvSpPr>
          <p:nvPr/>
        </p:nvSpPr>
        <p:spPr bwMode="auto">
          <a:xfrm>
            <a:off x="2856658" y="4412713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pt-BR" altLang="pt-BR"/>
          </a:p>
        </p:txBody>
      </p:sp>
      <p:sp>
        <p:nvSpPr>
          <p:cNvPr id="3" name="CaixaDeTexto 2"/>
          <p:cNvSpPr txBox="1"/>
          <p:nvPr/>
        </p:nvSpPr>
        <p:spPr>
          <a:xfrm>
            <a:off x="5532121" y="708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pic>
        <p:nvPicPr>
          <p:cNvPr id="14" name="Picture 2" descr="Resultado de imagem para logo sebra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8949" y="153989"/>
            <a:ext cx="1416051" cy="68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319" y="2238233"/>
            <a:ext cx="11000096" cy="427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ixaDeTexto 18"/>
          <p:cNvSpPr txBox="1"/>
          <p:nvPr/>
        </p:nvSpPr>
        <p:spPr>
          <a:xfrm>
            <a:off x="0" y="6564573"/>
            <a:ext cx="101539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Fonte:  Relatório </a:t>
            </a:r>
            <a:r>
              <a:rPr lang="pt-BR" sz="1000" dirty="0" err="1" smtClean="0"/>
              <a:t>Doing</a:t>
            </a:r>
            <a:r>
              <a:rPr lang="pt-BR" sz="1000" dirty="0" smtClean="0"/>
              <a:t> Business – Banco Mundial</a:t>
            </a:r>
            <a:endParaRPr lang="pt-BR" sz="1000" dirty="0"/>
          </a:p>
        </p:txBody>
      </p:sp>
      <p:sp>
        <p:nvSpPr>
          <p:cNvPr id="16" name="Retângulo 15"/>
          <p:cNvSpPr/>
          <p:nvPr/>
        </p:nvSpPr>
        <p:spPr>
          <a:xfrm>
            <a:off x="600501" y="3207224"/>
            <a:ext cx="10822675" cy="2456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4"/>
          <p:cNvSpPr>
            <a:spLocks/>
          </p:cNvSpPr>
          <p:nvPr/>
        </p:nvSpPr>
        <p:spPr bwMode="auto">
          <a:xfrm>
            <a:off x="489133" y="374023"/>
            <a:ext cx="10361848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pt-BR" altLang="pt-PT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Tahoma" panose="020B0604030504040204" pitchFamily="34" charset="0"/>
              </a:rPr>
              <a:t>Limitações – Burocracia e Crédito</a:t>
            </a:r>
            <a:endParaRPr lang="pt-BR" altLang="pt-PT" sz="36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8" name="Subtítulo 5"/>
          <p:cNvSpPr txBox="1">
            <a:spLocks/>
          </p:cNvSpPr>
          <p:nvPr/>
        </p:nvSpPr>
        <p:spPr bwMode="auto">
          <a:xfrm>
            <a:off x="462753" y="1313071"/>
            <a:ext cx="1100136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60B0E2"/>
              </a:buClr>
              <a:defRPr/>
            </a:pPr>
            <a:r>
              <a:rPr lang="en-US" sz="1500" dirty="0">
                <a:latin typeface="Century Gothic" panose="020B0502020202020204" pitchFamily="34" charset="0"/>
                <a:ea typeface="+mn-ea"/>
                <a:cs typeface="Tahoma" panose="020B0604030504040204" pitchFamily="34" charset="0"/>
              </a:rPr>
              <a:t/>
            </a:r>
            <a:br>
              <a:rPr lang="en-US" sz="1500" dirty="0">
                <a:latin typeface="Century Gothic" panose="020B0502020202020204" pitchFamily="34" charset="0"/>
                <a:ea typeface="+mn-ea"/>
                <a:cs typeface="Tahoma" panose="020B0604030504040204" pitchFamily="34" charset="0"/>
              </a:rPr>
            </a:br>
            <a:endParaRPr lang="en-US" sz="2000" dirty="0">
              <a:latin typeface="Century Gothic" panose="020B0502020202020204" pitchFamily="34" charset="0"/>
              <a:ea typeface="+mn-ea"/>
              <a:cs typeface="Tahoma" panose="020B0604030504040204" pitchFamily="34" charset="0"/>
            </a:endParaRPr>
          </a:p>
          <a:p>
            <a:pPr marL="133346" indent="-133346" eaLnBrk="1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60B0E2"/>
              </a:buClr>
              <a:defRPr/>
            </a:pPr>
            <a:endParaRPr lang="en-US" sz="1000" dirty="0" smtClean="0">
              <a:latin typeface="Century Gothic" panose="020B050202020202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207128" y="304584"/>
            <a:ext cx="158792" cy="1002767"/>
          </a:xfrm>
          <a:prstGeom prst="rect">
            <a:avLst/>
          </a:prstGeom>
          <a:solidFill>
            <a:srgbClr val="60B0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22" name="Subtítulo 5"/>
          <p:cNvSpPr txBox="1">
            <a:spLocks/>
          </p:cNvSpPr>
          <p:nvPr/>
        </p:nvSpPr>
        <p:spPr bwMode="auto">
          <a:xfrm>
            <a:off x="912775" y="4059002"/>
            <a:ext cx="633259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ts val="0"/>
              </a:spcBef>
              <a:spcAft>
                <a:spcPts val="600"/>
              </a:spcAft>
              <a:buClr>
                <a:srgbClr val="60B0E2"/>
              </a:buClr>
              <a:defRPr/>
            </a:pPr>
            <a:r>
              <a:rPr lang="en-US" sz="1500" b="1" dirty="0">
                <a:solidFill>
                  <a:srgbClr val="57A4D4"/>
                </a:solidFill>
                <a:latin typeface="Century Gothic" panose="020B0502020202020204" pitchFamily="34" charset="0"/>
                <a:ea typeface="+mn-ea"/>
                <a:cs typeface="Tahoma" panose="020B0604030504040204" pitchFamily="34" charset="0"/>
              </a:rPr>
              <a:t/>
            </a:r>
            <a:br>
              <a:rPr lang="en-US" sz="1500" b="1" dirty="0">
                <a:solidFill>
                  <a:srgbClr val="57A4D4"/>
                </a:solidFill>
                <a:latin typeface="Century Gothic" panose="020B0502020202020204" pitchFamily="34" charset="0"/>
                <a:ea typeface="+mn-ea"/>
                <a:cs typeface="Tahoma" panose="020B0604030504040204" pitchFamily="34" charset="0"/>
              </a:rPr>
            </a:br>
            <a:endParaRPr lang="en-US" sz="1500" b="1" dirty="0">
              <a:solidFill>
                <a:srgbClr val="57A4D4"/>
              </a:solidFill>
              <a:latin typeface="Century Gothic" panose="020B050202020202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6158" name="CaixaDeTexto 1"/>
          <p:cNvSpPr txBox="1">
            <a:spLocks noChangeArrowheads="1"/>
          </p:cNvSpPr>
          <p:nvPr/>
        </p:nvSpPr>
        <p:spPr bwMode="auto">
          <a:xfrm>
            <a:off x="3123429" y="599665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pt-BR" altLang="pt-BR"/>
          </a:p>
        </p:txBody>
      </p:sp>
      <p:sp>
        <p:nvSpPr>
          <p:cNvPr id="6159" name="CaixaDeTexto 2"/>
          <p:cNvSpPr txBox="1">
            <a:spLocks noChangeArrowheads="1"/>
          </p:cNvSpPr>
          <p:nvPr/>
        </p:nvSpPr>
        <p:spPr bwMode="auto">
          <a:xfrm>
            <a:off x="3869747" y="-421591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pt-BR" altLang="pt-BR"/>
          </a:p>
        </p:txBody>
      </p:sp>
      <p:sp>
        <p:nvSpPr>
          <p:cNvPr id="6160" name="CaixaDeTexto 3"/>
          <p:cNvSpPr txBox="1">
            <a:spLocks noChangeArrowheads="1"/>
          </p:cNvSpPr>
          <p:nvPr/>
        </p:nvSpPr>
        <p:spPr bwMode="auto">
          <a:xfrm>
            <a:off x="2856658" y="4412713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pt-BR" altLang="pt-BR"/>
          </a:p>
        </p:txBody>
      </p:sp>
      <p:sp>
        <p:nvSpPr>
          <p:cNvPr id="3" name="CaixaDeTexto 2"/>
          <p:cNvSpPr txBox="1"/>
          <p:nvPr/>
        </p:nvSpPr>
        <p:spPr>
          <a:xfrm>
            <a:off x="5532121" y="708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pic>
        <p:nvPicPr>
          <p:cNvPr id="14" name="Picture 2" descr="Resultado de imagem para logo sebra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8949" y="153989"/>
            <a:ext cx="1416051" cy="68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433" y="1091821"/>
            <a:ext cx="11477767" cy="5766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6742"/>
            <a:ext cx="12192000" cy="1559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aixaDeTexto 2"/>
          <p:cNvSpPr txBox="1">
            <a:spLocks noChangeArrowheads="1"/>
          </p:cNvSpPr>
          <p:nvPr/>
        </p:nvSpPr>
        <p:spPr bwMode="auto">
          <a:xfrm>
            <a:off x="0" y="798242"/>
            <a:ext cx="13190797" cy="13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pt-BR" altLang="pt-PT" sz="240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/>
            </a:r>
            <a:br>
              <a:rPr lang="pt-BR" altLang="pt-PT" sz="240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</a:br>
            <a:endParaRPr lang="pt-BR" altLang="pt-PT" sz="315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85000"/>
              </a:lnSpc>
              <a:defRPr/>
            </a:pPr>
            <a:endParaRPr lang="pt-PT" altLang="pt-PT" sz="4051" b="1" dirty="0">
              <a:solidFill>
                <a:schemeClr val="bg1"/>
              </a:solidFill>
              <a:latin typeface="Century Gothic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641070" y="49028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5978289" y="70419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21" name="Espaço Reservado para Conteúdo 2"/>
          <p:cNvSpPr txBox="1">
            <a:spLocks/>
          </p:cNvSpPr>
          <p:nvPr/>
        </p:nvSpPr>
        <p:spPr>
          <a:xfrm>
            <a:off x="1" y="6461333"/>
            <a:ext cx="3142388" cy="295288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pt-BR" sz="1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base: 396 entrevistas</a:t>
            </a:r>
            <a:endParaRPr lang="pt-BR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457200" lvl="1" indent="0" algn="ctr">
              <a:buSzPct val="60000"/>
              <a:buFont typeface="Arial" panose="020B0604020202020204" pitchFamily="34" charset="0"/>
              <a:buNone/>
            </a:pPr>
            <a:endParaRPr lang="pt-BR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3" name="Espaço Reservado para Conteúdo 2"/>
          <p:cNvSpPr txBox="1">
            <a:spLocks/>
          </p:cNvSpPr>
          <p:nvPr/>
        </p:nvSpPr>
        <p:spPr>
          <a:xfrm>
            <a:off x="1710668" y="6177584"/>
            <a:ext cx="9976392" cy="3274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002060"/>
              </a:buClr>
              <a:buSzPct val="120000"/>
              <a:buNone/>
            </a:pPr>
            <a:r>
              <a:rPr lang="pt-BR" sz="1050" b="1" dirty="0">
                <a:solidFill>
                  <a:schemeClr val="bg2">
                    <a:lumMod val="10000"/>
                  </a:schemeClr>
                </a:solidFill>
                <a:ea typeface="Verdana" pitchFamily="34" charset="0"/>
                <a:cs typeface="Arial" charset="0"/>
              </a:rPr>
              <a:t>P8. </a:t>
            </a:r>
            <a:r>
              <a:rPr lang="pt-BR" sz="1050" dirty="0">
                <a:solidFill>
                  <a:schemeClr val="bg2">
                    <a:lumMod val="10000"/>
                  </a:schemeClr>
                </a:solidFill>
                <a:ea typeface="Verdana" pitchFamily="34" charset="0"/>
                <a:cs typeface="Arial" charset="0"/>
              </a:rPr>
              <a:t>Cite os três principais motivos que o(a) Sr.(a) considera que foram fundamentais para que a empresa deixasse de funcionar (aberta) </a:t>
            </a:r>
          </a:p>
          <a:p>
            <a:pPr marL="0" indent="0">
              <a:lnSpc>
                <a:spcPct val="100000"/>
              </a:lnSpc>
              <a:buClr>
                <a:srgbClr val="002060"/>
              </a:buClr>
              <a:buSzPct val="120000"/>
              <a:buNone/>
            </a:pPr>
            <a:endParaRPr lang="pt-BR" sz="1050" dirty="0">
              <a:solidFill>
                <a:schemeClr val="bg2">
                  <a:lumMod val="10000"/>
                </a:schemeClr>
              </a:solidFill>
              <a:ea typeface="Verdana" pitchFamily="34" charset="0"/>
              <a:cs typeface="Arial" charset="0"/>
            </a:endParaRPr>
          </a:p>
        </p:txBody>
      </p:sp>
      <p:pic>
        <p:nvPicPr>
          <p:cNvPr id="26" name="tabl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2232211"/>
            <a:ext cx="9179236" cy="3764751"/>
          </a:xfrm>
          <a:prstGeom prst="rect">
            <a:avLst/>
          </a:prstGeom>
        </p:spPr>
      </p:pic>
      <p:graphicFrame>
        <p:nvGraphicFramePr>
          <p:cNvPr id="27" name="Gráfico 26"/>
          <p:cNvGraphicFramePr/>
          <p:nvPr>
            <p:extLst>
              <p:ext uri="{D42A27DB-BD31-4B8C-83A1-F6EECF244321}">
                <p14:modId xmlns:p14="http://schemas.microsoft.com/office/powerpoint/2010/main" val="2827147553"/>
              </p:ext>
            </p:extLst>
          </p:nvPr>
        </p:nvGraphicFramePr>
        <p:xfrm>
          <a:off x="9076766" y="2245659"/>
          <a:ext cx="1896036" cy="3751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0" name="CaixaDeTexto 29"/>
          <p:cNvSpPr txBox="1"/>
          <p:nvPr/>
        </p:nvSpPr>
        <p:spPr>
          <a:xfrm>
            <a:off x="335360" y="3861048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Impostos e  burocracia são os  principais motivos que levam ao fechamento das empresas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1" name="Retângulo 30"/>
          <p:cNvSpPr/>
          <p:nvPr/>
        </p:nvSpPr>
        <p:spPr>
          <a:xfrm>
            <a:off x="1" y="1579191"/>
            <a:ext cx="13342761" cy="43858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pt-BR" sz="2500" b="1" i="1" dirty="0" smtClean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Motivos alegados pelos empreendedores para que a empresa deixasse de funcionar </a:t>
            </a:r>
            <a:endParaRPr lang="pt-BR" sz="2500" b="1" i="1" dirty="0">
              <a:solidFill>
                <a:schemeClr val="accent1">
                  <a:lumMod val="50000"/>
                </a:schemeClr>
              </a:solidFill>
              <a:ea typeface="+mj-ea"/>
              <a:cs typeface="+mj-cs"/>
            </a:endParaRPr>
          </a:p>
        </p:txBody>
      </p:sp>
      <p:pic>
        <p:nvPicPr>
          <p:cNvPr id="13" name="Picture 2" descr="Resultado de imagem para logo sebra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5193"/>
            <a:ext cx="1238552" cy="60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Conector reto 13"/>
          <p:cNvCxnSpPr/>
          <p:nvPr/>
        </p:nvCxnSpPr>
        <p:spPr>
          <a:xfrm flipV="1">
            <a:off x="4899546" y="2524836"/>
            <a:ext cx="1705970" cy="1364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esultado de imagem para logo sebra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8950" y="153989"/>
            <a:ext cx="1416050" cy="68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ector reto 4"/>
          <p:cNvCxnSpPr>
            <a:cxnSpLocks/>
          </p:cNvCxnSpPr>
          <p:nvPr/>
        </p:nvCxnSpPr>
        <p:spPr>
          <a:xfrm>
            <a:off x="10479088" y="153989"/>
            <a:ext cx="0" cy="689771"/>
          </a:xfrm>
          <a:prstGeom prst="line">
            <a:avLst/>
          </a:prstGeom>
          <a:ln w="19050">
            <a:solidFill>
              <a:srgbClr val="0072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554666" y="317762"/>
            <a:ext cx="10306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3200" b="1" dirty="0" smtClean="0">
                <a:latin typeface="Century Gothic" pitchFamily="34" charset="0"/>
                <a:cs typeface="Arial" panose="020B0604020202020204" pitchFamily="34" charset="0"/>
              </a:rPr>
              <a:t>Complexidade Tributária</a:t>
            </a:r>
            <a:endParaRPr kumimoji="0" lang="pt-BR" sz="32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itchFamily="34" charset="0"/>
              <a:cs typeface="Arial" panose="020B0604020202020204" pitchFamily="34" charset="0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342899" y="1999579"/>
            <a:ext cx="3521575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AMENTAR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SOBREVIVÊNCIA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4086578" y="2212392"/>
            <a:ext cx="3499958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ESTIMULAR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CESCIMENTO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3239" y="1004178"/>
            <a:ext cx="1038225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tângulo 15"/>
          <p:cNvSpPr/>
          <p:nvPr/>
        </p:nvSpPr>
        <p:spPr bwMode="auto">
          <a:xfrm>
            <a:off x="0" y="6005753"/>
            <a:ext cx="12192000" cy="85224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9840036" y="5745708"/>
            <a:ext cx="23519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Fonte: Endeavor</a:t>
            </a:r>
            <a:endParaRPr lang="pt-BR" sz="1400" dirty="0"/>
          </a:p>
        </p:txBody>
      </p:sp>
      <p:sp>
        <p:nvSpPr>
          <p:cNvPr id="10" name="Retângulo 9"/>
          <p:cNvSpPr/>
          <p:nvPr/>
        </p:nvSpPr>
        <p:spPr>
          <a:xfrm>
            <a:off x="343606" y="181755"/>
            <a:ext cx="158792" cy="1002767"/>
          </a:xfrm>
          <a:prstGeom prst="rect">
            <a:avLst/>
          </a:prstGeom>
          <a:solidFill>
            <a:srgbClr val="60B0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250443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ítulo 4"/>
          <p:cNvSpPr>
            <a:spLocks/>
          </p:cNvSpPr>
          <p:nvPr/>
        </p:nvSpPr>
        <p:spPr bwMode="auto">
          <a:xfrm>
            <a:off x="678227" y="378855"/>
            <a:ext cx="52461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pt-BR" altLang="pt-PT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Tahoma" panose="020B0604030504040204" pitchFamily="34" charset="0"/>
              </a:rPr>
              <a:t>Substituição Tributária</a:t>
            </a:r>
            <a:endParaRPr lang="pt-BR" altLang="pt-PT" sz="32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ea typeface="+mn-ea"/>
              <a:cs typeface="Tahoma" panose="020B0604030504040204" pitchFamily="34" charset="0"/>
            </a:endParaRPr>
          </a:p>
        </p:txBody>
      </p:sp>
      <p:pic>
        <p:nvPicPr>
          <p:cNvPr id="10" name="Imagem 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229" y="1257328"/>
            <a:ext cx="11359847" cy="3439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0" y="5000355"/>
            <a:ext cx="12192000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Carga do ICMS média seguindo Lei Complementar 123/2006 – média comércio e indústria equivalente a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2,78%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 da receita bruta.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000" dirty="0" smtClean="0">
                <a:latin typeface="+mn-lt"/>
                <a:ea typeface="Calibri" pitchFamily="34" charset="0"/>
                <a:cs typeface="Arial" pitchFamily="34" charset="0"/>
              </a:rPr>
              <a:t>D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evido </a:t>
            </a:r>
            <a:r>
              <a:rPr lang="pt-BR" sz="2000" dirty="0" smtClean="0">
                <a:latin typeface="+mn-lt"/>
                <a:ea typeface="Calibri" pitchFamily="34" charset="0"/>
                <a:cs typeface="Arial" pitchFamily="34" charset="0"/>
              </a:rPr>
              <a:t>aos regimes estaduais 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a carga tributária varia de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2,41%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 (PR) até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6,23%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 (MT). 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pic>
        <p:nvPicPr>
          <p:cNvPr id="7" name="Picture 2" descr="Resultado de imagem para logo sebra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8949" y="153989"/>
            <a:ext cx="1416051" cy="68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 bwMode="auto">
          <a:xfrm>
            <a:off x="0" y="6005753"/>
            <a:ext cx="12192000" cy="85224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Tentativa de Solução: Lei Complementar n.º 147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Frustração em face do texto e regulamentos da RFB</a:t>
            </a:r>
          </a:p>
        </p:txBody>
      </p:sp>
      <p:sp>
        <p:nvSpPr>
          <p:cNvPr id="9" name="Retângulo 8"/>
          <p:cNvSpPr/>
          <p:nvPr/>
        </p:nvSpPr>
        <p:spPr>
          <a:xfrm>
            <a:off x="343606" y="181755"/>
            <a:ext cx="158792" cy="1002767"/>
          </a:xfrm>
          <a:prstGeom prst="rect">
            <a:avLst/>
          </a:prstGeom>
          <a:solidFill>
            <a:srgbClr val="60B0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585399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ângulo 25"/>
          <p:cNvSpPr/>
          <p:nvPr/>
        </p:nvSpPr>
        <p:spPr bwMode="auto">
          <a:xfrm>
            <a:off x="-246743" y="2805771"/>
            <a:ext cx="6693353" cy="154851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7" name="Retângulo 26"/>
          <p:cNvSpPr/>
          <p:nvPr/>
        </p:nvSpPr>
        <p:spPr bwMode="auto">
          <a:xfrm>
            <a:off x="-246743" y="4692628"/>
            <a:ext cx="6693353" cy="154851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9218" name="Picture 2" descr="Resultado de imagem para logo sebra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8950" y="153989"/>
            <a:ext cx="1416050" cy="68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ector reto 4"/>
          <p:cNvCxnSpPr>
            <a:cxnSpLocks/>
          </p:cNvCxnSpPr>
          <p:nvPr/>
        </p:nvCxnSpPr>
        <p:spPr>
          <a:xfrm>
            <a:off x="10479088" y="153989"/>
            <a:ext cx="0" cy="689771"/>
          </a:xfrm>
          <a:prstGeom prst="line">
            <a:avLst/>
          </a:prstGeom>
          <a:ln w="19050">
            <a:solidFill>
              <a:srgbClr val="0072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595609" y="413296"/>
            <a:ext cx="10306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3200" b="1" dirty="0" smtClean="0">
                <a:latin typeface="Century Gothic" pitchFamily="34" charset="0"/>
                <a:cs typeface="Arial" panose="020B0604020202020204" pitchFamily="34" charset="0"/>
              </a:rPr>
              <a:t>Problemas Enfrentados – Soluções Possíveis</a:t>
            </a:r>
            <a:endParaRPr kumimoji="0" lang="pt-BR" sz="320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itchFamily="34" charset="0"/>
              <a:cs typeface="Arial" panose="020B0604020202020204" pitchFamily="34" charset="0"/>
            </a:endParaRPr>
          </a:p>
        </p:txBody>
      </p:sp>
      <p:sp>
        <p:nvSpPr>
          <p:cNvPr id="19" name="Título 1"/>
          <p:cNvSpPr txBox="1">
            <a:spLocks/>
          </p:cNvSpPr>
          <p:nvPr/>
        </p:nvSpPr>
        <p:spPr bwMode="auto">
          <a:xfrm>
            <a:off x="723331" y="1759766"/>
            <a:ext cx="4508628" cy="98488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algn="r"/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Pesquisa Simples 2017 </a:t>
            </a:r>
            <a:endParaRPr lang="pt-BR" dirty="0" smtClean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pt-BR" b="0" i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b="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base 2016)</a:t>
            </a:r>
            <a:endParaRPr lang="pt-BR" sz="4000" b="0" i="1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6537278" y="2754457"/>
            <a:ext cx="5327757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pt-B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Solução de problemas:</a:t>
            </a:r>
          </a:p>
          <a:p>
            <a:pPr>
              <a:spcBef>
                <a:spcPts val="1200"/>
              </a:spcBef>
            </a:pPr>
            <a:r>
              <a:rPr lang="pt-B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pt-BR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ACT SEBRAE/Casa Civil</a:t>
            </a:r>
            <a:endParaRPr lang="pt-BR" sz="2800" b="1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  <a:p>
            <a:pPr>
              <a:spcBef>
                <a:spcPts val="1200"/>
              </a:spcBef>
            </a:pPr>
            <a:r>
              <a:rPr lang="pt-B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Objetivos: </a:t>
            </a:r>
            <a:endParaRPr lang="pt-BR" sz="2800" b="1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2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Tributários – </a:t>
            </a:r>
            <a:r>
              <a:rPr lang="pt-BR" sz="2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NFe</a:t>
            </a:r>
            <a:r>
              <a:rPr lang="pt-BR" sz="2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2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Trabalhistas/ Previdência – </a:t>
            </a:r>
            <a:r>
              <a:rPr lang="pt-BR" sz="2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eSocial</a:t>
            </a:r>
            <a:r>
              <a:rPr lang="pt-BR" sz="2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2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Abertura/Encerramento: </a:t>
            </a:r>
            <a:r>
              <a:rPr lang="pt-BR" sz="2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RedeSIMPLES</a:t>
            </a:r>
            <a:endParaRPr lang="pt-BR" sz="2600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50610" y="2967008"/>
            <a:ext cx="6096000" cy="1200329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r>
              <a:rPr lang="pt-BR" sz="2400" dirty="0">
                <a:latin typeface="Arial Narrow" panose="020B0606020202030204" pitchFamily="34" charset="0"/>
              </a:rPr>
              <a:t>Mais de 70% (71%) das empresas Optantes pelo Simples confirmam que estão sendo prejudicadas pela Substituição Tributária (ST)</a:t>
            </a:r>
          </a:p>
        </p:txBody>
      </p:sp>
      <p:sp>
        <p:nvSpPr>
          <p:cNvPr id="28" name="Retângulo 27"/>
          <p:cNvSpPr/>
          <p:nvPr/>
        </p:nvSpPr>
        <p:spPr>
          <a:xfrm>
            <a:off x="350610" y="5024017"/>
            <a:ext cx="6096000" cy="830997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r>
              <a:rPr lang="pt-BR" sz="2400" dirty="0">
                <a:latin typeface="Arial Narrow" panose="020B0606020202030204" pitchFamily="34" charset="0"/>
              </a:rPr>
              <a:t>Dentro deste grupo, 66% afirma ser alto ou muito alto o tamanho do prejuízo. 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343606" y="181755"/>
            <a:ext cx="158792" cy="1002767"/>
          </a:xfrm>
          <a:prstGeom prst="rect">
            <a:avLst/>
          </a:prstGeom>
          <a:solidFill>
            <a:srgbClr val="60B0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396728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4"/>
          <p:cNvSpPr>
            <a:spLocks/>
          </p:cNvSpPr>
          <p:nvPr/>
        </p:nvSpPr>
        <p:spPr bwMode="auto">
          <a:xfrm>
            <a:off x="448189" y="537800"/>
            <a:ext cx="11957626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pt-BR" altLang="pt-PT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Tahoma" panose="020B0604030504040204" pitchFamily="34" charset="0"/>
              </a:rPr>
              <a:t>Medidas de Simplificação e Desburocratização</a:t>
            </a:r>
            <a:endParaRPr lang="pt-BR" altLang="pt-PT" sz="36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07128" y="304584"/>
            <a:ext cx="158792" cy="1002767"/>
          </a:xfrm>
          <a:prstGeom prst="rect">
            <a:avLst/>
          </a:prstGeom>
          <a:solidFill>
            <a:srgbClr val="60B0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 dirty="0"/>
          </a:p>
        </p:txBody>
      </p:sp>
      <p:sp>
        <p:nvSpPr>
          <p:cNvPr id="6" name="CaixaDeTexto 5"/>
          <p:cNvSpPr txBox="1"/>
          <p:nvPr/>
        </p:nvSpPr>
        <p:spPr>
          <a:xfrm>
            <a:off x="-1992573" y="5827594"/>
            <a:ext cx="1679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dirty="0" smtClean="0"/>
              <a:t> Entrada Única 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391743" y="1856093"/>
            <a:ext cx="738664" cy="41489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pt-BR" sz="3600" b="1" dirty="0" smtClean="0"/>
              <a:t>MARCOS  LEGAIS</a:t>
            </a:r>
            <a:endParaRPr lang="pt-BR" sz="36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5666741" y="1651378"/>
            <a:ext cx="677108" cy="500190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pt-BR" sz="3200" b="1" dirty="0" smtClean="0"/>
              <a:t>PARCERIAS E INICIATIVAS</a:t>
            </a:r>
            <a:endParaRPr lang="pt-BR" sz="3200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105470" y="1856096"/>
            <a:ext cx="47357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dirty="0" smtClean="0"/>
              <a:t>Emenda Constitucional nº 42 /2003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 LC 123/2006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 LC 128/2008 (criação do MEI)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 LC 133/2009 (setor cultural no SIMPLES)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 LC 139 /2011(correção dos valores do Simples )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 LC 147/2014 (universalização do SIMPLES)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 LC 155/2016 (progressividade no SIMPLES)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 PLP 341/2017 (projeto de Lei, melhorias no SIMPLES)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 Lei 11.598/2007 (</a:t>
            </a:r>
            <a:r>
              <a:rPr lang="pt-BR" dirty="0" err="1" smtClean="0"/>
              <a:t>Redesim</a:t>
            </a:r>
            <a:r>
              <a:rPr lang="pt-BR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RDC 49/2013, RDC 153 e IN 16 (Inclusão produtiva e classificação de risco)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Resoluções CGSIM (orientação para a implantação da </a:t>
            </a:r>
            <a:r>
              <a:rPr lang="pt-BR" dirty="0" err="1" smtClean="0"/>
              <a:t>Redesim</a:t>
            </a:r>
            <a:r>
              <a:rPr lang="pt-BR" dirty="0" smtClean="0"/>
              <a:t>)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6346209" y="1383899"/>
            <a:ext cx="547275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dirty="0" smtClean="0"/>
              <a:t>Comitê Gestor da </a:t>
            </a:r>
            <a:r>
              <a:rPr lang="pt-BR" dirty="0" err="1" smtClean="0"/>
              <a:t>Redesim</a:t>
            </a:r>
            <a:r>
              <a:rPr lang="pt-BR" dirty="0" smtClean="0"/>
              <a:t> – CGSIM</a:t>
            </a:r>
          </a:p>
          <a:p>
            <a:endParaRPr lang="pt-BR" dirty="0" smtClean="0"/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Programa Bem Mais Simples (Secretaria de governo da Presidencia da República)</a:t>
            </a:r>
          </a:p>
          <a:p>
            <a:endParaRPr lang="pt-BR" dirty="0" smtClean="0"/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ACT entre </a:t>
            </a:r>
            <a:r>
              <a:rPr lang="pt-BR" dirty="0" err="1" smtClean="0"/>
              <a:t>Sebrae</a:t>
            </a:r>
            <a:r>
              <a:rPr lang="pt-BR" dirty="0" smtClean="0"/>
              <a:t>, Casa Civil, Secretaria de Gov. da Pres. da República e Ministério da Fazenda (investimento tecnológico em 10 sistemas).</a:t>
            </a:r>
          </a:p>
          <a:p>
            <a:pPr>
              <a:buFont typeface="Arial" pitchFamily="34" charset="0"/>
              <a:buChar char="•"/>
            </a:pPr>
            <a:endParaRPr lang="pt-BR" dirty="0" smtClean="0"/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 Portal do Empreendedor – MEI</a:t>
            </a:r>
          </a:p>
          <a:p>
            <a:pPr>
              <a:buFont typeface="Arial" pitchFamily="34" charset="0"/>
              <a:buChar char="•"/>
            </a:pPr>
            <a:endParaRPr lang="pt-BR" dirty="0" smtClean="0"/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 Compras Governamentais</a:t>
            </a:r>
          </a:p>
          <a:p>
            <a:pPr>
              <a:buFont typeface="Arial" pitchFamily="34" charset="0"/>
              <a:buChar char="•"/>
            </a:pPr>
            <a:endParaRPr lang="pt-BR" dirty="0" smtClean="0"/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 </a:t>
            </a:r>
            <a:r>
              <a:rPr lang="pt-BR" dirty="0" err="1" smtClean="0"/>
              <a:t>Redesimples</a:t>
            </a:r>
            <a:r>
              <a:rPr lang="pt-BR" dirty="0" smtClean="0"/>
              <a:t> – Junta Digital.</a:t>
            </a:r>
          </a:p>
          <a:p>
            <a:endParaRPr lang="pt-BR" dirty="0" smtClean="0"/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 </a:t>
            </a:r>
            <a:r>
              <a:rPr lang="pt-BR" dirty="0" err="1" smtClean="0"/>
              <a:t>NFe</a:t>
            </a:r>
            <a:r>
              <a:rPr lang="pt-BR" dirty="0" smtClean="0"/>
              <a:t> - Nota Fiscal eletrônica</a:t>
            </a:r>
          </a:p>
          <a:p>
            <a:pPr>
              <a:buFont typeface="Arial" pitchFamily="34" charset="0"/>
              <a:buChar char="•"/>
            </a:pPr>
            <a:endParaRPr lang="pt-BR" dirty="0" smtClean="0"/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 </a:t>
            </a:r>
            <a:r>
              <a:rPr lang="pt-BR" dirty="0" err="1" smtClean="0"/>
              <a:t>eSocial</a:t>
            </a:r>
            <a:endParaRPr lang="pt-B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68312" y="249524"/>
            <a:ext cx="11209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sz="3200" dirty="0" smtClean="0">
                <a:solidFill>
                  <a:schemeClr val="tx1"/>
                </a:solidFill>
                <a:latin typeface="Century Gothic" pitchFamily="34" charset="0"/>
              </a:rPr>
              <a:t>Impacto do SIMPLES na sobrevivência das empresas</a:t>
            </a:r>
            <a:endParaRPr lang="pt-BR" sz="3200" b="0" i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43606" y="113515"/>
            <a:ext cx="158792" cy="1002767"/>
          </a:xfrm>
          <a:prstGeom prst="rect">
            <a:avLst/>
          </a:prstGeom>
          <a:solidFill>
            <a:srgbClr val="60B0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5" name="Retângulo 4"/>
          <p:cNvSpPr/>
          <p:nvPr/>
        </p:nvSpPr>
        <p:spPr>
          <a:xfrm>
            <a:off x="8598090" y="968991"/>
            <a:ext cx="2183641" cy="9553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436727" y="1364776"/>
            <a:ext cx="4558352" cy="2142698"/>
          </a:xfrm>
          <a:prstGeom prst="rect">
            <a:avLst/>
          </a:prstGeom>
          <a:ln w="38100"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477670" y="1433012"/>
            <a:ext cx="452683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BENEFÍCIOS DO SIMPLES</a:t>
            </a:r>
          </a:p>
          <a:p>
            <a:pPr algn="ctr"/>
            <a:endParaRPr lang="pt-BR" sz="1600" dirty="0" smtClean="0"/>
          </a:p>
          <a:p>
            <a:pPr>
              <a:buFont typeface="Wingdings" pitchFamily="2" charset="2"/>
              <a:buChar char="Ø"/>
            </a:pPr>
            <a:r>
              <a:rPr lang="pt-BR" sz="1600" dirty="0" smtClean="0"/>
              <a:t> Conhecimento do valor do imposto pago</a:t>
            </a:r>
          </a:p>
          <a:p>
            <a:pPr>
              <a:buFont typeface="Wingdings" pitchFamily="2" charset="2"/>
              <a:buChar char="Ø"/>
            </a:pPr>
            <a:r>
              <a:rPr lang="pt-BR" sz="1600" dirty="0" smtClean="0"/>
              <a:t> Cumprimento das obrigações</a:t>
            </a:r>
          </a:p>
          <a:p>
            <a:pPr>
              <a:buFont typeface="Wingdings" pitchFamily="2" charset="2"/>
              <a:buChar char="Ø"/>
            </a:pPr>
            <a:r>
              <a:rPr lang="pt-BR" sz="1600" dirty="0" smtClean="0"/>
              <a:t> Redução da carga tributária</a:t>
            </a:r>
          </a:p>
          <a:p>
            <a:pPr>
              <a:buFont typeface="Wingdings" pitchFamily="2" charset="2"/>
              <a:buChar char="Ø"/>
            </a:pPr>
            <a:r>
              <a:rPr lang="pt-BR" sz="1600" dirty="0" smtClean="0"/>
              <a:t> Redução das obrigações acessórias </a:t>
            </a:r>
          </a:p>
          <a:p>
            <a:pPr>
              <a:buFont typeface="Wingdings" pitchFamily="2" charset="2"/>
              <a:buChar char="Ø"/>
            </a:pPr>
            <a:r>
              <a:rPr lang="pt-BR" sz="1600" dirty="0" smtClean="0"/>
              <a:t> Formalização da empresa e dos empregados</a:t>
            </a:r>
          </a:p>
          <a:p>
            <a:pPr>
              <a:buFont typeface="Wingdings" pitchFamily="2" charset="2"/>
              <a:buChar char="Ø"/>
            </a:pPr>
            <a:r>
              <a:rPr lang="pt-BR" sz="1600" dirty="0" smtClean="0"/>
              <a:t>Aumento do faturamento</a:t>
            </a:r>
          </a:p>
        </p:txBody>
      </p:sp>
      <p:pic>
        <p:nvPicPr>
          <p:cNvPr id="15" name="Imagem 1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50" y="3603009"/>
            <a:ext cx="4872252" cy="298885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2216" y="1951631"/>
            <a:ext cx="6341664" cy="4223981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LVy0rSHy0.wBuzmAUNIN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LVy0rSHy0.wBuzmAUNIN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RWh8Wc.90OwJOnR3zFQi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js7dBLooEu5M2tevMJjiw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1245</TotalTime>
  <Words>970</Words>
  <Application>Microsoft Office PowerPoint</Application>
  <PresentationFormat>Widescreen</PresentationFormat>
  <Paragraphs>161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30" baseType="lpstr">
      <vt:lpstr>Arial</vt:lpstr>
      <vt:lpstr>Arial Black</vt:lpstr>
      <vt:lpstr>Arial Narrow</vt:lpstr>
      <vt:lpstr>Calibri</vt:lpstr>
      <vt:lpstr>Calibri Light</vt:lpstr>
      <vt:lpstr>Century Gothic</vt:lpstr>
      <vt:lpstr>Roboto</vt:lpstr>
      <vt:lpstr>Tahoma</vt:lpstr>
      <vt:lpstr>Times New Roman</vt:lpstr>
      <vt:lpstr>Verdana</vt:lpstr>
      <vt:lpstr>Wingdings</vt:lpstr>
      <vt:lpstr>Tema do Office</vt:lpstr>
      <vt:lpstr>Audiência Pública  Comissão Especial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NPK</dc:creator>
  <cp:lastModifiedBy>Fernanda Moreira Pinheiro Lima</cp:lastModifiedBy>
  <cp:revision>161</cp:revision>
  <cp:lastPrinted>2017-04-24T21:30:30Z</cp:lastPrinted>
  <dcterms:created xsi:type="dcterms:W3CDTF">2017-04-23T11:19:02Z</dcterms:created>
  <dcterms:modified xsi:type="dcterms:W3CDTF">2017-10-26T17:07:02Z</dcterms:modified>
</cp:coreProperties>
</file>