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8.xml" ContentType="application/vnd.openxmlformats-officedocument.drawingml.chartshapes+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9.xml" ContentType="application/vnd.openxmlformats-officedocument.drawingml.chartshapes+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0.xml" ContentType="application/vnd.openxmlformats-officedocument.drawingml.chartshapes+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1.xml" ContentType="application/vnd.openxmlformats-officedocument.drawingml.chartshapes+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2.xml" ContentType="application/vnd.openxmlformats-officedocument.drawingml.chartshapes+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3.xml" ContentType="application/vnd.openxmlformats-officedocument.drawingml.chartshapes+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4.xml" ContentType="application/vnd.openxmlformats-officedocument.drawingml.chartshapes+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5.xml" ContentType="application/vnd.openxmlformats-officedocument.drawingml.chartshapes+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6.xml" ContentType="application/vnd.openxmlformats-officedocument.drawingml.chartshapes+xml"/>
  <Override PartName="/ppt/charts/chart20.xml" ContentType="application/vnd.openxmlformats-officedocument.drawingml.chart+xml"/>
  <Override PartName="/ppt/drawings/drawing17.xml" ContentType="application/vnd.openxmlformats-officedocument.drawingml.chartshapes+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8.xml" ContentType="application/vnd.openxmlformats-officedocument.drawingml.chartshapes+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9.xml" ContentType="application/vnd.openxmlformats-officedocument.drawingml.chartshapes+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0.xml" ContentType="application/vnd.openxmlformats-officedocument.drawingml.chartshapes+xml"/>
  <Override PartName="/ppt/charts/chart26.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1.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9" r:id="rId3"/>
    <p:sldId id="298" r:id="rId4"/>
    <p:sldId id="286" r:id="rId5"/>
    <p:sldId id="284" r:id="rId6"/>
    <p:sldId id="297" r:id="rId7"/>
    <p:sldId id="266" r:id="rId8"/>
    <p:sldId id="262" r:id="rId9"/>
    <p:sldId id="287" r:id="rId10"/>
    <p:sldId id="268" r:id="rId11"/>
    <p:sldId id="269" r:id="rId12"/>
    <p:sldId id="285" r:id="rId13"/>
    <p:sldId id="309" r:id="rId14"/>
    <p:sldId id="274" r:id="rId15"/>
    <p:sldId id="295" r:id="rId16"/>
    <p:sldId id="293" r:id="rId17"/>
    <p:sldId id="294" r:id="rId18"/>
    <p:sldId id="291" r:id="rId19"/>
    <p:sldId id="292" r:id="rId20"/>
    <p:sldId id="288" r:id="rId21"/>
    <p:sldId id="275" r:id="rId22"/>
    <p:sldId id="306" r:id="rId23"/>
    <p:sldId id="308" r:id="rId24"/>
    <p:sldId id="307" r:id="rId25"/>
    <p:sldId id="277" r:id="rId26"/>
    <p:sldId id="278" r:id="rId27"/>
    <p:sldId id="289" r:id="rId28"/>
    <p:sldId id="279" r:id="rId29"/>
    <p:sldId id="304" r:id="rId30"/>
    <p:sldId id="305" r:id="rId31"/>
    <p:sldId id="290" r:id="rId32"/>
    <p:sldId id="280" r:id="rId33"/>
    <p:sldId id="281" r:id="rId34"/>
    <p:sldId id="282" r:id="rId35"/>
    <p:sldId id="302" r:id="rId36"/>
    <p:sldId id="303" r:id="rId37"/>
    <p:sldId id="296" r:id="rId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F4D"/>
    <a:srgbClr val="832342"/>
    <a:srgbClr val="B2878F"/>
    <a:srgbClr val="9C9C9B"/>
    <a:srgbClr val="812343"/>
    <a:srgbClr val="822144"/>
    <a:srgbClr val="34A9C6"/>
    <a:srgbClr val="B2D5E2"/>
    <a:srgbClr val="3AA9C4"/>
    <a:srgbClr val="93C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4" autoAdjust="0"/>
    <p:restoredTop sz="94660"/>
  </p:normalViewPr>
  <p:slideViewPr>
    <p:cSldViewPr>
      <p:cViewPr varScale="1">
        <p:scale>
          <a:sx n="87" d="100"/>
          <a:sy n="87" d="100"/>
        </p:scale>
        <p:origin x="702"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Planilha_do_Microsoft_Excel10.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package" Target="../embeddings/Planilha_do_Microsoft_Excel11.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3" Type="http://schemas.openxmlformats.org/officeDocument/2006/relationships/package" Target="../embeddings/Planilha_do_Microsoft_Excel1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9.xml"/></Relationships>
</file>

<file path=ppt/charts/_rels/chart13.xml.rels><?xml version="1.0" encoding="UTF-8" standalone="yes"?>
<Relationships xmlns="http://schemas.openxmlformats.org/package/2006/relationships"><Relationship Id="rId3" Type="http://schemas.openxmlformats.org/officeDocument/2006/relationships/package" Target="../embeddings/Planilha_do_Microsoft_Excel13.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Planilha_do_Microsoft_Excel14.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Planilha_do_Microsoft_Excel15.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Planilha_do_Microsoft_Excel16.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Planilha_do_Microsoft_Excel17.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Planilha_do_Microsoft_Excel18.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Planilha_do_Microsoft_Excel19.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6.xml"/></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Planilha_do_Microsoft_Excel20.xlsx"/></Relationships>
</file>

<file path=ppt/charts/_rels/chart21.xml.rels><?xml version="1.0" encoding="UTF-8" standalone="yes"?>
<Relationships xmlns="http://schemas.openxmlformats.org/package/2006/relationships"><Relationship Id="rId3" Type="http://schemas.openxmlformats.org/officeDocument/2006/relationships/package" Target="../embeddings/Planilha_do_Microsoft_Excel21.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Planilha_do_Microsoft_Excel22.xlsx"/><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package" Target="../embeddings/Planilha_do_Microsoft_Excel23.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Planilha_do_Microsoft_Excel24.xlsx"/><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3" Type="http://schemas.openxmlformats.org/officeDocument/2006/relationships/package" Target="../embeddings/Planilha_do_Microsoft_Excel25.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0.xml"/></Relationships>
</file>

<file path=ppt/charts/_rels/chart26.xml.rels><?xml version="1.0" encoding="UTF-8" standalone="yes"?>
<Relationships xmlns="http://schemas.openxmlformats.org/package/2006/relationships"><Relationship Id="rId3" Type="http://schemas.openxmlformats.org/officeDocument/2006/relationships/package" Target="../embeddings/Planilha_do_Microsoft_Excel26.xlsx"/><Relationship Id="rId2" Type="http://schemas.microsoft.com/office/2011/relationships/chartColorStyle" Target="colors21.xml"/><Relationship Id="rId1" Type="http://schemas.microsoft.com/office/2011/relationships/chartStyle" Target="style21.xml"/></Relationships>
</file>

<file path=ppt/charts/_rels/chart27.xml.rels><?xml version="1.0" encoding="UTF-8" standalone="yes"?>
<Relationships xmlns="http://schemas.openxmlformats.org/package/2006/relationships"><Relationship Id="rId3" Type="http://schemas.openxmlformats.org/officeDocument/2006/relationships/package" Target="../embeddings/Planilha_do_Microsoft_Excel27.xlsx"/><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3" Type="http://schemas.openxmlformats.org/officeDocument/2006/relationships/package" Target="../embeddings/Planilha_do_Microsoft_Excel28.xlsx"/><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package" Target="../embeddings/Planilha_do_Microsoft_Excel29.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Excel3.xlsx"/></Relationships>
</file>

<file path=ppt/charts/_rels/chart30.xml.rels><?xml version="1.0" encoding="UTF-8" standalone="yes"?>
<Relationships xmlns="http://schemas.openxmlformats.org/package/2006/relationships"><Relationship Id="rId3" Type="http://schemas.openxmlformats.org/officeDocument/2006/relationships/package" Target="../embeddings/Planilha_do_Microsoft_Excel30.xlsx"/><Relationship Id="rId2" Type="http://schemas.microsoft.com/office/2011/relationships/chartColorStyle" Target="colors25.xml"/><Relationship Id="rId1" Type="http://schemas.microsoft.com/office/2011/relationships/chartStyle" Target="style25.xml"/></Relationships>
</file>

<file path=ppt/charts/_rels/chart31.xml.rels><?xml version="1.0" encoding="UTF-8" standalone="yes"?>
<Relationships xmlns="http://schemas.openxmlformats.org/package/2006/relationships"><Relationship Id="rId3" Type="http://schemas.openxmlformats.org/officeDocument/2006/relationships/package" Target="../embeddings/Planilha_do_Microsoft_Excel31.xlsx"/><Relationship Id="rId2" Type="http://schemas.microsoft.com/office/2011/relationships/chartColorStyle" Target="colors26.xml"/><Relationship Id="rId1" Type="http://schemas.microsoft.com/office/2011/relationships/chartStyle" Target="style26.xml"/></Relationships>
</file>

<file path=ppt/charts/_rels/chart4.xml.rels><?xml version="1.0" encoding="UTF-8" standalone="yes"?>
<Relationships xmlns="http://schemas.openxmlformats.org/package/2006/relationships"><Relationship Id="rId3" Type="http://schemas.openxmlformats.org/officeDocument/2006/relationships/package" Target="../embeddings/Planilha_do_Microsoft_Excel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Planilha_do_Microsoft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Planilha_do_Microsoft_Excel6.xlsx"/></Relationships>
</file>

<file path=ppt/charts/_rels/chart7.xml.rels><?xml version="1.0" encoding="UTF-8" standalone="yes"?>
<Relationships xmlns="http://schemas.openxmlformats.org/package/2006/relationships"><Relationship Id="rId3" Type="http://schemas.openxmlformats.org/officeDocument/2006/relationships/package" Target="../embeddings/Planilha_do_Microsoft_Excel7.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Planilha_do_Microsoft_Excel8.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Planilha_do_Microsoft_Excel9.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760054383357"/>
          <c:y val="0.26536923921520561"/>
          <c:w val="0.79664969196728364"/>
          <c:h val="0.45251131887624385"/>
        </c:manualLayout>
      </c:layout>
      <c:barChart>
        <c:barDir val="bar"/>
        <c:grouping val="stacked"/>
        <c:varyColors val="0"/>
        <c:ser>
          <c:idx val="0"/>
          <c:order val="0"/>
          <c:tx>
            <c:strRef>
              <c:f>Plan1!$A$2</c:f>
              <c:strCache>
                <c:ptCount val="1"/>
                <c:pt idx="0">
                  <c:v>Concorda totalmente</c:v>
                </c:pt>
              </c:strCache>
            </c:strRef>
          </c:tx>
          <c:spPr>
            <a:solidFill>
              <a:srgbClr val="37A9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Plan1!$B$1:$D$1</c:f>
              <c:strCache>
                <c:ptCount val="3"/>
                <c:pt idx="0">
                  <c:v>2017</c:v>
                </c:pt>
                <c:pt idx="1">
                  <c:v>2013</c:v>
                </c:pt>
                <c:pt idx="2">
                  <c:v>2010</c:v>
                </c:pt>
              </c:strCache>
            </c:strRef>
          </c:cat>
          <c:val>
            <c:numRef>
              <c:f>Plan1!$B$2:$D$2</c:f>
              <c:numCache>
                <c:formatCode>General</c:formatCode>
                <c:ptCount val="3"/>
                <c:pt idx="0">
                  <c:v>74</c:v>
                </c:pt>
                <c:pt idx="1">
                  <c:v>61</c:v>
                </c:pt>
                <c:pt idx="2">
                  <c:v>61</c:v>
                </c:pt>
              </c:numCache>
            </c:numRef>
          </c:val>
        </c:ser>
        <c:ser>
          <c:idx val="1"/>
          <c:order val="1"/>
          <c:tx>
            <c:strRef>
              <c:f>Plan1!$A$3</c:f>
              <c:strCache>
                <c:ptCount val="1"/>
                <c:pt idx="0">
                  <c:v>Concorda em parte</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Plan1!$B$1:$D$1</c:f>
              <c:strCache>
                <c:ptCount val="3"/>
                <c:pt idx="0">
                  <c:v>2017</c:v>
                </c:pt>
                <c:pt idx="1">
                  <c:v>2013</c:v>
                </c:pt>
                <c:pt idx="2">
                  <c:v>2010</c:v>
                </c:pt>
              </c:strCache>
            </c:strRef>
          </c:cat>
          <c:val>
            <c:numRef>
              <c:f>Plan1!$B$3:$D$3</c:f>
              <c:numCache>
                <c:formatCode>General</c:formatCode>
                <c:ptCount val="3"/>
                <c:pt idx="0">
                  <c:v>15</c:v>
                </c:pt>
                <c:pt idx="1">
                  <c:v>24</c:v>
                </c:pt>
                <c:pt idx="2">
                  <c:v>24</c:v>
                </c:pt>
              </c:numCache>
            </c:numRef>
          </c:val>
        </c:ser>
        <c:ser>
          <c:idx val="2"/>
          <c:order val="2"/>
          <c:tx>
            <c:strRef>
              <c:f>Plan1!$A$4</c:f>
              <c:strCache>
                <c:ptCount val="1"/>
                <c:pt idx="0">
                  <c:v>Não concorda nem discorda (Espontânea)</c:v>
                </c:pt>
              </c:strCache>
            </c:strRef>
          </c:tx>
          <c:spPr>
            <a:solidFill>
              <a:srgbClr val="A0C96A"/>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Plan1!$B$1:$D$1</c:f>
              <c:strCache>
                <c:ptCount val="3"/>
                <c:pt idx="0">
                  <c:v>2017</c:v>
                </c:pt>
                <c:pt idx="1">
                  <c:v>2013</c:v>
                </c:pt>
                <c:pt idx="2">
                  <c:v>2010</c:v>
                </c:pt>
              </c:strCache>
            </c:strRef>
          </c:cat>
          <c:val>
            <c:numRef>
              <c:f>Plan1!$B$4:$D$4</c:f>
              <c:numCache>
                <c:formatCode>General</c:formatCode>
                <c:ptCount val="3"/>
                <c:pt idx="0">
                  <c:v>0</c:v>
                </c:pt>
                <c:pt idx="1">
                  <c:v>8</c:v>
                </c:pt>
                <c:pt idx="2">
                  <c:v>5</c:v>
                </c:pt>
              </c:numCache>
            </c:numRef>
          </c:val>
        </c:ser>
        <c:ser>
          <c:idx val="3"/>
          <c:order val="3"/>
          <c:tx>
            <c:strRef>
              <c:f>Plan1!$A$5</c:f>
              <c:strCache>
                <c:ptCount val="1"/>
                <c:pt idx="0">
                  <c:v>Discorda em parte</c:v>
                </c:pt>
              </c:strCache>
            </c:strRef>
          </c:tx>
          <c:spPr>
            <a:solidFill>
              <a:srgbClr val="B286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Plan1!$B$1:$D$1</c:f>
              <c:strCache>
                <c:ptCount val="3"/>
                <c:pt idx="0">
                  <c:v>2017</c:v>
                </c:pt>
                <c:pt idx="1">
                  <c:v>2013</c:v>
                </c:pt>
                <c:pt idx="2">
                  <c:v>2010</c:v>
                </c:pt>
              </c:strCache>
            </c:strRef>
          </c:cat>
          <c:val>
            <c:numRef>
              <c:f>Plan1!$B$5:$D$5</c:f>
              <c:numCache>
                <c:formatCode>General</c:formatCode>
                <c:ptCount val="3"/>
                <c:pt idx="0">
                  <c:v>4</c:v>
                </c:pt>
                <c:pt idx="1">
                  <c:v>3</c:v>
                </c:pt>
                <c:pt idx="2">
                  <c:v>5</c:v>
                </c:pt>
              </c:numCache>
            </c:numRef>
          </c:val>
        </c:ser>
        <c:ser>
          <c:idx val="4"/>
          <c:order val="4"/>
          <c:tx>
            <c:strRef>
              <c:f>Plan1!$A$6</c:f>
              <c:strCache>
                <c:ptCount val="1"/>
                <c:pt idx="0">
                  <c:v>Discorda totalmente</c:v>
                </c:pt>
              </c:strCache>
            </c:strRef>
          </c:tx>
          <c:spPr>
            <a:solidFill>
              <a:srgbClr val="801D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Plan1!$B$1:$D$1</c:f>
              <c:strCache>
                <c:ptCount val="3"/>
                <c:pt idx="0">
                  <c:v>2017</c:v>
                </c:pt>
                <c:pt idx="1">
                  <c:v>2013</c:v>
                </c:pt>
                <c:pt idx="2">
                  <c:v>2010</c:v>
                </c:pt>
              </c:strCache>
            </c:strRef>
          </c:cat>
          <c:val>
            <c:numRef>
              <c:f>Plan1!$B$6:$D$6</c:f>
              <c:numCache>
                <c:formatCode>General</c:formatCode>
                <c:ptCount val="3"/>
                <c:pt idx="0">
                  <c:v>5</c:v>
                </c:pt>
                <c:pt idx="1">
                  <c:v>1</c:v>
                </c:pt>
                <c:pt idx="2">
                  <c:v>2</c:v>
                </c:pt>
              </c:numCache>
            </c:numRef>
          </c:val>
        </c:ser>
        <c:ser>
          <c:idx val="5"/>
          <c:order val="5"/>
          <c:tx>
            <c:strRef>
              <c:f>Plan1!$A$7</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Plan1!$B$1:$D$1</c:f>
              <c:strCache>
                <c:ptCount val="3"/>
                <c:pt idx="0">
                  <c:v>2017</c:v>
                </c:pt>
                <c:pt idx="1">
                  <c:v>2013</c:v>
                </c:pt>
                <c:pt idx="2">
                  <c:v>2010</c:v>
                </c:pt>
              </c:strCache>
            </c:strRef>
          </c:cat>
          <c:val>
            <c:numRef>
              <c:f>Plan1!$B$7:$D$7</c:f>
              <c:numCache>
                <c:formatCode>General</c:formatCode>
                <c:ptCount val="3"/>
                <c:pt idx="0">
                  <c:v>2</c:v>
                </c:pt>
                <c:pt idx="1">
                  <c:v>3</c:v>
                </c:pt>
                <c:pt idx="2">
                  <c:v>2</c:v>
                </c:pt>
              </c:numCache>
            </c:numRef>
          </c:val>
        </c:ser>
        <c:dLbls>
          <c:showLegendKey val="0"/>
          <c:showVal val="0"/>
          <c:showCatName val="0"/>
          <c:showSerName val="0"/>
          <c:showPercent val="0"/>
          <c:showBubbleSize val="0"/>
        </c:dLbls>
        <c:gapWidth val="80"/>
        <c:overlap val="100"/>
        <c:axId val="169781432"/>
        <c:axId val="169821080"/>
      </c:barChart>
      <c:catAx>
        <c:axId val="1697814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pt-BR"/>
          </a:p>
        </c:txPr>
        <c:crossAx val="169821080"/>
        <c:crosses val="autoZero"/>
        <c:auto val="1"/>
        <c:lblAlgn val="ctr"/>
        <c:lblOffset val="100"/>
        <c:noMultiLvlLbl val="0"/>
      </c:catAx>
      <c:valAx>
        <c:axId val="169821080"/>
        <c:scaling>
          <c:orientation val="minMax"/>
          <c:max val="100"/>
        </c:scaling>
        <c:delete val="1"/>
        <c:axPos val="t"/>
        <c:numFmt formatCode="General" sourceLinked="1"/>
        <c:majorTickMark val="none"/>
        <c:minorTickMark val="none"/>
        <c:tickLblPos val="none"/>
        <c:crossAx val="169781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3340671774634E-2"/>
          <c:y val="0.30127004328861973"/>
          <c:w val="0.81505439961385073"/>
          <c:h val="0.38413445864849266"/>
        </c:manualLayout>
      </c:layout>
      <c:barChart>
        <c:barDir val="bar"/>
        <c:grouping val="stacked"/>
        <c:varyColors val="0"/>
        <c:ser>
          <c:idx val="1"/>
          <c:order val="0"/>
          <c:tx>
            <c:strRef>
              <c:f>Plan1!$A$2</c:f>
              <c:strCache>
                <c:ptCount val="1"/>
                <c:pt idx="0">
                  <c:v>Concorda totalmente</c:v>
                </c:pt>
              </c:strCache>
            </c:strRef>
          </c:tx>
          <c:spPr>
            <a:solidFill>
              <a:srgbClr val="34A9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Plan1!$B$1:$C$1</c:f>
              <c:numCache>
                <c:formatCode>General</c:formatCode>
                <c:ptCount val="2"/>
                <c:pt idx="0">
                  <c:v>2017</c:v>
                </c:pt>
                <c:pt idx="1">
                  <c:v>2013</c:v>
                </c:pt>
              </c:numCache>
            </c:numRef>
          </c:cat>
          <c:val>
            <c:numRef>
              <c:f>Plan1!$B$2:$C$2</c:f>
              <c:numCache>
                <c:formatCode>General</c:formatCode>
                <c:ptCount val="2"/>
                <c:pt idx="0">
                  <c:v>47</c:v>
                </c:pt>
                <c:pt idx="1">
                  <c:v>37</c:v>
                </c:pt>
              </c:numCache>
            </c:numRef>
          </c:val>
        </c:ser>
        <c:ser>
          <c:idx val="2"/>
          <c:order val="1"/>
          <c:tx>
            <c:strRef>
              <c:f>Plan1!$A$3</c:f>
              <c:strCache>
                <c:ptCount val="1"/>
                <c:pt idx="0">
                  <c:v>Concorda em parte</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Plan1!$B$1:$C$1</c:f>
              <c:numCache>
                <c:formatCode>General</c:formatCode>
                <c:ptCount val="2"/>
                <c:pt idx="0">
                  <c:v>2017</c:v>
                </c:pt>
                <c:pt idx="1">
                  <c:v>2013</c:v>
                </c:pt>
              </c:numCache>
            </c:numRef>
          </c:cat>
          <c:val>
            <c:numRef>
              <c:f>Plan1!$B$3:$C$3</c:f>
              <c:numCache>
                <c:formatCode>General</c:formatCode>
                <c:ptCount val="2"/>
                <c:pt idx="0">
                  <c:v>24</c:v>
                </c:pt>
                <c:pt idx="1">
                  <c:v>34</c:v>
                </c:pt>
              </c:numCache>
            </c:numRef>
          </c:val>
        </c:ser>
        <c:ser>
          <c:idx val="3"/>
          <c:order val="2"/>
          <c:tx>
            <c:strRef>
              <c:f>Plan1!$A$4</c:f>
              <c:strCache>
                <c:ptCount val="1"/>
                <c:pt idx="0">
                  <c:v>Não concorda nem discorda (Espontânea)</c:v>
                </c:pt>
              </c:strCache>
            </c:strRef>
          </c:tx>
          <c:spPr>
            <a:solidFill>
              <a:srgbClr val="8BBF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Plan1!$B$1:$C$1</c:f>
              <c:numCache>
                <c:formatCode>General</c:formatCode>
                <c:ptCount val="2"/>
                <c:pt idx="0">
                  <c:v>2017</c:v>
                </c:pt>
                <c:pt idx="1">
                  <c:v>2013</c:v>
                </c:pt>
              </c:numCache>
            </c:numRef>
          </c:cat>
          <c:val>
            <c:numRef>
              <c:f>Plan1!$B$4:$C$4</c:f>
              <c:numCache>
                <c:formatCode>General</c:formatCode>
                <c:ptCount val="2"/>
                <c:pt idx="0">
                  <c:v>1</c:v>
                </c:pt>
                <c:pt idx="1">
                  <c:v>11</c:v>
                </c:pt>
              </c:numCache>
            </c:numRef>
          </c:val>
        </c:ser>
        <c:ser>
          <c:idx val="4"/>
          <c:order val="3"/>
          <c:tx>
            <c:strRef>
              <c:f>Plan1!$A$5</c:f>
              <c:strCache>
                <c:ptCount val="1"/>
                <c:pt idx="0">
                  <c:v>Discorda em parte</c:v>
                </c:pt>
              </c:strCache>
            </c:strRef>
          </c:tx>
          <c:spPr>
            <a:solidFill>
              <a:srgbClr val="B287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Plan1!$B$1:$C$1</c:f>
              <c:numCache>
                <c:formatCode>General</c:formatCode>
                <c:ptCount val="2"/>
                <c:pt idx="0">
                  <c:v>2017</c:v>
                </c:pt>
                <c:pt idx="1">
                  <c:v>2013</c:v>
                </c:pt>
              </c:numCache>
            </c:numRef>
          </c:cat>
          <c:val>
            <c:numRef>
              <c:f>Plan1!$B$5:$C$5</c:f>
              <c:numCache>
                <c:formatCode>General</c:formatCode>
                <c:ptCount val="2"/>
                <c:pt idx="0">
                  <c:v>12</c:v>
                </c:pt>
                <c:pt idx="1">
                  <c:v>10</c:v>
                </c:pt>
              </c:numCache>
            </c:numRef>
          </c:val>
        </c:ser>
        <c:ser>
          <c:idx val="5"/>
          <c:order val="4"/>
          <c:tx>
            <c:strRef>
              <c:f>Plan1!$A$6</c:f>
              <c:strCache>
                <c:ptCount val="1"/>
                <c:pt idx="0">
                  <c:v>Discorda totalmente</c:v>
                </c:pt>
              </c:strCache>
            </c:strRef>
          </c:tx>
          <c:spPr>
            <a:solidFill>
              <a:srgbClr val="8221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Plan1!$B$1:$C$1</c:f>
              <c:numCache>
                <c:formatCode>General</c:formatCode>
                <c:ptCount val="2"/>
                <c:pt idx="0">
                  <c:v>2017</c:v>
                </c:pt>
                <c:pt idx="1">
                  <c:v>2013</c:v>
                </c:pt>
              </c:numCache>
            </c:numRef>
          </c:cat>
          <c:val>
            <c:numRef>
              <c:f>Plan1!$B$6:$C$6</c:f>
              <c:numCache>
                <c:formatCode>General</c:formatCode>
                <c:ptCount val="2"/>
                <c:pt idx="0">
                  <c:v>13</c:v>
                </c:pt>
                <c:pt idx="1">
                  <c:v>5</c:v>
                </c:pt>
              </c:numCache>
            </c:numRef>
          </c:val>
        </c:ser>
        <c:ser>
          <c:idx val="0"/>
          <c:order val="5"/>
          <c:tx>
            <c:strRef>
              <c:f>Plan1!$A$7</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Plan1!$B$1:$C$1</c:f>
              <c:numCache>
                <c:formatCode>General</c:formatCode>
                <c:ptCount val="2"/>
                <c:pt idx="0">
                  <c:v>2017</c:v>
                </c:pt>
                <c:pt idx="1">
                  <c:v>2013</c:v>
                </c:pt>
              </c:numCache>
            </c:numRef>
          </c:cat>
          <c:val>
            <c:numRef>
              <c:f>Plan1!$B$7:$C$7</c:f>
              <c:numCache>
                <c:formatCode>General</c:formatCode>
                <c:ptCount val="2"/>
                <c:pt idx="0">
                  <c:v>2</c:v>
                </c:pt>
                <c:pt idx="1">
                  <c:v>3</c:v>
                </c:pt>
              </c:numCache>
            </c:numRef>
          </c:val>
        </c:ser>
        <c:dLbls>
          <c:showLegendKey val="0"/>
          <c:showVal val="0"/>
          <c:showCatName val="0"/>
          <c:showSerName val="0"/>
          <c:showPercent val="0"/>
          <c:showBubbleSize val="0"/>
        </c:dLbls>
        <c:gapWidth val="150"/>
        <c:overlap val="100"/>
        <c:axId val="171330192"/>
        <c:axId val="171330584"/>
      </c:barChart>
      <c:catAx>
        <c:axId val="171330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71330584"/>
        <c:crosses val="autoZero"/>
        <c:auto val="0"/>
        <c:lblAlgn val="ctr"/>
        <c:lblOffset val="100"/>
        <c:noMultiLvlLbl val="0"/>
      </c:catAx>
      <c:valAx>
        <c:axId val="171330584"/>
        <c:scaling>
          <c:orientation val="minMax"/>
          <c:max val="100"/>
        </c:scaling>
        <c:delete val="1"/>
        <c:axPos val="t"/>
        <c:numFmt formatCode="General" sourceLinked="1"/>
        <c:majorTickMark val="out"/>
        <c:minorTickMark val="none"/>
        <c:tickLblPos val="none"/>
        <c:crossAx val="171330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pt-BR" sz="1800" b="0" i="1" u="none" strike="noStrike" kern="1200" spc="0" baseline="0" dirty="0" smtClean="0">
                <a:solidFill>
                  <a:srgbClr val="7C2348"/>
                </a:solidFill>
                <a:latin typeface="+mn-lt"/>
                <a:ea typeface="+mn-ea"/>
                <a:cs typeface="+mn-cs"/>
              </a:defRPr>
            </a:pPr>
            <a:r>
              <a:rPr lang="pt-BR" sz="1800" b="0" i="1" u="none" strike="noStrike" kern="1200" spc="0" baseline="0" dirty="0" smtClean="0">
                <a:solidFill>
                  <a:srgbClr val="7C2348"/>
                </a:solidFill>
                <a:latin typeface="+mn-lt"/>
                <a:ea typeface="+mn-ea"/>
                <a:cs typeface="+mn-cs"/>
              </a:rPr>
              <a:t>Avaliação dos professores das escolas públicas</a:t>
            </a:r>
          </a:p>
        </c:rich>
      </c:tx>
      <c:layout>
        <c:manualLayout>
          <c:xMode val="edge"/>
          <c:yMode val="edge"/>
          <c:x val="0.14355654249798805"/>
          <c:y val="0"/>
        </c:manualLayout>
      </c:layout>
      <c:overlay val="0"/>
      <c:spPr>
        <a:noFill/>
        <a:ln>
          <a:noFill/>
        </a:ln>
        <a:effectLst/>
      </c:spPr>
      <c:txPr>
        <a:bodyPr rot="0" spcFirstLastPara="1" vertOverflow="ellipsis" vert="horz" wrap="square" anchor="ctr" anchorCtr="1"/>
        <a:lstStyle/>
        <a:p>
          <a:pPr algn="l" rtl="0">
            <a:defRPr lang="pt-BR" sz="1800" b="0" i="1" u="none" strike="noStrike" kern="1200" spc="0" baseline="0" dirty="0" smtClean="0">
              <a:solidFill>
                <a:srgbClr val="7C2348"/>
              </a:solidFill>
              <a:latin typeface="+mn-lt"/>
              <a:ea typeface="+mn-ea"/>
              <a:cs typeface="+mn-cs"/>
            </a:defRPr>
          </a:pPr>
          <a:endParaRPr lang="pt-BR"/>
        </a:p>
      </c:txPr>
    </c:title>
    <c:autoTitleDeleted val="0"/>
    <c:plotArea>
      <c:layout>
        <c:manualLayout>
          <c:layoutTarget val="inner"/>
          <c:xMode val="edge"/>
          <c:yMode val="edge"/>
          <c:x val="0.50281218753471824"/>
          <c:y val="0.2047841186205788"/>
          <c:w val="0.46492513704439342"/>
          <c:h val="0.76934858394377881"/>
        </c:manualLayout>
      </c:layout>
      <c:barChart>
        <c:barDir val="bar"/>
        <c:grouping val="clustered"/>
        <c:varyColors val="0"/>
        <c:ser>
          <c:idx val="0"/>
          <c:order val="0"/>
          <c:spPr>
            <a:solidFill>
              <a:srgbClr val="832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Plan1!$A$1:$A$5</c:f>
              <c:strCache>
                <c:ptCount val="5"/>
                <c:pt idx="0">
                  <c:v>Capacidade para ensinar os alunos</c:v>
                </c:pt>
                <c:pt idx="1">
                  <c:v>Frequência e presença na sala de aula</c:v>
                </c:pt>
                <c:pt idx="2">
                  <c:v>Preparo e conhecimento das matérias dadas em sala</c:v>
                </c:pt>
                <c:pt idx="3">
                  <c:v>Relacionamento com os alunos na sala de aula</c:v>
                </c:pt>
                <c:pt idx="4">
                  <c:v>Relacionamento com os pais dos alunos</c:v>
                </c:pt>
              </c:strCache>
            </c:strRef>
          </c:cat>
          <c:val>
            <c:numRef>
              <c:f>Plan1!$B$1:$B$5</c:f>
              <c:numCache>
                <c:formatCode>0.0</c:formatCode>
                <c:ptCount val="5"/>
                <c:pt idx="0">
                  <c:v>7.1900614754098475</c:v>
                </c:pt>
                <c:pt idx="1">
                  <c:v>6.9284611425630462</c:v>
                </c:pt>
                <c:pt idx="2">
                  <c:v>6.8443519000520521</c:v>
                </c:pt>
                <c:pt idx="3">
                  <c:v>6.4953173777315287</c:v>
                </c:pt>
                <c:pt idx="4">
                  <c:v>6.1143892339544434</c:v>
                </c:pt>
              </c:numCache>
            </c:numRef>
          </c:val>
        </c:ser>
        <c:dLbls>
          <c:showLegendKey val="0"/>
          <c:showVal val="0"/>
          <c:showCatName val="0"/>
          <c:showSerName val="0"/>
          <c:showPercent val="0"/>
          <c:showBubbleSize val="0"/>
        </c:dLbls>
        <c:gapWidth val="182"/>
        <c:axId val="171331760"/>
        <c:axId val="171332152"/>
      </c:barChart>
      <c:catAx>
        <c:axId val="171331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pt-BR"/>
          </a:p>
        </c:txPr>
        <c:crossAx val="171332152"/>
        <c:crosses val="autoZero"/>
        <c:auto val="1"/>
        <c:lblAlgn val="ctr"/>
        <c:lblOffset val="100"/>
        <c:noMultiLvlLbl val="0"/>
      </c:catAx>
      <c:valAx>
        <c:axId val="171332152"/>
        <c:scaling>
          <c:orientation val="minMax"/>
        </c:scaling>
        <c:delete val="1"/>
        <c:axPos val="t"/>
        <c:numFmt formatCode="0.0" sourceLinked="1"/>
        <c:majorTickMark val="none"/>
        <c:minorTickMark val="none"/>
        <c:tickLblPos val="none"/>
        <c:crossAx val="171331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pt-BR" sz="1800" b="0" i="1" u="none" strike="noStrike" kern="1200" spc="0" baseline="0" dirty="0" smtClean="0">
                <a:solidFill>
                  <a:srgbClr val="832342"/>
                </a:solidFill>
                <a:latin typeface="+mn-lt"/>
                <a:ea typeface="+mn-ea"/>
                <a:cs typeface="+mn-cs"/>
              </a:defRPr>
            </a:pPr>
            <a:r>
              <a:rPr lang="pt-BR" sz="1800" i="1" kern="1200" dirty="0" smtClean="0">
                <a:solidFill>
                  <a:srgbClr val="832342"/>
                </a:solidFill>
                <a:latin typeface="+mn-lt"/>
                <a:ea typeface="+mn-ea"/>
                <a:cs typeface="+mn-cs"/>
              </a:rPr>
              <a:t>Escola particular</a:t>
            </a:r>
          </a:p>
        </c:rich>
      </c:tx>
      <c:layout>
        <c:manualLayout>
          <c:xMode val="edge"/>
          <c:yMode val="edge"/>
          <c:x val="1.4920431422326961E-4"/>
          <c:y val="7.2257155424675798E-2"/>
        </c:manualLayout>
      </c:layout>
      <c:overlay val="0"/>
      <c:spPr>
        <a:noFill/>
        <a:ln>
          <a:noFill/>
        </a:ln>
        <a:effectLst/>
      </c:spPr>
      <c:txPr>
        <a:bodyPr rot="0" spcFirstLastPara="1" vertOverflow="ellipsis" vert="horz" wrap="square" anchor="ctr" anchorCtr="1"/>
        <a:lstStyle/>
        <a:p>
          <a:pPr>
            <a:defRPr lang="pt-BR" sz="1800" b="0" i="1" u="none" strike="noStrike" kern="1200" spc="0" baseline="0" dirty="0" smtClean="0">
              <a:solidFill>
                <a:srgbClr val="832342"/>
              </a:solidFill>
              <a:latin typeface="+mn-lt"/>
              <a:ea typeface="+mn-ea"/>
              <a:cs typeface="+mn-cs"/>
            </a:defRPr>
          </a:pPr>
          <a:endParaRPr lang="pt-BR"/>
        </a:p>
      </c:txPr>
    </c:title>
    <c:autoTitleDeleted val="0"/>
    <c:plotArea>
      <c:layout>
        <c:manualLayout>
          <c:layoutTarget val="inner"/>
          <c:xMode val="edge"/>
          <c:yMode val="edge"/>
          <c:x val="0.12108023246066028"/>
          <c:y val="0.30080943643970209"/>
          <c:w val="0.81505439961385073"/>
          <c:h val="0.38413445864849266"/>
        </c:manualLayout>
      </c:layout>
      <c:barChart>
        <c:barDir val="bar"/>
        <c:grouping val="stacked"/>
        <c:varyColors val="0"/>
        <c:ser>
          <c:idx val="1"/>
          <c:order val="0"/>
          <c:tx>
            <c:strRef>
              <c:f>Plan1!$A$2</c:f>
              <c:strCache>
                <c:ptCount val="1"/>
                <c:pt idx="0">
                  <c:v>Ótimo</c:v>
                </c:pt>
              </c:strCache>
            </c:strRef>
          </c:tx>
          <c:spPr>
            <a:solidFill>
              <a:srgbClr val="34A9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Plan1!$B$2:$D$2</c:f>
              <c:numCache>
                <c:formatCode>0</c:formatCode>
                <c:ptCount val="3"/>
                <c:pt idx="0" formatCode="General">
                  <c:v>21</c:v>
                </c:pt>
                <c:pt idx="1">
                  <c:v>22</c:v>
                </c:pt>
                <c:pt idx="2">
                  <c:v>24</c:v>
                </c:pt>
              </c:numCache>
            </c:numRef>
          </c:val>
        </c:ser>
        <c:ser>
          <c:idx val="2"/>
          <c:order val="1"/>
          <c:tx>
            <c:strRef>
              <c:f>Plan1!$A$3</c:f>
              <c:strCache>
                <c:ptCount val="1"/>
                <c:pt idx="0">
                  <c:v>Bom</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Plan1!$B$3:$D$3</c:f>
              <c:numCache>
                <c:formatCode>0</c:formatCode>
                <c:ptCount val="3"/>
                <c:pt idx="0" formatCode="General">
                  <c:v>53</c:v>
                </c:pt>
                <c:pt idx="1">
                  <c:v>55</c:v>
                </c:pt>
                <c:pt idx="2">
                  <c:v>41</c:v>
                </c:pt>
              </c:numCache>
            </c:numRef>
          </c:val>
        </c:ser>
        <c:ser>
          <c:idx val="3"/>
          <c:order val="2"/>
          <c:tx>
            <c:strRef>
              <c:f>Plan1!$A$4</c:f>
              <c:strCache>
                <c:ptCount val="1"/>
                <c:pt idx="0">
                  <c:v>Regular</c:v>
                </c:pt>
              </c:strCache>
            </c:strRef>
          </c:tx>
          <c:spPr>
            <a:solidFill>
              <a:srgbClr val="8BBF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Plan1!$B$4:$D$4</c:f>
              <c:numCache>
                <c:formatCode>0</c:formatCode>
                <c:ptCount val="3"/>
                <c:pt idx="0" formatCode="General">
                  <c:v>11</c:v>
                </c:pt>
                <c:pt idx="1">
                  <c:v>11</c:v>
                </c:pt>
                <c:pt idx="2">
                  <c:v>17</c:v>
                </c:pt>
              </c:numCache>
            </c:numRef>
          </c:val>
        </c:ser>
        <c:ser>
          <c:idx val="4"/>
          <c:order val="3"/>
          <c:tx>
            <c:strRef>
              <c:f>Plan1!$A$5</c:f>
              <c:strCache>
                <c:ptCount val="1"/>
                <c:pt idx="0">
                  <c:v>Ruim</c:v>
                </c:pt>
              </c:strCache>
            </c:strRef>
          </c:tx>
          <c:spPr>
            <a:solidFill>
              <a:srgbClr val="822144"/>
            </a:solidFill>
            <a:ln>
              <a:noFill/>
            </a:ln>
            <a:effectLst/>
          </c:spPr>
          <c:invertIfNegative val="0"/>
          <c:dPt>
            <c:idx val="0"/>
            <c:invertIfNegative val="0"/>
            <c:bubble3D val="0"/>
            <c:spPr>
              <a:solidFill>
                <a:srgbClr val="B2878F"/>
              </a:solidFill>
              <a:ln>
                <a:noFill/>
              </a:ln>
              <a:effectLst/>
            </c:spPr>
          </c:dPt>
          <c:dPt>
            <c:idx val="1"/>
            <c:invertIfNegative val="0"/>
            <c:bubble3D val="0"/>
            <c:spPr>
              <a:solidFill>
                <a:srgbClr val="B2878F"/>
              </a:solidFill>
              <a:ln>
                <a:noFill/>
              </a:ln>
              <a:effectLst/>
            </c:spPr>
          </c:dPt>
          <c:dPt>
            <c:idx val="2"/>
            <c:invertIfNegative val="0"/>
            <c:bubble3D val="0"/>
            <c:spPr>
              <a:solidFill>
                <a:srgbClr val="B2878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Plan1!$B$5:$D$5</c:f>
              <c:numCache>
                <c:formatCode>0</c:formatCode>
                <c:ptCount val="3"/>
                <c:pt idx="0" formatCode="General">
                  <c:v>1</c:v>
                </c:pt>
                <c:pt idx="1">
                  <c:v>2</c:v>
                </c:pt>
                <c:pt idx="2">
                  <c:v>2</c:v>
                </c:pt>
              </c:numCache>
            </c:numRef>
          </c:val>
        </c:ser>
        <c:ser>
          <c:idx val="5"/>
          <c:order val="4"/>
          <c:tx>
            <c:strRef>
              <c:f>Plan1!$A$6</c:f>
              <c:strCache>
                <c:ptCount val="1"/>
                <c:pt idx="0">
                  <c:v>Péssimo</c:v>
                </c:pt>
              </c:strCache>
            </c:strRef>
          </c:tx>
          <c:spPr>
            <a:solidFill>
              <a:srgbClr val="82214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Plan1!$B$6:$D$6</c:f>
              <c:numCache>
                <c:formatCode>0</c:formatCode>
                <c:ptCount val="3"/>
                <c:pt idx="0" formatCode="General">
                  <c:v>1</c:v>
                </c:pt>
                <c:pt idx="1">
                  <c:v>1</c:v>
                </c:pt>
                <c:pt idx="2">
                  <c:v>2</c:v>
                </c:pt>
              </c:numCache>
            </c:numRef>
          </c:val>
        </c:ser>
        <c:ser>
          <c:idx val="0"/>
          <c:order val="5"/>
          <c:tx>
            <c:strRef>
              <c:f>Plan1!$A$7</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Plan1!$B$7:$D$7</c:f>
              <c:numCache>
                <c:formatCode>0</c:formatCode>
                <c:ptCount val="3"/>
                <c:pt idx="0" formatCode="General">
                  <c:v>12</c:v>
                </c:pt>
                <c:pt idx="1">
                  <c:v>9</c:v>
                </c:pt>
                <c:pt idx="2">
                  <c:v>14</c:v>
                </c:pt>
              </c:numCache>
            </c:numRef>
          </c:val>
        </c:ser>
        <c:dLbls>
          <c:showLegendKey val="0"/>
          <c:showVal val="0"/>
          <c:showCatName val="0"/>
          <c:showSerName val="0"/>
          <c:showPercent val="0"/>
          <c:showBubbleSize val="0"/>
        </c:dLbls>
        <c:gapWidth val="150"/>
        <c:overlap val="100"/>
        <c:axId val="171332936"/>
        <c:axId val="171333328"/>
      </c:barChart>
      <c:catAx>
        <c:axId val="171332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71333328"/>
        <c:crosses val="autoZero"/>
        <c:auto val="0"/>
        <c:lblAlgn val="ctr"/>
        <c:lblOffset val="100"/>
        <c:noMultiLvlLbl val="0"/>
      </c:catAx>
      <c:valAx>
        <c:axId val="171333328"/>
        <c:scaling>
          <c:orientation val="minMax"/>
          <c:max val="100"/>
        </c:scaling>
        <c:delete val="1"/>
        <c:axPos val="b"/>
        <c:numFmt formatCode="General" sourceLinked="1"/>
        <c:majorTickMark val="out"/>
        <c:minorTickMark val="none"/>
        <c:tickLblPos val="none"/>
        <c:crossAx val="171332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pt-BR" sz="1800" b="0" i="1" u="none" strike="noStrike" kern="1200" spc="0" baseline="0" dirty="0" smtClean="0">
                <a:solidFill>
                  <a:srgbClr val="832342"/>
                </a:solidFill>
                <a:latin typeface="+mn-lt"/>
                <a:ea typeface="+mn-ea"/>
                <a:cs typeface="+mn-cs"/>
              </a:defRPr>
            </a:pPr>
            <a:r>
              <a:rPr lang="pt-BR" sz="1800" b="0" i="1" u="none" strike="noStrike" kern="1200" spc="0" baseline="0" dirty="0" smtClean="0">
                <a:solidFill>
                  <a:srgbClr val="832342"/>
                </a:solidFill>
                <a:latin typeface="+mn-lt"/>
                <a:ea typeface="+mn-ea"/>
                <a:cs typeface="+mn-cs"/>
              </a:rPr>
              <a:t>Escola pública</a:t>
            </a:r>
          </a:p>
        </c:rich>
      </c:tx>
      <c:layout>
        <c:manualLayout>
          <c:xMode val="edge"/>
          <c:yMode val="edge"/>
          <c:x val="2.1801474641981657E-2"/>
          <c:y val="8.6321058990845828E-2"/>
        </c:manualLayout>
      </c:layout>
      <c:overlay val="0"/>
      <c:spPr>
        <a:noFill/>
        <a:ln>
          <a:noFill/>
        </a:ln>
        <a:effectLst/>
      </c:spPr>
      <c:txPr>
        <a:bodyPr rot="0" spcFirstLastPara="1" vertOverflow="ellipsis" vert="horz" wrap="square" anchor="ctr" anchorCtr="1"/>
        <a:lstStyle/>
        <a:p>
          <a:pPr algn="l" rtl="0">
            <a:defRPr lang="pt-BR" sz="1800" b="0" i="1" u="none" strike="noStrike" kern="1200" spc="0" baseline="0" dirty="0" smtClean="0">
              <a:solidFill>
                <a:srgbClr val="832342"/>
              </a:solidFill>
              <a:latin typeface="+mn-lt"/>
              <a:ea typeface="+mn-ea"/>
              <a:cs typeface="+mn-cs"/>
            </a:defRPr>
          </a:pPr>
          <a:endParaRPr lang="pt-BR"/>
        </a:p>
      </c:txPr>
    </c:title>
    <c:autoTitleDeleted val="0"/>
    <c:plotArea>
      <c:layout>
        <c:manualLayout>
          <c:layoutTarget val="inner"/>
          <c:xMode val="edge"/>
          <c:yMode val="edge"/>
          <c:x val="0.13475864762242232"/>
          <c:y val="0.30785216651949981"/>
          <c:w val="0.81505439961385073"/>
          <c:h val="0.38413445864849266"/>
        </c:manualLayout>
      </c:layout>
      <c:barChart>
        <c:barDir val="bar"/>
        <c:grouping val="stacked"/>
        <c:varyColors val="0"/>
        <c:ser>
          <c:idx val="1"/>
          <c:order val="0"/>
          <c:tx>
            <c:strRef>
              <c:f>Plan1!$A$2</c:f>
              <c:strCache>
                <c:ptCount val="1"/>
                <c:pt idx="0">
                  <c:v>Ótimo</c:v>
                </c:pt>
              </c:strCache>
            </c:strRef>
          </c:tx>
          <c:spPr>
            <a:solidFill>
              <a:srgbClr val="34A9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Plan1!$B$2:$D$2</c:f>
              <c:numCache>
                <c:formatCode>0</c:formatCode>
                <c:ptCount val="3"/>
                <c:pt idx="0" formatCode="General">
                  <c:v>6</c:v>
                </c:pt>
                <c:pt idx="1">
                  <c:v>7</c:v>
                </c:pt>
                <c:pt idx="2" formatCode="General">
                  <c:v>7</c:v>
                </c:pt>
              </c:numCache>
            </c:numRef>
          </c:val>
        </c:ser>
        <c:ser>
          <c:idx val="2"/>
          <c:order val="1"/>
          <c:tx>
            <c:strRef>
              <c:f>Plan1!$A$3</c:f>
              <c:strCache>
                <c:ptCount val="1"/>
                <c:pt idx="0">
                  <c:v>Bom</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Plan1!$B$3:$D$3</c:f>
              <c:numCache>
                <c:formatCode>0</c:formatCode>
                <c:ptCount val="3"/>
                <c:pt idx="0" formatCode="General">
                  <c:v>44</c:v>
                </c:pt>
                <c:pt idx="1">
                  <c:v>43</c:v>
                </c:pt>
                <c:pt idx="2" formatCode="General">
                  <c:v>27</c:v>
                </c:pt>
              </c:numCache>
            </c:numRef>
          </c:val>
        </c:ser>
        <c:ser>
          <c:idx val="3"/>
          <c:order val="2"/>
          <c:tx>
            <c:strRef>
              <c:f>Plan1!$A$4</c:f>
              <c:strCache>
                <c:ptCount val="1"/>
                <c:pt idx="0">
                  <c:v>Regular</c:v>
                </c:pt>
              </c:strCache>
            </c:strRef>
          </c:tx>
          <c:spPr>
            <a:solidFill>
              <a:srgbClr val="8BBF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Plan1!$B$4:$D$4</c:f>
              <c:numCache>
                <c:formatCode>0</c:formatCode>
                <c:ptCount val="3"/>
                <c:pt idx="0" formatCode="General">
                  <c:v>31</c:v>
                </c:pt>
                <c:pt idx="1">
                  <c:v>31</c:v>
                </c:pt>
                <c:pt idx="2" formatCode="General">
                  <c:v>36</c:v>
                </c:pt>
              </c:numCache>
            </c:numRef>
          </c:val>
        </c:ser>
        <c:ser>
          <c:idx val="4"/>
          <c:order val="3"/>
          <c:tx>
            <c:strRef>
              <c:f>Plan1!$A$5</c:f>
              <c:strCache>
                <c:ptCount val="1"/>
                <c:pt idx="0">
                  <c:v>Ruim</c:v>
                </c:pt>
              </c:strCache>
            </c:strRef>
          </c:tx>
          <c:spPr>
            <a:solidFill>
              <a:srgbClr val="822144"/>
            </a:solidFill>
            <a:ln>
              <a:noFill/>
            </a:ln>
            <a:effectLst/>
          </c:spPr>
          <c:invertIfNegative val="0"/>
          <c:dPt>
            <c:idx val="0"/>
            <c:invertIfNegative val="0"/>
            <c:bubble3D val="0"/>
            <c:spPr>
              <a:solidFill>
                <a:srgbClr val="B2878F"/>
              </a:solidFill>
              <a:ln>
                <a:noFill/>
              </a:ln>
              <a:effectLst/>
            </c:spPr>
          </c:dPt>
          <c:dPt>
            <c:idx val="1"/>
            <c:invertIfNegative val="0"/>
            <c:bubble3D val="0"/>
            <c:spPr>
              <a:solidFill>
                <a:srgbClr val="B2878F"/>
              </a:solidFill>
              <a:ln>
                <a:noFill/>
              </a:ln>
              <a:effectLst/>
            </c:spPr>
          </c:dPt>
          <c:dPt>
            <c:idx val="2"/>
            <c:invertIfNegative val="0"/>
            <c:bubble3D val="0"/>
            <c:spPr>
              <a:solidFill>
                <a:srgbClr val="B2878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Plan1!$B$5:$D$5</c:f>
              <c:numCache>
                <c:formatCode>0</c:formatCode>
                <c:ptCount val="3"/>
                <c:pt idx="0" formatCode="General">
                  <c:v>7</c:v>
                </c:pt>
                <c:pt idx="1">
                  <c:v>9</c:v>
                </c:pt>
                <c:pt idx="2" formatCode="General">
                  <c:v>11</c:v>
                </c:pt>
              </c:numCache>
            </c:numRef>
          </c:val>
        </c:ser>
        <c:ser>
          <c:idx val="5"/>
          <c:order val="4"/>
          <c:tx>
            <c:strRef>
              <c:f>Plan1!$A$6</c:f>
              <c:strCache>
                <c:ptCount val="1"/>
                <c:pt idx="0">
                  <c:v>Péssimo</c:v>
                </c:pt>
              </c:strCache>
            </c:strRef>
          </c:tx>
          <c:spPr>
            <a:solidFill>
              <a:srgbClr val="82214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Plan1!$B$6:$D$6</c:f>
              <c:numCache>
                <c:formatCode>0</c:formatCode>
                <c:ptCount val="3"/>
                <c:pt idx="0" formatCode="General">
                  <c:v>8</c:v>
                </c:pt>
                <c:pt idx="1">
                  <c:v>9</c:v>
                </c:pt>
                <c:pt idx="2" formatCode="General">
                  <c:v>16</c:v>
                </c:pt>
              </c:numCache>
            </c:numRef>
          </c:val>
        </c:ser>
        <c:ser>
          <c:idx val="0"/>
          <c:order val="5"/>
          <c:tx>
            <c:strRef>
              <c:f>Plan1!$A$7</c:f>
              <c:strCache>
                <c:ptCount val="1"/>
                <c:pt idx="0">
                  <c:v>Não sabe / não respondeu</c:v>
                </c:pt>
              </c:strCache>
            </c:strRef>
          </c:tx>
          <c:spPr>
            <a:solidFill>
              <a:srgbClr val="9C9C9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Plan1!$B$7:$D$7</c:f>
              <c:numCache>
                <c:formatCode>0</c:formatCode>
                <c:ptCount val="3"/>
                <c:pt idx="0" formatCode="General">
                  <c:v>3</c:v>
                </c:pt>
                <c:pt idx="1">
                  <c:v>2</c:v>
                </c:pt>
                <c:pt idx="2" formatCode="General">
                  <c:v>4</c:v>
                </c:pt>
              </c:numCache>
            </c:numRef>
          </c:val>
        </c:ser>
        <c:dLbls>
          <c:showLegendKey val="0"/>
          <c:showVal val="0"/>
          <c:showCatName val="0"/>
          <c:showSerName val="0"/>
          <c:showPercent val="0"/>
          <c:showBubbleSize val="0"/>
        </c:dLbls>
        <c:gapWidth val="150"/>
        <c:overlap val="100"/>
        <c:axId val="171334112"/>
        <c:axId val="171334504"/>
      </c:barChart>
      <c:catAx>
        <c:axId val="171334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71334504"/>
        <c:crosses val="autoZero"/>
        <c:auto val="0"/>
        <c:lblAlgn val="ctr"/>
        <c:lblOffset val="100"/>
        <c:noMultiLvlLbl val="0"/>
      </c:catAx>
      <c:valAx>
        <c:axId val="171334504"/>
        <c:scaling>
          <c:orientation val="minMax"/>
          <c:max val="100"/>
        </c:scaling>
        <c:delete val="1"/>
        <c:axPos val="b"/>
        <c:numFmt formatCode="General" sourceLinked="1"/>
        <c:majorTickMark val="out"/>
        <c:minorTickMark val="none"/>
        <c:tickLblPos val="none"/>
        <c:crossAx val="17133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pt-BR" sz="1800" b="0" i="1" u="none" strike="noStrike" kern="1200" spc="0" baseline="0" dirty="0" smtClean="0">
                <a:solidFill>
                  <a:srgbClr val="832342"/>
                </a:solidFill>
                <a:latin typeface="+mn-lt"/>
                <a:ea typeface="+mn-ea"/>
                <a:cs typeface="+mn-cs"/>
              </a:defRPr>
            </a:pPr>
            <a:r>
              <a:rPr lang="pt-BR" sz="1800" b="0" i="1" u="none" strike="noStrike" kern="1200" spc="0" baseline="0" dirty="0" smtClean="0">
                <a:solidFill>
                  <a:srgbClr val="832342"/>
                </a:solidFill>
                <a:latin typeface="+mn-lt"/>
                <a:ea typeface="+mn-ea"/>
                <a:cs typeface="+mn-cs"/>
              </a:rPr>
              <a:t>Escola pública</a:t>
            </a:r>
          </a:p>
        </c:rich>
      </c:tx>
      <c:layout>
        <c:manualLayout>
          <c:xMode val="edge"/>
          <c:yMode val="edge"/>
          <c:x val="1.461943087790662E-2"/>
          <c:y val="8.5874669931627401E-2"/>
        </c:manualLayout>
      </c:layout>
      <c:overlay val="0"/>
      <c:spPr>
        <a:noFill/>
        <a:ln>
          <a:noFill/>
        </a:ln>
        <a:effectLst/>
      </c:spPr>
      <c:txPr>
        <a:bodyPr rot="0" spcFirstLastPara="1" vertOverflow="ellipsis" vert="horz" wrap="square" anchor="ctr" anchorCtr="1"/>
        <a:lstStyle/>
        <a:p>
          <a:pPr algn="l" rtl="0">
            <a:defRPr lang="pt-BR" sz="1800" b="0" i="1" u="none" strike="noStrike" kern="1200" spc="0" baseline="0" dirty="0" smtClean="0">
              <a:solidFill>
                <a:srgbClr val="832342"/>
              </a:solidFill>
              <a:latin typeface="+mn-lt"/>
              <a:ea typeface="+mn-ea"/>
              <a:cs typeface="+mn-cs"/>
            </a:defRPr>
          </a:pPr>
          <a:endParaRPr lang="pt-BR"/>
        </a:p>
      </c:txPr>
    </c:title>
    <c:autoTitleDeleted val="0"/>
    <c:plotArea>
      <c:layout>
        <c:manualLayout>
          <c:layoutTarget val="inner"/>
          <c:xMode val="edge"/>
          <c:yMode val="edge"/>
          <c:x val="0.1477647727905034"/>
          <c:y val="0.30785225052261117"/>
          <c:w val="0.81505439961385073"/>
          <c:h val="0.38413445864849266"/>
        </c:manualLayout>
      </c:layout>
      <c:barChart>
        <c:barDir val="bar"/>
        <c:grouping val="stacked"/>
        <c:varyColors val="0"/>
        <c:ser>
          <c:idx val="1"/>
          <c:order val="0"/>
          <c:tx>
            <c:strRef>
              <c:f>Plan1!$A$2</c:f>
              <c:strCache>
                <c:ptCount val="1"/>
                <c:pt idx="0">
                  <c:v>Ótimo</c:v>
                </c:pt>
              </c:strCache>
            </c:strRef>
          </c:tx>
          <c:spPr>
            <a:solidFill>
              <a:srgbClr val="34A9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Plan1!$B$2:$D$2</c:f>
              <c:numCache>
                <c:formatCode>0</c:formatCode>
                <c:ptCount val="3"/>
                <c:pt idx="0" formatCode="General">
                  <c:v>6</c:v>
                </c:pt>
                <c:pt idx="1">
                  <c:v>6</c:v>
                </c:pt>
                <c:pt idx="2">
                  <c:v>6</c:v>
                </c:pt>
              </c:numCache>
            </c:numRef>
          </c:val>
        </c:ser>
        <c:ser>
          <c:idx val="2"/>
          <c:order val="1"/>
          <c:tx>
            <c:strRef>
              <c:f>Plan1!$A$3</c:f>
              <c:strCache>
                <c:ptCount val="1"/>
                <c:pt idx="0">
                  <c:v>Bom</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Plan1!$B$3:$D$3</c:f>
              <c:numCache>
                <c:formatCode>0</c:formatCode>
                <c:ptCount val="3"/>
                <c:pt idx="0" formatCode="General">
                  <c:v>42</c:v>
                </c:pt>
                <c:pt idx="1">
                  <c:v>42</c:v>
                </c:pt>
                <c:pt idx="2">
                  <c:v>25</c:v>
                </c:pt>
              </c:numCache>
            </c:numRef>
          </c:val>
        </c:ser>
        <c:ser>
          <c:idx val="3"/>
          <c:order val="2"/>
          <c:tx>
            <c:strRef>
              <c:f>Plan1!$A$4</c:f>
              <c:strCache>
                <c:ptCount val="1"/>
                <c:pt idx="0">
                  <c:v>Regular</c:v>
                </c:pt>
              </c:strCache>
            </c:strRef>
          </c:tx>
          <c:spPr>
            <a:solidFill>
              <a:srgbClr val="8BBF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Plan1!$B$4:$D$4</c:f>
              <c:numCache>
                <c:formatCode>0</c:formatCode>
                <c:ptCount val="3"/>
                <c:pt idx="0" formatCode="General">
                  <c:v>33</c:v>
                </c:pt>
                <c:pt idx="1">
                  <c:v>32</c:v>
                </c:pt>
                <c:pt idx="2">
                  <c:v>37</c:v>
                </c:pt>
              </c:numCache>
            </c:numRef>
          </c:val>
        </c:ser>
        <c:ser>
          <c:idx val="4"/>
          <c:order val="3"/>
          <c:tx>
            <c:strRef>
              <c:f>Plan1!$A$5</c:f>
              <c:strCache>
                <c:ptCount val="1"/>
                <c:pt idx="0">
                  <c:v>Ruim</c:v>
                </c:pt>
              </c:strCache>
            </c:strRef>
          </c:tx>
          <c:spPr>
            <a:solidFill>
              <a:srgbClr val="822144"/>
            </a:solidFill>
            <a:ln>
              <a:noFill/>
            </a:ln>
            <a:effectLst/>
          </c:spPr>
          <c:invertIfNegative val="0"/>
          <c:dPt>
            <c:idx val="0"/>
            <c:invertIfNegative val="0"/>
            <c:bubble3D val="0"/>
            <c:spPr>
              <a:solidFill>
                <a:srgbClr val="B2878F"/>
              </a:solidFill>
              <a:ln>
                <a:noFill/>
              </a:ln>
              <a:effectLst/>
            </c:spPr>
          </c:dPt>
          <c:dPt>
            <c:idx val="1"/>
            <c:invertIfNegative val="0"/>
            <c:bubble3D val="0"/>
            <c:spPr>
              <a:solidFill>
                <a:srgbClr val="B2878F"/>
              </a:solidFill>
              <a:ln>
                <a:noFill/>
              </a:ln>
              <a:effectLst/>
            </c:spPr>
          </c:dPt>
          <c:dPt>
            <c:idx val="2"/>
            <c:invertIfNegative val="0"/>
            <c:bubble3D val="0"/>
            <c:spPr>
              <a:solidFill>
                <a:srgbClr val="B2878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Plan1!$B$5:$D$5</c:f>
              <c:numCache>
                <c:formatCode>0</c:formatCode>
                <c:ptCount val="3"/>
                <c:pt idx="0" formatCode="General">
                  <c:v>7</c:v>
                </c:pt>
                <c:pt idx="1">
                  <c:v>8</c:v>
                </c:pt>
                <c:pt idx="2">
                  <c:v>11</c:v>
                </c:pt>
              </c:numCache>
            </c:numRef>
          </c:val>
        </c:ser>
        <c:ser>
          <c:idx val="5"/>
          <c:order val="4"/>
          <c:tx>
            <c:strRef>
              <c:f>Plan1!$A$6</c:f>
              <c:strCache>
                <c:ptCount val="1"/>
                <c:pt idx="0">
                  <c:v>Péssimo</c:v>
                </c:pt>
              </c:strCache>
            </c:strRef>
          </c:tx>
          <c:spPr>
            <a:solidFill>
              <a:srgbClr val="82214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Plan1!$B$6:$D$6</c:f>
              <c:numCache>
                <c:formatCode>0</c:formatCode>
                <c:ptCount val="3"/>
                <c:pt idx="0" formatCode="General">
                  <c:v>6</c:v>
                </c:pt>
                <c:pt idx="1">
                  <c:v>7</c:v>
                </c:pt>
                <c:pt idx="2">
                  <c:v>15</c:v>
                </c:pt>
              </c:numCache>
            </c:numRef>
          </c:val>
        </c:ser>
        <c:ser>
          <c:idx val="0"/>
          <c:order val="5"/>
          <c:tx>
            <c:strRef>
              <c:f>Plan1!$A$7</c:f>
              <c:strCache>
                <c:ptCount val="1"/>
                <c:pt idx="0">
                  <c:v>Não sabe / não respondeu</c:v>
                </c:pt>
              </c:strCache>
            </c:strRef>
          </c:tx>
          <c:spPr>
            <a:solidFill>
              <a:srgbClr val="9C9C9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Plan1!$B$7:$D$7</c:f>
              <c:numCache>
                <c:formatCode>0</c:formatCode>
                <c:ptCount val="3"/>
                <c:pt idx="0" formatCode="General">
                  <c:v>5</c:v>
                </c:pt>
                <c:pt idx="1">
                  <c:v>5</c:v>
                </c:pt>
                <c:pt idx="2">
                  <c:v>6</c:v>
                </c:pt>
              </c:numCache>
            </c:numRef>
          </c:val>
        </c:ser>
        <c:dLbls>
          <c:showLegendKey val="0"/>
          <c:showVal val="0"/>
          <c:showCatName val="0"/>
          <c:showSerName val="0"/>
          <c:showPercent val="0"/>
          <c:showBubbleSize val="0"/>
        </c:dLbls>
        <c:gapWidth val="150"/>
        <c:overlap val="100"/>
        <c:axId val="171335680"/>
        <c:axId val="171336072"/>
      </c:barChart>
      <c:catAx>
        <c:axId val="171335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71336072"/>
        <c:crosses val="autoZero"/>
        <c:auto val="0"/>
        <c:lblAlgn val="ctr"/>
        <c:lblOffset val="100"/>
        <c:noMultiLvlLbl val="0"/>
      </c:catAx>
      <c:valAx>
        <c:axId val="171336072"/>
        <c:scaling>
          <c:orientation val="minMax"/>
          <c:max val="100"/>
        </c:scaling>
        <c:delete val="1"/>
        <c:axPos val="b"/>
        <c:numFmt formatCode="General" sourceLinked="1"/>
        <c:majorTickMark val="out"/>
        <c:minorTickMark val="none"/>
        <c:tickLblPos val="none"/>
        <c:crossAx val="171335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pt-BR" sz="1800" b="0" i="1" u="none" strike="noStrike" kern="1200" spc="0" baseline="0" dirty="0" smtClean="0">
                <a:solidFill>
                  <a:srgbClr val="832342"/>
                </a:solidFill>
                <a:latin typeface="+mn-lt"/>
                <a:ea typeface="+mn-ea"/>
                <a:cs typeface="+mn-cs"/>
              </a:defRPr>
            </a:pPr>
            <a:r>
              <a:rPr lang="pt-BR" sz="1800" i="1" kern="1200" dirty="0" smtClean="0">
                <a:solidFill>
                  <a:srgbClr val="832342"/>
                </a:solidFill>
                <a:latin typeface="+mn-lt"/>
                <a:ea typeface="+mn-ea"/>
                <a:cs typeface="+mn-cs"/>
              </a:rPr>
              <a:t>Escola particular</a:t>
            </a:r>
          </a:p>
        </c:rich>
      </c:tx>
      <c:layout>
        <c:manualLayout>
          <c:xMode val="edge"/>
          <c:yMode val="edge"/>
          <c:x val="1.077390330123962E-2"/>
          <c:y val="7.717917436041706E-2"/>
        </c:manualLayout>
      </c:layout>
      <c:overlay val="0"/>
      <c:spPr>
        <a:noFill/>
        <a:ln>
          <a:noFill/>
        </a:ln>
        <a:effectLst/>
      </c:spPr>
      <c:txPr>
        <a:bodyPr rot="0" spcFirstLastPara="1" vertOverflow="ellipsis" vert="horz" wrap="square" anchor="ctr" anchorCtr="1"/>
        <a:lstStyle/>
        <a:p>
          <a:pPr>
            <a:defRPr lang="pt-BR" sz="1800" b="0" i="1" u="none" strike="noStrike" kern="1200" spc="0" baseline="0" dirty="0" smtClean="0">
              <a:solidFill>
                <a:srgbClr val="832342"/>
              </a:solidFill>
              <a:latin typeface="+mn-lt"/>
              <a:ea typeface="+mn-ea"/>
              <a:cs typeface="+mn-cs"/>
            </a:defRPr>
          </a:pPr>
          <a:endParaRPr lang="pt-BR"/>
        </a:p>
      </c:txPr>
    </c:title>
    <c:autoTitleDeleted val="0"/>
    <c:plotArea>
      <c:layout>
        <c:manualLayout>
          <c:layoutTarget val="inner"/>
          <c:xMode val="edge"/>
          <c:yMode val="edge"/>
          <c:x val="0.11864428048824564"/>
          <c:y val="0.30785225052261117"/>
          <c:w val="0.81505439961385073"/>
          <c:h val="0.38413445864849266"/>
        </c:manualLayout>
      </c:layout>
      <c:barChart>
        <c:barDir val="bar"/>
        <c:grouping val="stacked"/>
        <c:varyColors val="0"/>
        <c:ser>
          <c:idx val="1"/>
          <c:order val="0"/>
          <c:tx>
            <c:strRef>
              <c:f>Plan1!$A$2</c:f>
              <c:strCache>
                <c:ptCount val="1"/>
                <c:pt idx="0">
                  <c:v>Ótimo</c:v>
                </c:pt>
              </c:strCache>
            </c:strRef>
          </c:tx>
          <c:spPr>
            <a:solidFill>
              <a:srgbClr val="34A9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Plan1!$B$2:$D$2</c:f>
              <c:numCache>
                <c:formatCode>0</c:formatCode>
                <c:ptCount val="3"/>
                <c:pt idx="0">
                  <c:v>21</c:v>
                </c:pt>
                <c:pt idx="1">
                  <c:v>21</c:v>
                </c:pt>
                <c:pt idx="2">
                  <c:v>23</c:v>
                </c:pt>
              </c:numCache>
            </c:numRef>
          </c:val>
        </c:ser>
        <c:ser>
          <c:idx val="2"/>
          <c:order val="1"/>
          <c:tx>
            <c:strRef>
              <c:f>Plan1!$A$3</c:f>
              <c:strCache>
                <c:ptCount val="1"/>
                <c:pt idx="0">
                  <c:v>Bom</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Plan1!$B$3:$D$3</c:f>
              <c:numCache>
                <c:formatCode>0</c:formatCode>
                <c:ptCount val="3"/>
                <c:pt idx="0">
                  <c:v>52</c:v>
                </c:pt>
                <c:pt idx="1">
                  <c:v>55</c:v>
                </c:pt>
                <c:pt idx="2">
                  <c:v>41</c:v>
                </c:pt>
              </c:numCache>
            </c:numRef>
          </c:val>
        </c:ser>
        <c:ser>
          <c:idx val="3"/>
          <c:order val="2"/>
          <c:tx>
            <c:strRef>
              <c:f>Plan1!$A$4</c:f>
              <c:strCache>
                <c:ptCount val="1"/>
                <c:pt idx="0">
                  <c:v>Regular</c:v>
                </c:pt>
              </c:strCache>
            </c:strRef>
          </c:tx>
          <c:spPr>
            <a:solidFill>
              <a:srgbClr val="8BBF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Plan1!$B$4:$D$4</c:f>
              <c:numCache>
                <c:formatCode>0</c:formatCode>
                <c:ptCount val="3"/>
                <c:pt idx="0">
                  <c:v>12</c:v>
                </c:pt>
                <c:pt idx="1">
                  <c:v>11</c:v>
                </c:pt>
                <c:pt idx="2">
                  <c:v>17</c:v>
                </c:pt>
              </c:numCache>
            </c:numRef>
          </c:val>
        </c:ser>
        <c:ser>
          <c:idx val="4"/>
          <c:order val="3"/>
          <c:tx>
            <c:strRef>
              <c:f>Plan1!$A$5</c:f>
              <c:strCache>
                <c:ptCount val="1"/>
                <c:pt idx="0">
                  <c:v>Ruim</c:v>
                </c:pt>
              </c:strCache>
            </c:strRef>
          </c:tx>
          <c:spPr>
            <a:solidFill>
              <a:srgbClr val="822144"/>
            </a:solidFill>
            <a:ln>
              <a:noFill/>
            </a:ln>
            <a:effectLst/>
          </c:spPr>
          <c:invertIfNegative val="0"/>
          <c:dPt>
            <c:idx val="0"/>
            <c:invertIfNegative val="0"/>
            <c:bubble3D val="0"/>
            <c:spPr>
              <a:solidFill>
                <a:srgbClr val="B2878F"/>
              </a:solidFill>
              <a:ln>
                <a:noFill/>
              </a:ln>
              <a:effectLst/>
            </c:spPr>
          </c:dPt>
          <c:dPt>
            <c:idx val="1"/>
            <c:invertIfNegative val="0"/>
            <c:bubble3D val="0"/>
            <c:spPr>
              <a:solidFill>
                <a:srgbClr val="B2878F"/>
              </a:solidFill>
              <a:ln>
                <a:noFill/>
              </a:ln>
              <a:effectLst/>
            </c:spPr>
          </c:dPt>
          <c:dPt>
            <c:idx val="2"/>
            <c:invertIfNegative val="0"/>
            <c:bubble3D val="0"/>
            <c:spPr>
              <a:solidFill>
                <a:srgbClr val="B2878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Plan1!$B$5:$D$5</c:f>
              <c:numCache>
                <c:formatCode>0</c:formatCode>
                <c:ptCount val="3"/>
                <c:pt idx="0">
                  <c:v>2</c:v>
                </c:pt>
                <c:pt idx="1">
                  <c:v>2</c:v>
                </c:pt>
                <c:pt idx="2">
                  <c:v>2</c:v>
                </c:pt>
              </c:numCache>
            </c:numRef>
          </c:val>
        </c:ser>
        <c:ser>
          <c:idx val="5"/>
          <c:order val="4"/>
          <c:tx>
            <c:strRef>
              <c:f>Plan1!$A$6</c:f>
              <c:strCache>
                <c:ptCount val="1"/>
                <c:pt idx="0">
                  <c:v>Péssimo</c:v>
                </c:pt>
              </c:strCache>
            </c:strRef>
          </c:tx>
          <c:spPr>
            <a:solidFill>
              <a:srgbClr val="82214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Plan1!$B$6:$D$6</c:f>
              <c:numCache>
                <c:formatCode>0</c:formatCode>
                <c:ptCount val="3"/>
                <c:pt idx="0">
                  <c:v>1</c:v>
                </c:pt>
                <c:pt idx="1">
                  <c:v>1</c:v>
                </c:pt>
                <c:pt idx="2">
                  <c:v>3</c:v>
                </c:pt>
              </c:numCache>
            </c:numRef>
          </c:val>
        </c:ser>
        <c:ser>
          <c:idx val="0"/>
          <c:order val="5"/>
          <c:tx>
            <c:strRef>
              <c:f>Plan1!$A$7</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Plan1!$B$7:$D$7</c:f>
              <c:numCache>
                <c:formatCode>0</c:formatCode>
                <c:ptCount val="3"/>
                <c:pt idx="0">
                  <c:v>12</c:v>
                </c:pt>
                <c:pt idx="1">
                  <c:v>9</c:v>
                </c:pt>
                <c:pt idx="2">
                  <c:v>15</c:v>
                </c:pt>
              </c:numCache>
            </c:numRef>
          </c:val>
        </c:ser>
        <c:dLbls>
          <c:showLegendKey val="0"/>
          <c:showVal val="0"/>
          <c:showCatName val="0"/>
          <c:showSerName val="0"/>
          <c:showPercent val="0"/>
          <c:showBubbleSize val="0"/>
        </c:dLbls>
        <c:gapWidth val="150"/>
        <c:overlap val="100"/>
        <c:axId val="171336856"/>
        <c:axId val="171337248"/>
      </c:barChart>
      <c:catAx>
        <c:axId val="171336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71337248"/>
        <c:crosses val="autoZero"/>
        <c:auto val="0"/>
        <c:lblAlgn val="ctr"/>
        <c:lblOffset val="100"/>
        <c:noMultiLvlLbl val="0"/>
      </c:catAx>
      <c:valAx>
        <c:axId val="171337248"/>
        <c:scaling>
          <c:orientation val="minMax"/>
          <c:max val="100"/>
        </c:scaling>
        <c:delete val="1"/>
        <c:axPos val="b"/>
        <c:numFmt formatCode="0" sourceLinked="1"/>
        <c:majorTickMark val="out"/>
        <c:minorTickMark val="none"/>
        <c:tickLblPos val="none"/>
        <c:crossAx val="171336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7236979682652"/>
          <c:y val="0.29038444913795036"/>
          <c:w val="0.84668504835766167"/>
          <c:h val="0.38185521757800306"/>
        </c:manualLayout>
      </c:layout>
      <c:barChart>
        <c:barDir val="bar"/>
        <c:grouping val="stacked"/>
        <c:varyColors val="0"/>
        <c:ser>
          <c:idx val="1"/>
          <c:order val="0"/>
          <c:tx>
            <c:strRef>
              <c:f>Plan1!$A$2</c:f>
              <c:strCache>
                <c:ptCount val="1"/>
                <c:pt idx="0">
                  <c:v>Bem preparado</c:v>
                </c:pt>
              </c:strCache>
            </c:strRef>
          </c:tx>
          <c:spPr>
            <a:solidFill>
              <a:srgbClr val="34A9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Plan1!$B$2:$D$2</c:f>
              <c:numCache>
                <c:formatCode>0</c:formatCode>
                <c:ptCount val="3"/>
                <c:pt idx="0" formatCode="General">
                  <c:v>15</c:v>
                </c:pt>
                <c:pt idx="1">
                  <c:v>15</c:v>
                </c:pt>
                <c:pt idx="2">
                  <c:v>11</c:v>
                </c:pt>
              </c:numCache>
            </c:numRef>
          </c:val>
        </c:ser>
        <c:ser>
          <c:idx val="2"/>
          <c:order val="1"/>
          <c:tx>
            <c:strRef>
              <c:f>Plan1!$A$3</c:f>
              <c:strCache>
                <c:ptCount val="1"/>
                <c:pt idx="0">
                  <c:v>Razoavelmente preparado </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Plan1!$B$3:$D$3</c:f>
              <c:numCache>
                <c:formatCode>0</c:formatCode>
                <c:ptCount val="3"/>
                <c:pt idx="0" formatCode="General">
                  <c:v>40</c:v>
                </c:pt>
                <c:pt idx="1">
                  <c:v>36</c:v>
                </c:pt>
                <c:pt idx="2">
                  <c:v>31</c:v>
                </c:pt>
              </c:numCache>
            </c:numRef>
          </c:val>
        </c:ser>
        <c:ser>
          <c:idx val="3"/>
          <c:order val="2"/>
          <c:tx>
            <c:strRef>
              <c:f>Plan1!$A$4</c:f>
              <c:strCache>
                <c:ptCount val="1"/>
                <c:pt idx="0">
                  <c:v>Pouco preparado </c:v>
                </c:pt>
              </c:strCache>
            </c:strRef>
          </c:tx>
          <c:spPr>
            <a:solidFill>
              <a:srgbClr val="B287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Plan1!$B$4:$D$4</c:f>
              <c:numCache>
                <c:formatCode>0</c:formatCode>
                <c:ptCount val="3"/>
                <c:pt idx="0" formatCode="General">
                  <c:v>26</c:v>
                </c:pt>
                <c:pt idx="1">
                  <c:v>27</c:v>
                </c:pt>
                <c:pt idx="2">
                  <c:v>31</c:v>
                </c:pt>
              </c:numCache>
            </c:numRef>
          </c:val>
        </c:ser>
        <c:ser>
          <c:idx val="4"/>
          <c:order val="3"/>
          <c:tx>
            <c:strRef>
              <c:f>Plan1!$A$5</c:f>
              <c:strCache>
                <c:ptCount val="1"/>
                <c:pt idx="0">
                  <c:v>Despreparado </c:v>
                </c:pt>
              </c:strCache>
            </c:strRef>
          </c:tx>
          <c:spPr>
            <a:solidFill>
              <a:srgbClr val="81234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Plan1!$B$5:$D$5</c:f>
              <c:numCache>
                <c:formatCode>0</c:formatCode>
                <c:ptCount val="3"/>
                <c:pt idx="0" formatCode="General">
                  <c:v>15</c:v>
                </c:pt>
                <c:pt idx="1">
                  <c:v>18</c:v>
                </c:pt>
                <c:pt idx="2">
                  <c:v>24</c:v>
                </c:pt>
              </c:numCache>
            </c:numRef>
          </c:val>
        </c:ser>
        <c:ser>
          <c:idx val="5"/>
          <c:order val="4"/>
          <c:tx>
            <c:strRef>
              <c:f>Plan1!$A$6</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Plan1!$B$6:$D$6</c:f>
              <c:numCache>
                <c:formatCode>0</c:formatCode>
                <c:ptCount val="3"/>
                <c:pt idx="0" formatCode="General">
                  <c:v>4</c:v>
                </c:pt>
                <c:pt idx="1">
                  <c:v>3</c:v>
                </c:pt>
                <c:pt idx="2">
                  <c:v>4</c:v>
                </c:pt>
              </c:numCache>
            </c:numRef>
          </c:val>
        </c:ser>
        <c:dLbls>
          <c:showLegendKey val="0"/>
          <c:showVal val="0"/>
          <c:showCatName val="0"/>
          <c:showSerName val="0"/>
          <c:showPercent val="0"/>
          <c:showBubbleSize val="0"/>
        </c:dLbls>
        <c:gapWidth val="150"/>
        <c:overlap val="100"/>
        <c:axId val="172186432"/>
        <c:axId val="172186824"/>
      </c:barChart>
      <c:catAx>
        <c:axId val="172186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72186824"/>
        <c:crosses val="autoZero"/>
        <c:auto val="0"/>
        <c:lblAlgn val="ctr"/>
        <c:lblOffset val="100"/>
        <c:noMultiLvlLbl val="0"/>
      </c:catAx>
      <c:valAx>
        <c:axId val="172186824"/>
        <c:scaling>
          <c:orientation val="minMax"/>
          <c:max val="100"/>
        </c:scaling>
        <c:delete val="1"/>
        <c:axPos val="b"/>
        <c:numFmt formatCode="General" sourceLinked="1"/>
        <c:majorTickMark val="out"/>
        <c:minorTickMark val="none"/>
        <c:tickLblPos val="none"/>
        <c:crossAx val="17218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6152360221088"/>
          <c:y val="0.26808997350912755"/>
          <c:w val="0.85215902394206511"/>
          <c:h val="0.42043121047196846"/>
        </c:manualLayout>
      </c:layout>
      <c:barChart>
        <c:barDir val="bar"/>
        <c:grouping val="stacked"/>
        <c:varyColors val="0"/>
        <c:ser>
          <c:idx val="1"/>
          <c:order val="0"/>
          <c:tx>
            <c:strRef>
              <c:f>Plan1!$A$2</c:f>
              <c:strCache>
                <c:ptCount val="1"/>
                <c:pt idx="0">
                  <c:v>Bem preparado</c:v>
                </c:pt>
              </c:strCache>
            </c:strRef>
          </c:tx>
          <c:spPr>
            <a:solidFill>
              <a:srgbClr val="34A9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Plan1!$B$2:$D$2</c:f>
              <c:numCache>
                <c:formatCode>0</c:formatCode>
                <c:ptCount val="3"/>
                <c:pt idx="0" formatCode="General">
                  <c:v>15</c:v>
                </c:pt>
                <c:pt idx="1">
                  <c:v>14</c:v>
                </c:pt>
                <c:pt idx="2" formatCode="General">
                  <c:v>12</c:v>
                </c:pt>
              </c:numCache>
            </c:numRef>
          </c:val>
        </c:ser>
        <c:ser>
          <c:idx val="2"/>
          <c:order val="1"/>
          <c:tx>
            <c:strRef>
              <c:f>Plan1!$A$3</c:f>
              <c:strCache>
                <c:ptCount val="1"/>
                <c:pt idx="0">
                  <c:v>Razoavelmente preparado </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Plan1!$B$3:$D$3</c:f>
              <c:numCache>
                <c:formatCode>0</c:formatCode>
                <c:ptCount val="3"/>
                <c:pt idx="0" formatCode="General">
                  <c:v>41</c:v>
                </c:pt>
                <c:pt idx="1">
                  <c:v>37</c:v>
                </c:pt>
                <c:pt idx="2" formatCode="General">
                  <c:v>33</c:v>
                </c:pt>
              </c:numCache>
            </c:numRef>
          </c:val>
        </c:ser>
        <c:ser>
          <c:idx val="3"/>
          <c:order val="2"/>
          <c:tx>
            <c:strRef>
              <c:f>Plan1!$A$4</c:f>
              <c:strCache>
                <c:ptCount val="1"/>
                <c:pt idx="0">
                  <c:v>Pouco preparado </c:v>
                </c:pt>
              </c:strCache>
            </c:strRef>
          </c:tx>
          <c:spPr>
            <a:solidFill>
              <a:srgbClr val="B287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Plan1!$B$4:$D$4</c:f>
              <c:numCache>
                <c:formatCode>0</c:formatCode>
                <c:ptCount val="3"/>
                <c:pt idx="0" formatCode="General">
                  <c:v>27</c:v>
                </c:pt>
                <c:pt idx="1">
                  <c:v>30</c:v>
                </c:pt>
                <c:pt idx="2" formatCode="General">
                  <c:v>30</c:v>
                </c:pt>
              </c:numCache>
            </c:numRef>
          </c:val>
        </c:ser>
        <c:ser>
          <c:idx val="4"/>
          <c:order val="3"/>
          <c:tx>
            <c:strRef>
              <c:f>Plan1!$A$5</c:f>
              <c:strCache>
                <c:ptCount val="1"/>
                <c:pt idx="0">
                  <c:v>Despreparado </c:v>
                </c:pt>
              </c:strCache>
            </c:strRef>
          </c:tx>
          <c:spPr>
            <a:solidFill>
              <a:srgbClr val="832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Plan1!$B$5:$D$5</c:f>
              <c:numCache>
                <c:formatCode>0</c:formatCode>
                <c:ptCount val="3"/>
                <c:pt idx="0" formatCode="General">
                  <c:v>13</c:v>
                </c:pt>
                <c:pt idx="1">
                  <c:v>17</c:v>
                </c:pt>
                <c:pt idx="2" formatCode="General">
                  <c:v>22</c:v>
                </c:pt>
              </c:numCache>
            </c:numRef>
          </c:val>
        </c:ser>
        <c:ser>
          <c:idx val="5"/>
          <c:order val="4"/>
          <c:tx>
            <c:strRef>
              <c:f>Plan1!$A$6</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Plan1!$B$6:$D$6</c:f>
              <c:numCache>
                <c:formatCode>0</c:formatCode>
                <c:ptCount val="3"/>
                <c:pt idx="0" formatCode="General">
                  <c:v>4</c:v>
                </c:pt>
                <c:pt idx="1">
                  <c:v>3</c:v>
                </c:pt>
                <c:pt idx="2" formatCode="General">
                  <c:v>3</c:v>
                </c:pt>
              </c:numCache>
            </c:numRef>
          </c:val>
        </c:ser>
        <c:dLbls>
          <c:showLegendKey val="0"/>
          <c:showVal val="0"/>
          <c:showCatName val="0"/>
          <c:showSerName val="0"/>
          <c:showPercent val="0"/>
          <c:showBubbleSize val="0"/>
        </c:dLbls>
        <c:gapWidth val="150"/>
        <c:overlap val="100"/>
        <c:axId val="172187608"/>
        <c:axId val="172188000"/>
      </c:barChart>
      <c:catAx>
        <c:axId val="172187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72188000"/>
        <c:crosses val="autoZero"/>
        <c:auto val="0"/>
        <c:lblAlgn val="ctr"/>
        <c:lblOffset val="100"/>
        <c:noMultiLvlLbl val="0"/>
      </c:catAx>
      <c:valAx>
        <c:axId val="172188000"/>
        <c:scaling>
          <c:orientation val="minMax"/>
          <c:max val="100"/>
        </c:scaling>
        <c:delete val="1"/>
        <c:axPos val="b"/>
        <c:numFmt formatCode="General" sourceLinked="1"/>
        <c:majorTickMark val="out"/>
        <c:minorTickMark val="none"/>
        <c:tickLblPos val="none"/>
        <c:crossAx val="172187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13652038343537"/>
          <c:y val="0.30127004328861973"/>
          <c:w val="0.81505439961385073"/>
          <c:h val="0.38413445864849266"/>
        </c:manualLayout>
      </c:layout>
      <c:barChart>
        <c:barDir val="bar"/>
        <c:grouping val="stacked"/>
        <c:varyColors val="0"/>
        <c:ser>
          <c:idx val="1"/>
          <c:order val="0"/>
          <c:tx>
            <c:strRef>
              <c:f>Plan1!$A$2</c:f>
              <c:strCache>
                <c:ptCount val="1"/>
                <c:pt idx="0">
                  <c:v>Bem preparado</c:v>
                </c:pt>
              </c:strCache>
            </c:strRef>
          </c:tx>
          <c:spPr>
            <a:solidFill>
              <a:srgbClr val="34A9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Plan1!$B$2:$D$2</c:f>
              <c:numCache>
                <c:formatCode>General</c:formatCode>
                <c:ptCount val="3"/>
                <c:pt idx="0">
                  <c:v>14</c:v>
                </c:pt>
                <c:pt idx="1">
                  <c:v>14</c:v>
                </c:pt>
                <c:pt idx="2">
                  <c:v>12</c:v>
                </c:pt>
              </c:numCache>
            </c:numRef>
          </c:val>
        </c:ser>
        <c:ser>
          <c:idx val="2"/>
          <c:order val="1"/>
          <c:tx>
            <c:strRef>
              <c:f>Plan1!$A$3</c:f>
              <c:strCache>
                <c:ptCount val="1"/>
                <c:pt idx="0">
                  <c:v>Razoavelmente preparado </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Plan1!$B$3:$D$3</c:f>
              <c:numCache>
                <c:formatCode>General</c:formatCode>
                <c:ptCount val="3"/>
                <c:pt idx="0">
                  <c:v>43</c:v>
                </c:pt>
                <c:pt idx="1">
                  <c:v>41</c:v>
                </c:pt>
                <c:pt idx="2">
                  <c:v>30</c:v>
                </c:pt>
              </c:numCache>
            </c:numRef>
          </c:val>
        </c:ser>
        <c:ser>
          <c:idx val="3"/>
          <c:order val="2"/>
          <c:tx>
            <c:strRef>
              <c:f>Plan1!$A$4</c:f>
              <c:strCache>
                <c:ptCount val="1"/>
                <c:pt idx="0">
                  <c:v>Pouco preparado </c:v>
                </c:pt>
              </c:strCache>
            </c:strRef>
          </c:tx>
          <c:spPr>
            <a:solidFill>
              <a:srgbClr val="B287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Plan1!$B$4:$D$4</c:f>
              <c:numCache>
                <c:formatCode>General</c:formatCode>
                <c:ptCount val="3"/>
                <c:pt idx="0">
                  <c:v>26</c:v>
                </c:pt>
                <c:pt idx="1">
                  <c:v>26</c:v>
                </c:pt>
                <c:pt idx="2">
                  <c:v>32</c:v>
                </c:pt>
              </c:numCache>
            </c:numRef>
          </c:val>
        </c:ser>
        <c:ser>
          <c:idx val="4"/>
          <c:order val="3"/>
          <c:tx>
            <c:strRef>
              <c:f>Plan1!$A$5</c:f>
              <c:strCache>
                <c:ptCount val="1"/>
                <c:pt idx="0">
                  <c:v>Despreparado </c:v>
                </c:pt>
              </c:strCache>
            </c:strRef>
          </c:tx>
          <c:spPr>
            <a:solidFill>
              <a:srgbClr val="832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Plan1!$B$5:$D$5</c:f>
              <c:numCache>
                <c:formatCode>General</c:formatCode>
                <c:ptCount val="3"/>
                <c:pt idx="0">
                  <c:v>13</c:v>
                </c:pt>
                <c:pt idx="1">
                  <c:v>16</c:v>
                </c:pt>
                <c:pt idx="2">
                  <c:v>23</c:v>
                </c:pt>
              </c:numCache>
            </c:numRef>
          </c:val>
        </c:ser>
        <c:ser>
          <c:idx val="5"/>
          <c:order val="4"/>
          <c:tx>
            <c:strRef>
              <c:f>Plan1!$A$6</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2010</c:v>
                </c:pt>
                <c:pt idx="1">
                  <c:v>2013</c:v>
                </c:pt>
                <c:pt idx="2">
                  <c:v>2017</c:v>
                </c:pt>
              </c:numCache>
            </c:numRef>
          </c:cat>
          <c:val>
            <c:numRef>
              <c:f>Plan1!$B$6:$D$6</c:f>
              <c:numCache>
                <c:formatCode>General</c:formatCode>
                <c:ptCount val="3"/>
                <c:pt idx="0">
                  <c:v>3</c:v>
                </c:pt>
                <c:pt idx="1">
                  <c:v>3</c:v>
                </c:pt>
                <c:pt idx="2">
                  <c:v>3</c:v>
                </c:pt>
              </c:numCache>
            </c:numRef>
          </c:val>
        </c:ser>
        <c:dLbls>
          <c:showLegendKey val="0"/>
          <c:showVal val="0"/>
          <c:showCatName val="0"/>
          <c:showSerName val="0"/>
          <c:showPercent val="0"/>
          <c:showBubbleSize val="0"/>
        </c:dLbls>
        <c:gapWidth val="150"/>
        <c:overlap val="100"/>
        <c:axId val="172189568"/>
        <c:axId val="172189960"/>
      </c:barChart>
      <c:catAx>
        <c:axId val="172189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pt-BR"/>
          </a:p>
        </c:txPr>
        <c:crossAx val="172189960"/>
        <c:crosses val="autoZero"/>
        <c:auto val="0"/>
        <c:lblAlgn val="ctr"/>
        <c:lblOffset val="100"/>
        <c:noMultiLvlLbl val="0"/>
      </c:catAx>
      <c:valAx>
        <c:axId val="172189960"/>
        <c:scaling>
          <c:orientation val="minMax"/>
          <c:max val="100"/>
        </c:scaling>
        <c:delete val="1"/>
        <c:axPos val="b"/>
        <c:numFmt formatCode="General" sourceLinked="1"/>
        <c:majorTickMark val="out"/>
        <c:minorTickMark val="none"/>
        <c:tickLblPos val="none"/>
        <c:crossAx val="172189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30848062952361"/>
          <c:y val="0.13970162704061306"/>
          <c:w val="0.46692670528547692"/>
          <c:h val="0.85015450981816953"/>
        </c:manualLayout>
      </c:layout>
      <c:barChart>
        <c:barDir val="bar"/>
        <c:grouping val="clustered"/>
        <c:varyColors val="0"/>
        <c:ser>
          <c:idx val="0"/>
          <c:order val="0"/>
          <c:spPr>
            <a:solidFill>
              <a:srgbClr val="832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Plan1!$A$1:$A$12</c:f>
              <c:strCache>
                <c:ptCount val="12"/>
                <c:pt idx="0">
                  <c:v>Equipar melhor as escolas</c:v>
                </c:pt>
                <c:pt idx="1">
                  <c:v>Estimular a participação dos pais na cobrança por uma boa escola</c:v>
                </c:pt>
                <c:pt idx="2">
                  <c:v>Aumentar a segurança nas escolas</c:v>
                </c:pt>
                <c:pt idx="3">
                  <c:v>Melhorar o sistema (método) de ensino</c:v>
                </c:pt>
                <c:pt idx="4">
                  <c:v>Melhorar a gestão das escolas</c:v>
                </c:pt>
                <c:pt idx="5">
                  <c:v>Aumentar o tempo que o aluno fica na escola</c:v>
                </c:pt>
                <c:pt idx="6">
                  <c:v>Melhorar a formação de professores</c:v>
                </c:pt>
                <c:pt idx="7">
                  <c:v>Estimular a aproximação entre aluno e professor</c:v>
                </c:pt>
                <c:pt idx="8">
                  <c:v>Incentivar as atividades fora do ambiente escolar</c:v>
                </c:pt>
                <c:pt idx="9">
                  <c:v>Melhorar o sistema de avaliação nas escolas</c:v>
                </c:pt>
                <c:pt idx="10">
                  <c:v>Não sabe / não respondeu</c:v>
                </c:pt>
                <c:pt idx="11">
                  <c:v>Nenhuma destas / Outras </c:v>
                </c:pt>
              </c:strCache>
            </c:strRef>
          </c:cat>
          <c:val>
            <c:numRef>
              <c:f>Plan1!$B$1:$B$12</c:f>
              <c:numCache>
                <c:formatCode>General</c:formatCode>
                <c:ptCount val="12"/>
                <c:pt idx="0">
                  <c:v>28</c:v>
                </c:pt>
                <c:pt idx="1">
                  <c:v>25</c:v>
                </c:pt>
                <c:pt idx="2">
                  <c:v>24</c:v>
                </c:pt>
                <c:pt idx="3">
                  <c:v>23</c:v>
                </c:pt>
                <c:pt idx="4">
                  <c:v>18</c:v>
                </c:pt>
                <c:pt idx="5">
                  <c:v>18</c:v>
                </c:pt>
                <c:pt idx="6">
                  <c:v>17</c:v>
                </c:pt>
                <c:pt idx="7">
                  <c:v>16</c:v>
                </c:pt>
                <c:pt idx="8">
                  <c:v>11</c:v>
                </c:pt>
                <c:pt idx="9">
                  <c:v>8</c:v>
                </c:pt>
                <c:pt idx="10">
                  <c:v>3</c:v>
                </c:pt>
                <c:pt idx="11">
                  <c:v>1</c:v>
                </c:pt>
              </c:numCache>
            </c:numRef>
          </c:val>
        </c:ser>
        <c:dLbls>
          <c:showLegendKey val="0"/>
          <c:showVal val="0"/>
          <c:showCatName val="0"/>
          <c:showSerName val="0"/>
          <c:showPercent val="0"/>
          <c:showBubbleSize val="0"/>
        </c:dLbls>
        <c:gapWidth val="182"/>
        <c:axId val="172191136"/>
        <c:axId val="172191528"/>
      </c:barChart>
      <c:catAx>
        <c:axId val="172191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400" b="0" i="0" u="none" strike="noStrike" kern="1200" baseline="0">
                <a:solidFill>
                  <a:schemeClr val="tx1">
                    <a:lumMod val="75000"/>
                    <a:lumOff val="25000"/>
                  </a:schemeClr>
                </a:solidFill>
                <a:latin typeface="+mn-lt"/>
                <a:ea typeface="+mn-ea"/>
                <a:cs typeface="+mn-cs"/>
              </a:defRPr>
            </a:pPr>
            <a:endParaRPr lang="pt-BR"/>
          </a:p>
        </c:txPr>
        <c:crossAx val="172191528"/>
        <c:crosses val="autoZero"/>
        <c:auto val="1"/>
        <c:lblAlgn val="ctr"/>
        <c:lblOffset val="100"/>
        <c:noMultiLvlLbl val="0"/>
      </c:catAx>
      <c:valAx>
        <c:axId val="172191528"/>
        <c:scaling>
          <c:orientation val="minMax"/>
        </c:scaling>
        <c:delete val="1"/>
        <c:axPos val="t"/>
        <c:numFmt formatCode="General" sourceLinked="1"/>
        <c:majorTickMark val="none"/>
        <c:minorTickMark val="none"/>
        <c:tickLblPos val="none"/>
        <c:crossAx val="17219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58334676428763"/>
          <c:y val="0.2940804779861062"/>
          <c:w val="0.46310073528606371"/>
          <c:h val="0.48353165007809584"/>
        </c:manualLayout>
      </c:layout>
      <c:pieChart>
        <c:varyColors val="1"/>
        <c:ser>
          <c:idx val="0"/>
          <c:order val="0"/>
          <c:tx>
            <c:strRef>
              <c:f>Plan1!$B$1</c:f>
              <c:strCache>
                <c:ptCount val="1"/>
                <c:pt idx="0">
                  <c:v>2017</c:v>
                </c:pt>
              </c:strCache>
            </c:strRef>
          </c:tx>
          <c:spPr>
            <a:ln>
              <a:noFill/>
            </a:ln>
          </c:spPr>
          <c:dPt>
            <c:idx val="0"/>
            <c:bubble3D val="0"/>
            <c:spPr>
              <a:solidFill>
                <a:srgbClr val="36A9C6"/>
              </a:solidFill>
              <a:ln w="19050">
                <a:noFill/>
              </a:ln>
              <a:effectLst/>
            </c:spPr>
          </c:dPt>
          <c:dPt>
            <c:idx val="1"/>
            <c:bubble3D val="0"/>
            <c:spPr>
              <a:solidFill>
                <a:srgbClr val="B2D5E2"/>
              </a:solidFill>
              <a:ln w="19050">
                <a:noFill/>
              </a:ln>
              <a:effectLst/>
            </c:spPr>
          </c:dPt>
          <c:dPt>
            <c:idx val="2"/>
            <c:bubble3D val="0"/>
            <c:spPr>
              <a:solidFill>
                <a:schemeClr val="accent3"/>
              </a:solidFill>
              <a:ln w="19050">
                <a:noFill/>
              </a:ln>
              <a:effectLst/>
            </c:spPr>
          </c:dPt>
          <c:dPt>
            <c:idx val="3"/>
            <c:bubble3D val="0"/>
            <c:spPr>
              <a:solidFill>
                <a:srgbClr val="D8C4C6"/>
              </a:solidFill>
              <a:ln w="19050">
                <a:noFill/>
              </a:ln>
              <a:effectLst/>
            </c:spPr>
          </c:dPt>
          <c:dPt>
            <c:idx val="4"/>
            <c:bubble3D val="0"/>
            <c:spPr>
              <a:solidFill>
                <a:srgbClr val="7C1638"/>
              </a:solidFill>
              <a:ln w="19050">
                <a:noFill/>
              </a:ln>
              <a:effectLst/>
            </c:spPr>
          </c:dPt>
          <c:dPt>
            <c:idx val="5"/>
            <c:bubble3D val="0"/>
            <c:spPr>
              <a:solidFill>
                <a:srgbClr val="979796"/>
              </a:solidFill>
              <a:ln w="19050">
                <a:noFill/>
              </a:ln>
              <a:effectLst/>
            </c:spPr>
          </c:dPt>
          <c:dLbls>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Plan1!$A$2:$A$7</c:f>
              <c:strCache>
                <c:ptCount val="6"/>
                <c:pt idx="0">
                  <c:v>Concorda totalmente</c:v>
                </c:pt>
                <c:pt idx="1">
                  <c:v>Concorda em parte</c:v>
                </c:pt>
                <c:pt idx="2">
                  <c:v>Não concorda nem discorda (Espontânea)</c:v>
                </c:pt>
                <c:pt idx="3">
                  <c:v>Discorda em parte</c:v>
                </c:pt>
                <c:pt idx="4">
                  <c:v>Discorda totalmente</c:v>
                </c:pt>
                <c:pt idx="5">
                  <c:v>Não sabe / não respondeu</c:v>
                </c:pt>
              </c:strCache>
            </c:strRef>
          </c:cat>
          <c:val>
            <c:numRef>
              <c:f>Plan1!$B$2:$B$7</c:f>
              <c:numCache>
                <c:formatCode>General</c:formatCode>
                <c:ptCount val="6"/>
                <c:pt idx="0">
                  <c:v>56</c:v>
                </c:pt>
                <c:pt idx="1">
                  <c:v>21</c:v>
                </c:pt>
                <c:pt idx="2">
                  <c:v>1</c:v>
                </c:pt>
                <c:pt idx="3">
                  <c:v>9</c:v>
                </c:pt>
                <c:pt idx="4">
                  <c:v>11</c:v>
                </c:pt>
                <c:pt idx="5">
                  <c:v>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pt-B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3340671774634E-2"/>
          <c:y val="0.30438680427207326"/>
          <c:w val="0.86358845499416292"/>
          <c:h val="0.47452047896026828"/>
        </c:manualLayout>
      </c:layout>
      <c:barChart>
        <c:barDir val="bar"/>
        <c:grouping val="stacked"/>
        <c:varyColors val="0"/>
        <c:ser>
          <c:idx val="1"/>
          <c:order val="0"/>
          <c:tx>
            <c:strRef>
              <c:f>Plan1!$A$2</c:f>
              <c:strCache>
                <c:ptCount val="1"/>
                <c:pt idx="0">
                  <c:v>Concorda totalmente</c:v>
                </c:pt>
              </c:strCache>
            </c:strRef>
          </c:tx>
          <c:spPr>
            <a:solidFill>
              <a:srgbClr val="34A9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2017</c:v>
                </c:pt>
                <c:pt idx="1">
                  <c:v>2013</c:v>
                </c:pt>
                <c:pt idx="2">
                  <c:v>2010</c:v>
                </c:pt>
              </c:numCache>
            </c:numRef>
          </c:cat>
          <c:val>
            <c:numRef>
              <c:f>Plan1!$B$2:$D$2</c:f>
              <c:numCache>
                <c:formatCode>0</c:formatCode>
                <c:ptCount val="3"/>
                <c:pt idx="0" formatCode="General">
                  <c:v>90</c:v>
                </c:pt>
                <c:pt idx="1">
                  <c:v>80</c:v>
                </c:pt>
                <c:pt idx="2" formatCode="General">
                  <c:v>82</c:v>
                </c:pt>
              </c:numCache>
            </c:numRef>
          </c:val>
        </c:ser>
        <c:ser>
          <c:idx val="2"/>
          <c:order val="1"/>
          <c:tx>
            <c:strRef>
              <c:f>Plan1!$A$3</c:f>
              <c:strCache>
                <c:ptCount val="1"/>
                <c:pt idx="0">
                  <c:v>Concorda em parte</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2017</c:v>
                </c:pt>
                <c:pt idx="1">
                  <c:v>2013</c:v>
                </c:pt>
                <c:pt idx="2">
                  <c:v>2010</c:v>
                </c:pt>
              </c:numCache>
            </c:numRef>
          </c:cat>
          <c:val>
            <c:numRef>
              <c:f>Plan1!$B$3:$D$3</c:f>
              <c:numCache>
                <c:formatCode>0</c:formatCode>
                <c:ptCount val="3"/>
                <c:pt idx="0" formatCode="General">
                  <c:v>8</c:v>
                </c:pt>
                <c:pt idx="1">
                  <c:v>16</c:v>
                </c:pt>
                <c:pt idx="2" formatCode="General">
                  <c:v>15</c:v>
                </c:pt>
              </c:numCache>
            </c:numRef>
          </c:val>
        </c:ser>
        <c:ser>
          <c:idx val="3"/>
          <c:order val="2"/>
          <c:tx>
            <c:strRef>
              <c:f>Plan1!$A$4</c:f>
              <c:strCache>
                <c:ptCount val="1"/>
                <c:pt idx="0">
                  <c:v>Não concorda nem discorda (Espontânea)</c:v>
                </c:pt>
              </c:strCache>
            </c:strRef>
          </c:tx>
          <c:spPr>
            <a:solidFill>
              <a:srgbClr val="8BBF4D"/>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2017</c:v>
                </c:pt>
                <c:pt idx="1">
                  <c:v>2013</c:v>
                </c:pt>
                <c:pt idx="2">
                  <c:v>2010</c:v>
                </c:pt>
              </c:numCache>
            </c:numRef>
          </c:cat>
          <c:val>
            <c:numRef>
              <c:f>Plan1!$B$4:$D$4</c:f>
              <c:numCache>
                <c:formatCode>0</c:formatCode>
                <c:ptCount val="3"/>
                <c:pt idx="0" formatCode="General">
                  <c:v>0</c:v>
                </c:pt>
                <c:pt idx="1">
                  <c:v>2</c:v>
                </c:pt>
                <c:pt idx="2" formatCode="General">
                  <c:v>1</c:v>
                </c:pt>
              </c:numCache>
            </c:numRef>
          </c:val>
        </c:ser>
        <c:ser>
          <c:idx val="4"/>
          <c:order val="3"/>
          <c:tx>
            <c:strRef>
              <c:f>Plan1!$A$5</c:f>
              <c:strCache>
                <c:ptCount val="1"/>
                <c:pt idx="0">
                  <c:v>Discorda em parte</c:v>
                </c:pt>
              </c:strCache>
            </c:strRef>
          </c:tx>
          <c:spPr>
            <a:solidFill>
              <a:srgbClr val="822144"/>
            </a:solidFill>
            <a:ln>
              <a:noFill/>
            </a:ln>
            <a:effectLst/>
          </c:spPr>
          <c:invertIfNegative val="0"/>
          <c:dPt>
            <c:idx val="0"/>
            <c:invertIfNegative val="0"/>
            <c:bubble3D val="0"/>
            <c:spPr>
              <a:solidFill>
                <a:srgbClr val="B2878F"/>
              </a:solidFill>
              <a:ln>
                <a:noFill/>
              </a:ln>
              <a:effectLst/>
            </c:spPr>
          </c:dPt>
          <c:dPt>
            <c:idx val="1"/>
            <c:invertIfNegative val="0"/>
            <c:bubble3D val="0"/>
            <c:spPr>
              <a:solidFill>
                <a:srgbClr val="B2878F"/>
              </a:solidFill>
              <a:ln>
                <a:noFill/>
              </a:ln>
              <a:effectLst/>
            </c:spPr>
          </c:dPt>
          <c:dPt>
            <c:idx val="2"/>
            <c:invertIfNegative val="0"/>
            <c:bubble3D val="0"/>
            <c:spPr>
              <a:solidFill>
                <a:srgbClr val="B2878F"/>
              </a:solidFill>
              <a:ln>
                <a:noFill/>
              </a:ln>
              <a:effectLst/>
            </c:spPr>
          </c:dPt>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2017</c:v>
                </c:pt>
                <c:pt idx="1">
                  <c:v>2013</c:v>
                </c:pt>
                <c:pt idx="2">
                  <c:v>2010</c:v>
                </c:pt>
              </c:numCache>
            </c:numRef>
          </c:cat>
          <c:val>
            <c:numRef>
              <c:f>Plan1!$B$5:$D$5</c:f>
              <c:numCache>
                <c:formatCode>0</c:formatCode>
                <c:ptCount val="3"/>
                <c:pt idx="0" formatCode="General">
                  <c:v>1</c:v>
                </c:pt>
                <c:pt idx="1">
                  <c:v>0</c:v>
                </c:pt>
                <c:pt idx="2" formatCode="General">
                  <c:v>0</c:v>
                </c:pt>
              </c:numCache>
            </c:numRef>
          </c:val>
        </c:ser>
        <c:ser>
          <c:idx val="5"/>
          <c:order val="4"/>
          <c:tx>
            <c:strRef>
              <c:f>Plan1!$A$6</c:f>
              <c:strCache>
                <c:ptCount val="1"/>
                <c:pt idx="0">
                  <c:v>Discorda totalmente</c:v>
                </c:pt>
              </c:strCache>
            </c:strRef>
          </c:tx>
          <c:spPr>
            <a:solidFill>
              <a:srgbClr val="822144"/>
            </a:solidFill>
            <a:ln>
              <a:noFill/>
            </a:ln>
            <a:effectLst/>
          </c:spPr>
          <c:invertIfNegative val="0"/>
          <c:cat>
            <c:numRef>
              <c:f>Plan1!$B$1:$D$1</c:f>
              <c:numCache>
                <c:formatCode>General</c:formatCode>
                <c:ptCount val="3"/>
                <c:pt idx="0">
                  <c:v>2017</c:v>
                </c:pt>
                <c:pt idx="1">
                  <c:v>2013</c:v>
                </c:pt>
                <c:pt idx="2">
                  <c:v>2010</c:v>
                </c:pt>
              </c:numCache>
            </c:numRef>
          </c:cat>
          <c:val>
            <c:numRef>
              <c:f>Plan1!$B$6:$D$6</c:f>
              <c:numCache>
                <c:formatCode>0</c:formatCode>
                <c:ptCount val="3"/>
                <c:pt idx="0" formatCode="General">
                  <c:v>0</c:v>
                </c:pt>
                <c:pt idx="1">
                  <c:v>0</c:v>
                </c:pt>
                <c:pt idx="2" formatCode="General">
                  <c:v>0</c:v>
                </c:pt>
              </c:numCache>
            </c:numRef>
          </c:val>
        </c:ser>
        <c:ser>
          <c:idx val="0"/>
          <c:order val="5"/>
          <c:tx>
            <c:strRef>
              <c:f>Plan1!$A$7</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2017</c:v>
                </c:pt>
                <c:pt idx="1">
                  <c:v>2013</c:v>
                </c:pt>
                <c:pt idx="2">
                  <c:v>2010</c:v>
                </c:pt>
              </c:numCache>
            </c:numRef>
          </c:cat>
          <c:val>
            <c:numRef>
              <c:f>Plan1!$B$7:$D$7</c:f>
              <c:numCache>
                <c:formatCode>0</c:formatCode>
                <c:ptCount val="3"/>
                <c:pt idx="0" formatCode="General">
                  <c:v>1</c:v>
                </c:pt>
                <c:pt idx="1">
                  <c:v>1</c:v>
                </c:pt>
                <c:pt idx="2" formatCode="General">
                  <c:v>1</c:v>
                </c:pt>
              </c:numCache>
            </c:numRef>
          </c:val>
        </c:ser>
        <c:dLbls>
          <c:showLegendKey val="0"/>
          <c:showVal val="0"/>
          <c:showCatName val="0"/>
          <c:showSerName val="0"/>
          <c:showPercent val="0"/>
          <c:showBubbleSize val="0"/>
        </c:dLbls>
        <c:gapWidth val="150"/>
        <c:overlap val="100"/>
        <c:axId val="172192312"/>
        <c:axId val="172192704"/>
      </c:barChart>
      <c:catAx>
        <c:axId val="172192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72192704"/>
        <c:crosses val="autoZero"/>
        <c:auto val="0"/>
        <c:lblAlgn val="ctr"/>
        <c:lblOffset val="100"/>
        <c:noMultiLvlLbl val="0"/>
      </c:catAx>
      <c:valAx>
        <c:axId val="172192704"/>
        <c:scaling>
          <c:orientation val="minMax"/>
          <c:max val="100"/>
        </c:scaling>
        <c:delete val="1"/>
        <c:axPos val="t"/>
        <c:numFmt formatCode="General" sourceLinked="1"/>
        <c:majorTickMark val="out"/>
        <c:minorTickMark val="none"/>
        <c:tickLblPos val="none"/>
        <c:crossAx val="172192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89884522732024"/>
          <c:y val="0.32932089213970078"/>
          <c:w val="0.78787542952581779"/>
          <c:h val="0.37478412748975837"/>
        </c:manualLayout>
      </c:layout>
      <c:barChart>
        <c:barDir val="bar"/>
        <c:grouping val="stacked"/>
        <c:varyColors val="0"/>
        <c:ser>
          <c:idx val="1"/>
          <c:order val="0"/>
          <c:tx>
            <c:strRef>
              <c:f>Plan1!$A$2</c:f>
              <c:strCache>
                <c:ptCount val="1"/>
                <c:pt idx="0">
                  <c:v>Concorda totalmente</c:v>
                </c:pt>
              </c:strCache>
            </c:strRef>
          </c:tx>
          <c:spPr>
            <a:solidFill>
              <a:srgbClr val="34A9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c:f>
              <c:numCache>
                <c:formatCode>General</c:formatCode>
                <c:ptCount val="1"/>
                <c:pt idx="0">
                  <c:v>2017</c:v>
                </c:pt>
              </c:numCache>
            </c:numRef>
          </c:cat>
          <c:val>
            <c:numRef>
              <c:f>Plan1!$B$2</c:f>
              <c:numCache>
                <c:formatCode>General</c:formatCode>
                <c:ptCount val="1"/>
                <c:pt idx="0">
                  <c:v>58</c:v>
                </c:pt>
              </c:numCache>
            </c:numRef>
          </c:val>
        </c:ser>
        <c:ser>
          <c:idx val="2"/>
          <c:order val="1"/>
          <c:tx>
            <c:strRef>
              <c:f>Plan1!$A$3</c:f>
              <c:strCache>
                <c:ptCount val="1"/>
                <c:pt idx="0">
                  <c:v>Concorda em parte</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c:f>
              <c:numCache>
                <c:formatCode>General</c:formatCode>
                <c:ptCount val="1"/>
                <c:pt idx="0">
                  <c:v>2017</c:v>
                </c:pt>
              </c:numCache>
            </c:numRef>
          </c:cat>
          <c:val>
            <c:numRef>
              <c:f>Plan1!$B$3</c:f>
              <c:numCache>
                <c:formatCode>General</c:formatCode>
                <c:ptCount val="1"/>
                <c:pt idx="0">
                  <c:v>21</c:v>
                </c:pt>
              </c:numCache>
            </c:numRef>
          </c:val>
        </c:ser>
        <c:ser>
          <c:idx val="3"/>
          <c:order val="2"/>
          <c:tx>
            <c:strRef>
              <c:f>Plan1!$A$4</c:f>
              <c:strCache>
                <c:ptCount val="1"/>
                <c:pt idx="0">
                  <c:v>Não concorda nem discorda (Espontânea)</c:v>
                </c:pt>
              </c:strCache>
            </c:strRef>
          </c:tx>
          <c:spPr>
            <a:solidFill>
              <a:srgbClr val="8BBF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c:f>
              <c:numCache>
                <c:formatCode>General</c:formatCode>
                <c:ptCount val="1"/>
                <c:pt idx="0">
                  <c:v>2017</c:v>
                </c:pt>
              </c:numCache>
            </c:numRef>
          </c:cat>
          <c:val>
            <c:numRef>
              <c:f>Plan1!$B$4</c:f>
              <c:numCache>
                <c:formatCode>General</c:formatCode>
                <c:ptCount val="1"/>
                <c:pt idx="0">
                  <c:v>1</c:v>
                </c:pt>
              </c:numCache>
            </c:numRef>
          </c:val>
        </c:ser>
        <c:ser>
          <c:idx val="4"/>
          <c:order val="3"/>
          <c:tx>
            <c:strRef>
              <c:f>Plan1!$A$5</c:f>
              <c:strCache>
                <c:ptCount val="1"/>
                <c:pt idx="0">
                  <c:v>Discorda em parte</c:v>
                </c:pt>
              </c:strCache>
            </c:strRef>
          </c:tx>
          <c:spPr>
            <a:solidFill>
              <a:srgbClr val="822144"/>
            </a:solidFill>
            <a:ln>
              <a:noFill/>
            </a:ln>
            <a:effectLst/>
          </c:spPr>
          <c:invertIfNegative val="0"/>
          <c:dPt>
            <c:idx val="0"/>
            <c:invertIfNegative val="0"/>
            <c:bubble3D val="0"/>
            <c:spPr>
              <a:solidFill>
                <a:srgbClr val="B2878F"/>
              </a:solidFill>
              <a:ln>
                <a:noFill/>
              </a:ln>
              <a:effectLst/>
            </c:spPr>
          </c:dPt>
          <c:dPt>
            <c:idx val="1"/>
            <c:invertIfNegative val="0"/>
            <c:bubble3D val="0"/>
            <c:spPr>
              <a:solidFill>
                <a:srgbClr val="B2878F"/>
              </a:solidFill>
              <a:ln>
                <a:noFill/>
              </a:ln>
              <a:effectLst/>
            </c:spPr>
          </c:dPt>
          <c:dPt>
            <c:idx val="2"/>
            <c:invertIfNegative val="0"/>
            <c:bubble3D val="0"/>
            <c:spPr>
              <a:solidFill>
                <a:srgbClr val="B2878F"/>
              </a:solidFill>
              <a:ln>
                <a:noFill/>
              </a:ln>
              <a:effectLst/>
            </c:spPr>
          </c:dPt>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c:f>
              <c:numCache>
                <c:formatCode>General</c:formatCode>
                <c:ptCount val="1"/>
                <c:pt idx="0">
                  <c:v>2017</c:v>
                </c:pt>
              </c:numCache>
            </c:numRef>
          </c:cat>
          <c:val>
            <c:numRef>
              <c:f>Plan1!$B$5</c:f>
              <c:numCache>
                <c:formatCode>General</c:formatCode>
                <c:ptCount val="1"/>
                <c:pt idx="0">
                  <c:v>9</c:v>
                </c:pt>
              </c:numCache>
            </c:numRef>
          </c:val>
        </c:ser>
        <c:ser>
          <c:idx val="5"/>
          <c:order val="4"/>
          <c:tx>
            <c:strRef>
              <c:f>Plan1!$A$6</c:f>
              <c:strCache>
                <c:ptCount val="1"/>
                <c:pt idx="0">
                  <c:v>Discorda totalmente</c:v>
                </c:pt>
              </c:strCache>
            </c:strRef>
          </c:tx>
          <c:spPr>
            <a:solidFill>
              <a:srgbClr val="8221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c:f>
              <c:numCache>
                <c:formatCode>General</c:formatCode>
                <c:ptCount val="1"/>
                <c:pt idx="0">
                  <c:v>2017</c:v>
                </c:pt>
              </c:numCache>
            </c:numRef>
          </c:cat>
          <c:val>
            <c:numRef>
              <c:f>Plan1!$B$6</c:f>
              <c:numCache>
                <c:formatCode>General</c:formatCode>
                <c:ptCount val="1"/>
                <c:pt idx="0">
                  <c:v>10</c:v>
                </c:pt>
              </c:numCache>
            </c:numRef>
          </c:val>
        </c:ser>
        <c:ser>
          <c:idx val="0"/>
          <c:order val="5"/>
          <c:tx>
            <c:strRef>
              <c:f>Plan1!$A$7</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c:f>
              <c:numCache>
                <c:formatCode>General</c:formatCode>
                <c:ptCount val="1"/>
                <c:pt idx="0">
                  <c:v>2017</c:v>
                </c:pt>
              </c:numCache>
            </c:numRef>
          </c:cat>
          <c:val>
            <c:numRef>
              <c:f>Plan1!$B$7</c:f>
              <c:numCache>
                <c:formatCode>General</c:formatCode>
                <c:ptCount val="1"/>
                <c:pt idx="0">
                  <c:v>2</c:v>
                </c:pt>
              </c:numCache>
            </c:numRef>
          </c:val>
        </c:ser>
        <c:dLbls>
          <c:showLegendKey val="0"/>
          <c:showVal val="0"/>
          <c:showCatName val="0"/>
          <c:showSerName val="0"/>
          <c:showPercent val="0"/>
          <c:showBubbleSize val="0"/>
        </c:dLbls>
        <c:gapWidth val="150"/>
        <c:overlap val="100"/>
        <c:axId val="185375600"/>
        <c:axId val="185375992"/>
      </c:barChart>
      <c:catAx>
        <c:axId val="18537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85375992"/>
        <c:crosses val="autoZero"/>
        <c:auto val="0"/>
        <c:lblAlgn val="ctr"/>
        <c:lblOffset val="100"/>
        <c:noMultiLvlLbl val="0"/>
      </c:catAx>
      <c:valAx>
        <c:axId val="185375992"/>
        <c:scaling>
          <c:orientation val="minMax"/>
          <c:max val="100"/>
        </c:scaling>
        <c:delete val="1"/>
        <c:axPos val="t"/>
        <c:numFmt formatCode="General" sourceLinked="1"/>
        <c:majorTickMark val="out"/>
        <c:minorTickMark val="none"/>
        <c:tickLblPos val="none"/>
        <c:crossAx val="185375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2017</c:v>
                </c:pt>
              </c:strCache>
            </c:strRef>
          </c:tx>
          <c:spPr>
            <a:ln>
              <a:noFill/>
            </a:ln>
          </c:spPr>
          <c:dPt>
            <c:idx val="0"/>
            <c:bubble3D val="0"/>
            <c:spPr>
              <a:solidFill>
                <a:srgbClr val="36A9C6"/>
              </a:solidFill>
              <a:ln w="19050">
                <a:noFill/>
              </a:ln>
              <a:effectLst/>
            </c:spPr>
          </c:dPt>
          <c:dPt>
            <c:idx val="1"/>
            <c:bubble3D val="0"/>
            <c:spPr>
              <a:solidFill>
                <a:srgbClr val="B2D5E2"/>
              </a:solidFill>
              <a:ln w="19050">
                <a:noFill/>
              </a:ln>
              <a:effectLst/>
            </c:spPr>
          </c:dPt>
          <c:dPt>
            <c:idx val="2"/>
            <c:bubble3D val="0"/>
            <c:spPr>
              <a:solidFill>
                <a:srgbClr val="8BBF4D"/>
              </a:solidFill>
              <a:ln w="19050">
                <a:noFill/>
              </a:ln>
              <a:effectLst/>
            </c:spPr>
          </c:dPt>
          <c:dPt>
            <c:idx val="3"/>
            <c:bubble3D val="0"/>
            <c:spPr>
              <a:solidFill>
                <a:srgbClr val="D8C4C6"/>
              </a:solidFill>
              <a:ln w="19050">
                <a:noFill/>
              </a:ln>
              <a:effectLst/>
            </c:spPr>
          </c:dPt>
          <c:dPt>
            <c:idx val="4"/>
            <c:bubble3D val="0"/>
            <c:spPr>
              <a:solidFill>
                <a:srgbClr val="7C1638"/>
              </a:solidFill>
              <a:ln w="19050">
                <a:noFill/>
              </a:ln>
              <a:effectLst/>
            </c:spPr>
          </c:dPt>
          <c:dPt>
            <c:idx val="5"/>
            <c:bubble3D val="0"/>
            <c:spPr>
              <a:solidFill>
                <a:srgbClr val="979796"/>
              </a:solidFill>
              <a:ln w="19050">
                <a:noFill/>
              </a:ln>
              <a:effectLst/>
            </c:spPr>
          </c:dPt>
          <c:dLbls>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Plan1!$A$2:$A$7</c:f>
              <c:strCache>
                <c:ptCount val="6"/>
                <c:pt idx="0">
                  <c:v>Concorda totalmente</c:v>
                </c:pt>
                <c:pt idx="1">
                  <c:v>Concorda em parte</c:v>
                </c:pt>
                <c:pt idx="2">
                  <c:v>Não concorda nem discorda (Espontânea)</c:v>
                </c:pt>
                <c:pt idx="3">
                  <c:v>Discorda em parte</c:v>
                </c:pt>
                <c:pt idx="4">
                  <c:v>Discorda totalmente</c:v>
                </c:pt>
                <c:pt idx="5">
                  <c:v>Não sabe / não respondeu</c:v>
                </c:pt>
              </c:strCache>
            </c:strRef>
          </c:cat>
          <c:val>
            <c:numRef>
              <c:f>Plan1!$B$2:$B$7</c:f>
              <c:numCache>
                <c:formatCode>General</c:formatCode>
                <c:ptCount val="6"/>
                <c:pt idx="0">
                  <c:v>43</c:v>
                </c:pt>
                <c:pt idx="1">
                  <c:v>25</c:v>
                </c:pt>
                <c:pt idx="2">
                  <c:v>1</c:v>
                </c:pt>
                <c:pt idx="3">
                  <c:v>15</c:v>
                </c:pt>
                <c:pt idx="4">
                  <c:v>14</c:v>
                </c:pt>
                <c:pt idx="5">
                  <c:v>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pt-B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226731785760131"/>
          <c:y val="0.19647290852026686"/>
          <c:w val="0.40894287702671361"/>
          <c:h val="0.79259780232948263"/>
        </c:manualLayout>
      </c:layout>
      <c:barChart>
        <c:barDir val="bar"/>
        <c:grouping val="clustered"/>
        <c:varyColors val="0"/>
        <c:ser>
          <c:idx val="0"/>
          <c:order val="0"/>
          <c:spPr>
            <a:solidFill>
              <a:srgbClr val="832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Plan1!$A$1:$A$9</c:f>
              <c:strCache>
                <c:ptCount val="9"/>
                <c:pt idx="0">
                  <c:v>Aumentar o salário dos professores</c:v>
                </c:pt>
                <c:pt idx="1">
                  <c:v>Aumentar o número de professores</c:v>
                </c:pt>
                <c:pt idx="2">
                  <c:v>Melhorar a formação dos professores</c:v>
                </c:pt>
                <c:pt idx="3">
                  <c:v>Garantir a segurança dos professores na sala de aula</c:v>
                </c:pt>
                <c:pt idx="4">
                  <c:v>Disponibilizar a infraestrutura necessária para que os professores realizem seu trabalho</c:v>
                </c:pt>
                <c:pt idx="5">
                  <c:v>Reconhecer e premiar os bons professores</c:v>
                </c:pt>
                <c:pt idx="6">
                  <c:v>Punir com rigor os maus professores</c:v>
                </c:pt>
                <c:pt idx="7">
                  <c:v>Não sabe / não respondeu</c:v>
                </c:pt>
                <c:pt idx="8">
                  <c:v>Nenhuma destas / Outras </c:v>
                </c:pt>
              </c:strCache>
            </c:strRef>
          </c:cat>
          <c:val>
            <c:numRef>
              <c:f>Plan1!$B$1:$B$9</c:f>
              <c:numCache>
                <c:formatCode>General</c:formatCode>
                <c:ptCount val="9"/>
                <c:pt idx="0">
                  <c:v>40</c:v>
                </c:pt>
                <c:pt idx="1">
                  <c:v>34</c:v>
                </c:pt>
                <c:pt idx="2">
                  <c:v>32</c:v>
                </c:pt>
                <c:pt idx="3">
                  <c:v>27</c:v>
                </c:pt>
                <c:pt idx="4">
                  <c:v>25</c:v>
                </c:pt>
                <c:pt idx="5">
                  <c:v>24</c:v>
                </c:pt>
                <c:pt idx="6">
                  <c:v>9</c:v>
                </c:pt>
                <c:pt idx="7">
                  <c:v>2</c:v>
                </c:pt>
                <c:pt idx="8">
                  <c:v>1</c:v>
                </c:pt>
              </c:numCache>
            </c:numRef>
          </c:val>
        </c:ser>
        <c:dLbls>
          <c:showLegendKey val="0"/>
          <c:showVal val="0"/>
          <c:showCatName val="0"/>
          <c:showSerName val="0"/>
          <c:showPercent val="0"/>
          <c:showBubbleSize val="0"/>
        </c:dLbls>
        <c:gapWidth val="182"/>
        <c:axId val="185377952"/>
        <c:axId val="185378344"/>
      </c:barChart>
      <c:catAx>
        <c:axId val="185377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crossAx val="185378344"/>
        <c:crosses val="autoZero"/>
        <c:auto val="1"/>
        <c:lblAlgn val="ctr"/>
        <c:lblOffset val="100"/>
        <c:noMultiLvlLbl val="0"/>
      </c:catAx>
      <c:valAx>
        <c:axId val="185378344"/>
        <c:scaling>
          <c:orientation val="minMax"/>
        </c:scaling>
        <c:delete val="1"/>
        <c:axPos val="t"/>
        <c:numFmt formatCode="General" sourceLinked="1"/>
        <c:majorTickMark val="none"/>
        <c:minorTickMark val="none"/>
        <c:tickLblPos val="none"/>
        <c:crossAx val="185377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2017</c:v>
                </c:pt>
              </c:strCache>
            </c:strRef>
          </c:tx>
          <c:spPr>
            <a:ln>
              <a:noFill/>
            </a:ln>
          </c:spPr>
          <c:dPt>
            <c:idx val="0"/>
            <c:bubble3D val="0"/>
            <c:spPr>
              <a:solidFill>
                <a:srgbClr val="36A9C6"/>
              </a:solidFill>
              <a:ln w="19050">
                <a:noFill/>
              </a:ln>
              <a:effectLst/>
            </c:spPr>
          </c:dPt>
          <c:dPt>
            <c:idx val="1"/>
            <c:bubble3D val="0"/>
            <c:spPr>
              <a:solidFill>
                <a:srgbClr val="B2D5E2"/>
              </a:solidFill>
              <a:ln w="19050">
                <a:noFill/>
              </a:ln>
              <a:effectLst/>
            </c:spPr>
          </c:dPt>
          <c:dPt>
            <c:idx val="2"/>
            <c:bubble3D val="0"/>
            <c:spPr>
              <a:solidFill>
                <a:schemeClr val="accent3"/>
              </a:solidFill>
              <a:ln w="19050">
                <a:noFill/>
              </a:ln>
              <a:effectLst/>
            </c:spPr>
          </c:dPt>
          <c:dPt>
            <c:idx val="3"/>
            <c:bubble3D val="0"/>
            <c:spPr>
              <a:solidFill>
                <a:srgbClr val="D8C4C6"/>
              </a:solidFill>
              <a:ln w="19050">
                <a:noFill/>
              </a:ln>
              <a:effectLst/>
            </c:spPr>
          </c:dPt>
          <c:dPt>
            <c:idx val="4"/>
            <c:bubble3D val="0"/>
            <c:spPr>
              <a:solidFill>
                <a:srgbClr val="7C1638"/>
              </a:solidFill>
              <a:ln w="19050">
                <a:noFill/>
              </a:ln>
              <a:effectLst/>
            </c:spPr>
          </c:dPt>
          <c:dPt>
            <c:idx val="5"/>
            <c:bubble3D val="0"/>
            <c:spPr>
              <a:solidFill>
                <a:srgbClr val="979796"/>
              </a:solidFill>
              <a:ln w="19050">
                <a:noFill/>
              </a:ln>
              <a:effectLst/>
            </c:spPr>
          </c:dPt>
          <c:dLbls>
            <c:dLbl>
              <c:idx val="2"/>
              <c:delete val="1"/>
              <c:extLst>
                <c:ext xmlns:c15="http://schemas.microsoft.com/office/drawing/2012/chart" uri="{CE6537A1-D6FC-4f65-9D91-7224C49458BB}"/>
              </c:extLst>
            </c:dLbl>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Plan1!$A$2:$A$7</c:f>
              <c:strCache>
                <c:ptCount val="6"/>
                <c:pt idx="0">
                  <c:v>Concorda totalmente</c:v>
                </c:pt>
                <c:pt idx="1">
                  <c:v>Concorda em parte</c:v>
                </c:pt>
                <c:pt idx="2">
                  <c:v>Não concorda nem discorda (Espontânea)</c:v>
                </c:pt>
                <c:pt idx="3">
                  <c:v>Discorda em parte</c:v>
                </c:pt>
                <c:pt idx="4">
                  <c:v>Discorda totalmente</c:v>
                </c:pt>
                <c:pt idx="5">
                  <c:v>Não sabe / não respondeu</c:v>
                </c:pt>
              </c:strCache>
            </c:strRef>
          </c:cat>
          <c:val>
            <c:numRef>
              <c:f>Plan1!$B$2:$B$7</c:f>
              <c:numCache>
                <c:formatCode>General</c:formatCode>
                <c:ptCount val="6"/>
                <c:pt idx="0">
                  <c:v>79</c:v>
                </c:pt>
                <c:pt idx="1">
                  <c:v>14</c:v>
                </c:pt>
                <c:pt idx="2">
                  <c:v>0</c:v>
                </c:pt>
                <c:pt idx="3">
                  <c:v>3</c:v>
                </c:pt>
                <c:pt idx="4">
                  <c:v>2</c:v>
                </c:pt>
                <c:pt idx="5">
                  <c:v>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pt-B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46323808946612"/>
          <c:y val="0.19888479037232726"/>
          <c:w val="0.45811508215342195"/>
          <c:h val="0.72351270664605916"/>
        </c:manualLayout>
      </c:layout>
      <c:barChart>
        <c:barDir val="bar"/>
        <c:grouping val="clustered"/>
        <c:varyColors val="0"/>
        <c:ser>
          <c:idx val="0"/>
          <c:order val="0"/>
          <c:tx>
            <c:strRef>
              <c:f>Plan1!$B$1</c:f>
              <c:strCache>
                <c:ptCount val="1"/>
                <c:pt idx="0">
                  <c:v>Ensino fundamental</c:v>
                </c:pt>
              </c:strCache>
            </c:strRef>
          </c:tx>
          <c:spPr>
            <a:solidFill>
              <a:srgbClr val="34A9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Plan1!$A$2:$A$8</c:f>
              <c:strCache>
                <c:ptCount val="7"/>
                <c:pt idx="0">
                  <c:v>Presidente da República</c:v>
                </c:pt>
                <c:pt idx="1">
                  <c:v>Próprios alunos</c:v>
                </c:pt>
                <c:pt idx="2">
                  <c:v>Governador(a)</c:v>
                </c:pt>
                <c:pt idx="3">
                  <c:v>Prefeito(a)</c:v>
                </c:pt>
                <c:pt idx="4">
                  <c:v>Professores da escola</c:v>
                </c:pt>
                <c:pt idx="5">
                  <c:v>Pais dos alunos</c:v>
                </c:pt>
                <c:pt idx="6">
                  <c:v>Diretor(a) da escola</c:v>
                </c:pt>
              </c:strCache>
            </c:strRef>
          </c:cat>
          <c:val>
            <c:numRef>
              <c:f>Plan1!$B$2:$B$8</c:f>
              <c:numCache>
                <c:formatCode>General</c:formatCode>
                <c:ptCount val="7"/>
                <c:pt idx="0">
                  <c:v>70</c:v>
                </c:pt>
                <c:pt idx="1">
                  <c:v>70</c:v>
                </c:pt>
                <c:pt idx="2">
                  <c:v>72</c:v>
                </c:pt>
                <c:pt idx="3">
                  <c:v>73</c:v>
                </c:pt>
                <c:pt idx="4">
                  <c:v>78</c:v>
                </c:pt>
                <c:pt idx="5">
                  <c:v>80</c:v>
                </c:pt>
                <c:pt idx="6">
                  <c:v>81</c:v>
                </c:pt>
              </c:numCache>
            </c:numRef>
          </c:val>
        </c:ser>
        <c:ser>
          <c:idx val="1"/>
          <c:order val="1"/>
          <c:tx>
            <c:strRef>
              <c:f>Plan1!$C$1</c:f>
              <c:strCache>
                <c:ptCount val="1"/>
                <c:pt idx="0">
                  <c:v>Ensino médio</c:v>
                </c:pt>
              </c:strCache>
            </c:strRef>
          </c:tx>
          <c:spPr>
            <a:solidFill>
              <a:srgbClr val="832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Plan1!$A$2:$A$8</c:f>
              <c:strCache>
                <c:ptCount val="7"/>
                <c:pt idx="0">
                  <c:v>Presidente da República</c:v>
                </c:pt>
                <c:pt idx="1">
                  <c:v>Próprios alunos</c:v>
                </c:pt>
                <c:pt idx="2">
                  <c:v>Governador(a)</c:v>
                </c:pt>
                <c:pt idx="3">
                  <c:v>Prefeito(a)</c:v>
                </c:pt>
                <c:pt idx="4">
                  <c:v>Professores da escola</c:v>
                </c:pt>
                <c:pt idx="5">
                  <c:v>Pais dos alunos</c:v>
                </c:pt>
                <c:pt idx="6">
                  <c:v>Diretor(a) da escola</c:v>
                </c:pt>
              </c:strCache>
            </c:strRef>
          </c:cat>
          <c:val>
            <c:numRef>
              <c:f>Plan1!$C$2:$C$8</c:f>
              <c:numCache>
                <c:formatCode>General</c:formatCode>
                <c:ptCount val="7"/>
                <c:pt idx="0">
                  <c:v>76</c:v>
                </c:pt>
                <c:pt idx="1">
                  <c:v>78</c:v>
                </c:pt>
                <c:pt idx="2">
                  <c:v>76</c:v>
                </c:pt>
                <c:pt idx="3">
                  <c:v>76</c:v>
                </c:pt>
                <c:pt idx="4">
                  <c:v>83</c:v>
                </c:pt>
                <c:pt idx="5">
                  <c:v>83</c:v>
                </c:pt>
                <c:pt idx="6">
                  <c:v>84</c:v>
                </c:pt>
              </c:numCache>
            </c:numRef>
          </c:val>
        </c:ser>
        <c:dLbls>
          <c:showLegendKey val="0"/>
          <c:showVal val="0"/>
          <c:showCatName val="0"/>
          <c:showSerName val="0"/>
          <c:showPercent val="0"/>
          <c:showBubbleSize val="0"/>
        </c:dLbls>
        <c:gapWidth val="182"/>
        <c:axId val="185379912"/>
        <c:axId val="185380304"/>
      </c:barChart>
      <c:catAx>
        <c:axId val="185379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pt-BR"/>
          </a:p>
        </c:txPr>
        <c:crossAx val="185380304"/>
        <c:crosses val="autoZero"/>
        <c:auto val="1"/>
        <c:lblAlgn val="ctr"/>
        <c:lblOffset val="100"/>
        <c:noMultiLvlLbl val="0"/>
      </c:catAx>
      <c:valAx>
        <c:axId val="185380304"/>
        <c:scaling>
          <c:orientation val="minMax"/>
        </c:scaling>
        <c:delete val="1"/>
        <c:axPos val="b"/>
        <c:numFmt formatCode="General" sourceLinked="1"/>
        <c:majorTickMark val="none"/>
        <c:minorTickMark val="none"/>
        <c:tickLblPos val="none"/>
        <c:crossAx val="185379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2017</c:v>
                </c:pt>
              </c:strCache>
            </c:strRef>
          </c:tx>
          <c:spPr>
            <a:ln>
              <a:noFill/>
            </a:ln>
          </c:spPr>
          <c:dPt>
            <c:idx val="0"/>
            <c:bubble3D val="0"/>
            <c:spPr>
              <a:solidFill>
                <a:srgbClr val="36A9C6"/>
              </a:solidFill>
              <a:ln w="19050">
                <a:noFill/>
              </a:ln>
              <a:effectLst/>
            </c:spPr>
          </c:dPt>
          <c:dPt>
            <c:idx val="1"/>
            <c:bubble3D val="0"/>
            <c:spPr>
              <a:solidFill>
                <a:srgbClr val="B2D5E2"/>
              </a:solidFill>
              <a:ln w="19050">
                <a:noFill/>
              </a:ln>
              <a:effectLst/>
            </c:spPr>
          </c:dPt>
          <c:dPt>
            <c:idx val="2"/>
            <c:bubble3D val="0"/>
            <c:spPr>
              <a:solidFill>
                <a:schemeClr val="accent3"/>
              </a:solidFill>
              <a:ln w="19050">
                <a:noFill/>
              </a:ln>
              <a:effectLst/>
            </c:spPr>
          </c:dPt>
          <c:dPt>
            <c:idx val="3"/>
            <c:bubble3D val="0"/>
            <c:spPr>
              <a:solidFill>
                <a:srgbClr val="D8C4C6"/>
              </a:solidFill>
              <a:ln w="19050">
                <a:noFill/>
              </a:ln>
              <a:effectLst/>
            </c:spPr>
          </c:dPt>
          <c:dPt>
            <c:idx val="4"/>
            <c:bubble3D val="0"/>
            <c:spPr>
              <a:solidFill>
                <a:srgbClr val="7C1638"/>
              </a:solidFill>
              <a:ln w="19050">
                <a:noFill/>
              </a:ln>
              <a:effectLst/>
            </c:spPr>
          </c:dPt>
          <c:dPt>
            <c:idx val="5"/>
            <c:bubble3D val="0"/>
            <c:spPr>
              <a:solidFill>
                <a:srgbClr val="979796"/>
              </a:solidFill>
              <a:ln w="19050">
                <a:noFill/>
              </a:ln>
              <a:effectLst/>
            </c:spPr>
          </c:dPt>
          <c:dLbls>
            <c:dLbl>
              <c:idx val="2"/>
              <c:delete val="1"/>
              <c:extLst>
                <c:ext xmlns:c15="http://schemas.microsoft.com/office/drawing/2012/chart" uri="{CE6537A1-D6FC-4f65-9D91-7224C49458BB}"/>
              </c:extLst>
            </c:dLbl>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Plan1!$A$2:$A$7</c:f>
              <c:strCache>
                <c:ptCount val="6"/>
                <c:pt idx="0">
                  <c:v>Concorda totalmente</c:v>
                </c:pt>
                <c:pt idx="1">
                  <c:v>Concorda em parte</c:v>
                </c:pt>
                <c:pt idx="2">
                  <c:v>Não concorda nem discorda (Espontânea)</c:v>
                </c:pt>
                <c:pt idx="3">
                  <c:v>Discorda em parte</c:v>
                </c:pt>
                <c:pt idx="4">
                  <c:v>Discorda totalmente</c:v>
                </c:pt>
                <c:pt idx="5">
                  <c:v>Não sabe / não respondeu</c:v>
                </c:pt>
              </c:strCache>
            </c:strRef>
          </c:cat>
          <c:val>
            <c:numRef>
              <c:f>Plan1!$B$2:$B$7</c:f>
              <c:numCache>
                <c:formatCode>0</c:formatCode>
                <c:ptCount val="6"/>
                <c:pt idx="0">
                  <c:v>82</c:v>
                </c:pt>
                <c:pt idx="1">
                  <c:v>14</c:v>
                </c:pt>
                <c:pt idx="2">
                  <c:v>0</c:v>
                </c:pt>
                <c:pt idx="3">
                  <c:v>2</c:v>
                </c:pt>
                <c:pt idx="4">
                  <c:v>2</c:v>
                </c:pt>
                <c:pt idx="5">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pt-B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2017</c:v>
                </c:pt>
              </c:strCache>
            </c:strRef>
          </c:tx>
          <c:spPr>
            <a:ln>
              <a:noFill/>
            </a:ln>
          </c:spPr>
          <c:dPt>
            <c:idx val="0"/>
            <c:bubble3D val="0"/>
            <c:spPr>
              <a:solidFill>
                <a:srgbClr val="36A9C6"/>
              </a:solidFill>
              <a:ln w="19050">
                <a:noFill/>
              </a:ln>
              <a:effectLst/>
            </c:spPr>
          </c:dPt>
          <c:dPt>
            <c:idx val="1"/>
            <c:bubble3D val="0"/>
            <c:spPr>
              <a:solidFill>
                <a:srgbClr val="B2D5E2"/>
              </a:solidFill>
              <a:ln w="19050">
                <a:noFill/>
              </a:ln>
              <a:effectLst/>
            </c:spPr>
          </c:dPt>
          <c:dPt>
            <c:idx val="2"/>
            <c:bubble3D val="0"/>
            <c:spPr>
              <a:solidFill>
                <a:schemeClr val="accent3"/>
              </a:solidFill>
              <a:ln w="19050">
                <a:noFill/>
              </a:ln>
              <a:effectLst/>
            </c:spPr>
          </c:dPt>
          <c:dPt>
            <c:idx val="3"/>
            <c:bubble3D val="0"/>
            <c:spPr>
              <a:solidFill>
                <a:srgbClr val="D8C4C6"/>
              </a:solidFill>
              <a:ln w="19050">
                <a:noFill/>
              </a:ln>
              <a:effectLst/>
            </c:spPr>
          </c:dPt>
          <c:dPt>
            <c:idx val="4"/>
            <c:bubble3D val="0"/>
            <c:spPr>
              <a:solidFill>
                <a:srgbClr val="7C1638"/>
              </a:solidFill>
              <a:ln w="19050">
                <a:noFill/>
              </a:ln>
              <a:effectLst/>
            </c:spPr>
          </c:dPt>
          <c:dPt>
            <c:idx val="5"/>
            <c:bubble3D val="0"/>
            <c:spPr>
              <a:solidFill>
                <a:srgbClr val="979796"/>
              </a:solidFill>
              <a:ln w="19050">
                <a:noFill/>
              </a:ln>
              <a:effectLst/>
            </c:spPr>
          </c:dPt>
          <c:dLbls>
            <c:dLbl>
              <c:idx val="2"/>
              <c:delete val="1"/>
              <c:extLst>
                <c:ext xmlns:c15="http://schemas.microsoft.com/office/drawing/2012/chart" uri="{CE6537A1-D6FC-4f65-9D91-7224C49458BB}"/>
              </c:extLst>
            </c:dLbl>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Plan1!$A$2:$A$7</c:f>
              <c:strCache>
                <c:ptCount val="6"/>
                <c:pt idx="0">
                  <c:v>Concorda totalmente</c:v>
                </c:pt>
                <c:pt idx="1">
                  <c:v>Concorda em parte</c:v>
                </c:pt>
                <c:pt idx="2">
                  <c:v>Não concorda nem discorda (Espontânea)</c:v>
                </c:pt>
                <c:pt idx="3">
                  <c:v>Discorda em parte</c:v>
                </c:pt>
                <c:pt idx="4">
                  <c:v>Discorda totalmente</c:v>
                </c:pt>
                <c:pt idx="5">
                  <c:v>Não sabe / não respondeu</c:v>
                </c:pt>
              </c:strCache>
            </c:strRef>
          </c:cat>
          <c:val>
            <c:numRef>
              <c:f>Plan1!$B$2:$B$7</c:f>
              <c:numCache>
                <c:formatCode>General</c:formatCode>
                <c:ptCount val="6"/>
                <c:pt idx="0">
                  <c:v>60</c:v>
                </c:pt>
                <c:pt idx="1">
                  <c:v>17</c:v>
                </c:pt>
                <c:pt idx="2">
                  <c:v>0</c:v>
                </c:pt>
                <c:pt idx="3">
                  <c:v>8</c:v>
                </c:pt>
                <c:pt idx="4">
                  <c:v>13</c:v>
                </c:pt>
                <c:pt idx="5">
                  <c:v>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pt-B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Plan1!$B$2</c:f>
              <c:strCache>
                <c:ptCount val="1"/>
                <c:pt idx="0">
                  <c:v>Percentual</c:v>
                </c:pt>
              </c:strCache>
            </c:strRef>
          </c:tx>
          <c:spPr>
            <a:ln>
              <a:noFill/>
            </a:ln>
          </c:spPr>
          <c:dPt>
            <c:idx val="0"/>
            <c:bubble3D val="0"/>
            <c:spPr>
              <a:solidFill>
                <a:srgbClr val="36A9C6"/>
              </a:solidFill>
              <a:ln w="19050">
                <a:noFill/>
              </a:ln>
              <a:effectLst/>
            </c:spPr>
          </c:dPt>
          <c:dPt>
            <c:idx val="1"/>
            <c:bubble3D val="0"/>
            <c:spPr>
              <a:solidFill>
                <a:srgbClr val="B2D5E2"/>
              </a:solidFill>
              <a:ln w="19050">
                <a:noFill/>
              </a:ln>
              <a:effectLst/>
            </c:spPr>
          </c:dPt>
          <c:dPt>
            <c:idx val="2"/>
            <c:bubble3D val="0"/>
            <c:spPr>
              <a:solidFill>
                <a:srgbClr val="8BBF4D"/>
              </a:solidFill>
              <a:ln w="19050">
                <a:noFill/>
              </a:ln>
              <a:effectLst/>
            </c:spPr>
          </c:dPt>
          <c:dPt>
            <c:idx val="3"/>
            <c:bubble3D val="0"/>
            <c:spPr>
              <a:solidFill>
                <a:srgbClr val="D8C4C6"/>
              </a:solidFill>
              <a:ln w="19050">
                <a:noFill/>
              </a:ln>
              <a:effectLst/>
            </c:spPr>
          </c:dPt>
          <c:dPt>
            <c:idx val="4"/>
            <c:bubble3D val="0"/>
            <c:spPr>
              <a:solidFill>
                <a:srgbClr val="7C1638"/>
              </a:solidFill>
              <a:ln w="19050">
                <a:noFill/>
              </a:ln>
              <a:effectLst/>
            </c:spPr>
          </c:dPt>
          <c:dPt>
            <c:idx val="5"/>
            <c:bubble3D val="0"/>
            <c:spPr>
              <a:solidFill>
                <a:srgbClr val="979796"/>
              </a:solidFill>
              <a:ln w="19050">
                <a:noFill/>
              </a:ln>
              <a:effectLst/>
            </c:spPr>
          </c:dPt>
          <c:dLbls>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Plan1!$A$3:$A$8</c:f>
              <c:strCache>
                <c:ptCount val="6"/>
                <c:pt idx="0">
                  <c:v>Concorda totalmente</c:v>
                </c:pt>
                <c:pt idx="1">
                  <c:v>Concorda em parte</c:v>
                </c:pt>
                <c:pt idx="2">
                  <c:v>Não concorda nem discorda (Espontânea)</c:v>
                </c:pt>
                <c:pt idx="3">
                  <c:v>Discorda em parte</c:v>
                </c:pt>
                <c:pt idx="4">
                  <c:v>Discorda totalmente</c:v>
                </c:pt>
                <c:pt idx="5">
                  <c:v>Não sabe / não respondeu</c:v>
                </c:pt>
              </c:strCache>
            </c:strRef>
          </c:cat>
          <c:val>
            <c:numRef>
              <c:f>Plan1!$B$3:$B$8</c:f>
              <c:numCache>
                <c:formatCode>General</c:formatCode>
                <c:ptCount val="6"/>
                <c:pt idx="0">
                  <c:v>61</c:v>
                </c:pt>
                <c:pt idx="1">
                  <c:v>20</c:v>
                </c:pt>
                <c:pt idx="2">
                  <c:v>1</c:v>
                </c:pt>
                <c:pt idx="3">
                  <c:v>6</c:v>
                </c:pt>
                <c:pt idx="4">
                  <c:v>8</c:v>
                </c:pt>
                <c:pt idx="5">
                  <c:v>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pt-B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35662012440652"/>
          <c:y val="0.16523333155516609"/>
          <c:w val="0.47984527058020598"/>
          <c:h val="0.68316475278551381"/>
        </c:manualLayout>
      </c:layout>
      <c:barChart>
        <c:barDir val="bar"/>
        <c:grouping val="stacked"/>
        <c:varyColors val="0"/>
        <c:ser>
          <c:idx val="0"/>
          <c:order val="0"/>
          <c:tx>
            <c:strRef>
              <c:f>Plan1!$A$2</c:f>
              <c:strCache>
                <c:ptCount val="1"/>
                <c:pt idx="0">
                  <c:v>Concorda totalmente</c:v>
                </c:pt>
              </c:strCache>
            </c:strRef>
          </c:tx>
          <c:spPr>
            <a:solidFill>
              <a:srgbClr val="3A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"Como recursos são limitados, o governo deveria retirar dinheiro de outras áreas (saúde, segurança pública, estradas, energia, saneamento etc.) para poder investir mais em educação"</c:v>
                </c:pt>
                <c:pt idx="1">
                  <c:v>"Como recursos são limitados, o governo deveria aumentar impostos para poder investir mais em educação"</c:v>
                </c:pt>
              </c:strCache>
            </c:strRef>
          </c:cat>
          <c:val>
            <c:numRef>
              <c:f>Plan1!$B$2:$C$2</c:f>
              <c:numCache>
                <c:formatCode>General</c:formatCode>
                <c:ptCount val="2"/>
                <c:pt idx="0">
                  <c:v>18</c:v>
                </c:pt>
                <c:pt idx="1">
                  <c:v>22</c:v>
                </c:pt>
              </c:numCache>
            </c:numRef>
          </c:val>
        </c:ser>
        <c:ser>
          <c:idx val="1"/>
          <c:order val="1"/>
          <c:tx>
            <c:strRef>
              <c:f>Plan1!$A$3</c:f>
              <c:strCache>
                <c:ptCount val="1"/>
                <c:pt idx="0">
                  <c:v>Concorda em parte</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"Como recursos são limitados, o governo deveria retirar dinheiro de outras áreas (saúde, segurança pública, estradas, energia, saneamento etc.) para poder investir mais em educação"</c:v>
                </c:pt>
                <c:pt idx="1">
                  <c:v>"Como recursos são limitados, o governo deveria aumentar impostos para poder investir mais em educação"</c:v>
                </c:pt>
              </c:strCache>
            </c:strRef>
          </c:cat>
          <c:val>
            <c:numRef>
              <c:f>Plan1!$B$3:$C$3</c:f>
              <c:numCache>
                <c:formatCode>General</c:formatCode>
                <c:ptCount val="2"/>
                <c:pt idx="0">
                  <c:v>13</c:v>
                </c:pt>
                <c:pt idx="1">
                  <c:v>9</c:v>
                </c:pt>
              </c:numCache>
            </c:numRef>
          </c:val>
        </c:ser>
        <c:ser>
          <c:idx val="2"/>
          <c:order val="2"/>
          <c:tx>
            <c:strRef>
              <c:f>Plan1!$A$4</c:f>
              <c:strCache>
                <c:ptCount val="1"/>
                <c:pt idx="0">
                  <c:v>Não concorda nem discorda (Espontânea)</c:v>
                </c:pt>
              </c:strCache>
            </c:strRef>
          </c:tx>
          <c:spPr>
            <a:solidFill>
              <a:srgbClr val="93C2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"Como recursos são limitados, o governo deveria retirar dinheiro de outras áreas (saúde, segurança pública, estradas, energia, saneamento etc.) para poder investir mais em educação"</c:v>
                </c:pt>
                <c:pt idx="1">
                  <c:v>"Como recursos são limitados, o governo deveria aumentar impostos para poder investir mais em educação"</c:v>
                </c:pt>
              </c:strCache>
            </c:strRef>
          </c:cat>
          <c:val>
            <c:numRef>
              <c:f>Plan1!$B$4:$C$4</c:f>
              <c:numCache>
                <c:formatCode>General</c:formatCode>
                <c:ptCount val="2"/>
                <c:pt idx="0">
                  <c:v>1</c:v>
                </c:pt>
                <c:pt idx="1">
                  <c:v>1</c:v>
                </c:pt>
              </c:numCache>
            </c:numRef>
          </c:val>
        </c:ser>
        <c:ser>
          <c:idx val="3"/>
          <c:order val="3"/>
          <c:tx>
            <c:strRef>
              <c:f>Plan1!$A$5</c:f>
              <c:strCache>
                <c:ptCount val="1"/>
                <c:pt idx="0">
                  <c:v>Discorda em parte</c:v>
                </c:pt>
              </c:strCache>
            </c:strRef>
          </c:tx>
          <c:spPr>
            <a:solidFill>
              <a:srgbClr val="B287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"Como recursos são limitados, o governo deveria retirar dinheiro de outras áreas (saúde, segurança pública, estradas, energia, saneamento etc.) para poder investir mais em educação"</c:v>
                </c:pt>
                <c:pt idx="1">
                  <c:v>"Como recursos são limitados, o governo deveria aumentar impostos para poder investir mais em educação"</c:v>
                </c:pt>
              </c:strCache>
            </c:strRef>
          </c:cat>
          <c:val>
            <c:numRef>
              <c:f>Plan1!$B$5:$C$5</c:f>
              <c:numCache>
                <c:formatCode>General</c:formatCode>
                <c:ptCount val="2"/>
                <c:pt idx="0">
                  <c:v>16</c:v>
                </c:pt>
                <c:pt idx="1">
                  <c:v>10</c:v>
                </c:pt>
              </c:numCache>
            </c:numRef>
          </c:val>
        </c:ser>
        <c:ser>
          <c:idx val="4"/>
          <c:order val="4"/>
          <c:tx>
            <c:strRef>
              <c:f>Plan1!$A$6</c:f>
              <c:strCache>
                <c:ptCount val="1"/>
                <c:pt idx="0">
                  <c:v>Discorda totalmente</c:v>
                </c:pt>
              </c:strCache>
            </c:strRef>
          </c:tx>
          <c:spPr>
            <a:solidFill>
              <a:srgbClr val="8221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"Como recursos são limitados, o governo deveria retirar dinheiro de outras áreas (saúde, segurança pública, estradas, energia, saneamento etc.) para poder investir mais em educação"</c:v>
                </c:pt>
                <c:pt idx="1">
                  <c:v>"Como recursos são limitados, o governo deveria aumentar impostos para poder investir mais em educação"</c:v>
                </c:pt>
              </c:strCache>
            </c:strRef>
          </c:cat>
          <c:val>
            <c:numRef>
              <c:f>Plan1!$B$6:$C$6</c:f>
              <c:numCache>
                <c:formatCode>General</c:formatCode>
                <c:ptCount val="2"/>
                <c:pt idx="0">
                  <c:v>50</c:v>
                </c:pt>
                <c:pt idx="1">
                  <c:v>56</c:v>
                </c:pt>
              </c:numCache>
            </c:numRef>
          </c:val>
        </c:ser>
        <c:ser>
          <c:idx val="5"/>
          <c:order val="5"/>
          <c:tx>
            <c:strRef>
              <c:f>Plan1!$A$7</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"Como recursos são limitados, o governo deveria retirar dinheiro de outras áreas (saúde, segurança pública, estradas, energia, saneamento etc.) para poder investir mais em educação"</c:v>
                </c:pt>
                <c:pt idx="1">
                  <c:v>"Como recursos são limitados, o governo deveria aumentar impostos para poder investir mais em educação"</c:v>
                </c:pt>
              </c:strCache>
            </c:strRef>
          </c:cat>
          <c:val>
            <c:numRef>
              <c:f>Plan1!$B$7:$C$7</c:f>
              <c:numCache>
                <c:formatCode>General</c:formatCode>
                <c:ptCount val="2"/>
                <c:pt idx="0">
                  <c:v>2</c:v>
                </c:pt>
                <c:pt idx="1">
                  <c:v>2</c:v>
                </c:pt>
              </c:numCache>
            </c:numRef>
          </c:val>
        </c:ser>
        <c:dLbls>
          <c:showLegendKey val="0"/>
          <c:showVal val="0"/>
          <c:showCatName val="0"/>
          <c:showSerName val="0"/>
          <c:showPercent val="0"/>
          <c:showBubbleSize val="0"/>
        </c:dLbls>
        <c:gapWidth val="150"/>
        <c:overlap val="100"/>
        <c:axId val="186697936"/>
        <c:axId val="186698328"/>
      </c:barChart>
      <c:catAx>
        <c:axId val="186697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pt-BR"/>
          </a:p>
        </c:txPr>
        <c:crossAx val="186698328"/>
        <c:crosses val="autoZero"/>
        <c:auto val="1"/>
        <c:lblAlgn val="ctr"/>
        <c:lblOffset val="100"/>
        <c:noMultiLvlLbl val="0"/>
      </c:catAx>
      <c:valAx>
        <c:axId val="186698328"/>
        <c:scaling>
          <c:orientation val="minMax"/>
          <c:max val="100"/>
        </c:scaling>
        <c:delete val="1"/>
        <c:axPos val="b"/>
        <c:numFmt formatCode="General" sourceLinked="1"/>
        <c:majorTickMark val="out"/>
        <c:minorTickMark val="none"/>
        <c:tickLblPos val="none"/>
        <c:crossAx val="186697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51495999662013"/>
          <c:y val="0.29655814386636781"/>
          <c:w val="0.46154339658660776"/>
          <c:h val="0.48190560525954645"/>
        </c:manualLayout>
      </c:layout>
      <c:pieChart>
        <c:varyColors val="1"/>
        <c:ser>
          <c:idx val="0"/>
          <c:order val="0"/>
          <c:tx>
            <c:strRef>
              <c:f>Plan1!$B$1</c:f>
              <c:strCache>
                <c:ptCount val="1"/>
                <c:pt idx="0">
                  <c:v>2017</c:v>
                </c:pt>
              </c:strCache>
            </c:strRef>
          </c:tx>
          <c:spPr>
            <a:ln>
              <a:noFill/>
            </a:ln>
          </c:spPr>
          <c:dPt>
            <c:idx val="0"/>
            <c:bubble3D val="0"/>
            <c:spPr>
              <a:solidFill>
                <a:srgbClr val="36A9C6"/>
              </a:solidFill>
              <a:ln w="19050">
                <a:noFill/>
              </a:ln>
              <a:effectLst/>
            </c:spPr>
          </c:dPt>
          <c:dPt>
            <c:idx val="1"/>
            <c:bubble3D val="0"/>
            <c:spPr>
              <a:solidFill>
                <a:srgbClr val="B2D5E2"/>
              </a:solidFill>
              <a:ln w="19050">
                <a:noFill/>
              </a:ln>
              <a:effectLst/>
            </c:spPr>
          </c:dPt>
          <c:dPt>
            <c:idx val="2"/>
            <c:bubble3D val="0"/>
            <c:spPr>
              <a:solidFill>
                <a:schemeClr val="accent3"/>
              </a:solidFill>
              <a:ln w="19050">
                <a:noFill/>
              </a:ln>
              <a:effectLst/>
            </c:spPr>
          </c:dPt>
          <c:dPt>
            <c:idx val="3"/>
            <c:bubble3D val="0"/>
            <c:spPr>
              <a:solidFill>
                <a:srgbClr val="D8C4C6"/>
              </a:solidFill>
              <a:ln w="19050">
                <a:noFill/>
              </a:ln>
              <a:effectLst/>
            </c:spPr>
          </c:dPt>
          <c:dPt>
            <c:idx val="4"/>
            <c:bubble3D val="0"/>
            <c:spPr>
              <a:solidFill>
                <a:srgbClr val="7C1638"/>
              </a:solidFill>
              <a:ln w="19050">
                <a:noFill/>
              </a:ln>
              <a:effectLst/>
            </c:spPr>
          </c:dPt>
          <c:dPt>
            <c:idx val="5"/>
            <c:bubble3D val="0"/>
            <c:spPr>
              <a:solidFill>
                <a:srgbClr val="979796"/>
              </a:solidFill>
              <a:ln w="19050">
                <a:noFill/>
              </a:ln>
              <a:effectLst/>
            </c:spPr>
          </c:dPt>
          <c:dLbls>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Plan1!$A$2:$A$7</c:f>
              <c:strCache>
                <c:ptCount val="6"/>
                <c:pt idx="0">
                  <c:v>Concorda totalmente</c:v>
                </c:pt>
                <c:pt idx="1">
                  <c:v>Concorda em parte</c:v>
                </c:pt>
                <c:pt idx="2">
                  <c:v>Não concorda nem discorda (Espontânea)</c:v>
                </c:pt>
                <c:pt idx="3">
                  <c:v>Discorda em parte</c:v>
                </c:pt>
                <c:pt idx="4">
                  <c:v>Discorda totalmente</c:v>
                </c:pt>
                <c:pt idx="5">
                  <c:v>Não sabe / não respondeu</c:v>
                </c:pt>
              </c:strCache>
            </c:strRef>
          </c:cat>
          <c:val>
            <c:numRef>
              <c:f>Plan1!$B$2:$B$7</c:f>
              <c:numCache>
                <c:formatCode>General</c:formatCode>
                <c:ptCount val="6"/>
                <c:pt idx="0">
                  <c:v>43</c:v>
                </c:pt>
                <c:pt idx="1">
                  <c:v>17</c:v>
                </c:pt>
                <c:pt idx="2">
                  <c:v>1</c:v>
                </c:pt>
                <c:pt idx="3">
                  <c:v>11</c:v>
                </c:pt>
                <c:pt idx="4">
                  <c:v>25</c:v>
                </c:pt>
                <c:pt idx="5">
                  <c:v>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pt-B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80550597316856"/>
          <c:y val="0.28125631760405495"/>
          <c:w val="0.81505439961385073"/>
          <c:h val="0.38413445864849266"/>
        </c:manualLayout>
      </c:layout>
      <c:barChart>
        <c:barDir val="bar"/>
        <c:grouping val="stacked"/>
        <c:varyColors val="0"/>
        <c:ser>
          <c:idx val="0"/>
          <c:order val="0"/>
          <c:tx>
            <c:strRef>
              <c:f>Plan1!$A$2</c:f>
              <c:strCache>
                <c:ptCount val="1"/>
                <c:pt idx="0">
                  <c:v>Concorda totalmente</c:v>
                </c:pt>
              </c:strCache>
            </c:strRef>
          </c:tx>
          <c:spPr>
            <a:solidFill>
              <a:srgbClr val="3A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2017</c:v>
                </c:pt>
                <c:pt idx="1">
                  <c:v>2013</c:v>
                </c:pt>
                <c:pt idx="2">
                  <c:v>2010</c:v>
                </c:pt>
              </c:numCache>
            </c:numRef>
          </c:cat>
          <c:val>
            <c:numRef>
              <c:f>Plan1!$B$2:$D$2</c:f>
              <c:numCache>
                <c:formatCode>0</c:formatCode>
                <c:ptCount val="3"/>
                <c:pt idx="0" formatCode="General">
                  <c:v>30</c:v>
                </c:pt>
                <c:pt idx="1">
                  <c:v>19</c:v>
                </c:pt>
                <c:pt idx="2" formatCode="General">
                  <c:v>22</c:v>
                </c:pt>
              </c:numCache>
            </c:numRef>
          </c:val>
        </c:ser>
        <c:ser>
          <c:idx val="1"/>
          <c:order val="1"/>
          <c:tx>
            <c:strRef>
              <c:f>Plan1!$A$3</c:f>
              <c:strCache>
                <c:ptCount val="1"/>
                <c:pt idx="0">
                  <c:v>Concorda em parte</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2017</c:v>
                </c:pt>
                <c:pt idx="1">
                  <c:v>2013</c:v>
                </c:pt>
                <c:pt idx="2">
                  <c:v>2010</c:v>
                </c:pt>
              </c:numCache>
            </c:numRef>
          </c:cat>
          <c:val>
            <c:numRef>
              <c:f>Plan1!$B$3:$D$3</c:f>
              <c:numCache>
                <c:formatCode>0</c:formatCode>
                <c:ptCount val="3"/>
                <c:pt idx="0" formatCode="General">
                  <c:v>16</c:v>
                </c:pt>
                <c:pt idx="1">
                  <c:v>18</c:v>
                </c:pt>
                <c:pt idx="2" formatCode="General">
                  <c:v>23</c:v>
                </c:pt>
              </c:numCache>
            </c:numRef>
          </c:val>
        </c:ser>
        <c:ser>
          <c:idx val="2"/>
          <c:order val="2"/>
          <c:tx>
            <c:strRef>
              <c:f>Plan1!$A$4</c:f>
              <c:strCache>
                <c:ptCount val="1"/>
                <c:pt idx="0">
                  <c:v>Não concorda nem discorda (Espontânea)</c:v>
                </c:pt>
              </c:strCache>
            </c:strRef>
          </c:tx>
          <c:spPr>
            <a:solidFill>
              <a:srgbClr val="93C2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2017</c:v>
                </c:pt>
                <c:pt idx="1">
                  <c:v>2013</c:v>
                </c:pt>
                <c:pt idx="2">
                  <c:v>2010</c:v>
                </c:pt>
              </c:numCache>
            </c:numRef>
          </c:cat>
          <c:val>
            <c:numRef>
              <c:f>Plan1!$B$4:$D$4</c:f>
              <c:numCache>
                <c:formatCode>0</c:formatCode>
                <c:ptCount val="3"/>
                <c:pt idx="0" formatCode="General">
                  <c:v>1</c:v>
                </c:pt>
                <c:pt idx="1">
                  <c:v>10</c:v>
                </c:pt>
                <c:pt idx="2" formatCode="General">
                  <c:v>6</c:v>
                </c:pt>
              </c:numCache>
            </c:numRef>
          </c:val>
        </c:ser>
        <c:ser>
          <c:idx val="3"/>
          <c:order val="3"/>
          <c:tx>
            <c:strRef>
              <c:f>Plan1!$A$5</c:f>
              <c:strCache>
                <c:ptCount val="1"/>
                <c:pt idx="0">
                  <c:v>Discorda em parte</c:v>
                </c:pt>
              </c:strCache>
            </c:strRef>
          </c:tx>
          <c:spPr>
            <a:solidFill>
              <a:srgbClr val="B287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2017</c:v>
                </c:pt>
                <c:pt idx="1">
                  <c:v>2013</c:v>
                </c:pt>
                <c:pt idx="2">
                  <c:v>2010</c:v>
                </c:pt>
              </c:numCache>
            </c:numRef>
          </c:cat>
          <c:val>
            <c:numRef>
              <c:f>Plan1!$B$5:$D$5</c:f>
              <c:numCache>
                <c:formatCode>0</c:formatCode>
                <c:ptCount val="3"/>
                <c:pt idx="0" formatCode="General">
                  <c:v>10</c:v>
                </c:pt>
                <c:pt idx="1">
                  <c:v>17</c:v>
                </c:pt>
                <c:pt idx="2" formatCode="General">
                  <c:v>16</c:v>
                </c:pt>
              </c:numCache>
            </c:numRef>
          </c:val>
        </c:ser>
        <c:ser>
          <c:idx val="4"/>
          <c:order val="4"/>
          <c:tx>
            <c:strRef>
              <c:f>Plan1!$A$6</c:f>
              <c:strCache>
                <c:ptCount val="1"/>
                <c:pt idx="0">
                  <c:v>Discorda totalmente</c:v>
                </c:pt>
              </c:strCache>
            </c:strRef>
          </c:tx>
          <c:spPr>
            <a:solidFill>
              <a:srgbClr val="8221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2017</c:v>
                </c:pt>
                <c:pt idx="1">
                  <c:v>2013</c:v>
                </c:pt>
                <c:pt idx="2">
                  <c:v>2010</c:v>
                </c:pt>
              </c:numCache>
            </c:numRef>
          </c:cat>
          <c:val>
            <c:numRef>
              <c:f>Plan1!$B$6:$D$6</c:f>
              <c:numCache>
                <c:formatCode>0</c:formatCode>
                <c:ptCount val="3"/>
                <c:pt idx="0" formatCode="General">
                  <c:v>40</c:v>
                </c:pt>
                <c:pt idx="1">
                  <c:v>32</c:v>
                </c:pt>
                <c:pt idx="2" formatCode="General">
                  <c:v>27</c:v>
                </c:pt>
              </c:numCache>
            </c:numRef>
          </c:val>
        </c:ser>
        <c:ser>
          <c:idx val="5"/>
          <c:order val="5"/>
          <c:tx>
            <c:strRef>
              <c:f>Plan1!$A$7</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Plan1!$B$1:$D$1</c:f>
              <c:numCache>
                <c:formatCode>General</c:formatCode>
                <c:ptCount val="3"/>
                <c:pt idx="0">
                  <c:v>2017</c:v>
                </c:pt>
                <c:pt idx="1">
                  <c:v>2013</c:v>
                </c:pt>
                <c:pt idx="2">
                  <c:v>2010</c:v>
                </c:pt>
              </c:numCache>
            </c:numRef>
          </c:cat>
          <c:val>
            <c:numRef>
              <c:f>Plan1!$B$7:$D$7</c:f>
              <c:numCache>
                <c:formatCode>0</c:formatCode>
                <c:ptCount val="3"/>
                <c:pt idx="0" formatCode="General">
                  <c:v>3</c:v>
                </c:pt>
                <c:pt idx="1">
                  <c:v>3</c:v>
                </c:pt>
                <c:pt idx="2" formatCode="General">
                  <c:v>6</c:v>
                </c:pt>
              </c:numCache>
            </c:numRef>
          </c:val>
        </c:ser>
        <c:dLbls>
          <c:showLegendKey val="0"/>
          <c:showVal val="0"/>
          <c:showCatName val="0"/>
          <c:showSerName val="0"/>
          <c:showPercent val="0"/>
          <c:showBubbleSize val="0"/>
        </c:dLbls>
        <c:gapWidth val="150"/>
        <c:overlap val="100"/>
        <c:axId val="186699504"/>
        <c:axId val="186699896"/>
      </c:barChart>
      <c:catAx>
        <c:axId val="186699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pt-BR"/>
          </a:p>
        </c:txPr>
        <c:crossAx val="186699896"/>
        <c:crosses val="autoZero"/>
        <c:auto val="0"/>
        <c:lblAlgn val="ctr"/>
        <c:lblOffset val="100"/>
        <c:noMultiLvlLbl val="0"/>
      </c:catAx>
      <c:valAx>
        <c:axId val="186699896"/>
        <c:scaling>
          <c:orientation val="minMax"/>
          <c:max val="100"/>
        </c:scaling>
        <c:delete val="1"/>
        <c:axPos val="t"/>
        <c:numFmt formatCode="General" sourceLinked="1"/>
        <c:majorTickMark val="out"/>
        <c:minorTickMark val="none"/>
        <c:tickLblPos val="none"/>
        <c:crossAx val="186699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09878698402241"/>
          <c:y val="0.23185498546138553"/>
          <c:w val="0.59494070960993384"/>
          <c:h val="0.61720656517091965"/>
        </c:manualLayout>
      </c:layout>
      <c:barChart>
        <c:barDir val="bar"/>
        <c:grouping val="stacked"/>
        <c:varyColors val="0"/>
        <c:ser>
          <c:idx val="0"/>
          <c:order val="0"/>
          <c:tx>
            <c:strRef>
              <c:f>Plan1!$A$2</c:f>
              <c:strCache>
                <c:ptCount val="1"/>
                <c:pt idx="0">
                  <c:v>Concorda totalmente</c:v>
                </c:pt>
              </c:strCache>
            </c:strRef>
          </c:tx>
          <c:spPr>
            <a:solidFill>
              <a:srgbClr val="3A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"O Exame Nacional do Ensino Médio (ENEM) contribui para elevar a qualidade do ensino médio"</c:v>
                </c:pt>
                <c:pt idx="1">
                  <c:v>"Exame Nacional do Ensino Médio (ENEM) é uma melhor forma de acesso às universidades comparado aos vestibulares tradicionais"</c:v>
                </c:pt>
              </c:strCache>
            </c:strRef>
          </c:cat>
          <c:val>
            <c:numRef>
              <c:f>Plan1!$B$2:$C$2</c:f>
              <c:numCache>
                <c:formatCode>General</c:formatCode>
                <c:ptCount val="2"/>
                <c:pt idx="0">
                  <c:v>59</c:v>
                </c:pt>
                <c:pt idx="1">
                  <c:v>59</c:v>
                </c:pt>
              </c:numCache>
            </c:numRef>
          </c:val>
        </c:ser>
        <c:ser>
          <c:idx val="1"/>
          <c:order val="1"/>
          <c:tx>
            <c:strRef>
              <c:f>Plan1!$A$3</c:f>
              <c:strCache>
                <c:ptCount val="1"/>
                <c:pt idx="0">
                  <c:v>Concorda em parte</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"O Exame Nacional do Ensino Médio (ENEM) contribui para elevar a qualidade do ensino médio"</c:v>
                </c:pt>
                <c:pt idx="1">
                  <c:v>"Exame Nacional do Ensino Médio (ENEM) é uma melhor forma de acesso às universidades comparado aos vestibulares tradicionais"</c:v>
                </c:pt>
              </c:strCache>
            </c:strRef>
          </c:cat>
          <c:val>
            <c:numRef>
              <c:f>Plan1!$B$3:$C$3</c:f>
              <c:numCache>
                <c:formatCode>General</c:formatCode>
                <c:ptCount val="2"/>
                <c:pt idx="0">
                  <c:v>23</c:v>
                </c:pt>
                <c:pt idx="1">
                  <c:v>24</c:v>
                </c:pt>
              </c:numCache>
            </c:numRef>
          </c:val>
        </c:ser>
        <c:ser>
          <c:idx val="2"/>
          <c:order val="2"/>
          <c:tx>
            <c:strRef>
              <c:f>Plan1!$A$4</c:f>
              <c:strCache>
                <c:ptCount val="1"/>
                <c:pt idx="0">
                  <c:v>Não concorda nem discorda (Espontânea)</c:v>
                </c:pt>
              </c:strCache>
            </c:strRef>
          </c:tx>
          <c:spPr>
            <a:solidFill>
              <a:srgbClr val="93C2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"O Exame Nacional do Ensino Médio (ENEM) contribui para elevar a qualidade do ensino médio"</c:v>
                </c:pt>
                <c:pt idx="1">
                  <c:v>"Exame Nacional do Ensino Médio (ENEM) é uma melhor forma de acesso às universidades comparado aos vestibulares tradicionais"</c:v>
                </c:pt>
              </c:strCache>
            </c:strRef>
          </c:cat>
          <c:val>
            <c:numRef>
              <c:f>Plan1!$B$4:$C$4</c:f>
              <c:numCache>
                <c:formatCode>General</c:formatCode>
                <c:ptCount val="2"/>
                <c:pt idx="0">
                  <c:v>1</c:v>
                </c:pt>
                <c:pt idx="1">
                  <c:v>1</c:v>
                </c:pt>
              </c:numCache>
            </c:numRef>
          </c:val>
        </c:ser>
        <c:ser>
          <c:idx val="3"/>
          <c:order val="3"/>
          <c:tx>
            <c:strRef>
              <c:f>Plan1!$A$5</c:f>
              <c:strCache>
                <c:ptCount val="1"/>
                <c:pt idx="0">
                  <c:v>Discorda em parte</c:v>
                </c:pt>
              </c:strCache>
            </c:strRef>
          </c:tx>
          <c:spPr>
            <a:solidFill>
              <a:srgbClr val="B287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"O Exame Nacional do Ensino Médio (ENEM) contribui para elevar a qualidade do ensino médio"</c:v>
                </c:pt>
                <c:pt idx="1">
                  <c:v>"Exame Nacional do Ensino Médio (ENEM) é uma melhor forma de acesso às universidades comparado aos vestibulares tradicionais"</c:v>
                </c:pt>
              </c:strCache>
            </c:strRef>
          </c:cat>
          <c:val>
            <c:numRef>
              <c:f>Plan1!$B$5:$C$5</c:f>
              <c:numCache>
                <c:formatCode>General</c:formatCode>
                <c:ptCount val="2"/>
                <c:pt idx="0">
                  <c:v>6</c:v>
                </c:pt>
                <c:pt idx="1">
                  <c:v>5</c:v>
                </c:pt>
              </c:numCache>
            </c:numRef>
          </c:val>
        </c:ser>
        <c:ser>
          <c:idx val="4"/>
          <c:order val="4"/>
          <c:tx>
            <c:strRef>
              <c:f>Plan1!$A$6</c:f>
              <c:strCache>
                <c:ptCount val="1"/>
                <c:pt idx="0">
                  <c:v>Discorda totalmente</c:v>
                </c:pt>
              </c:strCache>
            </c:strRef>
          </c:tx>
          <c:spPr>
            <a:solidFill>
              <a:srgbClr val="8221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"O Exame Nacional do Ensino Médio (ENEM) contribui para elevar a qualidade do ensino médio"</c:v>
                </c:pt>
                <c:pt idx="1">
                  <c:v>"Exame Nacional do Ensino Médio (ENEM) é uma melhor forma de acesso às universidades comparado aos vestibulares tradicionais"</c:v>
                </c:pt>
              </c:strCache>
            </c:strRef>
          </c:cat>
          <c:val>
            <c:numRef>
              <c:f>Plan1!$B$6:$C$6</c:f>
              <c:numCache>
                <c:formatCode>General</c:formatCode>
                <c:ptCount val="2"/>
                <c:pt idx="0">
                  <c:v>7</c:v>
                </c:pt>
                <c:pt idx="1">
                  <c:v>6</c:v>
                </c:pt>
              </c:numCache>
            </c:numRef>
          </c:val>
        </c:ser>
        <c:ser>
          <c:idx val="5"/>
          <c:order val="5"/>
          <c:tx>
            <c:strRef>
              <c:f>Plan1!$A$7</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"O Exame Nacional do Ensino Médio (ENEM) contribui para elevar a qualidade do ensino médio"</c:v>
                </c:pt>
                <c:pt idx="1">
                  <c:v>"Exame Nacional do Ensino Médio (ENEM) é uma melhor forma de acesso às universidades comparado aos vestibulares tradicionais"</c:v>
                </c:pt>
              </c:strCache>
            </c:strRef>
          </c:cat>
          <c:val>
            <c:numRef>
              <c:f>Plan1!$B$7:$C$7</c:f>
              <c:numCache>
                <c:formatCode>General</c:formatCode>
                <c:ptCount val="2"/>
                <c:pt idx="0">
                  <c:v>4</c:v>
                </c:pt>
                <c:pt idx="1">
                  <c:v>4</c:v>
                </c:pt>
              </c:numCache>
            </c:numRef>
          </c:val>
        </c:ser>
        <c:dLbls>
          <c:showLegendKey val="0"/>
          <c:showVal val="0"/>
          <c:showCatName val="0"/>
          <c:showSerName val="0"/>
          <c:showPercent val="0"/>
          <c:showBubbleSize val="0"/>
        </c:dLbls>
        <c:gapWidth val="150"/>
        <c:overlap val="100"/>
        <c:axId val="186700680"/>
        <c:axId val="186701072"/>
      </c:barChart>
      <c:catAx>
        <c:axId val="186700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pt-BR"/>
          </a:p>
        </c:txPr>
        <c:crossAx val="186701072"/>
        <c:crosses val="autoZero"/>
        <c:auto val="0"/>
        <c:lblAlgn val="ctr"/>
        <c:lblOffset val="100"/>
        <c:noMultiLvlLbl val="0"/>
      </c:catAx>
      <c:valAx>
        <c:axId val="186701072"/>
        <c:scaling>
          <c:orientation val="minMax"/>
          <c:max val="100"/>
        </c:scaling>
        <c:delete val="1"/>
        <c:axPos val="b"/>
        <c:numFmt formatCode="General" sourceLinked="1"/>
        <c:majorTickMark val="out"/>
        <c:minorTickMark val="none"/>
        <c:tickLblPos val="none"/>
        <c:crossAx val="186700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98438856587962"/>
          <c:y val="0.17352024988676473"/>
          <c:w val="0.48505207240347781"/>
          <c:h val="0.6256900942630309"/>
        </c:manualLayout>
      </c:layout>
      <c:barChart>
        <c:barDir val="bar"/>
        <c:grouping val="stacked"/>
        <c:varyColors val="0"/>
        <c:ser>
          <c:idx val="0"/>
          <c:order val="0"/>
          <c:tx>
            <c:strRef>
              <c:f>Plan1!$A$2</c:f>
              <c:strCache>
                <c:ptCount val="1"/>
                <c:pt idx="0">
                  <c:v>Concorda totalmente</c:v>
                </c:pt>
              </c:strCache>
            </c:strRef>
          </c:tx>
          <c:spPr>
            <a:solidFill>
              <a:srgbClr val="3A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 O problema do desemprego no Brasil está diretamente relacionado com a baixa qualidade da Educação"</c:v>
                </c:pt>
                <c:pt idx="1">
                  <c:v>"A renda de uma pessoa será maior quanto mais anos de educação ela tiver"</c:v>
                </c:pt>
              </c:strCache>
            </c:strRef>
          </c:cat>
          <c:val>
            <c:numRef>
              <c:f>Plan1!$B$2:$C$2</c:f>
              <c:numCache>
                <c:formatCode>General</c:formatCode>
                <c:ptCount val="2"/>
                <c:pt idx="0">
                  <c:v>50</c:v>
                </c:pt>
                <c:pt idx="1">
                  <c:v>52</c:v>
                </c:pt>
              </c:numCache>
            </c:numRef>
          </c:val>
        </c:ser>
        <c:ser>
          <c:idx val="1"/>
          <c:order val="1"/>
          <c:tx>
            <c:strRef>
              <c:f>Plan1!$A$3</c:f>
              <c:strCache>
                <c:ptCount val="1"/>
                <c:pt idx="0">
                  <c:v>Concorda em parte</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 O problema do desemprego no Brasil está diretamente relacionado com a baixa qualidade da Educação"</c:v>
                </c:pt>
                <c:pt idx="1">
                  <c:v>"A renda de uma pessoa será maior quanto mais anos de educação ela tiver"</c:v>
                </c:pt>
              </c:strCache>
            </c:strRef>
          </c:cat>
          <c:val>
            <c:numRef>
              <c:f>Plan1!$B$3:$C$3</c:f>
              <c:numCache>
                <c:formatCode>General</c:formatCode>
                <c:ptCount val="2"/>
                <c:pt idx="0">
                  <c:v>21</c:v>
                </c:pt>
                <c:pt idx="1">
                  <c:v>21</c:v>
                </c:pt>
              </c:numCache>
            </c:numRef>
          </c:val>
        </c:ser>
        <c:ser>
          <c:idx val="2"/>
          <c:order val="2"/>
          <c:tx>
            <c:strRef>
              <c:f>Plan1!$A$4</c:f>
              <c:strCache>
                <c:ptCount val="1"/>
                <c:pt idx="0">
                  <c:v>Não concorda nem discorda (Espontânea)</c:v>
                </c:pt>
              </c:strCache>
            </c:strRef>
          </c:tx>
          <c:spPr>
            <a:solidFill>
              <a:srgbClr val="93C2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 O problema do desemprego no Brasil está diretamente relacionado com a baixa qualidade da Educação"</c:v>
                </c:pt>
                <c:pt idx="1">
                  <c:v>"A renda de uma pessoa será maior quanto mais anos de educação ela tiver"</c:v>
                </c:pt>
              </c:strCache>
            </c:strRef>
          </c:cat>
          <c:val>
            <c:numRef>
              <c:f>Plan1!$B$4:$C$4</c:f>
              <c:numCache>
                <c:formatCode>General</c:formatCode>
                <c:ptCount val="2"/>
                <c:pt idx="0">
                  <c:v>1</c:v>
                </c:pt>
                <c:pt idx="1">
                  <c:v>1</c:v>
                </c:pt>
              </c:numCache>
            </c:numRef>
          </c:val>
        </c:ser>
        <c:ser>
          <c:idx val="3"/>
          <c:order val="3"/>
          <c:tx>
            <c:strRef>
              <c:f>Plan1!$A$5</c:f>
              <c:strCache>
                <c:ptCount val="1"/>
                <c:pt idx="0">
                  <c:v>Discorda em parte</c:v>
                </c:pt>
              </c:strCache>
            </c:strRef>
          </c:tx>
          <c:spPr>
            <a:solidFill>
              <a:srgbClr val="B287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 O problema do desemprego no Brasil está diretamente relacionado com a baixa qualidade da Educação"</c:v>
                </c:pt>
                <c:pt idx="1">
                  <c:v>"A renda de uma pessoa será maior quanto mais anos de educação ela tiver"</c:v>
                </c:pt>
              </c:strCache>
            </c:strRef>
          </c:cat>
          <c:val>
            <c:numRef>
              <c:f>Plan1!$B$5:$C$5</c:f>
              <c:numCache>
                <c:formatCode>General</c:formatCode>
                <c:ptCount val="2"/>
                <c:pt idx="0">
                  <c:v>12</c:v>
                </c:pt>
                <c:pt idx="1">
                  <c:v>12</c:v>
                </c:pt>
              </c:numCache>
            </c:numRef>
          </c:val>
        </c:ser>
        <c:ser>
          <c:idx val="4"/>
          <c:order val="4"/>
          <c:tx>
            <c:strRef>
              <c:f>Plan1!$A$6</c:f>
              <c:strCache>
                <c:ptCount val="1"/>
                <c:pt idx="0">
                  <c:v>Discorda totalmente</c:v>
                </c:pt>
              </c:strCache>
            </c:strRef>
          </c:tx>
          <c:spPr>
            <a:solidFill>
              <a:srgbClr val="8221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 O problema do desemprego no Brasil está diretamente relacionado com a baixa qualidade da Educação"</c:v>
                </c:pt>
                <c:pt idx="1">
                  <c:v>"A renda de uma pessoa será maior quanto mais anos de educação ela tiver"</c:v>
                </c:pt>
              </c:strCache>
            </c:strRef>
          </c:cat>
          <c:val>
            <c:numRef>
              <c:f>Plan1!$B$6:$C$6</c:f>
              <c:numCache>
                <c:formatCode>General</c:formatCode>
                <c:ptCount val="2"/>
                <c:pt idx="0">
                  <c:v>14</c:v>
                </c:pt>
                <c:pt idx="1">
                  <c:v>12</c:v>
                </c:pt>
              </c:numCache>
            </c:numRef>
          </c:val>
        </c:ser>
        <c:ser>
          <c:idx val="5"/>
          <c:order val="5"/>
          <c:tx>
            <c:strRef>
              <c:f>Plan1!$A$7</c:f>
              <c:strCache>
                <c:ptCount val="1"/>
                <c:pt idx="0">
                  <c:v>Não sabe / não respondeu</c:v>
                </c:pt>
              </c:strCache>
            </c:strRef>
          </c:tx>
          <c:spPr>
            <a:solidFill>
              <a:srgbClr val="9C9C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Plan1!$B$1:$C$1</c:f>
              <c:strCache>
                <c:ptCount val="2"/>
                <c:pt idx="0">
                  <c:v>" O problema do desemprego no Brasil está diretamente relacionado com a baixa qualidade da Educação"</c:v>
                </c:pt>
                <c:pt idx="1">
                  <c:v>"A renda de uma pessoa será maior quanto mais anos de educação ela tiver"</c:v>
                </c:pt>
              </c:strCache>
            </c:strRef>
          </c:cat>
          <c:val>
            <c:numRef>
              <c:f>Plan1!$B$7:$C$7</c:f>
              <c:numCache>
                <c:formatCode>General</c:formatCode>
                <c:ptCount val="2"/>
                <c:pt idx="0">
                  <c:v>2</c:v>
                </c:pt>
                <c:pt idx="1">
                  <c:v>2</c:v>
                </c:pt>
              </c:numCache>
            </c:numRef>
          </c:val>
        </c:ser>
        <c:dLbls>
          <c:showLegendKey val="0"/>
          <c:showVal val="0"/>
          <c:showCatName val="0"/>
          <c:showSerName val="0"/>
          <c:showPercent val="0"/>
          <c:showBubbleSize val="0"/>
        </c:dLbls>
        <c:gapWidth val="150"/>
        <c:overlap val="100"/>
        <c:axId val="170088864"/>
        <c:axId val="170695696"/>
      </c:barChart>
      <c:catAx>
        <c:axId val="17008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pt-BR"/>
          </a:p>
        </c:txPr>
        <c:crossAx val="170695696"/>
        <c:crosses val="autoZero"/>
        <c:auto val="1"/>
        <c:lblAlgn val="ctr"/>
        <c:lblOffset val="100"/>
        <c:noMultiLvlLbl val="0"/>
      </c:catAx>
      <c:valAx>
        <c:axId val="170695696"/>
        <c:scaling>
          <c:orientation val="minMax"/>
          <c:max val="100"/>
        </c:scaling>
        <c:delete val="1"/>
        <c:axPos val="b"/>
        <c:numFmt formatCode="General" sourceLinked="1"/>
        <c:majorTickMark val="out"/>
        <c:minorTickMark val="none"/>
        <c:tickLblPos val="none"/>
        <c:crossAx val="170088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pt-BR" sz="1800" b="0" i="1" u="none" strike="noStrike" kern="1200" spc="0" baseline="0">
                <a:solidFill>
                  <a:srgbClr val="7C2348"/>
                </a:solidFill>
                <a:latin typeface="+mn-lt"/>
                <a:ea typeface="+mn-ea"/>
                <a:cs typeface="+mn-cs"/>
              </a:defRPr>
            </a:pPr>
            <a:r>
              <a:rPr lang="pt-BR" sz="1800" b="0" i="1" u="none" strike="noStrike" baseline="0" dirty="0" smtClean="0">
                <a:effectLst/>
              </a:rPr>
              <a:t>A renda de uma pessoa será maior quanto mais anos de educação ela tiver</a:t>
            </a:r>
            <a:r>
              <a:rPr lang="pt-BR" sz="1800" b="0" i="1" u="none" strike="noStrike" baseline="0" dirty="0" smtClean="0"/>
              <a:t> </a:t>
            </a:r>
            <a:endParaRPr lang="pt-BR" sz="1800" i="1" kern="1200" dirty="0">
              <a:solidFill>
                <a:srgbClr val="7C2348"/>
              </a:solidFill>
              <a:latin typeface="+mn-lt"/>
              <a:ea typeface="+mn-ea"/>
              <a:cs typeface="+mn-cs"/>
            </a:endParaRPr>
          </a:p>
        </c:rich>
      </c:tx>
      <c:overlay val="0"/>
      <c:spPr>
        <a:noFill/>
        <a:ln>
          <a:noFill/>
        </a:ln>
        <a:effectLst/>
      </c:spPr>
    </c:title>
    <c:autoTitleDeleted val="0"/>
    <c:plotArea>
      <c:layout>
        <c:manualLayout>
          <c:layoutTarget val="inner"/>
          <c:xMode val="edge"/>
          <c:yMode val="edge"/>
          <c:x val="0.15497552741053461"/>
          <c:y val="0.26536923921520561"/>
          <c:w val="0.80643416163636128"/>
          <c:h val="0.36516196911394461"/>
        </c:manualLayout>
      </c:layout>
      <c:barChart>
        <c:barDir val="bar"/>
        <c:grouping val="stacked"/>
        <c:varyColors val="0"/>
        <c:ser>
          <c:idx val="0"/>
          <c:order val="0"/>
          <c:tx>
            <c:strRef>
              <c:f>Plan1!$A$2</c:f>
              <c:strCache>
                <c:ptCount val="1"/>
                <c:pt idx="0">
                  <c:v>Concorda totalmente</c:v>
                </c:pt>
              </c:strCache>
            </c:strRef>
          </c:tx>
          <c:spPr>
            <a:solidFill>
              <a:srgbClr val="37A9C6"/>
            </a:solidFill>
            <a:ln>
              <a:noFill/>
            </a:ln>
            <a:effectLst/>
          </c:spPr>
          <c:invertIfNegative val="0"/>
          <c:cat>
            <c:strRef>
              <c:f>Plan1!$B$1:$D$1</c:f>
              <c:strCache>
                <c:ptCount val="3"/>
                <c:pt idx="0">
                  <c:v>2017</c:v>
                </c:pt>
                <c:pt idx="1">
                  <c:v>2013</c:v>
                </c:pt>
                <c:pt idx="2">
                  <c:v>2010</c:v>
                </c:pt>
              </c:strCache>
            </c:strRef>
          </c:cat>
          <c:val>
            <c:numRef>
              <c:f>Plan1!$B$2:$D$2</c:f>
              <c:numCache>
                <c:formatCode>0</c:formatCode>
                <c:ptCount val="3"/>
                <c:pt idx="0" formatCode="General">
                  <c:v>52</c:v>
                </c:pt>
                <c:pt idx="1">
                  <c:v>51.96078431372549</c:v>
                </c:pt>
                <c:pt idx="2">
                  <c:v>59.595959595959606</c:v>
                </c:pt>
              </c:numCache>
            </c:numRef>
          </c:val>
        </c:ser>
        <c:ser>
          <c:idx val="1"/>
          <c:order val="1"/>
          <c:tx>
            <c:strRef>
              <c:f>Plan1!$A$3</c:f>
              <c:strCache>
                <c:ptCount val="1"/>
                <c:pt idx="0">
                  <c:v>Concorda em parte</c:v>
                </c:pt>
              </c:strCache>
            </c:strRef>
          </c:tx>
          <c:spPr>
            <a:solidFill>
              <a:srgbClr val="B2D5E2"/>
            </a:solidFill>
            <a:ln>
              <a:noFill/>
            </a:ln>
            <a:effectLst/>
          </c:spPr>
          <c:invertIfNegative val="0"/>
          <c:cat>
            <c:strRef>
              <c:f>Plan1!$B$1:$D$1</c:f>
              <c:strCache>
                <c:ptCount val="3"/>
                <c:pt idx="0">
                  <c:v>2017</c:v>
                </c:pt>
                <c:pt idx="1">
                  <c:v>2013</c:v>
                </c:pt>
                <c:pt idx="2">
                  <c:v>2010</c:v>
                </c:pt>
              </c:strCache>
            </c:strRef>
          </c:cat>
          <c:val>
            <c:numRef>
              <c:f>Plan1!$B$3:$D$3</c:f>
              <c:numCache>
                <c:formatCode>0</c:formatCode>
                <c:ptCount val="3"/>
                <c:pt idx="0" formatCode="General">
                  <c:v>21</c:v>
                </c:pt>
                <c:pt idx="1">
                  <c:v>25.490196078431364</c:v>
                </c:pt>
                <c:pt idx="2">
                  <c:v>24.242424242424235</c:v>
                </c:pt>
              </c:numCache>
            </c:numRef>
          </c:val>
        </c:ser>
        <c:ser>
          <c:idx val="2"/>
          <c:order val="2"/>
          <c:tx>
            <c:strRef>
              <c:f>Plan1!$A$4</c:f>
              <c:strCache>
                <c:ptCount val="1"/>
                <c:pt idx="0">
                  <c:v>Não concorda nem discorda (Espontânea)</c:v>
                </c:pt>
              </c:strCache>
            </c:strRef>
          </c:tx>
          <c:spPr>
            <a:solidFill>
              <a:srgbClr val="A0C96A"/>
            </a:solidFill>
            <a:ln>
              <a:noFill/>
            </a:ln>
            <a:effectLst/>
          </c:spPr>
          <c:invertIfNegative val="0"/>
          <c:cat>
            <c:strRef>
              <c:f>Plan1!$B$1:$D$1</c:f>
              <c:strCache>
                <c:ptCount val="3"/>
                <c:pt idx="0">
                  <c:v>2017</c:v>
                </c:pt>
                <c:pt idx="1">
                  <c:v>2013</c:v>
                </c:pt>
                <c:pt idx="2">
                  <c:v>2010</c:v>
                </c:pt>
              </c:strCache>
            </c:strRef>
          </c:cat>
          <c:val>
            <c:numRef>
              <c:f>Plan1!$B$4:$D$4</c:f>
              <c:numCache>
                <c:formatCode>0</c:formatCode>
                <c:ptCount val="3"/>
                <c:pt idx="0" formatCode="General">
                  <c:v>1</c:v>
                </c:pt>
                <c:pt idx="1">
                  <c:v>9.8039215686274517</c:v>
                </c:pt>
                <c:pt idx="2">
                  <c:v>6.0606060606060606</c:v>
                </c:pt>
              </c:numCache>
            </c:numRef>
          </c:val>
        </c:ser>
        <c:ser>
          <c:idx val="3"/>
          <c:order val="3"/>
          <c:tx>
            <c:strRef>
              <c:f>Plan1!$A$5</c:f>
              <c:strCache>
                <c:ptCount val="1"/>
                <c:pt idx="0">
                  <c:v>Discorda em parte</c:v>
                </c:pt>
              </c:strCache>
            </c:strRef>
          </c:tx>
          <c:spPr>
            <a:solidFill>
              <a:srgbClr val="B2868D"/>
            </a:solidFill>
            <a:ln>
              <a:noFill/>
            </a:ln>
            <a:effectLst/>
          </c:spPr>
          <c:invertIfNegative val="0"/>
          <c:cat>
            <c:strRef>
              <c:f>Plan1!$B$1:$D$1</c:f>
              <c:strCache>
                <c:ptCount val="3"/>
                <c:pt idx="0">
                  <c:v>2017</c:v>
                </c:pt>
                <c:pt idx="1">
                  <c:v>2013</c:v>
                </c:pt>
                <c:pt idx="2">
                  <c:v>2010</c:v>
                </c:pt>
              </c:strCache>
            </c:strRef>
          </c:cat>
          <c:val>
            <c:numRef>
              <c:f>Plan1!$B$5:$D$5</c:f>
              <c:numCache>
                <c:formatCode>0</c:formatCode>
                <c:ptCount val="3"/>
                <c:pt idx="0" formatCode="General">
                  <c:v>12</c:v>
                </c:pt>
                <c:pt idx="1">
                  <c:v>5.8823529411764701</c:v>
                </c:pt>
                <c:pt idx="2">
                  <c:v>5.0505050505050484</c:v>
                </c:pt>
              </c:numCache>
            </c:numRef>
          </c:val>
        </c:ser>
        <c:ser>
          <c:idx val="4"/>
          <c:order val="4"/>
          <c:tx>
            <c:strRef>
              <c:f>Plan1!$A$6</c:f>
              <c:strCache>
                <c:ptCount val="1"/>
                <c:pt idx="0">
                  <c:v>Discorda totalmente</c:v>
                </c:pt>
              </c:strCache>
            </c:strRef>
          </c:tx>
          <c:spPr>
            <a:solidFill>
              <a:srgbClr val="801D3F"/>
            </a:solidFill>
            <a:ln>
              <a:noFill/>
            </a:ln>
            <a:effectLst/>
          </c:spPr>
          <c:invertIfNegative val="0"/>
          <c:cat>
            <c:strRef>
              <c:f>Plan1!$B$1:$D$1</c:f>
              <c:strCache>
                <c:ptCount val="3"/>
                <c:pt idx="0">
                  <c:v>2017</c:v>
                </c:pt>
                <c:pt idx="1">
                  <c:v>2013</c:v>
                </c:pt>
                <c:pt idx="2">
                  <c:v>2010</c:v>
                </c:pt>
              </c:strCache>
            </c:strRef>
          </c:cat>
          <c:val>
            <c:numRef>
              <c:f>Plan1!$B$6:$D$6</c:f>
              <c:numCache>
                <c:formatCode>0</c:formatCode>
                <c:ptCount val="3"/>
                <c:pt idx="0" formatCode="General">
                  <c:v>12</c:v>
                </c:pt>
                <c:pt idx="1">
                  <c:v>3.9215686274509798</c:v>
                </c:pt>
                <c:pt idx="2">
                  <c:v>3.0303030303030303</c:v>
                </c:pt>
              </c:numCache>
            </c:numRef>
          </c:val>
        </c:ser>
        <c:ser>
          <c:idx val="5"/>
          <c:order val="5"/>
          <c:tx>
            <c:strRef>
              <c:f>Plan1!$A$7</c:f>
              <c:strCache>
                <c:ptCount val="1"/>
                <c:pt idx="0">
                  <c:v>Não sabe / não respondeu</c:v>
                </c:pt>
              </c:strCache>
            </c:strRef>
          </c:tx>
          <c:spPr>
            <a:solidFill>
              <a:srgbClr val="9C9C9B"/>
            </a:solidFill>
            <a:ln>
              <a:noFill/>
            </a:ln>
            <a:effectLst/>
          </c:spPr>
          <c:invertIfNegative val="0"/>
          <c:cat>
            <c:strRef>
              <c:f>Plan1!$B$1:$D$1</c:f>
              <c:strCache>
                <c:ptCount val="3"/>
                <c:pt idx="0">
                  <c:v>2017</c:v>
                </c:pt>
                <c:pt idx="1">
                  <c:v>2013</c:v>
                </c:pt>
                <c:pt idx="2">
                  <c:v>2010</c:v>
                </c:pt>
              </c:strCache>
            </c:strRef>
          </c:cat>
          <c:val>
            <c:numRef>
              <c:f>Plan1!$B$7:$D$7</c:f>
              <c:numCache>
                <c:formatCode>0</c:formatCode>
                <c:ptCount val="3"/>
                <c:pt idx="0" formatCode="General">
                  <c:v>2</c:v>
                </c:pt>
                <c:pt idx="1">
                  <c:v>2.9411764705882351</c:v>
                </c:pt>
                <c:pt idx="2">
                  <c:v>2.0202020202020203</c:v>
                </c:pt>
              </c:numCache>
            </c:numRef>
          </c:val>
        </c:ser>
        <c:dLbls>
          <c:showLegendKey val="0"/>
          <c:showVal val="0"/>
          <c:showCatName val="0"/>
          <c:showSerName val="0"/>
          <c:showPercent val="0"/>
          <c:showBubbleSize val="0"/>
        </c:dLbls>
        <c:gapWidth val="80"/>
        <c:overlap val="100"/>
        <c:axId val="168448368"/>
        <c:axId val="168448760"/>
      </c:barChart>
      <c:catAx>
        <c:axId val="168448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t-BR"/>
          </a:p>
        </c:txPr>
        <c:crossAx val="168448760"/>
        <c:crosses val="autoZero"/>
        <c:auto val="1"/>
        <c:lblAlgn val="ctr"/>
        <c:lblOffset val="100"/>
        <c:noMultiLvlLbl val="0"/>
      </c:catAx>
      <c:valAx>
        <c:axId val="168448760"/>
        <c:scaling>
          <c:orientation val="minMax"/>
          <c:max val="100"/>
          <c:min val="0"/>
        </c:scaling>
        <c:delete val="1"/>
        <c:axPos val="t"/>
        <c:numFmt formatCode="General" sourceLinked="1"/>
        <c:majorTickMark val="out"/>
        <c:minorTickMark val="none"/>
        <c:tickLblPos val="none"/>
        <c:crossAx val="16844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rtl="0">
              <a:defRPr lang="pt-BR" sz="1800" b="0" i="1" u="none" strike="noStrike" kern="1200" spc="0" baseline="0">
                <a:solidFill>
                  <a:srgbClr val="7C2348"/>
                </a:solidFill>
                <a:latin typeface="+mn-lt"/>
                <a:ea typeface="+mn-ea"/>
                <a:cs typeface="+mn-cs"/>
              </a:defRPr>
            </a:pPr>
            <a:r>
              <a:rPr lang="pt-BR" sz="1800" b="0" i="1" u="none" strike="noStrike" kern="1200" spc="0" baseline="0" dirty="0">
                <a:solidFill>
                  <a:srgbClr val="7C2348"/>
                </a:solidFill>
                <a:latin typeface="+mn-lt"/>
                <a:ea typeface="+mn-ea"/>
                <a:cs typeface="+mn-cs"/>
              </a:rPr>
              <a:t>Qualidade do ensino nos níveis fundamental, médio e médio integrado com educação profissional </a:t>
            </a:r>
          </a:p>
        </c:rich>
      </c:tx>
      <c:layout>
        <c:manualLayout>
          <c:xMode val="edge"/>
          <c:yMode val="edge"/>
          <c:x val="9.0891434948355651E-2"/>
          <c:y val="1.7747649332572411E-2"/>
        </c:manualLayout>
      </c:layout>
      <c:overlay val="0"/>
      <c:spPr>
        <a:noFill/>
        <a:ln>
          <a:noFill/>
        </a:ln>
        <a:effectLst/>
      </c:spPr>
    </c:title>
    <c:autoTitleDeleted val="0"/>
    <c:plotArea>
      <c:layout>
        <c:manualLayout>
          <c:layoutTarget val="inner"/>
          <c:xMode val="edge"/>
          <c:yMode val="edge"/>
          <c:x val="6.4665599324942744E-2"/>
          <c:y val="0.28330634831423968"/>
          <c:w val="0.90174024976060851"/>
          <c:h val="0.59175491938804181"/>
        </c:manualLayout>
      </c:layout>
      <c:barChart>
        <c:barDir val="col"/>
        <c:grouping val="clustered"/>
        <c:varyColors val="0"/>
        <c:ser>
          <c:idx val="0"/>
          <c:order val="0"/>
          <c:tx>
            <c:strRef>
              <c:f>Plan1!$A$2</c:f>
              <c:strCache>
                <c:ptCount val="1"/>
                <c:pt idx="0">
                  <c:v>Fundamental</c:v>
                </c:pt>
              </c:strCache>
            </c:strRef>
          </c:tx>
          <c:spPr>
            <a:solidFill>
              <a:srgbClr val="3A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Plan1!$B$1:$D$1</c:f>
              <c:strCache>
                <c:ptCount val="2"/>
                <c:pt idx="0">
                  <c:v>Pública</c:v>
                </c:pt>
                <c:pt idx="1">
                  <c:v>Particular</c:v>
                </c:pt>
              </c:strCache>
            </c:strRef>
          </c:cat>
          <c:val>
            <c:numRef>
              <c:f>Plan1!$B$2:$D$2</c:f>
              <c:numCache>
                <c:formatCode>0</c:formatCode>
                <c:ptCount val="2"/>
                <c:pt idx="0">
                  <c:v>34</c:v>
                </c:pt>
                <c:pt idx="1">
                  <c:v>65</c:v>
                </c:pt>
              </c:numCache>
            </c:numRef>
          </c:val>
        </c:ser>
        <c:ser>
          <c:idx val="1"/>
          <c:order val="1"/>
          <c:tx>
            <c:strRef>
              <c:f>Plan1!$A$3</c:f>
              <c:strCache>
                <c:ptCount val="1"/>
                <c:pt idx="0">
                  <c:v>Médio</c:v>
                </c:pt>
              </c:strCache>
            </c:strRef>
          </c:tx>
          <c:spPr>
            <a:solidFill>
              <a:srgbClr val="B2D5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Plan1!$B$1:$D$1</c:f>
              <c:strCache>
                <c:ptCount val="2"/>
                <c:pt idx="0">
                  <c:v>Pública</c:v>
                </c:pt>
                <c:pt idx="1">
                  <c:v>Particular</c:v>
                </c:pt>
              </c:strCache>
            </c:strRef>
          </c:cat>
          <c:val>
            <c:numRef>
              <c:f>Plan1!$B$3:$D$3</c:f>
              <c:numCache>
                <c:formatCode>0</c:formatCode>
                <c:ptCount val="2"/>
                <c:pt idx="0">
                  <c:v>31</c:v>
                </c:pt>
                <c:pt idx="1">
                  <c:v>64</c:v>
                </c:pt>
              </c:numCache>
            </c:numRef>
          </c:val>
        </c:ser>
        <c:ser>
          <c:idx val="2"/>
          <c:order val="2"/>
          <c:tx>
            <c:strRef>
              <c:f>Plan1!$A$4</c:f>
              <c:strCache>
                <c:ptCount val="1"/>
                <c:pt idx="0">
                  <c:v>Médio integrado</c:v>
                </c:pt>
              </c:strCache>
            </c:strRef>
          </c:tx>
          <c:spPr>
            <a:solidFill>
              <a:srgbClr val="8221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Plan1!$B$1:$D$1</c:f>
              <c:strCache>
                <c:ptCount val="2"/>
                <c:pt idx="0">
                  <c:v>Pública</c:v>
                </c:pt>
                <c:pt idx="1">
                  <c:v>Particular</c:v>
                </c:pt>
              </c:strCache>
            </c:strRef>
          </c:cat>
          <c:val>
            <c:numRef>
              <c:f>Plan1!$B$4:$D$4</c:f>
              <c:numCache>
                <c:formatCode>0</c:formatCode>
                <c:ptCount val="2"/>
                <c:pt idx="0">
                  <c:v>41</c:v>
                </c:pt>
                <c:pt idx="1">
                  <c:v>64</c:v>
                </c:pt>
              </c:numCache>
            </c:numRef>
          </c:val>
        </c:ser>
        <c:dLbls>
          <c:showLegendKey val="0"/>
          <c:showVal val="0"/>
          <c:showCatName val="0"/>
          <c:showSerName val="0"/>
          <c:showPercent val="0"/>
          <c:showBubbleSize val="0"/>
        </c:dLbls>
        <c:gapWidth val="219"/>
        <c:overlap val="-27"/>
        <c:axId val="168449544"/>
        <c:axId val="168449936"/>
        <c:extLst>
          <c:ext xmlns:c15="http://schemas.microsoft.com/office/drawing/2012/chart" uri="{02D57815-91ED-43cb-92C2-25804820EDAC}">
            <c15:filteredBarSeries>
              <c15:ser>
                <c:idx val="3"/>
                <c:order val="3"/>
                <c:tx>
                  <c:strRef>
                    <c:extLst>
                      <c:ext uri="{02D57815-91ED-43cb-92C2-25804820EDAC}">
                        <c15:formulaRef>
                          <c15:sqref>Plan1!$A$5</c15:sqref>
                        </c15:formulaRef>
                      </c:ext>
                    </c:extLst>
                    <c:strCache>
                      <c:ptCount val="1"/>
                    </c:strCache>
                  </c:strRef>
                </c:tx>
                <c:spPr>
                  <a:solidFill>
                    <a:schemeClr val="accent4"/>
                  </a:solidFill>
                  <a:ln>
                    <a:noFill/>
                  </a:ln>
                  <a:effectLst/>
                </c:spPr>
                <c:invertIfNegative val="0"/>
                <c:cat>
                  <c:strRef>
                    <c:extLst>
                      <c:ext uri="{02D57815-91ED-43cb-92C2-25804820EDAC}">
                        <c15:formulaRef>
                          <c15:sqref>Plan1!$B$1:$D$1</c15:sqref>
                        </c15:formulaRef>
                      </c:ext>
                    </c:extLst>
                    <c:strCache>
                      <c:ptCount val="2"/>
                      <c:pt idx="0">
                        <c:v>Pública</c:v>
                      </c:pt>
                      <c:pt idx="1">
                        <c:v>Particular</c:v>
                      </c:pt>
                    </c:strCache>
                  </c:strRef>
                </c:cat>
                <c:val>
                  <c:numRef>
                    <c:extLst>
                      <c:ext uri="{02D57815-91ED-43cb-92C2-25804820EDAC}">
                        <c15:formulaRef>
                          <c15:sqref>Plan1!$B$5:$D$5</c15:sqref>
                        </c15:formulaRef>
                      </c:ext>
                    </c:extLst>
                    <c:numCache>
                      <c:formatCode>General</c:formatCode>
                      <c:ptCount val="2"/>
                    </c:numCache>
                  </c:numRef>
                </c:val>
              </c15:ser>
            </c15:filteredBarSeries>
          </c:ext>
        </c:extLst>
      </c:barChart>
      <c:catAx>
        <c:axId val="16844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t-BR"/>
          </a:p>
        </c:txPr>
        <c:crossAx val="168449936"/>
        <c:crosses val="autoZero"/>
        <c:auto val="1"/>
        <c:lblAlgn val="ctr"/>
        <c:lblOffset val="100"/>
        <c:noMultiLvlLbl val="0"/>
      </c:catAx>
      <c:valAx>
        <c:axId val="168449936"/>
        <c:scaling>
          <c:orientation val="minMax"/>
        </c:scaling>
        <c:delete val="1"/>
        <c:axPos val="l"/>
        <c:numFmt formatCode="0" sourceLinked="1"/>
        <c:majorTickMark val="none"/>
        <c:minorTickMark val="none"/>
        <c:tickLblPos val="none"/>
        <c:crossAx val="168449544"/>
        <c:crosses val="autoZero"/>
        <c:crossBetween val="between"/>
      </c:valAx>
      <c:spPr>
        <a:noFill/>
        <a:ln>
          <a:noFill/>
        </a:ln>
        <a:effectLst/>
      </c:spPr>
    </c:plotArea>
    <c:legend>
      <c:legendPos val="b"/>
      <c:layout>
        <c:manualLayout>
          <c:xMode val="edge"/>
          <c:yMode val="edge"/>
          <c:x val="0.10217065433857267"/>
          <c:y val="0.94537563668307967"/>
          <c:w val="0.80092344631691004"/>
          <c:h val="5.462436331692062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16669349664097E-2"/>
          <c:y val="0.17725426451464851"/>
          <c:w val="0.82541452310287522"/>
          <c:h val="0.63419796527193439"/>
        </c:manualLayout>
      </c:layout>
      <c:barChart>
        <c:barDir val="col"/>
        <c:grouping val="clustered"/>
        <c:varyColors val="0"/>
        <c:ser>
          <c:idx val="0"/>
          <c:order val="0"/>
          <c:tx>
            <c:strRef>
              <c:f>Plan1!$B$1</c:f>
              <c:strCache>
                <c:ptCount val="1"/>
                <c:pt idx="0">
                  <c:v>Fundamental</c:v>
                </c:pt>
              </c:strCache>
            </c:strRef>
          </c:tx>
          <c:spPr>
            <a:solidFill>
              <a:srgbClr val="3A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Plan1!$A$2:$A$6</c:f>
              <c:strCache>
                <c:ptCount val="5"/>
                <c:pt idx="0">
                  <c:v>Bem preparado </c:v>
                </c:pt>
                <c:pt idx="1">
                  <c:v>Razoavelmente preparado </c:v>
                </c:pt>
                <c:pt idx="2">
                  <c:v>Pouco preparado </c:v>
                </c:pt>
                <c:pt idx="3">
                  <c:v>Despreparado </c:v>
                </c:pt>
                <c:pt idx="4">
                  <c:v>Não sabe / não respondeu</c:v>
                </c:pt>
              </c:strCache>
            </c:strRef>
          </c:cat>
          <c:val>
            <c:numRef>
              <c:f>Plan1!$B$2:$B$6</c:f>
              <c:numCache>
                <c:formatCode>General</c:formatCode>
                <c:ptCount val="5"/>
                <c:pt idx="0">
                  <c:v>12</c:v>
                </c:pt>
                <c:pt idx="1">
                  <c:v>33</c:v>
                </c:pt>
                <c:pt idx="2">
                  <c:v>30</c:v>
                </c:pt>
                <c:pt idx="3">
                  <c:v>22</c:v>
                </c:pt>
                <c:pt idx="4">
                  <c:v>3</c:v>
                </c:pt>
              </c:numCache>
            </c:numRef>
          </c:val>
        </c:ser>
        <c:ser>
          <c:idx val="1"/>
          <c:order val="1"/>
          <c:tx>
            <c:strRef>
              <c:f>Plan1!$C$1</c:f>
              <c:strCache>
                <c:ptCount val="1"/>
                <c:pt idx="0">
                  <c:v>Médio</c:v>
                </c:pt>
              </c:strCache>
            </c:strRef>
          </c:tx>
          <c:spPr>
            <a:solidFill>
              <a:srgbClr val="81234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Plan1!$A$2:$A$6</c:f>
              <c:strCache>
                <c:ptCount val="5"/>
                <c:pt idx="0">
                  <c:v>Bem preparado </c:v>
                </c:pt>
                <c:pt idx="1">
                  <c:v>Razoavelmente preparado </c:v>
                </c:pt>
                <c:pt idx="2">
                  <c:v>Pouco preparado </c:v>
                </c:pt>
                <c:pt idx="3">
                  <c:v>Despreparado </c:v>
                </c:pt>
                <c:pt idx="4">
                  <c:v>Não sabe / não respondeu</c:v>
                </c:pt>
              </c:strCache>
            </c:strRef>
          </c:cat>
          <c:val>
            <c:numRef>
              <c:f>Plan1!$C$2:$C$6</c:f>
              <c:numCache>
                <c:formatCode>General</c:formatCode>
                <c:ptCount val="5"/>
                <c:pt idx="0">
                  <c:v>11</c:v>
                </c:pt>
                <c:pt idx="1">
                  <c:v>31</c:v>
                </c:pt>
                <c:pt idx="2">
                  <c:v>31</c:v>
                </c:pt>
                <c:pt idx="3">
                  <c:v>24</c:v>
                </c:pt>
                <c:pt idx="4">
                  <c:v>4</c:v>
                </c:pt>
              </c:numCache>
            </c:numRef>
          </c:val>
        </c:ser>
        <c:dLbls>
          <c:showLegendKey val="0"/>
          <c:showVal val="0"/>
          <c:showCatName val="0"/>
          <c:showSerName val="0"/>
          <c:showPercent val="0"/>
          <c:showBubbleSize val="0"/>
        </c:dLbls>
        <c:gapWidth val="219"/>
        <c:overlap val="-27"/>
        <c:axId val="168450720"/>
        <c:axId val="168451112"/>
        <c:extLst/>
      </c:barChart>
      <c:catAx>
        <c:axId val="16845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t-BR"/>
          </a:p>
        </c:txPr>
        <c:crossAx val="168451112"/>
        <c:crosses val="autoZero"/>
        <c:auto val="1"/>
        <c:lblAlgn val="ctr"/>
        <c:lblOffset val="100"/>
        <c:noMultiLvlLbl val="0"/>
      </c:catAx>
      <c:valAx>
        <c:axId val="168451112"/>
        <c:scaling>
          <c:orientation val="minMax"/>
        </c:scaling>
        <c:delete val="1"/>
        <c:axPos val="l"/>
        <c:numFmt formatCode="General" sourceLinked="1"/>
        <c:majorTickMark val="none"/>
        <c:minorTickMark val="none"/>
        <c:tickLblPos val="none"/>
        <c:crossAx val="168450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94527209412545E-2"/>
          <c:y val="6.6411904661077353E-2"/>
          <c:w val="0.94369578207743521"/>
          <c:h val="0.57408738969123463"/>
        </c:manualLayout>
      </c:layout>
      <c:barChart>
        <c:barDir val="col"/>
        <c:grouping val="clustered"/>
        <c:varyColors val="0"/>
        <c:ser>
          <c:idx val="0"/>
          <c:order val="0"/>
          <c:tx>
            <c:strRef>
              <c:f>Plan1!$B$1</c:f>
              <c:strCache>
                <c:ptCount val="1"/>
                <c:pt idx="0">
                  <c:v>Médio</c:v>
                </c:pt>
              </c:strCache>
            </c:strRef>
          </c:tx>
          <c:spPr>
            <a:solidFill>
              <a:srgbClr val="3AA9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Plan1!$A$2:$A$6</c:f>
              <c:strCache>
                <c:ptCount val="5"/>
                <c:pt idx="0">
                  <c:v>Bem preparado</c:v>
                </c:pt>
                <c:pt idx="1">
                  <c:v>Razoavelmente preparado </c:v>
                </c:pt>
                <c:pt idx="2">
                  <c:v>Pouco preparado </c:v>
                </c:pt>
                <c:pt idx="3">
                  <c:v>Despreparado </c:v>
                </c:pt>
                <c:pt idx="4">
                  <c:v>Não sabe/Não respondeu</c:v>
                </c:pt>
              </c:strCache>
            </c:strRef>
          </c:cat>
          <c:val>
            <c:numRef>
              <c:f>Plan1!$B$2:$B$6</c:f>
              <c:numCache>
                <c:formatCode>General</c:formatCode>
                <c:ptCount val="5"/>
                <c:pt idx="0">
                  <c:v>12</c:v>
                </c:pt>
                <c:pt idx="1">
                  <c:v>30</c:v>
                </c:pt>
                <c:pt idx="2">
                  <c:v>32</c:v>
                </c:pt>
                <c:pt idx="3">
                  <c:v>23</c:v>
                </c:pt>
                <c:pt idx="4">
                  <c:v>3</c:v>
                </c:pt>
              </c:numCache>
            </c:numRef>
          </c:val>
        </c:ser>
        <c:dLbls>
          <c:showLegendKey val="0"/>
          <c:showVal val="0"/>
          <c:showCatName val="0"/>
          <c:showSerName val="0"/>
          <c:showPercent val="0"/>
          <c:showBubbleSize val="0"/>
        </c:dLbls>
        <c:gapWidth val="219"/>
        <c:overlap val="-27"/>
        <c:axId val="168451896"/>
        <c:axId val="168452288"/>
        <c:extLst/>
      </c:barChart>
      <c:catAx>
        <c:axId val="16845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t-BR"/>
          </a:p>
        </c:txPr>
        <c:crossAx val="168452288"/>
        <c:crosses val="autoZero"/>
        <c:auto val="1"/>
        <c:lblAlgn val="ctr"/>
        <c:lblOffset val="100"/>
        <c:noMultiLvlLbl val="0"/>
      </c:catAx>
      <c:valAx>
        <c:axId val="168452288"/>
        <c:scaling>
          <c:orientation val="minMax"/>
        </c:scaling>
        <c:delete val="1"/>
        <c:axPos val="l"/>
        <c:numFmt formatCode="General" sourceLinked="1"/>
        <c:majorTickMark val="none"/>
        <c:minorTickMark val="none"/>
        <c:tickLblPos val="none"/>
        <c:crossAx val="168451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8323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Plan1!$A$1:$A$10</c:f>
              <c:strCache>
                <c:ptCount val="10"/>
                <c:pt idx="0">
                  <c:v>Tempo de permanência do aluno na escola</c:v>
                </c:pt>
                <c:pt idx="1">
                  <c:v>Condições de limpeza/ manutenção das escolas</c:v>
                </c:pt>
                <c:pt idx="2">
                  <c:v>Merenda oferecida</c:v>
                </c:pt>
                <c:pt idx="3">
                  <c:v>Relação da escola com os pais</c:v>
                </c:pt>
                <c:pt idx="4">
                  <c:v>Material didático impresso</c:v>
                </c:pt>
                <c:pt idx="5">
                  <c:v>Estrutura física</c:v>
                </c:pt>
                <c:pt idx="6">
                  <c:v>Acesso a computador com internet</c:v>
                </c:pt>
                <c:pt idx="7">
                  <c:v>Atividades extracurriculares/ fora da sala de aula</c:v>
                </c:pt>
                <c:pt idx="8">
                  <c:v>Material didático digital</c:v>
                </c:pt>
                <c:pt idx="9">
                  <c:v>Segurança nas escolas</c:v>
                </c:pt>
              </c:strCache>
            </c:strRef>
          </c:cat>
          <c:val>
            <c:numRef>
              <c:f>Plan1!$B$1:$B$10</c:f>
              <c:numCache>
                <c:formatCode>0.0</c:formatCode>
                <c:ptCount val="10"/>
                <c:pt idx="0">
                  <c:v>6.3123399897593409</c:v>
                </c:pt>
                <c:pt idx="1">
                  <c:v>5.9047125841533035</c:v>
                </c:pt>
                <c:pt idx="2">
                  <c:v>5.7101977107180009</c:v>
                </c:pt>
                <c:pt idx="3">
                  <c:v>5.6344863190500867</c:v>
                </c:pt>
                <c:pt idx="4">
                  <c:v>5.5850267379679144</c:v>
                </c:pt>
                <c:pt idx="5">
                  <c:v>5.257716049382724</c:v>
                </c:pt>
                <c:pt idx="6">
                  <c:v>4.9789251844046492</c:v>
                </c:pt>
                <c:pt idx="7">
                  <c:v>4.7563694267516059</c:v>
                </c:pt>
                <c:pt idx="8">
                  <c:v>4.6408450704225368</c:v>
                </c:pt>
                <c:pt idx="9">
                  <c:v>3.6758130081300782</c:v>
                </c:pt>
              </c:numCache>
            </c:numRef>
          </c:val>
        </c:ser>
        <c:dLbls>
          <c:showLegendKey val="0"/>
          <c:showVal val="0"/>
          <c:showCatName val="0"/>
          <c:showSerName val="0"/>
          <c:showPercent val="0"/>
          <c:showBubbleSize val="0"/>
        </c:dLbls>
        <c:gapWidth val="182"/>
        <c:axId val="168453072"/>
        <c:axId val="168453464"/>
      </c:barChart>
      <c:catAx>
        <c:axId val="168453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t-BR"/>
          </a:p>
        </c:txPr>
        <c:crossAx val="168453464"/>
        <c:crosses val="autoZero"/>
        <c:auto val="1"/>
        <c:lblAlgn val="ctr"/>
        <c:lblOffset val="100"/>
        <c:noMultiLvlLbl val="0"/>
      </c:catAx>
      <c:valAx>
        <c:axId val="168453464"/>
        <c:scaling>
          <c:orientation val="minMax"/>
        </c:scaling>
        <c:delete val="1"/>
        <c:axPos val="t"/>
        <c:numFmt formatCode="0.0" sourceLinked="1"/>
        <c:majorTickMark val="none"/>
        <c:minorTickMark val="none"/>
        <c:tickLblPos val="none"/>
        <c:crossAx val="16845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0.07813</cdr:x>
      <cdr:y>0.19565</cdr:y>
    </cdr:from>
    <cdr:to>
      <cdr:x>0.78125</cdr:x>
      <cdr:y>0.23913</cdr:y>
    </cdr:to>
    <cdr:sp macro="" textlink="">
      <cdr:nvSpPr>
        <cdr:cNvPr id="2" name="CaixaDeTexto 1"/>
        <cdr:cNvSpPr txBox="1"/>
      </cdr:nvSpPr>
      <cdr:spPr>
        <a:xfrm xmlns:a="http://schemas.openxmlformats.org/drawingml/2006/main">
          <a:off x="360040" y="648072"/>
          <a:ext cx="3240360"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0.06437</cdr:x>
      <cdr:y>0.04532</cdr:y>
    </cdr:from>
    <cdr:to>
      <cdr:x>0.91918</cdr:x>
      <cdr:y>0.14658</cdr:y>
    </cdr:to>
    <cdr:sp macro="" textlink="">
      <cdr:nvSpPr>
        <cdr:cNvPr id="2" name="CaixaDeTexto 1"/>
        <cdr:cNvSpPr txBox="1"/>
      </cdr:nvSpPr>
      <cdr:spPr>
        <a:xfrm xmlns:a="http://schemas.openxmlformats.org/drawingml/2006/main">
          <a:off x="421127" y="184666"/>
          <a:ext cx="5591944"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0.1084</cdr:x>
      <cdr:y>0.09064</cdr:y>
    </cdr:from>
    <cdr:to>
      <cdr:x>0.8459</cdr:x>
      <cdr:y>0.1919</cdr:y>
    </cdr:to>
    <cdr:sp macro="" textlink="">
      <cdr:nvSpPr>
        <cdr:cNvPr id="3" name="CaixaDeTexto 2"/>
        <cdr:cNvSpPr txBox="1"/>
      </cdr:nvSpPr>
      <cdr:spPr>
        <a:xfrm xmlns:a="http://schemas.openxmlformats.org/drawingml/2006/main">
          <a:off x="709159" y="369333"/>
          <a:ext cx="4824536"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0.06437</cdr:x>
      <cdr:y>0.04532</cdr:y>
    </cdr:from>
    <cdr:to>
      <cdr:x>0.91918</cdr:x>
      <cdr:y>0.14658</cdr:y>
    </cdr:to>
    <cdr:sp macro="" textlink="">
      <cdr:nvSpPr>
        <cdr:cNvPr id="2" name="CaixaDeTexto 1"/>
        <cdr:cNvSpPr txBox="1"/>
      </cdr:nvSpPr>
      <cdr:spPr>
        <a:xfrm xmlns:a="http://schemas.openxmlformats.org/drawingml/2006/main">
          <a:off x="421127" y="184666"/>
          <a:ext cx="5591944"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0.1084</cdr:x>
      <cdr:y>0.09064</cdr:y>
    </cdr:from>
    <cdr:to>
      <cdr:x>0.8459</cdr:x>
      <cdr:y>0.1919</cdr:y>
    </cdr:to>
    <cdr:sp macro="" textlink="">
      <cdr:nvSpPr>
        <cdr:cNvPr id="3" name="CaixaDeTexto 2"/>
        <cdr:cNvSpPr txBox="1"/>
      </cdr:nvSpPr>
      <cdr:spPr>
        <a:xfrm xmlns:a="http://schemas.openxmlformats.org/drawingml/2006/main">
          <a:off x="709159" y="369333"/>
          <a:ext cx="4824536"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0.06437</cdr:x>
      <cdr:y>0.04532</cdr:y>
    </cdr:from>
    <cdr:to>
      <cdr:x>0.91918</cdr:x>
      <cdr:y>0.14658</cdr:y>
    </cdr:to>
    <cdr:sp macro="" textlink="">
      <cdr:nvSpPr>
        <cdr:cNvPr id="2" name="CaixaDeTexto 1"/>
        <cdr:cNvSpPr txBox="1"/>
      </cdr:nvSpPr>
      <cdr:spPr>
        <a:xfrm xmlns:a="http://schemas.openxmlformats.org/drawingml/2006/main">
          <a:off x="421127" y="184666"/>
          <a:ext cx="5591944"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0.1084</cdr:x>
      <cdr:y>0.09064</cdr:y>
    </cdr:from>
    <cdr:to>
      <cdr:x>0.8459</cdr:x>
      <cdr:y>0.1919</cdr:y>
    </cdr:to>
    <cdr:sp macro="" textlink="">
      <cdr:nvSpPr>
        <cdr:cNvPr id="3" name="CaixaDeTexto 2"/>
        <cdr:cNvSpPr txBox="1"/>
      </cdr:nvSpPr>
      <cdr:spPr>
        <a:xfrm xmlns:a="http://schemas.openxmlformats.org/drawingml/2006/main">
          <a:off x="709159" y="369333"/>
          <a:ext cx="4824536"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0.0031</cdr:x>
      <cdr:y>0.15612</cdr:y>
    </cdr:from>
    <cdr:to>
      <cdr:x>0.43219</cdr:x>
      <cdr:y>0.22726</cdr:y>
    </cdr:to>
    <cdr:sp macro="" textlink="">
      <cdr:nvSpPr>
        <cdr:cNvPr id="4" name="Retângulo 3"/>
        <cdr:cNvSpPr/>
      </cdr:nvSpPr>
      <cdr:spPr>
        <a:xfrm xmlns:a="http://schemas.openxmlformats.org/drawingml/2006/main">
          <a:off x="17428" y="675448"/>
          <a:ext cx="2409344" cy="30777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pt-BR" sz="1400" dirty="0" smtClean="0"/>
            <a:t>Percentual </a:t>
          </a:r>
          <a:r>
            <a:rPr lang="pt-BR" sz="1400" dirty="0"/>
            <a:t>de respostas </a:t>
          </a:r>
          <a:r>
            <a:rPr lang="pt-BR" sz="1400" dirty="0" smtClean="0"/>
            <a:t>(%)</a:t>
          </a:r>
        </a:p>
      </cdr:txBody>
    </cdr:sp>
  </cdr:relSizeAnchor>
</c:userShapes>
</file>

<file path=ppt/drawings/drawing14.xml><?xml version="1.0" encoding="utf-8"?>
<c:userShapes xmlns:c="http://schemas.openxmlformats.org/drawingml/2006/chart">
  <cdr:relSizeAnchor xmlns:cdr="http://schemas.openxmlformats.org/drawingml/2006/chartDrawing">
    <cdr:from>
      <cdr:x>0.06437</cdr:x>
      <cdr:y>0.04532</cdr:y>
    </cdr:from>
    <cdr:to>
      <cdr:x>0.91918</cdr:x>
      <cdr:y>0.14658</cdr:y>
    </cdr:to>
    <cdr:sp macro="" textlink="">
      <cdr:nvSpPr>
        <cdr:cNvPr id="2" name="CaixaDeTexto 1"/>
        <cdr:cNvSpPr txBox="1"/>
      </cdr:nvSpPr>
      <cdr:spPr>
        <a:xfrm xmlns:a="http://schemas.openxmlformats.org/drawingml/2006/main">
          <a:off x="421127" y="184666"/>
          <a:ext cx="5591944"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0.1084</cdr:x>
      <cdr:y>0.09064</cdr:y>
    </cdr:from>
    <cdr:to>
      <cdr:x>0.8459</cdr:x>
      <cdr:y>0.1919</cdr:y>
    </cdr:to>
    <cdr:sp macro="" textlink="">
      <cdr:nvSpPr>
        <cdr:cNvPr id="3" name="CaixaDeTexto 2"/>
        <cdr:cNvSpPr txBox="1"/>
      </cdr:nvSpPr>
      <cdr:spPr>
        <a:xfrm xmlns:a="http://schemas.openxmlformats.org/drawingml/2006/main">
          <a:off x="709159" y="369333"/>
          <a:ext cx="4824536"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15.xml><?xml version="1.0" encoding="utf-8"?>
<c:userShapes xmlns:c="http://schemas.openxmlformats.org/drawingml/2006/chart">
  <cdr:relSizeAnchor xmlns:cdr="http://schemas.openxmlformats.org/drawingml/2006/chartDrawing">
    <cdr:from>
      <cdr:x>0.06437</cdr:x>
      <cdr:y>0.04532</cdr:y>
    </cdr:from>
    <cdr:to>
      <cdr:x>0.91918</cdr:x>
      <cdr:y>0.14658</cdr:y>
    </cdr:to>
    <cdr:sp macro="" textlink="">
      <cdr:nvSpPr>
        <cdr:cNvPr id="2" name="CaixaDeTexto 1"/>
        <cdr:cNvSpPr txBox="1"/>
      </cdr:nvSpPr>
      <cdr:spPr>
        <a:xfrm xmlns:a="http://schemas.openxmlformats.org/drawingml/2006/main">
          <a:off x="421127" y="184666"/>
          <a:ext cx="5591944"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0.1084</cdr:x>
      <cdr:y>0.09064</cdr:y>
    </cdr:from>
    <cdr:to>
      <cdr:x>0.8459</cdr:x>
      <cdr:y>0.1919</cdr:y>
    </cdr:to>
    <cdr:sp macro="" textlink="">
      <cdr:nvSpPr>
        <cdr:cNvPr id="3" name="CaixaDeTexto 2"/>
        <cdr:cNvSpPr txBox="1"/>
      </cdr:nvSpPr>
      <cdr:spPr>
        <a:xfrm xmlns:a="http://schemas.openxmlformats.org/drawingml/2006/main">
          <a:off x="709159" y="369333"/>
          <a:ext cx="4824536"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16.xml><?xml version="1.0" encoding="utf-8"?>
<c:userShapes xmlns:c="http://schemas.openxmlformats.org/drawingml/2006/chart">
  <cdr:relSizeAnchor xmlns:cdr="http://schemas.openxmlformats.org/drawingml/2006/chartDrawing">
    <cdr:from>
      <cdr:x>0.08979</cdr:x>
      <cdr:y>0.07694</cdr:y>
    </cdr:from>
    <cdr:to>
      <cdr:x>0.72393</cdr:x>
      <cdr:y>0.16306</cdr:y>
    </cdr:to>
    <cdr:sp macro="" textlink="">
      <cdr:nvSpPr>
        <cdr:cNvPr id="2" name="CaixaDeTexto 1"/>
        <cdr:cNvSpPr txBox="1"/>
      </cdr:nvSpPr>
      <cdr:spPr>
        <a:xfrm xmlns:a="http://schemas.openxmlformats.org/drawingml/2006/main">
          <a:off x="530169" y="415499"/>
          <a:ext cx="3744416" cy="4651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17.xml><?xml version="1.0" encoding="utf-8"?>
<c:userShapes xmlns:c="http://schemas.openxmlformats.org/drawingml/2006/chart">
  <cdr:relSizeAnchor xmlns:cdr="http://schemas.openxmlformats.org/drawingml/2006/chartDrawing">
    <cdr:from>
      <cdr:x>0.06437</cdr:x>
      <cdr:y>0.04532</cdr:y>
    </cdr:from>
    <cdr:to>
      <cdr:x>0.91918</cdr:x>
      <cdr:y>0.14658</cdr:y>
    </cdr:to>
    <cdr:sp macro="" textlink="">
      <cdr:nvSpPr>
        <cdr:cNvPr id="2" name="CaixaDeTexto 1"/>
        <cdr:cNvSpPr txBox="1"/>
      </cdr:nvSpPr>
      <cdr:spPr>
        <a:xfrm xmlns:a="http://schemas.openxmlformats.org/drawingml/2006/main">
          <a:off x="421127" y="184666"/>
          <a:ext cx="5591944"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0.1084</cdr:x>
      <cdr:y>0.09064</cdr:y>
    </cdr:from>
    <cdr:to>
      <cdr:x>0.8459</cdr:x>
      <cdr:y>0.1919</cdr:y>
    </cdr:to>
    <cdr:sp macro="" textlink="">
      <cdr:nvSpPr>
        <cdr:cNvPr id="3" name="CaixaDeTexto 2"/>
        <cdr:cNvSpPr txBox="1"/>
      </cdr:nvSpPr>
      <cdr:spPr>
        <a:xfrm xmlns:a="http://schemas.openxmlformats.org/drawingml/2006/main">
          <a:off x="709159" y="369333"/>
          <a:ext cx="4824536"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18.xml><?xml version="1.0" encoding="utf-8"?>
<c:userShapes xmlns:c="http://schemas.openxmlformats.org/drawingml/2006/chart">
  <cdr:relSizeAnchor xmlns:cdr="http://schemas.openxmlformats.org/drawingml/2006/chartDrawing">
    <cdr:from>
      <cdr:x>0.06437</cdr:x>
      <cdr:y>0.04532</cdr:y>
    </cdr:from>
    <cdr:to>
      <cdr:x>0.91918</cdr:x>
      <cdr:y>0.14658</cdr:y>
    </cdr:to>
    <cdr:sp macro="" textlink="">
      <cdr:nvSpPr>
        <cdr:cNvPr id="2" name="CaixaDeTexto 1"/>
        <cdr:cNvSpPr txBox="1"/>
      </cdr:nvSpPr>
      <cdr:spPr>
        <a:xfrm xmlns:a="http://schemas.openxmlformats.org/drawingml/2006/main">
          <a:off x="421127" y="184666"/>
          <a:ext cx="5591944"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0.1084</cdr:x>
      <cdr:y>0.09064</cdr:y>
    </cdr:from>
    <cdr:to>
      <cdr:x>0.8459</cdr:x>
      <cdr:y>0.1919</cdr:y>
    </cdr:to>
    <cdr:sp macro="" textlink="">
      <cdr:nvSpPr>
        <cdr:cNvPr id="3" name="CaixaDeTexto 2"/>
        <cdr:cNvSpPr txBox="1"/>
      </cdr:nvSpPr>
      <cdr:spPr>
        <a:xfrm xmlns:a="http://schemas.openxmlformats.org/drawingml/2006/main">
          <a:off x="709159" y="369333"/>
          <a:ext cx="4824536"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19.xml><?xml version="1.0" encoding="utf-8"?>
<c:userShapes xmlns:c="http://schemas.openxmlformats.org/drawingml/2006/chart">
  <cdr:relSizeAnchor xmlns:cdr="http://schemas.openxmlformats.org/drawingml/2006/chartDrawing">
    <cdr:from>
      <cdr:x>0.08979</cdr:x>
      <cdr:y>0.07694</cdr:y>
    </cdr:from>
    <cdr:to>
      <cdr:x>0.72393</cdr:x>
      <cdr:y>0.16306</cdr:y>
    </cdr:to>
    <cdr:sp macro="" textlink="">
      <cdr:nvSpPr>
        <cdr:cNvPr id="2" name="CaixaDeTexto 1"/>
        <cdr:cNvSpPr txBox="1"/>
      </cdr:nvSpPr>
      <cdr:spPr>
        <a:xfrm xmlns:a="http://schemas.openxmlformats.org/drawingml/2006/main">
          <a:off x="530169" y="415499"/>
          <a:ext cx="3744416" cy="4651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0.07813</cdr:x>
      <cdr:y>0.19565</cdr:y>
    </cdr:from>
    <cdr:to>
      <cdr:x>0.78125</cdr:x>
      <cdr:y>0.23913</cdr:y>
    </cdr:to>
    <cdr:sp macro="" textlink="">
      <cdr:nvSpPr>
        <cdr:cNvPr id="2" name="CaixaDeTexto 1"/>
        <cdr:cNvSpPr txBox="1"/>
      </cdr:nvSpPr>
      <cdr:spPr>
        <a:xfrm xmlns:a="http://schemas.openxmlformats.org/drawingml/2006/main">
          <a:off x="360040" y="648072"/>
          <a:ext cx="3240360"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20.xml><?xml version="1.0" encoding="utf-8"?>
<c:userShapes xmlns:c="http://schemas.openxmlformats.org/drawingml/2006/chart">
  <cdr:relSizeAnchor xmlns:cdr="http://schemas.openxmlformats.org/drawingml/2006/chartDrawing">
    <cdr:from>
      <cdr:x>0.08979</cdr:x>
      <cdr:y>0.07694</cdr:y>
    </cdr:from>
    <cdr:to>
      <cdr:x>0.72393</cdr:x>
      <cdr:y>0.16306</cdr:y>
    </cdr:to>
    <cdr:sp macro="" textlink="">
      <cdr:nvSpPr>
        <cdr:cNvPr id="2" name="CaixaDeTexto 1"/>
        <cdr:cNvSpPr txBox="1"/>
      </cdr:nvSpPr>
      <cdr:spPr>
        <a:xfrm xmlns:a="http://schemas.openxmlformats.org/drawingml/2006/main">
          <a:off x="530169" y="415499"/>
          <a:ext cx="3744416" cy="4651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0.07143</cdr:x>
      <cdr:y>0.20363</cdr:y>
    </cdr:from>
    <cdr:to>
      <cdr:x>0.58333</cdr:x>
      <cdr:y>0.30882</cdr:y>
    </cdr:to>
    <cdr:sp macro="" textlink="">
      <cdr:nvSpPr>
        <cdr:cNvPr id="2" name="CaixaDeTexto 1"/>
        <cdr:cNvSpPr txBox="1"/>
      </cdr:nvSpPr>
      <cdr:spPr>
        <a:xfrm xmlns:a="http://schemas.openxmlformats.org/drawingml/2006/main">
          <a:off x="432048" y="997080"/>
          <a:ext cx="3096344" cy="515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0.10714</cdr:x>
      <cdr:y>0.20363</cdr:y>
    </cdr:from>
    <cdr:to>
      <cdr:x>0.53571</cdr:x>
      <cdr:y>0.32353</cdr:y>
    </cdr:to>
    <cdr:sp macro="" textlink="">
      <cdr:nvSpPr>
        <cdr:cNvPr id="3" name="CaixaDeTexto 2"/>
        <cdr:cNvSpPr txBox="1"/>
      </cdr:nvSpPr>
      <cdr:spPr>
        <a:xfrm xmlns:a="http://schemas.openxmlformats.org/drawingml/2006/main">
          <a:off x="648072" y="997080"/>
          <a:ext cx="2592288" cy="587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0.07463</cdr:x>
      <cdr:y>0.17737</cdr:y>
    </cdr:from>
    <cdr:to>
      <cdr:x>0.92537</cdr:x>
      <cdr:y>0.23142</cdr:y>
    </cdr:to>
    <cdr:sp macro="" textlink="">
      <cdr:nvSpPr>
        <cdr:cNvPr id="4" name="CaixaDeTexto 3"/>
        <cdr:cNvSpPr txBox="1"/>
      </cdr:nvSpPr>
      <cdr:spPr>
        <a:xfrm xmlns:a="http://schemas.openxmlformats.org/drawingml/2006/main">
          <a:off x="360055" y="945125"/>
          <a:ext cx="4104426" cy="2880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400" dirty="0" smtClean="0">
              <a:solidFill>
                <a:schemeClr val="tx1"/>
              </a:solidFill>
            </a:rPr>
            <a:t>Percentual das respostas “ótimo ou bom” (%)</a:t>
          </a:r>
          <a:endParaRPr lang="pt-BR" sz="1400"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0.07143</cdr:x>
      <cdr:y>0.20363</cdr:y>
    </cdr:from>
    <cdr:to>
      <cdr:x>0.58333</cdr:x>
      <cdr:y>0.30882</cdr:y>
    </cdr:to>
    <cdr:sp macro="" textlink="">
      <cdr:nvSpPr>
        <cdr:cNvPr id="2" name="CaixaDeTexto 1"/>
        <cdr:cNvSpPr txBox="1"/>
      </cdr:nvSpPr>
      <cdr:spPr>
        <a:xfrm xmlns:a="http://schemas.openxmlformats.org/drawingml/2006/main">
          <a:off x="432048" y="997080"/>
          <a:ext cx="3096344" cy="515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0.10714</cdr:x>
      <cdr:y>0.20363</cdr:y>
    </cdr:from>
    <cdr:to>
      <cdr:x>0.53571</cdr:x>
      <cdr:y>0.32353</cdr:y>
    </cdr:to>
    <cdr:sp macro="" textlink="">
      <cdr:nvSpPr>
        <cdr:cNvPr id="3" name="CaixaDeTexto 2"/>
        <cdr:cNvSpPr txBox="1"/>
      </cdr:nvSpPr>
      <cdr:spPr>
        <a:xfrm xmlns:a="http://schemas.openxmlformats.org/drawingml/2006/main">
          <a:off x="648072" y="997080"/>
          <a:ext cx="2592288" cy="587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0.07143</cdr:x>
      <cdr:y>0.20363</cdr:y>
    </cdr:from>
    <cdr:to>
      <cdr:x>0.58333</cdr:x>
      <cdr:y>0.30882</cdr:y>
    </cdr:to>
    <cdr:sp macro="" textlink="">
      <cdr:nvSpPr>
        <cdr:cNvPr id="2" name="CaixaDeTexto 1"/>
        <cdr:cNvSpPr txBox="1"/>
      </cdr:nvSpPr>
      <cdr:spPr>
        <a:xfrm xmlns:a="http://schemas.openxmlformats.org/drawingml/2006/main">
          <a:off x="432048" y="997080"/>
          <a:ext cx="3096344" cy="515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0.10714</cdr:x>
      <cdr:y>0.20363</cdr:y>
    </cdr:from>
    <cdr:to>
      <cdr:x>0.53571</cdr:x>
      <cdr:y>0.32353</cdr:y>
    </cdr:to>
    <cdr:sp macro="" textlink="">
      <cdr:nvSpPr>
        <cdr:cNvPr id="3" name="CaixaDeTexto 2"/>
        <cdr:cNvSpPr txBox="1"/>
      </cdr:nvSpPr>
      <cdr:spPr>
        <a:xfrm xmlns:a="http://schemas.openxmlformats.org/drawingml/2006/main">
          <a:off x="648072" y="997080"/>
          <a:ext cx="2592288" cy="587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0.08979</cdr:x>
      <cdr:y>0.07694</cdr:y>
    </cdr:from>
    <cdr:to>
      <cdr:x>0.72393</cdr:x>
      <cdr:y>0.16306</cdr:y>
    </cdr:to>
    <cdr:sp macro="" textlink="">
      <cdr:nvSpPr>
        <cdr:cNvPr id="2" name="CaixaDeTexto 1"/>
        <cdr:cNvSpPr txBox="1"/>
      </cdr:nvSpPr>
      <cdr:spPr>
        <a:xfrm xmlns:a="http://schemas.openxmlformats.org/drawingml/2006/main">
          <a:off x="530169" y="415499"/>
          <a:ext cx="3744416" cy="4651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0.06437</cdr:x>
      <cdr:y>0.04532</cdr:y>
    </cdr:from>
    <cdr:to>
      <cdr:x>0.91918</cdr:x>
      <cdr:y>0.14658</cdr:y>
    </cdr:to>
    <cdr:sp macro="" textlink="">
      <cdr:nvSpPr>
        <cdr:cNvPr id="2" name="CaixaDeTexto 1"/>
        <cdr:cNvSpPr txBox="1"/>
      </cdr:nvSpPr>
      <cdr:spPr>
        <a:xfrm xmlns:a="http://schemas.openxmlformats.org/drawingml/2006/main">
          <a:off x="421127" y="184666"/>
          <a:ext cx="5591944"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0.1084</cdr:x>
      <cdr:y>0.09064</cdr:y>
    </cdr:from>
    <cdr:to>
      <cdr:x>0.8459</cdr:x>
      <cdr:y>0.1919</cdr:y>
    </cdr:to>
    <cdr:sp macro="" textlink="">
      <cdr:nvSpPr>
        <cdr:cNvPr id="3" name="CaixaDeTexto 2"/>
        <cdr:cNvSpPr txBox="1"/>
      </cdr:nvSpPr>
      <cdr:spPr>
        <a:xfrm xmlns:a="http://schemas.openxmlformats.org/drawingml/2006/main">
          <a:off x="709159" y="369333"/>
          <a:ext cx="4824536"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0.08979</cdr:x>
      <cdr:y>0.07694</cdr:y>
    </cdr:from>
    <cdr:to>
      <cdr:x>0.72393</cdr:x>
      <cdr:y>0.16306</cdr:y>
    </cdr:to>
    <cdr:sp macro="" textlink="">
      <cdr:nvSpPr>
        <cdr:cNvPr id="2" name="CaixaDeTexto 1"/>
        <cdr:cNvSpPr txBox="1"/>
      </cdr:nvSpPr>
      <cdr:spPr>
        <a:xfrm xmlns:a="http://schemas.openxmlformats.org/drawingml/2006/main">
          <a:off x="530169" y="415499"/>
          <a:ext cx="3744416" cy="4651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0.06437</cdr:x>
      <cdr:y>0.04532</cdr:y>
    </cdr:from>
    <cdr:to>
      <cdr:x>0.91918</cdr:x>
      <cdr:y>0.14658</cdr:y>
    </cdr:to>
    <cdr:sp macro="" textlink="">
      <cdr:nvSpPr>
        <cdr:cNvPr id="2" name="CaixaDeTexto 1"/>
        <cdr:cNvSpPr txBox="1"/>
      </cdr:nvSpPr>
      <cdr:spPr>
        <a:xfrm xmlns:a="http://schemas.openxmlformats.org/drawingml/2006/main">
          <a:off x="421127" y="184666"/>
          <a:ext cx="5591944"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0.1084</cdr:x>
      <cdr:y>0.09064</cdr:y>
    </cdr:from>
    <cdr:to>
      <cdr:x>0.8459</cdr:x>
      <cdr:y>0.1919</cdr:y>
    </cdr:to>
    <cdr:sp macro="" textlink="">
      <cdr:nvSpPr>
        <cdr:cNvPr id="3" name="CaixaDeTexto 2"/>
        <cdr:cNvSpPr txBox="1"/>
      </cdr:nvSpPr>
      <cdr:spPr>
        <a:xfrm xmlns:a="http://schemas.openxmlformats.org/drawingml/2006/main">
          <a:off x="709159" y="369333"/>
          <a:ext cx="4824536" cy="412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4EBD0-6DA5-48CE-8432-2F8E3CD49A7A}" type="datetimeFigureOut">
              <a:rPr lang="pt-BR" smtClean="0"/>
              <a:pPr/>
              <a:t>23/05/2018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3043A-9B50-4A03-BABD-3291B9C7174B}" type="slidenum">
              <a:rPr lang="pt-BR" smtClean="0"/>
              <a:pPr/>
              <a:t>‹nº›</a:t>
            </a:fld>
            <a:endParaRPr lang="pt-BR"/>
          </a:p>
        </p:txBody>
      </p:sp>
    </p:spTree>
    <p:extLst>
      <p:ext uri="{BB962C8B-B14F-4D97-AF65-F5344CB8AC3E}">
        <p14:creationId xmlns:p14="http://schemas.microsoft.com/office/powerpoint/2010/main" val="2453256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243043A-9B50-4A03-BABD-3291B9C7174B}" type="slidenum">
              <a:rPr lang="pt-BR" smtClean="0"/>
              <a:pPr/>
              <a:t>5</a:t>
            </a:fld>
            <a:endParaRPr lang="pt-BR"/>
          </a:p>
        </p:txBody>
      </p:sp>
    </p:spTree>
    <p:extLst>
      <p:ext uri="{BB962C8B-B14F-4D97-AF65-F5344CB8AC3E}">
        <p14:creationId xmlns:p14="http://schemas.microsoft.com/office/powerpoint/2010/main" val="252302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243043A-9B50-4A03-BABD-3291B9C7174B}" type="slidenum">
              <a:rPr lang="pt-BR" smtClean="0"/>
              <a:pPr/>
              <a:t>6</a:t>
            </a:fld>
            <a:endParaRPr lang="pt-BR"/>
          </a:p>
        </p:txBody>
      </p:sp>
    </p:spTree>
    <p:extLst>
      <p:ext uri="{BB962C8B-B14F-4D97-AF65-F5344CB8AC3E}">
        <p14:creationId xmlns:p14="http://schemas.microsoft.com/office/powerpoint/2010/main" val="190114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04F91D36-6896-4AED-A9B1-14B09429DE15}" type="datetimeFigureOut">
              <a:rPr lang="pt-BR" smtClean="0"/>
              <a:pPr/>
              <a:t>23/05/2018</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737600" y="6356351"/>
            <a:ext cx="2844800" cy="365125"/>
          </a:xfrm>
          <a:prstGeom prst="rect">
            <a:avLst/>
          </a:prstGeom>
        </p:spPr>
        <p:txBody>
          <a:bodyPr/>
          <a:lstStyle/>
          <a:p>
            <a:fld id="{BA37F3EC-41FA-4DE5-AF34-85A9BE9E4EDA}"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1600201"/>
            <a:ext cx="109728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04F91D36-6896-4AED-A9B1-14B09429DE15}" type="datetimeFigureOut">
              <a:rPr lang="pt-BR" smtClean="0"/>
              <a:pPr/>
              <a:t>23/05/2018</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737600" y="6356351"/>
            <a:ext cx="2844800" cy="365125"/>
          </a:xfrm>
          <a:prstGeom prst="rect">
            <a:avLst/>
          </a:prstGeom>
        </p:spPr>
        <p:txBody>
          <a:bodyPr/>
          <a:lstStyle/>
          <a:p>
            <a:fld id="{BA37F3EC-41FA-4DE5-AF34-85A9BE9E4ED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274639"/>
            <a:ext cx="80264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04F91D36-6896-4AED-A9B1-14B09429DE15}" type="datetimeFigureOut">
              <a:rPr lang="pt-BR" smtClean="0"/>
              <a:pPr/>
              <a:t>23/05/2018</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737600" y="6356351"/>
            <a:ext cx="2844800" cy="365125"/>
          </a:xfrm>
          <a:prstGeom prst="rect">
            <a:avLst/>
          </a:prstGeom>
        </p:spPr>
        <p:txBody>
          <a:bodyPr/>
          <a:lstStyle/>
          <a:p>
            <a:fld id="{BA37F3EC-41FA-4DE5-AF34-85A9BE9E4ED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609600" y="1600201"/>
            <a:ext cx="109728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04F91D36-6896-4AED-A9B1-14B09429DE15}" type="datetimeFigureOut">
              <a:rPr lang="pt-BR" smtClean="0"/>
              <a:pPr/>
              <a:t>23/05/2018</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737600" y="6356351"/>
            <a:ext cx="2844800" cy="365125"/>
          </a:xfrm>
          <a:prstGeom prst="rect">
            <a:avLst/>
          </a:prstGeom>
        </p:spPr>
        <p:txBody>
          <a:bodyPr/>
          <a:lstStyle/>
          <a:p>
            <a:fld id="{BA37F3EC-41FA-4DE5-AF34-85A9BE9E4EDA}"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04F91D36-6896-4AED-A9B1-14B09429DE15}" type="datetimeFigureOut">
              <a:rPr lang="pt-BR" smtClean="0"/>
              <a:pPr/>
              <a:t>23/05/2018</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737600" y="6356351"/>
            <a:ext cx="2844800" cy="365125"/>
          </a:xfrm>
          <a:prstGeom prst="rect">
            <a:avLst/>
          </a:prstGeom>
        </p:spPr>
        <p:txBody>
          <a:bodyPr/>
          <a:lstStyle/>
          <a:p>
            <a:fld id="{BA37F3EC-41FA-4DE5-AF34-85A9BE9E4EDA}"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609600" y="6356351"/>
            <a:ext cx="2844800" cy="365125"/>
          </a:xfrm>
          <a:prstGeom prst="rect">
            <a:avLst/>
          </a:prstGeom>
        </p:spPr>
        <p:txBody>
          <a:bodyPr/>
          <a:lstStyle/>
          <a:p>
            <a:fld id="{04F91D36-6896-4AED-A9B1-14B09429DE15}" type="datetimeFigureOut">
              <a:rPr lang="pt-BR" smtClean="0"/>
              <a:pPr/>
              <a:t>23/05/2018</a:t>
            </a:fld>
            <a:endParaRPr lang="pt-BR"/>
          </a:p>
        </p:txBody>
      </p:sp>
      <p:sp>
        <p:nvSpPr>
          <p:cNvPr id="6" name="Espaço Reservado para Rodapé 5"/>
          <p:cNvSpPr>
            <a:spLocks noGrp="1"/>
          </p:cNvSpPr>
          <p:nvPr>
            <p:ph type="ftr" sz="quarter" idx="11"/>
          </p:nvPr>
        </p:nvSpPr>
        <p:spPr>
          <a:xfrm>
            <a:off x="4165600" y="6356351"/>
            <a:ext cx="3860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8737600" y="6356351"/>
            <a:ext cx="2844800" cy="365125"/>
          </a:xfrm>
          <a:prstGeom prst="rect">
            <a:avLst/>
          </a:prstGeom>
        </p:spPr>
        <p:txBody>
          <a:bodyPr/>
          <a:lstStyle/>
          <a:p>
            <a:fld id="{BA37F3EC-41FA-4DE5-AF34-85A9BE9E4ED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609600" y="6356351"/>
            <a:ext cx="2844800" cy="365125"/>
          </a:xfrm>
          <a:prstGeom prst="rect">
            <a:avLst/>
          </a:prstGeom>
        </p:spPr>
        <p:txBody>
          <a:bodyPr/>
          <a:lstStyle/>
          <a:p>
            <a:fld id="{04F91D36-6896-4AED-A9B1-14B09429DE15}" type="datetimeFigureOut">
              <a:rPr lang="pt-BR" smtClean="0"/>
              <a:pPr/>
              <a:t>23/05/2018</a:t>
            </a:fld>
            <a:endParaRPr lang="pt-BR"/>
          </a:p>
        </p:txBody>
      </p:sp>
      <p:sp>
        <p:nvSpPr>
          <p:cNvPr id="8" name="Espaço Reservado para Rodapé 7"/>
          <p:cNvSpPr>
            <a:spLocks noGrp="1"/>
          </p:cNvSpPr>
          <p:nvPr>
            <p:ph type="ftr" sz="quarter" idx="11"/>
          </p:nvPr>
        </p:nvSpPr>
        <p:spPr>
          <a:xfrm>
            <a:off x="4165600" y="6356351"/>
            <a:ext cx="38608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8737600" y="6356351"/>
            <a:ext cx="2844800" cy="365125"/>
          </a:xfrm>
          <a:prstGeom prst="rect">
            <a:avLst/>
          </a:prstGeom>
        </p:spPr>
        <p:txBody>
          <a:bodyPr/>
          <a:lstStyle/>
          <a:p>
            <a:fld id="{BA37F3EC-41FA-4DE5-AF34-85A9BE9E4EDA}"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609600" y="6356351"/>
            <a:ext cx="2844800" cy="365125"/>
          </a:xfrm>
          <a:prstGeom prst="rect">
            <a:avLst/>
          </a:prstGeom>
        </p:spPr>
        <p:txBody>
          <a:bodyPr/>
          <a:lstStyle/>
          <a:p>
            <a:fld id="{04F91D36-6896-4AED-A9B1-14B09429DE15}" type="datetimeFigureOut">
              <a:rPr lang="pt-BR" smtClean="0"/>
              <a:pPr/>
              <a:t>23/05/2018</a:t>
            </a:fld>
            <a:endParaRPr lang="pt-BR"/>
          </a:p>
        </p:txBody>
      </p:sp>
      <p:sp>
        <p:nvSpPr>
          <p:cNvPr id="4" name="Espaço Reservado para Rodapé 3"/>
          <p:cNvSpPr>
            <a:spLocks noGrp="1"/>
          </p:cNvSpPr>
          <p:nvPr>
            <p:ph type="ftr" sz="quarter" idx="11"/>
          </p:nvPr>
        </p:nvSpPr>
        <p:spPr>
          <a:xfrm>
            <a:off x="4165600" y="6356351"/>
            <a:ext cx="38608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8737600" y="6356351"/>
            <a:ext cx="2844800" cy="365125"/>
          </a:xfrm>
          <a:prstGeom prst="rect">
            <a:avLst/>
          </a:prstGeom>
        </p:spPr>
        <p:txBody>
          <a:bodyPr/>
          <a:lstStyle/>
          <a:p>
            <a:fld id="{BA37F3EC-41FA-4DE5-AF34-85A9BE9E4ED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09600" y="6356351"/>
            <a:ext cx="2844800" cy="365125"/>
          </a:xfrm>
          <a:prstGeom prst="rect">
            <a:avLst/>
          </a:prstGeom>
        </p:spPr>
        <p:txBody>
          <a:bodyPr/>
          <a:lstStyle/>
          <a:p>
            <a:fld id="{04F91D36-6896-4AED-A9B1-14B09429DE15}" type="datetimeFigureOut">
              <a:rPr lang="pt-BR" smtClean="0"/>
              <a:pPr/>
              <a:t>23/05/2018</a:t>
            </a:fld>
            <a:endParaRPr lang="pt-BR"/>
          </a:p>
        </p:txBody>
      </p:sp>
      <p:sp>
        <p:nvSpPr>
          <p:cNvPr id="3" name="Espaço Reservado para Rodapé 2"/>
          <p:cNvSpPr>
            <a:spLocks noGrp="1"/>
          </p:cNvSpPr>
          <p:nvPr>
            <p:ph type="ftr" sz="quarter" idx="11"/>
          </p:nvPr>
        </p:nvSpPr>
        <p:spPr>
          <a:xfrm>
            <a:off x="4165600" y="6356351"/>
            <a:ext cx="38608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8737600" y="6356351"/>
            <a:ext cx="2844800" cy="365125"/>
          </a:xfrm>
          <a:prstGeom prst="rect">
            <a:avLst/>
          </a:prstGeom>
        </p:spPr>
        <p:txBody>
          <a:bodyPr/>
          <a:lstStyle/>
          <a:p>
            <a:fld id="{BA37F3EC-41FA-4DE5-AF34-85A9BE9E4ED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609600" y="6356351"/>
            <a:ext cx="2844800" cy="365125"/>
          </a:xfrm>
          <a:prstGeom prst="rect">
            <a:avLst/>
          </a:prstGeom>
        </p:spPr>
        <p:txBody>
          <a:bodyPr/>
          <a:lstStyle/>
          <a:p>
            <a:fld id="{04F91D36-6896-4AED-A9B1-14B09429DE15}" type="datetimeFigureOut">
              <a:rPr lang="pt-BR" smtClean="0"/>
              <a:pPr/>
              <a:t>23/05/2018</a:t>
            </a:fld>
            <a:endParaRPr lang="pt-BR"/>
          </a:p>
        </p:txBody>
      </p:sp>
      <p:sp>
        <p:nvSpPr>
          <p:cNvPr id="6" name="Espaço Reservado para Rodapé 5"/>
          <p:cNvSpPr>
            <a:spLocks noGrp="1"/>
          </p:cNvSpPr>
          <p:nvPr>
            <p:ph type="ftr" sz="quarter" idx="11"/>
          </p:nvPr>
        </p:nvSpPr>
        <p:spPr>
          <a:xfrm>
            <a:off x="4165600" y="6356351"/>
            <a:ext cx="3860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8737600" y="6356351"/>
            <a:ext cx="2844800" cy="365125"/>
          </a:xfrm>
          <a:prstGeom prst="rect">
            <a:avLst/>
          </a:prstGeom>
        </p:spPr>
        <p:txBody>
          <a:bodyPr/>
          <a:lstStyle/>
          <a:p>
            <a:fld id="{BA37F3EC-41FA-4DE5-AF34-85A9BE9E4EDA}"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609600" y="6356351"/>
            <a:ext cx="2844800" cy="365125"/>
          </a:xfrm>
          <a:prstGeom prst="rect">
            <a:avLst/>
          </a:prstGeom>
        </p:spPr>
        <p:txBody>
          <a:bodyPr/>
          <a:lstStyle/>
          <a:p>
            <a:fld id="{04F91D36-6896-4AED-A9B1-14B09429DE15}" type="datetimeFigureOut">
              <a:rPr lang="pt-BR" smtClean="0"/>
              <a:pPr/>
              <a:t>23/05/2018</a:t>
            </a:fld>
            <a:endParaRPr lang="pt-BR"/>
          </a:p>
        </p:txBody>
      </p:sp>
      <p:sp>
        <p:nvSpPr>
          <p:cNvPr id="6" name="Espaço Reservado para Rodapé 5"/>
          <p:cNvSpPr>
            <a:spLocks noGrp="1"/>
          </p:cNvSpPr>
          <p:nvPr>
            <p:ph type="ftr" sz="quarter" idx="11"/>
          </p:nvPr>
        </p:nvSpPr>
        <p:spPr>
          <a:xfrm>
            <a:off x="4165600" y="6356351"/>
            <a:ext cx="3860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8737600" y="6356351"/>
            <a:ext cx="2844800" cy="365125"/>
          </a:xfrm>
          <a:prstGeom prst="rect">
            <a:avLst/>
          </a:prstGeom>
        </p:spPr>
        <p:txBody>
          <a:bodyPr/>
          <a:lstStyle/>
          <a:p>
            <a:fld id="{BA37F3EC-41FA-4DE5-AF34-85A9BE9E4EDA}"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16632"/>
            <a:ext cx="12192000" cy="5685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770"/>
            <a:ext cx="10063486" cy="68700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1333393040"/>
              </p:ext>
            </p:extLst>
          </p:nvPr>
        </p:nvGraphicFramePr>
        <p:xfrm>
          <a:off x="6600056" y="1412776"/>
          <a:ext cx="4824536" cy="5328593"/>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533872" y="792687"/>
            <a:ext cx="11335740" cy="461665"/>
          </a:xfrm>
          <a:prstGeom prst="rect">
            <a:avLst/>
          </a:prstGeom>
          <a:noFill/>
        </p:spPr>
        <p:txBody>
          <a:bodyPr wrap="square" rtlCol="0">
            <a:spAutoFit/>
          </a:bodyPr>
          <a:lstStyle/>
          <a:p>
            <a:pPr algn="ctr"/>
            <a:r>
              <a:rPr lang="pt-BR" sz="2400" b="1" dirty="0" smtClean="0">
                <a:solidFill>
                  <a:srgbClr val="7C2348"/>
                </a:solidFill>
              </a:rPr>
              <a:t>Qualidade da educação no Brasil</a:t>
            </a:r>
            <a:endParaRPr lang="pt-BR" sz="2400" b="1" dirty="0">
              <a:solidFill>
                <a:srgbClr val="7C2348"/>
              </a:solidFill>
            </a:endParaRPr>
          </a:p>
        </p:txBody>
      </p:sp>
      <p:sp>
        <p:nvSpPr>
          <p:cNvPr id="7" name="CaixaDeTexto 6"/>
          <p:cNvSpPr txBox="1"/>
          <p:nvPr/>
        </p:nvSpPr>
        <p:spPr>
          <a:xfrm>
            <a:off x="533872" y="2645911"/>
            <a:ext cx="6066184" cy="2862322"/>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Menos da metade dos brasileiros avalia a qualidade do ensino nas escolas públicas como “ótimo” ou “bom”.</a:t>
            </a:r>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r>
              <a:rPr lang="pt-BR" dirty="0" smtClean="0"/>
              <a:t>Entre os níveis de ensino avaliados, o ensino médio integrado com educação profissional recebe uma melhor avaliação.</a:t>
            </a:r>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r>
              <a:rPr lang="pt-BR" dirty="0" smtClean="0"/>
              <a:t>A qualidade do ensino é melhor nas escolas particulares do que nas públicas em todos os níveis da educação básica, segundo a população.</a:t>
            </a:r>
            <a:endParaRPr lang="pt-BR" dirty="0"/>
          </a:p>
        </p:txBody>
      </p:sp>
    </p:spTree>
    <p:extLst>
      <p:ext uri="{BB962C8B-B14F-4D97-AF65-F5344CB8AC3E}">
        <p14:creationId xmlns:p14="http://schemas.microsoft.com/office/powerpoint/2010/main" val="76562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682065776"/>
              </p:ext>
            </p:extLst>
          </p:nvPr>
        </p:nvGraphicFramePr>
        <p:xfrm>
          <a:off x="11800" y="1628800"/>
          <a:ext cx="7056784" cy="52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Qualidade da educação no Brasil</a:t>
            </a:r>
            <a:endParaRPr lang="pt-BR" sz="2400" b="1" dirty="0">
              <a:solidFill>
                <a:srgbClr val="7C2348"/>
              </a:solidFill>
            </a:endParaRPr>
          </a:p>
        </p:txBody>
      </p:sp>
      <p:graphicFrame>
        <p:nvGraphicFramePr>
          <p:cNvPr id="5" name="Gráfico 4"/>
          <p:cNvGraphicFramePr/>
          <p:nvPr>
            <p:extLst>
              <p:ext uri="{D42A27DB-BD31-4B8C-83A1-F6EECF244321}">
                <p14:modId xmlns:p14="http://schemas.microsoft.com/office/powerpoint/2010/main" val="909363903"/>
              </p:ext>
            </p:extLst>
          </p:nvPr>
        </p:nvGraphicFramePr>
        <p:xfrm>
          <a:off x="6418388" y="2036355"/>
          <a:ext cx="5773612" cy="4628372"/>
        </p:xfrm>
        <a:graphic>
          <a:graphicData uri="http://schemas.openxmlformats.org/drawingml/2006/chart">
            <c:chart xmlns:c="http://schemas.openxmlformats.org/drawingml/2006/chart" xmlns:r="http://schemas.openxmlformats.org/officeDocument/2006/relationships" r:id="rId3"/>
          </a:graphicData>
        </a:graphic>
      </p:graphicFrame>
      <p:sp>
        <p:nvSpPr>
          <p:cNvPr id="7" name="CaixaDeTexto 6"/>
          <p:cNvSpPr txBox="1"/>
          <p:nvPr/>
        </p:nvSpPr>
        <p:spPr>
          <a:xfrm>
            <a:off x="839416" y="1196752"/>
            <a:ext cx="11178752" cy="646331"/>
          </a:xfrm>
          <a:prstGeom prst="rect">
            <a:avLst/>
          </a:prstGeom>
          <a:noFill/>
        </p:spPr>
        <p:txBody>
          <a:bodyPr wrap="square" rtlCol="0">
            <a:spAutoFit/>
          </a:bodyPr>
          <a:lstStyle/>
          <a:p>
            <a:r>
              <a:rPr lang="pt-BR" dirty="0" smtClean="0"/>
              <a:t>A baixa qualidade da educação pública se reflete também na percepção de que os alunos que terminam a educação básica não estão preparados para a etapa seguinte de ensino ou para o mercado de trabalho.</a:t>
            </a:r>
            <a:endParaRPr lang="pt-BR" dirty="0"/>
          </a:p>
        </p:txBody>
      </p:sp>
      <p:sp>
        <p:nvSpPr>
          <p:cNvPr id="8" name="CaixaDeTexto 7"/>
          <p:cNvSpPr txBox="1"/>
          <p:nvPr/>
        </p:nvSpPr>
        <p:spPr>
          <a:xfrm>
            <a:off x="904938" y="1925247"/>
            <a:ext cx="4903029" cy="646331"/>
          </a:xfrm>
          <a:prstGeom prst="rect">
            <a:avLst/>
          </a:prstGeom>
          <a:noFill/>
        </p:spPr>
        <p:txBody>
          <a:bodyPr wrap="square" rtlCol="0">
            <a:spAutoFit/>
          </a:bodyPr>
          <a:lstStyle/>
          <a:p>
            <a:r>
              <a:rPr lang="pt-BR" i="1" dirty="0" smtClean="0">
                <a:solidFill>
                  <a:srgbClr val="7C2348"/>
                </a:solidFill>
              </a:rPr>
              <a:t>Preparação do aluno para a etapa seguinte de ensino</a:t>
            </a:r>
            <a:endParaRPr lang="pt-BR" i="1" dirty="0">
              <a:solidFill>
                <a:srgbClr val="7C2348"/>
              </a:solidFill>
            </a:endParaRPr>
          </a:p>
        </p:txBody>
      </p:sp>
      <p:sp>
        <p:nvSpPr>
          <p:cNvPr id="9" name="CaixaDeTexto 8"/>
          <p:cNvSpPr txBox="1"/>
          <p:nvPr/>
        </p:nvSpPr>
        <p:spPr>
          <a:xfrm>
            <a:off x="6418388" y="1905799"/>
            <a:ext cx="5451224" cy="646331"/>
          </a:xfrm>
          <a:prstGeom prst="rect">
            <a:avLst/>
          </a:prstGeom>
          <a:noFill/>
        </p:spPr>
        <p:txBody>
          <a:bodyPr wrap="square" rtlCol="0">
            <a:spAutoFit/>
          </a:bodyPr>
          <a:lstStyle/>
          <a:p>
            <a:r>
              <a:rPr lang="pt-BR" i="1" dirty="0" smtClean="0">
                <a:solidFill>
                  <a:srgbClr val="7C2348"/>
                </a:solidFill>
              </a:rPr>
              <a:t>Preparação do aluno do ensino médio para o mercado de trabalho</a:t>
            </a:r>
            <a:endParaRPr lang="pt-BR" i="1" dirty="0">
              <a:solidFill>
                <a:srgbClr val="7C2348"/>
              </a:solidFill>
            </a:endParaRPr>
          </a:p>
        </p:txBody>
      </p:sp>
      <p:sp>
        <p:nvSpPr>
          <p:cNvPr id="10" name="Retângulo 9"/>
          <p:cNvSpPr/>
          <p:nvPr/>
        </p:nvSpPr>
        <p:spPr>
          <a:xfrm>
            <a:off x="4583832" y="2528797"/>
            <a:ext cx="2232248" cy="307777"/>
          </a:xfrm>
          <a:prstGeom prst="rect">
            <a:avLst/>
          </a:prstGeom>
        </p:spPr>
        <p:txBody>
          <a:bodyPr wrap="square">
            <a:spAutoFit/>
          </a:bodyPr>
          <a:lstStyle/>
          <a:p>
            <a:r>
              <a:rPr lang="pt-BR" sz="1400" dirty="0" smtClean="0"/>
              <a:t>Percentual </a:t>
            </a:r>
            <a:r>
              <a:rPr lang="pt-BR" sz="1400" dirty="0"/>
              <a:t>de respostas (%)</a:t>
            </a:r>
          </a:p>
        </p:txBody>
      </p:sp>
      <p:grpSp>
        <p:nvGrpSpPr>
          <p:cNvPr id="11" name="Grupo 10"/>
          <p:cNvGrpSpPr/>
          <p:nvPr/>
        </p:nvGrpSpPr>
        <p:grpSpPr>
          <a:xfrm>
            <a:off x="904939" y="6453341"/>
            <a:ext cx="4657719" cy="323326"/>
            <a:chOff x="701203" y="5694697"/>
            <a:chExt cx="4657719" cy="408673"/>
          </a:xfrm>
        </p:grpSpPr>
        <p:sp>
          <p:nvSpPr>
            <p:cNvPr id="12" name="CaixaDeTexto 11"/>
            <p:cNvSpPr txBox="1"/>
            <p:nvPr/>
          </p:nvSpPr>
          <p:spPr>
            <a:xfrm>
              <a:off x="848651" y="5694697"/>
              <a:ext cx="2333897" cy="389020"/>
            </a:xfrm>
            <a:prstGeom prst="rect">
              <a:avLst/>
            </a:prstGeom>
            <a:noFill/>
          </p:spPr>
          <p:txBody>
            <a:bodyPr wrap="square" rtlCol="0">
              <a:spAutoFit/>
            </a:bodyPr>
            <a:lstStyle/>
            <a:p>
              <a:r>
                <a:rPr lang="pt-BR" sz="1400" dirty="0" smtClean="0"/>
                <a:t>Ensino fundamental</a:t>
              </a:r>
              <a:endParaRPr lang="pt-BR" sz="1400" dirty="0"/>
            </a:p>
          </p:txBody>
        </p:sp>
        <p:sp>
          <p:nvSpPr>
            <p:cNvPr id="13" name="Retângulo 12"/>
            <p:cNvSpPr/>
            <p:nvPr/>
          </p:nvSpPr>
          <p:spPr>
            <a:xfrm>
              <a:off x="701203" y="5806700"/>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p>
          </p:txBody>
        </p:sp>
        <p:sp>
          <p:nvSpPr>
            <p:cNvPr id="14" name="Retângulo 13"/>
            <p:cNvSpPr/>
            <p:nvPr/>
          </p:nvSpPr>
          <p:spPr>
            <a:xfrm>
              <a:off x="2877577" y="5806700"/>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p>
          </p:txBody>
        </p:sp>
        <p:sp>
          <p:nvSpPr>
            <p:cNvPr id="15" name="CaixaDeTexto 14"/>
            <p:cNvSpPr txBox="1"/>
            <p:nvPr/>
          </p:nvSpPr>
          <p:spPr>
            <a:xfrm>
              <a:off x="3025025" y="5714350"/>
              <a:ext cx="2333897" cy="389020"/>
            </a:xfrm>
            <a:prstGeom prst="rect">
              <a:avLst/>
            </a:prstGeom>
            <a:noFill/>
          </p:spPr>
          <p:txBody>
            <a:bodyPr wrap="square" rtlCol="0">
              <a:spAutoFit/>
            </a:bodyPr>
            <a:lstStyle/>
            <a:p>
              <a:r>
                <a:rPr lang="pt-BR" sz="1400" dirty="0" smtClean="0"/>
                <a:t>Ensino médio</a:t>
              </a:r>
              <a:endParaRPr lang="pt-BR" sz="1400" dirty="0"/>
            </a:p>
          </p:txBody>
        </p:sp>
      </p:grpSp>
    </p:spTree>
    <p:extLst>
      <p:ext uri="{BB962C8B-B14F-4D97-AF65-F5344CB8AC3E}">
        <p14:creationId xmlns:p14="http://schemas.microsoft.com/office/powerpoint/2010/main" val="4001568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1769467514"/>
              </p:ext>
            </p:extLst>
          </p:nvPr>
        </p:nvGraphicFramePr>
        <p:xfrm>
          <a:off x="6384032" y="1804329"/>
          <a:ext cx="5616624"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Qualidade da educação no Brasil</a:t>
            </a:r>
            <a:endParaRPr lang="pt-BR" sz="2400" b="1" dirty="0">
              <a:solidFill>
                <a:srgbClr val="7C2348"/>
              </a:solidFill>
            </a:endParaRPr>
          </a:p>
        </p:txBody>
      </p:sp>
      <p:sp>
        <p:nvSpPr>
          <p:cNvPr id="6" name="CaixaDeTexto 5"/>
          <p:cNvSpPr txBox="1"/>
          <p:nvPr/>
        </p:nvSpPr>
        <p:spPr>
          <a:xfrm>
            <a:off x="6384032" y="1268760"/>
            <a:ext cx="5485580" cy="369332"/>
          </a:xfrm>
          <a:prstGeom prst="rect">
            <a:avLst/>
          </a:prstGeom>
          <a:noFill/>
        </p:spPr>
        <p:txBody>
          <a:bodyPr wrap="square" rtlCol="0">
            <a:spAutoFit/>
          </a:bodyPr>
          <a:lstStyle/>
          <a:p>
            <a:pPr algn="r"/>
            <a:r>
              <a:rPr lang="pt-BR" i="1" dirty="0" smtClean="0">
                <a:solidFill>
                  <a:srgbClr val="7C2348"/>
                </a:solidFill>
              </a:rPr>
              <a:t>Avaliação das condições das escolas públicas</a:t>
            </a:r>
            <a:endParaRPr lang="pt-BR" i="1" dirty="0">
              <a:solidFill>
                <a:srgbClr val="7C2348"/>
              </a:solidFill>
            </a:endParaRPr>
          </a:p>
        </p:txBody>
      </p:sp>
      <p:sp>
        <p:nvSpPr>
          <p:cNvPr id="9" name="CaixaDeTexto 1"/>
          <p:cNvSpPr txBox="1"/>
          <p:nvPr/>
        </p:nvSpPr>
        <p:spPr>
          <a:xfrm>
            <a:off x="6384032" y="1559237"/>
            <a:ext cx="5485580" cy="24626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pt-BR" sz="1400" dirty="0" smtClean="0"/>
              <a:t>Nota média em uma escala de 0 a 10</a:t>
            </a:r>
            <a:endParaRPr lang="pt-BR" sz="1400" dirty="0"/>
          </a:p>
        </p:txBody>
      </p:sp>
      <p:sp>
        <p:nvSpPr>
          <p:cNvPr id="8" name="CaixaDeTexto 7"/>
          <p:cNvSpPr txBox="1"/>
          <p:nvPr/>
        </p:nvSpPr>
        <p:spPr>
          <a:xfrm>
            <a:off x="499700" y="2282018"/>
            <a:ext cx="5524292" cy="3139321"/>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Entre 10 itens avaliados, em uma escala de 0 a 10, a segurança nas escolas obtém a pior média (3,7).</a:t>
            </a:r>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r>
              <a:rPr lang="pt-BR" dirty="0" smtClean="0"/>
              <a:t>Além do fator segurança, as atividades extracurriculares, o acesso a computador com internet e material didático digital aparecem nos últimos lugares do ranking.</a:t>
            </a:r>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r>
              <a:rPr lang="pt-BR" dirty="0" smtClean="0"/>
              <a:t>Ainda que com notas baixas, tempo de permanência na escola e fatores ligados à manutenção são os mais bem avaliados.</a:t>
            </a:r>
            <a:endParaRPr lang="pt-BR" dirty="0"/>
          </a:p>
        </p:txBody>
      </p:sp>
    </p:spTree>
    <p:extLst>
      <p:ext uri="{BB962C8B-B14F-4D97-AF65-F5344CB8AC3E}">
        <p14:creationId xmlns:p14="http://schemas.microsoft.com/office/powerpoint/2010/main" val="2566776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p:cNvGraphicFramePr>
          <p:nvPr>
            <p:extLst>
              <p:ext uri="{D42A27DB-BD31-4B8C-83A1-F6EECF244321}">
                <p14:modId xmlns:p14="http://schemas.microsoft.com/office/powerpoint/2010/main" val="1780216102"/>
              </p:ext>
            </p:extLst>
          </p:nvPr>
        </p:nvGraphicFramePr>
        <p:xfrm>
          <a:off x="335360" y="1615899"/>
          <a:ext cx="6541807" cy="4074743"/>
        </p:xfrm>
        <a:graphic>
          <a:graphicData uri="http://schemas.openxmlformats.org/drawingml/2006/chart">
            <c:chart xmlns:c="http://schemas.openxmlformats.org/drawingml/2006/chart" xmlns:r="http://schemas.openxmlformats.org/officeDocument/2006/relationships" r:id="rId2"/>
          </a:graphicData>
        </a:graphic>
      </p:graphicFrame>
      <p:sp>
        <p:nvSpPr>
          <p:cNvPr id="17" name="Retângulo 16"/>
          <p:cNvSpPr/>
          <p:nvPr/>
        </p:nvSpPr>
        <p:spPr>
          <a:xfrm>
            <a:off x="283475" y="2328971"/>
            <a:ext cx="2232248" cy="307777"/>
          </a:xfrm>
          <a:prstGeom prst="rect">
            <a:avLst/>
          </a:prstGeom>
        </p:spPr>
        <p:txBody>
          <a:bodyPr wrap="square">
            <a:spAutoFit/>
          </a:bodyPr>
          <a:lstStyle/>
          <a:p>
            <a:r>
              <a:rPr lang="pt-BR" sz="1400" dirty="0" smtClean="0"/>
              <a:t>Percentual </a:t>
            </a:r>
            <a:r>
              <a:rPr lang="pt-BR" sz="1400" dirty="0"/>
              <a:t>de respostas (%)</a:t>
            </a:r>
          </a:p>
        </p:txBody>
      </p:sp>
      <p:sp>
        <p:nvSpPr>
          <p:cNvPr id="2" name="Retângulo 1"/>
          <p:cNvSpPr/>
          <p:nvPr/>
        </p:nvSpPr>
        <p:spPr>
          <a:xfrm>
            <a:off x="283475" y="1763403"/>
            <a:ext cx="6336704" cy="646331"/>
          </a:xfrm>
          <a:prstGeom prst="rect">
            <a:avLst/>
          </a:prstGeom>
        </p:spPr>
        <p:txBody>
          <a:bodyPr wrap="square">
            <a:spAutoFit/>
          </a:bodyPr>
          <a:lstStyle/>
          <a:p>
            <a:pPr algn="just"/>
            <a:r>
              <a:rPr lang="pt-BR" i="1" dirty="0" smtClean="0">
                <a:solidFill>
                  <a:srgbClr val="832342"/>
                </a:solidFill>
              </a:rPr>
              <a:t>No Brasil, os alunos da educação básica passam pouco tempo na escola</a:t>
            </a:r>
            <a:endParaRPr lang="pt-BR" i="1" dirty="0">
              <a:solidFill>
                <a:srgbClr val="832342"/>
              </a:solidFill>
            </a:endParaRPr>
          </a:p>
        </p:txBody>
      </p:sp>
      <p:sp>
        <p:nvSpPr>
          <p:cNvPr id="6" name="CaixaDeTexto 5"/>
          <p:cNvSpPr txBox="1"/>
          <p:nvPr/>
        </p:nvSpPr>
        <p:spPr>
          <a:xfrm>
            <a:off x="6620179" y="2525206"/>
            <a:ext cx="5193916" cy="2862322"/>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Apesar de o quesito tempo que o aluno permanece na escola ter sido um dos mais bem avaliados entre 10 itens relacionados às escolas públicas, uma fatia importante da população não se oporia ao aumento do turno escolar.</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Cerca de sete em cada dez brasileiros (71%) concordam totalmente ou em parte que, no Brasil, os alunos da educação básica passam pouco tempo na escola.</a:t>
            </a:r>
          </a:p>
        </p:txBody>
      </p:sp>
      <p:sp>
        <p:nvSpPr>
          <p:cNvPr id="7" name="CaixaDeTexto 6"/>
          <p:cNvSpPr txBox="1"/>
          <p:nvPr/>
        </p:nvSpPr>
        <p:spPr>
          <a:xfrm>
            <a:off x="533872" y="764704"/>
            <a:ext cx="11335740" cy="461665"/>
          </a:xfrm>
          <a:prstGeom prst="rect">
            <a:avLst/>
          </a:prstGeom>
          <a:noFill/>
        </p:spPr>
        <p:txBody>
          <a:bodyPr wrap="square" rtlCol="0">
            <a:spAutoFit/>
          </a:bodyPr>
          <a:lstStyle/>
          <a:p>
            <a:pPr algn="ctr"/>
            <a:r>
              <a:rPr lang="pt-BR" sz="2400" b="1" dirty="0">
                <a:solidFill>
                  <a:srgbClr val="7C2348"/>
                </a:solidFill>
              </a:rPr>
              <a:t>Qualidade da educação no Brasil</a:t>
            </a:r>
          </a:p>
        </p:txBody>
      </p:sp>
      <p:grpSp>
        <p:nvGrpSpPr>
          <p:cNvPr id="9" name="Grupo 8"/>
          <p:cNvGrpSpPr/>
          <p:nvPr/>
        </p:nvGrpSpPr>
        <p:grpSpPr>
          <a:xfrm>
            <a:off x="413222" y="5085184"/>
            <a:ext cx="5160675" cy="1252877"/>
            <a:chOff x="407368" y="5430320"/>
            <a:chExt cx="5160675" cy="1252877"/>
          </a:xfrm>
        </p:grpSpPr>
        <p:sp>
          <p:nvSpPr>
            <p:cNvPr id="10" name="CaixaDeTexto 9"/>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11" name="CaixaDeTexto 10"/>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12" name="CaixaDeTexto 11"/>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13" name="Retângulo 12"/>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22" name="CaixaDeTexto 21"/>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3" name="CaixaDeTexto 22"/>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Tree>
    <p:extLst>
      <p:ext uri="{BB962C8B-B14F-4D97-AF65-F5344CB8AC3E}">
        <p14:creationId xmlns:p14="http://schemas.microsoft.com/office/powerpoint/2010/main" val="4055608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3896421804"/>
              </p:ext>
            </p:extLst>
          </p:nvPr>
        </p:nvGraphicFramePr>
        <p:xfrm>
          <a:off x="263352" y="1916832"/>
          <a:ext cx="5904656" cy="4206083"/>
        </p:xfrm>
        <a:graphic>
          <a:graphicData uri="http://schemas.openxmlformats.org/drawingml/2006/chart">
            <c:chart xmlns:c="http://schemas.openxmlformats.org/drawingml/2006/chart" xmlns:r="http://schemas.openxmlformats.org/officeDocument/2006/relationships" r:id="rId2"/>
          </a:graphicData>
        </a:graphic>
      </p:graphicFrame>
      <p:sp>
        <p:nvSpPr>
          <p:cNvPr id="8" name="Retângulo 7"/>
          <p:cNvSpPr/>
          <p:nvPr/>
        </p:nvSpPr>
        <p:spPr>
          <a:xfrm>
            <a:off x="1055440" y="2276872"/>
            <a:ext cx="2866041" cy="307777"/>
          </a:xfrm>
          <a:prstGeom prst="rect">
            <a:avLst/>
          </a:prstGeom>
        </p:spPr>
        <p:txBody>
          <a:bodyPr wrap="none">
            <a:spAutoFit/>
          </a:bodyPr>
          <a:lstStyle/>
          <a:p>
            <a:r>
              <a:rPr lang="pt-BR" sz="1400" dirty="0"/>
              <a:t>Nota média em uma escala de 0 a 10</a:t>
            </a:r>
          </a:p>
        </p:txBody>
      </p:sp>
      <p:sp>
        <p:nvSpPr>
          <p:cNvPr id="5" name="CaixaDeTexto 4"/>
          <p:cNvSpPr txBox="1"/>
          <p:nvPr/>
        </p:nvSpPr>
        <p:spPr>
          <a:xfrm>
            <a:off x="6456040" y="3004210"/>
            <a:ext cx="5184577" cy="2031325"/>
          </a:xfrm>
          <a:prstGeom prst="rect">
            <a:avLst/>
          </a:prstGeom>
          <a:noFill/>
        </p:spPr>
        <p:txBody>
          <a:bodyPr wrap="square" rtlCol="0">
            <a:spAutoFit/>
          </a:bodyPr>
          <a:lstStyle/>
          <a:p>
            <a:pPr marL="285750" indent="-285750" algn="just">
              <a:buFont typeface="Arial" panose="020B0604020202020204" pitchFamily="34" charset="0"/>
              <a:buChar char="•"/>
            </a:pPr>
            <a:r>
              <a:rPr lang="pt-BR" dirty="0"/>
              <a:t>A atuação dos professores nas escolas públicas de ensino fundamental e médio é mais bem avaliada pela população do que as condições gerais das escolas.</a:t>
            </a:r>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r>
              <a:rPr lang="pt-BR" dirty="0" smtClean="0"/>
              <a:t>As notas médias dos cinco quesitos avaliados superam 6,0.</a:t>
            </a:r>
            <a:endParaRPr lang="pt-BR" dirty="0"/>
          </a:p>
        </p:txBody>
      </p:sp>
      <p:sp>
        <p:nvSpPr>
          <p:cNvPr id="6" name="CaixaDeTexto 5"/>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Qualidade da educação no Brasil</a:t>
            </a:r>
            <a:endParaRPr lang="pt-BR" sz="2400" b="1" dirty="0">
              <a:solidFill>
                <a:srgbClr val="7C2348"/>
              </a:solidFill>
            </a:endParaRPr>
          </a:p>
        </p:txBody>
      </p:sp>
    </p:spTree>
    <p:extLst>
      <p:ext uri="{BB962C8B-B14F-4D97-AF65-F5344CB8AC3E}">
        <p14:creationId xmlns:p14="http://schemas.microsoft.com/office/powerpoint/2010/main" val="4220273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623392" y="2699658"/>
            <a:ext cx="4332312" cy="830997"/>
          </a:xfrm>
          <a:prstGeom prst="rect">
            <a:avLst/>
          </a:prstGeom>
          <a:noFill/>
        </p:spPr>
        <p:txBody>
          <a:bodyPr wrap="square" rtlCol="0">
            <a:spAutoFit/>
          </a:bodyPr>
          <a:lstStyle/>
          <a:p>
            <a:pPr algn="ctr"/>
            <a:r>
              <a:rPr lang="pt-BR" sz="2400" b="1" dirty="0" smtClean="0">
                <a:solidFill>
                  <a:srgbClr val="7C2348"/>
                </a:solidFill>
                <a:latin typeface="+mj-lt"/>
              </a:rPr>
              <a:t>QUALIDADE DA EDUCAÇÃO NO BRASIL</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2352" y="2108407"/>
            <a:ext cx="5351041" cy="2752163"/>
          </a:xfrm>
          <a:prstGeom prst="rect">
            <a:avLst/>
          </a:prstGeom>
        </p:spPr>
      </p:pic>
      <p:sp>
        <p:nvSpPr>
          <p:cNvPr id="2" name="Retângulo 1"/>
          <p:cNvSpPr/>
          <p:nvPr/>
        </p:nvSpPr>
        <p:spPr>
          <a:xfrm>
            <a:off x="866104" y="3717032"/>
            <a:ext cx="3846887" cy="369332"/>
          </a:xfrm>
          <a:prstGeom prst="rect">
            <a:avLst/>
          </a:prstGeom>
        </p:spPr>
        <p:txBody>
          <a:bodyPr wrap="none">
            <a:spAutoFit/>
          </a:bodyPr>
          <a:lstStyle/>
          <a:p>
            <a:pPr algn="ctr"/>
            <a:r>
              <a:rPr lang="pt-BR" b="1" i="1" dirty="0">
                <a:solidFill>
                  <a:srgbClr val="7C2348"/>
                </a:solidFill>
              </a:rPr>
              <a:t>Comparação com pesquisas anteriores</a:t>
            </a:r>
          </a:p>
        </p:txBody>
      </p:sp>
    </p:spTree>
    <p:extLst>
      <p:ext uri="{BB962C8B-B14F-4D97-AF65-F5344CB8AC3E}">
        <p14:creationId xmlns:p14="http://schemas.microsoft.com/office/powerpoint/2010/main" val="1416499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a:graphicFrameLocks/>
          </p:cNvGraphicFramePr>
          <p:nvPr>
            <p:extLst>
              <p:ext uri="{D42A27DB-BD31-4B8C-83A1-F6EECF244321}">
                <p14:modId xmlns:p14="http://schemas.microsoft.com/office/powerpoint/2010/main" val="1365911576"/>
              </p:ext>
            </p:extLst>
          </p:nvPr>
        </p:nvGraphicFramePr>
        <p:xfrm>
          <a:off x="119336" y="1556792"/>
          <a:ext cx="5904655" cy="3664772"/>
        </p:xfrm>
        <a:graphic>
          <a:graphicData uri="http://schemas.openxmlformats.org/drawingml/2006/chart">
            <c:chart xmlns:c="http://schemas.openxmlformats.org/drawingml/2006/chart" xmlns:r="http://schemas.openxmlformats.org/officeDocument/2006/relationships" r:id="rId2"/>
          </a:graphicData>
        </a:graphic>
      </p:graphicFrame>
      <p:sp>
        <p:nvSpPr>
          <p:cNvPr id="17" name="Retângulo 16"/>
          <p:cNvSpPr/>
          <p:nvPr/>
        </p:nvSpPr>
        <p:spPr>
          <a:xfrm>
            <a:off x="119336" y="2231170"/>
            <a:ext cx="2232248" cy="307777"/>
          </a:xfrm>
          <a:prstGeom prst="rect">
            <a:avLst/>
          </a:prstGeom>
        </p:spPr>
        <p:txBody>
          <a:bodyPr wrap="square">
            <a:spAutoFit/>
          </a:bodyPr>
          <a:lstStyle/>
          <a:p>
            <a:r>
              <a:rPr lang="pt-BR" sz="1400" dirty="0" smtClean="0"/>
              <a:t>Percentual </a:t>
            </a:r>
            <a:r>
              <a:rPr lang="pt-BR" sz="1400" dirty="0"/>
              <a:t>de respostas (%)</a:t>
            </a:r>
          </a:p>
        </p:txBody>
      </p:sp>
      <p:graphicFrame>
        <p:nvGraphicFramePr>
          <p:cNvPr id="8" name="Gráfico 7"/>
          <p:cNvGraphicFramePr>
            <a:graphicFrameLocks/>
          </p:cNvGraphicFramePr>
          <p:nvPr>
            <p:extLst>
              <p:ext uri="{D42A27DB-BD31-4B8C-83A1-F6EECF244321}">
                <p14:modId xmlns:p14="http://schemas.microsoft.com/office/powerpoint/2010/main" val="3189542300"/>
              </p:ext>
            </p:extLst>
          </p:nvPr>
        </p:nvGraphicFramePr>
        <p:xfrm>
          <a:off x="6095999" y="1556791"/>
          <a:ext cx="5858778" cy="3664772"/>
        </p:xfrm>
        <a:graphic>
          <a:graphicData uri="http://schemas.openxmlformats.org/drawingml/2006/chart">
            <c:chart xmlns:c="http://schemas.openxmlformats.org/drawingml/2006/chart" xmlns:r="http://schemas.openxmlformats.org/officeDocument/2006/relationships" r:id="rId3"/>
          </a:graphicData>
        </a:graphic>
      </p:graphicFrame>
      <p:sp>
        <p:nvSpPr>
          <p:cNvPr id="7" name="Retângulo 6"/>
          <p:cNvSpPr/>
          <p:nvPr/>
        </p:nvSpPr>
        <p:spPr>
          <a:xfrm>
            <a:off x="6201742" y="2276870"/>
            <a:ext cx="2232248" cy="307777"/>
          </a:xfrm>
          <a:prstGeom prst="rect">
            <a:avLst/>
          </a:prstGeom>
        </p:spPr>
        <p:txBody>
          <a:bodyPr wrap="square">
            <a:spAutoFit/>
          </a:bodyPr>
          <a:lstStyle/>
          <a:p>
            <a:r>
              <a:rPr lang="pt-BR" sz="1400" dirty="0" smtClean="0"/>
              <a:t>Percentual </a:t>
            </a:r>
            <a:r>
              <a:rPr lang="pt-BR" sz="1400" dirty="0"/>
              <a:t>de respostas (%)</a:t>
            </a:r>
          </a:p>
        </p:txBody>
      </p:sp>
      <p:sp>
        <p:nvSpPr>
          <p:cNvPr id="9" name="CaixaDeTexto 8"/>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Cresce insatisfação com qualidade da educação no país</a:t>
            </a:r>
            <a:endParaRPr lang="pt-BR" sz="2400" b="1" dirty="0">
              <a:solidFill>
                <a:srgbClr val="7C2348"/>
              </a:solidFill>
            </a:endParaRPr>
          </a:p>
        </p:txBody>
      </p:sp>
      <p:sp>
        <p:nvSpPr>
          <p:cNvPr id="10" name="CaixaDeTexto 9"/>
          <p:cNvSpPr txBox="1"/>
          <p:nvPr/>
        </p:nvSpPr>
        <p:spPr>
          <a:xfrm>
            <a:off x="612366" y="5085184"/>
            <a:ext cx="11178752" cy="1477328"/>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Cai percentual dos brasileiros que consideram o ensino nas escolas de educação básica como “ótimo” ou “bom”.</a:t>
            </a:r>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r>
              <a:rPr lang="pt-BR" dirty="0" smtClean="0"/>
              <a:t>Na avaliação das escolas públicas, a principal contrapartida foi o aumento do percentual dos que consideram o ensino como “ruim” ou “péssimo”. Na avaliação das particulares, aumentou o percentual dos que consideram o ensino como “regular”. </a:t>
            </a:r>
          </a:p>
        </p:txBody>
      </p:sp>
      <p:sp>
        <p:nvSpPr>
          <p:cNvPr id="2" name="CaixaDeTexto 1"/>
          <p:cNvSpPr txBox="1"/>
          <p:nvPr/>
        </p:nvSpPr>
        <p:spPr>
          <a:xfrm>
            <a:off x="119336" y="1344583"/>
            <a:ext cx="2016224" cy="369332"/>
          </a:xfrm>
          <a:prstGeom prst="rect">
            <a:avLst/>
          </a:prstGeom>
          <a:noFill/>
        </p:spPr>
        <p:txBody>
          <a:bodyPr wrap="square" rtlCol="0">
            <a:spAutoFit/>
          </a:bodyPr>
          <a:lstStyle/>
          <a:p>
            <a:r>
              <a:rPr lang="pt-BR" i="1" dirty="0">
                <a:solidFill>
                  <a:srgbClr val="832342"/>
                </a:solidFill>
              </a:rPr>
              <a:t>Nível</a:t>
            </a:r>
            <a:r>
              <a:rPr lang="pt-BR" dirty="0" smtClean="0"/>
              <a:t> </a:t>
            </a:r>
            <a:r>
              <a:rPr lang="pt-BR" i="1" dirty="0">
                <a:solidFill>
                  <a:srgbClr val="832342"/>
                </a:solidFill>
              </a:rPr>
              <a:t>fundamental</a:t>
            </a:r>
          </a:p>
        </p:txBody>
      </p:sp>
      <p:grpSp>
        <p:nvGrpSpPr>
          <p:cNvPr id="11" name="Grupo 10"/>
          <p:cNvGrpSpPr/>
          <p:nvPr/>
        </p:nvGrpSpPr>
        <p:grpSpPr>
          <a:xfrm>
            <a:off x="2135559" y="4350491"/>
            <a:ext cx="7457622" cy="375143"/>
            <a:chOff x="541944" y="4847995"/>
            <a:chExt cx="7457622" cy="375143"/>
          </a:xfrm>
        </p:grpSpPr>
        <p:sp>
          <p:nvSpPr>
            <p:cNvPr id="12" name="CaixaDeTexto 11"/>
            <p:cNvSpPr txBox="1"/>
            <p:nvPr/>
          </p:nvSpPr>
          <p:spPr>
            <a:xfrm>
              <a:off x="689392" y="4865494"/>
              <a:ext cx="889881" cy="338554"/>
            </a:xfrm>
            <a:prstGeom prst="rect">
              <a:avLst/>
            </a:prstGeom>
            <a:noFill/>
          </p:spPr>
          <p:txBody>
            <a:bodyPr wrap="square" rtlCol="0">
              <a:spAutoFit/>
            </a:bodyPr>
            <a:lstStyle/>
            <a:p>
              <a:r>
                <a:rPr lang="pt-BR" sz="1600" dirty="0" smtClean="0"/>
                <a:t>Ótimo</a:t>
              </a:r>
              <a:endParaRPr lang="pt-BR" sz="1600" dirty="0"/>
            </a:p>
          </p:txBody>
        </p:sp>
        <p:sp>
          <p:nvSpPr>
            <p:cNvPr id="13" name="Retângulo 12"/>
            <p:cNvSpPr/>
            <p:nvPr/>
          </p:nvSpPr>
          <p:spPr>
            <a:xfrm>
              <a:off x="541944" y="4971955"/>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4461412" y="4985494"/>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1579273" y="4971955"/>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3578887" y="4992248"/>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518221" y="4973543"/>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3771966" y="4884584"/>
              <a:ext cx="919059" cy="338554"/>
            </a:xfrm>
            <a:prstGeom prst="rect">
              <a:avLst/>
            </a:prstGeom>
            <a:noFill/>
          </p:spPr>
          <p:txBody>
            <a:bodyPr wrap="square" rtlCol="0">
              <a:spAutoFit/>
            </a:bodyPr>
            <a:lstStyle/>
            <a:p>
              <a:r>
                <a:rPr lang="pt-BR" sz="1600" dirty="0" smtClean="0"/>
                <a:t>Ruim</a:t>
              </a:r>
              <a:endParaRPr lang="pt-BR" sz="1600" dirty="0"/>
            </a:p>
          </p:txBody>
        </p:sp>
        <p:sp>
          <p:nvSpPr>
            <p:cNvPr id="20" name="CaixaDeTexto 19"/>
            <p:cNvSpPr txBox="1"/>
            <p:nvPr/>
          </p:nvSpPr>
          <p:spPr>
            <a:xfrm>
              <a:off x="5665669" y="4847995"/>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1" name="CaixaDeTexto 20"/>
            <p:cNvSpPr txBox="1"/>
            <p:nvPr/>
          </p:nvSpPr>
          <p:spPr>
            <a:xfrm>
              <a:off x="4622425" y="4864047"/>
              <a:ext cx="969520" cy="338554"/>
            </a:xfrm>
            <a:prstGeom prst="rect">
              <a:avLst/>
            </a:prstGeom>
            <a:noFill/>
          </p:spPr>
          <p:txBody>
            <a:bodyPr wrap="square" rtlCol="0">
              <a:spAutoFit/>
            </a:bodyPr>
            <a:lstStyle/>
            <a:p>
              <a:r>
                <a:rPr lang="pt-BR" sz="1600" dirty="0" smtClean="0"/>
                <a:t>Péssimo</a:t>
              </a:r>
              <a:endParaRPr lang="pt-BR" sz="1600" dirty="0"/>
            </a:p>
          </p:txBody>
        </p:sp>
        <p:sp>
          <p:nvSpPr>
            <p:cNvPr id="22" name="Retângulo 21"/>
            <p:cNvSpPr/>
            <p:nvPr/>
          </p:nvSpPr>
          <p:spPr>
            <a:xfrm>
              <a:off x="2535752" y="4971955"/>
              <a:ext cx="147448" cy="136734"/>
            </a:xfrm>
            <a:prstGeom prst="rect">
              <a:avLst/>
            </a:prstGeom>
            <a:solidFill>
              <a:srgbClr val="8BB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1801020" y="4864047"/>
              <a:ext cx="889881" cy="338554"/>
            </a:xfrm>
            <a:prstGeom prst="rect">
              <a:avLst/>
            </a:prstGeom>
            <a:noFill/>
          </p:spPr>
          <p:txBody>
            <a:bodyPr wrap="square" rtlCol="0">
              <a:spAutoFit/>
            </a:bodyPr>
            <a:lstStyle/>
            <a:p>
              <a:r>
                <a:rPr lang="pt-BR" sz="1600" dirty="0" smtClean="0"/>
                <a:t>Bom</a:t>
              </a:r>
              <a:endParaRPr lang="pt-BR" sz="1600" dirty="0"/>
            </a:p>
          </p:txBody>
        </p:sp>
        <p:sp>
          <p:nvSpPr>
            <p:cNvPr id="24" name="CaixaDeTexto 23"/>
            <p:cNvSpPr txBox="1"/>
            <p:nvPr/>
          </p:nvSpPr>
          <p:spPr>
            <a:xfrm>
              <a:off x="2696362" y="4871045"/>
              <a:ext cx="889881" cy="338554"/>
            </a:xfrm>
            <a:prstGeom prst="rect">
              <a:avLst/>
            </a:prstGeom>
            <a:noFill/>
          </p:spPr>
          <p:txBody>
            <a:bodyPr wrap="square" rtlCol="0">
              <a:spAutoFit/>
            </a:bodyPr>
            <a:lstStyle/>
            <a:p>
              <a:r>
                <a:rPr lang="pt-BR" sz="1600" dirty="0" smtClean="0"/>
                <a:t>Regular</a:t>
              </a:r>
              <a:endParaRPr lang="pt-BR" sz="1600" dirty="0"/>
            </a:p>
          </p:txBody>
        </p:sp>
      </p:grpSp>
    </p:spTree>
    <p:extLst>
      <p:ext uri="{BB962C8B-B14F-4D97-AF65-F5344CB8AC3E}">
        <p14:creationId xmlns:p14="http://schemas.microsoft.com/office/powerpoint/2010/main" val="1549218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p:cNvGraphicFramePr>
          <p:nvPr>
            <p:extLst>
              <p:ext uri="{D42A27DB-BD31-4B8C-83A1-F6EECF244321}">
                <p14:modId xmlns:p14="http://schemas.microsoft.com/office/powerpoint/2010/main" val="2116992156"/>
              </p:ext>
            </p:extLst>
          </p:nvPr>
        </p:nvGraphicFramePr>
        <p:xfrm>
          <a:off x="6213887" y="1790326"/>
          <a:ext cx="5858778" cy="36647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1756732739"/>
              </p:ext>
            </p:extLst>
          </p:nvPr>
        </p:nvGraphicFramePr>
        <p:xfrm>
          <a:off x="119337" y="1790325"/>
          <a:ext cx="5976664" cy="3664771"/>
        </p:xfrm>
        <a:graphic>
          <a:graphicData uri="http://schemas.openxmlformats.org/drawingml/2006/chart">
            <c:chart xmlns:c="http://schemas.openxmlformats.org/drawingml/2006/chart" xmlns:r="http://schemas.openxmlformats.org/officeDocument/2006/relationships" r:id="rId3"/>
          </a:graphicData>
        </a:graphic>
      </p:graphicFrame>
      <p:sp>
        <p:nvSpPr>
          <p:cNvPr id="17" name="Retângulo 16"/>
          <p:cNvSpPr/>
          <p:nvPr/>
        </p:nvSpPr>
        <p:spPr>
          <a:xfrm>
            <a:off x="119336" y="2385058"/>
            <a:ext cx="2232248" cy="307777"/>
          </a:xfrm>
          <a:prstGeom prst="rect">
            <a:avLst/>
          </a:prstGeom>
        </p:spPr>
        <p:txBody>
          <a:bodyPr wrap="square">
            <a:spAutoFit/>
          </a:bodyPr>
          <a:lstStyle/>
          <a:p>
            <a:r>
              <a:rPr lang="pt-BR" sz="1400" dirty="0" smtClean="0"/>
              <a:t>Percentual </a:t>
            </a:r>
            <a:r>
              <a:rPr lang="pt-BR" sz="1400" dirty="0"/>
              <a:t>de respostas (%)</a:t>
            </a:r>
          </a:p>
        </p:txBody>
      </p:sp>
      <p:sp>
        <p:nvSpPr>
          <p:cNvPr id="7" name="Retângulo 6"/>
          <p:cNvSpPr/>
          <p:nvPr/>
        </p:nvSpPr>
        <p:spPr>
          <a:xfrm>
            <a:off x="6213887" y="2374421"/>
            <a:ext cx="2232248" cy="307777"/>
          </a:xfrm>
          <a:prstGeom prst="rect">
            <a:avLst/>
          </a:prstGeom>
        </p:spPr>
        <p:txBody>
          <a:bodyPr wrap="square">
            <a:spAutoFit/>
          </a:bodyPr>
          <a:lstStyle/>
          <a:p>
            <a:r>
              <a:rPr lang="pt-BR" sz="1400" dirty="0" smtClean="0"/>
              <a:t>Percentual </a:t>
            </a:r>
            <a:r>
              <a:rPr lang="pt-BR" sz="1400" dirty="0"/>
              <a:t>de respostas (%)</a:t>
            </a:r>
          </a:p>
        </p:txBody>
      </p:sp>
      <p:sp>
        <p:nvSpPr>
          <p:cNvPr id="9" name="CaixaDeTexto 8"/>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Cresce insatisfação com qualidade da educação no país</a:t>
            </a:r>
            <a:endParaRPr lang="pt-BR" sz="2400" b="1" dirty="0">
              <a:solidFill>
                <a:srgbClr val="7C2348"/>
              </a:solidFill>
            </a:endParaRPr>
          </a:p>
        </p:txBody>
      </p:sp>
      <p:sp>
        <p:nvSpPr>
          <p:cNvPr id="10" name="CaixaDeTexto 9"/>
          <p:cNvSpPr txBox="1"/>
          <p:nvPr/>
        </p:nvSpPr>
        <p:spPr>
          <a:xfrm>
            <a:off x="193060" y="1522651"/>
            <a:ext cx="2016224" cy="369332"/>
          </a:xfrm>
          <a:prstGeom prst="rect">
            <a:avLst/>
          </a:prstGeom>
          <a:noFill/>
        </p:spPr>
        <p:txBody>
          <a:bodyPr wrap="square" rtlCol="0">
            <a:spAutoFit/>
          </a:bodyPr>
          <a:lstStyle/>
          <a:p>
            <a:r>
              <a:rPr lang="pt-BR" i="1" dirty="0">
                <a:solidFill>
                  <a:srgbClr val="832342"/>
                </a:solidFill>
              </a:rPr>
              <a:t>Nível</a:t>
            </a:r>
            <a:r>
              <a:rPr lang="pt-BR" dirty="0" smtClean="0"/>
              <a:t> </a:t>
            </a:r>
            <a:r>
              <a:rPr lang="pt-BR" i="1" dirty="0" smtClean="0">
                <a:solidFill>
                  <a:srgbClr val="832342"/>
                </a:solidFill>
              </a:rPr>
              <a:t>médio</a:t>
            </a:r>
            <a:endParaRPr lang="pt-BR" i="1" dirty="0">
              <a:solidFill>
                <a:srgbClr val="832342"/>
              </a:solidFill>
            </a:endParaRPr>
          </a:p>
        </p:txBody>
      </p:sp>
      <p:grpSp>
        <p:nvGrpSpPr>
          <p:cNvPr id="2" name="Grupo 1"/>
          <p:cNvGrpSpPr/>
          <p:nvPr/>
        </p:nvGrpSpPr>
        <p:grpSpPr>
          <a:xfrm>
            <a:off x="2135560" y="5079953"/>
            <a:ext cx="7457622" cy="375143"/>
            <a:chOff x="541944" y="4847995"/>
            <a:chExt cx="7457622" cy="375143"/>
          </a:xfrm>
        </p:grpSpPr>
        <p:sp>
          <p:nvSpPr>
            <p:cNvPr id="13" name="CaixaDeTexto 12"/>
            <p:cNvSpPr txBox="1"/>
            <p:nvPr/>
          </p:nvSpPr>
          <p:spPr>
            <a:xfrm>
              <a:off x="689392" y="4865494"/>
              <a:ext cx="889881" cy="338554"/>
            </a:xfrm>
            <a:prstGeom prst="rect">
              <a:avLst/>
            </a:prstGeom>
            <a:noFill/>
          </p:spPr>
          <p:txBody>
            <a:bodyPr wrap="square" rtlCol="0">
              <a:spAutoFit/>
            </a:bodyPr>
            <a:lstStyle/>
            <a:p>
              <a:r>
                <a:rPr lang="pt-BR" sz="1600" dirty="0" smtClean="0"/>
                <a:t>Ótimo</a:t>
              </a:r>
              <a:endParaRPr lang="pt-BR" sz="1600" dirty="0"/>
            </a:p>
          </p:txBody>
        </p:sp>
        <p:sp>
          <p:nvSpPr>
            <p:cNvPr id="14" name="Retângulo 13"/>
            <p:cNvSpPr/>
            <p:nvPr/>
          </p:nvSpPr>
          <p:spPr>
            <a:xfrm>
              <a:off x="541944" y="4971955"/>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4461412" y="4985494"/>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1579273" y="4971955"/>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3578887" y="4992248"/>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5518221" y="4973543"/>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p:cNvSpPr txBox="1"/>
            <p:nvPr/>
          </p:nvSpPr>
          <p:spPr>
            <a:xfrm>
              <a:off x="3771966" y="4884584"/>
              <a:ext cx="919059" cy="338554"/>
            </a:xfrm>
            <a:prstGeom prst="rect">
              <a:avLst/>
            </a:prstGeom>
            <a:noFill/>
          </p:spPr>
          <p:txBody>
            <a:bodyPr wrap="square" rtlCol="0">
              <a:spAutoFit/>
            </a:bodyPr>
            <a:lstStyle/>
            <a:p>
              <a:r>
                <a:rPr lang="pt-BR" sz="1600" dirty="0" smtClean="0"/>
                <a:t>Ruim</a:t>
              </a:r>
              <a:endParaRPr lang="pt-BR" sz="1600" dirty="0"/>
            </a:p>
          </p:txBody>
        </p:sp>
        <p:sp>
          <p:nvSpPr>
            <p:cNvPr id="21" name="CaixaDeTexto 20"/>
            <p:cNvSpPr txBox="1"/>
            <p:nvPr/>
          </p:nvSpPr>
          <p:spPr>
            <a:xfrm>
              <a:off x="5665669" y="4847995"/>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2" name="CaixaDeTexto 21"/>
            <p:cNvSpPr txBox="1"/>
            <p:nvPr/>
          </p:nvSpPr>
          <p:spPr>
            <a:xfrm>
              <a:off x="4622425" y="4864047"/>
              <a:ext cx="969520" cy="338554"/>
            </a:xfrm>
            <a:prstGeom prst="rect">
              <a:avLst/>
            </a:prstGeom>
            <a:noFill/>
          </p:spPr>
          <p:txBody>
            <a:bodyPr wrap="square" rtlCol="0">
              <a:spAutoFit/>
            </a:bodyPr>
            <a:lstStyle/>
            <a:p>
              <a:r>
                <a:rPr lang="pt-BR" sz="1600" dirty="0" smtClean="0"/>
                <a:t>Péssimo</a:t>
              </a:r>
              <a:endParaRPr lang="pt-BR" sz="1600" dirty="0"/>
            </a:p>
          </p:txBody>
        </p:sp>
        <p:sp>
          <p:nvSpPr>
            <p:cNvPr id="23" name="Retângulo 22"/>
            <p:cNvSpPr/>
            <p:nvPr/>
          </p:nvSpPr>
          <p:spPr>
            <a:xfrm>
              <a:off x="2535752" y="4971955"/>
              <a:ext cx="147448" cy="136734"/>
            </a:xfrm>
            <a:prstGeom prst="rect">
              <a:avLst/>
            </a:prstGeom>
            <a:solidFill>
              <a:srgbClr val="8BB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1801020" y="4864047"/>
              <a:ext cx="889881" cy="338554"/>
            </a:xfrm>
            <a:prstGeom prst="rect">
              <a:avLst/>
            </a:prstGeom>
            <a:noFill/>
          </p:spPr>
          <p:txBody>
            <a:bodyPr wrap="square" rtlCol="0">
              <a:spAutoFit/>
            </a:bodyPr>
            <a:lstStyle/>
            <a:p>
              <a:r>
                <a:rPr lang="pt-BR" sz="1600" dirty="0" smtClean="0"/>
                <a:t>Bom</a:t>
              </a:r>
              <a:endParaRPr lang="pt-BR" sz="1600" dirty="0"/>
            </a:p>
          </p:txBody>
        </p:sp>
        <p:sp>
          <p:nvSpPr>
            <p:cNvPr id="25" name="CaixaDeTexto 24"/>
            <p:cNvSpPr txBox="1"/>
            <p:nvPr/>
          </p:nvSpPr>
          <p:spPr>
            <a:xfrm>
              <a:off x="2696362" y="4871045"/>
              <a:ext cx="889881" cy="338554"/>
            </a:xfrm>
            <a:prstGeom prst="rect">
              <a:avLst/>
            </a:prstGeom>
            <a:noFill/>
          </p:spPr>
          <p:txBody>
            <a:bodyPr wrap="square" rtlCol="0">
              <a:spAutoFit/>
            </a:bodyPr>
            <a:lstStyle/>
            <a:p>
              <a:r>
                <a:rPr lang="pt-BR" sz="1600" dirty="0" smtClean="0"/>
                <a:t>Regular</a:t>
              </a:r>
              <a:endParaRPr lang="pt-BR" sz="1600" dirty="0"/>
            </a:p>
          </p:txBody>
        </p:sp>
      </p:grpSp>
    </p:spTree>
    <p:extLst>
      <p:ext uri="{BB962C8B-B14F-4D97-AF65-F5344CB8AC3E}">
        <p14:creationId xmlns:p14="http://schemas.microsoft.com/office/powerpoint/2010/main" val="4044372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p:cNvGraphicFramePr>
            <a:graphicFrameLocks/>
          </p:cNvGraphicFramePr>
          <p:nvPr>
            <p:extLst>
              <p:ext uri="{D42A27DB-BD31-4B8C-83A1-F6EECF244321}">
                <p14:modId xmlns:p14="http://schemas.microsoft.com/office/powerpoint/2010/main" val="1198432039"/>
              </p:ext>
            </p:extLst>
          </p:nvPr>
        </p:nvGraphicFramePr>
        <p:xfrm>
          <a:off x="323426" y="1613928"/>
          <a:ext cx="5615008" cy="4326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3255244700"/>
              </p:ext>
            </p:extLst>
          </p:nvPr>
        </p:nvGraphicFramePr>
        <p:xfrm>
          <a:off x="6235254" y="1647965"/>
          <a:ext cx="5851451" cy="432635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tângulo 16"/>
          <p:cNvSpPr/>
          <p:nvPr/>
        </p:nvSpPr>
        <p:spPr>
          <a:xfrm>
            <a:off x="6201742" y="2275131"/>
            <a:ext cx="2232248" cy="307777"/>
          </a:xfrm>
          <a:prstGeom prst="rect">
            <a:avLst/>
          </a:prstGeom>
        </p:spPr>
        <p:txBody>
          <a:bodyPr wrap="square">
            <a:spAutoFit/>
          </a:bodyPr>
          <a:lstStyle/>
          <a:p>
            <a:r>
              <a:rPr lang="pt-BR" sz="1400" dirty="0" smtClean="0"/>
              <a:t>Percentual </a:t>
            </a:r>
            <a:r>
              <a:rPr lang="pt-BR" sz="1400" dirty="0"/>
              <a:t>de respostas </a:t>
            </a:r>
            <a:r>
              <a:rPr lang="pt-BR" sz="1400" dirty="0" smtClean="0"/>
              <a:t>(%)</a:t>
            </a:r>
          </a:p>
        </p:txBody>
      </p:sp>
      <p:sp>
        <p:nvSpPr>
          <p:cNvPr id="2" name="Retângulo 1"/>
          <p:cNvSpPr/>
          <p:nvPr/>
        </p:nvSpPr>
        <p:spPr>
          <a:xfrm>
            <a:off x="6201742" y="1628800"/>
            <a:ext cx="5301497" cy="646331"/>
          </a:xfrm>
          <a:prstGeom prst="rect">
            <a:avLst/>
          </a:prstGeom>
        </p:spPr>
        <p:txBody>
          <a:bodyPr wrap="square">
            <a:spAutoFit/>
          </a:bodyPr>
          <a:lstStyle/>
          <a:p>
            <a:r>
              <a:rPr lang="pt-BR" i="1" dirty="0">
                <a:solidFill>
                  <a:srgbClr val="832342"/>
                </a:solidFill>
              </a:rPr>
              <a:t>Preparação dos alunos </a:t>
            </a:r>
            <a:r>
              <a:rPr lang="pt-BR" i="1" dirty="0" smtClean="0">
                <a:solidFill>
                  <a:srgbClr val="832342"/>
                </a:solidFill>
              </a:rPr>
              <a:t>do</a:t>
            </a:r>
          </a:p>
          <a:p>
            <a:r>
              <a:rPr lang="pt-BR" i="1" dirty="0">
                <a:solidFill>
                  <a:srgbClr val="832342"/>
                </a:solidFill>
              </a:rPr>
              <a:t>e</a:t>
            </a:r>
            <a:r>
              <a:rPr lang="pt-BR" i="1" dirty="0" smtClean="0">
                <a:solidFill>
                  <a:srgbClr val="832342"/>
                </a:solidFill>
              </a:rPr>
              <a:t>nsino fundamental para etapa seguinte de </a:t>
            </a:r>
            <a:r>
              <a:rPr lang="pt-BR" i="1" dirty="0">
                <a:solidFill>
                  <a:srgbClr val="832342"/>
                </a:solidFill>
              </a:rPr>
              <a:t>ensino</a:t>
            </a:r>
          </a:p>
        </p:txBody>
      </p:sp>
      <p:sp>
        <p:nvSpPr>
          <p:cNvPr id="7" name="Retângulo 6"/>
          <p:cNvSpPr/>
          <p:nvPr/>
        </p:nvSpPr>
        <p:spPr>
          <a:xfrm>
            <a:off x="340854" y="1628800"/>
            <a:ext cx="5301497" cy="646331"/>
          </a:xfrm>
          <a:prstGeom prst="rect">
            <a:avLst/>
          </a:prstGeom>
        </p:spPr>
        <p:txBody>
          <a:bodyPr wrap="square">
            <a:spAutoFit/>
          </a:bodyPr>
          <a:lstStyle/>
          <a:p>
            <a:r>
              <a:rPr lang="pt-BR" i="1" dirty="0">
                <a:solidFill>
                  <a:srgbClr val="832342"/>
                </a:solidFill>
              </a:rPr>
              <a:t>Preparação dos alunos </a:t>
            </a:r>
            <a:r>
              <a:rPr lang="pt-BR" i="1" dirty="0" smtClean="0">
                <a:solidFill>
                  <a:srgbClr val="832342"/>
                </a:solidFill>
              </a:rPr>
              <a:t>do</a:t>
            </a:r>
          </a:p>
          <a:p>
            <a:r>
              <a:rPr lang="pt-BR" i="1" dirty="0" smtClean="0">
                <a:solidFill>
                  <a:srgbClr val="832342"/>
                </a:solidFill>
              </a:rPr>
              <a:t>ensino médio para etapa seguinte de </a:t>
            </a:r>
            <a:r>
              <a:rPr lang="pt-BR" i="1" dirty="0">
                <a:solidFill>
                  <a:srgbClr val="832342"/>
                </a:solidFill>
              </a:rPr>
              <a:t>ensino</a:t>
            </a:r>
          </a:p>
        </p:txBody>
      </p:sp>
      <p:sp>
        <p:nvSpPr>
          <p:cNvPr id="9" name="CaixaDeTexto 8"/>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Cresce percentual dos que avaliam mal o preparo dos alunos pelas escolas públicas</a:t>
            </a:r>
            <a:endParaRPr lang="pt-BR" sz="2400" b="1" dirty="0">
              <a:solidFill>
                <a:srgbClr val="7C2348"/>
              </a:solidFill>
            </a:endParaRPr>
          </a:p>
        </p:txBody>
      </p:sp>
      <p:sp>
        <p:nvSpPr>
          <p:cNvPr id="11" name="CaixaDeTexto 10"/>
          <p:cNvSpPr txBox="1"/>
          <p:nvPr/>
        </p:nvSpPr>
        <p:spPr>
          <a:xfrm>
            <a:off x="393909" y="5512650"/>
            <a:ext cx="11178752" cy="923330"/>
          </a:xfrm>
          <a:prstGeom prst="rect">
            <a:avLst/>
          </a:prstGeom>
          <a:noFill/>
        </p:spPr>
        <p:txBody>
          <a:bodyPr wrap="square" rtlCol="0">
            <a:spAutoFit/>
          </a:bodyPr>
          <a:lstStyle/>
          <a:p>
            <a:pPr algn="just"/>
            <a:r>
              <a:rPr lang="pt-BR" dirty="0" smtClean="0"/>
              <a:t>Caiu o percentual dos brasileiros que consideram o aluno que terminou a educação básica no sistema público “bem” ou “razoavelmente preparado”. A contrapartida foi o aumento do percentual dos que consideram o aluno “pouco” ou “despreparado”.</a:t>
            </a:r>
          </a:p>
        </p:txBody>
      </p:sp>
      <p:sp>
        <p:nvSpPr>
          <p:cNvPr id="16" name="Retângulo 15"/>
          <p:cNvSpPr/>
          <p:nvPr/>
        </p:nvSpPr>
        <p:spPr>
          <a:xfrm>
            <a:off x="340854" y="4571397"/>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Grupo 2"/>
          <p:cNvGrpSpPr/>
          <p:nvPr/>
        </p:nvGrpSpPr>
        <p:grpSpPr>
          <a:xfrm>
            <a:off x="990269" y="4930852"/>
            <a:ext cx="9970258" cy="374958"/>
            <a:chOff x="488302" y="4571397"/>
            <a:chExt cx="9970258" cy="374958"/>
          </a:xfrm>
        </p:grpSpPr>
        <p:sp>
          <p:nvSpPr>
            <p:cNvPr id="14" name="CaixaDeTexto 13"/>
            <p:cNvSpPr txBox="1"/>
            <p:nvPr/>
          </p:nvSpPr>
          <p:spPr>
            <a:xfrm>
              <a:off x="2270886" y="4575343"/>
              <a:ext cx="2400883" cy="338554"/>
            </a:xfrm>
            <a:prstGeom prst="rect">
              <a:avLst/>
            </a:prstGeom>
            <a:noFill/>
          </p:spPr>
          <p:txBody>
            <a:bodyPr wrap="square" rtlCol="0">
              <a:spAutoFit/>
            </a:bodyPr>
            <a:lstStyle/>
            <a:p>
              <a:r>
                <a:rPr lang="pt-BR" sz="1600" dirty="0" smtClean="0"/>
                <a:t>Razoavelmente preparado</a:t>
              </a:r>
              <a:endParaRPr lang="pt-BR" sz="1600" dirty="0"/>
            </a:p>
          </p:txBody>
        </p:sp>
        <p:sp>
          <p:nvSpPr>
            <p:cNvPr id="15" name="CaixaDeTexto 14"/>
            <p:cNvSpPr txBox="1"/>
            <p:nvPr/>
          </p:nvSpPr>
          <p:spPr>
            <a:xfrm>
              <a:off x="634689" y="4571397"/>
              <a:ext cx="2333897" cy="338554"/>
            </a:xfrm>
            <a:prstGeom prst="rect">
              <a:avLst/>
            </a:prstGeom>
            <a:noFill/>
          </p:spPr>
          <p:txBody>
            <a:bodyPr wrap="square" rtlCol="0">
              <a:spAutoFit/>
            </a:bodyPr>
            <a:lstStyle/>
            <a:p>
              <a:r>
                <a:rPr lang="pt-BR" sz="1600" dirty="0" smtClean="0"/>
                <a:t>Bem preparado</a:t>
              </a:r>
              <a:endParaRPr lang="pt-BR" sz="1600" dirty="0"/>
            </a:p>
          </p:txBody>
        </p:sp>
        <p:sp>
          <p:nvSpPr>
            <p:cNvPr id="18" name="Retângulo 17"/>
            <p:cNvSpPr/>
            <p:nvPr/>
          </p:nvSpPr>
          <p:spPr>
            <a:xfrm>
              <a:off x="488302" y="4665644"/>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6454353" y="4701160"/>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2126422" y="4682037"/>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4668785" y="4687592"/>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7977216" y="4706412"/>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4816233" y="4589599"/>
              <a:ext cx="2333897" cy="338554"/>
            </a:xfrm>
            <a:prstGeom prst="rect">
              <a:avLst/>
            </a:prstGeom>
            <a:noFill/>
          </p:spPr>
          <p:txBody>
            <a:bodyPr wrap="square" rtlCol="0">
              <a:spAutoFit/>
            </a:bodyPr>
            <a:lstStyle/>
            <a:p>
              <a:r>
                <a:rPr lang="pt-BR" sz="1600" dirty="0" smtClean="0"/>
                <a:t>Pouco preparado</a:t>
              </a:r>
              <a:endParaRPr lang="pt-BR" sz="1600" dirty="0"/>
            </a:p>
          </p:txBody>
        </p:sp>
        <p:sp>
          <p:nvSpPr>
            <p:cNvPr id="24" name="CaixaDeTexto 23"/>
            <p:cNvSpPr txBox="1"/>
            <p:nvPr/>
          </p:nvSpPr>
          <p:spPr>
            <a:xfrm>
              <a:off x="8124663" y="4588517"/>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5" name="CaixaDeTexto 24"/>
            <p:cNvSpPr txBox="1"/>
            <p:nvPr/>
          </p:nvSpPr>
          <p:spPr>
            <a:xfrm>
              <a:off x="6601801" y="4607801"/>
              <a:ext cx="2333897" cy="338554"/>
            </a:xfrm>
            <a:prstGeom prst="rect">
              <a:avLst/>
            </a:prstGeom>
            <a:noFill/>
          </p:spPr>
          <p:txBody>
            <a:bodyPr wrap="square" rtlCol="0">
              <a:spAutoFit/>
            </a:bodyPr>
            <a:lstStyle/>
            <a:p>
              <a:r>
                <a:rPr lang="pt-BR" sz="1600" dirty="0" smtClean="0"/>
                <a:t>Despreparado</a:t>
              </a:r>
              <a:endParaRPr lang="pt-BR" sz="1600" dirty="0"/>
            </a:p>
          </p:txBody>
        </p:sp>
      </p:grpSp>
    </p:spTree>
    <p:extLst>
      <p:ext uri="{BB962C8B-B14F-4D97-AF65-F5344CB8AC3E}">
        <p14:creationId xmlns:p14="http://schemas.microsoft.com/office/powerpoint/2010/main" val="4041675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p:cNvGraphicFramePr>
          <p:nvPr>
            <p:extLst>
              <p:ext uri="{D42A27DB-BD31-4B8C-83A1-F6EECF244321}">
                <p14:modId xmlns:p14="http://schemas.microsoft.com/office/powerpoint/2010/main" val="2209070753"/>
              </p:ext>
            </p:extLst>
          </p:nvPr>
        </p:nvGraphicFramePr>
        <p:xfrm>
          <a:off x="335360" y="1615899"/>
          <a:ext cx="6541807" cy="4074743"/>
        </p:xfrm>
        <a:graphic>
          <a:graphicData uri="http://schemas.openxmlformats.org/drawingml/2006/chart">
            <c:chart xmlns:c="http://schemas.openxmlformats.org/drawingml/2006/chart" xmlns:r="http://schemas.openxmlformats.org/officeDocument/2006/relationships" r:id="rId2"/>
          </a:graphicData>
        </a:graphic>
      </p:graphicFrame>
      <p:sp>
        <p:nvSpPr>
          <p:cNvPr id="17" name="Retângulo 16"/>
          <p:cNvSpPr/>
          <p:nvPr/>
        </p:nvSpPr>
        <p:spPr>
          <a:xfrm>
            <a:off x="335360" y="2225691"/>
            <a:ext cx="2232248" cy="307777"/>
          </a:xfrm>
          <a:prstGeom prst="rect">
            <a:avLst/>
          </a:prstGeom>
        </p:spPr>
        <p:txBody>
          <a:bodyPr wrap="square">
            <a:spAutoFit/>
          </a:bodyPr>
          <a:lstStyle/>
          <a:p>
            <a:r>
              <a:rPr lang="pt-BR" sz="1400" dirty="0" smtClean="0"/>
              <a:t>Percentual </a:t>
            </a:r>
            <a:r>
              <a:rPr lang="pt-BR" sz="1400" dirty="0"/>
              <a:t>de respostas (%)</a:t>
            </a:r>
          </a:p>
        </p:txBody>
      </p:sp>
      <p:sp>
        <p:nvSpPr>
          <p:cNvPr id="2" name="Retângulo 1"/>
          <p:cNvSpPr/>
          <p:nvPr/>
        </p:nvSpPr>
        <p:spPr>
          <a:xfrm>
            <a:off x="335360" y="1892353"/>
            <a:ext cx="6336704" cy="369332"/>
          </a:xfrm>
          <a:prstGeom prst="rect">
            <a:avLst/>
          </a:prstGeom>
        </p:spPr>
        <p:txBody>
          <a:bodyPr wrap="square">
            <a:spAutoFit/>
          </a:bodyPr>
          <a:lstStyle/>
          <a:p>
            <a:pPr algn="ctr"/>
            <a:r>
              <a:rPr lang="pt-BR" i="1" dirty="0">
                <a:solidFill>
                  <a:srgbClr val="832342"/>
                </a:solidFill>
              </a:rPr>
              <a:t>Preparação </a:t>
            </a:r>
            <a:r>
              <a:rPr lang="pt-BR" i="1" dirty="0" smtClean="0">
                <a:solidFill>
                  <a:srgbClr val="832342"/>
                </a:solidFill>
              </a:rPr>
              <a:t>do aluno do ensino médio </a:t>
            </a:r>
            <a:r>
              <a:rPr lang="pt-BR" i="1" dirty="0">
                <a:solidFill>
                  <a:srgbClr val="832342"/>
                </a:solidFill>
              </a:rPr>
              <a:t>para </a:t>
            </a:r>
            <a:r>
              <a:rPr lang="pt-BR" i="1" dirty="0" smtClean="0">
                <a:solidFill>
                  <a:srgbClr val="832342"/>
                </a:solidFill>
              </a:rPr>
              <a:t>o mercado de trabalho</a:t>
            </a:r>
            <a:endParaRPr lang="pt-BR" i="1" dirty="0">
              <a:solidFill>
                <a:srgbClr val="832342"/>
              </a:solidFill>
            </a:endParaRPr>
          </a:p>
        </p:txBody>
      </p:sp>
      <p:sp>
        <p:nvSpPr>
          <p:cNvPr id="6" name="CaixaDeTexto 5"/>
          <p:cNvSpPr txBox="1"/>
          <p:nvPr/>
        </p:nvSpPr>
        <p:spPr>
          <a:xfrm>
            <a:off x="6877167" y="3191604"/>
            <a:ext cx="4969632" cy="957475"/>
          </a:xfrm>
          <a:prstGeom prst="rect">
            <a:avLst/>
          </a:prstGeom>
          <a:noFill/>
        </p:spPr>
        <p:txBody>
          <a:bodyPr wrap="square" rtlCol="0">
            <a:spAutoFit/>
          </a:bodyPr>
          <a:lstStyle/>
          <a:p>
            <a:pPr algn="just"/>
            <a:r>
              <a:rPr lang="pt-BR" dirty="0" smtClean="0"/>
              <a:t>A mudança é verificada principalmente sobre o preparo do aluno do ensino médio para o mercado de trabalho.</a:t>
            </a:r>
          </a:p>
        </p:txBody>
      </p:sp>
      <p:sp>
        <p:nvSpPr>
          <p:cNvPr id="7" name="CaixaDeTexto 6"/>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Cresce percentual dos que avaliam mal o preparo dos alunos pelas escolas públicas</a:t>
            </a:r>
            <a:endParaRPr lang="pt-BR" sz="2400" b="1" dirty="0">
              <a:solidFill>
                <a:srgbClr val="7C2348"/>
              </a:solidFill>
            </a:endParaRPr>
          </a:p>
        </p:txBody>
      </p:sp>
      <p:grpSp>
        <p:nvGrpSpPr>
          <p:cNvPr id="3" name="Grupo 2"/>
          <p:cNvGrpSpPr/>
          <p:nvPr/>
        </p:nvGrpSpPr>
        <p:grpSpPr>
          <a:xfrm>
            <a:off x="413222" y="5085184"/>
            <a:ext cx="5208117" cy="1093868"/>
            <a:chOff x="413222" y="5085184"/>
            <a:chExt cx="5208117" cy="1093868"/>
          </a:xfrm>
        </p:grpSpPr>
        <p:sp>
          <p:nvSpPr>
            <p:cNvPr id="11" name="CaixaDeTexto 10"/>
            <p:cNvSpPr txBox="1"/>
            <p:nvPr/>
          </p:nvSpPr>
          <p:spPr>
            <a:xfrm>
              <a:off x="686331" y="5436772"/>
              <a:ext cx="2400883" cy="338554"/>
            </a:xfrm>
            <a:prstGeom prst="rect">
              <a:avLst/>
            </a:prstGeom>
            <a:noFill/>
          </p:spPr>
          <p:txBody>
            <a:bodyPr wrap="square" rtlCol="0">
              <a:spAutoFit/>
            </a:bodyPr>
            <a:lstStyle/>
            <a:p>
              <a:r>
                <a:rPr lang="pt-BR" sz="1600" dirty="0" smtClean="0"/>
                <a:t>Razoavelmente preparado</a:t>
              </a:r>
              <a:endParaRPr lang="pt-BR" sz="1600" dirty="0"/>
            </a:p>
          </p:txBody>
        </p:sp>
        <p:sp>
          <p:nvSpPr>
            <p:cNvPr id="12" name="CaixaDeTexto 11"/>
            <p:cNvSpPr txBox="1"/>
            <p:nvPr/>
          </p:nvSpPr>
          <p:spPr>
            <a:xfrm>
              <a:off x="707057" y="5085184"/>
              <a:ext cx="2333897" cy="338554"/>
            </a:xfrm>
            <a:prstGeom prst="rect">
              <a:avLst/>
            </a:prstGeom>
            <a:noFill/>
          </p:spPr>
          <p:txBody>
            <a:bodyPr wrap="square" rtlCol="0">
              <a:spAutoFit/>
            </a:bodyPr>
            <a:lstStyle/>
            <a:p>
              <a:r>
                <a:rPr lang="pt-BR" sz="1600" dirty="0" smtClean="0"/>
                <a:t>Bem preparado</a:t>
              </a:r>
              <a:endParaRPr lang="pt-BR" sz="1600" dirty="0"/>
            </a:p>
          </p:txBody>
        </p:sp>
        <p:sp>
          <p:nvSpPr>
            <p:cNvPr id="13" name="Retângulo 12"/>
            <p:cNvSpPr/>
            <p:nvPr/>
          </p:nvSpPr>
          <p:spPr>
            <a:xfrm>
              <a:off x="413222" y="5085184"/>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60670" y="5179431"/>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3139994" y="5549556"/>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41867" y="5543466"/>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3139994" y="5189157"/>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534399" y="5912646"/>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3287442" y="5091164"/>
              <a:ext cx="2333897" cy="338554"/>
            </a:xfrm>
            <a:prstGeom prst="rect">
              <a:avLst/>
            </a:prstGeom>
            <a:noFill/>
          </p:spPr>
          <p:txBody>
            <a:bodyPr wrap="square" rtlCol="0">
              <a:spAutoFit/>
            </a:bodyPr>
            <a:lstStyle/>
            <a:p>
              <a:r>
                <a:rPr lang="pt-BR" sz="1600" dirty="0" smtClean="0"/>
                <a:t>Pouco preparado</a:t>
              </a:r>
              <a:endParaRPr lang="pt-BR" sz="1600" dirty="0"/>
            </a:p>
          </p:txBody>
        </p:sp>
        <p:sp>
          <p:nvSpPr>
            <p:cNvPr id="22" name="CaixaDeTexto 21"/>
            <p:cNvSpPr txBox="1"/>
            <p:nvPr/>
          </p:nvSpPr>
          <p:spPr>
            <a:xfrm>
              <a:off x="681846" y="5794751"/>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3" name="CaixaDeTexto 22"/>
            <p:cNvSpPr txBox="1"/>
            <p:nvPr/>
          </p:nvSpPr>
          <p:spPr>
            <a:xfrm>
              <a:off x="3287442" y="5456197"/>
              <a:ext cx="2333897" cy="338554"/>
            </a:xfrm>
            <a:prstGeom prst="rect">
              <a:avLst/>
            </a:prstGeom>
            <a:noFill/>
          </p:spPr>
          <p:txBody>
            <a:bodyPr wrap="square" rtlCol="0">
              <a:spAutoFit/>
            </a:bodyPr>
            <a:lstStyle/>
            <a:p>
              <a:r>
                <a:rPr lang="pt-BR" sz="1600" dirty="0" smtClean="0"/>
                <a:t>Despreparado</a:t>
              </a:r>
              <a:endParaRPr lang="pt-BR" sz="1600" dirty="0"/>
            </a:p>
          </p:txBody>
        </p:sp>
      </p:grpSp>
    </p:spTree>
    <p:extLst>
      <p:ext uri="{BB962C8B-B14F-4D97-AF65-F5344CB8AC3E}">
        <p14:creationId xmlns:p14="http://schemas.microsoft.com/office/powerpoint/2010/main" val="1004145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559496" y="1851849"/>
            <a:ext cx="3612232" cy="4247317"/>
          </a:xfrm>
          <a:prstGeom prst="rect">
            <a:avLst/>
          </a:prstGeom>
          <a:noFill/>
        </p:spPr>
        <p:txBody>
          <a:bodyPr wrap="square" rtlCol="0">
            <a:spAutoFit/>
          </a:bodyPr>
          <a:lstStyle/>
          <a:p>
            <a:pPr marL="285750" indent="-285750">
              <a:buFont typeface="Arial" panose="020B0604020202020204" pitchFamily="34" charset="0"/>
              <a:buChar char="•"/>
            </a:pPr>
            <a:r>
              <a:rPr lang="pt-BR" dirty="0" smtClean="0"/>
              <a:t>A importância da educação</a:t>
            </a:r>
          </a:p>
          <a:p>
            <a:pPr marL="285750" indent="-285750">
              <a:buFont typeface="Arial" panose="020B0604020202020204" pitchFamily="34" charset="0"/>
              <a:buChar char="•"/>
            </a:pPr>
            <a:endParaRPr lang="pt-BR" dirty="0" smtClean="0"/>
          </a:p>
          <a:p>
            <a:pPr marL="285750" indent="-285750">
              <a:buFont typeface="Arial" panose="020B0604020202020204" pitchFamily="34" charset="0"/>
              <a:buChar char="•"/>
            </a:pPr>
            <a:r>
              <a:rPr lang="pt-BR" dirty="0" smtClean="0"/>
              <a:t>Qualidade da educação no Brasil</a:t>
            </a:r>
          </a:p>
          <a:p>
            <a:pPr marL="285750" indent="-285750">
              <a:buFont typeface="Arial" panose="020B0604020202020204" pitchFamily="34" charset="0"/>
              <a:buChar char="•"/>
            </a:pPr>
            <a:endParaRPr lang="pt-BR" dirty="0" smtClean="0"/>
          </a:p>
          <a:p>
            <a:pPr marL="285750" indent="-285750">
              <a:buFont typeface="Arial" panose="020B0604020202020204" pitchFamily="34" charset="0"/>
              <a:buChar char="•"/>
            </a:pPr>
            <a:r>
              <a:rPr lang="pt-BR" dirty="0" smtClean="0"/>
              <a:t>O que fazer para melhorar a educação</a:t>
            </a:r>
          </a:p>
          <a:p>
            <a:pPr marL="285750" indent="-285750">
              <a:buFont typeface="Arial" panose="020B0604020202020204" pitchFamily="34" charset="0"/>
              <a:buChar char="•"/>
            </a:pPr>
            <a:endParaRPr lang="pt-BR" dirty="0" smtClean="0"/>
          </a:p>
          <a:p>
            <a:pPr marL="285750" indent="-285750">
              <a:buFont typeface="Arial" panose="020B0604020202020204" pitchFamily="34" charset="0"/>
              <a:buChar char="•"/>
            </a:pPr>
            <a:r>
              <a:rPr lang="pt-BR" dirty="0" smtClean="0"/>
              <a:t>De quem é a responsabilidade de garantir uma educação de qualidade?</a:t>
            </a:r>
          </a:p>
          <a:p>
            <a:pPr marL="285750" indent="-285750">
              <a:buFont typeface="Arial" panose="020B0604020202020204" pitchFamily="34" charset="0"/>
              <a:buChar char="•"/>
            </a:pPr>
            <a:endParaRPr lang="pt-BR" dirty="0" smtClean="0"/>
          </a:p>
          <a:p>
            <a:pPr marL="285750" indent="-285750">
              <a:buFont typeface="Arial" panose="020B0604020202020204" pitchFamily="34" charset="0"/>
              <a:buChar char="•"/>
            </a:pPr>
            <a:r>
              <a:rPr lang="pt-BR" dirty="0" smtClean="0"/>
              <a:t>Faltam recursos para a educação?</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smtClean="0"/>
              <a:t>O que a população pensa sobre o ENEM</a:t>
            </a:r>
            <a:endParaRPr lang="pt-BR" dirty="0"/>
          </a:p>
        </p:txBody>
      </p:sp>
      <p:sp>
        <p:nvSpPr>
          <p:cNvPr id="8" name="CaixaDeTexto 7"/>
          <p:cNvSpPr txBox="1"/>
          <p:nvPr/>
        </p:nvSpPr>
        <p:spPr>
          <a:xfrm>
            <a:off x="1559496" y="980728"/>
            <a:ext cx="7969359" cy="461665"/>
          </a:xfrm>
          <a:prstGeom prst="rect">
            <a:avLst/>
          </a:prstGeom>
          <a:noFill/>
        </p:spPr>
        <p:txBody>
          <a:bodyPr wrap="square" rtlCol="0">
            <a:spAutoFit/>
          </a:bodyPr>
          <a:lstStyle/>
          <a:p>
            <a:r>
              <a:rPr lang="pt-BR" sz="2400" b="1" dirty="0" smtClean="0">
                <a:solidFill>
                  <a:srgbClr val="7C2348"/>
                </a:solidFill>
              </a:rPr>
              <a:t>Estrutura</a:t>
            </a:r>
            <a:endParaRPr lang="pt-BR" sz="2400" b="1" dirty="0">
              <a:solidFill>
                <a:srgbClr val="7C2348"/>
              </a:solidFill>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6890" y="1700808"/>
            <a:ext cx="2521965" cy="3567361"/>
          </a:xfrm>
          <a:prstGeom prst="rect">
            <a:avLst/>
          </a:prstGeom>
        </p:spPr>
      </p:pic>
    </p:spTree>
    <p:extLst>
      <p:ext uri="{BB962C8B-B14F-4D97-AF65-F5344CB8AC3E}">
        <p14:creationId xmlns:p14="http://schemas.microsoft.com/office/powerpoint/2010/main" val="192650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695400" y="3253655"/>
            <a:ext cx="4332312" cy="830997"/>
          </a:xfrm>
          <a:prstGeom prst="rect">
            <a:avLst/>
          </a:prstGeom>
          <a:noFill/>
        </p:spPr>
        <p:txBody>
          <a:bodyPr wrap="square" rtlCol="0">
            <a:spAutoFit/>
          </a:bodyPr>
          <a:lstStyle/>
          <a:p>
            <a:pPr algn="ctr"/>
            <a:r>
              <a:rPr lang="pt-BR" sz="2400" b="1" dirty="0" smtClean="0">
                <a:solidFill>
                  <a:srgbClr val="7C2348"/>
                </a:solidFill>
                <a:latin typeface="+mj-lt"/>
              </a:rPr>
              <a:t>O QUE FAZER PARA MELHORAR A EDUCAÇÃO</a:t>
            </a:r>
            <a:endParaRPr lang="pt-BR" sz="2400" b="1" dirty="0">
              <a:solidFill>
                <a:srgbClr val="7C2348"/>
              </a:solidFill>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9234" y="2108407"/>
            <a:ext cx="4324468" cy="2904769"/>
          </a:xfrm>
          <a:prstGeom prst="rect">
            <a:avLst/>
          </a:prstGeom>
        </p:spPr>
      </p:pic>
    </p:spTree>
    <p:extLst>
      <p:ext uri="{BB962C8B-B14F-4D97-AF65-F5344CB8AC3E}">
        <p14:creationId xmlns:p14="http://schemas.microsoft.com/office/powerpoint/2010/main" val="801708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3234939350"/>
              </p:ext>
            </p:extLst>
          </p:nvPr>
        </p:nvGraphicFramePr>
        <p:xfrm>
          <a:off x="5015880" y="476672"/>
          <a:ext cx="7069756" cy="6264696"/>
        </p:xfrm>
        <a:graphic>
          <a:graphicData uri="http://schemas.openxmlformats.org/drawingml/2006/chart">
            <c:chart xmlns:c="http://schemas.openxmlformats.org/drawingml/2006/chart" xmlns:r="http://schemas.openxmlformats.org/officeDocument/2006/relationships" r:id="rId2"/>
          </a:graphicData>
        </a:graphic>
      </p:graphicFrame>
      <p:sp>
        <p:nvSpPr>
          <p:cNvPr id="8" name="Retângulo 7"/>
          <p:cNvSpPr/>
          <p:nvPr/>
        </p:nvSpPr>
        <p:spPr>
          <a:xfrm>
            <a:off x="499065" y="1893292"/>
            <a:ext cx="3672408" cy="307777"/>
          </a:xfrm>
          <a:prstGeom prst="rect">
            <a:avLst/>
          </a:prstGeom>
        </p:spPr>
        <p:txBody>
          <a:bodyPr wrap="square">
            <a:spAutoFit/>
          </a:bodyPr>
          <a:lstStyle/>
          <a:p>
            <a:r>
              <a:rPr lang="pt-BR" sz="1400" dirty="0"/>
              <a:t>Percentual de respostas (%)</a:t>
            </a:r>
          </a:p>
        </p:txBody>
      </p:sp>
      <p:sp>
        <p:nvSpPr>
          <p:cNvPr id="5" name="CaixaDeTexto 4"/>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O que fazer para melhorar a educação</a:t>
            </a:r>
            <a:endParaRPr lang="pt-BR" sz="2400" b="1" dirty="0">
              <a:solidFill>
                <a:srgbClr val="7C2348"/>
              </a:solidFill>
            </a:endParaRPr>
          </a:p>
        </p:txBody>
      </p:sp>
      <p:sp>
        <p:nvSpPr>
          <p:cNvPr id="6" name="CaixaDeTexto 5"/>
          <p:cNvSpPr txBox="1"/>
          <p:nvPr/>
        </p:nvSpPr>
        <p:spPr>
          <a:xfrm>
            <a:off x="499065" y="1246961"/>
            <a:ext cx="4948863" cy="646331"/>
          </a:xfrm>
          <a:prstGeom prst="rect">
            <a:avLst/>
          </a:prstGeom>
          <a:noFill/>
        </p:spPr>
        <p:txBody>
          <a:bodyPr wrap="square" rtlCol="0">
            <a:spAutoFit/>
          </a:bodyPr>
          <a:lstStyle/>
          <a:p>
            <a:r>
              <a:rPr lang="pt-BR" i="1" dirty="0" smtClean="0">
                <a:solidFill>
                  <a:srgbClr val="7C2348"/>
                </a:solidFill>
              </a:rPr>
              <a:t>Ações para melhorar o desempenho dos alunos das escolas públicas de ensino fundamental e médio</a:t>
            </a:r>
            <a:endParaRPr lang="pt-BR" i="1" dirty="0">
              <a:solidFill>
                <a:srgbClr val="7C2348"/>
              </a:solidFill>
            </a:endParaRPr>
          </a:p>
        </p:txBody>
      </p:sp>
      <p:sp>
        <p:nvSpPr>
          <p:cNvPr id="9" name="CaixaDeTexto 8"/>
          <p:cNvSpPr txBox="1"/>
          <p:nvPr/>
        </p:nvSpPr>
        <p:spPr>
          <a:xfrm>
            <a:off x="499065" y="2708920"/>
            <a:ext cx="4300791" cy="2585323"/>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Entre 10 ações relacionadas às escolas, equipar melhor as escolas é a ação mais citada.</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Na avaliação das condições gerais das escolas públicas, material didático digital e acesso a computador com internet estão entre os itens com notas mais baixas.</a:t>
            </a:r>
            <a:endParaRPr lang="pt-BR" dirty="0"/>
          </a:p>
        </p:txBody>
      </p:sp>
    </p:spTree>
    <p:extLst>
      <p:ext uri="{BB962C8B-B14F-4D97-AF65-F5344CB8AC3E}">
        <p14:creationId xmlns:p14="http://schemas.microsoft.com/office/powerpoint/2010/main" val="708037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p:cNvGraphicFramePr>
          <p:nvPr>
            <p:extLst>
              <p:ext uri="{D42A27DB-BD31-4B8C-83A1-F6EECF244321}">
                <p14:modId xmlns:p14="http://schemas.microsoft.com/office/powerpoint/2010/main" val="3959248415"/>
              </p:ext>
            </p:extLst>
          </p:nvPr>
        </p:nvGraphicFramePr>
        <p:xfrm>
          <a:off x="335360" y="1615899"/>
          <a:ext cx="6541807" cy="4074743"/>
        </p:xfrm>
        <a:graphic>
          <a:graphicData uri="http://schemas.openxmlformats.org/drawingml/2006/chart">
            <c:chart xmlns:c="http://schemas.openxmlformats.org/drawingml/2006/chart" xmlns:r="http://schemas.openxmlformats.org/officeDocument/2006/relationships" r:id="rId2"/>
          </a:graphicData>
        </a:graphic>
      </p:graphicFrame>
      <p:sp>
        <p:nvSpPr>
          <p:cNvPr id="17" name="Retângulo 16"/>
          <p:cNvSpPr/>
          <p:nvPr/>
        </p:nvSpPr>
        <p:spPr>
          <a:xfrm>
            <a:off x="283475" y="2414936"/>
            <a:ext cx="2232248" cy="307777"/>
          </a:xfrm>
          <a:prstGeom prst="rect">
            <a:avLst/>
          </a:prstGeom>
        </p:spPr>
        <p:txBody>
          <a:bodyPr wrap="square">
            <a:spAutoFit/>
          </a:bodyPr>
          <a:lstStyle/>
          <a:p>
            <a:r>
              <a:rPr lang="pt-BR" sz="1400" dirty="0" smtClean="0"/>
              <a:t>Percentual </a:t>
            </a:r>
            <a:r>
              <a:rPr lang="pt-BR" sz="1400" dirty="0"/>
              <a:t>de respostas (%)</a:t>
            </a:r>
          </a:p>
        </p:txBody>
      </p:sp>
      <p:sp>
        <p:nvSpPr>
          <p:cNvPr id="2" name="Retângulo 1"/>
          <p:cNvSpPr/>
          <p:nvPr/>
        </p:nvSpPr>
        <p:spPr>
          <a:xfrm>
            <a:off x="283475" y="1763403"/>
            <a:ext cx="6336704" cy="646331"/>
          </a:xfrm>
          <a:prstGeom prst="rect">
            <a:avLst/>
          </a:prstGeom>
        </p:spPr>
        <p:txBody>
          <a:bodyPr wrap="square">
            <a:spAutoFit/>
          </a:bodyPr>
          <a:lstStyle/>
          <a:p>
            <a:pPr algn="just"/>
            <a:r>
              <a:rPr lang="pt-BR" i="1" dirty="0" smtClean="0">
                <a:solidFill>
                  <a:srgbClr val="832342"/>
                </a:solidFill>
              </a:rPr>
              <a:t>A participação dos pais é muito importante para o desempenho escolar dos alunos</a:t>
            </a:r>
            <a:endParaRPr lang="pt-BR" i="1" dirty="0">
              <a:solidFill>
                <a:srgbClr val="832342"/>
              </a:solidFill>
            </a:endParaRPr>
          </a:p>
        </p:txBody>
      </p:sp>
      <p:sp>
        <p:nvSpPr>
          <p:cNvPr id="6" name="CaixaDeTexto 5"/>
          <p:cNvSpPr txBox="1"/>
          <p:nvPr/>
        </p:nvSpPr>
        <p:spPr>
          <a:xfrm>
            <a:off x="6877166" y="2855925"/>
            <a:ext cx="4992445" cy="2585323"/>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Quase a totalidade dos brasileiros (98%) considera que a participação dos pais é muito importante para o desempenho escolar dos alunos.</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a:t>Na avaliação sobre </a:t>
            </a:r>
            <a:r>
              <a:rPr lang="pt-BR" dirty="0" smtClean="0"/>
              <a:t>a atuação </a:t>
            </a:r>
            <a:r>
              <a:rPr lang="pt-BR" dirty="0"/>
              <a:t>dos professores nas escolas públicas, </a:t>
            </a:r>
            <a:r>
              <a:rPr lang="pt-BR" dirty="0" smtClean="0"/>
              <a:t>o relacionamento </a:t>
            </a:r>
            <a:r>
              <a:rPr lang="pt-BR" dirty="0"/>
              <a:t>com os pais dos alunos tem a </a:t>
            </a:r>
            <a:r>
              <a:rPr lang="pt-BR" dirty="0" smtClean="0"/>
              <a:t>pior nota </a:t>
            </a:r>
            <a:r>
              <a:rPr lang="pt-BR" dirty="0"/>
              <a:t>média (6,1 em uma escala de 0 a 10).</a:t>
            </a:r>
            <a:endParaRPr lang="pt-BR" dirty="0" smtClean="0"/>
          </a:p>
        </p:txBody>
      </p:sp>
      <p:sp>
        <p:nvSpPr>
          <p:cNvPr id="7" name="CaixaDeTexto 6"/>
          <p:cNvSpPr txBox="1"/>
          <p:nvPr/>
        </p:nvSpPr>
        <p:spPr>
          <a:xfrm>
            <a:off x="533872" y="764704"/>
            <a:ext cx="11335740" cy="461665"/>
          </a:xfrm>
          <a:prstGeom prst="rect">
            <a:avLst/>
          </a:prstGeom>
          <a:noFill/>
        </p:spPr>
        <p:txBody>
          <a:bodyPr wrap="square" rtlCol="0">
            <a:spAutoFit/>
          </a:bodyPr>
          <a:lstStyle/>
          <a:p>
            <a:pPr algn="ctr"/>
            <a:r>
              <a:rPr lang="pt-BR" sz="2400" b="1" dirty="0">
                <a:solidFill>
                  <a:srgbClr val="7C2348"/>
                </a:solidFill>
              </a:rPr>
              <a:t>O que fazer para melhorar a educação</a:t>
            </a:r>
          </a:p>
        </p:txBody>
      </p:sp>
      <p:grpSp>
        <p:nvGrpSpPr>
          <p:cNvPr id="9" name="Grupo 8"/>
          <p:cNvGrpSpPr/>
          <p:nvPr/>
        </p:nvGrpSpPr>
        <p:grpSpPr>
          <a:xfrm>
            <a:off x="413222" y="5085184"/>
            <a:ext cx="5160675" cy="1252877"/>
            <a:chOff x="407368" y="5430320"/>
            <a:chExt cx="5160675" cy="1252877"/>
          </a:xfrm>
        </p:grpSpPr>
        <p:sp>
          <p:nvSpPr>
            <p:cNvPr id="10" name="CaixaDeTexto 9"/>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11" name="CaixaDeTexto 10"/>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12" name="CaixaDeTexto 11"/>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13" name="Retângulo 12"/>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22" name="CaixaDeTexto 21"/>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3" name="CaixaDeTexto 22"/>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Tree>
    <p:extLst>
      <p:ext uri="{BB962C8B-B14F-4D97-AF65-F5344CB8AC3E}">
        <p14:creationId xmlns:p14="http://schemas.microsoft.com/office/powerpoint/2010/main" val="1847206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p:cNvGraphicFramePr>
          <p:nvPr>
            <p:extLst>
              <p:ext uri="{D42A27DB-BD31-4B8C-83A1-F6EECF244321}">
                <p14:modId xmlns:p14="http://schemas.microsoft.com/office/powerpoint/2010/main" val="962638223"/>
              </p:ext>
            </p:extLst>
          </p:nvPr>
        </p:nvGraphicFramePr>
        <p:xfrm>
          <a:off x="335360" y="1615899"/>
          <a:ext cx="6541807" cy="4074743"/>
        </p:xfrm>
        <a:graphic>
          <a:graphicData uri="http://schemas.openxmlformats.org/drawingml/2006/chart">
            <c:chart xmlns:c="http://schemas.openxmlformats.org/drawingml/2006/chart" xmlns:r="http://schemas.openxmlformats.org/officeDocument/2006/relationships" r:id="rId2"/>
          </a:graphicData>
        </a:graphic>
      </p:graphicFrame>
      <p:sp>
        <p:nvSpPr>
          <p:cNvPr id="17" name="Retângulo 16"/>
          <p:cNvSpPr/>
          <p:nvPr/>
        </p:nvSpPr>
        <p:spPr>
          <a:xfrm>
            <a:off x="283475" y="2127616"/>
            <a:ext cx="2232248" cy="307777"/>
          </a:xfrm>
          <a:prstGeom prst="rect">
            <a:avLst/>
          </a:prstGeom>
        </p:spPr>
        <p:txBody>
          <a:bodyPr wrap="square">
            <a:spAutoFit/>
          </a:bodyPr>
          <a:lstStyle/>
          <a:p>
            <a:r>
              <a:rPr lang="pt-BR" sz="1400" dirty="0" smtClean="0"/>
              <a:t>Percentual </a:t>
            </a:r>
            <a:r>
              <a:rPr lang="pt-BR" sz="1400" dirty="0"/>
              <a:t>de respostas (%)</a:t>
            </a:r>
          </a:p>
        </p:txBody>
      </p:sp>
      <p:sp>
        <p:nvSpPr>
          <p:cNvPr id="2" name="Retângulo 1"/>
          <p:cNvSpPr/>
          <p:nvPr/>
        </p:nvSpPr>
        <p:spPr>
          <a:xfrm>
            <a:off x="283475" y="1763403"/>
            <a:ext cx="6336704" cy="369332"/>
          </a:xfrm>
          <a:prstGeom prst="rect">
            <a:avLst/>
          </a:prstGeom>
        </p:spPr>
        <p:txBody>
          <a:bodyPr wrap="square">
            <a:spAutoFit/>
          </a:bodyPr>
          <a:lstStyle/>
          <a:p>
            <a:pPr algn="just"/>
            <a:r>
              <a:rPr lang="pt-BR" i="1" dirty="0" smtClean="0">
                <a:solidFill>
                  <a:srgbClr val="832342"/>
                </a:solidFill>
              </a:rPr>
              <a:t>A escola deveria focar mais no ensino de português e matemática</a:t>
            </a:r>
            <a:endParaRPr lang="pt-BR" i="1" dirty="0">
              <a:solidFill>
                <a:srgbClr val="832342"/>
              </a:solidFill>
            </a:endParaRPr>
          </a:p>
        </p:txBody>
      </p:sp>
      <p:sp>
        <p:nvSpPr>
          <p:cNvPr id="6" name="CaixaDeTexto 5"/>
          <p:cNvSpPr txBox="1"/>
          <p:nvPr/>
        </p:nvSpPr>
        <p:spPr>
          <a:xfrm>
            <a:off x="6620179" y="2757526"/>
            <a:ext cx="5193916" cy="2308324"/>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Na percepção da população sobre o currículo escolar, o foco em português e matemática deveria aumentar.</a:t>
            </a:r>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r>
              <a:rPr lang="pt-BR" dirty="0" smtClean="0"/>
              <a:t>Cerca de oito em cada dez brasileiros (79%) concordam totalmente ou em parte que a escola deveria focar mais no ensino de português e matemática.</a:t>
            </a:r>
            <a:endParaRPr lang="pt-BR" dirty="0"/>
          </a:p>
        </p:txBody>
      </p:sp>
      <p:sp>
        <p:nvSpPr>
          <p:cNvPr id="7" name="CaixaDeTexto 6"/>
          <p:cNvSpPr txBox="1"/>
          <p:nvPr/>
        </p:nvSpPr>
        <p:spPr>
          <a:xfrm>
            <a:off x="533872" y="764704"/>
            <a:ext cx="11335740" cy="461665"/>
          </a:xfrm>
          <a:prstGeom prst="rect">
            <a:avLst/>
          </a:prstGeom>
          <a:noFill/>
        </p:spPr>
        <p:txBody>
          <a:bodyPr wrap="square" rtlCol="0">
            <a:spAutoFit/>
          </a:bodyPr>
          <a:lstStyle/>
          <a:p>
            <a:pPr algn="ctr"/>
            <a:r>
              <a:rPr lang="pt-BR" sz="2400" b="1" dirty="0">
                <a:solidFill>
                  <a:srgbClr val="7C2348"/>
                </a:solidFill>
              </a:rPr>
              <a:t>O que fazer para melhorar a educação</a:t>
            </a:r>
          </a:p>
        </p:txBody>
      </p:sp>
      <p:grpSp>
        <p:nvGrpSpPr>
          <p:cNvPr id="9" name="Grupo 8"/>
          <p:cNvGrpSpPr/>
          <p:nvPr/>
        </p:nvGrpSpPr>
        <p:grpSpPr>
          <a:xfrm>
            <a:off x="413222" y="5085184"/>
            <a:ext cx="5160675" cy="1252877"/>
            <a:chOff x="407368" y="5430320"/>
            <a:chExt cx="5160675" cy="1252877"/>
          </a:xfrm>
        </p:grpSpPr>
        <p:sp>
          <p:nvSpPr>
            <p:cNvPr id="10" name="CaixaDeTexto 9"/>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11" name="CaixaDeTexto 10"/>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12" name="CaixaDeTexto 11"/>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13" name="Retângulo 12"/>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22" name="CaixaDeTexto 21"/>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3" name="CaixaDeTexto 22"/>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Tree>
    <p:extLst>
      <p:ext uri="{BB962C8B-B14F-4D97-AF65-F5344CB8AC3E}">
        <p14:creationId xmlns:p14="http://schemas.microsoft.com/office/powerpoint/2010/main" val="1259898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451881312"/>
              </p:ext>
            </p:extLst>
          </p:nvPr>
        </p:nvGraphicFramePr>
        <p:xfrm>
          <a:off x="623392" y="1945886"/>
          <a:ext cx="3791744" cy="3594301"/>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O que fazer para melhorar a educação</a:t>
            </a:r>
            <a:endParaRPr lang="pt-BR" sz="2400" b="1" dirty="0">
              <a:solidFill>
                <a:srgbClr val="7C2348"/>
              </a:solidFill>
            </a:endParaRPr>
          </a:p>
        </p:txBody>
      </p:sp>
      <p:sp>
        <p:nvSpPr>
          <p:cNvPr id="6" name="CaixaDeTexto 5"/>
          <p:cNvSpPr txBox="1"/>
          <p:nvPr/>
        </p:nvSpPr>
        <p:spPr>
          <a:xfrm>
            <a:off x="5699280" y="3140968"/>
            <a:ext cx="6180980" cy="923330"/>
          </a:xfrm>
          <a:prstGeom prst="rect">
            <a:avLst/>
          </a:prstGeom>
          <a:noFill/>
        </p:spPr>
        <p:txBody>
          <a:bodyPr wrap="square" rtlCol="0">
            <a:spAutoFit/>
          </a:bodyPr>
          <a:lstStyle/>
          <a:p>
            <a:pPr algn="just"/>
            <a:r>
              <a:rPr lang="pt-BR" dirty="0" smtClean="0"/>
              <a:t>Para a maioria da população brasileira, a melhoria da educação no Brasil passa por aumentar o salário dos professores.</a:t>
            </a:r>
          </a:p>
          <a:p>
            <a:pPr algn="just"/>
            <a:endParaRPr lang="pt-BR" dirty="0"/>
          </a:p>
        </p:txBody>
      </p:sp>
      <p:sp>
        <p:nvSpPr>
          <p:cNvPr id="8" name="CaixaDeTexto 7"/>
          <p:cNvSpPr txBox="1"/>
          <p:nvPr/>
        </p:nvSpPr>
        <p:spPr>
          <a:xfrm>
            <a:off x="533872" y="1236673"/>
            <a:ext cx="5485580" cy="646331"/>
          </a:xfrm>
          <a:prstGeom prst="rect">
            <a:avLst/>
          </a:prstGeom>
          <a:noFill/>
        </p:spPr>
        <p:txBody>
          <a:bodyPr wrap="square" rtlCol="0">
            <a:spAutoFit/>
          </a:bodyPr>
          <a:lstStyle/>
          <a:p>
            <a:pPr>
              <a:defRPr lang="pt-BR" sz="1800" b="0" i="1" u="none" strike="noStrike" kern="1200" spc="0" baseline="0">
                <a:solidFill>
                  <a:srgbClr val="7C2348"/>
                </a:solidFill>
                <a:latin typeface="+mn-lt"/>
                <a:ea typeface="+mn-ea"/>
                <a:cs typeface="+mn-cs"/>
              </a:defRPr>
            </a:pPr>
            <a:r>
              <a:rPr lang="pt-BR" i="1" dirty="0">
                <a:solidFill>
                  <a:srgbClr val="7C2348"/>
                </a:solidFill>
              </a:rPr>
              <a:t>A educação só vai melhorar se aumentarmos o salário dos professores</a:t>
            </a:r>
          </a:p>
        </p:txBody>
      </p:sp>
      <p:sp>
        <p:nvSpPr>
          <p:cNvPr id="9" name="Retângulo 8"/>
          <p:cNvSpPr/>
          <p:nvPr/>
        </p:nvSpPr>
        <p:spPr>
          <a:xfrm>
            <a:off x="533872" y="1837769"/>
            <a:ext cx="2232248" cy="307777"/>
          </a:xfrm>
          <a:prstGeom prst="rect">
            <a:avLst/>
          </a:prstGeom>
        </p:spPr>
        <p:txBody>
          <a:bodyPr wrap="square">
            <a:spAutoFit/>
          </a:bodyPr>
          <a:lstStyle/>
          <a:p>
            <a:r>
              <a:rPr lang="pt-BR" sz="1400" dirty="0" smtClean="0"/>
              <a:t>Percentual </a:t>
            </a:r>
            <a:r>
              <a:rPr lang="pt-BR" sz="1400" dirty="0"/>
              <a:t>de respostas (%)</a:t>
            </a:r>
          </a:p>
        </p:txBody>
      </p:sp>
      <p:grpSp>
        <p:nvGrpSpPr>
          <p:cNvPr id="10" name="Grupo 9"/>
          <p:cNvGrpSpPr/>
          <p:nvPr/>
        </p:nvGrpSpPr>
        <p:grpSpPr>
          <a:xfrm>
            <a:off x="407368" y="5373216"/>
            <a:ext cx="5160675" cy="1252877"/>
            <a:chOff x="407368" y="5430320"/>
            <a:chExt cx="5160675" cy="1252877"/>
          </a:xfrm>
        </p:grpSpPr>
        <p:sp>
          <p:nvSpPr>
            <p:cNvPr id="11" name="CaixaDeTexto 10"/>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12" name="CaixaDeTexto 11"/>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13" name="CaixaDeTexto 12"/>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14" name="Retângulo 13"/>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22" name="CaixaDeTexto 21"/>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3" name="CaixaDeTexto 22"/>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Tree>
    <p:extLst>
      <p:ext uri="{BB962C8B-B14F-4D97-AF65-F5344CB8AC3E}">
        <p14:creationId xmlns:p14="http://schemas.microsoft.com/office/powerpoint/2010/main" val="3326227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1466402458"/>
              </p:ext>
            </p:extLst>
          </p:nvPr>
        </p:nvGraphicFramePr>
        <p:xfrm>
          <a:off x="5025376" y="982961"/>
          <a:ext cx="7104112" cy="5875039"/>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O que fazer para melhorar a educação</a:t>
            </a:r>
            <a:endParaRPr lang="pt-BR" sz="2400" b="1" dirty="0">
              <a:solidFill>
                <a:srgbClr val="7C2348"/>
              </a:solidFill>
            </a:endParaRPr>
          </a:p>
        </p:txBody>
      </p:sp>
      <p:sp>
        <p:nvSpPr>
          <p:cNvPr id="6" name="CaixaDeTexto 5"/>
          <p:cNvSpPr txBox="1"/>
          <p:nvPr/>
        </p:nvSpPr>
        <p:spPr>
          <a:xfrm>
            <a:off x="5514660" y="1237891"/>
            <a:ext cx="6354952" cy="646331"/>
          </a:xfrm>
          <a:prstGeom prst="rect">
            <a:avLst/>
          </a:prstGeom>
          <a:noFill/>
        </p:spPr>
        <p:txBody>
          <a:bodyPr wrap="square" rtlCol="0">
            <a:spAutoFit/>
          </a:bodyPr>
          <a:lstStyle/>
          <a:p>
            <a:pPr algn="just"/>
            <a:r>
              <a:rPr lang="pt-BR" i="1" dirty="0" smtClean="0">
                <a:solidFill>
                  <a:srgbClr val="7C2348"/>
                </a:solidFill>
              </a:rPr>
              <a:t>Ações relacionadas aos professores das escolas públicas de ensino fundamental e médio para melhorar o desempenho dos alunos</a:t>
            </a:r>
            <a:endParaRPr lang="pt-BR" i="1" dirty="0">
              <a:solidFill>
                <a:srgbClr val="7C2348"/>
              </a:solidFill>
            </a:endParaRPr>
          </a:p>
        </p:txBody>
      </p:sp>
      <p:sp>
        <p:nvSpPr>
          <p:cNvPr id="9" name="Retângulo 8"/>
          <p:cNvSpPr/>
          <p:nvPr/>
        </p:nvSpPr>
        <p:spPr>
          <a:xfrm>
            <a:off x="5514660" y="1794702"/>
            <a:ext cx="2865342" cy="307777"/>
          </a:xfrm>
          <a:prstGeom prst="rect">
            <a:avLst/>
          </a:prstGeom>
        </p:spPr>
        <p:txBody>
          <a:bodyPr wrap="square">
            <a:spAutoFit/>
          </a:bodyPr>
          <a:lstStyle/>
          <a:p>
            <a:r>
              <a:rPr lang="pt-BR" sz="1400" dirty="0"/>
              <a:t>Percentual de respostas (%)</a:t>
            </a:r>
          </a:p>
        </p:txBody>
      </p:sp>
      <p:sp>
        <p:nvSpPr>
          <p:cNvPr id="10" name="CaixaDeTexto 9"/>
          <p:cNvSpPr txBox="1"/>
          <p:nvPr/>
        </p:nvSpPr>
        <p:spPr>
          <a:xfrm>
            <a:off x="533136" y="2034714"/>
            <a:ext cx="4482744" cy="4247317"/>
          </a:xfrm>
          <a:prstGeom prst="rect">
            <a:avLst/>
          </a:prstGeom>
          <a:noFill/>
        </p:spPr>
        <p:txBody>
          <a:bodyPr wrap="square" rtlCol="0">
            <a:spAutoFit/>
          </a:bodyPr>
          <a:lstStyle/>
          <a:p>
            <a:pPr marL="285750" indent="-285750" algn="just">
              <a:buFont typeface="Arial" panose="020B0604020202020204" pitchFamily="34" charset="0"/>
              <a:buChar char="•"/>
            </a:pPr>
            <a:r>
              <a:rPr lang="pt-BR" dirty="0"/>
              <a:t>Cerca de sete em cada dez brasileiros (68%) concordam </a:t>
            </a:r>
            <a:r>
              <a:rPr lang="pt-BR" dirty="0" smtClean="0"/>
              <a:t>que a educação só vai melhorar se aumentarmos o salário dos professores.</a:t>
            </a:r>
            <a:endParaRPr lang="pt-BR" dirty="0"/>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r>
              <a:rPr lang="pt-BR" dirty="0" smtClean="0"/>
              <a:t>Aumentar o salário dos professores também se destaca quando a população aponta, entre nove ações, as duas principais ações relacionadas à professores para melhorar o desempenho dos alunos.</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Chama a atenção que, na opinião da população, reconhecer e premiar o bom desempenho é melhor que punir de forma rigorosa o mal desempenho.</a:t>
            </a:r>
            <a:endParaRPr lang="pt-BR" dirty="0"/>
          </a:p>
        </p:txBody>
      </p:sp>
    </p:spTree>
    <p:extLst>
      <p:ext uri="{BB962C8B-B14F-4D97-AF65-F5344CB8AC3E}">
        <p14:creationId xmlns:p14="http://schemas.microsoft.com/office/powerpoint/2010/main" val="2179417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622507228"/>
              </p:ext>
            </p:extLst>
          </p:nvPr>
        </p:nvGraphicFramePr>
        <p:xfrm>
          <a:off x="696743" y="1855629"/>
          <a:ext cx="3456384" cy="3767017"/>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O que fazer para melhorar a educação</a:t>
            </a:r>
            <a:endParaRPr lang="pt-BR" sz="2400" b="1" dirty="0">
              <a:solidFill>
                <a:srgbClr val="7C2348"/>
              </a:solidFill>
            </a:endParaRPr>
          </a:p>
        </p:txBody>
      </p:sp>
      <p:sp>
        <p:nvSpPr>
          <p:cNvPr id="6" name="CaixaDeTexto 5"/>
          <p:cNvSpPr txBox="1"/>
          <p:nvPr/>
        </p:nvSpPr>
        <p:spPr>
          <a:xfrm>
            <a:off x="5688632" y="3147163"/>
            <a:ext cx="6180980" cy="1754326"/>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A maioria da população reconhece a importância da preparação do profissional responsável pela gestão da escola.</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Apenas 5% dos brasileiros discordam totalmente ou em parte que o diretor deve ter uma formação específica para a gestão da escola.</a:t>
            </a:r>
            <a:endParaRPr lang="pt-BR" dirty="0"/>
          </a:p>
        </p:txBody>
      </p:sp>
      <p:sp>
        <p:nvSpPr>
          <p:cNvPr id="8" name="CaixaDeTexto 7"/>
          <p:cNvSpPr txBox="1"/>
          <p:nvPr/>
        </p:nvSpPr>
        <p:spPr>
          <a:xfrm>
            <a:off x="407368" y="1219386"/>
            <a:ext cx="5485580" cy="646331"/>
          </a:xfrm>
          <a:prstGeom prst="rect">
            <a:avLst/>
          </a:prstGeom>
          <a:noFill/>
        </p:spPr>
        <p:txBody>
          <a:bodyPr wrap="square" rtlCol="0">
            <a:spAutoFit/>
          </a:bodyPr>
          <a:lstStyle/>
          <a:p>
            <a:pPr>
              <a:defRPr lang="pt-BR" sz="1800" b="0" i="1" u="none" strike="noStrike" kern="1200" spc="0" baseline="0">
                <a:solidFill>
                  <a:srgbClr val="7C2348"/>
                </a:solidFill>
                <a:latin typeface="+mn-lt"/>
                <a:ea typeface="+mn-ea"/>
                <a:cs typeface="+mn-cs"/>
              </a:defRPr>
            </a:pPr>
            <a:r>
              <a:rPr lang="pt-BR" i="1" dirty="0">
                <a:solidFill>
                  <a:srgbClr val="7C2348"/>
                </a:solidFill>
              </a:rPr>
              <a:t>O diretor deve ter uma formação específica para a gestão da escola</a:t>
            </a:r>
          </a:p>
        </p:txBody>
      </p:sp>
      <p:grpSp>
        <p:nvGrpSpPr>
          <p:cNvPr id="9" name="Grupo 8"/>
          <p:cNvGrpSpPr/>
          <p:nvPr/>
        </p:nvGrpSpPr>
        <p:grpSpPr>
          <a:xfrm>
            <a:off x="407368" y="5373216"/>
            <a:ext cx="5160675" cy="1252877"/>
            <a:chOff x="407368" y="5430320"/>
            <a:chExt cx="5160675" cy="1252877"/>
          </a:xfrm>
        </p:grpSpPr>
        <p:sp>
          <p:nvSpPr>
            <p:cNvPr id="10" name="CaixaDeTexto 9"/>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11" name="CaixaDeTexto 10"/>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12" name="CaixaDeTexto 11"/>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13" name="Retângulo 12"/>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21" name="CaixaDeTexto 20"/>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2" name="CaixaDeTexto 21"/>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
        <p:nvSpPr>
          <p:cNvPr id="24" name="Retângulo 23"/>
          <p:cNvSpPr/>
          <p:nvPr/>
        </p:nvSpPr>
        <p:spPr>
          <a:xfrm>
            <a:off x="407368" y="1820482"/>
            <a:ext cx="2232248" cy="307777"/>
          </a:xfrm>
          <a:prstGeom prst="rect">
            <a:avLst/>
          </a:prstGeom>
        </p:spPr>
        <p:txBody>
          <a:bodyPr wrap="square">
            <a:spAutoFit/>
          </a:bodyPr>
          <a:lstStyle/>
          <a:p>
            <a:r>
              <a:rPr lang="pt-BR" sz="1400" dirty="0" smtClean="0"/>
              <a:t>Percentual </a:t>
            </a:r>
            <a:r>
              <a:rPr lang="pt-BR" sz="1400" dirty="0"/>
              <a:t>de respostas (%)</a:t>
            </a:r>
          </a:p>
        </p:txBody>
      </p:sp>
    </p:spTree>
    <p:extLst>
      <p:ext uri="{BB962C8B-B14F-4D97-AF65-F5344CB8AC3E}">
        <p14:creationId xmlns:p14="http://schemas.microsoft.com/office/powerpoint/2010/main" val="1125819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695400" y="2960626"/>
            <a:ext cx="4332312" cy="1569660"/>
          </a:xfrm>
          <a:prstGeom prst="rect">
            <a:avLst/>
          </a:prstGeom>
          <a:noFill/>
        </p:spPr>
        <p:txBody>
          <a:bodyPr wrap="square" rtlCol="0">
            <a:spAutoFit/>
          </a:bodyPr>
          <a:lstStyle/>
          <a:p>
            <a:pPr algn="ctr"/>
            <a:r>
              <a:rPr lang="pt-BR" sz="2400" b="1" dirty="0" smtClean="0">
                <a:solidFill>
                  <a:srgbClr val="7C2348"/>
                </a:solidFill>
                <a:latin typeface="+mj-lt"/>
              </a:rPr>
              <a:t>DE QUEM É A RESPONSABILIDADE DE GARANTIR UMA EDUCAÇÃO DE QUALIDADE?</a:t>
            </a:r>
            <a:endParaRPr lang="pt-BR" sz="2400" b="1" dirty="0">
              <a:solidFill>
                <a:srgbClr val="7C2348"/>
              </a:solidFill>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9234" y="2117593"/>
            <a:ext cx="4324468" cy="2886397"/>
          </a:xfrm>
          <a:prstGeom prst="rect">
            <a:avLst/>
          </a:prstGeom>
        </p:spPr>
      </p:pic>
    </p:spTree>
    <p:extLst>
      <p:ext uri="{BB962C8B-B14F-4D97-AF65-F5344CB8AC3E}">
        <p14:creationId xmlns:p14="http://schemas.microsoft.com/office/powerpoint/2010/main" val="3065138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3722114266"/>
              </p:ext>
            </p:extLst>
          </p:nvPr>
        </p:nvGraphicFramePr>
        <p:xfrm>
          <a:off x="6384032" y="1221604"/>
          <a:ext cx="5807968" cy="5400599"/>
        </p:xfrm>
        <a:graphic>
          <a:graphicData uri="http://schemas.openxmlformats.org/drawingml/2006/chart">
            <c:chart xmlns:c="http://schemas.openxmlformats.org/drawingml/2006/chart" xmlns:r="http://schemas.openxmlformats.org/officeDocument/2006/relationships" r:id="rId2"/>
          </a:graphicData>
        </a:graphic>
      </p:graphicFrame>
      <p:sp>
        <p:nvSpPr>
          <p:cNvPr id="8" name="Retângulo 7"/>
          <p:cNvSpPr/>
          <p:nvPr/>
        </p:nvSpPr>
        <p:spPr>
          <a:xfrm>
            <a:off x="6384032" y="1844824"/>
            <a:ext cx="5544616" cy="307777"/>
          </a:xfrm>
          <a:prstGeom prst="rect">
            <a:avLst/>
          </a:prstGeom>
        </p:spPr>
        <p:txBody>
          <a:bodyPr wrap="square">
            <a:spAutoFit/>
          </a:bodyPr>
          <a:lstStyle/>
          <a:p>
            <a:pPr algn="ctr"/>
            <a:r>
              <a:rPr lang="pt-BR" sz="1400" dirty="0" smtClean="0"/>
              <a:t>Percentual </a:t>
            </a:r>
            <a:r>
              <a:rPr lang="pt-BR" sz="1400" dirty="0"/>
              <a:t>de respostas "muita responsabilidade" por nível de ensino (%)</a:t>
            </a:r>
          </a:p>
        </p:txBody>
      </p:sp>
      <p:sp>
        <p:nvSpPr>
          <p:cNvPr id="5" name="CaixaDeTexto 4"/>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De quem é a responsabilidade de garantir uma educação de qualidade?</a:t>
            </a:r>
            <a:endParaRPr lang="pt-BR" sz="2400" b="1" dirty="0">
              <a:solidFill>
                <a:srgbClr val="7C2348"/>
              </a:solidFill>
            </a:endParaRPr>
          </a:p>
        </p:txBody>
      </p:sp>
      <p:sp>
        <p:nvSpPr>
          <p:cNvPr id="6" name="CaixaDeTexto 5"/>
          <p:cNvSpPr txBox="1"/>
          <p:nvPr/>
        </p:nvSpPr>
        <p:spPr>
          <a:xfrm>
            <a:off x="533872" y="2490742"/>
            <a:ext cx="4749328" cy="2862322"/>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A maioria dos brasileiros entende que todos têm muita responsabilidade.</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Entre os diferentes atores, a maior responsabilidade recai, no entanto, sobre os profissionais da educação (diretor e professores) e os pais dos alunos.</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A população atribui maior responsabilidade aos alunos no nível médio.</a:t>
            </a:r>
            <a:endParaRPr lang="pt-BR" dirty="0"/>
          </a:p>
        </p:txBody>
      </p:sp>
      <p:sp>
        <p:nvSpPr>
          <p:cNvPr id="9" name="CaixaDeTexto 8"/>
          <p:cNvSpPr txBox="1"/>
          <p:nvPr/>
        </p:nvSpPr>
        <p:spPr>
          <a:xfrm>
            <a:off x="6384032" y="1284148"/>
            <a:ext cx="5485580" cy="646331"/>
          </a:xfrm>
          <a:prstGeom prst="rect">
            <a:avLst/>
          </a:prstGeom>
          <a:noFill/>
        </p:spPr>
        <p:txBody>
          <a:bodyPr wrap="square" rtlCol="0">
            <a:spAutoFit/>
          </a:bodyPr>
          <a:lstStyle/>
          <a:p>
            <a:pPr algn="just"/>
            <a:r>
              <a:rPr lang="pt-BR" i="1" dirty="0" smtClean="0">
                <a:solidFill>
                  <a:srgbClr val="7C2348"/>
                </a:solidFill>
              </a:rPr>
              <a:t>Grau de responsabilidade para que os alunos possam ter uma educação de qualidade</a:t>
            </a:r>
            <a:endParaRPr lang="pt-BR" i="1" dirty="0">
              <a:solidFill>
                <a:srgbClr val="7C2348"/>
              </a:solidFill>
            </a:endParaRPr>
          </a:p>
        </p:txBody>
      </p:sp>
      <p:sp>
        <p:nvSpPr>
          <p:cNvPr id="15" name="Retângulo 14"/>
          <p:cNvSpPr/>
          <p:nvPr/>
        </p:nvSpPr>
        <p:spPr>
          <a:xfrm>
            <a:off x="407368" y="5373216"/>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6797962" y="6321775"/>
            <a:ext cx="4657719" cy="358207"/>
            <a:chOff x="701203" y="5694697"/>
            <a:chExt cx="4657719" cy="358207"/>
          </a:xfrm>
        </p:grpSpPr>
        <p:sp>
          <p:nvSpPr>
            <p:cNvPr id="14" name="CaixaDeTexto 13"/>
            <p:cNvSpPr txBox="1"/>
            <p:nvPr/>
          </p:nvSpPr>
          <p:spPr>
            <a:xfrm>
              <a:off x="848651" y="5694697"/>
              <a:ext cx="2333897" cy="338554"/>
            </a:xfrm>
            <a:prstGeom prst="rect">
              <a:avLst/>
            </a:prstGeom>
            <a:noFill/>
          </p:spPr>
          <p:txBody>
            <a:bodyPr wrap="square" rtlCol="0">
              <a:spAutoFit/>
            </a:bodyPr>
            <a:lstStyle/>
            <a:p>
              <a:r>
                <a:rPr lang="pt-BR" sz="1600" dirty="0" smtClean="0"/>
                <a:t>Ensino fundamental</a:t>
              </a:r>
              <a:endParaRPr lang="pt-BR" sz="1600" dirty="0"/>
            </a:p>
          </p:txBody>
        </p:sp>
        <p:sp>
          <p:nvSpPr>
            <p:cNvPr id="16" name="Retângulo 15"/>
            <p:cNvSpPr/>
            <p:nvPr/>
          </p:nvSpPr>
          <p:spPr>
            <a:xfrm>
              <a:off x="701203" y="5806700"/>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877577" y="5806700"/>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3025025" y="5714350"/>
              <a:ext cx="2333897" cy="338554"/>
            </a:xfrm>
            <a:prstGeom prst="rect">
              <a:avLst/>
            </a:prstGeom>
            <a:noFill/>
          </p:spPr>
          <p:txBody>
            <a:bodyPr wrap="square" rtlCol="0">
              <a:spAutoFit/>
            </a:bodyPr>
            <a:lstStyle/>
            <a:p>
              <a:r>
                <a:rPr lang="pt-BR" sz="1600" dirty="0" smtClean="0"/>
                <a:t>Ensino médio</a:t>
              </a:r>
              <a:endParaRPr lang="pt-BR" sz="1600" dirty="0"/>
            </a:p>
          </p:txBody>
        </p:sp>
      </p:grpSp>
    </p:spTree>
    <p:extLst>
      <p:ext uri="{BB962C8B-B14F-4D97-AF65-F5344CB8AC3E}">
        <p14:creationId xmlns:p14="http://schemas.microsoft.com/office/powerpoint/2010/main" val="1750533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28014677"/>
              </p:ext>
            </p:extLst>
          </p:nvPr>
        </p:nvGraphicFramePr>
        <p:xfrm>
          <a:off x="545992" y="2229643"/>
          <a:ext cx="3401888"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O que fazer para melhorar a educação</a:t>
            </a:r>
            <a:endParaRPr lang="pt-BR" sz="2400" b="1" dirty="0">
              <a:solidFill>
                <a:srgbClr val="7C2348"/>
              </a:solidFill>
            </a:endParaRPr>
          </a:p>
        </p:txBody>
      </p:sp>
      <p:sp>
        <p:nvSpPr>
          <p:cNvPr id="6" name="CaixaDeTexto 5"/>
          <p:cNvSpPr txBox="1"/>
          <p:nvPr/>
        </p:nvSpPr>
        <p:spPr>
          <a:xfrm>
            <a:off x="5688632" y="3147163"/>
            <a:ext cx="6180980" cy="1477328"/>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População é quase unânime ao avaliar que os jovens devem participar mais nos debates e decisões sobre a educação.</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Apenas 4% dos brasileiros discordam total ou parcialmente da afirmação.</a:t>
            </a:r>
            <a:endParaRPr lang="pt-BR" dirty="0"/>
          </a:p>
        </p:txBody>
      </p:sp>
      <p:sp>
        <p:nvSpPr>
          <p:cNvPr id="8" name="CaixaDeTexto 7"/>
          <p:cNvSpPr txBox="1"/>
          <p:nvPr/>
        </p:nvSpPr>
        <p:spPr>
          <a:xfrm>
            <a:off x="533872" y="1340768"/>
            <a:ext cx="4730037" cy="646331"/>
          </a:xfrm>
          <a:prstGeom prst="rect">
            <a:avLst/>
          </a:prstGeom>
          <a:noFill/>
        </p:spPr>
        <p:txBody>
          <a:bodyPr wrap="square" rtlCol="0">
            <a:spAutoFit/>
          </a:bodyPr>
          <a:lstStyle/>
          <a:p>
            <a:pPr algn="just">
              <a:defRPr lang="pt-BR" sz="1800" b="0" i="1" u="none" strike="noStrike" kern="1200" spc="0" baseline="0">
                <a:solidFill>
                  <a:srgbClr val="7C2348"/>
                </a:solidFill>
                <a:latin typeface="+mn-lt"/>
                <a:ea typeface="+mn-ea"/>
                <a:cs typeface="+mn-cs"/>
              </a:defRPr>
            </a:pPr>
            <a:r>
              <a:rPr lang="pt-BR" i="1" dirty="0">
                <a:solidFill>
                  <a:srgbClr val="7C2348"/>
                </a:solidFill>
              </a:rPr>
              <a:t>Os jovens devem participar mais nos debates e decisões sobre a Educação</a:t>
            </a:r>
          </a:p>
        </p:txBody>
      </p:sp>
      <p:sp>
        <p:nvSpPr>
          <p:cNvPr id="9" name="Retângulo 8"/>
          <p:cNvSpPr/>
          <p:nvPr/>
        </p:nvSpPr>
        <p:spPr>
          <a:xfrm>
            <a:off x="545992" y="1969095"/>
            <a:ext cx="2232248" cy="307777"/>
          </a:xfrm>
          <a:prstGeom prst="rect">
            <a:avLst/>
          </a:prstGeom>
        </p:spPr>
        <p:txBody>
          <a:bodyPr wrap="square">
            <a:spAutoFit/>
          </a:bodyPr>
          <a:lstStyle/>
          <a:p>
            <a:r>
              <a:rPr lang="pt-BR" sz="1400" dirty="0" smtClean="0"/>
              <a:t>Percentual </a:t>
            </a:r>
            <a:r>
              <a:rPr lang="pt-BR" sz="1400" dirty="0"/>
              <a:t>de respostas (%)</a:t>
            </a:r>
          </a:p>
        </p:txBody>
      </p:sp>
      <p:grpSp>
        <p:nvGrpSpPr>
          <p:cNvPr id="10" name="Grupo 9"/>
          <p:cNvGrpSpPr/>
          <p:nvPr/>
        </p:nvGrpSpPr>
        <p:grpSpPr>
          <a:xfrm>
            <a:off x="407368" y="5373216"/>
            <a:ext cx="5160675" cy="1252877"/>
            <a:chOff x="407368" y="5430320"/>
            <a:chExt cx="5160675" cy="1252877"/>
          </a:xfrm>
        </p:grpSpPr>
        <p:sp>
          <p:nvSpPr>
            <p:cNvPr id="11" name="CaixaDeTexto 10"/>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12" name="CaixaDeTexto 11"/>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13" name="CaixaDeTexto 12"/>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14" name="Retângulo 13"/>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22" name="CaixaDeTexto 21"/>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3" name="CaixaDeTexto 22"/>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Tree>
    <p:extLst>
      <p:ext uri="{BB962C8B-B14F-4D97-AF65-F5344CB8AC3E}">
        <p14:creationId xmlns:p14="http://schemas.microsoft.com/office/powerpoint/2010/main" val="3827320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559496" y="1851849"/>
            <a:ext cx="4320480" cy="4247317"/>
          </a:xfrm>
          <a:prstGeom prst="rect">
            <a:avLst/>
          </a:prstGeom>
          <a:noFill/>
        </p:spPr>
        <p:txBody>
          <a:bodyPr wrap="square" rtlCol="0">
            <a:spAutoFit/>
          </a:bodyPr>
          <a:lstStyle/>
          <a:p>
            <a:pPr marL="285750" indent="-285750">
              <a:buFont typeface="Arial" panose="020B0604020202020204" pitchFamily="34" charset="0"/>
              <a:buChar char="•"/>
            </a:pPr>
            <a:r>
              <a:rPr lang="pt-BR" dirty="0" smtClean="0"/>
              <a:t>Amostra: 2.000 entrevistas em 126 municípios.</a:t>
            </a:r>
          </a:p>
          <a:p>
            <a:pPr marL="285750" indent="-285750">
              <a:buFont typeface="Arial" panose="020B0604020202020204" pitchFamily="34" charset="0"/>
              <a:buChar char="•"/>
            </a:pPr>
            <a:endParaRPr lang="pt-BR" dirty="0" smtClean="0"/>
          </a:p>
          <a:p>
            <a:pPr marL="285750" indent="-285750">
              <a:buFont typeface="Arial" panose="020B0604020202020204" pitchFamily="34" charset="0"/>
              <a:buChar char="•"/>
            </a:pPr>
            <a:r>
              <a:rPr lang="pt-BR" dirty="0" smtClean="0"/>
              <a:t>42% dos entrevistados estudam ou possuem filho ou familiar estudando</a:t>
            </a:r>
          </a:p>
          <a:p>
            <a:pPr marL="285750" indent="-285750">
              <a:buFont typeface="Arial" panose="020B0604020202020204" pitchFamily="34" charset="0"/>
              <a:buChar char="•"/>
            </a:pPr>
            <a:endParaRPr lang="pt-BR" dirty="0" smtClean="0"/>
          </a:p>
          <a:p>
            <a:pPr marL="742950" lvl="1" indent="-285750">
              <a:buFont typeface="Courier New" panose="02070309020205020404" pitchFamily="49" charset="0"/>
              <a:buChar char="o"/>
            </a:pPr>
            <a:r>
              <a:rPr lang="pt-BR" dirty="0" smtClean="0"/>
              <a:t>Desses, 83% frequentam escolas públicas ou possuem filhos ou familiares matriculados em escolas públicas</a:t>
            </a:r>
          </a:p>
          <a:p>
            <a:pPr marL="742950" lvl="1" indent="-285750">
              <a:buFont typeface="Courier New" panose="02070309020205020404" pitchFamily="49" charset="0"/>
              <a:buChar char="o"/>
            </a:pPr>
            <a:endParaRPr lang="pt-BR" dirty="0" smtClean="0"/>
          </a:p>
          <a:p>
            <a:pPr marL="742950" lvl="1" indent="-285750">
              <a:buFont typeface="Courier New" panose="02070309020205020404" pitchFamily="49" charset="0"/>
              <a:buChar char="o"/>
            </a:pPr>
            <a:r>
              <a:rPr lang="pt-BR" dirty="0" smtClean="0"/>
              <a:t>Em relação ao nível de ensino, 67% estão no nível fundamental ou possuem filhos ou familiares no nível fundamental</a:t>
            </a:r>
            <a:endParaRPr lang="pt-BR" dirty="0"/>
          </a:p>
        </p:txBody>
      </p:sp>
      <p:sp>
        <p:nvSpPr>
          <p:cNvPr id="8" name="CaixaDeTexto 7"/>
          <p:cNvSpPr txBox="1"/>
          <p:nvPr/>
        </p:nvSpPr>
        <p:spPr>
          <a:xfrm>
            <a:off x="1559496" y="980728"/>
            <a:ext cx="7969359" cy="461665"/>
          </a:xfrm>
          <a:prstGeom prst="rect">
            <a:avLst/>
          </a:prstGeom>
          <a:noFill/>
        </p:spPr>
        <p:txBody>
          <a:bodyPr wrap="square" rtlCol="0">
            <a:spAutoFit/>
          </a:bodyPr>
          <a:lstStyle/>
          <a:p>
            <a:r>
              <a:rPr lang="pt-BR" sz="2400" b="1" dirty="0" smtClean="0">
                <a:solidFill>
                  <a:srgbClr val="7C2348"/>
                </a:solidFill>
              </a:rPr>
              <a:t>Perfil dos entrevistados</a:t>
            </a:r>
            <a:endParaRPr lang="pt-BR" sz="2400" b="1" dirty="0">
              <a:solidFill>
                <a:srgbClr val="7C2348"/>
              </a:solidFill>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6890" y="1700808"/>
            <a:ext cx="2521965" cy="3567361"/>
          </a:xfrm>
          <a:prstGeom prst="rect">
            <a:avLst/>
          </a:prstGeom>
        </p:spPr>
      </p:pic>
    </p:spTree>
    <p:extLst>
      <p:ext uri="{BB962C8B-B14F-4D97-AF65-F5344CB8AC3E}">
        <p14:creationId xmlns:p14="http://schemas.microsoft.com/office/powerpoint/2010/main" val="430032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877176319"/>
              </p:ext>
            </p:extLst>
          </p:nvPr>
        </p:nvGraphicFramePr>
        <p:xfrm>
          <a:off x="533872" y="1844824"/>
          <a:ext cx="3431704" cy="3976218"/>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O que fazer para melhorar a educação</a:t>
            </a:r>
            <a:endParaRPr lang="pt-BR" sz="2400" b="1" dirty="0">
              <a:solidFill>
                <a:srgbClr val="7C2348"/>
              </a:solidFill>
            </a:endParaRPr>
          </a:p>
        </p:txBody>
      </p:sp>
      <p:sp>
        <p:nvSpPr>
          <p:cNvPr id="6" name="CaixaDeTexto 5"/>
          <p:cNvSpPr txBox="1"/>
          <p:nvPr/>
        </p:nvSpPr>
        <p:spPr>
          <a:xfrm>
            <a:off x="5688632" y="2731664"/>
            <a:ext cx="6180980" cy="2585323"/>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Prefeito, governador e presidente possuem muita responsabilidade para que os alunos possam ter uma educação básica de qualidade, segundo a opinião de 70% a 76% dos brasileiros.</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Ao mesmo tempo, quase 80% dos brasileiros concordam total ou parcialmente que os governos não possuem o comprometimento necessário com a qualidade da educação no país.</a:t>
            </a:r>
            <a:endParaRPr lang="pt-BR" dirty="0"/>
          </a:p>
        </p:txBody>
      </p:sp>
      <p:sp>
        <p:nvSpPr>
          <p:cNvPr id="7" name="CaixaDeTexto 6"/>
          <p:cNvSpPr txBox="1"/>
          <p:nvPr/>
        </p:nvSpPr>
        <p:spPr>
          <a:xfrm>
            <a:off x="545992" y="1289342"/>
            <a:ext cx="4717917" cy="646331"/>
          </a:xfrm>
          <a:prstGeom prst="rect">
            <a:avLst/>
          </a:prstGeom>
          <a:noFill/>
        </p:spPr>
        <p:txBody>
          <a:bodyPr wrap="square" rtlCol="0">
            <a:spAutoFit/>
          </a:bodyPr>
          <a:lstStyle/>
          <a:p>
            <a:pPr>
              <a:defRPr lang="pt-BR" sz="1800" b="0" i="1" u="none" strike="noStrike" kern="1200" spc="0" baseline="0">
                <a:solidFill>
                  <a:srgbClr val="7C2348"/>
                </a:solidFill>
                <a:latin typeface="+mn-lt"/>
                <a:ea typeface="+mn-ea"/>
                <a:cs typeface="+mn-cs"/>
              </a:defRPr>
            </a:pPr>
            <a:r>
              <a:rPr lang="pt-BR" i="1" dirty="0">
                <a:solidFill>
                  <a:srgbClr val="7C2348"/>
                </a:solidFill>
              </a:rPr>
              <a:t>Governos não possuem o comprometimento necessário com a qualidade da educação do País</a:t>
            </a:r>
          </a:p>
        </p:txBody>
      </p:sp>
      <p:sp>
        <p:nvSpPr>
          <p:cNvPr id="8" name="Retângulo 7"/>
          <p:cNvSpPr/>
          <p:nvPr/>
        </p:nvSpPr>
        <p:spPr>
          <a:xfrm>
            <a:off x="545992" y="1872003"/>
            <a:ext cx="2232248" cy="307777"/>
          </a:xfrm>
          <a:prstGeom prst="rect">
            <a:avLst/>
          </a:prstGeom>
        </p:spPr>
        <p:txBody>
          <a:bodyPr wrap="square">
            <a:spAutoFit/>
          </a:bodyPr>
          <a:lstStyle/>
          <a:p>
            <a:r>
              <a:rPr lang="pt-BR" sz="1400" dirty="0" smtClean="0"/>
              <a:t>Percentual </a:t>
            </a:r>
            <a:r>
              <a:rPr lang="pt-BR" sz="1400" dirty="0"/>
              <a:t>de respostas (%)</a:t>
            </a:r>
          </a:p>
        </p:txBody>
      </p:sp>
      <p:grpSp>
        <p:nvGrpSpPr>
          <p:cNvPr id="9" name="Grupo 8"/>
          <p:cNvGrpSpPr/>
          <p:nvPr/>
        </p:nvGrpSpPr>
        <p:grpSpPr>
          <a:xfrm>
            <a:off x="407368" y="5430320"/>
            <a:ext cx="5160675" cy="1252877"/>
            <a:chOff x="407368" y="5430320"/>
            <a:chExt cx="5160675" cy="1252877"/>
          </a:xfrm>
        </p:grpSpPr>
        <p:sp>
          <p:nvSpPr>
            <p:cNvPr id="10" name="CaixaDeTexto 9"/>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11" name="CaixaDeTexto 10"/>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12" name="CaixaDeTexto 11"/>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13" name="Retângulo 12"/>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21" name="CaixaDeTexto 20"/>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2" name="CaixaDeTexto 21"/>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Tree>
    <p:extLst>
      <p:ext uri="{BB962C8B-B14F-4D97-AF65-F5344CB8AC3E}">
        <p14:creationId xmlns:p14="http://schemas.microsoft.com/office/powerpoint/2010/main" val="3772846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695400" y="3145292"/>
            <a:ext cx="4332312" cy="830997"/>
          </a:xfrm>
          <a:prstGeom prst="rect">
            <a:avLst/>
          </a:prstGeom>
          <a:noFill/>
        </p:spPr>
        <p:txBody>
          <a:bodyPr wrap="square" rtlCol="0">
            <a:spAutoFit/>
          </a:bodyPr>
          <a:lstStyle/>
          <a:p>
            <a:pPr algn="ctr"/>
            <a:r>
              <a:rPr lang="pt-BR" sz="2400" b="1" dirty="0" smtClean="0">
                <a:solidFill>
                  <a:srgbClr val="7C2348"/>
                </a:solidFill>
                <a:latin typeface="+mj-lt"/>
              </a:rPr>
              <a:t>FALTAM RECURSOS PARA A EDUCAÇÃO?</a:t>
            </a:r>
            <a:endParaRPr lang="pt-BR" sz="2400" b="1" dirty="0">
              <a:solidFill>
                <a:srgbClr val="7C2348"/>
              </a:solidFill>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9234" y="2119018"/>
            <a:ext cx="4324468" cy="2883546"/>
          </a:xfrm>
          <a:prstGeom prst="rect">
            <a:avLst/>
          </a:prstGeom>
        </p:spPr>
      </p:pic>
    </p:spTree>
    <p:extLst>
      <p:ext uri="{BB962C8B-B14F-4D97-AF65-F5344CB8AC3E}">
        <p14:creationId xmlns:p14="http://schemas.microsoft.com/office/powerpoint/2010/main" val="3025275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87809317"/>
              </p:ext>
            </p:extLst>
          </p:nvPr>
        </p:nvGraphicFramePr>
        <p:xfrm>
          <a:off x="263352" y="2211350"/>
          <a:ext cx="4176464" cy="3429397"/>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Faltam recursos para a educação?</a:t>
            </a:r>
            <a:endParaRPr lang="pt-BR" sz="2400" b="1" dirty="0">
              <a:solidFill>
                <a:srgbClr val="7C2348"/>
              </a:solidFill>
            </a:endParaRPr>
          </a:p>
        </p:txBody>
      </p:sp>
      <p:sp>
        <p:nvSpPr>
          <p:cNvPr id="6" name="CaixaDeTexto 5"/>
          <p:cNvSpPr txBox="1"/>
          <p:nvPr/>
        </p:nvSpPr>
        <p:spPr>
          <a:xfrm>
            <a:off x="5600743" y="3256152"/>
            <a:ext cx="6180980" cy="923330"/>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A percepção da população é a de que não é por falta de recursos públicos que a qualidade da educação no país é baixa.</a:t>
            </a:r>
            <a:endParaRPr lang="pt-BR" dirty="0"/>
          </a:p>
        </p:txBody>
      </p:sp>
      <p:grpSp>
        <p:nvGrpSpPr>
          <p:cNvPr id="2" name="Grupo 1"/>
          <p:cNvGrpSpPr/>
          <p:nvPr/>
        </p:nvGrpSpPr>
        <p:grpSpPr>
          <a:xfrm>
            <a:off x="407368" y="5430320"/>
            <a:ext cx="5160675" cy="1252877"/>
            <a:chOff x="407368" y="5430320"/>
            <a:chExt cx="5160675" cy="1252877"/>
          </a:xfrm>
        </p:grpSpPr>
        <p:sp>
          <p:nvSpPr>
            <p:cNvPr id="17" name="CaixaDeTexto 16"/>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16" name="CaixaDeTexto 15"/>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15" name="CaixaDeTexto 14"/>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8" name="Retângulo 7"/>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19" name="CaixaDeTexto 18"/>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0" name="CaixaDeTexto 19"/>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
        <p:nvSpPr>
          <p:cNvPr id="21" name="CaixaDeTexto 20"/>
          <p:cNvSpPr txBox="1"/>
          <p:nvPr/>
        </p:nvSpPr>
        <p:spPr>
          <a:xfrm>
            <a:off x="554816" y="1334647"/>
            <a:ext cx="5013227" cy="923330"/>
          </a:xfrm>
          <a:prstGeom prst="rect">
            <a:avLst/>
          </a:prstGeom>
          <a:noFill/>
        </p:spPr>
        <p:txBody>
          <a:bodyPr wrap="square" rtlCol="0">
            <a:spAutoFit/>
          </a:bodyPr>
          <a:lstStyle/>
          <a:p>
            <a:pPr algn="just">
              <a:defRPr lang="pt-BR" sz="1800" b="0" i="1" u="none" strike="noStrike" kern="1200" spc="0" baseline="0">
                <a:solidFill>
                  <a:srgbClr val="7C2348"/>
                </a:solidFill>
                <a:latin typeface="+mn-lt"/>
                <a:ea typeface="+mn-ea"/>
                <a:cs typeface="+mn-cs"/>
              </a:defRPr>
            </a:pPr>
            <a:r>
              <a:rPr lang="pt-BR" i="1" dirty="0">
                <a:solidFill>
                  <a:srgbClr val="7C2348"/>
                </a:solidFill>
              </a:rPr>
              <a:t>O problema da baixa qualidade da educação pública deve-se mais à má utilização dos recursos públicos do que à falta deles</a:t>
            </a:r>
          </a:p>
        </p:txBody>
      </p:sp>
      <p:sp>
        <p:nvSpPr>
          <p:cNvPr id="22" name="Retângulo 21"/>
          <p:cNvSpPr/>
          <p:nvPr/>
        </p:nvSpPr>
        <p:spPr>
          <a:xfrm>
            <a:off x="545992" y="2185119"/>
            <a:ext cx="2232248" cy="307777"/>
          </a:xfrm>
          <a:prstGeom prst="rect">
            <a:avLst/>
          </a:prstGeom>
        </p:spPr>
        <p:txBody>
          <a:bodyPr wrap="square">
            <a:spAutoFit/>
          </a:bodyPr>
          <a:lstStyle/>
          <a:p>
            <a:r>
              <a:rPr lang="pt-BR" sz="1400" dirty="0" smtClean="0"/>
              <a:t>Percentual </a:t>
            </a:r>
            <a:r>
              <a:rPr lang="pt-BR" sz="1400" dirty="0"/>
              <a:t>de respostas (%)</a:t>
            </a:r>
          </a:p>
        </p:txBody>
      </p:sp>
    </p:spTree>
    <p:extLst>
      <p:ext uri="{BB962C8B-B14F-4D97-AF65-F5344CB8AC3E}">
        <p14:creationId xmlns:p14="http://schemas.microsoft.com/office/powerpoint/2010/main" val="1589984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p:nvPr>
            <p:extLst>
              <p:ext uri="{D42A27DB-BD31-4B8C-83A1-F6EECF244321}">
                <p14:modId xmlns:p14="http://schemas.microsoft.com/office/powerpoint/2010/main" val="348842107"/>
              </p:ext>
            </p:extLst>
          </p:nvPr>
        </p:nvGraphicFramePr>
        <p:xfrm>
          <a:off x="5399220" y="1444306"/>
          <a:ext cx="6470392" cy="4536506"/>
        </p:xfrm>
        <a:graphic>
          <a:graphicData uri="http://schemas.openxmlformats.org/drawingml/2006/chart">
            <c:chart xmlns:c="http://schemas.openxmlformats.org/drawingml/2006/chart" xmlns:r="http://schemas.openxmlformats.org/officeDocument/2006/relationships" r:id="rId2"/>
          </a:graphicData>
        </a:graphic>
      </p:graphicFrame>
      <p:sp>
        <p:nvSpPr>
          <p:cNvPr id="17" name="Retângulo 16"/>
          <p:cNvSpPr/>
          <p:nvPr/>
        </p:nvSpPr>
        <p:spPr>
          <a:xfrm>
            <a:off x="9637364" y="1659749"/>
            <a:ext cx="2232248" cy="307777"/>
          </a:xfrm>
          <a:prstGeom prst="rect">
            <a:avLst/>
          </a:prstGeom>
        </p:spPr>
        <p:txBody>
          <a:bodyPr wrap="square">
            <a:spAutoFit/>
          </a:bodyPr>
          <a:lstStyle/>
          <a:p>
            <a:r>
              <a:rPr lang="pt-BR" sz="1400" dirty="0" smtClean="0"/>
              <a:t>Percentual </a:t>
            </a:r>
            <a:r>
              <a:rPr lang="pt-BR" sz="1400" dirty="0"/>
              <a:t>de respostas (%)</a:t>
            </a:r>
          </a:p>
        </p:txBody>
      </p:sp>
      <p:sp>
        <p:nvSpPr>
          <p:cNvPr id="5" name="CaixaDeTexto 4"/>
          <p:cNvSpPr txBox="1"/>
          <p:nvPr/>
        </p:nvSpPr>
        <p:spPr>
          <a:xfrm>
            <a:off x="695400" y="3063824"/>
            <a:ext cx="4320480" cy="1477328"/>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Desse modo, não surpreende que mais da metade da população seja contrária ao aumento de impostos ou a desvios de recursos de outras áreas para se investir mais em educação.</a:t>
            </a:r>
            <a:endParaRPr lang="pt-BR" dirty="0"/>
          </a:p>
        </p:txBody>
      </p:sp>
      <p:sp>
        <p:nvSpPr>
          <p:cNvPr id="6" name="CaixaDeTexto 5"/>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Faltam recursos para a educação?</a:t>
            </a:r>
            <a:endParaRPr lang="pt-BR" sz="2400" b="1" dirty="0">
              <a:solidFill>
                <a:srgbClr val="7C2348"/>
              </a:solidFill>
            </a:endParaRPr>
          </a:p>
        </p:txBody>
      </p:sp>
      <p:sp>
        <p:nvSpPr>
          <p:cNvPr id="23" name="CaixaDeTexto 22"/>
          <p:cNvSpPr txBox="1"/>
          <p:nvPr/>
        </p:nvSpPr>
        <p:spPr>
          <a:xfrm>
            <a:off x="5303474" y="1344079"/>
            <a:ext cx="6571554" cy="369332"/>
          </a:xfrm>
          <a:prstGeom prst="rect">
            <a:avLst/>
          </a:prstGeom>
          <a:noFill/>
        </p:spPr>
        <p:txBody>
          <a:bodyPr wrap="square" rtlCol="0">
            <a:spAutoFit/>
          </a:bodyPr>
          <a:lstStyle/>
          <a:p>
            <a:pPr algn="r"/>
            <a:r>
              <a:rPr lang="pt-BR" i="1" dirty="0" smtClean="0">
                <a:solidFill>
                  <a:srgbClr val="7C2348"/>
                </a:solidFill>
              </a:rPr>
              <a:t>Avaliação quanto à gestão dos recursos públicos</a:t>
            </a:r>
            <a:endParaRPr lang="pt-BR" i="1" dirty="0">
              <a:solidFill>
                <a:srgbClr val="7C2348"/>
              </a:solidFill>
            </a:endParaRPr>
          </a:p>
        </p:txBody>
      </p:sp>
      <p:grpSp>
        <p:nvGrpSpPr>
          <p:cNvPr id="24" name="Grupo 23"/>
          <p:cNvGrpSpPr/>
          <p:nvPr/>
        </p:nvGrpSpPr>
        <p:grpSpPr>
          <a:xfrm>
            <a:off x="5734398" y="5589240"/>
            <a:ext cx="6137922" cy="1086921"/>
            <a:chOff x="407368" y="5430320"/>
            <a:chExt cx="5160675" cy="1252877"/>
          </a:xfrm>
        </p:grpSpPr>
        <p:sp>
          <p:nvSpPr>
            <p:cNvPr id="25" name="CaixaDeTexto 24"/>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26" name="CaixaDeTexto 25"/>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27" name="CaixaDeTexto 26"/>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28" name="Retângulo 27"/>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36" name="CaixaDeTexto 35"/>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37" name="CaixaDeTexto 36"/>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Tree>
    <p:extLst>
      <p:ext uri="{BB962C8B-B14F-4D97-AF65-F5344CB8AC3E}">
        <p14:creationId xmlns:p14="http://schemas.microsoft.com/office/powerpoint/2010/main" val="2796762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p:cNvGraphicFramePr>
          <p:nvPr>
            <p:extLst>
              <p:ext uri="{D42A27DB-BD31-4B8C-83A1-F6EECF244321}">
                <p14:modId xmlns:p14="http://schemas.microsoft.com/office/powerpoint/2010/main" val="1362000722"/>
              </p:ext>
            </p:extLst>
          </p:nvPr>
        </p:nvGraphicFramePr>
        <p:xfrm>
          <a:off x="413222" y="1844824"/>
          <a:ext cx="6571554"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tângulo 16"/>
          <p:cNvSpPr/>
          <p:nvPr/>
        </p:nvSpPr>
        <p:spPr>
          <a:xfrm>
            <a:off x="533872" y="2467230"/>
            <a:ext cx="2465784" cy="307777"/>
          </a:xfrm>
          <a:prstGeom prst="rect">
            <a:avLst/>
          </a:prstGeom>
        </p:spPr>
        <p:txBody>
          <a:bodyPr wrap="square">
            <a:spAutoFit/>
          </a:bodyPr>
          <a:lstStyle/>
          <a:p>
            <a:r>
              <a:rPr lang="pt-BR" sz="1400" dirty="0" smtClean="0"/>
              <a:t>Percentual </a:t>
            </a:r>
            <a:r>
              <a:rPr lang="pt-BR" sz="1400" dirty="0"/>
              <a:t>de respostas (%)</a:t>
            </a:r>
          </a:p>
        </p:txBody>
      </p:sp>
      <p:sp>
        <p:nvSpPr>
          <p:cNvPr id="5" name="CaixaDeTexto 4"/>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Faltam recursos para a educação?</a:t>
            </a:r>
            <a:endParaRPr lang="pt-BR" sz="2400" b="1" dirty="0">
              <a:solidFill>
                <a:srgbClr val="7C2348"/>
              </a:solidFill>
            </a:endParaRPr>
          </a:p>
        </p:txBody>
      </p:sp>
      <p:sp>
        <p:nvSpPr>
          <p:cNvPr id="6" name="CaixaDeTexto 5"/>
          <p:cNvSpPr txBox="1"/>
          <p:nvPr/>
        </p:nvSpPr>
        <p:spPr>
          <a:xfrm>
            <a:off x="533872" y="1539382"/>
            <a:ext cx="6450904" cy="923330"/>
          </a:xfrm>
          <a:prstGeom prst="rect">
            <a:avLst/>
          </a:prstGeom>
          <a:noFill/>
        </p:spPr>
        <p:txBody>
          <a:bodyPr wrap="square" rtlCol="0">
            <a:spAutoFit/>
          </a:bodyPr>
          <a:lstStyle/>
          <a:p>
            <a:pPr algn="just"/>
            <a:r>
              <a:rPr lang="pt-BR" i="1" dirty="0" smtClean="0">
                <a:solidFill>
                  <a:srgbClr val="7C2348"/>
                </a:solidFill>
              </a:rPr>
              <a:t>Como os recursos são limitados, as universidades públicas deveriam ser pagas para que o governo tivesse mais condições de investir na educação fundamental e no ensino médio</a:t>
            </a:r>
            <a:endParaRPr lang="pt-BR" i="1" dirty="0">
              <a:solidFill>
                <a:srgbClr val="7C2348"/>
              </a:solidFill>
            </a:endParaRPr>
          </a:p>
        </p:txBody>
      </p:sp>
      <p:sp>
        <p:nvSpPr>
          <p:cNvPr id="7" name="CaixaDeTexto 6"/>
          <p:cNvSpPr txBox="1"/>
          <p:nvPr/>
        </p:nvSpPr>
        <p:spPr>
          <a:xfrm>
            <a:off x="6984776" y="3442768"/>
            <a:ext cx="4727078" cy="1200329"/>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A população se mostra dividida sobre a cobrança de mensalidades nas universidades públicas brasileiras para melhorar a educação básica.</a:t>
            </a:r>
            <a:endParaRPr lang="pt-BR" dirty="0"/>
          </a:p>
        </p:txBody>
      </p:sp>
      <p:grpSp>
        <p:nvGrpSpPr>
          <p:cNvPr id="25" name="Grupo 24"/>
          <p:cNvGrpSpPr/>
          <p:nvPr/>
        </p:nvGrpSpPr>
        <p:grpSpPr>
          <a:xfrm>
            <a:off x="413222" y="5085184"/>
            <a:ext cx="5160675" cy="1252877"/>
            <a:chOff x="407368" y="5430320"/>
            <a:chExt cx="5160675" cy="1252877"/>
          </a:xfrm>
        </p:grpSpPr>
        <p:sp>
          <p:nvSpPr>
            <p:cNvPr id="26" name="CaixaDeTexto 25"/>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27" name="CaixaDeTexto 26"/>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28" name="CaixaDeTexto 27"/>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29" name="Retângulo 28"/>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37" name="CaixaDeTexto 36"/>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38" name="CaixaDeTexto 37"/>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Tree>
    <p:extLst>
      <p:ext uri="{BB962C8B-B14F-4D97-AF65-F5344CB8AC3E}">
        <p14:creationId xmlns:p14="http://schemas.microsoft.com/office/powerpoint/2010/main" val="1950315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695400" y="3145292"/>
            <a:ext cx="4332312" cy="830997"/>
          </a:xfrm>
          <a:prstGeom prst="rect">
            <a:avLst/>
          </a:prstGeom>
          <a:noFill/>
        </p:spPr>
        <p:txBody>
          <a:bodyPr wrap="square" rtlCol="0">
            <a:spAutoFit/>
          </a:bodyPr>
          <a:lstStyle/>
          <a:p>
            <a:pPr algn="ctr"/>
            <a:r>
              <a:rPr lang="pt-BR" sz="2400" b="1" dirty="0" smtClean="0">
                <a:solidFill>
                  <a:srgbClr val="7C2348"/>
                </a:solidFill>
                <a:latin typeface="+mj-lt"/>
              </a:rPr>
              <a:t>O QUE A POPULAÇÃO PENSA SOBRE O ENEM?</a:t>
            </a:r>
            <a:endParaRPr lang="pt-BR" sz="2400" b="1" dirty="0">
              <a:solidFill>
                <a:srgbClr val="7C2348"/>
              </a:solidFill>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9234" y="2119302"/>
            <a:ext cx="4324468" cy="2882978"/>
          </a:xfrm>
          <a:prstGeom prst="rect">
            <a:avLst/>
          </a:prstGeom>
        </p:spPr>
      </p:pic>
    </p:spTree>
    <p:extLst>
      <p:ext uri="{BB962C8B-B14F-4D97-AF65-F5344CB8AC3E}">
        <p14:creationId xmlns:p14="http://schemas.microsoft.com/office/powerpoint/2010/main" val="1631411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p:cNvGraphicFramePr>
          <p:nvPr>
            <p:extLst>
              <p:ext uri="{D42A27DB-BD31-4B8C-83A1-F6EECF244321}">
                <p14:modId xmlns:p14="http://schemas.microsoft.com/office/powerpoint/2010/main" val="2272746438"/>
              </p:ext>
            </p:extLst>
          </p:nvPr>
        </p:nvGraphicFramePr>
        <p:xfrm>
          <a:off x="335360" y="1460683"/>
          <a:ext cx="657155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tângulo 16"/>
          <p:cNvSpPr/>
          <p:nvPr/>
        </p:nvSpPr>
        <p:spPr>
          <a:xfrm>
            <a:off x="413222" y="1633229"/>
            <a:ext cx="2514426" cy="307777"/>
          </a:xfrm>
          <a:prstGeom prst="rect">
            <a:avLst/>
          </a:prstGeom>
        </p:spPr>
        <p:txBody>
          <a:bodyPr wrap="square">
            <a:spAutoFit/>
          </a:bodyPr>
          <a:lstStyle/>
          <a:p>
            <a:r>
              <a:rPr lang="pt-BR" sz="1400" dirty="0" smtClean="0"/>
              <a:t>Percentual </a:t>
            </a:r>
            <a:r>
              <a:rPr lang="pt-BR" sz="1400" dirty="0"/>
              <a:t>de respostas (%)</a:t>
            </a:r>
          </a:p>
        </p:txBody>
      </p:sp>
      <p:sp>
        <p:nvSpPr>
          <p:cNvPr id="5" name="CaixaDeTexto 4"/>
          <p:cNvSpPr txBox="1"/>
          <p:nvPr/>
        </p:nvSpPr>
        <p:spPr>
          <a:xfrm>
            <a:off x="533872" y="764704"/>
            <a:ext cx="11335740" cy="461665"/>
          </a:xfrm>
          <a:prstGeom prst="rect">
            <a:avLst/>
          </a:prstGeom>
          <a:noFill/>
        </p:spPr>
        <p:txBody>
          <a:bodyPr wrap="square" rtlCol="0">
            <a:spAutoFit/>
          </a:bodyPr>
          <a:lstStyle/>
          <a:p>
            <a:pPr algn="ctr"/>
            <a:r>
              <a:rPr lang="pt-BR" sz="2400" b="1" dirty="0" smtClean="0">
                <a:solidFill>
                  <a:srgbClr val="7C2348"/>
                </a:solidFill>
              </a:rPr>
              <a:t>O que a população pensa sobre o ENEM?</a:t>
            </a:r>
            <a:endParaRPr lang="pt-BR" sz="2400" b="1" dirty="0">
              <a:solidFill>
                <a:srgbClr val="7C2348"/>
              </a:solidFill>
            </a:endParaRPr>
          </a:p>
        </p:txBody>
      </p:sp>
      <p:sp>
        <p:nvSpPr>
          <p:cNvPr id="6" name="CaixaDeTexto 5"/>
          <p:cNvSpPr txBox="1"/>
          <p:nvPr/>
        </p:nvSpPr>
        <p:spPr>
          <a:xfrm>
            <a:off x="413222" y="1353006"/>
            <a:ext cx="6571554" cy="369332"/>
          </a:xfrm>
          <a:prstGeom prst="rect">
            <a:avLst/>
          </a:prstGeom>
          <a:noFill/>
        </p:spPr>
        <p:txBody>
          <a:bodyPr wrap="square" rtlCol="0">
            <a:spAutoFit/>
          </a:bodyPr>
          <a:lstStyle/>
          <a:p>
            <a:pPr algn="just"/>
            <a:r>
              <a:rPr lang="pt-BR" i="1" dirty="0" smtClean="0">
                <a:solidFill>
                  <a:srgbClr val="7C2348"/>
                </a:solidFill>
              </a:rPr>
              <a:t>Avaliação sobre o ENEM</a:t>
            </a:r>
            <a:endParaRPr lang="pt-BR" i="1" dirty="0">
              <a:solidFill>
                <a:srgbClr val="7C2348"/>
              </a:solidFill>
            </a:endParaRPr>
          </a:p>
        </p:txBody>
      </p:sp>
      <p:sp>
        <p:nvSpPr>
          <p:cNvPr id="7" name="CaixaDeTexto 6"/>
          <p:cNvSpPr txBox="1"/>
          <p:nvPr/>
        </p:nvSpPr>
        <p:spPr>
          <a:xfrm>
            <a:off x="7464152" y="2924944"/>
            <a:ext cx="4319710" cy="2290321"/>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Cerca de oito em cada dez brasileiros (83%) concordam totalmente ou em parte que o ENEM é uma melhor forma de acesso às universidades.</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A maioria da população (82%) também acredita que o ENEM contribui para elevar a qualidade do ensino médio.</a:t>
            </a:r>
            <a:endParaRPr lang="pt-BR" dirty="0"/>
          </a:p>
        </p:txBody>
      </p:sp>
      <p:grpSp>
        <p:nvGrpSpPr>
          <p:cNvPr id="24" name="Grupo 23"/>
          <p:cNvGrpSpPr/>
          <p:nvPr/>
        </p:nvGrpSpPr>
        <p:grpSpPr>
          <a:xfrm>
            <a:off x="407368" y="5301208"/>
            <a:ext cx="5160675" cy="1252877"/>
            <a:chOff x="407368" y="5430320"/>
            <a:chExt cx="5160675" cy="1252877"/>
          </a:xfrm>
        </p:grpSpPr>
        <p:sp>
          <p:nvSpPr>
            <p:cNvPr id="25" name="CaixaDeTexto 24"/>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26" name="CaixaDeTexto 25"/>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27" name="CaixaDeTexto 26"/>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28" name="Retângulo 27"/>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36" name="CaixaDeTexto 35"/>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37" name="CaixaDeTexto 36"/>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Tree>
    <p:extLst>
      <p:ext uri="{BB962C8B-B14F-4D97-AF65-F5344CB8AC3E}">
        <p14:creationId xmlns:p14="http://schemas.microsoft.com/office/powerpoint/2010/main" val="378077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28A0092B-C50C-407E-A947-70E740481C1C}">
                <a14:useLocalDpi xmlns:a14="http://schemas.microsoft.com/office/drawing/2010/main" val="0"/>
              </a:ext>
            </a:extLst>
          </a:blip>
          <a:srcRect b="25481"/>
          <a:stretch/>
        </p:blipFill>
        <p:spPr>
          <a:xfrm>
            <a:off x="10494" y="692696"/>
            <a:ext cx="12190580" cy="6196462"/>
          </a:xfrm>
          <a:prstGeom prst="rect">
            <a:avLst/>
          </a:prstGeom>
        </p:spPr>
      </p:pic>
      <p:sp>
        <p:nvSpPr>
          <p:cNvPr id="2" name="CaixaDeTexto 1"/>
          <p:cNvSpPr txBox="1"/>
          <p:nvPr/>
        </p:nvSpPr>
        <p:spPr>
          <a:xfrm>
            <a:off x="623392" y="2636912"/>
            <a:ext cx="5328592" cy="1754326"/>
          </a:xfrm>
          <a:prstGeom prst="rect">
            <a:avLst/>
          </a:prstGeom>
          <a:noFill/>
        </p:spPr>
        <p:txBody>
          <a:bodyPr wrap="square" rtlCol="0">
            <a:spAutoFit/>
          </a:bodyPr>
          <a:lstStyle/>
          <a:p>
            <a:r>
              <a:rPr lang="pt-BR" b="1" dirty="0" smtClean="0"/>
              <a:t>Paulo Mol</a:t>
            </a:r>
          </a:p>
          <a:p>
            <a:r>
              <a:rPr lang="pt-BR" dirty="0" smtClean="0"/>
              <a:t>Diretor de Operações SESI</a:t>
            </a:r>
          </a:p>
          <a:p>
            <a:endParaRPr lang="pt-BR" b="1" dirty="0" smtClean="0">
              <a:solidFill>
                <a:srgbClr val="822144"/>
              </a:solidFill>
            </a:endParaRPr>
          </a:p>
          <a:p>
            <a:r>
              <a:rPr lang="pt-BR" b="1" dirty="0" smtClean="0">
                <a:solidFill>
                  <a:srgbClr val="822144"/>
                </a:solidFill>
              </a:rPr>
              <a:t>Retratos da Sociedade Brasileira</a:t>
            </a:r>
          </a:p>
          <a:p>
            <a:r>
              <a:rPr lang="pt-BR" b="1" i="1" dirty="0" smtClean="0">
                <a:solidFill>
                  <a:srgbClr val="822144"/>
                </a:solidFill>
              </a:rPr>
              <a:t>http</a:t>
            </a:r>
            <a:r>
              <a:rPr lang="pt-BR" b="1" i="1" dirty="0">
                <a:solidFill>
                  <a:srgbClr val="822144"/>
                </a:solidFill>
              </a:rPr>
              <a:t>://www.portaldaindustria.com.br/cni/estatisticas/retratos-da-sociedade-brasileira/</a:t>
            </a:r>
          </a:p>
        </p:txBody>
      </p:sp>
    </p:spTree>
    <p:extLst>
      <p:ext uri="{BB962C8B-B14F-4D97-AF65-F5344CB8AC3E}">
        <p14:creationId xmlns:p14="http://schemas.microsoft.com/office/powerpoint/2010/main" val="1585152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695400" y="3253655"/>
            <a:ext cx="4332312" cy="461665"/>
          </a:xfrm>
          <a:prstGeom prst="rect">
            <a:avLst/>
          </a:prstGeom>
          <a:noFill/>
        </p:spPr>
        <p:txBody>
          <a:bodyPr wrap="square" rtlCol="0">
            <a:spAutoFit/>
          </a:bodyPr>
          <a:lstStyle/>
          <a:p>
            <a:r>
              <a:rPr lang="pt-BR" sz="2400" b="1" dirty="0" smtClean="0">
                <a:solidFill>
                  <a:srgbClr val="7C2348"/>
                </a:solidFill>
                <a:latin typeface="+mj-lt"/>
              </a:rPr>
              <a:t>A IMPORTÂNCIA DA EDUCAÇÃO</a:t>
            </a:r>
            <a:endParaRPr lang="pt-BR" sz="2400" b="1" dirty="0">
              <a:solidFill>
                <a:srgbClr val="7C2348"/>
              </a:solidFill>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2352" y="1700808"/>
            <a:ext cx="5351041" cy="3567361"/>
          </a:xfrm>
          <a:prstGeom prst="rect">
            <a:avLst/>
          </a:prstGeom>
        </p:spPr>
      </p:pic>
    </p:spTree>
    <p:extLst>
      <p:ext uri="{BB962C8B-B14F-4D97-AF65-F5344CB8AC3E}">
        <p14:creationId xmlns:p14="http://schemas.microsoft.com/office/powerpoint/2010/main" val="4260855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áfico 14"/>
          <p:cNvGraphicFramePr/>
          <p:nvPr>
            <p:extLst>
              <p:ext uri="{D42A27DB-BD31-4B8C-83A1-F6EECF244321}">
                <p14:modId xmlns:p14="http://schemas.microsoft.com/office/powerpoint/2010/main" val="1420922832"/>
              </p:ext>
            </p:extLst>
          </p:nvPr>
        </p:nvGraphicFramePr>
        <p:xfrm>
          <a:off x="383108" y="1412776"/>
          <a:ext cx="6301928" cy="4209561"/>
        </p:xfrm>
        <a:graphic>
          <a:graphicData uri="http://schemas.openxmlformats.org/drawingml/2006/chart">
            <c:chart xmlns:c="http://schemas.openxmlformats.org/drawingml/2006/chart" xmlns:r="http://schemas.openxmlformats.org/officeDocument/2006/relationships" r:id="rId3"/>
          </a:graphicData>
        </a:graphic>
      </p:graphicFrame>
      <p:sp>
        <p:nvSpPr>
          <p:cNvPr id="24" name="Retângulo 23"/>
          <p:cNvSpPr/>
          <p:nvPr/>
        </p:nvSpPr>
        <p:spPr>
          <a:xfrm>
            <a:off x="709754" y="2130215"/>
            <a:ext cx="3672408" cy="307777"/>
          </a:xfrm>
          <a:prstGeom prst="rect">
            <a:avLst/>
          </a:prstGeom>
        </p:spPr>
        <p:txBody>
          <a:bodyPr wrap="square">
            <a:spAutoFit/>
          </a:bodyPr>
          <a:lstStyle/>
          <a:p>
            <a:r>
              <a:rPr lang="pt-BR" sz="1400" dirty="0"/>
              <a:t>Percentual de respostas (%)</a:t>
            </a:r>
          </a:p>
        </p:txBody>
      </p:sp>
      <p:sp>
        <p:nvSpPr>
          <p:cNvPr id="26" name="CaixaDeTexto 25"/>
          <p:cNvSpPr txBox="1"/>
          <p:nvPr/>
        </p:nvSpPr>
        <p:spPr>
          <a:xfrm>
            <a:off x="711809" y="1484784"/>
            <a:ext cx="5973228" cy="646331"/>
          </a:xfrm>
          <a:prstGeom prst="rect">
            <a:avLst/>
          </a:prstGeom>
          <a:noFill/>
        </p:spPr>
        <p:txBody>
          <a:bodyPr wrap="square" rtlCol="0">
            <a:spAutoFit/>
          </a:bodyPr>
          <a:lstStyle/>
          <a:p>
            <a:pPr algn="just">
              <a:defRPr lang="pt-BR" sz="1800" b="0" i="1" u="none" strike="noStrike" kern="1200" spc="0" baseline="0" dirty="0" smtClean="0">
                <a:solidFill>
                  <a:srgbClr val="7C2348"/>
                </a:solidFill>
                <a:latin typeface="+mn-lt"/>
                <a:ea typeface="+mn-ea"/>
                <a:cs typeface="+mn-cs"/>
              </a:defRPr>
            </a:pPr>
            <a:r>
              <a:rPr lang="pt-BR" i="1" dirty="0">
                <a:solidFill>
                  <a:srgbClr val="7C2348"/>
                </a:solidFill>
              </a:rPr>
              <a:t>A baixa qualidade do ensino prejudica o desenvolvimento do país</a:t>
            </a:r>
          </a:p>
        </p:txBody>
      </p:sp>
      <p:sp>
        <p:nvSpPr>
          <p:cNvPr id="2" name="CaixaDeTexto 1"/>
          <p:cNvSpPr txBox="1"/>
          <p:nvPr/>
        </p:nvSpPr>
        <p:spPr>
          <a:xfrm>
            <a:off x="533872" y="792687"/>
            <a:ext cx="11335740" cy="461665"/>
          </a:xfrm>
          <a:prstGeom prst="rect">
            <a:avLst/>
          </a:prstGeom>
          <a:noFill/>
        </p:spPr>
        <p:txBody>
          <a:bodyPr wrap="square" rtlCol="0">
            <a:spAutoFit/>
          </a:bodyPr>
          <a:lstStyle/>
          <a:p>
            <a:pPr algn="ctr"/>
            <a:r>
              <a:rPr lang="pt-BR" sz="2400" b="1" dirty="0" smtClean="0">
                <a:solidFill>
                  <a:srgbClr val="7C2348"/>
                </a:solidFill>
              </a:rPr>
              <a:t>A importância da educação</a:t>
            </a:r>
            <a:endParaRPr lang="pt-BR" sz="2400" b="1" dirty="0">
              <a:solidFill>
                <a:srgbClr val="7C2348"/>
              </a:solidFill>
            </a:endParaRPr>
          </a:p>
        </p:txBody>
      </p:sp>
      <p:sp>
        <p:nvSpPr>
          <p:cNvPr id="7" name="CaixaDeTexto 6"/>
          <p:cNvSpPr txBox="1"/>
          <p:nvPr/>
        </p:nvSpPr>
        <p:spPr>
          <a:xfrm>
            <a:off x="7032104" y="2780928"/>
            <a:ext cx="4837508" cy="1477328"/>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A população brasileira reconhece a importância da educação para o desenvolvimento do país.</a:t>
            </a:r>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r>
              <a:rPr lang="pt-BR" dirty="0" smtClean="0"/>
              <a:t>Essa percepção cresceu nos últimos anos.</a:t>
            </a:r>
            <a:endParaRPr lang="pt-BR" dirty="0"/>
          </a:p>
        </p:txBody>
      </p:sp>
      <p:grpSp>
        <p:nvGrpSpPr>
          <p:cNvPr id="8" name="Grupo 7"/>
          <p:cNvGrpSpPr/>
          <p:nvPr/>
        </p:nvGrpSpPr>
        <p:grpSpPr>
          <a:xfrm>
            <a:off x="711808" y="4869160"/>
            <a:ext cx="5160675" cy="1252877"/>
            <a:chOff x="407368" y="5430320"/>
            <a:chExt cx="5160675" cy="1252877"/>
          </a:xfrm>
        </p:grpSpPr>
        <p:sp>
          <p:nvSpPr>
            <p:cNvPr id="9" name="CaixaDeTexto 8"/>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10" name="CaixaDeTexto 9"/>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11" name="CaixaDeTexto 10"/>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12" name="Retângulo 11"/>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22" name="CaixaDeTexto 21"/>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3" name="CaixaDeTexto 22"/>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Tree>
    <p:extLst>
      <p:ext uri="{BB962C8B-B14F-4D97-AF65-F5344CB8AC3E}">
        <p14:creationId xmlns:p14="http://schemas.microsoft.com/office/powerpoint/2010/main" val="211885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áfico 15"/>
          <p:cNvGraphicFramePr/>
          <p:nvPr>
            <p:extLst>
              <p:ext uri="{D42A27DB-BD31-4B8C-83A1-F6EECF244321}">
                <p14:modId xmlns:p14="http://schemas.microsoft.com/office/powerpoint/2010/main" val="2879121820"/>
              </p:ext>
            </p:extLst>
          </p:nvPr>
        </p:nvGraphicFramePr>
        <p:xfrm>
          <a:off x="335360" y="1844824"/>
          <a:ext cx="5112568" cy="4896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p:cNvGraphicFramePr/>
          <p:nvPr>
            <p:extLst>
              <p:ext uri="{D42A27DB-BD31-4B8C-83A1-F6EECF244321}">
                <p14:modId xmlns:p14="http://schemas.microsoft.com/office/powerpoint/2010/main" val="135103117"/>
              </p:ext>
            </p:extLst>
          </p:nvPr>
        </p:nvGraphicFramePr>
        <p:xfrm>
          <a:off x="6528048" y="1844824"/>
          <a:ext cx="5112568" cy="4896544"/>
        </p:xfrm>
        <a:graphic>
          <a:graphicData uri="http://schemas.openxmlformats.org/drawingml/2006/chart">
            <c:chart xmlns:c="http://schemas.openxmlformats.org/drawingml/2006/chart" xmlns:r="http://schemas.openxmlformats.org/officeDocument/2006/relationships" r:id="rId4"/>
          </a:graphicData>
        </a:graphic>
      </p:graphicFrame>
      <p:sp>
        <p:nvSpPr>
          <p:cNvPr id="5" name="CaixaDeTexto 4"/>
          <p:cNvSpPr txBox="1"/>
          <p:nvPr/>
        </p:nvSpPr>
        <p:spPr>
          <a:xfrm>
            <a:off x="533872" y="792687"/>
            <a:ext cx="11335740" cy="461665"/>
          </a:xfrm>
          <a:prstGeom prst="rect">
            <a:avLst/>
          </a:prstGeom>
          <a:noFill/>
        </p:spPr>
        <p:txBody>
          <a:bodyPr wrap="square" rtlCol="0">
            <a:spAutoFit/>
          </a:bodyPr>
          <a:lstStyle/>
          <a:p>
            <a:pPr algn="ctr"/>
            <a:r>
              <a:rPr lang="pt-BR" sz="2400" b="1" dirty="0" smtClean="0">
                <a:solidFill>
                  <a:srgbClr val="7C2348"/>
                </a:solidFill>
              </a:rPr>
              <a:t>A importância da educação</a:t>
            </a:r>
            <a:endParaRPr lang="pt-BR" sz="2400" b="1" dirty="0">
              <a:solidFill>
                <a:srgbClr val="7C2348"/>
              </a:solidFill>
            </a:endParaRPr>
          </a:p>
        </p:txBody>
      </p:sp>
      <p:sp>
        <p:nvSpPr>
          <p:cNvPr id="7" name="CaixaDeTexto 6"/>
          <p:cNvSpPr txBox="1"/>
          <p:nvPr/>
        </p:nvSpPr>
        <p:spPr>
          <a:xfrm>
            <a:off x="533872" y="1268761"/>
            <a:ext cx="11404056" cy="792087"/>
          </a:xfrm>
          <a:prstGeom prst="rect">
            <a:avLst/>
          </a:prstGeom>
          <a:noFill/>
        </p:spPr>
        <p:txBody>
          <a:bodyPr wrap="square" rtlCol="0">
            <a:spAutoFit/>
          </a:bodyPr>
          <a:lstStyle/>
          <a:p>
            <a:pPr algn="just"/>
            <a:r>
              <a:rPr lang="pt-BR" sz="2200" dirty="0" smtClean="0"/>
              <a:t>Brasileiros associam dois dos principais problemas enfrentados pelo Brasil com a baixa qualidade da educação.</a:t>
            </a:r>
            <a:endParaRPr lang="pt-BR" sz="2200" dirty="0"/>
          </a:p>
        </p:txBody>
      </p:sp>
      <p:sp>
        <p:nvSpPr>
          <p:cNvPr id="2" name="CaixaDeTexto 1"/>
          <p:cNvSpPr txBox="1"/>
          <p:nvPr/>
        </p:nvSpPr>
        <p:spPr>
          <a:xfrm>
            <a:off x="551384" y="2131202"/>
            <a:ext cx="5418112" cy="923330"/>
          </a:xfrm>
          <a:prstGeom prst="rect">
            <a:avLst/>
          </a:prstGeom>
          <a:noFill/>
        </p:spPr>
        <p:txBody>
          <a:bodyPr wrap="square" rtlCol="0">
            <a:spAutoFit/>
          </a:bodyPr>
          <a:lstStyle/>
          <a:p>
            <a:pPr algn="just"/>
            <a:r>
              <a:rPr lang="pt-BR" i="1" dirty="0">
                <a:solidFill>
                  <a:srgbClr val="7C2348"/>
                </a:solidFill>
              </a:rPr>
              <a:t>O problema de </a:t>
            </a:r>
            <a:r>
              <a:rPr lang="pt-BR" b="1" i="1" dirty="0">
                <a:solidFill>
                  <a:srgbClr val="34A9C6"/>
                </a:solidFill>
              </a:rPr>
              <a:t>violência</a:t>
            </a:r>
            <a:r>
              <a:rPr lang="pt-BR" i="1" dirty="0">
                <a:solidFill>
                  <a:srgbClr val="34A9C6"/>
                </a:solidFill>
              </a:rPr>
              <a:t> </a:t>
            </a:r>
            <a:r>
              <a:rPr lang="pt-BR" i="1" dirty="0">
                <a:solidFill>
                  <a:srgbClr val="7C2348"/>
                </a:solidFill>
              </a:rPr>
              <a:t>no Brasil está diretamente relacionado com a baixa qualidade da Educação? </a:t>
            </a:r>
          </a:p>
          <a:p>
            <a:pPr algn="just"/>
            <a:endParaRPr lang="pt-BR" dirty="0"/>
          </a:p>
        </p:txBody>
      </p:sp>
      <p:sp>
        <p:nvSpPr>
          <p:cNvPr id="8" name="CaixaDeTexto 7"/>
          <p:cNvSpPr txBox="1"/>
          <p:nvPr/>
        </p:nvSpPr>
        <p:spPr>
          <a:xfrm>
            <a:off x="6545560" y="2126463"/>
            <a:ext cx="5418112" cy="646331"/>
          </a:xfrm>
          <a:prstGeom prst="rect">
            <a:avLst/>
          </a:prstGeom>
          <a:noFill/>
        </p:spPr>
        <p:txBody>
          <a:bodyPr wrap="square" rtlCol="0">
            <a:spAutoFit/>
          </a:bodyPr>
          <a:lstStyle/>
          <a:p>
            <a:pPr algn="just"/>
            <a:r>
              <a:rPr lang="pt-BR" i="1" dirty="0">
                <a:solidFill>
                  <a:srgbClr val="7C2348"/>
                </a:solidFill>
              </a:rPr>
              <a:t>O problema de </a:t>
            </a:r>
            <a:r>
              <a:rPr lang="pt-BR" b="1" i="1" dirty="0">
                <a:solidFill>
                  <a:srgbClr val="34A9C6"/>
                </a:solidFill>
              </a:rPr>
              <a:t>corrupção</a:t>
            </a:r>
            <a:r>
              <a:rPr lang="pt-BR" i="1" dirty="0">
                <a:solidFill>
                  <a:srgbClr val="34A9C6"/>
                </a:solidFill>
              </a:rPr>
              <a:t> </a:t>
            </a:r>
            <a:r>
              <a:rPr lang="pt-BR" i="1" dirty="0">
                <a:solidFill>
                  <a:srgbClr val="7C2348"/>
                </a:solidFill>
              </a:rPr>
              <a:t>no Brasil está diretamente relacionado com a baixa qualidade da Educação</a:t>
            </a:r>
            <a:r>
              <a:rPr lang="pt-BR" i="1" dirty="0" smtClean="0">
                <a:solidFill>
                  <a:srgbClr val="7C2348"/>
                </a:solidFill>
              </a:rPr>
              <a:t>?</a:t>
            </a:r>
            <a:endParaRPr lang="pt-BR" i="1" dirty="0">
              <a:solidFill>
                <a:srgbClr val="7C2348"/>
              </a:solidFill>
            </a:endParaRPr>
          </a:p>
        </p:txBody>
      </p:sp>
      <p:sp>
        <p:nvSpPr>
          <p:cNvPr id="9" name="Retângulo 8"/>
          <p:cNvSpPr/>
          <p:nvPr/>
        </p:nvSpPr>
        <p:spPr>
          <a:xfrm>
            <a:off x="559471" y="2761183"/>
            <a:ext cx="2349685"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400" dirty="0" smtClean="0"/>
              <a:t>Percentual </a:t>
            </a:r>
            <a:r>
              <a:rPr lang="pt-BR" sz="1400" dirty="0"/>
              <a:t>de respostas (%)</a:t>
            </a:r>
          </a:p>
        </p:txBody>
      </p:sp>
      <p:sp>
        <p:nvSpPr>
          <p:cNvPr id="10" name="Retângulo 9"/>
          <p:cNvSpPr/>
          <p:nvPr/>
        </p:nvSpPr>
        <p:spPr>
          <a:xfrm>
            <a:off x="6557314" y="2754846"/>
            <a:ext cx="2349685"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400" dirty="0" smtClean="0"/>
              <a:t>Percentual </a:t>
            </a:r>
            <a:r>
              <a:rPr lang="pt-BR" sz="1400" dirty="0"/>
              <a:t>de respostas (%)</a:t>
            </a:r>
          </a:p>
        </p:txBody>
      </p:sp>
      <p:sp>
        <p:nvSpPr>
          <p:cNvPr id="15" name="Retângulo 14"/>
          <p:cNvSpPr/>
          <p:nvPr/>
        </p:nvSpPr>
        <p:spPr>
          <a:xfrm>
            <a:off x="407368" y="5373216"/>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Grupo 2"/>
          <p:cNvGrpSpPr/>
          <p:nvPr/>
        </p:nvGrpSpPr>
        <p:grpSpPr>
          <a:xfrm>
            <a:off x="2584779" y="5791093"/>
            <a:ext cx="6878425" cy="839297"/>
            <a:chOff x="2126434" y="5806044"/>
            <a:chExt cx="6878425" cy="839297"/>
          </a:xfrm>
        </p:grpSpPr>
        <p:sp>
          <p:nvSpPr>
            <p:cNvPr id="12" name="CaixaDeTexto 11"/>
            <p:cNvSpPr txBox="1"/>
            <p:nvPr/>
          </p:nvSpPr>
          <p:spPr>
            <a:xfrm>
              <a:off x="4531793" y="5806044"/>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13" name="CaixaDeTexto 12"/>
            <p:cNvSpPr txBox="1"/>
            <p:nvPr/>
          </p:nvSpPr>
          <p:spPr>
            <a:xfrm>
              <a:off x="2270898" y="627789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14" name="CaixaDeTexto 13"/>
            <p:cNvSpPr txBox="1"/>
            <p:nvPr/>
          </p:nvSpPr>
          <p:spPr>
            <a:xfrm>
              <a:off x="2291624" y="592631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17" name="Retângulo 16"/>
            <p:cNvSpPr/>
            <p:nvPr/>
          </p:nvSpPr>
          <p:spPr>
            <a:xfrm>
              <a:off x="2145237" y="602055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4389866" y="6015280"/>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6518176" y="6016131"/>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2126434" y="638459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4395573" y="6421900"/>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6523515" y="6424262"/>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4543021" y="6323907"/>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24" name="CaixaDeTexto 23"/>
            <p:cNvSpPr txBox="1"/>
            <p:nvPr/>
          </p:nvSpPr>
          <p:spPr>
            <a:xfrm>
              <a:off x="6670962" y="6306367"/>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5" name="CaixaDeTexto 24"/>
            <p:cNvSpPr txBox="1"/>
            <p:nvPr/>
          </p:nvSpPr>
          <p:spPr>
            <a:xfrm>
              <a:off x="6665624" y="5922772"/>
              <a:ext cx="2333897" cy="321434"/>
            </a:xfrm>
            <a:prstGeom prst="rect">
              <a:avLst/>
            </a:prstGeom>
            <a:noFill/>
          </p:spPr>
          <p:txBody>
            <a:bodyPr wrap="square" rtlCol="0">
              <a:spAutoFit/>
            </a:bodyPr>
            <a:lstStyle/>
            <a:p>
              <a:r>
                <a:rPr lang="pt-BR" sz="1600" dirty="0" smtClean="0"/>
                <a:t>Discorda totalmente</a:t>
              </a:r>
              <a:endParaRPr lang="pt-BR" sz="1600" dirty="0"/>
            </a:p>
          </p:txBody>
        </p:sp>
      </p:grpSp>
    </p:spTree>
    <p:extLst>
      <p:ext uri="{BB962C8B-B14F-4D97-AF65-F5344CB8AC3E}">
        <p14:creationId xmlns:p14="http://schemas.microsoft.com/office/powerpoint/2010/main" val="4094873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p:nvPr>
            <p:extLst>
              <p:ext uri="{D42A27DB-BD31-4B8C-83A1-F6EECF244321}">
                <p14:modId xmlns:p14="http://schemas.microsoft.com/office/powerpoint/2010/main" val="383881340"/>
              </p:ext>
            </p:extLst>
          </p:nvPr>
        </p:nvGraphicFramePr>
        <p:xfrm>
          <a:off x="533872" y="2298565"/>
          <a:ext cx="6552728" cy="2968477"/>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33872" y="792687"/>
            <a:ext cx="11335740" cy="461665"/>
          </a:xfrm>
          <a:prstGeom prst="rect">
            <a:avLst/>
          </a:prstGeom>
          <a:noFill/>
        </p:spPr>
        <p:txBody>
          <a:bodyPr wrap="square" rtlCol="0">
            <a:spAutoFit/>
          </a:bodyPr>
          <a:lstStyle/>
          <a:p>
            <a:pPr algn="ctr"/>
            <a:r>
              <a:rPr lang="pt-BR" sz="2400" b="1" dirty="0" smtClean="0">
                <a:solidFill>
                  <a:srgbClr val="7C2348"/>
                </a:solidFill>
              </a:rPr>
              <a:t>A importância da educação</a:t>
            </a:r>
            <a:endParaRPr lang="pt-BR" sz="2400" b="1" dirty="0">
              <a:solidFill>
                <a:srgbClr val="7C2348"/>
              </a:solidFill>
            </a:endParaRPr>
          </a:p>
        </p:txBody>
      </p:sp>
      <p:sp>
        <p:nvSpPr>
          <p:cNvPr id="6" name="CaixaDeTexto 5"/>
          <p:cNvSpPr txBox="1"/>
          <p:nvPr/>
        </p:nvSpPr>
        <p:spPr>
          <a:xfrm>
            <a:off x="7645464" y="3321138"/>
            <a:ext cx="4189436" cy="923330"/>
          </a:xfrm>
          <a:prstGeom prst="rect">
            <a:avLst/>
          </a:prstGeom>
          <a:noFill/>
        </p:spPr>
        <p:txBody>
          <a:bodyPr wrap="square" rtlCol="0">
            <a:spAutoFit/>
          </a:bodyPr>
          <a:lstStyle/>
          <a:p>
            <a:pPr algn="just"/>
            <a:r>
              <a:rPr lang="pt-BR" dirty="0" smtClean="0"/>
              <a:t>A população reconhece o valor da educação não apenas para a sociedade, mas também para o indivíduo.</a:t>
            </a:r>
          </a:p>
        </p:txBody>
      </p:sp>
      <p:sp>
        <p:nvSpPr>
          <p:cNvPr id="24" name="Retângulo 23"/>
          <p:cNvSpPr/>
          <p:nvPr/>
        </p:nvSpPr>
        <p:spPr>
          <a:xfrm>
            <a:off x="667757" y="2154091"/>
            <a:ext cx="3672408" cy="307777"/>
          </a:xfrm>
          <a:prstGeom prst="rect">
            <a:avLst/>
          </a:prstGeom>
        </p:spPr>
        <p:txBody>
          <a:bodyPr wrap="square">
            <a:spAutoFit/>
          </a:bodyPr>
          <a:lstStyle/>
          <a:p>
            <a:r>
              <a:rPr lang="pt-BR" sz="1400" dirty="0"/>
              <a:t>Percentual de respostas (%)</a:t>
            </a:r>
          </a:p>
        </p:txBody>
      </p:sp>
      <p:sp>
        <p:nvSpPr>
          <p:cNvPr id="25" name="CaixaDeTexto 24"/>
          <p:cNvSpPr txBox="1"/>
          <p:nvPr/>
        </p:nvSpPr>
        <p:spPr>
          <a:xfrm>
            <a:off x="667757" y="1507760"/>
            <a:ext cx="6418843" cy="646331"/>
          </a:xfrm>
          <a:prstGeom prst="rect">
            <a:avLst/>
          </a:prstGeom>
          <a:noFill/>
        </p:spPr>
        <p:txBody>
          <a:bodyPr wrap="square" rtlCol="0">
            <a:spAutoFit/>
          </a:bodyPr>
          <a:lstStyle/>
          <a:p>
            <a:pPr algn="just">
              <a:defRPr lang="pt-BR" sz="1800" b="0" i="1" u="none" strike="noStrike" kern="1200" spc="0" baseline="0" dirty="0" smtClean="0">
                <a:solidFill>
                  <a:srgbClr val="7C2348"/>
                </a:solidFill>
                <a:latin typeface="+mn-lt"/>
                <a:ea typeface="+mn-ea"/>
                <a:cs typeface="+mn-cs"/>
              </a:defRPr>
            </a:pPr>
            <a:r>
              <a:rPr lang="pt-BR" i="1" dirty="0">
                <a:solidFill>
                  <a:srgbClr val="7C2348"/>
                </a:solidFill>
              </a:rPr>
              <a:t>Avaliação quanto à relação entre educação, renda e empregabilidade</a:t>
            </a:r>
          </a:p>
        </p:txBody>
      </p:sp>
      <p:grpSp>
        <p:nvGrpSpPr>
          <p:cNvPr id="26" name="Grupo 25"/>
          <p:cNvGrpSpPr/>
          <p:nvPr/>
        </p:nvGrpSpPr>
        <p:grpSpPr>
          <a:xfrm>
            <a:off x="413222" y="5085184"/>
            <a:ext cx="5160675" cy="1252877"/>
            <a:chOff x="407368" y="5430320"/>
            <a:chExt cx="5160675" cy="1252877"/>
          </a:xfrm>
        </p:grpSpPr>
        <p:sp>
          <p:nvSpPr>
            <p:cNvPr id="27" name="CaixaDeTexto 26"/>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28" name="CaixaDeTexto 27"/>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29" name="CaixaDeTexto 28"/>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30" name="Retângulo 29"/>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38" name="CaixaDeTexto 37"/>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39" name="CaixaDeTexto 38"/>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Tree>
    <p:extLst>
      <p:ext uri="{BB962C8B-B14F-4D97-AF65-F5344CB8AC3E}">
        <p14:creationId xmlns:p14="http://schemas.microsoft.com/office/powerpoint/2010/main" val="1418719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áfico 14"/>
          <p:cNvGraphicFramePr/>
          <p:nvPr>
            <p:extLst>
              <p:ext uri="{D42A27DB-BD31-4B8C-83A1-F6EECF244321}">
                <p14:modId xmlns:p14="http://schemas.microsoft.com/office/powerpoint/2010/main" val="1868732800"/>
              </p:ext>
            </p:extLst>
          </p:nvPr>
        </p:nvGraphicFramePr>
        <p:xfrm>
          <a:off x="328242" y="1556792"/>
          <a:ext cx="6480720" cy="4984191"/>
        </p:xfrm>
        <a:graphic>
          <a:graphicData uri="http://schemas.openxmlformats.org/drawingml/2006/chart">
            <c:chart xmlns:c="http://schemas.openxmlformats.org/drawingml/2006/chart" xmlns:r="http://schemas.openxmlformats.org/officeDocument/2006/relationships" r:id="rId2"/>
          </a:graphicData>
        </a:graphic>
      </p:graphicFrame>
      <p:sp>
        <p:nvSpPr>
          <p:cNvPr id="17" name="Retângulo 16"/>
          <p:cNvSpPr/>
          <p:nvPr/>
        </p:nvSpPr>
        <p:spPr>
          <a:xfrm>
            <a:off x="1478083" y="2276872"/>
            <a:ext cx="2349664" cy="276999"/>
          </a:xfrm>
          <a:prstGeom prst="rect">
            <a:avLst/>
          </a:prstGeom>
        </p:spPr>
        <p:txBody>
          <a:bodyPr wrap="square">
            <a:spAutoFit/>
          </a:bodyPr>
          <a:lstStyle/>
          <a:p>
            <a:r>
              <a:rPr lang="pt-BR" sz="1200" dirty="0" smtClean="0"/>
              <a:t>Percentual </a:t>
            </a:r>
            <a:r>
              <a:rPr lang="pt-BR" sz="1200" dirty="0"/>
              <a:t>de respostas (%)</a:t>
            </a:r>
          </a:p>
        </p:txBody>
      </p:sp>
      <p:sp>
        <p:nvSpPr>
          <p:cNvPr id="5" name="CaixaDeTexto 4"/>
          <p:cNvSpPr txBox="1"/>
          <p:nvPr/>
        </p:nvSpPr>
        <p:spPr>
          <a:xfrm>
            <a:off x="533872" y="792687"/>
            <a:ext cx="11335740" cy="461665"/>
          </a:xfrm>
          <a:prstGeom prst="rect">
            <a:avLst/>
          </a:prstGeom>
          <a:noFill/>
        </p:spPr>
        <p:txBody>
          <a:bodyPr wrap="square" rtlCol="0">
            <a:spAutoFit/>
          </a:bodyPr>
          <a:lstStyle/>
          <a:p>
            <a:pPr algn="ctr"/>
            <a:r>
              <a:rPr lang="pt-BR" sz="2400" b="1" dirty="0" smtClean="0">
                <a:solidFill>
                  <a:srgbClr val="7C2348"/>
                </a:solidFill>
              </a:rPr>
              <a:t>A importância da educação</a:t>
            </a:r>
            <a:endParaRPr lang="pt-BR" sz="2400" b="1" dirty="0">
              <a:solidFill>
                <a:srgbClr val="7C2348"/>
              </a:solidFill>
            </a:endParaRPr>
          </a:p>
        </p:txBody>
      </p:sp>
      <p:sp>
        <p:nvSpPr>
          <p:cNvPr id="9" name="CaixaDeTexto 8"/>
          <p:cNvSpPr txBox="1"/>
          <p:nvPr/>
        </p:nvSpPr>
        <p:spPr>
          <a:xfrm>
            <a:off x="6807494" y="2753769"/>
            <a:ext cx="5053532" cy="2031325"/>
          </a:xfrm>
          <a:prstGeom prst="rect">
            <a:avLst/>
          </a:prstGeom>
          <a:noFill/>
        </p:spPr>
        <p:txBody>
          <a:bodyPr wrap="square" rtlCol="0">
            <a:spAutoFit/>
          </a:bodyPr>
          <a:lstStyle/>
          <a:p>
            <a:pPr marL="285750" indent="-285750" algn="just">
              <a:buFont typeface="Arial" panose="020B0604020202020204" pitchFamily="34" charset="0"/>
              <a:buChar char="•"/>
            </a:pPr>
            <a:r>
              <a:rPr lang="pt-BR" dirty="0" smtClean="0"/>
              <a:t>Queda do percentual </a:t>
            </a:r>
            <a:r>
              <a:rPr lang="pt-BR" dirty="0"/>
              <a:t>dos que concordam totalmente ou em parte </a:t>
            </a:r>
            <a:r>
              <a:rPr lang="pt-BR" dirty="0" smtClean="0"/>
              <a:t>que a renda de uma pessoa será maior quanto mais anos de educação ela tiver.</a:t>
            </a:r>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r>
              <a:rPr lang="pt-BR" dirty="0" smtClean="0"/>
              <a:t>Contexto de recessão pode ter contribuído para o resultado.</a:t>
            </a:r>
            <a:endParaRPr lang="pt-BR" dirty="0"/>
          </a:p>
        </p:txBody>
      </p:sp>
      <p:grpSp>
        <p:nvGrpSpPr>
          <p:cNvPr id="7" name="Grupo 6"/>
          <p:cNvGrpSpPr/>
          <p:nvPr/>
        </p:nvGrpSpPr>
        <p:grpSpPr>
          <a:xfrm>
            <a:off x="413222" y="5085184"/>
            <a:ext cx="5160675" cy="1252877"/>
            <a:chOff x="407368" y="5430320"/>
            <a:chExt cx="5160675" cy="1252877"/>
          </a:xfrm>
        </p:grpSpPr>
        <p:sp>
          <p:nvSpPr>
            <p:cNvPr id="8" name="CaixaDeTexto 7"/>
            <p:cNvSpPr txBox="1"/>
            <p:nvPr/>
          </p:nvSpPr>
          <p:spPr>
            <a:xfrm>
              <a:off x="696743" y="6098422"/>
              <a:ext cx="2430334" cy="584775"/>
            </a:xfrm>
            <a:prstGeom prst="rect">
              <a:avLst/>
            </a:prstGeom>
            <a:noFill/>
          </p:spPr>
          <p:txBody>
            <a:bodyPr wrap="square" rtlCol="0">
              <a:spAutoFit/>
            </a:bodyPr>
            <a:lstStyle/>
            <a:p>
              <a:r>
                <a:rPr lang="pt-BR" sz="1600" dirty="0" smtClean="0"/>
                <a:t>Não concorda nem discorda (espontânea)</a:t>
              </a:r>
              <a:endParaRPr lang="pt-BR" sz="1600" dirty="0"/>
            </a:p>
          </p:txBody>
        </p:sp>
        <p:sp>
          <p:nvSpPr>
            <p:cNvPr id="10" name="CaixaDeTexto 9"/>
            <p:cNvSpPr txBox="1"/>
            <p:nvPr/>
          </p:nvSpPr>
          <p:spPr>
            <a:xfrm>
              <a:off x="680477" y="5781908"/>
              <a:ext cx="2333897" cy="321434"/>
            </a:xfrm>
            <a:prstGeom prst="rect">
              <a:avLst/>
            </a:prstGeom>
            <a:noFill/>
          </p:spPr>
          <p:txBody>
            <a:bodyPr wrap="square" rtlCol="0">
              <a:spAutoFit/>
            </a:bodyPr>
            <a:lstStyle/>
            <a:p>
              <a:r>
                <a:rPr lang="pt-BR" sz="1600" dirty="0" smtClean="0"/>
                <a:t>Concorda em parte</a:t>
              </a:r>
              <a:endParaRPr lang="pt-BR" sz="1600" dirty="0"/>
            </a:p>
          </p:txBody>
        </p:sp>
        <p:sp>
          <p:nvSpPr>
            <p:cNvPr id="11" name="CaixaDeTexto 10"/>
            <p:cNvSpPr txBox="1"/>
            <p:nvPr/>
          </p:nvSpPr>
          <p:spPr>
            <a:xfrm>
              <a:off x="701203" y="5430320"/>
              <a:ext cx="2333897" cy="321434"/>
            </a:xfrm>
            <a:prstGeom prst="rect">
              <a:avLst/>
            </a:prstGeom>
            <a:noFill/>
          </p:spPr>
          <p:txBody>
            <a:bodyPr wrap="square" rtlCol="0">
              <a:spAutoFit/>
            </a:bodyPr>
            <a:lstStyle/>
            <a:p>
              <a:r>
                <a:rPr lang="pt-BR" sz="1600" dirty="0" smtClean="0"/>
                <a:t>Concorda totalmente</a:t>
              </a:r>
              <a:endParaRPr lang="pt-BR" sz="1600" dirty="0"/>
            </a:p>
          </p:txBody>
        </p:sp>
        <p:sp>
          <p:nvSpPr>
            <p:cNvPr id="12" name="Retângulo 11"/>
            <p:cNvSpPr/>
            <p:nvPr/>
          </p:nvSpPr>
          <p:spPr>
            <a:xfrm>
              <a:off x="407368" y="5430320"/>
              <a:ext cx="5160675" cy="109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554816" y="5524567"/>
              <a:ext cx="147448" cy="136734"/>
            </a:xfrm>
            <a:prstGeom prst="rect">
              <a:avLst/>
            </a:prstGeom>
            <a:solidFill>
              <a:srgbClr val="34A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54816" y="6307658"/>
              <a:ext cx="147448" cy="1367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782564" y="5912518"/>
              <a:ext cx="147448" cy="136734"/>
            </a:xfrm>
            <a:prstGeom prst="rect">
              <a:avLst/>
            </a:prstGeom>
            <a:solidFill>
              <a:srgbClr val="822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36013" y="5888602"/>
              <a:ext cx="147448" cy="136734"/>
            </a:xfrm>
            <a:prstGeom prst="rect">
              <a:avLst/>
            </a:prstGeom>
            <a:solidFill>
              <a:srgbClr val="B2D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2782564" y="5552119"/>
              <a:ext cx="147448" cy="136734"/>
            </a:xfrm>
            <a:prstGeom prst="rect">
              <a:avLst/>
            </a:prstGeom>
            <a:solidFill>
              <a:srgbClr val="B28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2787903" y="6320649"/>
              <a:ext cx="147448" cy="136734"/>
            </a:xfrm>
            <a:prstGeom prst="rect">
              <a:avLst/>
            </a:prstGeom>
            <a:solidFill>
              <a:srgbClr val="9C9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2930012" y="5454126"/>
              <a:ext cx="2333897" cy="321434"/>
            </a:xfrm>
            <a:prstGeom prst="rect">
              <a:avLst/>
            </a:prstGeom>
            <a:noFill/>
          </p:spPr>
          <p:txBody>
            <a:bodyPr wrap="square" rtlCol="0">
              <a:spAutoFit/>
            </a:bodyPr>
            <a:lstStyle/>
            <a:p>
              <a:r>
                <a:rPr lang="pt-BR" sz="1600" dirty="0" smtClean="0"/>
                <a:t>Discorda em parte</a:t>
              </a:r>
              <a:endParaRPr lang="pt-BR" sz="1600" dirty="0"/>
            </a:p>
          </p:txBody>
        </p:sp>
        <p:sp>
          <p:nvSpPr>
            <p:cNvPr id="22" name="CaixaDeTexto 21"/>
            <p:cNvSpPr txBox="1"/>
            <p:nvPr/>
          </p:nvSpPr>
          <p:spPr>
            <a:xfrm>
              <a:off x="2935350" y="6202754"/>
              <a:ext cx="2333897" cy="321434"/>
            </a:xfrm>
            <a:prstGeom prst="rect">
              <a:avLst/>
            </a:prstGeom>
            <a:noFill/>
          </p:spPr>
          <p:txBody>
            <a:bodyPr wrap="square" rtlCol="0">
              <a:spAutoFit/>
            </a:bodyPr>
            <a:lstStyle/>
            <a:p>
              <a:r>
                <a:rPr lang="pt-BR" sz="1600" dirty="0" smtClean="0"/>
                <a:t>Não sabe/não respondeu</a:t>
              </a:r>
              <a:endParaRPr lang="pt-BR" sz="1600" dirty="0"/>
            </a:p>
          </p:txBody>
        </p:sp>
        <p:sp>
          <p:nvSpPr>
            <p:cNvPr id="23" name="CaixaDeTexto 22"/>
            <p:cNvSpPr txBox="1"/>
            <p:nvPr/>
          </p:nvSpPr>
          <p:spPr>
            <a:xfrm>
              <a:off x="2930012" y="5819159"/>
              <a:ext cx="2333897" cy="321434"/>
            </a:xfrm>
            <a:prstGeom prst="rect">
              <a:avLst/>
            </a:prstGeom>
            <a:noFill/>
          </p:spPr>
          <p:txBody>
            <a:bodyPr wrap="square" rtlCol="0">
              <a:spAutoFit/>
            </a:bodyPr>
            <a:lstStyle/>
            <a:p>
              <a:r>
                <a:rPr lang="pt-BR" sz="1600" dirty="0" smtClean="0"/>
                <a:t>Discorda totalmente</a:t>
              </a:r>
              <a:endParaRPr lang="pt-BR" sz="1600" dirty="0"/>
            </a:p>
          </p:txBody>
        </p:sp>
      </p:grpSp>
      <p:sp>
        <p:nvSpPr>
          <p:cNvPr id="2" name="CaixaDeTexto 1"/>
          <p:cNvSpPr txBox="1"/>
          <p:nvPr/>
        </p:nvSpPr>
        <p:spPr>
          <a:xfrm>
            <a:off x="2331580" y="3018438"/>
            <a:ext cx="432048" cy="338554"/>
          </a:xfrm>
          <a:prstGeom prst="rect">
            <a:avLst/>
          </a:prstGeom>
          <a:noFill/>
        </p:spPr>
        <p:txBody>
          <a:bodyPr wrap="square" rtlCol="0">
            <a:spAutoFit/>
          </a:bodyPr>
          <a:lstStyle/>
          <a:p>
            <a:r>
              <a:rPr lang="pt-BR" sz="1600" dirty="0" smtClean="0">
                <a:solidFill>
                  <a:schemeClr val="tx1">
                    <a:lumMod val="75000"/>
                    <a:lumOff val="25000"/>
                  </a:schemeClr>
                </a:solidFill>
              </a:rPr>
              <a:t>52</a:t>
            </a:r>
            <a:endParaRPr lang="pt-BR" sz="1600" dirty="0">
              <a:solidFill>
                <a:schemeClr val="tx1">
                  <a:lumMod val="75000"/>
                  <a:lumOff val="25000"/>
                </a:schemeClr>
              </a:solidFill>
            </a:endParaRPr>
          </a:p>
        </p:txBody>
      </p:sp>
      <p:sp>
        <p:nvSpPr>
          <p:cNvPr id="24" name="CaixaDeTexto 23"/>
          <p:cNvSpPr txBox="1"/>
          <p:nvPr/>
        </p:nvSpPr>
        <p:spPr>
          <a:xfrm>
            <a:off x="4354247" y="3010546"/>
            <a:ext cx="432048" cy="338554"/>
          </a:xfrm>
          <a:prstGeom prst="rect">
            <a:avLst/>
          </a:prstGeom>
          <a:noFill/>
        </p:spPr>
        <p:txBody>
          <a:bodyPr wrap="square" rtlCol="0">
            <a:spAutoFit/>
          </a:bodyPr>
          <a:lstStyle/>
          <a:p>
            <a:r>
              <a:rPr lang="pt-BR" sz="1600" dirty="0" smtClean="0">
                <a:solidFill>
                  <a:schemeClr val="tx1">
                    <a:lumMod val="75000"/>
                    <a:lumOff val="25000"/>
                  </a:schemeClr>
                </a:solidFill>
              </a:rPr>
              <a:t>21</a:t>
            </a:r>
            <a:endParaRPr lang="pt-BR" sz="1600" dirty="0">
              <a:solidFill>
                <a:schemeClr val="tx1">
                  <a:lumMod val="75000"/>
                  <a:lumOff val="25000"/>
                </a:schemeClr>
              </a:solidFill>
            </a:endParaRPr>
          </a:p>
        </p:txBody>
      </p:sp>
      <p:sp>
        <p:nvSpPr>
          <p:cNvPr id="25" name="CaixaDeTexto 24"/>
          <p:cNvSpPr txBox="1"/>
          <p:nvPr/>
        </p:nvSpPr>
        <p:spPr>
          <a:xfrm>
            <a:off x="5015880" y="3018438"/>
            <a:ext cx="216024" cy="338554"/>
          </a:xfrm>
          <a:prstGeom prst="rect">
            <a:avLst/>
          </a:prstGeom>
          <a:noFill/>
        </p:spPr>
        <p:txBody>
          <a:bodyPr wrap="square" rtlCol="0">
            <a:spAutoFit/>
          </a:bodyPr>
          <a:lstStyle/>
          <a:p>
            <a:r>
              <a:rPr lang="pt-BR" sz="1600" dirty="0" smtClean="0">
                <a:solidFill>
                  <a:schemeClr val="tx1">
                    <a:lumMod val="75000"/>
                    <a:lumOff val="25000"/>
                  </a:schemeClr>
                </a:solidFill>
              </a:rPr>
              <a:t>1</a:t>
            </a:r>
            <a:endParaRPr lang="pt-BR" sz="1600" dirty="0">
              <a:solidFill>
                <a:schemeClr val="tx1">
                  <a:lumMod val="75000"/>
                  <a:lumOff val="25000"/>
                </a:schemeClr>
              </a:solidFill>
            </a:endParaRPr>
          </a:p>
        </p:txBody>
      </p:sp>
      <p:sp>
        <p:nvSpPr>
          <p:cNvPr id="26" name="CaixaDeTexto 25"/>
          <p:cNvSpPr txBox="1"/>
          <p:nvPr/>
        </p:nvSpPr>
        <p:spPr>
          <a:xfrm>
            <a:off x="5357873" y="3007115"/>
            <a:ext cx="432048" cy="338554"/>
          </a:xfrm>
          <a:prstGeom prst="rect">
            <a:avLst/>
          </a:prstGeom>
          <a:noFill/>
        </p:spPr>
        <p:txBody>
          <a:bodyPr wrap="square" rtlCol="0">
            <a:spAutoFit/>
          </a:bodyPr>
          <a:lstStyle/>
          <a:p>
            <a:r>
              <a:rPr lang="pt-BR" sz="1600" dirty="0" smtClean="0">
                <a:solidFill>
                  <a:schemeClr val="tx1">
                    <a:lumMod val="75000"/>
                    <a:lumOff val="25000"/>
                  </a:schemeClr>
                </a:solidFill>
              </a:rPr>
              <a:t>12</a:t>
            </a:r>
            <a:endParaRPr lang="pt-BR" sz="1600" dirty="0">
              <a:solidFill>
                <a:schemeClr val="tx1">
                  <a:lumMod val="75000"/>
                  <a:lumOff val="25000"/>
                </a:schemeClr>
              </a:solidFill>
            </a:endParaRPr>
          </a:p>
        </p:txBody>
      </p:sp>
      <p:sp>
        <p:nvSpPr>
          <p:cNvPr id="27" name="CaixaDeTexto 26"/>
          <p:cNvSpPr txBox="1"/>
          <p:nvPr/>
        </p:nvSpPr>
        <p:spPr>
          <a:xfrm>
            <a:off x="5944866" y="3010546"/>
            <a:ext cx="432048" cy="338554"/>
          </a:xfrm>
          <a:prstGeom prst="rect">
            <a:avLst/>
          </a:prstGeom>
          <a:noFill/>
        </p:spPr>
        <p:txBody>
          <a:bodyPr wrap="square" rtlCol="0">
            <a:spAutoFit/>
          </a:bodyPr>
          <a:lstStyle/>
          <a:p>
            <a:r>
              <a:rPr lang="pt-BR" sz="1600" dirty="0" smtClean="0">
                <a:solidFill>
                  <a:schemeClr val="bg2"/>
                </a:solidFill>
              </a:rPr>
              <a:t>12</a:t>
            </a:r>
            <a:endParaRPr lang="pt-BR" sz="1600" dirty="0">
              <a:solidFill>
                <a:schemeClr val="bg2"/>
              </a:solidFill>
            </a:endParaRPr>
          </a:p>
        </p:txBody>
      </p:sp>
      <p:sp>
        <p:nvSpPr>
          <p:cNvPr id="28" name="CaixaDeTexto 27"/>
          <p:cNvSpPr txBox="1"/>
          <p:nvPr/>
        </p:nvSpPr>
        <p:spPr>
          <a:xfrm>
            <a:off x="6377870" y="3007115"/>
            <a:ext cx="222186" cy="338554"/>
          </a:xfrm>
          <a:prstGeom prst="rect">
            <a:avLst/>
          </a:prstGeom>
          <a:noFill/>
        </p:spPr>
        <p:txBody>
          <a:bodyPr wrap="square" rtlCol="0">
            <a:spAutoFit/>
          </a:bodyPr>
          <a:lstStyle/>
          <a:p>
            <a:r>
              <a:rPr lang="pt-BR" sz="1600" dirty="0" smtClean="0">
                <a:solidFill>
                  <a:schemeClr val="tx1">
                    <a:lumMod val="75000"/>
                    <a:lumOff val="25000"/>
                  </a:schemeClr>
                </a:solidFill>
              </a:rPr>
              <a:t>2</a:t>
            </a:r>
            <a:endParaRPr lang="pt-BR" sz="1600" dirty="0">
              <a:solidFill>
                <a:schemeClr val="tx1">
                  <a:lumMod val="75000"/>
                  <a:lumOff val="25000"/>
                </a:schemeClr>
              </a:solidFill>
            </a:endParaRPr>
          </a:p>
        </p:txBody>
      </p:sp>
      <p:sp>
        <p:nvSpPr>
          <p:cNvPr id="29" name="CaixaDeTexto 28"/>
          <p:cNvSpPr txBox="1"/>
          <p:nvPr/>
        </p:nvSpPr>
        <p:spPr>
          <a:xfrm>
            <a:off x="2331580" y="3611478"/>
            <a:ext cx="432048" cy="338554"/>
          </a:xfrm>
          <a:prstGeom prst="rect">
            <a:avLst/>
          </a:prstGeom>
          <a:noFill/>
        </p:spPr>
        <p:txBody>
          <a:bodyPr wrap="square" rtlCol="0">
            <a:spAutoFit/>
          </a:bodyPr>
          <a:lstStyle/>
          <a:p>
            <a:r>
              <a:rPr lang="pt-BR" sz="1600" dirty="0" smtClean="0">
                <a:solidFill>
                  <a:schemeClr val="tx1">
                    <a:lumMod val="75000"/>
                    <a:lumOff val="25000"/>
                  </a:schemeClr>
                </a:solidFill>
              </a:rPr>
              <a:t>53</a:t>
            </a:r>
            <a:endParaRPr lang="pt-BR" sz="1600" dirty="0">
              <a:solidFill>
                <a:schemeClr val="tx1">
                  <a:lumMod val="75000"/>
                  <a:lumOff val="25000"/>
                </a:schemeClr>
              </a:solidFill>
            </a:endParaRPr>
          </a:p>
        </p:txBody>
      </p:sp>
      <p:sp>
        <p:nvSpPr>
          <p:cNvPr id="30" name="CaixaDeTexto 29"/>
          <p:cNvSpPr txBox="1"/>
          <p:nvPr/>
        </p:nvSpPr>
        <p:spPr>
          <a:xfrm>
            <a:off x="4354247" y="3603586"/>
            <a:ext cx="432048" cy="338554"/>
          </a:xfrm>
          <a:prstGeom prst="rect">
            <a:avLst/>
          </a:prstGeom>
          <a:noFill/>
        </p:spPr>
        <p:txBody>
          <a:bodyPr wrap="square" rtlCol="0">
            <a:spAutoFit/>
          </a:bodyPr>
          <a:lstStyle/>
          <a:p>
            <a:r>
              <a:rPr lang="pt-BR" sz="1600" dirty="0" smtClean="0">
                <a:solidFill>
                  <a:schemeClr val="tx1">
                    <a:lumMod val="75000"/>
                    <a:lumOff val="25000"/>
                  </a:schemeClr>
                </a:solidFill>
              </a:rPr>
              <a:t>26</a:t>
            </a:r>
            <a:endParaRPr lang="pt-BR" sz="1600" dirty="0">
              <a:solidFill>
                <a:schemeClr val="tx1">
                  <a:lumMod val="75000"/>
                  <a:lumOff val="25000"/>
                </a:schemeClr>
              </a:solidFill>
            </a:endParaRPr>
          </a:p>
        </p:txBody>
      </p:sp>
      <p:sp>
        <p:nvSpPr>
          <p:cNvPr id="31" name="CaixaDeTexto 30"/>
          <p:cNvSpPr txBox="1"/>
          <p:nvPr/>
        </p:nvSpPr>
        <p:spPr>
          <a:xfrm>
            <a:off x="5447928" y="3600155"/>
            <a:ext cx="432048" cy="338554"/>
          </a:xfrm>
          <a:prstGeom prst="rect">
            <a:avLst/>
          </a:prstGeom>
          <a:noFill/>
        </p:spPr>
        <p:txBody>
          <a:bodyPr wrap="square" rtlCol="0">
            <a:spAutoFit/>
          </a:bodyPr>
          <a:lstStyle/>
          <a:p>
            <a:pPr algn="ctr"/>
            <a:r>
              <a:rPr lang="pt-BR" sz="1600" dirty="0" smtClean="0">
                <a:solidFill>
                  <a:schemeClr val="tx1">
                    <a:lumMod val="75000"/>
                    <a:lumOff val="25000"/>
                  </a:schemeClr>
                </a:solidFill>
              </a:rPr>
              <a:t>10</a:t>
            </a:r>
            <a:endParaRPr lang="pt-BR" sz="1600" dirty="0">
              <a:solidFill>
                <a:schemeClr val="tx1">
                  <a:lumMod val="75000"/>
                  <a:lumOff val="25000"/>
                </a:schemeClr>
              </a:solidFill>
            </a:endParaRPr>
          </a:p>
        </p:txBody>
      </p:sp>
      <p:sp>
        <p:nvSpPr>
          <p:cNvPr id="32" name="CaixaDeTexto 31"/>
          <p:cNvSpPr txBox="1"/>
          <p:nvPr/>
        </p:nvSpPr>
        <p:spPr>
          <a:xfrm>
            <a:off x="5821588" y="3600155"/>
            <a:ext cx="432048" cy="338554"/>
          </a:xfrm>
          <a:prstGeom prst="rect">
            <a:avLst/>
          </a:prstGeom>
          <a:noFill/>
        </p:spPr>
        <p:txBody>
          <a:bodyPr wrap="square" rtlCol="0">
            <a:spAutoFit/>
          </a:bodyPr>
          <a:lstStyle/>
          <a:p>
            <a:pPr algn="ctr"/>
            <a:r>
              <a:rPr lang="pt-BR" sz="1600" dirty="0" smtClean="0">
                <a:solidFill>
                  <a:schemeClr val="tx1">
                    <a:lumMod val="75000"/>
                    <a:lumOff val="25000"/>
                  </a:schemeClr>
                </a:solidFill>
              </a:rPr>
              <a:t>6</a:t>
            </a:r>
            <a:endParaRPr lang="pt-BR" sz="1600" dirty="0">
              <a:solidFill>
                <a:schemeClr val="tx1">
                  <a:lumMod val="75000"/>
                  <a:lumOff val="25000"/>
                </a:schemeClr>
              </a:solidFill>
            </a:endParaRPr>
          </a:p>
        </p:txBody>
      </p:sp>
      <p:sp>
        <p:nvSpPr>
          <p:cNvPr id="33" name="CaixaDeTexto 32"/>
          <p:cNvSpPr txBox="1"/>
          <p:nvPr/>
        </p:nvSpPr>
        <p:spPr>
          <a:xfrm>
            <a:off x="6129401" y="3603586"/>
            <a:ext cx="432048" cy="338554"/>
          </a:xfrm>
          <a:prstGeom prst="rect">
            <a:avLst/>
          </a:prstGeom>
          <a:noFill/>
        </p:spPr>
        <p:txBody>
          <a:bodyPr wrap="square" rtlCol="0">
            <a:spAutoFit/>
          </a:bodyPr>
          <a:lstStyle/>
          <a:p>
            <a:r>
              <a:rPr lang="pt-BR" sz="1600" dirty="0" smtClean="0">
                <a:solidFill>
                  <a:schemeClr val="bg2"/>
                </a:solidFill>
              </a:rPr>
              <a:t>4</a:t>
            </a:r>
            <a:endParaRPr lang="pt-BR" sz="1600" dirty="0">
              <a:solidFill>
                <a:schemeClr val="bg2"/>
              </a:solidFill>
            </a:endParaRPr>
          </a:p>
        </p:txBody>
      </p:sp>
      <p:sp>
        <p:nvSpPr>
          <p:cNvPr id="34" name="CaixaDeTexto 33"/>
          <p:cNvSpPr txBox="1"/>
          <p:nvPr/>
        </p:nvSpPr>
        <p:spPr>
          <a:xfrm>
            <a:off x="6377870" y="3600155"/>
            <a:ext cx="222186" cy="338554"/>
          </a:xfrm>
          <a:prstGeom prst="rect">
            <a:avLst/>
          </a:prstGeom>
          <a:noFill/>
        </p:spPr>
        <p:txBody>
          <a:bodyPr wrap="square" rtlCol="0">
            <a:spAutoFit/>
          </a:bodyPr>
          <a:lstStyle/>
          <a:p>
            <a:r>
              <a:rPr lang="pt-BR" sz="1600" dirty="0" smtClean="0">
                <a:solidFill>
                  <a:schemeClr val="tx1">
                    <a:lumMod val="75000"/>
                    <a:lumOff val="25000"/>
                  </a:schemeClr>
                </a:solidFill>
              </a:rPr>
              <a:t>3</a:t>
            </a:r>
            <a:endParaRPr lang="pt-BR" sz="1600" dirty="0">
              <a:solidFill>
                <a:schemeClr val="tx1">
                  <a:lumMod val="75000"/>
                  <a:lumOff val="25000"/>
                </a:schemeClr>
              </a:solidFill>
            </a:endParaRPr>
          </a:p>
        </p:txBody>
      </p:sp>
      <p:sp>
        <p:nvSpPr>
          <p:cNvPr id="35" name="CaixaDeTexto 34"/>
          <p:cNvSpPr txBox="1"/>
          <p:nvPr/>
        </p:nvSpPr>
        <p:spPr>
          <a:xfrm>
            <a:off x="2331580" y="4237709"/>
            <a:ext cx="432048" cy="338554"/>
          </a:xfrm>
          <a:prstGeom prst="rect">
            <a:avLst/>
          </a:prstGeom>
          <a:noFill/>
        </p:spPr>
        <p:txBody>
          <a:bodyPr wrap="square" rtlCol="0">
            <a:spAutoFit/>
          </a:bodyPr>
          <a:lstStyle/>
          <a:p>
            <a:r>
              <a:rPr lang="pt-BR" sz="1600" dirty="0" smtClean="0">
                <a:solidFill>
                  <a:schemeClr val="tx1">
                    <a:lumMod val="75000"/>
                    <a:lumOff val="25000"/>
                  </a:schemeClr>
                </a:solidFill>
              </a:rPr>
              <a:t>59</a:t>
            </a:r>
            <a:endParaRPr lang="pt-BR" sz="1600" dirty="0">
              <a:solidFill>
                <a:schemeClr val="tx1">
                  <a:lumMod val="75000"/>
                  <a:lumOff val="25000"/>
                </a:schemeClr>
              </a:solidFill>
            </a:endParaRPr>
          </a:p>
        </p:txBody>
      </p:sp>
      <p:sp>
        <p:nvSpPr>
          <p:cNvPr id="36" name="CaixaDeTexto 35"/>
          <p:cNvSpPr txBox="1"/>
          <p:nvPr/>
        </p:nvSpPr>
        <p:spPr>
          <a:xfrm>
            <a:off x="4843053" y="4226572"/>
            <a:ext cx="432048" cy="338554"/>
          </a:xfrm>
          <a:prstGeom prst="rect">
            <a:avLst/>
          </a:prstGeom>
          <a:noFill/>
        </p:spPr>
        <p:txBody>
          <a:bodyPr wrap="square" rtlCol="0">
            <a:spAutoFit/>
          </a:bodyPr>
          <a:lstStyle/>
          <a:p>
            <a:r>
              <a:rPr lang="pt-BR" sz="1600" dirty="0" smtClean="0">
                <a:solidFill>
                  <a:schemeClr val="tx1">
                    <a:lumMod val="75000"/>
                    <a:lumOff val="25000"/>
                  </a:schemeClr>
                </a:solidFill>
              </a:rPr>
              <a:t>24</a:t>
            </a:r>
            <a:endParaRPr lang="pt-BR" sz="1600" dirty="0">
              <a:solidFill>
                <a:schemeClr val="tx1">
                  <a:lumMod val="75000"/>
                  <a:lumOff val="25000"/>
                </a:schemeClr>
              </a:solidFill>
            </a:endParaRPr>
          </a:p>
        </p:txBody>
      </p:sp>
      <p:sp>
        <p:nvSpPr>
          <p:cNvPr id="37" name="CaixaDeTexto 36"/>
          <p:cNvSpPr txBox="1"/>
          <p:nvPr/>
        </p:nvSpPr>
        <p:spPr>
          <a:xfrm>
            <a:off x="5605564" y="4226386"/>
            <a:ext cx="432048" cy="338554"/>
          </a:xfrm>
          <a:prstGeom prst="rect">
            <a:avLst/>
          </a:prstGeom>
          <a:noFill/>
        </p:spPr>
        <p:txBody>
          <a:bodyPr wrap="square" rtlCol="0">
            <a:spAutoFit/>
          </a:bodyPr>
          <a:lstStyle/>
          <a:p>
            <a:pPr algn="ctr"/>
            <a:r>
              <a:rPr lang="pt-BR" sz="1600" dirty="0" smtClean="0">
                <a:solidFill>
                  <a:schemeClr val="tx1">
                    <a:lumMod val="75000"/>
                    <a:lumOff val="25000"/>
                  </a:schemeClr>
                </a:solidFill>
              </a:rPr>
              <a:t>6</a:t>
            </a:r>
            <a:endParaRPr lang="pt-BR" sz="1600" dirty="0">
              <a:solidFill>
                <a:schemeClr val="tx1">
                  <a:lumMod val="75000"/>
                  <a:lumOff val="25000"/>
                </a:schemeClr>
              </a:solidFill>
            </a:endParaRPr>
          </a:p>
        </p:txBody>
      </p:sp>
      <p:sp>
        <p:nvSpPr>
          <p:cNvPr id="38" name="CaixaDeTexto 37"/>
          <p:cNvSpPr txBox="1"/>
          <p:nvPr/>
        </p:nvSpPr>
        <p:spPr>
          <a:xfrm>
            <a:off x="5913377" y="4226386"/>
            <a:ext cx="432048" cy="338554"/>
          </a:xfrm>
          <a:prstGeom prst="rect">
            <a:avLst/>
          </a:prstGeom>
          <a:noFill/>
        </p:spPr>
        <p:txBody>
          <a:bodyPr wrap="square" rtlCol="0">
            <a:spAutoFit/>
          </a:bodyPr>
          <a:lstStyle/>
          <a:p>
            <a:pPr algn="ctr"/>
            <a:r>
              <a:rPr lang="pt-BR" sz="1600" dirty="0">
                <a:solidFill>
                  <a:schemeClr val="tx1">
                    <a:lumMod val="75000"/>
                    <a:lumOff val="25000"/>
                  </a:schemeClr>
                </a:solidFill>
              </a:rPr>
              <a:t>5</a:t>
            </a:r>
          </a:p>
        </p:txBody>
      </p:sp>
      <p:sp>
        <p:nvSpPr>
          <p:cNvPr id="39" name="CaixaDeTexto 38"/>
          <p:cNvSpPr txBox="1"/>
          <p:nvPr/>
        </p:nvSpPr>
        <p:spPr>
          <a:xfrm>
            <a:off x="6201742" y="4240108"/>
            <a:ext cx="432048" cy="338554"/>
          </a:xfrm>
          <a:prstGeom prst="rect">
            <a:avLst/>
          </a:prstGeom>
          <a:noFill/>
        </p:spPr>
        <p:txBody>
          <a:bodyPr wrap="square" rtlCol="0">
            <a:spAutoFit/>
          </a:bodyPr>
          <a:lstStyle/>
          <a:p>
            <a:r>
              <a:rPr lang="pt-BR" sz="1600" dirty="0" smtClean="0">
                <a:solidFill>
                  <a:schemeClr val="bg2"/>
                </a:solidFill>
              </a:rPr>
              <a:t>3</a:t>
            </a:r>
            <a:endParaRPr lang="pt-BR" sz="1600" dirty="0">
              <a:solidFill>
                <a:schemeClr val="bg2"/>
              </a:solidFill>
            </a:endParaRPr>
          </a:p>
        </p:txBody>
      </p:sp>
      <p:sp>
        <p:nvSpPr>
          <p:cNvPr id="40" name="CaixaDeTexto 39"/>
          <p:cNvSpPr txBox="1"/>
          <p:nvPr/>
        </p:nvSpPr>
        <p:spPr>
          <a:xfrm>
            <a:off x="6417184" y="4223782"/>
            <a:ext cx="222186" cy="338554"/>
          </a:xfrm>
          <a:prstGeom prst="rect">
            <a:avLst/>
          </a:prstGeom>
          <a:noFill/>
        </p:spPr>
        <p:txBody>
          <a:bodyPr wrap="square" rtlCol="0">
            <a:spAutoFit/>
          </a:bodyPr>
          <a:lstStyle/>
          <a:p>
            <a:r>
              <a:rPr lang="pt-BR" sz="1600" dirty="0" smtClean="0">
                <a:solidFill>
                  <a:schemeClr val="tx1">
                    <a:lumMod val="75000"/>
                    <a:lumOff val="25000"/>
                  </a:schemeClr>
                </a:solidFill>
              </a:rPr>
              <a:t>2</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2794423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695400" y="3253655"/>
            <a:ext cx="4332312" cy="830997"/>
          </a:xfrm>
          <a:prstGeom prst="rect">
            <a:avLst/>
          </a:prstGeom>
          <a:noFill/>
        </p:spPr>
        <p:txBody>
          <a:bodyPr wrap="square" rtlCol="0">
            <a:spAutoFit/>
          </a:bodyPr>
          <a:lstStyle/>
          <a:p>
            <a:pPr algn="ctr"/>
            <a:r>
              <a:rPr lang="pt-BR" sz="2400" b="1" dirty="0" smtClean="0">
                <a:solidFill>
                  <a:srgbClr val="7C2348"/>
                </a:solidFill>
                <a:latin typeface="+mj-lt"/>
              </a:rPr>
              <a:t>QUALIDADE DA EDUCAÇÃO NO BRASIL</a:t>
            </a:r>
            <a:endParaRPr lang="pt-BR" sz="2400" b="1" dirty="0">
              <a:solidFill>
                <a:srgbClr val="7C2348"/>
              </a:solidFill>
              <a:latin typeface="+mj-lt"/>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2352" y="2108407"/>
            <a:ext cx="5351041" cy="2752163"/>
          </a:xfrm>
          <a:prstGeom prst="rect">
            <a:avLst/>
          </a:prstGeom>
        </p:spPr>
      </p:pic>
    </p:spTree>
    <p:extLst>
      <p:ext uri="{BB962C8B-B14F-4D97-AF65-F5344CB8AC3E}">
        <p14:creationId xmlns:p14="http://schemas.microsoft.com/office/powerpoint/2010/main" val="3031365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2261</Words>
  <Application>Microsoft Office PowerPoint</Application>
  <PresentationFormat>Widescreen</PresentationFormat>
  <Paragraphs>325</Paragraphs>
  <Slides>37</Slides>
  <Notes>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37</vt:i4>
      </vt:variant>
    </vt:vector>
  </HeadingPairs>
  <TitlesOfParts>
    <vt:vector size="41" baseType="lpstr">
      <vt:lpstr>Arial</vt:lpstr>
      <vt:lpstr>Calibri</vt:lpstr>
      <vt:lpstr>Courier New</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CNI</dc:creator>
  <cp:lastModifiedBy>Ivan Cerqueira Filho</cp:lastModifiedBy>
  <cp:revision>154</cp:revision>
  <dcterms:created xsi:type="dcterms:W3CDTF">2015-09-25T19:22:58Z</dcterms:created>
  <dcterms:modified xsi:type="dcterms:W3CDTF">2018-05-23T13:26:47Z</dcterms:modified>
</cp:coreProperties>
</file>