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7" r:id="rId2"/>
    <p:sldId id="443" r:id="rId3"/>
    <p:sldId id="488" r:id="rId4"/>
    <p:sldId id="547" r:id="rId5"/>
    <p:sldId id="555" r:id="rId6"/>
    <p:sldId id="522" r:id="rId7"/>
    <p:sldId id="528" r:id="rId8"/>
    <p:sldId id="529" r:id="rId9"/>
    <p:sldId id="523" r:id="rId10"/>
    <p:sldId id="556" r:id="rId11"/>
    <p:sldId id="541" r:id="rId12"/>
    <p:sldId id="542" r:id="rId13"/>
    <p:sldId id="548" r:id="rId14"/>
    <p:sldId id="549" r:id="rId15"/>
    <p:sldId id="546" r:id="rId16"/>
    <p:sldId id="545" r:id="rId17"/>
    <p:sldId id="552" r:id="rId18"/>
    <p:sldId id="553" r:id="rId19"/>
    <p:sldId id="554" r:id="rId20"/>
    <p:sldId id="544" r:id="rId21"/>
    <p:sldId id="390" r:id="rId22"/>
  </p:sldIdLst>
  <p:sldSz cx="9144000" cy="6858000" type="screen4x3"/>
  <p:notesSz cx="6681788" cy="9812338"/>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9FAFD"/>
    <a:srgbClr val="006600"/>
    <a:srgbClr val="9E009E"/>
    <a:srgbClr val="990099"/>
    <a:srgbClr val="C285FF"/>
    <a:srgbClr val="CC66FF"/>
    <a:srgbClr val="737373"/>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76" autoAdjust="0"/>
  </p:normalViewPr>
  <p:slideViewPr>
    <p:cSldViewPr>
      <p:cViewPr>
        <p:scale>
          <a:sx n="100" d="100"/>
          <a:sy n="100" d="100"/>
        </p:scale>
        <p:origin x="774" y="1146"/>
      </p:cViewPr>
      <p:guideLst>
        <p:guide orient="horz" pos="2160"/>
        <p:guide pos="2880"/>
      </p:guideLst>
    </p:cSldViewPr>
  </p:slideViewPr>
  <p:outlineViewPr>
    <p:cViewPr>
      <p:scale>
        <a:sx n="33" d="100"/>
        <a:sy n="33" d="100"/>
      </p:scale>
      <p:origin x="0" y="504"/>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95600" cy="4905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84600" y="0"/>
            <a:ext cx="2895600" cy="490538"/>
          </a:xfrm>
          <a:prstGeom prst="rect">
            <a:avLst/>
          </a:prstGeom>
        </p:spPr>
        <p:txBody>
          <a:bodyPr vert="horz" lIns="91440" tIns="45720" rIns="91440" bIns="45720" rtlCol="0"/>
          <a:lstStyle>
            <a:lvl1pPr algn="r">
              <a:defRPr sz="1200"/>
            </a:lvl1pPr>
          </a:lstStyle>
          <a:p>
            <a:fld id="{C3951EE6-CC87-4A2D-AD09-91941F809DE1}" type="datetimeFigureOut">
              <a:rPr lang="pt-BR" smtClean="0"/>
              <a:pPr/>
              <a:t>20/05/2015</a:t>
            </a:fld>
            <a:endParaRPr lang="pt-BR"/>
          </a:p>
        </p:txBody>
      </p:sp>
      <p:sp>
        <p:nvSpPr>
          <p:cNvPr id="4" name="Espaço Reservado para Rodapé 3"/>
          <p:cNvSpPr>
            <a:spLocks noGrp="1"/>
          </p:cNvSpPr>
          <p:nvPr>
            <p:ph type="ftr" sz="quarter" idx="2"/>
          </p:nvPr>
        </p:nvSpPr>
        <p:spPr>
          <a:xfrm>
            <a:off x="0" y="9320213"/>
            <a:ext cx="2895600" cy="49053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84600" y="9320213"/>
            <a:ext cx="2895600" cy="490537"/>
          </a:xfrm>
          <a:prstGeom prst="rect">
            <a:avLst/>
          </a:prstGeom>
        </p:spPr>
        <p:txBody>
          <a:bodyPr vert="horz" lIns="91440" tIns="45720" rIns="91440" bIns="45720" rtlCol="0" anchor="b"/>
          <a:lstStyle>
            <a:lvl1pPr algn="r">
              <a:defRPr sz="1200"/>
            </a:lvl1pPr>
          </a:lstStyle>
          <a:p>
            <a:fld id="{B6488CAF-0E70-4BFC-B6E3-54E21F716679}" type="slidenum">
              <a:rPr lang="pt-BR" smtClean="0"/>
              <a:pPr/>
              <a:t>‹nº›</a:t>
            </a:fld>
            <a:endParaRPr lang="pt-BR"/>
          </a:p>
        </p:txBody>
      </p:sp>
    </p:spTree>
    <p:extLst>
      <p:ext uri="{BB962C8B-B14F-4D97-AF65-F5344CB8AC3E}">
        <p14:creationId xmlns="" xmlns:p14="http://schemas.microsoft.com/office/powerpoint/2010/main" val="85280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896170" cy="490617"/>
          </a:xfrm>
          <a:prstGeom prst="rect">
            <a:avLst/>
          </a:prstGeom>
        </p:spPr>
        <p:txBody>
          <a:bodyPr vert="horz" lIns="90462" tIns="45231" rIns="90462" bIns="45231"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784058" y="1"/>
            <a:ext cx="2896170" cy="490617"/>
          </a:xfrm>
          <a:prstGeom prst="rect">
            <a:avLst/>
          </a:prstGeom>
        </p:spPr>
        <p:txBody>
          <a:bodyPr vert="horz" lIns="90462" tIns="45231" rIns="90462" bIns="45231" rtlCol="0"/>
          <a:lstStyle>
            <a:lvl1pPr algn="r" fontAlgn="auto">
              <a:spcBef>
                <a:spcPts val="0"/>
              </a:spcBef>
              <a:spcAft>
                <a:spcPts val="0"/>
              </a:spcAft>
              <a:defRPr sz="1200" smtClean="0">
                <a:latin typeface="+mn-lt"/>
                <a:cs typeface="+mn-cs"/>
              </a:defRPr>
            </a:lvl1pPr>
          </a:lstStyle>
          <a:p>
            <a:pPr>
              <a:defRPr/>
            </a:pPr>
            <a:fld id="{056F65B5-CF6D-4966-AAD4-0F698B2CB1F5}" type="datetimeFigureOut">
              <a:rPr lang="pt-BR"/>
              <a:pPr>
                <a:defRPr/>
              </a:pPr>
              <a:t>20/05/2015</a:t>
            </a:fld>
            <a:endParaRPr lang="pt-BR"/>
          </a:p>
        </p:txBody>
      </p:sp>
      <p:sp>
        <p:nvSpPr>
          <p:cNvPr id="4" name="Espaço Reservado para Imagem de Slide 3"/>
          <p:cNvSpPr>
            <a:spLocks noGrp="1" noRot="1" noChangeAspect="1"/>
          </p:cNvSpPr>
          <p:nvPr>
            <p:ph type="sldImg" idx="2"/>
          </p:nvPr>
        </p:nvSpPr>
        <p:spPr>
          <a:xfrm>
            <a:off x="889000" y="736600"/>
            <a:ext cx="4903788" cy="3678238"/>
          </a:xfrm>
          <a:prstGeom prst="rect">
            <a:avLst/>
          </a:prstGeom>
          <a:noFill/>
          <a:ln w="12700">
            <a:solidFill>
              <a:prstClr val="black"/>
            </a:solidFill>
          </a:ln>
        </p:spPr>
        <p:txBody>
          <a:bodyPr vert="horz" lIns="90462" tIns="45231" rIns="90462" bIns="45231" rtlCol="0" anchor="ctr"/>
          <a:lstStyle/>
          <a:p>
            <a:pPr lvl="0"/>
            <a:endParaRPr lang="pt-BR" noProof="0"/>
          </a:p>
        </p:txBody>
      </p:sp>
      <p:sp>
        <p:nvSpPr>
          <p:cNvPr id="5" name="Espaço Reservado para Anotações 4"/>
          <p:cNvSpPr>
            <a:spLocks noGrp="1"/>
          </p:cNvSpPr>
          <p:nvPr>
            <p:ph type="body" sz="quarter" idx="3"/>
          </p:nvPr>
        </p:nvSpPr>
        <p:spPr>
          <a:xfrm>
            <a:off x="667867" y="4661650"/>
            <a:ext cx="5346055" cy="4415552"/>
          </a:xfrm>
          <a:prstGeom prst="rect">
            <a:avLst/>
          </a:prstGeom>
        </p:spPr>
        <p:txBody>
          <a:bodyPr vert="horz" lIns="90462" tIns="45231" rIns="90462" bIns="45231"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320144"/>
            <a:ext cx="2896170" cy="490617"/>
          </a:xfrm>
          <a:prstGeom prst="rect">
            <a:avLst/>
          </a:prstGeom>
        </p:spPr>
        <p:txBody>
          <a:bodyPr vert="horz" lIns="90462" tIns="45231" rIns="90462" bIns="45231"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784058" y="9320144"/>
            <a:ext cx="2896170" cy="490617"/>
          </a:xfrm>
          <a:prstGeom prst="rect">
            <a:avLst/>
          </a:prstGeom>
        </p:spPr>
        <p:txBody>
          <a:bodyPr vert="horz" lIns="90462" tIns="45231" rIns="90462" bIns="45231" rtlCol="0" anchor="b"/>
          <a:lstStyle>
            <a:lvl1pPr algn="r" fontAlgn="auto">
              <a:spcBef>
                <a:spcPts val="0"/>
              </a:spcBef>
              <a:spcAft>
                <a:spcPts val="0"/>
              </a:spcAft>
              <a:defRPr sz="1200" smtClean="0">
                <a:latin typeface="+mn-lt"/>
                <a:cs typeface="+mn-cs"/>
              </a:defRPr>
            </a:lvl1pPr>
          </a:lstStyle>
          <a:p>
            <a:pPr>
              <a:defRPr/>
            </a:pPr>
            <a:fld id="{3CC7350A-7604-4A87-B68E-F0CEA4EE64CC}" type="slidenum">
              <a:rPr lang="pt-BR"/>
              <a:pPr>
                <a:defRPr/>
              </a:pPr>
              <a:t>‹nº›</a:t>
            </a:fld>
            <a:endParaRPr lang="pt-BR"/>
          </a:p>
        </p:txBody>
      </p:sp>
    </p:spTree>
    <p:extLst>
      <p:ext uri="{BB962C8B-B14F-4D97-AF65-F5344CB8AC3E}">
        <p14:creationId xmlns="" xmlns:p14="http://schemas.microsoft.com/office/powerpoint/2010/main" val="2468584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6CF043E-F8D4-4FBC-B5C9-824E2CC9A8B6}" type="slidenum">
              <a:rPr lang="pt-BR"/>
              <a:pPr>
                <a:defRPr/>
              </a:pPr>
              <a:t>‹nº›</a:t>
            </a:fld>
            <a:endParaRPr lang="pt-BR"/>
          </a:p>
        </p:txBody>
      </p:sp>
    </p:spTree>
    <p:extLst>
      <p:ext uri="{BB962C8B-B14F-4D97-AF65-F5344CB8AC3E}">
        <p14:creationId xmlns="" xmlns:p14="http://schemas.microsoft.com/office/powerpoint/2010/main" val="383334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FBFD585-85CA-4B6A-B058-76B27AD01121}" type="slidenum">
              <a:rPr lang="pt-BR"/>
              <a:pPr>
                <a:defRPr/>
              </a:pPr>
              <a:t>‹nº›</a:t>
            </a:fld>
            <a:endParaRPr lang="pt-BR"/>
          </a:p>
        </p:txBody>
      </p:sp>
    </p:spTree>
    <p:extLst>
      <p:ext uri="{BB962C8B-B14F-4D97-AF65-F5344CB8AC3E}">
        <p14:creationId xmlns="" xmlns:p14="http://schemas.microsoft.com/office/powerpoint/2010/main" val="360733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555E9F0-9F19-48F0-96E5-6575B81C22F5}" type="slidenum">
              <a:rPr lang="pt-BR"/>
              <a:pPr>
                <a:defRPr/>
              </a:pPr>
              <a:t>‹nº›</a:t>
            </a:fld>
            <a:endParaRPr lang="pt-BR"/>
          </a:p>
        </p:txBody>
      </p:sp>
    </p:spTree>
    <p:extLst>
      <p:ext uri="{BB962C8B-B14F-4D97-AF65-F5344CB8AC3E}">
        <p14:creationId xmlns="" xmlns:p14="http://schemas.microsoft.com/office/powerpoint/2010/main" val="183506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2" name="Imagem 7" descr="0 logo anvisa horiz.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523038" y="6448425"/>
            <a:ext cx="2640012"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ço Reservado para Número de Slide 5"/>
          <p:cNvSpPr>
            <a:spLocks noGrp="1"/>
          </p:cNvSpPr>
          <p:nvPr>
            <p:ph type="sldNum" sz="quarter" idx="10"/>
          </p:nvPr>
        </p:nvSpPr>
        <p:spPr>
          <a:xfrm>
            <a:off x="3175" y="6492875"/>
            <a:ext cx="2133600" cy="365125"/>
          </a:xfrm>
        </p:spPr>
        <p:txBody>
          <a:bodyPr anchor="b"/>
          <a:lstStyle>
            <a:lvl1pPr algn="l">
              <a:defRPr sz="1200" smtClean="0"/>
            </a:lvl1pPr>
          </a:lstStyle>
          <a:p>
            <a:pPr>
              <a:defRPr/>
            </a:pPr>
            <a:fld id="{4DF00F40-5C00-4F34-9AF0-332F81556451}" type="slidenum">
              <a:rPr lang="pt-BR"/>
              <a:pPr>
                <a:defRPr/>
              </a:pPr>
              <a:t>‹nº›</a:t>
            </a:fld>
            <a:endParaRPr lang="pt-BR" dirty="0"/>
          </a:p>
        </p:txBody>
      </p:sp>
    </p:spTree>
    <p:extLst>
      <p:ext uri="{BB962C8B-B14F-4D97-AF65-F5344CB8AC3E}">
        <p14:creationId xmlns="" xmlns:p14="http://schemas.microsoft.com/office/powerpoint/2010/main" val="188743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CE91F73-01D7-4BBF-9831-1F1640676141}" type="slidenum">
              <a:rPr lang="pt-BR"/>
              <a:pPr>
                <a:defRPr/>
              </a:pPr>
              <a:t>‹nº›</a:t>
            </a:fld>
            <a:endParaRPr lang="pt-BR"/>
          </a:p>
        </p:txBody>
      </p:sp>
    </p:spTree>
    <p:extLst>
      <p:ext uri="{BB962C8B-B14F-4D97-AF65-F5344CB8AC3E}">
        <p14:creationId xmlns="" xmlns:p14="http://schemas.microsoft.com/office/powerpoint/2010/main" val="152875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C7FD4EE-FBC8-4DF3-BD15-FA64FFAE0C6C}" type="slidenum">
              <a:rPr lang="pt-BR"/>
              <a:pPr>
                <a:defRPr/>
              </a:pPr>
              <a:t>‹nº›</a:t>
            </a:fld>
            <a:endParaRPr lang="pt-BR"/>
          </a:p>
        </p:txBody>
      </p:sp>
    </p:spTree>
    <p:extLst>
      <p:ext uri="{BB962C8B-B14F-4D97-AF65-F5344CB8AC3E}">
        <p14:creationId xmlns="" xmlns:p14="http://schemas.microsoft.com/office/powerpoint/2010/main" val="154095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F8082FE-B743-4DFD-A3DA-0AAEAC8F217D}" type="slidenum">
              <a:rPr lang="pt-BR"/>
              <a:pPr>
                <a:defRPr/>
              </a:pPr>
              <a:t>‹nº›</a:t>
            </a:fld>
            <a:endParaRPr lang="pt-BR"/>
          </a:p>
        </p:txBody>
      </p:sp>
    </p:spTree>
    <p:extLst>
      <p:ext uri="{BB962C8B-B14F-4D97-AF65-F5344CB8AC3E}">
        <p14:creationId xmlns="" xmlns:p14="http://schemas.microsoft.com/office/powerpoint/2010/main" val="186549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A1371E0-62FA-4BDC-978A-536315397701}" type="slidenum">
              <a:rPr lang="pt-BR"/>
              <a:pPr>
                <a:defRPr/>
              </a:pPr>
              <a:t>‹nº›</a:t>
            </a:fld>
            <a:endParaRPr lang="pt-BR"/>
          </a:p>
        </p:txBody>
      </p:sp>
    </p:spTree>
    <p:extLst>
      <p:ext uri="{BB962C8B-B14F-4D97-AF65-F5344CB8AC3E}">
        <p14:creationId xmlns="" xmlns:p14="http://schemas.microsoft.com/office/powerpoint/2010/main" val="85111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56B7C000-5F15-48DB-8B87-856DAE827B82}" type="slidenum">
              <a:rPr lang="pt-BR"/>
              <a:pPr>
                <a:defRPr/>
              </a:pPr>
              <a:t>‹nº›</a:t>
            </a:fld>
            <a:endParaRPr lang="pt-BR"/>
          </a:p>
        </p:txBody>
      </p:sp>
    </p:spTree>
    <p:extLst>
      <p:ext uri="{BB962C8B-B14F-4D97-AF65-F5344CB8AC3E}">
        <p14:creationId xmlns="" xmlns:p14="http://schemas.microsoft.com/office/powerpoint/2010/main" val="282616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2838345-32B0-47E6-8111-1E19EB2E022A}" type="slidenum">
              <a:rPr lang="pt-BR"/>
              <a:pPr>
                <a:defRPr/>
              </a:pPr>
              <a:t>‹nº›</a:t>
            </a:fld>
            <a:endParaRPr lang="pt-BR"/>
          </a:p>
        </p:txBody>
      </p:sp>
    </p:spTree>
    <p:extLst>
      <p:ext uri="{BB962C8B-B14F-4D97-AF65-F5344CB8AC3E}">
        <p14:creationId xmlns="" xmlns:p14="http://schemas.microsoft.com/office/powerpoint/2010/main" val="283258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F6AA0FA-2E61-4850-8569-097046D8B870}" type="slidenum">
              <a:rPr lang="pt-BR"/>
              <a:pPr>
                <a:defRPr/>
              </a:pPr>
              <a:t>‹nº›</a:t>
            </a:fld>
            <a:endParaRPr lang="pt-BR"/>
          </a:p>
        </p:txBody>
      </p:sp>
    </p:spTree>
    <p:extLst>
      <p:ext uri="{BB962C8B-B14F-4D97-AF65-F5344CB8AC3E}">
        <p14:creationId xmlns="" xmlns:p14="http://schemas.microsoft.com/office/powerpoint/2010/main" val="86177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F61EBB8-2014-434A-AC3E-E1ADE9BD0B49}" type="slidenum">
              <a:rPr lang="pt-BR"/>
              <a:pPr>
                <a:defRPr/>
              </a:pPr>
              <a:t>‹nº›</a:t>
            </a:fld>
            <a:endParaRPr lang="pt-BR"/>
          </a:p>
        </p:txBody>
      </p:sp>
    </p:spTree>
    <p:extLst>
      <p:ext uri="{BB962C8B-B14F-4D97-AF65-F5344CB8AC3E}">
        <p14:creationId xmlns="" xmlns:p14="http://schemas.microsoft.com/office/powerpoint/2010/main" val="131039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DCC95E0-E568-4FFF-9BA1-9F5E4E9DD9D2}" type="slidenum">
              <a:rPr lang="pt-BR"/>
              <a:pPr>
                <a:defRPr/>
              </a:pPr>
              <a:t>‹nº›</a:t>
            </a:fld>
            <a:endParaRPr lang="pt-BR"/>
          </a:p>
        </p:txBody>
      </p:sp>
      <p:pic>
        <p:nvPicPr>
          <p:cNvPr id="1031" name="Imagem 6" descr="0 logo anvisa horiz.png"/>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6523038" y="6448425"/>
            <a:ext cx="2640012"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anvisa.gov.br/sngpc/index.asp"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nvisa.gov.br/wps/s/r/1X9"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portal.anvisa.gov.br/wps/content/Anvisa+Portal/Anvisa/Pos+-+Comercializacao+-+Pos+-+Uso/Fiscalizacao/Produtos+e+Empresas+Irregulares/Produtos+Falsificado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anvisa.gov.br/hotsite/notivisa/index.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 descr="http://www.sxc.hu/pic/l/d/de/designusf/1390436_51548905.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0800000">
            <a:off x="113505" y="3140968"/>
            <a:ext cx="9034053" cy="371142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Conector angulado 25"/>
          <p:cNvCxnSpPr/>
          <p:nvPr/>
        </p:nvCxnSpPr>
        <p:spPr>
          <a:xfrm rot="16200000" flipV="1">
            <a:off x="5010944" y="2845594"/>
            <a:ext cx="6381750" cy="1643062"/>
          </a:xfrm>
          <a:prstGeom prst="bentConnector3">
            <a:avLst>
              <a:gd name="adj1" fmla="val 7717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813" y="549275"/>
            <a:ext cx="6737351"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CaixaDeTexto 16"/>
          <p:cNvSpPr txBox="1"/>
          <p:nvPr/>
        </p:nvSpPr>
        <p:spPr bwMode="auto">
          <a:xfrm>
            <a:off x="467544" y="1628801"/>
            <a:ext cx="8267443" cy="1692771"/>
          </a:xfrm>
          <a:prstGeom prst="rect">
            <a:avLst/>
          </a:prstGeom>
          <a:noFill/>
        </p:spPr>
        <p:txBody>
          <a:bodyPr wrap="square">
            <a:spAutoFit/>
          </a:bodyPr>
          <a:lstStyle/>
          <a:p>
            <a:pPr algn="ctr" fontAlgn="auto">
              <a:spcBef>
                <a:spcPts val="0"/>
              </a:spcBef>
              <a:spcAft>
                <a:spcPts val="0"/>
              </a:spcAft>
              <a:defRPr/>
            </a:pPr>
            <a:r>
              <a:rPr lang="pt-BR" sz="3600" b="1" dirty="0" smtClean="0">
                <a:solidFill>
                  <a:schemeClr val="tx1">
                    <a:lumMod val="85000"/>
                    <a:lumOff val="15000"/>
                  </a:schemeClr>
                </a:solidFill>
                <a:effectLst>
                  <a:outerShdw blurRad="38100" dist="38100" dir="2700000" algn="tl">
                    <a:srgbClr val="000000">
                      <a:alpha val="43137"/>
                    </a:srgbClr>
                  </a:outerShdw>
                </a:effectLst>
                <a:latin typeface="+mn-lt"/>
                <a:cs typeface="+mn-cs"/>
              </a:rPr>
              <a:t>SENADO FEDERAL</a:t>
            </a:r>
          </a:p>
          <a:p>
            <a:pPr algn="ctr" fontAlgn="auto">
              <a:spcBef>
                <a:spcPts val="0"/>
              </a:spcBef>
              <a:spcAft>
                <a:spcPts val="0"/>
              </a:spcAft>
              <a:defRPr/>
            </a:pPr>
            <a:r>
              <a:rPr lang="pt-BR" sz="3600" b="1" dirty="0" smtClean="0">
                <a:solidFill>
                  <a:schemeClr val="tx1">
                    <a:lumMod val="85000"/>
                    <a:lumOff val="15000"/>
                  </a:schemeClr>
                </a:solidFill>
                <a:effectLst>
                  <a:outerShdw blurRad="38100" dist="38100" dir="2700000" algn="tl">
                    <a:srgbClr val="000000">
                      <a:alpha val="43137"/>
                    </a:srgbClr>
                  </a:outerShdw>
                </a:effectLst>
                <a:latin typeface="+mn-lt"/>
                <a:cs typeface="+mn-cs"/>
              </a:rPr>
              <a:t>Comissão de Educação, Cultura e Esporte</a:t>
            </a:r>
          </a:p>
          <a:p>
            <a:pPr algn="ctr" fontAlgn="auto">
              <a:spcBef>
                <a:spcPts val="0"/>
              </a:spcBef>
              <a:spcAft>
                <a:spcPts val="0"/>
              </a:spcAft>
              <a:defRPr/>
            </a:pPr>
            <a:r>
              <a:rPr lang="pt-BR" sz="3200" b="1" dirty="0" smtClean="0">
                <a:solidFill>
                  <a:srgbClr val="FF0000"/>
                </a:solidFill>
                <a:effectLst>
                  <a:outerShdw blurRad="38100" dist="38100" dir="2700000" algn="tl">
                    <a:srgbClr val="000000">
                      <a:alpha val="43137"/>
                    </a:srgbClr>
                  </a:outerShdw>
                </a:effectLst>
                <a:latin typeface="+mn-lt"/>
                <a:cs typeface="+mn-cs"/>
              </a:rPr>
              <a:t>Medicamentos Esteróides Anabolizantes</a:t>
            </a:r>
            <a:endParaRPr lang="pt-BR" sz="3200" b="1" dirty="0">
              <a:solidFill>
                <a:srgbClr val="FF0000"/>
              </a:solidFill>
              <a:effectLst>
                <a:outerShdw blurRad="38100" dist="38100" dir="2700000" algn="tl">
                  <a:srgbClr val="000000">
                    <a:alpha val="43137"/>
                  </a:srgbClr>
                </a:outerShdw>
              </a:effectLst>
              <a:latin typeface="+mn-lt"/>
              <a:cs typeface="+mn-cs"/>
            </a:endParaRPr>
          </a:p>
        </p:txBody>
      </p:sp>
      <p:cxnSp>
        <p:nvCxnSpPr>
          <p:cNvPr id="28" name="Conector angulado 27"/>
          <p:cNvCxnSpPr/>
          <p:nvPr/>
        </p:nvCxnSpPr>
        <p:spPr>
          <a:xfrm rot="16200000" flipV="1">
            <a:off x="-1946275" y="3322638"/>
            <a:ext cx="5553075" cy="1444625"/>
          </a:xfrm>
          <a:prstGeom prst="bentConnector3">
            <a:avLst>
              <a:gd name="adj1" fmla="val 35886"/>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Arredondar Retângulo em um Canto Diagonal 37"/>
          <p:cNvSpPr/>
          <p:nvPr/>
        </p:nvSpPr>
        <p:spPr>
          <a:xfrm>
            <a:off x="467544" y="1504590"/>
            <a:ext cx="8352928" cy="1825763"/>
          </a:xfrm>
          <a:prstGeom prst="round2DiagRect">
            <a:avLst>
              <a:gd name="adj1" fmla="val 19797"/>
              <a:gd name="adj2" fmla="val 0"/>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Retângulo 2"/>
          <p:cNvSpPr/>
          <p:nvPr/>
        </p:nvSpPr>
        <p:spPr>
          <a:xfrm>
            <a:off x="784995" y="3429000"/>
            <a:ext cx="7416824" cy="800219"/>
          </a:xfrm>
          <a:prstGeom prst="rect">
            <a:avLst/>
          </a:prstGeom>
        </p:spPr>
        <p:txBody>
          <a:bodyPr wrap="square">
            <a:spAutoFit/>
          </a:bodyPr>
          <a:lstStyle/>
          <a:p>
            <a:pPr algn="ctr"/>
            <a:r>
              <a:rPr lang="pt-BR" sz="2800" b="1" dirty="0" smtClean="0">
                <a:solidFill>
                  <a:schemeClr val="tx2"/>
                </a:solidFill>
              </a:rPr>
              <a:t>Meiruze Freitas</a:t>
            </a:r>
          </a:p>
          <a:p>
            <a:pPr algn="ctr"/>
            <a:r>
              <a:rPr lang="pt-BR" b="1" dirty="0" smtClean="0"/>
              <a:t>Superintendente de Medicamentos e Produtos Biológicos – SUMED/ANVISA</a:t>
            </a:r>
          </a:p>
        </p:txBody>
      </p:sp>
      <p:grpSp>
        <p:nvGrpSpPr>
          <p:cNvPr id="14" name="Grupo 13"/>
          <p:cNvGrpSpPr/>
          <p:nvPr/>
        </p:nvGrpSpPr>
        <p:grpSpPr>
          <a:xfrm>
            <a:off x="2297832" y="6306757"/>
            <a:ext cx="4536504" cy="450685"/>
            <a:chOff x="4499992" y="6374456"/>
            <a:chExt cx="4536504" cy="450685"/>
          </a:xfrm>
        </p:grpSpPr>
        <p:pic>
          <p:nvPicPr>
            <p:cNvPr id="15" name="Imagem 14"/>
            <p:cNvPicPr>
              <a:picLocks noChangeAspect="1"/>
            </p:cNvPicPr>
            <p:nvPr/>
          </p:nvPicPr>
          <p:blipFill rotWithShape="1">
            <a:blip r:embed="rId5" cstate="print">
              <a:extLst>
                <a:ext uri="{28A0092B-C50C-407E-A947-70E740481C1C}">
                  <a14:useLocalDpi xmlns="" xmlns:a14="http://schemas.microsoft.com/office/drawing/2010/main" val="0"/>
                </a:ext>
              </a:extLst>
            </a:blip>
            <a:srcRect r="42502"/>
            <a:stretch/>
          </p:blipFill>
          <p:spPr>
            <a:xfrm>
              <a:off x="4499992" y="6374457"/>
              <a:ext cx="2628800" cy="450684"/>
            </a:xfrm>
            <a:prstGeom prst="rect">
              <a:avLst/>
            </a:prstGeom>
          </p:spPr>
        </p:pic>
        <p:pic>
          <p:nvPicPr>
            <p:cNvPr id="16" name="Imagem 15"/>
            <p:cNvPicPr/>
            <p:nvPr/>
          </p:nvPicPr>
          <p:blipFill rotWithShape="1">
            <a:blip r:embed="rId6" cstate="print"/>
            <a:srcRect l="27281" t="75228" r="66038" b="20181"/>
            <a:stretch/>
          </p:blipFill>
          <p:spPr bwMode="auto">
            <a:xfrm>
              <a:off x="7092280" y="6374456"/>
              <a:ext cx="1944216" cy="450685"/>
            </a:xfrm>
            <a:prstGeom prst="rect">
              <a:avLst/>
            </a:prstGeom>
            <a:ln>
              <a:noFill/>
            </a:ln>
            <a:extLst>
              <a:ext uri="{53640926-AAD7-44D8-BBD7-CCE9431645EC}">
                <a14:shadowObscured xmlns="" xmlns:a14="http://schemas.microsoft.com/office/drawing/2010/main"/>
              </a:ext>
            </a:extLst>
          </p:spPr>
        </p:pic>
      </p:grpSp>
      <p:sp>
        <p:nvSpPr>
          <p:cNvPr id="19" name="Retângulo 18"/>
          <p:cNvSpPr/>
          <p:nvPr/>
        </p:nvSpPr>
        <p:spPr bwMode="auto">
          <a:xfrm>
            <a:off x="634793" y="3313182"/>
            <a:ext cx="7991475" cy="1631216"/>
          </a:xfrm>
          <a:prstGeom prst="rect">
            <a:avLst/>
          </a:prstGeom>
        </p:spPr>
        <p:txBody>
          <a:bodyPr>
            <a:spAutoFit/>
          </a:bodyPr>
          <a:lstStyle/>
          <a:p>
            <a:pPr algn="ctr" fontAlgn="auto">
              <a:spcBef>
                <a:spcPts val="0"/>
              </a:spcBef>
              <a:spcAft>
                <a:spcPts val="0"/>
              </a:spcAft>
              <a:defRPr/>
            </a:pPr>
            <a:endParaRPr lang="pt-BR" sz="2000" dirty="0">
              <a:solidFill>
                <a:schemeClr val="tx1">
                  <a:lumMod val="50000"/>
                  <a:lumOff val="50000"/>
                </a:schemeClr>
              </a:solidFill>
              <a:latin typeface="+mn-lt"/>
              <a:cs typeface="+mn-cs"/>
            </a:endParaRPr>
          </a:p>
          <a:p>
            <a:pPr algn="ctr" fontAlgn="auto">
              <a:spcBef>
                <a:spcPts val="0"/>
              </a:spcBef>
              <a:spcAft>
                <a:spcPts val="0"/>
              </a:spcAft>
              <a:defRPr/>
            </a:pPr>
            <a:endParaRPr lang="pt-BR" sz="2000" dirty="0" smtClean="0">
              <a:solidFill>
                <a:schemeClr val="tx1">
                  <a:lumMod val="50000"/>
                  <a:lumOff val="50000"/>
                </a:schemeClr>
              </a:solidFill>
              <a:latin typeface="+mn-lt"/>
              <a:cs typeface="+mn-cs"/>
            </a:endParaRPr>
          </a:p>
          <a:p>
            <a:pPr algn="ctr" fontAlgn="auto">
              <a:spcBef>
                <a:spcPts val="0"/>
              </a:spcBef>
              <a:spcAft>
                <a:spcPts val="0"/>
              </a:spcAft>
              <a:defRPr/>
            </a:pPr>
            <a:endParaRPr lang="pt-BR" sz="2000" dirty="0">
              <a:solidFill>
                <a:schemeClr val="tx1">
                  <a:lumMod val="50000"/>
                  <a:lumOff val="50000"/>
                </a:schemeClr>
              </a:solidFill>
              <a:latin typeface="+mn-lt"/>
              <a:cs typeface="+mn-cs"/>
            </a:endParaRPr>
          </a:p>
          <a:p>
            <a:pPr algn="ctr" fontAlgn="auto">
              <a:spcBef>
                <a:spcPts val="0"/>
              </a:spcBef>
              <a:spcAft>
                <a:spcPts val="0"/>
              </a:spcAft>
              <a:defRPr/>
            </a:pPr>
            <a:endParaRPr lang="pt-BR" sz="2000" dirty="0" smtClean="0">
              <a:solidFill>
                <a:schemeClr val="tx1">
                  <a:lumMod val="50000"/>
                  <a:lumOff val="50000"/>
                </a:schemeClr>
              </a:solidFill>
              <a:latin typeface="+mn-lt"/>
              <a:cs typeface="+mn-cs"/>
            </a:endParaRPr>
          </a:p>
          <a:p>
            <a:pPr algn="r" fontAlgn="auto">
              <a:spcBef>
                <a:spcPts val="0"/>
              </a:spcBef>
              <a:spcAft>
                <a:spcPts val="0"/>
              </a:spcAft>
              <a:defRPr/>
            </a:pPr>
            <a:r>
              <a:rPr lang="pt-BR" sz="2000" dirty="0" smtClean="0">
                <a:solidFill>
                  <a:schemeClr val="tx2"/>
                </a:solidFill>
                <a:latin typeface="+mn-lt"/>
                <a:cs typeface="+mn-cs"/>
              </a:rPr>
              <a:t>20 de maio </a:t>
            </a:r>
            <a:r>
              <a:rPr lang="pt-BR" sz="2000" dirty="0">
                <a:solidFill>
                  <a:schemeClr val="tx2"/>
                </a:solidFill>
                <a:latin typeface="+mn-lt"/>
                <a:cs typeface="+mn-cs"/>
              </a:rPr>
              <a:t>de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ítulo 2"/>
          <p:cNvSpPr>
            <a:spLocks noGrp="1"/>
          </p:cNvSpPr>
          <p:nvPr>
            <p:ph type="title"/>
          </p:nvPr>
        </p:nvSpPr>
        <p:spPr>
          <a:xfrm>
            <a:off x="457200" y="428604"/>
            <a:ext cx="8229600" cy="500066"/>
          </a:xfrm>
        </p:spPr>
        <p:txBody>
          <a:bodyPr/>
          <a:lstStyle/>
          <a:p>
            <a:r>
              <a:rPr lang="pt-BR" sz="3200" b="1" dirty="0" smtClean="0">
                <a:solidFill>
                  <a:schemeClr val="tx2"/>
                </a:solidFill>
                <a:effectLst>
                  <a:outerShdw blurRad="38100" dist="38100" dir="2700000" algn="tl">
                    <a:srgbClr val="000000">
                      <a:alpha val="43137"/>
                    </a:srgbClr>
                  </a:outerShdw>
                </a:effectLst>
              </a:rPr>
              <a:t>DADOS</a:t>
            </a:r>
            <a:endParaRPr lang="pt-BR" sz="3200" b="1" dirty="0">
              <a:solidFill>
                <a:schemeClr val="tx2"/>
              </a:solidFill>
              <a:effectLst>
                <a:outerShdw blurRad="38100" dist="38100" dir="2700000" algn="tl">
                  <a:srgbClr val="000000">
                    <a:alpha val="43137"/>
                  </a:srgbClr>
                </a:outerShdw>
              </a:effectLst>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467544" y="1142460"/>
            <a:ext cx="4786314" cy="279059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3923556" y="3356992"/>
            <a:ext cx="4956734" cy="2857520"/>
          </a:xfrm>
          <a:prstGeom prst="rect">
            <a:avLst/>
          </a:prstGeom>
          <a:noFill/>
          <a:ln w="9525">
            <a:solidFill>
              <a:schemeClr val="bg1"/>
            </a:solidFill>
            <a:miter lim="800000"/>
            <a:headEnd/>
            <a:tailEnd/>
          </a:ln>
          <a:effectLst/>
        </p:spPr>
      </p:pic>
    </p:spTree>
    <p:extLst>
      <p:ext uri="{BB962C8B-B14F-4D97-AF65-F5344CB8AC3E}">
        <p14:creationId xmlns="" xmlns:p14="http://schemas.microsoft.com/office/powerpoint/2010/main" val="2236822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0" y="857232"/>
            <a:ext cx="9144000"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3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Sistema Nacional de Gerenciamento de Produtos Controlados (SNGPC)</a:t>
            </a:r>
            <a:endParaRPr kumimoji="0" lang="pt-BR" altLang="pt-BR" sz="3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p:txBody>
      </p:sp>
      <p:sp>
        <p:nvSpPr>
          <p:cNvPr id="9" name="Retângulo 8"/>
          <p:cNvSpPr/>
          <p:nvPr/>
        </p:nvSpPr>
        <p:spPr>
          <a:xfrm>
            <a:off x="5004048" y="1928802"/>
            <a:ext cx="3960440" cy="4311950"/>
          </a:xfrm>
          <a:prstGeom prst="rect">
            <a:avLst/>
          </a:prstGeom>
        </p:spPr>
        <p:txBody>
          <a:bodyPr wrap="square">
            <a:spAutoFit/>
          </a:bodyPr>
          <a:lstStyle/>
          <a:p>
            <a:pPr>
              <a:lnSpc>
                <a:spcPct val="130000"/>
              </a:lnSpc>
              <a:buFont typeface="Wingdings" panose="05000000000000000000" pitchFamily="2" charset="2"/>
              <a:buChar char="Ø"/>
              <a:defRPr/>
            </a:pPr>
            <a:r>
              <a:rPr lang="pt-BR" altLang="pt-BR" sz="1600" dirty="0" smtClean="0"/>
              <a:t>Utilizado para realizar o controle e o monitoramento da movimentação de medicamentos sujeitos ao controle especial e outros medicamentos de maior interesse para a saúde pública;</a:t>
            </a:r>
            <a:endParaRPr lang="pt-BR" altLang="pt-BR" sz="1600" dirty="0"/>
          </a:p>
          <a:p>
            <a:pPr>
              <a:lnSpc>
                <a:spcPct val="130000"/>
              </a:lnSpc>
              <a:defRPr/>
            </a:pPr>
            <a:endParaRPr lang="pt-BR" altLang="pt-BR" sz="1400" dirty="0" smtClean="0"/>
          </a:p>
          <a:p>
            <a:pPr>
              <a:lnSpc>
                <a:spcPct val="130000"/>
              </a:lnSpc>
              <a:buFont typeface="Wingdings" panose="05000000000000000000" pitchFamily="2" charset="2"/>
              <a:buChar char="Ø"/>
              <a:defRPr/>
            </a:pPr>
            <a:r>
              <a:rPr lang="es-ES_tradnl" altLang="pt-BR" sz="1600" dirty="0" err="1" smtClean="0"/>
              <a:t>Principais</a:t>
            </a:r>
            <a:r>
              <a:rPr lang="es-ES_tradnl" altLang="pt-BR" sz="1600" dirty="0" smtClean="0"/>
              <a:t> </a:t>
            </a:r>
            <a:r>
              <a:rPr lang="es-ES_tradnl" altLang="pt-BR" sz="1600" dirty="0" err="1" smtClean="0"/>
              <a:t>usuários</a:t>
            </a:r>
            <a:r>
              <a:rPr lang="es-ES_tradnl" altLang="pt-BR" sz="1600" dirty="0" smtClean="0"/>
              <a:t>: </a:t>
            </a:r>
            <a:r>
              <a:rPr lang="es-ES_tradnl" altLang="pt-BR" sz="1600" dirty="0" err="1" smtClean="0"/>
              <a:t>farmacêuticos</a:t>
            </a:r>
            <a:r>
              <a:rPr lang="es-ES_tradnl" altLang="pt-BR" sz="1600" dirty="0" smtClean="0"/>
              <a:t> e </a:t>
            </a:r>
            <a:r>
              <a:rPr lang="es-ES_tradnl" altLang="pt-BR" sz="1600" dirty="0" err="1" smtClean="0"/>
              <a:t>profissionais</a:t>
            </a:r>
            <a:r>
              <a:rPr lang="es-ES_tradnl" altLang="pt-BR" sz="1600" dirty="0" smtClean="0"/>
              <a:t> do Sistema Nacional de Vigilância Sanitária;</a:t>
            </a:r>
          </a:p>
          <a:p>
            <a:pPr>
              <a:lnSpc>
                <a:spcPct val="130000"/>
              </a:lnSpc>
              <a:buFont typeface="Wingdings" panose="05000000000000000000" pitchFamily="2" charset="2"/>
              <a:buChar char="Ø"/>
              <a:defRPr/>
            </a:pPr>
            <a:endParaRPr lang="es-ES_tradnl" altLang="pt-BR" sz="1600" dirty="0" smtClean="0"/>
          </a:p>
          <a:p>
            <a:pPr>
              <a:lnSpc>
                <a:spcPct val="130000"/>
              </a:lnSpc>
              <a:buFont typeface="Wingdings" panose="05000000000000000000" pitchFamily="2" charset="2"/>
              <a:buChar char="Ø"/>
              <a:defRPr/>
            </a:pPr>
            <a:r>
              <a:rPr lang="es-ES_tradnl" altLang="pt-BR" sz="1600" dirty="0" err="1" smtClean="0"/>
              <a:t>Drogarias</a:t>
            </a:r>
            <a:r>
              <a:rPr lang="es-ES_tradnl" altLang="pt-BR" sz="1600" dirty="0" smtClean="0"/>
              <a:t>, </a:t>
            </a:r>
            <a:r>
              <a:rPr lang="es-ES_tradnl" altLang="pt-BR" sz="1600" dirty="0" err="1" smtClean="0"/>
              <a:t>farmácias</a:t>
            </a:r>
            <a:r>
              <a:rPr lang="es-ES_tradnl" altLang="pt-BR" sz="1600" dirty="0" smtClean="0"/>
              <a:t> particulares, públicas, </a:t>
            </a:r>
            <a:r>
              <a:rPr lang="es-ES_tradnl" altLang="pt-BR" sz="1600" dirty="0" err="1" smtClean="0"/>
              <a:t>hospitalares</a:t>
            </a:r>
            <a:r>
              <a:rPr lang="es-ES_tradnl" altLang="pt-BR" sz="1600" dirty="0" smtClean="0"/>
              <a:t>.</a:t>
            </a:r>
            <a:endParaRPr lang="pt-BR" altLang="pt-BR" sz="1600" b="1" dirty="0" smtClean="0"/>
          </a:p>
          <a:p>
            <a:pPr marL="0" indent="0" algn="r">
              <a:lnSpc>
                <a:spcPct val="120000"/>
              </a:lnSpc>
              <a:spcBef>
                <a:spcPct val="50000"/>
              </a:spcBef>
              <a:buNone/>
              <a:defRPr/>
            </a:pPr>
            <a:r>
              <a:rPr lang="pt-BR" altLang="pt-BR" sz="1600" b="1" dirty="0" smtClean="0">
                <a:solidFill>
                  <a:srgbClr val="FF3300"/>
                </a:solidFill>
                <a:effectLst>
                  <a:outerShdw blurRad="38100" dist="38100" dir="2700000" algn="tl">
                    <a:srgbClr val="C0C0C0"/>
                  </a:outerShdw>
                </a:effectLst>
                <a:hlinkClick r:id="rId3"/>
              </a:rPr>
              <a:t>http://www.anvisa.gov.br/sngpc/index.asp</a:t>
            </a:r>
            <a:r>
              <a:rPr lang="pt-BR" altLang="pt-BR" sz="1600" b="1" dirty="0" smtClean="0">
                <a:solidFill>
                  <a:srgbClr val="FF3300"/>
                </a:solidFill>
                <a:effectLst>
                  <a:outerShdw blurRad="38100" dist="38100" dir="2700000" algn="tl">
                    <a:srgbClr val="C0C0C0"/>
                  </a:outerShdw>
                </a:effectLst>
              </a:rPr>
              <a:t> </a:t>
            </a:r>
            <a:endParaRPr lang="pt-BR" sz="1600" dirty="0"/>
          </a:p>
        </p:txBody>
      </p:sp>
      <p:pic>
        <p:nvPicPr>
          <p:cNvPr id="4" name="Imagem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1928802"/>
            <a:ext cx="4320480" cy="4308510"/>
          </a:xfrm>
          <a:prstGeom prst="rect">
            <a:avLst/>
          </a:prstGeom>
        </p:spPr>
      </p:pic>
    </p:spTree>
    <p:extLst>
      <p:ext uri="{BB962C8B-B14F-4D97-AF65-F5344CB8AC3E}">
        <p14:creationId xmlns="" xmlns:p14="http://schemas.microsoft.com/office/powerpoint/2010/main" val="266628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0" y="1125116"/>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3200" b="1" i="0" u="none" strike="noStrike" kern="1200" cap="none" spc="0" normalizeH="0" baseline="0" noProof="0" smtClean="0">
                <a:ln>
                  <a:noFill/>
                </a:ln>
                <a:solidFill>
                  <a:schemeClr val="tx2"/>
                </a:solidFill>
                <a:effectLst/>
                <a:uLnTx/>
                <a:uFillTx/>
                <a:latin typeface="+mn-lt"/>
                <a:ea typeface="+mn-ea"/>
                <a:cs typeface="+mn-cs"/>
              </a:rPr>
              <a:t>Sistema Nacional de Gerenciamento de Produtos Controlados (SNGPC)</a:t>
            </a:r>
            <a:endParaRPr kumimoji="0" lang="pt-BR" altLang="pt-BR"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9" name="Retângulo 8"/>
          <p:cNvSpPr/>
          <p:nvPr/>
        </p:nvSpPr>
        <p:spPr>
          <a:xfrm>
            <a:off x="857224" y="2285992"/>
            <a:ext cx="7215238" cy="4247317"/>
          </a:xfrm>
          <a:prstGeom prst="rect">
            <a:avLst/>
          </a:prstGeom>
        </p:spPr>
        <p:txBody>
          <a:bodyPr wrap="square">
            <a:spAutoFit/>
          </a:bodyPr>
          <a:lstStyle/>
          <a:p>
            <a:r>
              <a:rPr lang="pt-BR" dirty="0" smtClean="0"/>
              <a:t>O SNGPC tem como principais objetivos:</a:t>
            </a:r>
          </a:p>
          <a:p>
            <a:endParaRPr lang="pt-BR" dirty="0" smtClean="0"/>
          </a:p>
          <a:p>
            <a:pPr marL="285750" indent="-285750" algn="just">
              <a:buFont typeface="Wingdings" panose="05000000000000000000" pitchFamily="2" charset="2"/>
              <a:buChar char="Ø"/>
            </a:pPr>
            <a:r>
              <a:rPr lang="pt-BR" dirty="0" smtClean="0">
                <a:solidFill>
                  <a:srgbClr val="FF0000"/>
                </a:solidFill>
              </a:rPr>
              <a:t>monitorar a </a:t>
            </a:r>
            <a:r>
              <a:rPr lang="pt-BR" dirty="0" err="1" smtClean="0">
                <a:solidFill>
                  <a:srgbClr val="FF0000"/>
                </a:solidFill>
              </a:rPr>
              <a:t>dispensação</a:t>
            </a:r>
            <a:r>
              <a:rPr lang="pt-BR" dirty="0" smtClean="0"/>
              <a:t> de medicamentos e substâncias entorpecentes e psicotrópicas e seus precursores; </a:t>
            </a:r>
          </a:p>
          <a:p>
            <a:pPr algn="just"/>
            <a:endParaRPr lang="pt-BR" dirty="0" smtClean="0"/>
          </a:p>
          <a:p>
            <a:pPr marL="285750" indent="-285750" algn="just">
              <a:buFont typeface="Wingdings" panose="05000000000000000000" pitchFamily="2" charset="2"/>
              <a:buChar char="Ø"/>
            </a:pPr>
            <a:r>
              <a:rPr lang="pt-BR" dirty="0" smtClean="0"/>
              <a:t>otimizar o processo de escrituração; </a:t>
            </a:r>
          </a:p>
          <a:p>
            <a:pPr algn="just"/>
            <a:endParaRPr lang="pt-BR" dirty="0" smtClean="0"/>
          </a:p>
          <a:p>
            <a:pPr marL="285750" indent="-285750" algn="just">
              <a:buFont typeface="Wingdings" panose="05000000000000000000" pitchFamily="2" charset="2"/>
              <a:buChar char="Ø"/>
            </a:pPr>
            <a:r>
              <a:rPr lang="pt-BR" dirty="0" smtClean="0"/>
              <a:t>permitir o </a:t>
            </a:r>
            <a:r>
              <a:rPr lang="pt-BR" dirty="0" smtClean="0">
                <a:solidFill>
                  <a:srgbClr val="FF0000"/>
                </a:solidFill>
              </a:rPr>
              <a:t>monitoramento de hábitos de prescrição e consumo de substâncias controladas </a:t>
            </a:r>
            <a:r>
              <a:rPr lang="pt-BR" dirty="0" smtClean="0"/>
              <a:t>em determinada região para propor políticas de controle; </a:t>
            </a:r>
          </a:p>
          <a:p>
            <a:pPr algn="just"/>
            <a:endParaRPr lang="pt-BR" dirty="0" smtClean="0"/>
          </a:p>
          <a:p>
            <a:pPr marL="285750" indent="-285750" algn="just">
              <a:buFont typeface="Wingdings" panose="05000000000000000000" pitchFamily="2" charset="2"/>
              <a:buChar char="Ø"/>
            </a:pPr>
            <a:r>
              <a:rPr lang="pt-BR" dirty="0" smtClean="0"/>
              <a:t>captar dados que permitam a geração de informação atualizada e fidedigna para o SNVS para a tomada de decisão; </a:t>
            </a:r>
          </a:p>
          <a:p>
            <a:pPr algn="just"/>
            <a:endParaRPr lang="pt-BR" dirty="0" smtClean="0"/>
          </a:p>
          <a:p>
            <a:pPr marL="285750" indent="-285750" algn="just">
              <a:buFont typeface="Wingdings" panose="05000000000000000000" pitchFamily="2" charset="2"/>
              <a:buChar char="Ø"/>
            </a:pPr>
            <a:r>
              <a:rPr lang="pt-BR" dirty="0" smtClean="0"/>
              <a:t>dinamizar as ações da vigilância sanitária</a:t>
            </a:r>
            <a:endParaRPr lang="pt-BR" dirty="0"/>
          </a:p>
        </p:txBody>
      </p:sp>
    </p:spTree>
    <p:extLst>
      <p:ext uri="{BB962C8B-B14F-4D97-AF65-F5344CB8AC3E}">
        <p14:creationId xmlns="" xmlns:p14="http://schemas.microsoft.com/office/powerpoint/2010/main" val="266628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2"/>
          <p:cNvSpPr>
            <a:spLocks noGrp="1" noChangeArrowheads="1"/>
          </p:cNvSpPr>
          <p:nvPr>
            <p:ph type="title" idx="4294967295"/>
          </p:nvPr>
        </p:nvSpPr>
        <p:spPr bwMode="auto">
          <a:xfrm>
            <a:off x="-108520" y="714356"/>
            <a:ext cx="9324528" cy="6477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spcBef>
                <a:spcPct val="20000"/>
              </a:spcBef>
            </a:pPr>
            <a:r>
              <a:rPr lang="pt-BR" altLang="pt-BR" sz="2400" b="1" dirty="0">
                <a:solidFill>
                  <a:schemeClr val="tx2"/>
                </a:solidFill>
                <a:effectLst>
                  <a:outerShdw blurRad="38100" dist="38100" dir="2700000" algn="tl">
                    <a:srgbClr val="000000">
                      <a:alpha val="43137"/>
                    </a:srgbClr>
                  </a:outerShdw>
                </a:effectLst>
                <a:latin typeface="+mn-lt"/>
                <a:ea typeface="+mn-ea"/>
                <a:cs typeface="+mn-cs"/>
              </a:rPr>
              <a:t>Sistema Nacional de Gerenciamento de Produtos </a:t>
            </a:r>
            <a:r>
              <a:rPr lang="pt-BR" altLang="pt-BR" sz="2400" b="1" dirty="0" smtClean="0">
                <a:solidFill>
                  <a:schemeClr val="tx2"/>
                </a:solidFill>
                <a:effectLst>
                  <a:outerShdw blurRad="38100" dist="38100" dir="2700000" algn="tl">
                    <a:srgbClr val="000000">
                      <a:alpha val="43137"/>
                    </a:srgbClr>
                  </a:outerShdw>
                </a:effectLst>
                <a:latin typeface="+mn-lt"/>
                <a:ea typeface="+mn-ea"/>
                <a:cs typeface="+mn-cs"/>
              </a:rPr>
              <a:t>Controlados (SNGPC) – Número de caixas vendidas por ano. Brasil, 2009 - 2014</a:t>
            </a:r>
            <a:endParaRPr lang="pt-BR" altLang="pt-BR" sz="24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9" name="CaixaDeTexto 8"/>
          <p:cNvSpPr txBox="1"/>
          <p:nvPr/>
        </p:nvSpPr>
        <p:spPr>
          <a:xfrm>
            <a:off x="306810" y="6011574"/>
            <a:ext cx="1476943" cy="369332"/>
          </a:xfrm>
          <a:prstGeom prst="rect">
            <a:avLst/>
          </a:prstGeom>
          <a:noFill/>
        </p:spPr>
        <p:txBody>
          <a:bodyPr wrap="none" rtlCol="0">
            <a:spAutoFit/>
          </a:bodyPr>
          <a:lstStyle/>
          <a:p>
            <a:r>
              <a:rPr lang="pt-BR" dirty="0" smtClean="0"/>
              <a:t>Fonte: SNGPC</a:t>
            </a:r>
            <a:endParaRPr lang="pt-BR"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00" y="1628800"/>
            <a:ext cx="9156700" cy="424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63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2"/>
          <p:cNvSpPr>
            <a:spLocks noGrp="1" noChangeArrowheads="1"/>
          </p:cNvSpPr>
          <p:nvPr>
            <p:ph type="title" idx="4294967295"/>
          </p:nvPr>
        </p:nvSpPr>
        <p:spPr bwMode="auto">
          <a:xfrm>
            <a:off x="-144016" y="714356"/>
            <a:ext cx="9396536" cy="6477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a:spcBef>
                <a:spcPct val="20000"/>
              </a:spcBef>
            </a:pPr>
            <a:r>
              <a:rPr lang="pt-BR" altLang="pt-BR" sz="2400" b="1" dirty="0">
                <a:solidFill>
                  <a:schemeClr val="tx2"/>
                </a:solidFill>
                <a:effectLst>
                  <a:outerShdw blurRad="38100" dist="38100" dir="2700000" algn="tl">
                    <a:srgbClr val="000000">
                      <a:alpha val="43137"/>
                    </a:srgbClr>
                  </a:outerShdw>
                </a:effectLst>
                <a:latin typeface="+mn-lt"/>
                <a:ea typeface="+mn-ea"/>
                <a:cs typeface="+mn-cs"/>
              </a:rPr>
              <a:t>Sistema Nacional de Gerenciamento de Produtos </a:t>
            </a:r>
            <a:r>
              <a:rPr lang="pt-BR" altLang="pt-BR" sz="2400" b="1" dirty="0" smtClean="0">
                <a:solidFill>
                  <a:schemeClr val="tx2"/>
                </a:solidFill>
                <a:effectLst>
                  <a:outerShdw blurRad="38100" dist="38100" dir="2700000" algn="tl">
                    <a:srgbClr val="000000">
                      <a:alpha val="43137"/>
                    </a:srgbClr>
                  </a:outerShdw>
                </a:effectLst>
                <a:latin typeface="+mn-lt"/>
                <a:ea typeface="+mn-ea"/>
                <a:cs typeface="+mn-cs"/>
              </a:rPr>
              <a:t>Controlados (SNGPC) – Proporção </a:t>
            </a:r>
            <a:r>
              <a:rPr lang="pt-BR" altLang="pt-BR" sz="2400" b="1" dirty="0" smtClean="0">
                <a:solidFill>
                  <a:schemeClr val="tx2"/>
                </a:solidFill>
                <a:effectLst>
                  <a:outerShdw blurRad="38100" dist="38100" dir="2700000" algn="tl">
                    <a:srgbClr val="000000">
                      <a:alpha val="43137"/>
                    </a:srgbClr>
                  </a:outerShdw>
                </a:effectLst>
              </a:rPr>
              <a:t>de caixas vendidas (/100.000hab) por estado. Brasil, 2009 - 2014</a:t>
            </a:r>
            <a:endParaRPr lang="pt-BR" altLang="pt-BR" sz="24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2" name="CaixaDeTexto 1"/>
          <p:cNvSpPr txBox="1"/>
          <p:nvPr/>
        </p:nvSpPr>
        <p:spPr>
          <a:xfrm>
            <a:off x="306810" y="6011574"/>
            <a:ext cx="2982098" cy="369332"/>
          </a:xfrm>
          <a:prstGeom prst="rect">
            <a:avLst/>
          </a:prstGeom>
          <a:noFill/>
        </p:spPr>
        <p:txBody>
          <a:bodyPr wrap="none" rtlCol="0">
            <a:spAutoFit/>
          </a:bodyPr>
          <a:lstStyle/>
          <a:p>
            <a:r>
              <a:rPr lang="pt-BR" dirty="0" smtClean="0"/>
              <a:t>Fonte: SNGPC/ANVISA e IBGE </a:t>
            </a:r>
            <a:endParaRPr lang="pt-BR"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84784"/>
            <a:ext cx="9144000" cy="4670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6394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srcRect/>
          <a:stretch>
            <a:fillRect/>
          </a:stretch>
        </p:blipFill>
        <p:spPr bwMode="auto">
          <a:xfrm>
            <a:off x="539552" y="620689"/>
            <a:ext cx="8317018" cy="5688632"/>
          </a:xfrm>
          <a:prstGeom prst="rect">
            <a:avLst/>
          </a:prstGeom>
          <a:noFill/>
          <a:ln w="9525">
            <a:noFill/>
            <a:miter lim="800000"/>
            <a:headEnd/>
            <a:tailEnd/>
          </a:ln>
          <a:effectLst/>
        </p:spPr>
      </p:pic>
    </p:spTree>
    <p:extLst>
      <p:ext uri="{BB962C8B-B14F-4D97-AF65-F5344CB8AC3E}">
        <p14:creationId xmlns="" xmlns:p14="http://schemas.microsoft.com/office/powerpoint/2010/main" val="2666287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620688"/>
            <a:ext cx="8256794" cy="5598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6287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928992" cy="1080120"/>
          </a:xfrm>
        </p:spPr>
        <p:txBody>
          <a:bodyPr>
            <a:normAutofit/>
          </a:bodyPr>
          <a:lstStyle/>
          <a:p>
            <a:r>
              <a:rPr lang="pt-BR" sz="3200" b="1" dirty="0" smtClean="0"/>
              <a:t> </a:t>
            </a:r>
            <a:endParaRPr lang="pt-BR" sz="3600" b="1" dirty="0"/>
          </a:p>
        </p:txBody>
      </p:sp>
      <p:sp>
        <p:nvSpPr>
          <p:cNvPr id="3" name="Espaço Reservado para Conteúdo 2"/>
          <p:cNvSpPr>
            <a:spLocks noGrp="1"/>
          </p:cNvSpPr>
          <p:nvPr>
            <p:ph idx="1"/>
          </p:nvPr>
        </p:nvSpPr>
        <p:spPr>
          <a:xfrm>
            <a:off x="107504" y="1124744"/>
            <a:ext cx="8640960" cy="5040560"/>
          </a:xfrm>
        </p:spPr>
        <p:txBody>
          <a:bodyPr>
            <a:normAutofit/>
          </a:bodyPr>
          <a:lstStyle/>
          <a:p>
            <a:pPr marL="0" indent="0" algn="ctr">
              <a:buNone/>
            </a:pPr>
            <a:endParaRPr lang="pt-BR" sz="1800" b="1" dirty="0" smtClean="0">
              <a:latin typeface="Arial" panose="020B0604020202020204" pitchFamily="34" charset="0"/>
              <a:cs typeface="Arial" panose="020B0604020202020204" pitchFamily="34" charset="0"/>
            </a:endParaRPr>
          </a:p>
          <a:p>
            <a:pPr marL="0" indent="0" algn="ctr">
              <a:buNone/>
            </a:pPr>
            <a:endParaRPr lang="pt-BR" sz="1800" b="1" dirty="0" smtClean="0">
              <a:latin typeface="Arial" panose="020B0604020202020204" pitchFamily="34" charset="0"/>
              <a:cs typeface="Arial" panose="020B0604020202020204" pitchFamily="34" charset="0"/>
            </a:endParaRPr>
          </a:p>
          <a:p>
            <a:pPr marL="0" indent="0" algn="ctr">
              <a:lnSpc>
                <a:spcPct val="150000"/>
              </a:lnSpc>
              <a:buNone/>
            </a:pPr>
            <a:endParaRPr lang="pt-BR" b="1" dirty="0" smtClean="0">
              <a:solidFill>
                <a:schemeClr val="tx2"/>
              </a:solidFill>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sp>
        <p:nvSpPr>
          <p:cNvPr id="4" name="Rectangle 1"/>
          <p:cNvSpPr>
            <a:spLocks noChangeArrowheads="1"/>
          </p:cNvSpPr>
          <p:nvPr/>
        </p:nvSpPr>
        <p:spPr bwMode="auto">
          <a:xfrm>
            <a:off x="360040" y="2757040"/>
            <a:ext cx="8100392" cy="179151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23805" tIns="-12696" rIns="158700" bIns="1904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700" b="1" i="0" u="sng" strike="noStrike" cap="none" normalizeH="0" baseline="0" dirty="0" smtClean="0">
                <a:ln>
                  <a:noFill/>
                </a:ln>
                <a:solidFill>
                  <a:srgbClr val="756957"/>
                </a:solidFill>
                <a:effectLst/>
                <a:latin typeface="inherit"/>
                <a:cs typeface="Arial" pitchFamily="34" charset="0"/>
              </a:rPr>
              <a:t>Anabolizantes - O que são e para que servem? </a:t>
            </a:r>
            <a:endParaRPr kumimoji="0" lang="pt-BR" sz="1800" b="1" i="0" u="none" strike="noStrike" cap="none" normalizeH="0" baseline="0" dirty="0" smtClean="0">
              <a:ln>
                <a:noFill/>
              </a:ln>
              <a:solidFill>
                <a:srgbClr val="756957"/>
              </a:solidFill>
              <a:effectLst/>
              <a:latin typeface="inherit"/>
              <a:cs typeface="Arial" pitchFamily="34" charset="0"/>
            </a:endParaRP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756957"/>
                </a:solidFill>
                <a:effectLst/>
                <a:latin typeface="Helvetica Neue"/>
                <a:cs typeface="Arial" pitchFamily="34" charset="0"/>
              </a:rPr>
              <a:t>                                                                                                                                        </a:t>
            </a:r>
            <a:r>
              <a:rPr kumimoji="0" lang="pt-BR" sz="1000" b="0" i="0" u="none" strike="noStrike" cap="none" normalizeH="0" baseline="0" dirty="0" smtClean="0">
                <a:ln>
                  <a:noFill/>
                </a:ln>
                <a:solidFill>
                  <a:srgbClr val="333333"/>
                </a:solidFill>
                <a:effectLst/>
                <a:latin typeface="Helvetica Neue"/>
                <a:cs typeface="Arial" pitchFamily="34" charset="0"/>
              </a:rPr>
              <a:t> </a:t>
            </a:r>
            <a:endParaRPr lang="pt-BR" sz="1100" dirty="0">
              <a:solidFill>
                <a:srgbClr val="756957"/>
              </a:solidFill>
              <a:latin typeface="Helvetica Neue"/>
              <a:cs typeface="Arial" pitchFamily="34" charset="0"/>
            </a:endParaRP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Eles prometem resultado rápido em curto prazo. Conhecidos das academias para ajudar a ganhar músculos, os anabolizantes ou esteroides são medicamentos controlados, de tarja vermelha. Isso significa que os perigos do uso inadequado são muito grandes.  Existem indicações reais para seu uso, em casos de doenças crônicas e patologias graves, como pacientes com déficit de testosterona, por exemplo. Mas somente devem ser utilizados após avaliação do médico, que é o profissional competente para avaliar a sua saúde e prescrever o medicamento mais adequado. Por isso, esse tipo de medicamento não pode ser vendido na internet ou em academias; apenas em farmácias e drogarias, com a apresentação e retenção da receita médica</a:t>
            </a:r>
            <a:endParaRPr kumimoji="0" lang="pt-BR" sz="1200" b="0" i="0" u="none" strike="noStrike" cap="none" normalizeH="0" baseline="0" dirty="0" smtClean="0">
              <a:ln>
                <a:noFill/>
              </a:ln>
              <a:solidFill>
                <a:srgbClr val="756957"/>
              </a:solidFill>
              <a:effectLst/>
              <a:latin typeface="Helvetica Neue"/>
              <a:cs typeface="Arial"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196752"/>
            <a:ext cx="1647825"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2918694" y="5651956"/>
            <a:ext cx="3306611" cy="369332"/>
          </a:xfrm>
          <a:prstGeom prst="rect">
            <a:avLst/>
          </a:prstGeom>
        </p:spPr>
        <p:txBody>
          <a:bodyPr wrap="none">
            <a:spAutoFit/>
          </a:bodyPr>
          <a:lstStyle/>
          <a:p>
            <a:r>
              <a:rPr lang="pt-BR" dirty="0"/>
              <a:t>http://www.clicksaudavel.gov.br/</a:t>
            </a:r>
          </a:p>
        </p:txBody>
      </p:sp>
    </p:spTree>
    <p:extLst>
      <p:ext uri="{BB962C8B-B14F-4D97-AF65-F5344CB8AC3E}">
        <p14:creationId xmlns="" xmlns:p14="http://schemas.microsoft.com/office/powerpoint/2010/main" val="2675543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928992" cy="1080120"/>
          </a:xfrm>
        </p:spPr>
        <p:txBody>
          <a:bodyPr>
            <a:normAutofit/>
          </a:bodyPr>
          <a:lstStyle/>
          <a:p>
            <a:r>
              <a:rPr lang="pt-BR" sz="3200" b="1" dirty="0" smtClean="0"/>
              <a:t> </a:t>
            </a:r>
            <a:endParaRPr lang="pt-BR" sz="3600" b="1" dirty="0"/>
          </a:p>
        </p:txBody>
      </p:sp>
      <p:sp>
        <p:nvSpPr>
          <p:cNvPr id="3" name="Espaço Reservado para Conteúdo 2"/>
          <p:cNvSpPr>
            <a:spLocks noGrp="1"/>
          </p:cNvSpPr>
          <p:nvPr>
            <p:ph idx="1"/>
          </p:nvPr>
        </p:nvSpPr>
        <p:spPr>
          <a:xfrm>
            <a:off x="179512" y="1268760"/>
            <a:ext cx="8640960" cy="5040560"/>
          </a:xfrm>
        </p:spPr>
        <p:txBody>
          <a:bodyPr>
            <a:normAutofit/>
          </a:bodyPr>
          <a:lstStyle/>
          <a:p>
            <a:pPr marL="0" indent="0" algn="ctr">
              <a:buNone/>
            </a:pPr>
            <a:endParaRPr lang="pt-BR" sz="1800" b="1" dirty="0" smtClean="0">
              <a:latin typeface="Arial" panose="020B0604020202020204" pitchFamily="34" charset="0"/>
              <a:cs typeface="Arial" panose="020B0604020202020204" pitchFamily="34" charset="0"/>
            </a:endParaRPr>
          </a:p>
          <a:p>
            <a:pPr marL="0" indent="0" algn="ctr">
              <a:buNone/>
            </a:pPr>
            <a:endParaRPr lang="pt-BR" sz="1800" b="1" dirty="0" smtClean="0">
              <a:latin typeface="Arial" panose="020B0604020202020204" pitchFamily="34" charset="0"/>
              <a:cs typeface="Arial" panose="020B0604020202020204" pitchFamily="34" charset="0"/>
            </a:endParaRPr>
          </a:p>
          <a:p>
            <a:pPr marL="0" indent="0" algn="ctr">
              <a:lnSpc>
                <a:spcPct val="150000"/>
              </a:lnSpc>
              <a:buNone/>
            </a:pPr>
            <a:endParaRPr lang="pt-BR" b="1" dirty="0" smtClean="0">
              <a:solidFill>
                <a:schemeClr val="tx2"/>
              </a:solidFill>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1196752"/>
            <a:ext cx="1647825"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rot="10800000" flipV="1">
            <a:off x="323528" y="2607151"/>
            <a:ext cx="8703865" cy="297645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23805" tIns="-12696" rIns="158700" bIns="1904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700" b="1" i="0" u="sng" strike="noStrike" cap="none" normalizeH="0" baseline="0" dirty="0" smtClean="0">
                <a:ln>
                  <a:noFill/>
                </a:ln>
                <a:solidFill>
                  <a:srgbClr val="756957"/>
                </a:solidFill>
                <a:effectLst/>
                <a:latin typeface="inherit"/>
                <a:cs typeface="Arial" pitchFamily="34" charset="0"/>
              </a:rPr>
              <a:t>Quais os riscos de usar anabolizantes? </a:t>
            </a:r>
            <a:endParaRPr kumimoji="0" lang="pt-BR" sz="1800" b="1" i="0" u="none" strike="noStrike" cap="none" normalizeH="0" baseline="0" dirty="0" smtClean="0">
              <a:ln>
                <a:noFill/>
              </a:ln>
              <a:solidFill>
                <a:srgbClr val="756957"/>
              </a:solidFill>
              <a:effectLst/>
              <a:latin typeface="inherit"/>
              <a:cs typeface="Arial" pitchFamily="34" charset="0"/>
            </a:endParaRPr>
          </a:p>
          <a:p>
            <a:pPr marL="0" marR="0" lvl="0" indent="33338" algn="just" defTabSz="914400" rtl="0" eaLnBrk="0" fontAlgn="ctr"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756957"/>
                </a:solidFill>
                <a:effectLst/>
                <a:latin typeface="Helvetica Neue"/>
                <a:cs typeface="Arial" pitchFamily="34" charset="0"/>
              </a:rPr>
              <a:t> </a:t>
            </a:r>
            <a:endParaRPr kumimoji="0" lang="pt-BR" sz="1100" b="0" i="0" u="none" strike="noStrike" cap="none" normalizeH="0" baseline="0" dirty="0" smtClean="0">
              <a:ln>
                <a:noFill/>
              </a:ln>
              <a:solidFill>
                <a:srgbClr val="756957"/>
              </a:solidFill>
              <a:effectLst/>
              <a:latin typeface="Helvetica Neue"/>
              <a:cs typeface="Arial" pitchFamily="34" charset="0"/>
            </a:endParaRP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Consumir anabolizantes sem a orientação de um médico pode causar alteração das taxas de colesterol, distúrbios na coagulação do sangue, hipertensão, tumores no fígado e no pâncreas, ataque cardíaco e até morte.</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 </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Mulheres que tomam anabolizantes para aumento de sua massa muscular tendem a sofrer efeitos colaterais como o engrossamento da voz, o surgimento de pelos no corpo e no rosto, a perda de cabelo, a diminuição dos seios, crescimento anormal do clitóris e até o câncer de ovário. Nos homens, pode ocorrer redução da libido, da produção de esperma, além de impotência sexual, infertilidade, dificuldade ou dor ao urinar, calvície e insônia.</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 </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No caso dos anabolizantes de uso veterinário o risco é ainda maior, pois não há testes que garantam a segurança de uso em humanos, nem mesmo se as doses “recomendadas” são adequadas. Medicamentos veterinários foram produzidos e testados para uso exclusivo em animais.</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 </a:t>
            </a:r>
          </a:p>
          <a:p>
            <a:pPr marL="0" marR="0" lvl="0" indent="33338" algn="just"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756957"/>
                </a:solidFill>
                <a:effectLst/>
                <a:latin typeface="Helvetica Neue"/>
                <a:cs typeface="Arial" pitchFamily="34" charset="0"/>
              </a:rPr>
              <a:t>Alguém ofereceu anabolizantes para você na academia ou pela internet? Faça uma denúncia à vigilância sanitária da sua cidade. Você encontra os telefones </a:t>
            </a:r>
            <a:r>
              <a:rPr kumimoji="0" lang="pt-BR" sz="1100" b="0" i="0" u="none" strike="noStrike" cap="none" normalizeH="0" baseline="0" dirty="0" smtClean="0">
                <a:ln>
                  <a:noFill/>
                </a:ln>
                <a:solidFill>
                  <a:srgbClr val="756957"/>
                </a:solidFill>
                <a:effectLst/>
                <a:latin typeface="Helvetica Neue"/>
                <a:cs typeface="Arial" pitchFamily="34" charset="0"/>
                <a:hlinkClick r:id="rId3"/>
              </a:rPr>
              <a:t>aqui</a:t>
            </a:r>
            <a:r>
              <a:rPr kumimoji="0" lang="pt-BR" sz="1100" b="0" i="0" u="none" strike="noStrike" cap="none" normalizeH="0" baseline="0" dirty="0" smtClean="0">
                <a:ln>
                  <a:noFill/>
                </a:ln>
                <a:solidFill>
                  <a:srgbClr val="756957"/>
                </a:solidFill>
                <a:effectLst/>
                <a:latin typeface="Helvetica Neue"/>
                <a:cs typeface="Arial" pitchFamily="34" charset="0"/>
              </a:rPr>
              <a:t>.</a:t>
            </a:r>
            <a:endParaRPr kumimoji="0" lang="pt-BR" sz="10900" b="0" i="0" u="none" strike="noStrike" cap="none" normalizeH="0" baseline="0" dirty="0" smtClean="0">
              <a:ln>
                <a:noFill/>
              </a:ln>
              <a:solidFill>
                <a:srgbClr val="756957"/>
              </a:solidFill>
              <a:effectLst/>
              <a:latin typeface="Helvetica Neue"/>
              <a:cs typeface="Arial" pitchFamily="34" charset="0"/>
            </a:endParaRPr>
          </a:p>
        </p:txBody>
      </p:sp>
      <p:sp>
        <p:nvSpPr>
          <p:cNvPr id="6" name="Retângulo 5"/>
          <p:cNvSpPr/>
          <p:nvPr/>
        </p:nvSpPr>
        <p:spPr>
          <a:xfrm>
            <a:off x="2918694" y="5867980"/>
            <a:ext cx="3306611" cy="369332"/>
          </a:xfrm>
          <a:prstGeom prst="rect">
            <a:avLst/>
          </a:prstGeom>
        </p:spPr>
        <p:txBody>
          <a:bodyPr wrap="none">
            <a:spAutoFit/>
          </a:bodyPr>
          <a:lstStyle/>
          <a:p>
            <a:r>
              <a:rPr lang="pt-BR" dirty="0"/>
              <a:t>http://www.clicksaudavel.gov.br/</a:t>
            </a:r>
          </a:p>
        </p:txBody>
      </p:sp>
    </p:spTree>
    <p:extLst>
      <p:ext uri="{BB962C8B-B14F-4D97-AF65-F5344CB8AC3E}">
        <p14:creationId xmlns="" xmlns:p14="http://schemas.microsoft.com/office/powerpoint/2010/main" val="15381527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928992" cy="1080120"/>
          </a:xfrm>
        </p:spPr>
        <p:txBody>
          <a:bodyPr>
            <a:normAutofit/>
          </a:bodyPr>
          <a:lstStyle/>
          <a:p>
            <a:r>
              <a:rPr lang="pt-BR" sz="3200" b="1" dirty="0" smtClean="0"/>
              <a:t> </a:t>
            </a:r>
            <a:endParaRPr lang="pt-BR" sz="3600" b="1" dirty="0"/>
          </a:p>
        </p:txBody>
      </p:sp>
      <p:sp>
        <p:nvSpPr>
          <p:cNvPr id="3" name="Espaço Reservado para Conteúdo 2"/>
          <p:cNvSpPr>
            <a:spLocks noGrp="1"/>
          </p:cNvSpPr>
          <p:nvPr>
            <p:ph idx="1"/>
          </p:nvPr>
        </p:nvSpPr>
        <p:spPr>
          <a:xfrm>
            <a:off x="107504" y="1124744"/>
            <a:ext cx="8640960" cy="5040560"/>
          </a:xfrm>
        </p:spPr>
        <p:txBody>
          <a:bodyPr>
            <a:normAutofit/>
          </a:bodyPr>
          <a:lstStyle/>
          <a:p>
            <a:pPr marL="0" indent="0" algn="ctr">
              <a:buNone/>
            </a:pPr>
            <a:endParaRPr lang="pt-BR" sz="1800" b="1" dirty="0" smtClean="0">
              <a:latin typeface="Arial" panose="020B0604020202020204" pitchFamily="34" charset="0"/>
              <a:cs typeface="Arial" panose="020B0604020202020204" pitchFamily="34" charset="0"/>
            </a:endParaRPr>
          </a:p>
          <a:p>
            <a:pPr marL="0" indent="0" algn="ctr">
              <a:buNone/>
            </a:pPr>
            <a:endParaRPr lang="pt-BR" sz="1800" b="1" dirty="0" smtClean="0">
              <a:latin typeface="Arial" panose="020B0604020202020204" pitchFamily="34" charset="0"/>
              <a:cs typeface="Arial" panose="020B0604020202020204" pitchFamily="34" charset="0"/>
            </a:endParaRPr>
          </a:p>
          <a:p>
            <a:pPr marL="0" indent="0" algn="ctr">
              <a:lnSpc>
                <a:spcPct val="150000"/>
              </a:lnSpc>
              <a:buNone/>
            </a:pPr>
            <a:endParaRPr lang="pt-BR" b="1" dirty="0" smtClean="0">
              <a:solidFill>
                <a:schemeClr val="tx2"/>
              </a:solidFill>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342900" algn="ctr">
              <a:buFont typeface="Wingdings" panose="05000000000000000000" pitchFamily="2" charset="2"/>
              <a:buChar char="Ø"/>
            </a:pPr>
            <a:endParaRPr lang="pt-B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pt-BR" dirty="0" smtClean="0"/>
          </a:p>
          <a:p>
            <a:pPr algn="ctr"/>
            <a:endParaRPr lang="pt-BR" dirty="0" smtClean="0"/>
          </a:p>
          <a:p>
            <a:pPr algn="ctr"/>
            <a:endParaRPr lang="pt-BR" dirty="0" smtClean="0"/>
          </a:p>
          <a:p>
            <a:pPr algn="ctr"/>
            <a:endParaRPr lang="pt-BR" dirty="0" smtClean="0"/>
          </a:p>
          <a:p>
            <a:pPr algn="ctr"/>
            <a:endParaRPr lang="pt-BR" dirty="0"/>
          </a:p>
        </p:txBody>
      </p:sp>
      <p:sp>
        <p:nvSpPr>
          <p:cNvPr id="4" name="Retângulo 3"/>
          <p:cNvSpPr/>
          <p:nvPr/>
        </p:nvSpPr>
        <p:spPr>
          <a:xfrm>
            <a:off x="107504" y="2420888"/>
            <a:ext cx="8856984" cy="3970318"/>
          </a:xfrm>
          <a:prstGeom prst="rect">
            <a:avLst/>
          </a:prstGeom>
        </p:spPr>
        <p:txBody>
          <a:bodyPr wrap="square">
            <a:spAutoFit/>
          </a:bodyPr>
          <a:lstStyle/>
          <a:p>
            <a:pPr algn="just"/>
            <a:r>
              <a:rPr lang="pt-BR" b="1" dirty="0"/>
              <a:t>Cuidado com os anabolizantes falsificados </a:t>
            </a:r>
          </a:p>
          <a:p>
            <a:pPr algn="just"/>
            <a:r>
              <a:rPr lang="pt-BR" dirty="0" smtClean="0"/>
              <a:t>Já </a:t>
            </a:r>
            <a:r>
              <a:rPr lang="pt-BR" dirty="0"/>
              <a:t>sabemos que os anabolizantes são medicamentos de tarja vermelha, que só podem ser vendidos em farmácias e drogarias com apresentação e retenção da prescrição médica.</a:t>
            </a:r>
          </a:p>
          <a:p>
            <a:pPr algn="just"/>
            <a:r>
              <a:rPr lang="pt-BR" dirty="0"/>
              <a:t>Mas se você precisa de mais um motivo para fugir das ofertas desses produtos nas academias ou internet, fique sabendo: grande parte das vendas nesses casos é de produtos falsificados.</a:t>
            </a:r>
          </a:p>
          <a:p>
            <a:pPr algn="just"/>
            <a:r>
              <a:rPr lang="pt-BR" dirty="0"/>
              <a:t>Produtos falsificados são cópias de medicamentos regularizados fabricados por pessoas e em locais desconhecidos.  Por serem clandestinos, podem trazer dosagens acima da quantidade normal, aumentando as chances de uma parada cardíaca, e no caso dos injetáveis, podem apresentação contaminação e causar infecções, entre outros riscos.  Ou seja, ninguém pode afirmar o que há dentro dessas ampolas ou comprimidos.</a:t>
            </a:r>
          </a:p>
          <a:p>
            <a:pPr algn="just"/>
            <a:r>
              <a:rPr lang="pt-BR" dirty="0"/>
              <a:t>Exercícios físicos e alimentação saudável ainda são os principais modos de alcançar saúde e um corpo bonito.</a:t>
            </a:r>
          </a:p>
          <a:p>
            <a:pPr algn="just"/>
            <a:r>
              <a:rPr lang="pt-BR" dirty="0"/>
              <a:t>Para acessar a lista dos medicamentos falsificados identificados pela Anvisa, incluindo os anabolizantes, clique </a:t>
            </a:r>
            <a:r>
              <a:rPr lang="pt-BR" dirty="0">
                <a:hlinkClick r:id="rId2"/>
              </a:rPr>
              <a:t>aqui</a:t>
            </a:r>
            <a:r>
              <a:rPr lang="pt-BR" dirty="0"/>
              <a:t>. </a:t>
            </a:r>
            <a:endParaRPr lang="pt-BR" dirty="0">
              <a:effectLst/>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196752"/>
            <a:ext cx="1647825"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2918694" y="6372036"/>
            <a:ext cx="3306611" cy="369332"/>
          </a:xfrm>
          <a:prstGeom prst="rect">
            <a:avLst/>
          </a:prstGeom>
        </p:spPr>
        <p:txBody>
          <a:bodyPr wrap="none">
            <a:spAutoFit/>
          </a:bodyPr>
          <a:lstStyle/>
          <a:p>
            <a:r>
              <a:rPr lang="pt-BR" dirty="0"/>
              <a:t>http://www.clicksaudavel.gov.br/</a:t>
            </a:r>
          </a:p>
        </p:txBody>
      </p:sp>
    </p:spTree>
    <p:extLst>
      <p:ext uri="{BB962C8B-B14F-4D97-AF65-F5344CB8AC3E}">
        <p14:creationId xmlns="" xmlns:p14="http://schemas.microsoft.com/office/powerpoint/2010/main" val="23320381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395288" y="1557338"/>
            <a:ext cx="8440737" cy="4823990"/>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285720" y="692696"/>
            <a:ext cx="8643998" cy="724942"/>
          </a:xfrm>
        </p:spPr>
        <p:txBody>
          <a:bodyPr/>
          <a:lstStyle/>
          <a:p>
            <a:r>
              <a:rPr lang="pt-BR" sz="3000" b="1" dirty="0" smtClean="0">
                <a:solidFill>
                  <a:schemeClr val="tx2"/>
                </a:solidFill>
                <a:effectLst>
                  <a:outerShdw blurRad="38100" dist="38100" dir="2700000" algn="tl">
                    <a:srgbClr val="000000">
                      <a:alpha val="43137"/>
                    </a:srgbClr>
                  </a:outerShdw>
                </a:effectLst>
                <a:latin typeface="+mn-lt"/>
                <a:ea typeface="+mn-ea"/>
                <a:cs typeface="+mn-cs"/>
              </a:rPr>
              <a:t>ATUAÇÃO </a:t>
            </a:r>
            <a:r>
              <a:rPr lang="pt-BR" sz="3000" b="1" dirty="0">
                <a:solidFill>
                  <a:schemeClr val="tx2"/>
                </a:solidFill>
                <a:effectLst>
                  <a:outerShdw blurRad="38100" dist="38100" dir="2700000" algn="tl">
                    <a:srgbClr val="000000">
                      <a:alpha val="43137"/>
                    </a:srgbClr>
                  </a:outerShdw>
                </a:effectLst>
                <a:latin typeface="+mn-lt"/>
                <a:ea typeface="+mn-ea"/>
                <a:cs typeface="+mn-cs"/>
              </a:rPr>
              <a:t>DA ANVISA NO REGISTRO DE </a:t>
            </a:r>
            <a:r>
              <a:rPr lang="pt-BR" sz="3000" b="1" dirty="0" smtClean="0">
                <a:solidFill>
                  <a:schemeClr val="tx2"/>
                </a:solidFill>
                <a:effectLst>
                  <a:outerShdw blurRad="38100" dist="38100" dir="2700000" algn="tl">
                    <a:srgbClr val="000000">
                      <a:alpha val="43137"/>
                    </a:srgbClr>
                  </a:outerShdw>
                </a:effectLst>
                <a:latin typeface="+mn-lt"/>
                <a:ea typeface="+mn-ea"/>
                <a:cs typeface="+mn-cs"/>
              </a:rPr>
              <a:t>MEDICAMENTOS</a:t>
            </a:r>
            <a:endParaRPr lang="pt-BR" sz="30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9" name="Rectangle 7"/>
          <p:cNvSpPr txBox="1">
            <a:spLocks noChangeArrowheads="1"/>
          </p:cNvSpPr>
          <p:nvPr/>
        </p:nvSpPr>
        <p:spPr bwMode="auto">
          <a:xfrm>
            <a:off x="395536" y="1628800"/>
            <a:ext cx="8424936" cy="237626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defRPr/>
            </a:pPr>
            <a:endParaRPr lang="pt-BR" sz="1800" dirty="0" smtClean="0">
              <a:solidFill>
                <a:schemeClr val="tx1"/>
              </a:solidFill>
              <a:effectLst/>
            </a:endParaRPr>
          </a:p>
          <a:p>
            <a:pPr algn="l">
              <a:lnSpc>
                <a:spcPct val="100000"/>
              </a:lnSpc>
              <a:defRPr/>
            </a:pPr>
            <a:endParaRPr lang="pt-BR" sz="1800" dirty="0" smtClean="0">
              <a:solidFill>
                <a:schemeClr val="tx1"/>
              </a:solidFill>
              <a:effectLst/>
            </a:endParaRPr>
          </a:p>
          <a:p>
            <a:pPr algn="l">
              <a:lnSpc>
                <a:spcPct val="100000"/>
              </a:lnSpc>
              <a:defRPr/>
            </a:pPr>
            <a:endParaRPr lang="pt-BR" sz="1800" dirty="0" smtClean="0">
              <a:solidFill>
                <a:schemeClr val="tx1"/>
              </a:solidFill>
              <a:effectLst/>
            </a:endParaRPr>
          </a:p>
        </p:txBody>
      </p:sp>
      <p:sp>
        <p:nvSpPr>
          <p:cNvPr id="7" name="Retângulo 6"/>
          <p:cNvSpPr/>
          <p:nvPr/>
        </p:nvSpPr>
        <p:spPr>
          <a:xfrm>
            <a:off x="428596" y="1618199"/>
            <a:ext cx="8428314" cy="4185761"/>
          </a:xfrm>
          <a:prstGeom prst="rect">
            <a:avLst/>
          </a:prstGeom>
        </p:spPr>
        <p:txBody>
          <a:bodyPr wrap="square">
            <a:spAutoFit/>
          </a:bodyPr>
          <a:lstStyle/>
          <a:p>
            <a:pPr algn="just"/>
            <a:r>
              <a:rPr lang="pt-BR" sz="1400" dirty="0" smtClean="0"/>
              <a:t>        </a:t>
            </a:r>
            <a:r>
              <a:rPr lang="pt-BR" sz="1400" b="1" dirty="0" smtClean="0"/>
              <a:t>Lei </a:t>
            </a:r>
            <a:r>
              <a:rPr lang="pt-BR" sz="1400" b="1" dirty="0"/>
              <a:t>6.360 de 23/09/1976 </a:t>
            </a:r>
            <a:r>
              <a:rPr lang="pt-BR" sz="1400" dirty="0"/>
              <a:t>- Dispõe sobre a vigilância a que ficam sujeitos os medicamentos, as drogas, os insumos farmacêuticos e correlatos, cosméticos, saneantes e outros produtos e dá outras providências.</a:t>
            </a:r>
          </a:p>
          <a:p>
            <a:pPr marL="342900" indent="-342900"/>
            <a:endParaRPr lang="pt-BR" sz="1400" dirty="0"/>
          </a:p>
          <a:p>
            <a:pPr marL="1257300" lvl="2" indent="-342900">
              <a:buFont typeface="Wingdings" pitchFamily="2" charset="2"/>
              <a:buChar char="Ø"/>
            </a:pPr>
            <a:r>
              <a:rPr lang="pt-BR" sz="1400" dirty="0" smtClean="0"/>
              <a:t>Artigo </a:t>
            </a:r>
            <a:r>
              <a:rPr lang="pt-BR" sz="1400" dirty="0"/>
              <a:t>12 da Lei 6.360 de </a:t>
            </a:r>
            <a:r>
              <a:rPr lang="pt-BR" sz="1400" dirty="0" smtClean="0"/>
              <a:t>1976: </a:t>
            </a:r>
          </a:p>
          <a:p>
            <a:pPr lvl="5" algn="just"/>
            <a:r>
              <a:rPr lang="pt-BR" sz="1400" dirty="0" smtClean="0"/>
              <a:t> </a:t>
            </a:r>
            <a:r>
              <a:rPr lang="pt-BR" sz="1400" dirty="0"/>
              <a:t>“ </a:t>
            </a:r>
            <a:r>
              <a:rPr lang="pt-BR" sz="1400" i="1" dirty="0"/>
              <a:t>Nenhum dos produtos de que trata esta Lei, inclusive os importados, poderá ser industrializado, exposto à venda ou entregue ao consumo antes de registrado no Ministério da Saúde</a:t>
            </a:r>
            <a:r>
              <a:rPr lang="pt-BR" sz="1400" i="1" dirty="0" smtClean="0"/>
              <a:t>.”.</a:t>
            </a:r>
          </a:p>
          <a:p>
            <a:pPr marL="1257300" lvl="2" indent="-342900">
              <a:buFont typeface="Wingdings" pitchFamily="2" charset="2"/>
              <a:buChar char="Ø"/>
            </a:pPr>
            <a:r>
              <a:rPr lang="pt-BR" sz="1400" dirty="0" smtClean="0"/>
              <a:t>Artigo 16 </a:t>
            </a:r>
            <a:r>
              <a:rPr lang="pt-BR" sz="1400" dirty="0"/>
              <a:t>da Lei 6.360 de 1976: </a:t>
            </a:r>
          </a:p>
          <a:p>
            <a:pPr lvl="5" algn="just"/>
            <a:r>
              <a:rPr lang="pt-BR" sz="1400" dirty="0"/>
              <a:t> </a:t>
            </a:r>
            <a:r>
              <a:rPr lang="pt-BR" sz="1400" dirty="0" smtClean="0"/>
              <a:t>“</a:t>
            </a:r>
            <a:r>
              <a:rPr lang="pt-BR" sz="1400" dirty="0"/>
              <a:t> </a:t>
            </a:r>
            <a:r>
              <a:rPr lang="pt-BR" sz="1400" i="1" dirty="0"/>
              <a:t>Art. 16 O registro de drogas, medicamentos, insumos farmacêuticos e correlatos, dadas as suas características sanitárias, medicamentosas ou profiláticas, curativas, paliativas, ou mesmo para fins de diagnóstico, fica sujeito, além do atendimento das exigências próprias, aos seguintes requisitos específicos: </a:t>
            </a:r>
            <a:r>
              <a:rPr lang="pt-BR" sz="1400" i="1" dirty="0" smtClean="0"/>
              <a:t>(...)</a:t>
            </a:r>
          </a:p>
          <a:p>
            <a:pPr lvl="5" algn="just"/>
            <a:r>
              <a:rPr lang="pt-BR" sz="1400" i="1" dirty="0"/>
              <a:t>	</a:t>
            </a:r>
            <a:r>
              <a:rPr lang="pt-BR" sz="1400" dirty="0" smtClean="0">
                <a:solidFill>
                  <a:srgbClr val="C00000"/>
                </a:solidFill>
              </a:rPr>
              <a:t>II </a:t>
            </a:r>
            <a:r>
              <a:rPr lang="pt-BR" sz="1400" dirty="0">
                <a:solidFill>
                  <a:srgbClr val="C00000"/>
                </a:solidFill>
              </a:rPr>
              <a:t>- </a:t>
            </a:r>
            <a:r>
              <a:rPr lang="pt-BR" sz="1400" i="1" dirty="0">
                <a:solidFill>
                  <a:srgbClr val="C00000"/>
                </a:solidFill>
              </a:rPr>
              <a:t>que o produto, através de comprovação científica e de análise, seja reconhecido como seguro e eficaz para o uso a que se propõe, e possua a identidade, atividade, qualidade, pureza e inocuidade necessárias</a:t>
            </a:r>
            <a:r>
              <a:rPr lang="pt-BR" sz="1400" i="1" dirty="0" smtClean="0">
                <a:solidFill>
                  <a:srgbClr val="C00000"/>
                </a:solidFill>
              </a:rPr>
              <a:t>;</a:t>
            </a:r>
          </a:p>
          <a:p>
            <a:pPr lvl="5" algn="just"/>
            <a:r>
              <a:rPr lang="pt-BR" sz="1400" i="1" dirty="0" smtClean="0">
                <a:solidFill>
                  <a:srgbClr val="C00000"/>
                </a:solidFill>
              </a:rPr>
              <a:t>            III </a:t>
            </a:r>
            <a:r>
              <a:rPr lang="pt-BR" sz="1400" i="1" dirty="0">
                <a:solidFill>
                  <a:srgbClr val="C00000"/>
                </a:solidFill>
              </a:rPr>
              <a:t>- tratando-se de produto novo, que sejam oferecidas amplas informações sobre a sua composição e o seu uso, para avaliação de sua natureza e determinação do grau de segurança e eficácia necessários” </a:t>
            </a:r>
            <a:endParaRPr lang="pt-BR" i="1"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5922586"/>
            <a:ext cx="3719476" cy="350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5459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0" y="642918"/>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Ações de Fiscalização</a:t>
            </a:r>
            <a:endParaRPr kumimoji="0" lang="pt-BR" altLang="pt-BR"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p:txBody>
      </p:sp>
      <p:sp>
        <p:nvSpPr>
          <p:cNvPr id="9" name="Retângulo 8"/>
          <p:cNvSpPr/>
          <p:nvPr/>
        </p:nvSpPr>
        <p:spPr>
          <a:xfrm>
            <a:off x="857224" y="1643050"/>
            <a:ext cx="7215238" cy="4061112"/>
          </a:xfrm>
          <a:prstGeom prst="rect">
            <a:avLst/>
          </a:prstGeom>
        </p:spPr>
        <p:txBody>
          <a:bodyPr wrap="square">
            <a:spAutoFit/>
          </a:bodyPr>
          <a:lstStyle/>
          <a:p>
            <a:pPr marL="285750" indent="-285750" fontAlgn="auto">
              <a:lnSpc>
                <a:spcPct val="130000"/>
              </a:lnSpc>
              <a:spcBef>
                <a:spcPts val="0"/>
              </a:spcBef>
              <a:spcAft>
                <a:spcPts val="0"/>
              </a:spcAft>
              <a:buFont typeface="Wingdings" panose="05000000000000000000" pitchFamily="2" charset="2"/>
              <a:buChar char="Ø"/>
              <a:defRPr/>
            </a:pPr>
            <a:r>
              <a:rPr lang="pt-BR" altLang="pt-BR" sz="2000" dirty="0" smtClean="0">
                <a:solidFill>
                  <a:prstClr val="black"/>
                </a:solidFill>
                <a:latin typeface="Calibri"/>
              </a:rPr>
              <a:t>Suspensão de comercialização (</a:t>
            </a:r>
            <a:r>
              <a:rPr lang="pt-BR" altLang="pt-BR" sz="2000" dirty="0" err="1" smtClean="0">
                <a:solidFill>
                  <a:prstClr val="black"/>
                </a:solidFill>
                <a:latin typeface="Calibri"/>
              </a:rPr>
              <a:t>VISAs</a:t>
            </a:r>
            <a:r>
              <a:rPr lang="pt-BR" altLang="pt-BR" sz="2000" dirty="0" smtClean="0">
                <a:solidFill>
                  <a:prstClr val="black"/>
                </a:solidFill>
                <a:latin typeface="Calibri"/>
              </a:rPr>
              <a:t> e </a:t>
            </a:r>
            <a:r>
              <a:rPr lang="pt-BR" altLang="pt-BR" sz="2000" dirty="0" err="1" smtClean="0">
                <a:solidFill>
                  <a:prstClr val="black"/>
                </a:solidFill>
                <a:latin typeface="Calibri"/>
              </a:rPr>
              <a:t>Anvisa</a:t>
            </a:r>
            <a:r>
              <a:rPr lang="pt-BR" altLang="pt-BR" sz="2000" dirty="0" smtClean="0">
                <a:solidFill>
                  <a:prstClr val="black"/>
                </a:solidFill>
                <a:latin typeface="Calibri"/>
              </a:rPr>
              <a:t>);</a:t>
            </a:r>
          </a:p>
          <a:p>
            <a:pPr marL="285750" indent="-285750" fontAlgn="auto">
              <a:lnSpc>
                <a:spcPct val="130000"/>
              </a:lnSpc>
              <a:spcBef>
                <a:spcPts val="0"/>
              </a:spcBef>
              <a:spcAft>
                <a:spcPts val="0"/>
              </a:spcAft>
              <a:buFont typeface="Wingdings" panose="05000000000000000000" pitchFamily="2" charset="2"/>
              <a:buChar char="Ø"/>
              <a:defRPr/>
            </a:pPr>
            <a:endParaRPr lang="pt-BR" altLang="pt-BR" sz="2000" dirty="0" smtClean="0">
              <a:solidFill>
                <a:prstClr val="black"/>
              </a:solidFill>
              <a:latin typeface="Calibri"/>
            </a:endParaRPr>
          </a:p>
          <a:p>
            <a:pPr marL="285750" indent="-285750" fontAlgn="auto">
              <a:lnSpc>
                <a:spcPct val="130000"/>
              </a:lnSpc>
              <a:spcBef>
                <a:spcPts val="0"/>
              </a:spcBef>
              <a:spcAft>
                <a:spcPts val="0"/>
              </a:spcAft>
              <a:buFont typeface="Wingdings" panose="05000000000000000000" pitchFamily="2" charset="2"/>
              <a:buChar char="Ø"/>
              <a:defRPr/>
            </a:pPr>
            <a:r>
              <a:rPr lang="pt-BR" altLang="pt-BR" sz="2000" dirty="0" smtClean="0">
                <a:solidFill>
                  <a:prstClr val="black"/>
                </a:solidFill>
                <a:latin typeface="Calibri"/>
              </a:rPr>
              <a:t>Suspensão de veiculação de propaganda (</a:t>
            </a:r>
            <a:r>
              <a:rPr lang="pt-BR" altLang="pt-BR" sz="2000" dirty="0" err="1" smtClean="0">
                <a:solidFill>
                  <a:prstClr val="black"/>
                </a:solidFill>
                <a:latin typeface="Calibri"/>
              </a:rPr>
              <a:t>Anvisa</a:t>
            </a:r>
            <a:r>
              <a:rPr lang="pt-BR" altLang="pt-BR" sz="2000" dirty="0" smtClean="0">
                <a:solidFill>
                  <a:prstClr val="black"/>
                </a:solidFill>
                <a:latin typeface="Calibri"/>
              </a:rPr>
              <a:t>);</a:t>
            </a:r>
          </a:p>
          <a:p>
            <a:pPr fontAlgn="auto">
              <a:lnSpc>
                <a:spcPct val="130000"/>
              </a:lnSpc>
              <a:spcBef>
                <a:spcPts val="0"/>
              </a:spcBef>
              <a:spcAft>
                <a:spcPts val="0"/>
              </a:spcAft>
              <a:defRPr/>
            </a:pPr>
            <a:endParaRPr lang="pt-BR" altLang="pt-BR" sz="2000" dirty="0" smtClean="0">
              <a:solidFill>
                <a:prstClr val="black"/>
              </a:solidFill>
              <a:latin typeface="Calibri"/>
            </a:endParaRPr>
          </a:p>
          <a:p>
            <a:pPr marL="285750" indent="-285750" fontAlgn="auto">
              <a:lnSpc>
                <a:spcPct val="130000"/>
              </a:lnSpc>
              <a:spcBef>
                <a:spcPts val="0"/>
              </a:spcBef>
              <a:spcAft>
                <a:spcPts val="0"/>
              </a:spcAft>
              <a:buFont typeface="Wingdings" panose="05000000000000000000" pitchFamily="2" charset="2"/>
              <a:buChar char="Ø"/>
              <a:defRPr/>
            </a:pPr>
            <a:r>
              <a:rPr lang="pt-BR" altLang="pt-BR" sz="2000" dirty="0" smtClean="0">
                <a:solidFill>
                  <a:prstClr val="black"/>
                </a:solidFill>
                <a:latin typeface="Calibri"/>
              </a:rPr>
              <a:t> busca ativa em sites/denúncias;</a:t>
            </a:r>
          </a:p>
          <a:p>
            <a:pPr fontAlgn="auto">
              <a:lnSpc>
                <a:spcPct val="130000"/>
              </a:lnSpc>
              <a:spcBef>
                <a:spcPts val="0"/>
              </a:spcBef>
              <a:spcAft>
                <a:spcPts val="0"/>
              </a:spcAft>
              <a:defRPr/>
            </a:pPr>
            <a:endParaRPr lang="pt-BR" altLang="pt-BR" sz="2000" dirty="0" smtClean="0">
              <a:solidFill>
                <a:prstClr val="black"/>
              </a:solidFill>
              <a:latin typeface="Calibri"/>
            </a:endParaRPr>
          </a:p>
          <a:p>
            <a:pPr marL="285750" indent="-285750" fontAlgn="auto">
              <a:lnSpc>
                <a:spcPct val="130000"/>
              </a:lnSpc>
              <a:spcBef>
                <a:spcPts val="0"/>
              </a:spcBef>
              <a:spcAft>
                <a:spcPts val="0"/>
              </a:spcAft>
              <a:buFont typeface="Wingdings" panose="05000000000000000000" pitchFamily="2" charset="2"/>
              <a:buChar char="Ø"/>
              <a:defRPr/>
            </a:pPr>
            <a:r>
              <a:rPr lang="pt-BR" altLang="pt-BR" sz="2000" dirty="0" smtClean="0">
                <a:solidFill>
                  <a:prstClr val="black"/>
                </a:solidFill>
                <a:latin typeface="Calibri"/>
              </a:rPr>
              <a:t>cooperação com empresas de mercado eletrônico – e bazar</a:t>
            </a:r>
          </a:p>
          <a:p>
            <a:pPr fontAlgn="auto">
              <a:lnSpc>
                <a:spcPct val="130000"/>
              </a:lnSpc>
              <a:spcBef>
                <a:spcPts val="0"/>
              </a:spcBef>
              <a:spcAft>
                <a:spcPts val="0"/>
              </a:spcAft>
              <a:defRPr/>
            </a:pPr>
            <a:endParaRPr lang="pt-BR" altLang="pt-BR" sz="2000" dirty="0" smtClean="0">
              <a:solidFill>
                <a:prstClr val="black"/>
              </a:solidFill>
              <a:latin typeface="Calibri"/>
            </a:endParaRPr>
          </a:p>
          <a:p>
            <a:pPr marL="285750" indent="-285750" fontAlgn="auto">
              <a:lnSpc>
                <a:spcPct val="130000"/>
              </a:lnSpc>
              <a:spcBef>
                <a:spcPts val="0"/>
              </a:spcBef>
              <a:spcAft>
                <a:spcPts val="0"/>
              </a:spcAft>
              <a:buFont typeface="Wingdings" panose="05000000000000000000" pitchFamily="2" charset="2"/>
              <a:buChar char="Ø"/>
              <a:defRPr/>
            </a:pPr>
            <a:r>
              <a:rPr lang="pt-BR" altLang="pt-BR" sz="2000" dirty="0" smtClean="0">
                <a:solidFill>
                  <a:prstClr val="black"/>
                </a:solidFill>
                <a:latin typeface="Calibri"/>
              </a:rPr>
              <a:t>Ações conjuntas com polícias – produtos falsificados ou venda de produtos em estabelecimento inadequados</a:t>
            </a:r>
          </a:p>
        </p:txBody>
      </p:sp>
    </p:spTree>
    <p:extLst>
      <p:ext uri="{BB962C8B-B14F-4D97-AF65-F5344CB8AC3E}">
        <p14:creationId xmlns="" xmlns:p14="http://schemas.microsoft.com/office/powerpoint/2010/main" val="2666287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 descr="http://www.sxc.hu/pic/l/d/de/designusf/1390436_51548905.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rot="10800000">
            <a:off x="11111" y="3140968"/>
            <a:ext cx="9132888" cy="3711420"/>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985" y="548680"/>
            <a:ext cx="6737350" cy="433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CaixaDeTexto 16"/>
          <p:cNvSpPr txBox="1"/>
          <p:nvPr/>
        </p:nvSpPr>
        <p:spPr>
          <a:xfrm>
            <a:off x="1073059" y="2783495"/>
            <a:ext cx="7128792" cy="1261884"/>
          </a:xfrm>
          <a:prstGeom prst="rect">
            <a:avLst/>
          </a:prstGeom>
          <a:noFill/>
        </p:spPr>
        <p:txBody>
          <a:bodyPr wrap="square" rtlCol="0">
            <a:spAutoFit/>
          </a:bodyPr>
          <a:lstStyle/>
          <a:p>
            <a:pPr algn="ctr"/>
            <a:r>
              <a:rPr lang="pt-BR" sz="4000" b="1" dirty="0" smtClean="0"/>
              <a:t>Obrigada!</a:t>
            </a:r>
          </a:p>
          <a:p>
            <a:pPr algn="ctr"/>
            <a:endParaRPr lang="pt-BR" sz="3600" b="1" dirty="0">
              <a:solidFill>
                <a:schemeClr val="tx1">
                  <a:lumMod val="50000"/>
                  <a:lumOff val="50000"/>
                </a:schemeClr>
              </a:solidFill>
            </a:endParaRPr>
          </a:p>
        </p:txBody>
      </p:sp>
      <p:sp>
        <p:nvSpPr>
          <p:cNvPr id="38" name="Arredondar Retângulo em um Canto Diagonal 37"/>
          <p:cNvSpPr/>
          <p:nvPr/>
        </p:nvSpPr>
        <p:spPr>
          <a:xfrm>
            <a:off x="894203" y="2736344"/>
            <a:ext cx="7486503" cy="922459"/>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Número de Slide 12"/>
          <p:cNvSpPr>
            <a:spLocks noGrp="1"/>
          </p:cNvSpPr>
          <p:nvPr>
            <p:ph type="sldNum" sz="quarter" idx="4294967295"/>
          </p:nvPr>
        </p:nvSpPr>
        <p:spPr>
          <a:xfrm>
            <a:off x="3559" y="6492875"/>
            <a:ext cx="2133600" cy="365125"/>
          </a:xfrm>
          <a:prstGeom prst="rect">
            <a:avLst/>
          </a:prstGeom>
        </p:spPr>
        <p:txBody>
          <a:bodyPr/>
          <a:lstStyle/>
          <a:p>
            <a:fld id="{E7542A49-FEF7-48C6-BF2C-273302700BD3}" type="slidenum">
              <a:rPr lang="pt-BR" smtClean="0"/>
              <a:pPr/>
              <a:t>21</a:t>
            </a:fld>
            <a:endParaRPr lang="pt-BR" dirty="0"/>
          </a:p>
        </p:txBody>
      </p:sp>
      <p:grpSp>
        <p:nvGrpSpPr>
          <p:cNvPr id="15" name="Grupo 14"/>
          <p:cNvGrpSpPr/>
          <p:nvPr/>
        </p:nvGrpSpPr>
        <p:grpSpPr>
          <a:xfrm>
            <a:off x="2297832" y="6306757"/>
            <a:ext cx="4536504" cy="450685"/>
            <a:chOff x="4499992" y="6374456"/>
            <a:chExt cx="4536504" cy="450685"/>
          </a:xfrm>
        </p:grpSpPr>
        <p:pic>
          <p:nvPicPr>
            <p:cNvPr id="16" name="Imagem 15"/>
            <p:cNvPicPr>
              <a:picLocks noChangeAspect="1"/>
            </p:cNvPicPr>
            <p:nvPr/>
          </p:nvPicPr>
          <p:blipFill rotWithShape="1">
            <a:blip r:embed="rId5" cstate="print">
              <a:extLst>
                <a:ext uri="{28A0092B-C50C-407E-A947-70E740481C1C}">
                  <a14:useLocalDpi xmlns="" xmlns:a14="http://schemas.microsoft.com/office/drawing/2010/main" val="0"/>
                </a:ext>
              </a:extLst>
            </a:blip>
            <a:srcRect r="42502"/>
            <a:stretch/>
          </p:blipFill>
          <p:spPr>
            <a:xfrm>
              <a:off x="4499992" y="6374457"/>
              <a:ext cx="2628800" cy="450684"/>
            </a:xfrm>
            <a:prstGeom prst="rect">
              <a:avLst/>
            </a:prstGeom>
          </p:spPr>
        </p:pic>
        <p:pic>
          <p:nvPicPr>
            <p:cNvPr id="18" name="Imagem 17"/>
            <p:cNvPicPr/>
            <p:nvPr/>
          </p:nvPicPr>
          <p:blipFill rotWithShape="1">
            <a:blip r:embed="rId6" cstate="print"/>
            <a:srcRect l="27281" t="75228" r="66038" b="20181"/>
            <a:stretch/>
          </p:blipFill>
          <p:spPr bwMode="auto">
            <a:xfrm>
              <a:off x="7092280" y="6374456"/>
              <a:ext cx="1944216" cy="450685"/>
            </a:xfrm>
            <a:prstGeom prst="rect">
              <a:avLst/>
            </a:prstGeom>
            <a:ln>
              <a:noFill/>
            </a:ln>
            <a:extLst>
              <a:ext uri="{53640926-AAD7-44D8-BBD7-CCE9431645EC}">
                <a14:shadowObscured xmlns="" xmlns:a14="http://schemas.microsoft.com/office/drawing/2010/main"/>
              </a:ext>
            </a:extLst>
          </p:spPr>
        </p:pic>
      </p:grpSp>
    </p:spTree>
    <p:extLst>
      <p:ext uri="{BB962C8B-B14F-4D97-AF65-F5344CB8AC3E}">
        <p14:creationId xmlns="" xmlns:p14="http://schemas.microsoft.com/office/powerpoint/2010/main" val="301931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395288" y="1557338"/>
            <a:ext cx="8440737" cy="4608512"/>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457200" y="571480"/>
            <a:ext cx="8229600" cy="846158"/>
          </a:xfrm>
        </p:spPr>
        <p:txBody>
          <a:bodyPr/>
          <a:lstStyle/>
          <a:p>
            <a:r>
              <a:rPr lang="pt-BR" sz="2800" b="1" dirty="0">
                <a:solidFill>
                  <a:schemeClr val="tx2"/>
                </a:solidFill>
                <a:effectLst>
                  <a:outerShdw blurRad="38100" dist="38100" dir="2700000" algn="tl">
                    <a:srgbClr val="000000">
                      <a:alpha val="43137"/>
                    </a:srgbClr>
                  </a:outerShdw>
                </a:effectLst>
              </a:rPr>
              <a:t>ATUAÇÃO DA ANVISA NO REGISTRO DE </a:t>
            </a:r>
            <a:r>
              <a:rPr lang="pt-BR" sz="2800" b="1" dirty="0" smtClean="0">
                <a:solidFill>
                  <a:schemeClr val="tx2"/>
                </a:solidFill>
                <a:effectLst>
                  <a:outerShdw blurRad="38100" dist="38100" dir="2700000" algn="tl">
                    <a:srgbClr val="000000">
                      <a:alpha val="43137"/>
                    </a:srgbClr>
                  </a:outerShdw>
                </a:effectLst>
              </a:rPr>
              <a:t>MEDICAMENTOS</a:t>
            </a:r>
            <a:endParaRPr lang="pt-BR" sz="28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9" name="CaixaDeTexto 8"/>
          <p:cNvSpPr txBox="1"/>
          <p:nvPr/>
        </p:nvSpPr>
        <p:spPr>
          <a:xfrm>
            <a:off x="739627" y="1974269"/>
            <a:ext cx="3168351" cy="323732"/>
          </a:xfrm>
          <a:prstGeom prst="rect">
            <a:avLst/>
          </a:prstGeom>
          <a:solidFill>
            <a:schemeClr val="tx2">
              <a:lumMod val="60000"/>
              <a:lumOff val="40000"/>
            </a:schemeClr>
          </a:solidFill>
          <a:ln w="12700">
            <a:solidFill>
              <a:srgbClr val="0070C0"/>
            </a:solidFill>
          </a:ln>
          <a:effectLst>
            <a:innerShdw blurRad="63500" dist="50800" dir="108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defRPr/>
            </a:pPr>
            <a:r>
              <a:rPr lang="pt-BR" sz="2200" b="1" dirty="0" smtClean="0">
                <a:solidFill>
                  <a:schemeClr val="bg1"/>
                </a:solidFill>
              </a:rPr>
              <a:t>Qualidade </a:t>
            </a:r>
            <a:endParaRPr lang="en-US" sz="2200" b="1" dirty="0">
              <a:solidFill>
                <a:schemeClr val="bg1"/>
              </a:solidFill>
            </a:endParaRPr>
          </a:p>
        </p:txBody>
      </p:sp>
      <p:sp>
        <p:nvSpPr>
          <p:cNvPr id="10" name="CaixaDeTexto 9"/>
          <p:cNvSpPr txBox="1"/>
          <p:nvPr/>
        </p:nvSpPr>
        <p:spPr>
          <a:xfrm>
            <a:off x="5171137" y="1979280"/>
            <a:ext cx="2736304" cy="323732"/>
          </a:xfrm>
          <a:prstGeom prst="rect">
            <a:avLst/>
          </a:prstGeom>
          <a:solidFill>
            <a:schemeClr val="tx2">
              <a:lumMod val="60000"/>
              <a:lumOff val="40000"/>
            </a:schemeClr>
          </a:solidFill>
          <a:ln w="12700">
            <a:solidFill>
              <a:schemeClr val="tx2">
                <a:lumMod val="60000"/>
                <a:lumOff val="40000"/>
              </a:schemeClr>
            </a:solidFill>
          </a:ln>
          <a:effectLst>
            <a:innerShdw blurRad="63500" dist="50800" dir="108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pt-BR" sz="2200" b="1" dirty="0">
                <a:solidFill>
                  <a:schemeClr val="bg1"/>
                </a:solidFill>
              </a:rPr>
              <a:t>Eficácia e Segurança</a:t>
            </a:r>
            <a:endParaRPr lang="en-US" sz="2200" b="1" dirty="0">
              <a:solidFill>
                <a:schemeClr val="bg1"/>
              </a:solidFill>
            </a:endParaRPr>
          </a:p>
        </p:txBody>
      </p:sp>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92453" y="2480178"/>
            <a:ext cx="206119" cy="355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8561" y="2420731"/>
            <a:ext cx="206119" cy="355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CaixaDeTexto 12"/>
          <p:cNvSpPr txBox="1"/>
          <p:nvPr/>
        </p:nvSpPr>
        <p:spPr>
          <a:xfrm>
            <a:off x="827584" y="2807472"/>
            <a:ext cx="3152402"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buClr>
                <a:srgbClr val="006600"/>
              </a:buClr>
              <a:buFont typeface="Wingdings" pitchFamily="2" charset="2"/>
              <a:buChar char="§"/>
              <a:defRPr/>
            </a:pPr>
            <a:r>
              <a:rPr lang="pt-BR" sz="1600" dirty="0">
                <a:solidFill>
                  <a:srgbClr val="000000"/>
                </a:solidFill>
              </a:rPr>
              <a:t>Informações sobre o </a:t>
            </a:r>
            <a:r>
              <a:rPr lang="pt-BR" sz="1600" dirty="0" smtClean="0">
                <a:solidFill>
                  <a:srgbClr val="000000"/>
                </a:solidFill>
              </a:rPr>
              <a:t>ativo e excipientes</a:t>
            </a:r>
            <a:endParaRPr lang="pt-BR" sz="1600" dirty="0">
              <a:solidFill>
                <a:srgbClr val="000000"/>
              </a:solidFill>
            </a:endParaRPr>
          </a:p>
          <a:p>
            <a:pPr>
              <a:lnSpc>
                <a:spcPct val="150000"/>
              </a:lnSpc>
              <a:buClr>
                <a:srgbClr val="006600"/>
              </a:buClr>
              <a:buFont typeface="Wingdings" pitchFamily="2" charset="2"/>
              <a:buChar char="§"/>
              <a:defRPr/>
            </a:pPr>
            <a:r>
              <a:rPr lang="pt-BR" sz="1600" dirty="0">
                <a:solidFill>
                  <a:srgbClr val="000000"/>
                </a:solidFill>
              </a:rPr>
              <a:t>Relatório de Produção</a:t>
            </a:r>
          </a:p>
          <a:p>
            <a:pPr>
              <a:lnSpc>
                <a:spcPct val="150000"/>
              </a:lnSpc>
              <a:buClr>
                <a:srgbClr val="006600"/>
              </a:buClr>
              <a:buFont typeface="Wingdings" pitchFamily="2" charset="2"/>
              <a:buChar char="§"/>
              <a:defRPr/>
            </a:pPr>
            <a:r>
              <a:rPr lang="pt-BR" sz="1600" dirty="0">
                <a:solidFill>
                  <a:srgbClr val="000000"/>
                </a:solidFill>
              </a:rPr>
              <a:t>Controle de Qualidade</a:t>
            </a:r>
          </a:p>
          <a:p>
            <a:pPr>
              <a:lnSpc>
                <a:spcPct val="150000"/>
              </a:lnSpc>
              <a:buClr>
                <a:srgbClr val="006600"/>
              </a:buClr>
              <a:buFont typeface="Wingdings" pitchFamily="2" charset="2"/>
              <a:buChar char="§"/>
              <a:defRPr/>
            </a:pPr>
            <a:r>
              <a:rPr lang="pt-BR" sz="1600" dirty="0">
                <a:solidFill>
                  <a:srgbClr val="000000"/>
                </a:solidFill>
              </a:rPr>
              <a:t>Estudos de Estabilidade</a:t>
            </a:r>
          </a:p>
          <a:p>
            <a:pPr>
              <a:lnSpc>
                <a:spcPct val="150000"/>
              </a:lnSpc>
              <a:buClr>
                <a:srgbClr val="006600"/>
              </a:buClr>
              <a:buFont typeface="Wingdings" pitchFamily="2" charset="2"/>
              <a:buChar char="§"/>
              <a:defRPr/>
            </a:pPr>
            <a:r>
              <a:rPr lang="pt-BR" sz="1600" dirty="0">
                <a:solidFill>
                  <a:srgbClr val="000000"/>
                </a:solidFill>
              </a:rPr>
              <a:t>CBPF</a:t>
            </a:r>
            <a:endParaRPr lang="en-US" sz="1600" dirty="0">
              <a:solidFill>
                <a:srgbClr val="000000"/>
              </a:solidFill>
            </a:endParaRPr>
          </a:p>
        </p:txBody>
      </p:sp>
      <p:sp>
        <p:nvSpPr>
          <p:cNvPr id="14" name="CaixaDeTexto 13"/>
          <p:cNvSpPr txBox="1"/>
          <p:nvPr/>
        </p:nvSpPr>
        <p:spPr>
          <a:xfrm>
            <a:off x="5171135" y="2964215"/>
            <a:ext cx="3505319" cy="166199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85725" indent="-85725">
              <a:lnSpc>
                <a:spcPct val="150000"/>
              </a:lnSpc>
              <a:buClr>
                <a:srgbClr val="006600"/>
              </a:buClr>
              <a:buFont typeface="Wingdings" pitchFamily="2" charset="2"/>
              <a:buChar char="§"/>
              <a:defRPr/>
            </a:pPr>
            <a:r>
              <a:rPr lang="pt-BR" dirty="0">
                <a:solidFill>
                  <a:srgbClr val="000000"/>
                </a:solidFill>
              </a:rPr>
              <a:t> </a:t>
            </a:r>
            <a:r>
              <a:rPr lang="pt-BR" sz="1600" dirty="0" smtClean="0">
                <a:solidFill>
                  <a:srgbClr val="000000"/>
                </a:solidFill>
              </a:rPr>
              <a:t>Estudos não clínicos </a:t>
            </a:r>
            <a:r>
              <a:rPr lang="pt-BR" sz="1600" dirty="0">
                <a:solidFill>
                  <a:srgbClr val="000000"/>
                </a:solidFill>
              </a:rPr>
              <a:t>e </a:t>
            </a:r>
            <a:r>
              <a:rPr lang="pt-BR" sz="1600" dirty="0" smtClean="0">
                <a:solidFill>
                  <a:srgbClr val="000000"/>
                </a:solidFill>
              </a:rPr>
              <a:t>clínicos</a:t>
            </a:r>
          </a:p>
          <a:p>
            <a:pPr marL="85725" indent="-85725" algn="just">
              <a:lnSpc>
                <a:spcPct val="150000"/>
              </a:lnSpc>
              <a:buClr>
                <a:srgbClr val="006600"/>
              </a:buClr>
              <a:buFont typeface="Wingdings" pitchFamily="2" charset="2"/>
              <a:buChar char="§"/>
              <a:defRPr/>
            </a:pPr>
            <a:r>
              <a:rPr lang="pt-BR" sz="1600" dirty="0" smtClean="0">
                <a:solidFill>
                  <a:srgbClr val="000000"/>
                </a:solidFill>
              </a:rPr>
              <a:t>Estudos de biodisponibilidade</a:t>
            </a:r>
          </a:p>
          <a:p>
            <a:pPr marL="85725" indent="-85725">
              <a:lnSpc>
                <a:spcPct val="150000"/>
              </a:lnSpc>
              <a:buClr>
                <a:srgbClr val="006600"/>
              </a:buClr>
              <a:buFont typeface="Wingdings" pitchFamily="2" charset="2"/>
              <a:buChar char="§"/>
              <a:defRPr/>
            </a:pPr>
            <a:r>
              <a:rPr lang="pt-BR" sz="1600" dirty="0" smtClean="0">
                <a:solidFill>
                  <a:srgbClr val="000000"/>
                </a:solidFill>
              </a:rPr>
              <a:t>Dados </a:t>
            </a:r>
            <a:r>
              <a:rPr lang="pt-BR" sz="1600" dirty="0">
                <a:solidFill>
                  <a:srgbClr val="000000"/>
                </a:solidFill>
              </a:rPr>
              <a:t>de Literatura </a:t>
            </a:r>
            <a:r>
              <a:rPr lang="pt-BR" sz="1600" dirty="0" smtClean="0">
                <a:solidFill>
                  <a:srgbClr val="000000"/>
                </a:solidFill>
              </a:rPr>
              <a:t>Indexada</a:t>
            </a:r>
          </a:p>
          <a:p>
            <a:pPr marL="85725" indent="-85725">
              <a:lnSpc>
                <a:spcPct val="150000"/>
              </a:lnSpc>
              <a:buClr>
                <a:srgbClr val="006600"/>
              </a:buClr>
              <a:buFont typeface="Wingdings" pitchFamily="2" charset="2"/>
              <a:buChar char="§"/>
              <a:defRPr/>
            </a:pPr>
            <a:r>
              <a:rPr lang="pt-BR" sz="1600" dirty="0" smtClean="0">
                <a:solidFill>
                  <a:srgbClr val="000000"/>
                </a:solidFill>
              </a:rPr>
              <a:t>Bula e Rotulagem</a:t>
            </a:r>
            <a:endParaRPr lang="pt-BR" dirty="0">
              <a:solidFill>
                <a:srgbClr val="000000"/>
              </a:solidFill>
            </a:endParaRPr>
          </a:p>
        </p:txBody>
      </p:sp>
      <p:pic>
        <p:nvPicPr>
          <p:cNvPr id="1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4509120"/>
            <a:ext cx="3709820"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86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9937" y="418356"/>
            <a:ext cx="8928992" cy="1477328"/>
          </a:xfrm>
          <a:prstGeom prst="rect">
            <a:avLst/>
          </a:prstGeom>
        </p:spPr>
        <p:txBody>
          <a:bodyPr wrap="square">
            <a:spAutoFit/>
          </a:bodyPr>
          <a:lstStyle/>
          <a:p>
            <a:pPr algn="ctr"/>
            <a:endParaRPr lang="pt-BR" altLang="pt-BR" sz="2400" b="1" dirty="0" smtClean="0">
              <a:solidFill>
                <a:schemeClr val="tx2"/>
              </a:solidFill>
            </a:endParaRPr>
          </a:p>
          <a:p>
            <a:pPr algn="ctr"/>
            <a:r>
              <a:rPr lang="pt-BR" altLang="pt-BR" sz="2400" b="1" dirty="0" smtClean="0">
                <a:solidFill>
                  <a:schemeClr val="tx2"/>
                </a:solidFill>
                <a:effectLst>
                  <a:outerShdw blurRad="38100" dist="38100" dir="2700000" algn="tl">
                    <a:srgbClr val="000000">
                      <a:alpha val="43137"/>
                    </a:srgbClr>
                  </a:outerShdw>
                </a:effectLst>
              </a:rPr>
              <a:t>Regramento </a:t>
            </a:r>
            <a:r>
              <a:rPr lang="pt-BR" altLang="pt-BR" sz="2400" b="1" dirty="0">
                <a:solidFill>
                  <a:schemeClr val="tx2"/>
                </a:solidFill>
                <a:effectLst>
                  <a:outerShdw blurRad="38100" dist="38100" dir="2700000" algn="tl">
                    <a:srgbClr val="000000">
                      <a:alpha val="43137"/>
                    </a:srgbClr>
                  </a:outerShdw>
                </a:effectLst>
              </a:rPr>
              <a:t>para utilização de produtos </a:t>
            </a:r>
            <a:r>
              <a:rPr lang="pt-BR" altLang="pt-BR" sz="2400" b="1" dirty="0" smtClean="0">
                <a:solidFill>
                  <a:schemeClr val="tx2"/>
                </a:solidFill>
                <a:effectLst>
                  <a:outerShdw blurRad="38100" dist="38100" dir="2700000" algn="tl">
                    <a:srgbClr val="000000">
                      <a:alpha val="43137"/>
                    </a:srgbClr>
                  </a:outerShdw>
                </a:effectLst>
              </a:rPr>
              <a:t>controlados (Anabolizantes) </a:t>
            </a:r>
            <a:r>
              <a:rPr lang="pt-BR" altLang="pt-BR" sz="2400" b="1" dirty="0">
                <a:solidFill>
                  <a:schemeClr val="tx2"/>
                </a:solidFill>
                <a:effectLst>
                  <a:outerShdw blurRad="38100" dist="38100" dir="2700000" algn="tl">
                    <a:srgbClr val="000000">
                      <a:alpha val="43137"/>
                    </a:srgbClr>
                  </a:outerShdw>
                </a:effectLst>
              </a:rPr>
              <a:t/>
            </a:r>
            <a:br>
              <a:rPr lang="pt-BR" altLang="pt-BR" sz="2400" b="1" dirty="0">
                <a:solidFill>
                  <a:schemeClr val="tx2"/>
                </a:solidFill>
                <a:effectLst>
                  <a:outerShdw blurRad="38100" dist="38100" dir="2700000" algn="tl">
                    <a:srgbClr val="000000">
                      <a:alpha val="43137"/>
                    </a:srgbClr>
                  </a:outerShdw>
                </a:effectLst>
              </a:rPr>
            </a:br>
            <a:r>
              <a:rPr lang="pt-BR" altLang="pt-BR" sz="2400" b="1" dirty="0">
                <a:solidFill>
                  <a:schemeClr val="tx2"/>
                </a:solidFill>
                <a:effectLst>
                  <a:outerShdw blurRad="38100" dist="38100" dir="2700000" algn="tl">
                    <a:srgbClr val="000000">
                      <a:alpha val="43137"/>
                    </a:srgbClr>
                  </a:outerShdw>
                </a:effectLst>
              </a:rPr>
              <a:t>Portaria 344/98 </a:t>
            </a:r>
            <a:r>
              <a:rPr lang="pt-BR" altLang="pt-BR" b="1" dirty="0">
                <a:solidFill>
                  <a:schemeClr val="tx2"/>
                </a:solidFill>
              </a:rPr>
              <a:t/>
            </a:r>
            <a:br>
              <a:rPr lang="pt-BR" altLang="pt-BR" b="1" dirty="0">
                <a:solidFill>
                  <a:schemeClr val="tx2"/>
                </a:solidFill>
              </a:rPr>
            </a:br>
            <a:endParaRPr lang="pt-BR" dirty="0"/>
          </a:p>
        </p:txBody>
      </p:sp>
      <p:pic>
        <p:nvPicPr>
          <p:cNvPr id="6" name="Picture 2" descr="http://www.sxc.hu/pic/l/d/de/designusf/1390436_51548905.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Espaço Reservado para Conteúdo 3"/>
          <p:cNvSpPr>
            <a:spLocks noGrp="1"/>
          </p:cNvSpPr>
          <p:nvPr>
            <p:ph idx="1"/>
          </p:nvPr>
        </p:nvSpPr>
        <p:spPr>
          <a:xfrm>
            <a:off x="460759" y="1895684"/>
            <a:ext cx="8229600" cy="3921299"/>
          </a:xfrm>
        </p:spPr>
        <p:txBody>
          <a:bodyPr/>
          <a:lstStyle/>
          <a:p>
            <a:r>
              <a:rPr lang="pt-BR" sz="2400" dirty="0"/>
              <a:t>Venda sob prescrição médica preenchida em duas </a:t>
            </a:r>
            <a:r>
              <a:rPr lang="pt-BR" sz="2400" dirty="0" smtClean="0"/>
              <a:t>vias, com retenção </a:t>
            </a:r>
            <a:r>
              <a:rPr lang="pt-BR" sz="2400" dirty="0"/>
              <a:t>de </a:t>
            </a:r>
            <a:r>
              <a:rPr lang="pt-BR" sz="2400" dirty="0" smtClean="0"/>
              <a:t>receita</a:t>
            </a:r>
          </a:p>
          <a:p>
            <a:r>
              <a:rPr lang="pt-BR" sz="2400" dirty="0" smtClean="0"/>
              <a:t>Dispensação é privativa </a:t>
            </a:r>
            <a:r>
              <a:rPr lang="pt-BR" sz="2400" dirty="0"/>
              <a:t>de farmácia ou </a:t>
            </a:r>
            <a:r>
              <a:rPr lang="pt-BR" sz="2400" dirty="0" smtClean="0"/>
              <a:t>drogaria, com escrituração em forma de registro específico (atualmente, SNGPC)</a:t>
            </a:r>
          </a:p>
          <a:p>
            <a:r>
              <a:rPr lang="pt-BR" sz="2400" dirty="0" smtClean="0"/>
              <a:t>Rótulos das embalagens devem conter tarja vermelha, e bula e rótulo devem constar a </a:t>
            </a:r>
            <a:r>
              <a:rPr lang="pt-BR" sz="2400" dirty="0"/>
              <a:t>expressão: "Venda Sob Prescrição Médica"- "Só Pode ser Vendido com Retenção da </a:t>
            </a:r>
            <a:r>
              <a:rPr lang="pt-BR" sz="2400" dirty="0" smtClean="0"/>
              <a:t>Receita“</a:t>
            </a:r>
          </a:p>
          <a:p>
            <a:r>
              <a:rPr lang="pt-BR" sz="2400" dirty="0" smtClean="0"/>
              <a:t>Propaganda </a:t>
            </a:r>
            <a:r>
              <a:rPr lang="pt-BR" sz="2400" dirty="0"/>
              <a:t>somente </a:t>
            </a:r>
            <a:r>
              <a:rPr lang="pt-BR" sz="2400" dirty="0" smtClean="0"/>
              <a:t>pode ser </a:t>
            </a:r>
            <a:r>
              <a:rPr lang="pt-BR" sz="2400" dirty="0"/>
              <a:t>efetuada em revista ou publicação técnico-científica de circulação restrita a profissionais de saúde</a:t>
            </a:r>
            <a:r>
              <a:rPr lang="pt-BR" sz="1800" dirty="0"/>
              <a:t/>
            </a:r>
            <a:br>
              <a:rPr lang="pt-BR" sz="1800" dirty="0"/>
            </a:br>
            <a:endParaRPr lang="pt-BR" sz="1800" dirty="0"/>
          </a:p>
        </p:txBody>
      </p:sp>
    </p:spTree>
    <p:extLst>
      <p:ext uri="{BB962C8B-B14F-4D97-AF65-F5344CB8AC3E}">
        <p14:creationId xmlns="" xmlns:p14="http://schemas.microsoft.com/office/powerpoint/2010/main" val="41642791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107504" y="1340768"/>
            <a:ext cx="8928992" cy="4825082"/>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457200" y="642918"/>
            <a:ext cx="8229600" cy="580926"/>
          </a:xfrm>
        </p:spPr>
        <p:txBody>
          <a:bodyPr/>
          <a:lstStyle/>
          <a:p>
            <a:r>
              <a:rPr lang="pt-BR" sz="2400" b="1" dirty="0">
                <a:solidFill>
                  <a:schemeClr val="tx2"/>
                </a:solidFill>
              </a:rPr>
              <a:t/>
            </a:r>
            <a:br>
              <a:rPr lang="pt-BR" sz="2400" b="1" dirty="0">
                <a:solidFill>
                  <a:schemeClr val="tx2"/>
                </a:solidFill>
              </a:rPr>
            </a:br>
            <a:r>
              <a:rPr lang="pt-BR" sz="2400" b="1" dirty="0">
                <a:solidFill>
                  <a:schemeClr val="tx2"/>
                </a:solidFill>
                <a:effectLst>
                  <a:outerShdw blurRad="38100" dist="38100" dir="2700000" algn="tl">
                    <a:srgbClr val="000000">
                      <a:alpha val="43137"/>
                    </a:srgbClr>
                  </a:outerShdw>
                </a:effectLst>
              </a:rPr>
              <a:t>LISTA DAS SUBSTÂNCIAS </a:t>
            </a:r>
            <a:r>
              <a:rPr lang="pt-BR" sz="2400" b="1" dirty="0" smtClean="0">
                <a:solidFill>
                  <a:schemeClr val="tx2"/>
                </a:solidFill>
                <a:effectLst>
                  <a:outerShdw blurRad="38100" dist="38100" dir="2700000" algn="tl">
                    <a:srgbClr val="000000">
                      <a:alpha val="43137"/>
                    </a:srgbClr>
                  </a:outerShdw>
                </a:effectLst>
              </a:rPr>
              <a:t>ANABOLIZANTES</a:t>
            </a:r>
            <a:r>
              <a:rPr lang="pt-BR" sz="3200" b="1" dirty="0" smtClean="0">
                <a:solidFill>
                  <a:schemeClr val="tx2"/>
                </a:solidFill>
                <a:latin typeface="+mn-lt"/>
                <a:ea typeface="+mn-ea"/>
                <a:cs typeface="+mn-cs"/>
              </a:rPr>
              <a:t/>
            </a:r>
            <a:br>
              <a:rPr lang="pt-BR" sz="3200" b="1" dirty="0" smtClean="0">
                <a:solidFill>
                  <a:schemeClr val="tx2"/>
                </a:solidFill>
                <a:latin typeface="+mn-lt"/>
                <a:ea typeface="+mn-ea"/>
                <a:cs typeface="+mn-cs"/>
              </a:rPr>
            </a:br>
            <a:endParaRPr lang="pt-BR" sz="3200" b="1" dirty="0">
              <a:solidFill>
                <a:schemeClr val="tx2"/>
              </a:solidFill>
              <a:latin typeface="+mn-lt"/>
              <a:ea typeface="+mn-ea"/>
              <a:cs typeface="+mn-cs"/>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1659" y="1742431"/>
            <a:ext cx="2773894" cy="3675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tângulo 3"/>
          <p:cNvSpPr/>
          <p:nvPr/>
        </p:nvSpPr>
        <p:spPr>
          <a:xfrm>
            <a:off x="7164288" y="5372021"/>
            <a:ext cx="1003095" cy="369332"/>
          </a:xfrm>
          <a:prstGeom prst="rect">
            <a:avLst/>
          </a:prstGeom>
        </p:spPr>
        <p:txBody>
          <a:bodyPr wrap="none">
            <a:spAutoFit/>
          </a:bodyPr>
          <a:lstStyle/>
          <a:p>
            <a:pPr algn="just"/>
            <a:r>
              <a:rPr lang="pt-BR" b="1" dirty="0"/>
              <a:t>Exemplo</a:t>
            </a:r>
          </a:p>
        </p:txBody>
      </p:sp>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1557338"/>
            <a:ext cx="5184576" cy="4608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026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395288" y="980728"/>
            <a:ext cx="8440737" cy="5544616"/>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683568" y="372975"/>
            <a:ext cx="8229600" cy="627133"/>
          </a:xfrm>
        </p:spPr>
        <p:txBody>
          <a:bodyPr/>
          <a:lstStyle/>
          <a:p>
            <a:r>
              <a:rPr lang="pt-BR" sz="2400" b="1" dirty="0" smtClean="0">
                <a:solidFill>
                  <a:schemeClr val="tx2"/>
                </a:solidFill>
                <a:effectLst>
                  <a:outerShdw blurRad="38100" dist="38100" dir="2700000" algn="tl">
                    <a:srgbClr val="000000">
                      <a:alpha val="43137"/>
                    </a:srgbClr>
                  </a:outerShdw>
                </a:effectLst>
              </a:rPr>
              <a:t>REGISTRO DE MEDICAMENTOS ESTERÓIDES ANABOLIZANTES</a:t>
            </a:r>
            <a:endParaRPr lang="pt-BR" sz="24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7" name="CaixaDeTexto 6"/>
          <p:cNvSpPr txBox="1"/>
          <p:nvPr/>
        </p:nvSpPr>
        <p:spPr>
          <a:xfrm>
            <a:off x="500035" y="1505546"/>
            <a:ext cx="8300992" cy="3385542"/>
          </a:xfrm>
          <a:prstGeom prst="rect">
            <a:avLst/>
          </a:prstGeom>
          <a:noFill/>
        </p:spPr>
        <p:txBody>
          <a:bodyPr wrap="square" rtlCol="0">
            <a:spAutoFit/>
          </a:bodyPr>
          <a:lstStyle/>
          <a:p>
            <a:pPr algn="just"/>
            <a:endParaRPr lang="pt-BR" sz="1400" b="1" dirty="0"/>
          </a:p>
          <a:p>
            <a:pPr algn="just"/>
            <a:r>
              <a:rPr lang="pt-BR" sz="2000" b="1" u="sng" dirty="0" smtClean="0">
                <a:solidFill>
                  <a:schemeClr val="tx2"/>
                </a:solidFill>
              </a:rPr>
              <a:t>Indicação terapêutica prevista na bula:</a:t>
            </a:r>
            <a:r>
              <a:rPr lang="pt-BR" sz="2000" b="1" dirty="0" smtClean="0">
                <a:solidFill>
                  <a:schemeClr val="tx2"/>
                </a:solidFill>
              </a:rPr>
              <a:t>       (Exemplo)</a:t>
            </a:r>
          </a:p>
          <a:p>
            <a:pPr algn="just"/>
            <a:r>
              <a:rPr lang="pt-BR" sz="1600" b="1" dirty="0" smtClean="0"/>
              <a:t>  </a:t>
            </a:r>
            <a:r>
              <a:rPr lang="pt-BR" sz="1600" b="1" dirty="0" err="1" smtClean="0"/>
              <a:t>Oximetolona</a:t>
            </a:r>
            <a:r>
              <a:rPr lang="pt-BR" sz="1600" b="1" dirty="0" smtClean="0"/>
              <a:t>:</a:t>
            </a:r>
          </a:p>
          <a:p>
            <a:r>
              <a:rPr lang="pt-BR" sz="1600" dirty="0" smtClean="0"/>
              <a:t>Para o tratamento </a:t>
            </a:r>
            <a:r>
              <a:rPr lang="pt-BR" sz="1600" dirty="0"/>
              <a:t>de anemias causadas pela produção deficiente de </a:t>
            </a:r>
            <a:r>
              <a:rPr lang="pt-BR" sz="1600" dirty="0" smtClean="0"/>
              <a:t>eritrócitos;</a:t>
            </a:r>
          </a:p>
          <a:p>
            <a:r>
              <a:rPr lang="pt-BR" sz="1600" dirty="0" smtClean="0"/>
              <a:t>anemia </a:t>
            </a:r>
            <a:r>
              <a:rPr lang="pt-BR" sz="1600" dirty="0" err="1"/>
              <a:t>aplástica</a:t>
            </a:r>
            <a:r>
              <a:rPr lang="pt-BR" sz="1600" dirty="0"/>
              <a:t> congênita, anemia </a:t>
            </a:r>
            <a:r>
              <a:rPr lang="pt-BR" sz="1600" dirty="0" err="1"/>
              <a:t>aplástica</a:t>
            </a:r>
            <a:r>
              <a:rPr lang="pt-BR" sz="1600" dirty="0"/>
              <a:t> adquirida, a </a:t>
            </a:r>
            <a:r>
              <a:rPr lang="pt-BR" sz="1600" dirty="0" err="1"/>
              <a:t>mielofibrose</a:t>
            </a:r>
            <a:r>
              <a:rPr lang="pt-BR" sz="1600" dirty="0"/>
              <a:t> e as anemias </a:t>
            </a:r>
            <a:r>
              <a:rPr lang="pt-BR" sz="1600" dirty="0" err="1" smtClean="0"/>
              <a:t>hipoplásticas</a:t>
            </a:r>
            <a:r>
              <a:rPr lang="pt-BR" sz="1600" dirty="0" smtClean="0"/>
              <a:t>;</a:t>
            </a:r>
          </a:p>
          <a:p>
            <a:endParaRPr lang="pt-BR" sz="1600" dirty="0" smtClean="0"/>
          </a:p>
          <a:p>
            <a:r>
              <a:rPr lang="pt-BR" sz="2000" b="1" u="sng" dirty="0" smtClean="0">
                <a:solidFill>
                  <a:schemeClr val="tx2"/>
                </a:solidFill>
              </a:rPr>
              <a:t>Alerta  presente na bula:</a:t>
            </a:r>
          </a:p>
          <a:p>
            <a:pPr marL="285750" indent="-285750">
              <a:buFont typeface="Wingdings" panose="05000000000000000000" pitchFamily="2" charset="2"/>
              <a:buChar char="Ø"/>
            </a:pPr>
            <a:r>
              <a:rPr lang="pt-BR" sz="1600" dirty="0" smtClean="0"/>
              <a:t>Este </a:t>
            </a:r>
            <a:r>
              <a:rPr lang="pt-BR" sz="1600" dirty="0"/>
              <a:t>medicamento pode causar </a:t>
            </a:r>
            <a:r>
              <a:rPr lang="pt-BR" sz="1600" dirty="0" smtClean="0"/>
              <a:t>doping. </a:t>
            </a:r>
          </a:p>
          <a:p>
            <a:pPr marL="285750" indent="-285750">
              <a:buFont typeface="Wingdings" panose="05000000000000000000" pitchFamily="2" charset="2"/>
              <a:buChar char="Ø"/>
            </a:pPr>
            <a:r>
              <a:rPr lang="pt-BR" sz="1600" dirty="0" smtClean="0"/>
              <a:t>“Dizer Legal: </a:t>
            </a:r>
            <a:r>
              <a:rPr lang="pt-BR" sz="1600" dirty="0" smtClean="0">
                <a:solidFill>
                  <a:srgbClr val="FF0000"/>
                </a:solidFill>
              </a:rPr>
              <a:t>VENDA </a:t>
            </a:r>
            <a:r>
              <a:rPr lang="pt-BR" sz="1600" dirty="0">
                <a:solidFill>
                  <a:srgbClr val="FF0000"/>
                </a:solidFill>
              </a:rPr>
              <a:t>SOB PRESCRIÇÃO MÉDICA SÓ PODE SER VENDIDO COM RETENÇÃO DA </a:t>
            </a:r>
            <a:r>
              <a:rPr lang="pt-BR" sz="1600" dirty="0" smtClean="0">
                <a:solidFill>
                  <a:srgbClr val="FF0000"/>
                </a:solidFill>
              </a:rPr>
              <a:t>RECEITA</a:t>
            </a:r>
            <a:r>
              <a:rPr lang="pt-BR" sz="1600" dirty="0" smtClean="0"/>
              <a:t>;</a:t>
            </a:r>
          </a:p>
          <a:p>
            <a:pPr marL="285750" indent="-285750">
              <a:buFont typeface="Wingdings" panose="05000000000000000000" pitchFamily="2" charset="2"/>
              <a:buChar char="Ø"/>
            </a:pPr>
            <a:r>
              <a:rPr lang="pt-BR" sz="1600" dirty="0" smtClean="0"/>
              <a:t>Em </a:t>
            </a:r>
            <a:r>
              <a:rPr lang="pt-BR" sz="1600" dirty="0"/>
              <a:t>casos de eventos adversos, notifique ao Sistema de Notificações em Vigilância </a:t>
            </a:r>
            <a:r>
              <a:rPr lang="pt-BR" sz="1600"/>
              <a:t>Sanitária </a:t>
            </a:r>
            <a:r>
              <a:rPr lang="pt-BR" sz="1600" smtClean="0"/>
              <a:t>– NOTIVISA, disponível </a:t>
            </a:r>
            <a:r>
              <a:rPr lang="pt-BR" sz="1600" dirty="0"/>
              <a:t>em </a:t>
            </a:r>
            <a:r>
              <a:rPr lang="pt-BR" sz="1600" dirty="0" smtClean="0">
                <a:hlinkClick r:id="rId3"/>
              </a:rPr>
              <a:t>www.anvisa.gov.br/hotsite/</a:t>
            </a:r>
            <a:r>
              <a:rPr lang="pt-BR" sz="1600" dirty="0" err="1" smtClean="0">
                <a:hlinkClick r:id="rId3"/>
              </a:rPr>
              <a:t>notivisa</a:t>
            </a:r>
            <a:r>
              <a:rPr lang="pt-BR" sz="1600" dirty="0" smtClean="0">
                <a:hlinkClick r:id="rId3"/>
              </a:rPr>
              <a:t>/index.htm</a:t>
            </a:r>
            <a:r>
              <a:rPr lang="pt-BR" sz="1600" dirty="0" smtClean="0"/>
              <a:t>, </a:t>
            </a:r>
            <a:r>
              <a:rPr lang="pt-BR" sz="1600" dirty="0"/>
              <a:t>ou para a Vigilância Sanitária Estadual </a:t>
            </a:r>
            <a:r>
              <a:rPr lang="pt-BR" sz="1600" dirty="0" smtClean="0"/>
              <a:t>ou Municipal</a:t>
            </a:r>
            <a:r>
              <a:rPr lang="pt-BR" sz="1600" dirty="0"/>
              <a:t>.</a:t>
            </a:r>
          </a:p>
        </p:txBody>
      </p:sp>
    </p:spTree>
    <p:extLst>
      <p:ext uri="{BB962C8B-B14F-4D97-AF65-F5344CB8AC3E}">
        <p14:creationId xmlns="" xmlns:p14="http://schemas.microsoft.com/office/powerpoint/2010/main" val="4182818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3559" y="1557338"/>
            <a:ext cx="9143999" cy="4608512"/>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683568" y="546249"/>
            <a:ext cx="8229600" cy="580926"/>
          </a:xfrm>
        </p:spPr>
        <p:txBody>
          <a:bodyPr/>
          <a:lstStyle/>
          <a:p>
            <a:r>
              <a:rPr lang="pt-BR" sz="2400" b="1" dirty="0" smtClean="0">
                <a:solidFill>
                  <a:schemeClr val="tx2"/>
                </a:solidFill>
                <a:effectLst>
                  <a:outerShdw blurRad="38100" dist="38100" dir="2700000" algn="tl">
                    <a:srgbClr val="000000">
                      <a:alpha val="43137"/>
                    </a:srgbClr>
                  </a:outerShdw>
                </a:effectLst>
              </a:rPr>
              <a:t>REGISTRO  DE MEDICAMENTOS ESTERÓIDES ANABOLIZANTES</a:t>
            </a:r>
            <a:endParaRPr lang="pt-BR" sz="24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7" name="CaixaDeTexto 6"/>
          <p:cNvSpPr txBox="1"/>
          <p:nvPr/>
        </p:nvSpPr>
        <p:spPr>
          <a:xfrm>
            <a:off x="251520" y="1589683"/>
            <a:ext cx="8603803" cy="4462760"/>
          </a:xfrm>
          <a:prstGeom prst="rect">
            <a:avLst/>
          </a:prstGeom>
          <a:noFill/>
        </p:spPr>
        <p:txBody>
          <a:bodyPr wrap="square" rtlCol="0">
            <a:spAutoFit/>
          </a:bodyPr>
          <a:lstStyle/>
          <a:p>
            <a:pPr algn="just"/>
            <a:r>
              <a:rPr lang="pt-BR" sz="2000" b="1" dirty="0" smtClean="0"/>
              <a:t>  </a:t>
            </a:r>
            <a:r>
              <a:rPr lang="pt-BR" sz="2000" b="1" u="sng" dirty="0" smtClean="0">
                <a:solidFill>
                  <a:schemeClr val="tx2"/>
                </a:solidFill>
              </a:rPr>
              <a:t>Principais </a:t>
            </a:r>
            <a:r>
              <a:rPr lang="pt-BR" sz="2000" b="1" u="sng" dirty="0" err="1" smtClean="0">
                <a:solidFill>
                  <a:schemeClr val="tx2"/>
                </a:solidFill>
              </a:rPr>
              <a:t>contra-indicações</a:t>
            </a:r>
            <a:r>
              <a:rPr lang="pt-BR" sz="2000" b="1" u="sng" dirty="0" smtClean="0">
                <a:solidFill>
                  <a:schemeClr val="tx2"/>
                </a:solidFill>
              </a:rPr>
              <a:t>  previstas na bula: </a:t>
            </a:r>
            <a:r>
              <a:rPr lang="pt-BR" sz="2000" b="1" dirty="0">
                <a:solidFill>
                  <a:schemeClr val="tx2"/>
                </a:solidFill>
              </a:rPr>
              <a:t>(Exemplo)</a:t>
            </a:r>
          </a:p>
          <a:p>
            <a:pPr algn="just"/>
            <a:endParaRPr lang="pt-BR" sz="2000" b="1" dirty="0" smtClean="0"/>
          </a:p>
          <a:p>
            <a:pPr algn="just"/>
            <a:r>
              <a:rPr lang="pt-BR" sz="2000" b="1" dirty="0" smtClean="0"/>
              <a:t>  </a:t>
            </a:r>
            <a:r>
              <a:rPr lang="pt-BR" b="1" dirty="0" err="1" smtClean="0"/>
              <a:t>Oximetolona</a:t>
            </a:r>
            <a:r>
              <a:rPr lang="pt-BR" b="1" dirty="0" smtClean="0"/>
              <a:t>:</a:t>
            </a:r>
          </a:p>
          <a:p>
            <a:r>
              <a:rPr lang="pt-BR" sz="1400" dirty="0" smtClean="0"/>
              <a:t>Antes </a:t>
            </a:r>
            <a:r>
              <a:rPr lang="pt-BR" sz="1400" dirty="0"/>
              <a:t>da instituição da terapia, deve-se pesar os riscos envolvidos frente às necessidades do paciente, uma </a:t>
            </a:r>
            <a:r>
              <a:rPr lang="pt-BR" sz="1400" dirty="0" smtClean="0"/>
              <a:t>vez que </a:t>
            </a:r>
            <a:r>
              <a:rPr lang="pt-BR" sz="1400" dirty="0"/>
              <a:t>os agentes anabolizantes são geralmente contraindicados nas seguintes situações:</a:t>
            </a:r>
          </a:p>
          <a:p>
            <a:pPr marL="285750" indent="-285750">
              <a:buFontTx/>
              <a:buChar char="-"/>
            </a:pPr>
            <a:r>
              <a:rPr lang="pt-BR" sz="1400" dirty="0" smtClean="0"/>
              <a:t>Pacientes </a:t>
            </a:r>
            <a:r>
              <a:rPr lang="pt-BR" sz="1400" dirty="0"/>
              <a:t>do sexo feminino com carcinoma da mama com </a:t>
            </a:r>
            <a:r>
              <a:rPr lang="pt-BR" sz="1400" dirty="0" err="1"/>
              <a:t>hipercalcemia</a:t>
            </a:r>
            <a:r>
              <a:rPr lang="pt-BR" sz="1400" dirty="0"/>
              <a:t>; </a:t>
            </a:r>
            <a:endParaRPr lang="pt-BR" sz="1400" dirty="0" smtClean="0"/>
          </a:p>
          <a:p>
            <a:pPr marL="285750" indent="-285750">
              <a:buFontTx/>
              <a:buChar char="-"/>
            </a:pPr>
            <a:r>
              <a:rPr lang="pt-BR" sz="1400" dirty="0" smtClean="0"/>
              <a:t>Gravidez</a:t>
            </a:r>
            <a:r>
              <a:rPr lang="pt-BR" sz="1400" dirty="0"/>
              <a:t>: a </a:t>
            </a:r>
            <a:r>
              <a:rPr lang="pt-BR" sz="1400" dirty="0" err="1"/>
              <a:t>oximetolona</a:t>
            </a:r>
            <a:r>
              <a:rPr lang="pt-BR" sz="1400" dirty="0"/>
              <a:t> pode ser nociva ao feto, quando administrada a mulheres grávidas. Por isso, está</a:t>
            </a:r>
          </a:p>
          <a:p>
            <a:r>
              <a:rPr lang="pt-BR" sz="1400" dirty="0"/>
              <a:t>contraindicado em mulheres grávidas ou que venham a engravidar. Se a paciente engravidar durante a</a:t>
            </a:r>
          </a:p>
          <a:p>
            <a:r>
              <a:rPr lang="pt-BR" sz="1400" dirty="0"/>
              <a:t>administração da droga, ela deve ser informada do perigo potencial ao feto.</a:t>
            </a:r>
          </a:p>
          <a:p>
            <a:r>
              <a:rPr lang="pt-BR" sz="1400" dirty="0" smtClean="0"/>
              <a:t>- </a:t>
            </a:r>
            <a:r>
              <a:rPr lang="pt-BR" sz="1400" dirty="0"/>
              <a:t>Pacientes com nefrose ou fase </a:t>
            </a:r>
            <a:r>
              <a:rPr lang="pt-BR" sz="1400" dirty="0" err="1"/>
              <a:t>nefrótica</a:t>
            </a:r>
            <a:r>
              <a:rPr lang="pt-BR" sz="1400" dirty="0"/>
              <a:t> da nefrite.</a:t>
            </a:r>
          </a:p>
          <a:p>
            <a:r>
              <a:rPr lang="pt-BR" sz="1400" dirty="0"/>
              <a:t>_Pacientes com hipersensibilidade aos componentes da fórmula.</a:t>
            </a:r>
          </a:p>
          <a:p>
            <a:r>
              <a:rPr lang="pt-BR" sz="1400" dirty="0"/>
              <a:t>- Pacientes com insuficiência hepática severa.</a:t>
            </a:r>
          </a:p>
          <a:p>
            <a:r>
              <a:rPr lang="pt-BR" sz="1400" dirty="0"/>
              <a:t>- </a:t>
            </a:r>
            <a:r>
              <a:rPr lang="pt-BR" sz="1400" b="1" dirty="0">
                <a:solidFill>
                  <a:srgbClr val="C00000"/>
                </a:solidFill>
              </a:rPr>
              <a:t>Para aumento de massa muscular (fisiculturismo) devido às graves reações adversas (vide Reações</a:t>
            </a:r>
          </a:p>
          <a:p>
            <a:r>
              <a:rPr lang="pt-BR" sz="1400" b="1" dirty="0">
                <a:solidFill>
                  <a:srgbClr val="C00000"/>
                </a:solidFill>
              </a:rPr>
              <a:t>Adversas).</a:t>
            </a:r>
          </a:p>
          <a:p>
            <a:r>
              <a:rPr lang="pt-BR" sz="1400" b="1" dirty="0"/>
              <a:t>Este medicamento é contraindicado para uso por pacientes do sexo masculino com carcinoma da próstata</a:t>
            </a:r>
          </a:p>
          <a:p>
            <a:r>
              <a:rPr lang="pt-BR" sz="1400" b="1" dirty="0"/>
              <a:t>ou da mama, pacientes do sexo feminino com carcinoma da mama, pacientes com nefrose ou fase</a:t>
            </a:r>
          </a:p>
          <a:p>
            <a:r>
              <a:rPr lang="pt-BR" sz="1400" b="1" dirty="0" err="1"/>
              <a:t>nefrótica</a:t>
            </a:r>
            <a:r>
              <a:rPr lang="pt-BR" sz="1400" b="1" dirty="0"/>
              <a:t> da nefrite e pacientes com insuficiência hepática severa.</a:t>
            </a:r>
          </a:p>
          <a:p>
            <a:r>
              <a:rPr lang="pt-BR" sz="1400" b="1" dirty="0"/>
              <a:t>Categoria de risco na gravidez: X. Este medicamento não deve ser utilizado por mulheres grávidas ou que</a:t>
            </a:r>
          </a:p>
          <a:p>
            <a:r>
              <a:rPr lang="pt-BR" sz="1400" b="1" dirty="0"/>
              <a:t>possam ficar grávidas durante o tratamento.</a:t>
            </a:r>
          </a:p>
        </p:txBody>
      </p:sp>
    </p:spTree>
    <p:extLst>
      <p:ext uri="{BB962C8B-B14F-4D97-AF65-F5344CB8AC3E}">
        <p14:creationId xmlns="" xmlns:p14="http://schemas.microsoft.com/office/powerpoint/2010/main" val="163174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rredondar Retângulo em um Canto Diagonal 7"/>
          <p:cNvSpPr/>
          <p:nvPr/>
        </p:nvSpPr>
        <p:spPr>
          <a:xfrm>
            <a:off x="3559" y="1557338"/>
            <a:ext cx="9143999" cy="4608512"/>
          </a:xfrm>
          <a:prstGeom prst="round2Diag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Título 2"/>
          <p:cNvSpPr>
            <a:spLocks noGrp="1"/>
          </p:cNvSpPr>
          <p:nvPr>
            <p:ph type="title"/>
          </p:nvPr>
        </p:nvSpPr>
        <p:spPr>
          <a:xfrm>
            <a:off x="683568" y="546249"/>
            <a:ext cx="8229600" cy="580926"/>
          </a:xfrm>
        </p:spPr>
        <p:txBody>
          <a:bodyPr/>
          <a:lstStyle/>
          <a:p>
            <a:r>
              <a:rPr lang="pt-BR" sz="2400" b="1" dirty="0" smtClean="0">
                <a:solidFill>
                  <a:schemeClr val="tx2"/>
                </a:solidFill>
                <a:effectLst>
                  <a:outerShdw blurRad="38100" dist="38100" dir="2700000" algn="tl">
                    <a:srgbClr val="000000">
                      <a:alpha val="43137"/>
                    </a:srgbClr>
                  </a:outerShdw>
                </a:effectLst>
              </a:rPr>
              <a:t>ADVERTÊNCIAS </a:t>
            </a:r>
            <a:r>
              <a:rPr lang="pt-BR" sz="2400" b="1" dirty="0">
                <a:solidFill>
                  <a:schemeClr val="tx2"/>
                </a:solidFill>
                <a:effectLst>
                  <a:outerShdw blurRad="38100" dist="38100" dir="2700000" algn="tl">
                    <a:srgbClr val="000000">
                      <a:alpha val="43137"/>
                    </a:srgbClr>
                  </a:outerShdw>
                </a:effectLst>
              </a:rPr>
              <a:t>E PRECAUÇÕES</a:t>
            </a:r>
            <a:endParaRPr lang="pt-BR" sz="24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7" name="CaixaDeTexto 6"/>
          <p:cNvSpPr txBox="1"/>
          <p:nvPr/>
        </p:nvSpPr>
        <p:spPr>
          <a:xfrm>
            <a:off x="251520" y="1589683"/>
            <a:ext cx="8603803" cy="4185761"/>
          </a:xfrm>
          <a:prstGeom prst="rect">
            <a:avLst/>
          </a:prstGeom>
          <a:noFill/>
        </p:spPr>
        <p:txBody>
          <a:bodyPr wrap="square" rtlCol="0">
            <a:spAutoFit/>
          </a:bodyPr>
          <a:lstStyle/>
          <a:p>
            <a:pPr marL="342900" indent="-342900">
              <a:buFont typeface="Wingdings" panose="05000000000000000000" pitchFamily="2" charset="2"/>
              <a:buChar char="Ø"/>
            </a:pPr>
            <a:r>
              <a:rPr lang="pt-BR" sz="2000" b="1" dirty="0" smtClean="0"/>
              <a:t>Advertências</a:t>
            </a:r>
          </a:p>
          <a:p>
            <a:endParaRPr lang="pt-BR" sz="2000" b="1" dirty="0"/>
          </a:p>
          <a:p>
            <a:r>
              <a:rPr lang="pt-BR" sz="2000" dirty="0"/>
              <a:t>Devido aos seus graves efeitos colaterais, os </a:t>
            </a:r>
            <a:r>
              <a:rPr lang="pt-BR" sz="2000" dirty="0">
                <a:solidFill>
                  <a:srgbClr val="C00000"/>
                </a:solidFill>
              </a:rPr>
              <a:t>esteróides anabolizantes não devem ser usados para estimular </a:t>
            </a:r>
            <a:r>
              <a:rPr lang="pt-BR" sz="2000" dirty="0" smtClean="0">
                <a:solidFill>
                  <a:srgbClr val="C00000"/>
                </a:solidFill>
              </a:rPr>
              <a:t>as condições </a:t>
            </a:r>
            <a:r>
              <a:rPr lang="pt-BR" sz="2000" dirty="0">
                <a:solidFill>
                  <a:srgbClr val="C00000"/>
                </a:solidFill>
              </a:rPr>
              <a:t>atléticas.</a:t>
            </a:r>
            <a:r>
              <a:rPr lang="pt-BR" sz="2000" dirty="0"/>
              <a:t> O uso na indicação correta evita reações androgênicas não desejadas</a:t>
            </a:r>
            <a:r>
              <a:rPr lang="pt-BR" sz="2000" dirty="0" smtClean="0"/>
              <a:t>.</a:t>
            </a:r>
          </a:p>
          <a:p>
            <a:endParaRPr lang="pt-BR" sz="2000" dirty="0"/>
          </a:p>
          <a:p>
            <a:pPr marL="342900" indent="-342900">
              <a:buFont typeface="Wingdings" panose="05000000000000000000" pitchFamily="2" charset="2"/>
              <a:buChar char="Ø"/>
            </a:pPr>
            <a:r>
              <a:rPr lang="pt-BR" sz="2000" b="1" dirty="0" smtClean="0"/>
              <a:t>Principais precauções</a:t>
            </a:r>
            <a:endParaRPr lang="pt-BR" sz="2000" b="1" dirty="0"/>
          </a:p>
          <a:p>
            <a:pPr marL="400050" indent="-400050">
              <a:buFont typeface="+mj-lt"/>
              <a:buAutoNum type="romanUcPeriod"/>
            </a:pPr>
            <a:r>
              <a:rPr lang="pt-BR" dirty="0"/>
              <a:t>e</a:t>
            </a:r>
            <a:r>
              <a:rPr lang="pt-BR" dirty="0" smtClean="0"/>
              <a:t>feitos de </a:t>
            </a:r>
            <a:r>
              <a:rPr lang="pt-BR" dirty="0" err="1" smtClean="0"/>
              <a:t>hepatotoxicidade</a:t>
            </a:r>
            <a:r>
              <a:rPr lang="pt-BR" dirty="0" smtClean="0"/>
              <a:t>;</a:t>
            </a:r>
          </a:p>
          <a:p>
            <a:pPr marL="400050" indent="-400050">
              <a:buFont typeface="+mj-lt"/>
              <a:buAutoNum type="romanUcPeriod"/>
            </a:pPr>
            <a:r>
              <a:rPr lang="pt-BR" dirty="0" err="1"/>
              <a:t>v</a:t>
            </a:r>
            <a:r>
              <a:rPr lang="pt-BR" dirty="0" err="1" smtClean="0"/>
              <a:t>irilização</a:t>
            </a:r>
            <a:r>
              <a:rPr lang="pt-BR" dirty="0" smtClean="0"/>
              <a:t> na mulher;</a:t>
            </a:r>
          </a:p>
          <a:p>
            <a:pPr marL="400050" indent="-400050">
              <a:buFont typeface="+mj-lt"/>
              <a:buAutoNum type="romanUcPeriod"/>
            </a:pPr>
            <a:r>
              <a:rPr lang="pt-BR" dirty="0"/>
              <a:t>desenvolvimento da anemia </a:t>
            </a:r>
            <a:r>
              <a:rPr lang="pt-BR" dirty="0" err="1" smtClean="0"/>
              <a:t>ferropriva</a:t>
            </a:r>
            <a:r>
              <a:rPr lang="pt-BR" dirty="0" smtClean="0"/>
              <a:t>;</a:t>
            </a:r>
          </a:p>
          <a:p>
            <a:pPr marL="400050" indent="-400050">
              <a:buFont typeface="+mj-lt"/>
              <a:buAutoNum type="romanUcPeriod"/>
            </a:pPr>
            <a:r>
              <a:rPr lang="pt-BR" dirty="0"/>
              <a:t>l</a:t>
            </a:r>
            <a:r>
              <a:rPr lang="pt-BR" dirty="0" smtClean="0"/>
              <a:t>eucemia;</a:t>
            </a:r>
          </a:p>
          <a:p>
            <a:pPr marL="400050" indent="-400050">
              <a:buFont typeface="+mj-lt"/>
              <a:buAutoNum type="romanUcPeriod"/>
            </a:pPr>
            <a:r>
              <a:rPr lang="pt-BR" dirty="0"/>
              <a:t>f</a:t>
            </a:r>
            <a:r>
              <a:rPr lang="pt-BR" dirty="0" smtClean="0"/>
              <a:t>ertilidade;</a:t>
            </a:r>
          </a:p>
          <a:p>
            <a:pPr marL="400050" indent="-400050">
              <a:buFont typeface="+mj-lt"/>
              <a:buAutoNum type="romanUcPeriod"/>
            </a:pPr>
            <a:r>
              <a:rPr lang="pt-BR" dirty="0" smtClean="0"/>
              <a:t>Distúrbios psiquiátricos;</a:t>
            </a:r>
          </a:p>
          <a:p>
            <a:pPr marL="400050" indent="-400050">
              <a:buFont typeface="+mj-lt"/>
              <a:buAutoNum type="romanUcPeriod"/>
            </a:pPr>
            <a:r>
              <a:rPr lang="pt-BR" dirty="0" smtClean="0"/>
              <a:t>distúrbios </a:t>
            </a:r>
            <a:r>
              <a:rPr lang="pt-BR" dirty="0"/>
              <a:t>da pele e tecido </a:t>
            </a:r>
            <a:r>
              <a:rPr lang="pt-BR" dirty="0" smtClean="0"/>
              <a:t>subcutâneo.</a:t>
            </a:r>
            <a:endParaRPr lang="pt-BR" dirty="0"/>
          </a:p>
        </p:txBody>
      </p:sp>
    </p:spTree>
    <p:extLst>
      <p:ext uri="{BB962C8B-B14F-4D97-AF65-F5344CB8AC3E}">
        <p14:creationId xmlns="" xmlns:p14="http://schemas.microsoft.com/office/powerpoint/2010/main" val="185081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xc.hu/pic/l/d/de/designusf/1390436_5154890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559" y="0"/>
            <a:ext cx="9144000" cy="8367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ítulo 2"/>
          <p:cNvSpPr>
            <a:spLocks noGrp="1"/>
          </p:cNvSpPr>
          <p:nvPr>
            <p:ph type="title"/>
          </p:nvPr>
        </p:nvSpPr>
        <p:spPr>
          <a:xfrm>
            <a:off x="500034" y="428604"/>
            <a:ext cx="8229600" cy="724942"/>
          </a:xfrm>
        </p:spPr>
        <p:txBody>
          <a:bodyPr/>
          <a:lstStyle/>
          <a:p>
            <a:r>
              <a:rPr lang="pt-BR" sz="3200" b="1" dirty="0" smtClean="0">
                <a:solidFill>
                  <a:schemeClr val="tx2"/>
                </a:solidFill>
                <a:effectLst>
                  <a:outerShdw blurRad="38100" dist="38100" dir="2700000" algn="tl">
                    <a:srgbClr val="000000">
                      <a:alpha val="43137"/>
                    </a:srgbClr>
                  </a:outerShdw>
                </a:effectLst>
              </a:rPr>
              <a:t>Número de medicamentos registrados segundo substância anabolizante no Brasil (N = 76).</a:t>
            </a:r>
            <a:endParaRPr lang="pt-BR" sz="3200" b="1" dirty="0">
              <a:solidFill>
                <a:schemeClr val="tx2"/>
              </a:solidFill>
              <a:effectLst>
                <a:outerShdw blurRad="38100" dist="38100" dir="2700000" algn="tl">
                  <a:srgbClr val="000000">
                    <a:alpha val="43137"/>
                  </a:srgbClr>
                </a:outerShdw>
              </a:effectLst>
              <a:latin typeface="+mn-lt"/>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118492" y="1264329"/>
            <a:ext cx="8954102" cy="4665001"/>
          </a:xfrm>
          <a:prstGeom prst="rect">
            <a:avLst/>
          </a:prstGeom>
          <a:noFill/>
          <a:ln w="9525">
            <a:noFill/>
            <a:miter lim="800000"/>
            <a:headEnd/>
            <a:tailEnd/>
          </a:ln>
          <a:effectLst/>
        </p:spPr>
      </p:pic>
    </p:spTree>
    <p:extLst>
      <p:ext uri="{BB962C8B-B14F-4D97-AF65-F5344CB8AC3E}">
        <p14:creationId xmlns="" xmlns:p14="http://schemas.microsoft.com/office/powerpoint/2010/main" val="411064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5767</TotalTime>
  <Words>1068</Words>
  <Application>Microsoft Office PowerPoint</Application>
  <PresentationFormat>Apresentação na tela (4:3)</PresentationFormat>
  <Paragraphs>171</Paragraphs>
  <Slides>21</Slides>
  <Notes>1</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Slide 1</vt:lpstr>
      <vt:lpstr>ATUAÇÃO DA ANVISA NO REGISTRO DE MEDICAMENTOS</vt:lpstr>
      <vt:lpstr>ATUAÇÃO DA ANVISA NO REGISTRO DE MEDICAMENTOS</vt:lpstr>
      <vt:lpstr>Slide 4</vt:lpstr>
      <vt:lpstr> LISTA DAS SUBSTÂNCIAS ANABOLIZANTES </vt:lpstr>
      <vt:lpstr>REGISTRO DE MEDICAMENTOS ESTERÓIDES ANABOLIZANTES</vt:lpstr>
      <vt:lpstr>REGISTRO  DE MEDICAMENTOS ESTERÓIDES ANABOLIZANTES</vt:lpstr>
      <vt:lpstr>ADVERTÊNCIAS E PRECAUÇÕES</vt:lpstr>
      <vt:lpstr>Número de medicamentos registrados segundo substância anabolizante no Brasil (N = 76).</vt:lpstr>
      <vt:lpstr>DADOS</vt:lpstr>
      <vt:lpstr>Slide 11</vt:lpstr>
      <vt:lpstr>Slide 12</vt:lpstr>
      <vt:lpstr>Sistema Nacional de Gerenciamento de Produtos Controlados (SNGPC) – Número de caixas vendidas por ano. Brasil, 2009 - 2014</vt:lpstr>
      <vt:lpstr>Sistema Nacional de Gerenciamento de Produtos Controlados (SNGPC) – Proporção de caixas vendidas (/100.000hab) por estado. Brasil, 2009 - 2014</vt:lpstr>
      <vt:lpstr>Slide 15</vt:lpstr>
      <vt:lpstr>Slide 16</vt:lpstr>
      <vt:lpstr> </vt:lpstr>
      <vt:lpstr> </vt:lpstr>
      <vt:lpstr>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Tatiana Muniz Falcao Rabelo</dc:creator>
  <cp:lastModifiedBy>amsilvat</cp:lastModifiedBy>
  <cp:revision>552</cp:revision>
  <cp:lastPrinted>2015-03-18T23:04:58Z</cp:lastPrinted>
  <dcterms:created xsi:type="dcterms:W3CDTF">2014-08-08T17:43:52Z</dcterms:created>
  <dcterms:modified xsi:type="dcterms:W3CDTF">2015-05-20T12:11:36Z</dcterms:modified>
</cp:coreProperties>
</file>