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2" r:id="rId2"/>
    <p:sldId id="263" r:id="rId3"/>
    <p:sldId id="264" r:id="rId4"/>
    <p:sldId id="257" r:id="rId5"/>
    <p:sldId id="259" r:id="rId6"/>
    <p:sldId id="258" r:id="rId7"/>
    <p:sldId id="260" r:id="rId8"/>
    <p:sldId id="261" r:id="rId9"/>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9" autoAdjust="0"/>
    <p:restoredTop sz="94660"/>
  </p:normalViewPr>
  <p:slideViewPr>
    <p:cSldViewPr snapToGrid="0">
      <p:cViewPr varScale="1">
        <p:scale>
          <a:sx n="66" d="100"/>
          <a:sy n="66" d="100"/>
        </p:scale>
        <p:origin x="641" y="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E2D5D2-20EC-4A9B-BA23-CFB211CF48D3}" type="datetimeFigureOut">
              <a:rPr lang="pt-BR" smtClean="0"/>
              <a:t>31/08/2016</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3DFC6B-B108-462E-AE84-F21AC80F60E7}" type="slidenum">
              <a:rPr lang="pt-BR" smtClean="0"/>
              <a:t>‹nº›</a:t>
            </a:fld>
            <a:endParaRPr lang="pt-BR"/>
          </a:p>
        </p:txBody>
      </p:sp>
    </p:spTree>
    <p:extLst>
      <p:ext uri="{BB962C8B-B14F-4D97-AF65-F5344CB8AC3E}">
        <p14:creationId xmlns:p14="http://schemas.microsoft.com/office/powerpoint/2010/main" val="3020634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2FA94FCF-C16F-43C3-A16B-AD48902378F2}" type="slidenum">
              <a:rPr lang="pt-BR" smtClean="0"/>
              <a:pPr/>
              <a:t>2</a:t>
            </a:fld>
            <a:endParaRPr lang="pt-BR"/>
          </a:p>
        </p:txBody>
      </p:sp>
    </p:spTree>
    <p:extLst>
      <p:ext uri="{BB962C8B-B14F-4D97-AF65-F5344CB8AC3E}">
        <p14:creationId xmlns:p14="http://schemas.microsoft.com/office/powerpoint/2010/main" val="30471448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2FA94FCF-C16F-43C3-A16B-AD48902378F2}" type="slidenum">
              <a:rPr lang="pt-BR" smtClean="0"/>
              <a:pPr/>
              <a:t>3</a:t>
            </a:fld>
            <a:endParaRPr lang="pt-BR"/>
          </a:p>
        </p:txBody>
      </p:sp>
    </p:spTree>
    <p:extLst>
      <p:ext uri="{BB962C8B-B14F-4D97-AF65-F5344CB8AC3E}">
        <p14:creationId xmlns:p14="http://schemas.microsoft.com/office/powerpoint/2010/main" val="3252563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2FA94FCF-C16F-43C3-A16B-AD48902378F2}" type="slidenum">
              <a:rPr lang="pt-BR" smtClean="0"/>
              <a:pPr/>
              <a:t>4</a:t>
            </a:fld>
            <a:endParaRPr lang="pt-BR"/>
          </a:p>
        </p:txBody>
      </p:sp>
    </p:spTree>
    <p:extLst>
      <p:ext uri="{BB962C8B-B14F-4D97-AF65-F5344CB8AC3E}">
        <p14:creationId xmlns:p14="http://schemas.microsoft.com/office/powerpoint/2010/main" val="151119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2FA94FCF-C16F-43C3-A16B-AD48902378F2}" type="slidenum">
              <a:rPr lang="pt-BR" smtClean="0"/>
              <a:pPr/>
              <a:t>5</a:t>
            </a:fld>
            <a:endParaRPr lang="pt-BR"/>
          </a:p>
        </p:txBody>
      </p:sp>
    </p:spTree>
    <p:extLst>
      <p:ext uri="{BB962C8B-B14F-4D97-AF65-F5344CB8AC3E}">
        <p14:creationId xmlns:p14="http://schemas.microsoft.com/office/powerpoint/2010/main" val="4245872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2FA94FCF-C16F-43C3-A16B-AD48902378F2}" type="slidenum">
              <a:rPr lang="pt-BR" smtClean="0"/>
              <a:pPr/>
              <a:t>6</a:t>
            </a:fld>
            <a:endParaRPr lang="pt-BR"/>
          </a:p>
        </p:txBody>
      </p:sp>
    </p:spTree>
    <p:extLst>
      <p:ext uri="{BB962C8B-B14F-4D97-AF65-F5344CB8AC3E}">
        <p14:creationId xmlns:p14="http://schemas.microsoft.com/office/powerpoint/2010/main" val="18814297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2FA94FCF-C16F-43C3-A16B-AD48902378F2}" type="slidenum">
              <a:rPr lang="pt-BR" smtClean="0"/>
              <a:pPr/>
              <a:t>7</a:t>
            </a:fld>
            <a:endParaRPr lang="pt-BR"/>
          </a:p>
        </p:txBody>
      </p:sp>
    </p:spTree>
    <p:extLst>
      <p:ext uri="{BB962C8B-B14F-4D97-AF65-F5344CB8AC3E}">
        <p14:creationId xmlns:p14="http://schemas.microsoft.com/office/powerpoint/2010/main" val="19213913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2FA94FCF-C16F-43C3-A16B-AD48902378F2}" type="slidenum">
              <a:rPr lang="pt-BR" smtClean="0"/>
              <a:pPr/>
              <a:t>8</a:t>
            </a:fld>
            <a:endParaRPr lang="pt-BR"/>
          </a:p>
        </p:txBody>
      </p:sp>
    </p:spTree>
    <p:extLst>
      <p:ext uri="{BB962C8B-B14F-4D97-AF65-F5344CB8AC3E}">
        <p14:creationId xmlns:p14="http://schemas.microsoft.com/office/powerpoint/2010/main" val="384210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026B489B-4954-4611-AEB1-3825D5875855}" type="datetimeFigureOut">
              <a:rPr lang="pt-BR" smtClean="0"/>
              <a:t>31/08/2016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A9BA86C-787E-42F2-904A-7E43EA71A572}" type="slidenum">
              <a:rPr lang="pt-BR" smtClean="0"/>
              <a:t>‹nº›</a:t>
            </a:fld>
            <a:endParaRPr lang="pt-BR"/>
          </a:p>
        </p:txBody>
      </p:sp>
    </p:spTree>
    <p:extLst>
      <p:ext uri="{BB962C8B-B14F-4D97-AF65-F5344CB8AC3E}">
        <p14:creationId xmlns:p14="http://schemas.microsoft.com/office/powerpoint/2010/main" val="1365310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026B489B-4954-4611-AEB1-3825D5875855}" type="datetimeFigureOut">
              <a:rPr lang="pt-BR" smtClean="0"/>
              <a:t>31/08/2016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A9BA86C-787E-42F2-904A-7E43EA71A572}" type="slidenum">
              <a:rPr lang="pt-BR" smtClean="0"/>
              <a:t>‹nº›</a:t>
            </a:fld>
            <a:endParaRPr lang="pt-BR"/>
          </a:p>
        </p:txBody>
      </p:sp>
    </p:spTree>
    <p:extLst>
      <p:ext uri="{BB962C8B-B14F-4D97-AF65-F5344CB8AC3E}">
        <p14:creationId xmlns:p14="http://schemas.microsoft.com/office/powerpoint/2010/main" val="68151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026B489B-4954-4611-AEB1-3825D5875855}" type="datetimeFigureOut">
              <a:rPr lang="pt-BR" smtClean="0"/>
              <a:t>31/08/2016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A9BA86C-787E-42F2-904A-7E43EA71A572}" type="slidenum">
              <a:rPr lang="pt-BR" smtClean="0"/>
              <a:t>‹nº›</a:t>
            </a:fld>
            <a:endParaRPr lang="pt-BR"/>
          </a:p>
        </p:txBody>
      </p:sp>
    </p:spTree>
    <p:extLst>
      <p:ext uri="{BB962C8B-B14F-4D97-AF65-F5344CB8AC3E}">
        <p14:creationId xmlns:p14="http://schemas.microsoft.com/office/powerpoint/2010/main" val="2928577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026B489B-4954-4611-AEB1-3825D5875855}" type="datetimeFigureOut">
              <a:rPr lang="pt-BR" smtClean="0"/>
              <a:t>31/08/2016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A9BA86C-787E-42F2-904A-7E43EA71A572}" type="slidenum">
              <a:rPr lang="pt-BR" smtClean="0"/>
              <a:t>‹nº›</a:t>
            </a:fld>
            <a:endParaRPr lang="pt-BR"/>
          </a:p>
        </p:txBody>
      </p:sp>
    </p:spTree>
    <p:extLst>
      <p:ext uri="{BB962C8B-B14F-4D97-AF65-F5344CB8AC3E}">
        <p14:creationId xmlns:p14="http://schemas.microsoft.com/office/powerpoint/2010/main" val="1965077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026B489B-4954-4611-AEB1-3825D5875855}" type="datetimeFigureOut">
              <a:rPr lang="pt-BR" smtClean="0"/>
              <a:t>31/08/2016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A9BA86C-787E-42F2-904A-7E43EA71A572}" type="slidenum">
              <a:rPr lang="pt-BR" smtClean="0"/>
              <a:t>‹nº›</a:t>
            </a:fld>
            <a:endParaRPr lang="pt-BR"/>
          </a:p>
        </p:txBody>
      </p:sp>
    </p:spTree>
    <p:extLst>
      <p:ext uri="{BB962C8B-B14F-4D97-AF65-F5344CB8AC3E}">
        <p14:creationId xmlns:p14="http://schemas.microsoft.com/office/powerpoint/2010/main" val="3226113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026B489B-4954-4611-AEB1-3825D5875855}" type="datetimeFigureOut">
              <a:rPr lang="pt-BR" smtClean="0"/>
              <a:t>31/08/2016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8A9BA86C-787E-42F2-904A-7E43EA71A572}" type="slidenum">
              <a:rPr lang="pt-BR" smtClean="0"/>
              <a:t>‹nº›</a:t>
            </a:fld>
            <a:endParaRPr lang="pt-BR"/>
          </a:p>
        </p:txBody>
      </p:sp>
    </p:spTree>
    <p:extLst>
      <p:ext uri="{BB962C8B-B14F-4D97-AF65-F5344CB8AC3E}">
        <p14:creationId xmlns:p14="http://schemas.microsoft.com/office/powerpoint/2010/main" val="650201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026B489B-4954-4611-AEB1-3825D5875855}" type="datetimeFigureOut">
              <a:rPr lang="pt-BR" smtClean="0"/>
              <a:t>31/08/2016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8A9BA86C-787E-42F2-904A-7E43EA71A572}" type="slidenum">
              <a:rPr lang="pt-BR" smtClean="0"/>
              <a:t>‹nº›</a:t>
            </a:fld>
            <a:endParaRPr lang="pt-BR"/>
          </a:p>
        </p:txBody>
      </p:sp>
    </p:spTree>
    <p:extLst>
      <p:ext uri="{BB962C8B-B14F-4D97-AF65-F5344CB8AC3E}">
        <p14:creationId xmlns:p14="http://schemas.microsoft.com/office/powerpoint/2010/main" val="1940272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026B489B-4954-4611-AEB1-3825D5875855}" type="datetimeFigureOut">
              <a:rPr lang="pt-BR" smtClean="0"/>
              <a:t>31/08/2016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8A9BA86C-787E-42F2-904A-7E43EA71A572}" type="slidenum">
              <a:rPr lang="pt-BR" smtClean="0"/>
              <a:t>‹nº›</a:t>
            </a:fld>
            <a:endParaRPr lang="pt-BR"/>
          </a:p>
        </p:txBody>
      </p:sp>
    </p:spTree>
    <p:extLst>
      <p:ext uri="{BB962C8B-B14F-4D97-AF65-F5344CB8AC3E}">
        <p14:creationId xmlns:p14="http://schemas.microsoft.com/office/powerpoint/2010/main" val="3195505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026B489B-4954-4611-AEB1-3825D5875855}" type="datetimeFigureOut">
              <a:rPr lang="pt-BR" smtClean="0"/>
              <a:t>31/08/2016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8A9BA86C-787E-42F2-904A-7E43EA71A572}" type="slidenum">
              <a:rPr lang="pt-BR" smtClean="0"/>
              <a:t>‹nº›</a:t>
            </a:fld>
            <a:endParaRPr lang="pt-BR"/>
          </a:p>
        </p:txBody>
      </p:sp>
    </p:spTree>
    <p:extLst>
      <p:ext uri="{BB962C8B-B14F-4D97-AF65-F5344CB8AC3E}">
        <p14:creationId xmlns:p14="http://schemas.microsoft.com/office/powerpoint/2010/main" val="1575844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026B489B-4954-4611-AEB1-3825D5875855}" type="datetimeFigureOut">
              <a:rPr lang="pt-BR" smtClean="0"/>
              <a:t>31/08/2016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8A9BA86C-787E-42F2-904A-7E43EA71A572}" type="slidenum">
              <a:rPr lang="pt-BR" smtClean="0"/>
              <a:t>‹nº›</a:t>
            </a:fld>
            <a:endParaRPr lang="pt-BR"/>
          </a:p>
        </p:txBody>
      </p:sp>
    </p:spTree>
    <p:extLst>
      <p:ext uri="{BB962C8B-B14F-4D97-AF65-F5344CB8AC3E}">
        <p14:creationId xmlns:p14="http://schemas.microsoft.com/office/powerpoint/2010/main" val="569249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026B489B-4954-4611-AEB1-3825D5875855}" type="datetimeFigureOut">
              <a:rPr lang="pt-BR" smtClean="0"/>
              <a:t>31/08/2016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8A9BA86C-787E-42F2-904A-7E43EA71A572}" type="slidenum">
              <a:rPr lang="pt-BR" smtClean="0"/>
              <a:t>‹nº›</a:t>
            </a:fld>
            <a:endParaRPr lang="pt-BR"/>
          </a:p>
        </p:txBody>
      </p:sp>
    </p:spTree>
    <p:extLst>
      <p:ext uri="{BB962C8B-B14F-4D97-AF65-F5344CB8AC3E}">
        <p14:creationId xmlns:p14="http://schemas.microsoft.com/office/powerpoint/2010/main" val="1922501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6B489B-4954-4611-AEB1-3825D5875855}" type="datetimeFigureOut">
              <a:rPr lang="pt-BR" smtClean="0"/>
              <a:t>31/08/2016</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9BA86C-787E-42F2-904A-7E43EA71A572}" type="slidenum">
              <a:rPr lang="pt-BR" smtClean="0"/>
              <a:t>‹nº›</a:t>
            </a:fld>
            <a:endParaRPr lang="pt-BR"/>
          </a:p>
        </p:txBody>
      </p:sp>
    </p:spTree>
    <p:extLst>
      <p:ext uri="{BB962C8B-B14F-4D97-AF65-F5344CB8AC3E}">
        <p14:creationId xmlns:p14="http://schemas.microsoft.com/office/powerpoint/2010/main" val="24133773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pt-BR"/>
          </a:p>
        </p:txBody>
      </p:sp>
      <p:sp>
        <p:nvSpPr>
          <p:cNvPr id="3" name="Subtítulo 2"/>
          <p:cNvSpPr>
            <a:spLocks noGrp="1"/>
          </p:cNvSpPr>
          <p:nvPr>
            <p:ph type="subTitle" idx="1"/>
          </p:nvPr>
        </p:nvSpPr>
        <p:spPr/>
        <p:txBody>
          <a:bodyPr/>
          <a:lstStyle/>
          <a:p>
            <a:endParaRPr lang="pt-BR"/>
          </a:p>
        </p:txBody>
      </p:sp>
      <p:pic>
        <p:nvPicPr>
          <p:cNvPr id="1027" name="Picture 3" descr="C:\Users\rogeriom\Desktop\@TEMPORARIOS\templates_b-1.jpg"/>
          <p:cNvPicPr>
            <a:picLocks noChangeAspect="1" noChangeArrowheads="1"/>
          </p:cNvPicPr>
          <p:nvPr/>
        </p:nvPicPr>
        <p:blipFill>
          <a:blip r:embed="rId2" cstate="print"/>
          <a:stretch>
            <a:fillRect/>
          </a:stretch>
        </p:blipFill>
        <p:spPr bwMode="auto">
          <a:xfrm>
            <a:off x="1524000" y="1"/>
            <a:ext cx="9144000" cy="6857999"/>
          </a:xfrm>
          <a:prstGeom prst="rect">
            <a:avLst/>
          </a:prstGeom>
          <a:noFill/>
        </p:spPr>
      </p:pic>
      <p:sp>
        <p:nvSpPr>
          <p:cNvPr id="4" name="CaixaDeTexto 3"/>
          <p:cNvSpPr txBox="1"/>
          <p:nvPr/>
        </p:nvSpPr>
        <p:spPr>
          <a:xfrm>
            <a:off x="3719736" y="5877272"/>
            <a:ext cx="4608512" cy="369332"/>
          </a:xfrm>
          <a:prstGeom prst="rect">
            <a:avLst/>
          </a:prstGeom>
          <a:noFill/>
        </p:spPr>
        <p:txBody>
          <a:bodyPr wrap="square" rtlCol="0">
            <a:spAutoFit/>
          </a:bodyPr>
          <a:lstStyle/>
          <a:p>
            <a:pPr algn="ctr"/>
            <a:r>
              <a:rPr lang="pt-BR" dirty="0">
                <a:solidFill>
                  <a:srgbClr val="002060"/>
                </a:solidFill>
              </a:rPr>
              <a:t>Brasília, 31 de Agosto de 2016</a:t>
            </a:r>
          </a:p>
        </p:txBody>
      </p:sp>
      <p:sp>
        <p:nvSpPr>
          <p:cNvPr id="6" name="CaixaDeTexto 5"/>
          <p:cNvSpPr txBox="1"/>
          <p:nvPr/>
        </p:nvSpPr>
        <p:spPr>
          <a:xfrm>
            <a:off x="2639616" y="4809346"/>
            <a:ext cx="7056784" cy="707886"/>
          </a:xfrm>
          <a:prstGeom prst="rect">
            <a:avLst/>
          </a:prstGeom>
          <a:noFill/>
        </p:spPr>
        <p:txBody>
          <a:bodyPr wrap="square" rtlCol="0">
            <a:spAutoFit/>
          </a:bodyPr>
          <a:lstStyle/>
          <a:p>
            <a:pPr algn="ctr"/>
            <a:r>
              <a:rPr lang="pt-BR" sz="4000" b="1" dirty="0">
                <a:solidFill>
                  <a:srgbClr val="002060"/>
                </a:solidFill>
              </a:rPr>
              <a:t>Audiência Pública MP </a:t>
            </a:r>
            <a:r>
              <a:rPr lang="pt-BR" sz="4000" b="1">
                <a:solidFill>
                  <a:srgbClr val="002060"/>
                </a:solidFill>
              </a:rPr>
              <a:t>n. 735</a:t>
            </a:r>
            <a:endParaRPr lang="pt-BR" sz="4000" b="1" dirty="0">
              <a:solidFill>
                <a:srgbClr val="002060"/>
              </a:solidFill>
            </a:endParaRPr>
          </a:p>
        </p:txBody>
      </p:sp>
    </p:spTree>
    <p:extLst>
      <p:ext uri="{BB962C8B-B14F-4D97-AF65-F5344CB8AC3E}">
        <p14:creationId xmlns:p14="http://schemas.microsoft.com/office/powerpoint/2010/main" val="3041674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rogeriom\Desktop\@TEMPORARIOS\templates_b-2.jpg"/>
          <p:cNvPicPr>
            <a:picLocks noChangeAspect="1" noChangeArrowheads="1"/>
          </p:cNvPicPr>
          <p:nvPr/>
        </p:nvPicPr>
        <p:blipFill>
          <a:blip r:embed="rId3" cstate="print"/>
          <a:stretch>
            <a:fillRect/>
          </a:stretch>
        </p:blipFill>
        <p:spPr bwMode="auto">
          <a:xfrm>
            <a:off x="1253716" y="-31444"/>
            <a:ext cx="9756576" cy="6898237"/>
          </a:xfrm>
          <a:prstGeom prst="rect">
            <a:avLst/>
          </a:prstGeom>
          <a:noFill/>
        </p:spPr>
      </p:pic>
      <p:sp>
        <p:nvSpPr>
          <p:cNvPr id="73" name="Título 1"/>
          <p:cNvSpPr txBox="1">
            <a:spLocks/>
          </p:cNvSpPr>
          <p:nvPr/>
        </p:nvSpPr>
        <p:spPr>
          <a:xfrm>
            <a:off x="1991544" y="-31444"/>
            <a:ext cx="8280920" cy="85450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3000" b="1" dirty="0">
                <a:solidFill>
                  <a:srgbClr val="002060"/>
                </a:solidFill>
              </a:rPr>
              <a:t>A </a:t>
            </a:r>
            <a:r>
              <a:rPr lang="pt-BR" sz="3000" b="1" dirty="0" err="1">
                <a:solidFill>
                  <a:srgbClr val="002060"/>
                </a:solidFill>
              </a:rPr>
              <a:t>Abragel</a:t>
            </a:r>
            <a:endParaRPr lang="pt-BR" sz="3000" b="1" dirty="0">
              <a:solidFill>
                <a:srgbClr val="002060"/>
              </a:solidFill>
            </a:endParaRPr>
          </a:p>
        </p:txBody>
      </p:sp>
      <p:cxnSp>
        <p:nvCxnSpPr>
          <p:cNvPr id="74" name="Conector reto 73"/>
          <p:cNvCxnSpPr/>
          <p:nvPr/>
        </p:nvCxnSpPr>
        <p:spPr>
          <a:xfrm>
            <a:off x="1991544" y="823064"/>
            <a:ext cx="8280920"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76" name="CaixaDeTexto 75"/>
          <p:cNvSpPr txBox="1"/>
          <p:nvPr/>
        </p:nvSpPr>
        <p:spPr>
          <a:xfrm>
            <a:off x="1531961" y="1844825"/>
            <a:ext cx="9136039" cy="3170099"/>
          </a:xfrm>
          <a:prstGeom prst="rect">
            <a:avLst/>
          </a:prstGeom>
          <a:noFill/>
        </p:spPr>
        <p:txBody>
          <a:bodyPr wrap="square" rtlCol="0">
            <a:spAutoFit/>
          </a:bodyPr>
          <a:lstStyle/>
          <a:p>
            <a:pPr algn="ctr">
              <a:lnSpc>
                <a:spcPct val="200000"/>
              </a:lnSpc>
            </a:pPr>
            <a:r>
              <a:rPr lang="pt-BR" sz="2000" i="1" dirty="0">
                <a:solidFill>
                  <a:schemeClr val="tx2">
                    <a:lumMod val="75000"/>
                  </a:schemeClr>
                </a:solidFill>
              </a:rPr>
              <a:t>Possui 16 anos de atuação</a:t>
            </a:r>
          </a:p>
          <a:p>
            <a:pPr algn="ctr">
              <a:lnSpc>
                <a:spcPct val="200000"/>
              </a:lnSpc>
            </a:pPr>
            <a:r>
              <a:rPr lang="pt-BR" sz="2000" i="1" dirty="0">
                <a:solidFill>
                  <a:schemeClr val="tx2">
                    <a:lumMod val="75000"/>
                  </a:schemeClr>
                </a:solidFill>
              </a:rPr>
              <a:t>Congrega 242 empresas associadas</a:t>
            </a:r>
          </a:p>
          <a:p>
            <a:pPr algn="ctr">
              <a:lnSpc>
                <a:spcPct val="200000"/>
              </a:lnSpc>
            </a:pPr>
            <a:r>
              <a:rPr lang="pt-BR" sz="2000" i="1" dirty="0">
                <a:solidFill>
                  <a:schemeClr val="tx2">
                    <a:lumMod val="75000"/>
                  </a:schemeClr>
                </a:solidFill>
              </a:rPr>
              <a:t>Consolidadas em 70 grupos econômicos</a:t>
            </a:r>
          </a:p>
          <a:p>
            <a:pPr algn="ctr">
              <a:lnSpc>
                <a:spcPct val="200000"/>
              </a:lnSpc>
            </a:pPr>
            <a:r>
              <a:rPr lang="pt-BR" sz="2000" i="1" dirty="0">
                <a:solidFill>
                  <a:schemeClr val="tx2">
                    <a:lumMod val="75000"/>
                  </a:schemeClr>
                </a:solidFill>
              </a:rPr>
              <a:t>Representa 68% da capacidade instalada no Brasil</a:t>
            </a:r>
          </a:p>
          <a:p>
            <a:pPr algn="ctr">
              <a:lnSpc>
                <a:spcPct val="200000"/>
              </a:lnSpc>
            </a:pPr>
            <a:r>
              <a:rPr lang="pt-BR" sz="2000" i="1" dirty="0" err="1">
                <a:solidFill>
                  <a:schemeClr val="tx2">
                    <a:lumMod val="75000"/>
                  </a:schemeClr>
                </a:solidFill>
              </a:rPr>
              <a:t>CGHs</a:t>
            </a:r>
            <a:r>
              <a:rPr lang="pt-BR" sz="2000" i="1" dirty="0">
                <a:solidFill>
                  <a:schemeClr val="tx2">
                    <a:lumMod val="75000"/>
                  </a:schemeClr>
                </a:solidFill>
              </a:rPr>
              <a:t>, </a:t>
            </a:r>
            <a:r>
              <a:rPr lang="pt-BR" sz="2000" i="1" dirty="0" err="1">
                <a:solidFill>
                  <a:schemeClr val="tx2">
                    <a:lumMod val="75000"/>
                  </a:schemeClr>
                </a:solidFill>
              </a:rPr>
              <a:t>PCHs</a:t>
            </a:r>
            <a:r>
              <a:rPr lang="pt-BR" sz="2000" i="1" dirty="0">
                <a:solidFill>
                  <a:schemeClr val="tx2">
                    <a:lumMod val="75000"/>
                  </a:schemeClr>
                </a:solidFill>
              </a:rPr>
              <a:t> e </a:t>
            </a:r>
            <a:r>
              <a:rPr lang="pt-BR" sz="2000" i="1" dirty="0" err="1">
                <a:solidFill>
                  <a:schemeClr val="tx2">
                    <a:lumMod val="75000"/>
                  </a:schemeClr>
                </a:solidFill>
              </a:rPr>
              <a:t>UHEs</a:t>
            </a:r>
            <a:r>
              <a:rPr lang="pt-BR" sz="2000" i="1" dirty="0">
                <a:solidFill>
                  <a:schemeClr val="tx2">
                    <a:lumMod val="75000"/>
                  </a:schemeClr>
                </a:solidFill>
              </a:rPr>
              <a:t> autorizadas até 50 MW</a:t>
            </a:r>
          </a:p>
        </p:txBody>
      </p:sp>
    </p:spTree>
    <p:extLst>
      <p:ext uri="{BB962C8B-B14F-4D97-AF65-F5344CB8AC3E}">
        <p14:creationId xmlns:p14="http://schemas.microsoft.com/office/powerpoint/2010/main" val="1577168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rogeriom\Desktop\@TEMPORARIOS\templates_b-2.jpg"/>
          <p:cNvPicPr>
            <a:picLocks noChangeAspect="1" noChangeArrowheads="1"/>
          </p:cNvPicPr>
          <p:nvPr/>
        </p:nvPicPr>
        <p:blipFill>
          <a:blip r:embed="rId3" cstate="print"/>
          <a:stretch>
            <a:fillRect/>
          </a:stretch>
        </p:blipFill>
        <p:spPr bwMode="auto">
          <a:xfrm>
            <a:off x="1524000" y="0"/>
            <a:ext cx="9144000" cy="6858000"/>
          </a:xfrm>
          <a:prstGeom prst="rect">
            <a:avLst/>
          </a:prstGeom>
          <a:noFill/>
        </p:spPr>
      </p:pic>
      <p:sp>
        <p:nvSpPr>
          <p:cNvPr id="73" name="Título 1"/>
          <p:cNvSpPr txBox="1">
            <a:spLocks/>
          </p:cNvSpPr>
          <p:nvPr/>
        </p:nvSpPr>
        <p:spPr>
          <a:xfrm>
            <a:off x="1524000" y="0"/>
            <a:ext cx="9144000" cy="87319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3000" b="1" dirty="0">
                <a:solidFill>
                  <a:srgbClr val="002060"/>
                </a:solidFill>
              </a:rPr>
              <a:t>Nossos Associadas</a:t>
            </a:r>
          </a:p>
        </p:txBody>
      </p:sp>
      <p:cxnSp>
        <p:nvCxnSpPr>
          <p:cNvPr id="74" name="Conector reto 73"/>
          <p:cNvCxnSpPr/>
          <p:nvPr/>
        </p:nvCxnSpPr>
        <p:spPr>
          <a:xfrm>
            <a:off x="1776000" y="880510"/>
            <a:ext cx="8640000"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 name="Espaço Reservado para Número de Slide 1"/>
          <p:cNvSpPr>
            <a:spLocks noGrp="1"/>
          </p:cNvSpPr>
          <p:nvPr>
            <p:ph type="sldNum" sz="quarter" idx="12"/>
          </p:nvPr>
        </p:nvSpPr>
        <p:spPr/>
        <p:txBody>
          <a:bodyPr/>
          <a:lstStyle/>
          <a:p>
            <a:fld id="{FE2CAFE2-DFC2-444B-82DD-ED2C709CFAD0}" type="slidenum">
              <a:rPr lang="pt-BR" smtClean="0"/>
              <a:pPr/>
              <a:t>3</a:t>
            </a:fld>
            <a:endParaRPr lang="pt-BR"/>
          </a:p>
        </p:txBody>
      </p:sp>
      <p:pic>
        <p:nvPicPr>
          <p:cNvPr id="4" name="Imagem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62125" y="1109663"/>
            <a:ext cx="8667750" cy="4638675"/>
          </a:xfrm>
          <a:prstGeom prst="rect">
            <a:avLst/>
          </a:prstGeom>
        </p:spPr>
      </p:pic>
    </p:spTree>
    <p:extLst>
      <p:ext uri="{BB962C8B-B14F-4D97-AF65-F5344CB8AC3E}">
        <p14:creationId xmlns:p14="http://schemas.microsoft.com/office/powerpoint/2010/main" val="2963982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rogeriom\Desktop\@TEMPORARIOS\templates_b-2.jpg"/>
          <p:cNvPicPr>
            <a:picLocks noChangeAspect="1" noChangeArrowheads="1"/>
          </p:cNvPicPr>
          <p:nvPr/>
        </p:nvPicPr>
        <p:blipFill>
          <a:blip r:embed="rId3" cstate="print"/>
          <a:stretch>
            <a:fillRect/>
          </a:stretch>
        </p:blipFill>
        <p:spPr bwMode="auto">
          <a:xfrm>
            <a:off x="1524000" y="-34073"/>
            <a:ext cx="9144000" cy="6892073"/>
          </a:xfrm>
          <a:prstGeom prst="rect">
            <a:avLst/>
          </a:prstGeom>
          <a:noFill/>
        </p:spPr>
      </p:pic>
      <p:sp>
        <p:nvSpPr>
          <p:cNvPr id="73" name="Título 1"/>
          <p:cNvSpPr txBox="1">
            <a:spLocks/>
          </p:cNvSpPr>
          <p:nvPr/>
        </p:nvSpPr>
        <p:spPr>
          <a:xfrm>
            <a:off x="1991544" y="-31444"/>
            <a:ext cx="8280920" cy="85450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3000" b="1" dirty="0">
                <a:solidFill>
                  <a:schemeClr val="tx2">
                    <a:lumMod val="50000"/>
                  </a:schemeClr>
                </a:solidFill>
              </a:rPr>
              <a:t>MP 735/2016 (emendas) </a:t>
            </a:r>
          </a:p>
        </p:txBody>
      </p:sp>
      <p:cxnSp>
        <p:nvCxnSpPr>
          <p:cNvPr id="74" name="Conector reto 73"/>
          <p:cNvCxnSpPr/>
          <p:nvPr/>
        </p:nvCxnSpPr>
        <p:spPr>
          <a:xfrm>
            <a:off x="1991544" y="823064"/>
            <a:ext cx="8280920"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 name="CaixaDeTexto 1"/>
          <p:cNvSpPr txBox="1"/>
          <p:nvPr/>
        </p:nvSpPr>
        <p:spPr>
          <a:xfrm>
            <a:off x="1694044" y="957614"/>
            <a:ext cx="8280920" cy="5755422"/>
          </a:xfrm>
          <a:prstGeom prst="rect">
            <a:avLst/>
          </a:prstGeom>
          <a:noFill/>
        </p:spPr>
        <p:txBody>
          <a:bodyPr wrap="square" rtlCol="0">
            <a:spAutoFit/>
          </a:bodyPr>
          <a:lstStyle/>
          <a:p>
            <a:pPr marL="285750" indent="-285750" algn="just">
              <a:buFont typeface="Arial" panose="020B0604020202020204" pitchFamily="34" charset="0"/>
              <a:buChar char="•"/>
            </a:pPr>
            <a:r>
              <a:rPr lang="pt-BR" sz="1600" b="1" dirty="0">
                <a:solidFill>
                  <a:srgbClr val="002060"/>
                </a:solidFill>
              </a:rPr>
              <a:t>Prazo</a:t>
            </a:r>
            <a:r>
              <a:rPr lang="pt-BR" sz="1600" dirty="0">
                <a:solidFill>
                  <a:srgbClr val="002060"/>
                </a:solidFill>
              </a:rPr>
              <a:t>: 20/10/2016 - Prazo final já prorrogado por mais 60 dias</a:t>
            </a:r>
          </a:p>
          <a:p>
            <a:pPr marL="285750" indent="-285750" algn="just">
              <a:buFont typeface="Arial" panose="020B0604020202020204" pitchFamily="34" charset="0"/>
              <a:buChar char="•"/>
            </a:pPr>
            <a:r>
              <a:rPr lang="pt-BR" sz="1600" dirty="0">
                <a:solidFill>
                  <a:srgbClr val="002060"/>
                </a:solidFill>
              </a:rPr>
              <a:t>nº 85 – </a:t>
            </a:r>
            <a:r>
              <a:rPr lang="pt-BR" sz="1600" dirty="0" err="1">
                <a:solidFill>
                  <a:srgbClr val="002060"/>
                </a:solidFill>
              </a:rPr>
              <a:t>Art</a:t>
            </a:r>
            <a:r>
              <a:rPr lang="pt-BR" sz="1600" dirty="0">
                <a:solidFill>
                  <a:srgbClr val="002060"/>
                </a:solidFill>
              </a:rPr>
              <a:t> 2º da Lei nº 12.783/2013 </a:t>
            </a:r>
          </a:p>
          <a:p>
            <a:pPr lvl="1"/>
            <a:r>
              <a:rPr lang="pt-BR" sz="1600" i="1" dirty="0">
                <a:solidFill>
                  <a:srgbClr val="002060"/>
                </a:solidFill>
              </a:rPr>
              <a:t>Art. 2o. As outorgas de aproveitamento hidráulico de potência maior que 3 MW</a:t>
            </a:r>
          </a:p>
          <a:p>
            <a:pPr lvl="1"/>
            <a:r>
              <a:rPr lang="pt-BR" sz="1600" i="1" dirty="0">
                <a:solidFill>
                  <a:srgbClr val="002060"/>
                </a:solidFill>
              </a:rPr>
              <a:t>(três megawatts) e inferior ou igual a 50MW (cinquenta megawatts), desde que</a:t>
            </a:r>
          </a:p>
          <a:p>
            <a:pPr lvl="1"/>
            <a:r>
              <a:rPr lang="pt-BR" sz="1600" i="1" dirty="0">
                <a:solidFill>
                  <a:srgbClr val="002060"/>
                </a:solidFill>
              </a:rPr>
              <a:t>ainda não tenham sido prorrogadas e estejam em vigor quando da publicação</a:t>
            </a:r>
          </a:p>
          <a:p>
            <a:pPr lvl="1"/>
            <a:r>
              <a:rPr lang="pt-BR" sz="1600" i="1" dirty="0">
                <a:solidFill>
                  <a:srgbClr val="002060"/>
                </a:solidFill>
              </a:rPr>
              <a:t>desta Lei, </a:t>
            </a:r>
            <a:r>
              <a:rPr lang="pt-BR" sz="1600" b="1" i="1" dirty="0">
                <a:solidFill>
                  <a:srgbClr val="002060"/>
                </a:solidFill>
              </a:rPr>
              <a:t>terão seus prazos de vigência uniformizados pelo Poder Concedente</a:t>
            </a:r>
          </a:p>
          <a:p>
            <a:pPr lvl="1"/>
            <a:r>
              <a:rPr lang="pt-BR" sz="1600" b="1" i="1" dirty="0">
                <a:solidFill>
                  <a:srgbClr val="002060"/>
                </a:solidFill>
              </a:rPr>
              <a:t>em 35 (trinta e cinco) anos</a:t>
            </a:r>
            <a:r>
              <a:rPr lang="pt-BR" sz="1600" i="1" dirty="0">
                <a:solidFill>
                  <a:srgbClr val="002060"/>
                </a:solidFill>
              </a:rPr>
              <a:t>, contados da data da respectiva emissão da outorga</a:t>
            </a:r>
          </a:p>
          <a:p>
            <a:pPr lvl="1"/>
            <a:r>
              <a:rPr lang="pt-BR" sz="1600" i="1" dirty="0">
                <a:solidFill>
                  <a:srgbClr val="002060"/>
                </a:solidFill>
              </a:rPr>
              <a:t>e serão prorrogáveis, neste caso, a título oneroso. (NR)</a:t>
            </a:r>
          </a:p>
          <a:p>
            <a:pPr lvl="1"/>
            <a:endParaRPr lang="pt-BR" sz="1600" i="1" dirty="0">
              <a:solidFill>
                <a:srgbClr val="002060"/>
              </a:solidFill>
            </a:endParaRPr>
          </a:p>
          <a:p>
            <a:pPr lvl="1" algn="just"/>
            <a:r>
              <a:rPr lang="pt-BR" sz="1600" dirty="0"/>
              <a:t>§</a:t>
            </a:r>
            <a:r>
              <a:rPr lang="pt-BR" sz="1600" i="1" dirty="0">
                <a:solidFill>
                  <a:srgbClr val="002060"/>
                </a:solidFill>
              </a:rPr>
              <a:t>2º. Ao titular da outorga será facultado prorrogar o respectivo prazo de</a:t>
            </a:r>
          </a:p>
          <a:p>
            <a:pPr lvl="1" algn="just"/>
            <a:r>
              <a:rPr lang="pt-BR" sz="1600" i="1" dirty="0">
                <a:solidFill>
                  <a:srgbClr val="002060"/>
                </a:solidFill>
              </a:rPr>
              <a:t>vigência por 30 (trinta) anos (...) </a:t>
            </a:r>
          </a:p>
          <a:p>
            <a:pPr lvl="1" algn="just"/>
            <a:r>
              <a:rPr lang="pt-BR" sz="1600" i="1" dirty="0">
                <a:solidFill>
                  <a:srgbClr val="002060"/>
                </a:solidFill>
              </a:rPr>
              <a:t>I – pagamento pelo UBP informado pelo Poder Concedente. (NR)</a:t>
            </a:r>
          </a:p>
          <a:p>
            <a:pPr lvl="1" algn="just"/>
            <a:r>
              <a:rPr lang="pt-BR" sz="1600" i="1" dirty="0">
                <a:solidFill>
                  <a:srgbClr val="002060"/>
                </a:solidFill>
              </a:rPr>
              <a:t>II – recolhimento da CFURH (...), a partir da prorrogação da outorga, revertida integralmente ao(s) Município(s) de localidade do aproveitamento, limitada em até 50% do valor calculado conforme estabelecido no Art. 17 da Lei No 9.648 de 27 de maio de 1998, para os aproveitamentos na faixa maior que 3MW e igual ou inferior a 30MW.(NR</a:t>
            </a:r>
            <a:r>
              <a:rPr lang="pt-BR" sz="1600" dirty="0"/>
              <a:t>)</a:t>
            </a:r>
            <a:endParaRPr lang="pt-BR" sz="1600" i="1" dirty="0">
              <a:solidFill>
                <a:srgbClr val="002060"/>
              </a:solidFill>
            </a:endParaRPr>
          </a:p>
          <a:p>
            <a:pPr lvl="1"/>
            <a:endParaRPr lang="pt-BR" sz="1600" dirty="0">
              <a:solidFill>
                <a:srgbClr val="FF0000"/>
              </a:solidFill>
            </a:endParaRPr>
          </a:p>
          <a:p>
            <a:pPr lvl="1"/>
            <a:r>
              <a:rPr lang="pt-BR" sz="1600" b="1" dirty="0">
                <a:solidFill>
                  <a:schemeClr val="accent6"/>
                </a:solidFill>
              </a:rPr>
              <a:t>ABRAGEL é favorável. Isonomia com as outorgas de hoje (concessões e autorizações). Autorização era sem licenciamento prévio, com perda de prazo. Renovação com contrapartida de compensação financeira para os municípios e UBP.</a:t>
            </a:r>
          </a:p>
          <a:p>
            <a:pPr lvl="1"/>
            <a:endParaRPr lang="pt-BR" sz="1600" i="1" dirty="0">
              <a:solidFill>
                <a:srgbClr val="002060"/>
              </a:solidFill>
            </a:endParaRPr>
          </a:p>
          <a:p>
            <a:pPr marL="742950" lvl="1" indent="-285750" algn="just">
              <a:buFont typeface="Arial" panose="020B0604020202020204" pitchFamily="34" charset="0"/>
              <a:buChar char="•"/>
            </a:pPr>
            <a:endParaRPr lang="pt-BR" sz="1600" i="1" dirty="0"/>
          </a:p>
          <a:p>
            <a:pPr marL="742950" lvl="1" indent="-285750" algn="just">
              <a:buFont typeface="Arial" panose="020B0604020202020204" pitchFamily="34" charset="0"/>
              <a:buChar char="•"/>
            </a:pPr>
            <a:endParaRPr lang="pt-BR" sz="1600" i="1" dirty="0">
              <a:solidFill>
                <a:srgbClr val="002060"/>
              </a:solidFill>
            </a:endParaRPr>
          </a:p>
        </p:txBody>
      </p:sp>
      <p:sp>
        <p:nvSpPr>
          <p:cNvPr id="3" name="Espaço Reservado para Número de Slide 2"/>
          <p:cNvSpPr>
            <a:spLocks noGrp="1"/>
          </p:cNvSpPr>
          <p:nvPr>
            <p:ph type="sldNum" sz="quarter" idx="12"/>
          </p:nvPr>
        </p:nvSpPr>
        <p:spPr/>
        <p:txBody>
          <a:bodyPr/>
          <a:lstStyle/>
          <a:p>
            <a:fld id="{FE2CAFE2-DFC2-444B-82DD-ED2C709CFAD0}" type="slidenum">
              <a:rPr lang="pt-BR" smtClean="0"/>
              <a:pPr/>
              <a:t>4</a:t>
            </a:fld>
            <a:endParaRPr lang="pt-BR"/>
          </a:p>
        </p:txBody>
      </p:sp>
    </p:spTree>
    <p:extLst>
      <p:ext uri="{BB962C8B-B14F-4D97-AF65-F5344CB8AC3E}">
        <p14:creationId xmlns:p14="http://schemas.microsoft.com/office/powerpoint/2010/main" val="3002506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rogeriom\Desktop\@TEMPORARIOS\templates_b-2.jpg"/>
          <p:cNvPicPr>
            <a:picLocks noChangeAspect="1" noChangeArrowheads="1"/>
          </p:cNvPicPr>
          <p:nvPr/>
        </p:nvPicPr>
        <p:blipFill>
          <a:blip r:embed="rId3" cstate="print"/>
          <a:stretch>
            <a:fillRect/>
          </a:stretch>
        </p:blipFill>
        <p:spPr bwMode="auto">
          <a:xfrm>
            <a:off x="1524000" y="-34073"/>
            <a:ext cx="9144000" cy="6892073"/>
          </a:xfrm>
          <a:prstGeom prst="rect">
            <a:avLst/>
          </a:prstGeom>
          <a:noFill/>
        </p:spPr>
      </p:pic>
      <p:sp>
        <p:nvSpPr>
          <p:cNvPr id="73" name="Título 1"/>
          <p:cNvSpPr txBox="1">
            <a:spLocks/>
          </p:cNvSpPr>
          <p:nvPr/>
        </p:nvSpPr>
        <p:spPr>
          <a:xfrm>
            <a:off x="1991544" y="-31444"/>
            <a:ext cx="8280920" cy="85450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3000" b="1" dirty="0">
                <a:solidFill>
                  <a:schemeClr val="tx2">
                    <a:lumMod val="50000"/>
                  </a:schemeClr>
                </a:solidFill>
              </a:rPr>
              <a:t>MP 735/2016 (emendas)</a:t>
            </a:r>
          </a:p>
        </p:txBody>
      </p:sp>
      <p:cxnSp>
        <p:nvCxnSpPr>
          <p:cNvPr id="74" name="Conector reto 73"/>
          <p:cNvCxnSpPr/>
          <p:nvPr/>
        </p:nvCxnSpPr>
        <p:spPr>
          <a:xfrm>
            <a:off x="1991544" y="823064"/>
            <a:ext cx="8280920"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 name="CaixaDeTexto 1"/>
          <p:cNvSpPr txBox="1"/>
          <p:nvPr/>
        </p:nvSpPr>
        <p:spPr>
          <a:xfrm>
            <a:off x="1775520" y="813184"/>
            <a:ext cx="8280920" cy="5509200"/>
          </a:xfrm>
          <a:prstGeom prst="rect">
            <a:avLst/>
          </a:prstGeom>
          <a:noFill/>
        </p:spPr>
        <p:txBody>
          <a:bodyPr wrap="square" rtlCol="0">
            <a:spAutoFit/>
          </a:bodyPr>
          <a:lstStyle/>
          <a:p>
            <a:pPr marL="285750" indent="-285750" algn="just">
              <a:buFont typeface="Arial" panose="020B0604020202020204" pitchFamily="34" charset="0"/>
              <a:buChar char="•"/>
            </a:pPr>
            <a:r>
              <a:rPr lang="pt-BR" sz="1600" dirty="0">
                <a:solidFill>
                  <a:srgbClr val="002060"/>
                </a:solidFill>
              </a:rPr>
              <a:t>nº 35 – Art. </a:t>
            </a:r>
            <a:r>
              <a:rPr lang="pt-BR" sz="1600" dirty="0" err="1">
                <a:solidFill>
                  <a:srgbClr val="002060"/>
                </a:solidFill>
              </a:rPr>
              <a:t>Xx</a:t>
            </a:r>
            <a:r>
              <a:rPr lang="pt-BR" sz="1600" dirty="0">
                <a:solidFill>
                  <a:srgbClr val="002060"/>
                </a:solidFill>
              </a:rPr>
              <a:t> – a Lei nº 9.427, de 26 de dezembro de 1996, passa a vigorar com a seguinte alteração:</a:t>
            </a:r>
          </a:p>
          <a:p>
            <a:pPr marL="742950" lvl="1" indent="-285750" algn="just">
              <a:buFont typeface="Arial" panose="020B0604020202020204" pitchFamily="34" charset="0"/>
              <a:buChar char="•"/>
            </a:pPr>
            <a:r>
              <a:rPr lang="pt-BR" sz="1600" i="1" dirty="0">
                <a:solidFill>
                  <a:srgbClr val="002060"/>
                </a:solidFill>
              </a:rPr>
              <a:t>“Art.26</a:t>
            </a:r>
          </a:p>
          <a:p>
            <a:pPr lvl="2" algn="just"/>
            <a:r>
              <a:rPr lang="pt-BR" sz="1600" i="1" dirty="0">
                <a:solidFill>
                  <a:srgbClr val="002060"/>
                </a:solidFill>
              </a:rPr>
              <a:t>§ 10. Os aproveitamentos referidos nos incisos I e VI do caput deste artigo que </a:t>
            </a:r>
            <a:r>
              <a:rPr lang="pt-BR" sz="1600" b="1" i="1" dirty="0">
                <a:solidFill>
                  <a:srgbClr val="002060"/>
                </a:solidFill>
              </a:rPr>
              <a:t>estejam em operação e não tenham sido objeto de penalidades pela ANEEL quanto ao cumprimento dos seus cronogramas de implantação</a:t>
            </a:r>
            <a:r>
              <a:rPr lang="pt-BR" sz="1600" i="1" dirty="0">
                <a:solidFill>
                  <a:srgbClr val="002060"/>
                </a:solidFill>
              </a:rPr>
              <a:t>, terão seus prazos de </a:t>
            </a:r>
            <a:r>
              <a:rPr lang="pt-BR" sz="1600" b="1" i="1" dirty="0">
                <a:solidFill>
                  <a:srgbClr val="002060"/>
                </a:solidFill>
              </a:rPr>
              <a:t>autorização contados a partir da declaração da operação comercial</a:t>
            </a:r>
            <a:r>
              <a:rPr lang="pt-BR" sz="1600" i="1" dirty="0">
                <a:solidFill>
                  <a:srgbClr val="002060"/>
                </a:solidFill>
              </a:rPr>
              <a:t> da primeira unidade geradora, mediante adequação dos respectivos termos de outorga.” </a:t>
            </a:r>
          </a:p>
          <a:p>
            <a:pPr lvl="2" algn="just"/>
            <a:endParaRPr lang="pt-BR" sz="1600" b="1" dirty="0">
              <a:solidFill>
                <a:schemeClr val="accent6"/>
              </a:solidFill>
            </a:endParaRPr>
          </a:p>
          <a:p>
            <a:pPr algn="just"/>
            <a:r>
              <a:rPr lang="pt-BR" sz="1600" b="1" dirty="0">
                <a:solidFill>
                  <a:srgbClr val="92D050"/>
                </a:solidFill>
              </a:rPr>
              <a:t>ABRAGEL é favorável. Esta medida recompõe o prazo e o equilíbrio econômico financeiro dos projetos impactados por eventos que o empreendedor não deu causa (como licenciamentos ambientais).</a:t>
            </a:r>
          </a:p>
          <a:p>
            <a:pPr lvl="2" algn="just"/>
            <a:endParaRPr lang="pt-BR" sz="1600" i="1" dirty="0">
              <a:solidFill>
                <a:srgbClr val="002060"/>
              </a:solidFill>
            </a:endParaRPr>
          </a:p>
          <a:p>
            <a:pPr marL="285750" indent="-285750" algn="just">
              <a:buFont typeface="Arial" panose="020B0604020202020204" pitchFamily="34" charset="0"/>
              <a:buChar char="•"/>
            </a:pPr>
            <a:r>
              <a:rPr lang="pt-BR" sz="1600" dirty="0">
                <a:solidFill>
                  <a:srgbClr val="002060"/>
                </a:solidFill>
              </a:rPr>
              <a:t>nº 8 (12, 55 e 58) – Suprima-se o inciso II do art. 7º da MPV 735, de 2016, assim redigido: </a:t>
            </a:r>
          </a:p>
          <a:p>
            <a:pPr marL="742950" lvl="1" indent="-285750" algn="just">
              <a:buFont typeface="Arial" panose="020B0604020202020204" pitchFamily="34" charset="0"/>
              <a:buChar char="•"/>
            </a:pPr>
            <a:r>
              <a:rPr lang="pt-BR" sz="1600" dirty="0">
                <a:solidFill>
                  <a:srgbClr val="002060"/>
                </a:solidFill>
              </a:rPr>
              <a:t>  “Art. 7º  Ficam revogados: </a:t>
            </a:r>
          </a:p>
          <a:p>
            <a:pPr algn="just"/>
            <a:r>
              <a:rPr lang="pt-BR" sz="1600" dirty="0">
                <a:solidFill>
                  <a:srgbClr val="002060"/>
                </a:solidFill>
              </a:rPr>
              <a:t>	  ............................. </a:t>
            </a:r>
          </a:p>
          <a:p>
            <a:pPr algn="just"/>
            <a:r>
              <a:rPr lang="pt-BR" sz="1600" dirty="0">
                <a:solidFill>
                  <a:srgbClr val="002060"/>
                </a:solidFill>
              </a:rPr>
              <a:t>  	II - o art. 4º da Lei nº 13.203, de 8 de dezembro de 2015.” </a:t>
            </a:r>
          </a:p>
          <a:p>
            <a:pPr algn="just"/>
            <a:endParaRPr lang="pt-BR" sz="1600" dirty="0">
              <a:solidFill>
                <a:srgbClr val="002060"/>
              </a:solidFill>
            </a:endParaRPr>
          </a:p>
          <a:p>
            <a:pPr algn="just"/>
            <a:r>
              <a:rPr lang="pt-BR" sz="1600" b="1" dirty="0">
                <a:solidFill>
                  <a:srgbClr val="92D050"/>
                </a:solidFill>
              </a:rPr>
              <a:t>ABRAGEL é favorável. Explicita “excludentes de responsabilidade” reconhecidos pelo poder concedente para garantir investimento. Preservar comando legal para a recomposição de prazo.</a:t>
            </a:r>
          </a:p>
          <a:p>
            <a:pPr lvl="1"/>
            <a:endParaRPr lang="pt-BR" sz="1600" b="1" i="1" dirty="0">
              <a:solidFill>
                <a:srgbClr val="002060"/>
              </a:solidFill>
            </a:endParaRPr>
          </a:p>
          <a:p>
            <a:pPr algn="just"/>
            <a:endParaRPr lang="pt-BR" sz="1600" dirty="0">
              <a:solidFill>
                <a:srgbClr val="002060"/>
              </a:solidFill>
            </a:endParaRPr>
          </a:p>
        </p:txBody>
      </p:sp>
      <p:sp>
        <p:nvSpPr>
          <p:cNvPr id="3" name="Espaço Reservado para Número de Slide 2"/>
          <p:cNvSpPr>
            <a:spLocks noGrp="1"/>
          </p:cNvSpPr>
          <p:nvPr>
            <p:ph type="sldNum" sz="quarter" idx="12"/>
          </p:nvPr>
        </p:nvSpPr>
        <p:spPr/>
        <p:txBody>
          <a:bodyPr/>
          <a:lstStyle/>
          <a:p>
            <a:fld id="{FE2CAFE2-DFC2-444B-82DD-ED2C709CFAD0}" type="slidenum">
              <a:rPr lang="pt-BR" smtClean="0"/>
              <a:pPr/>
              <a:t>5</a:t>
            </a:fld>
            <a:endParaRPr lang="pt-BR"/>
          </a:p>
        </p:txBody>
      </p:sp>
    </p:spTree>
    <p:extLst>
      <p:ext uri="{BB962C8B-B14F-4D97-AF65-F5344CB8AC3E}">
        <p14:creationId xmlns:p14="http://schemas.microsoft.com/office/powerpoint/2010/main" val="183594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rogeriom\Desktop\@TEMPORARIOS\templates_b-2.jpg"/>
          <p:cNvPicPr>
            <a:picLocks noChangeAspect="1" noChangeArrowheads="1"/>
          </p:cNvPicPr>
          <p:nvPr/>
        </p:nvPicPr>
        <p:blipFill>
          <a:blip r:embed="rId3" cstate="print"/>
          <a:stretch>
            <a:fillRect/>
          </a:stretch>
        </p:blipFill>
        <p:spPr bwMode="auto">
          <a:xfrm>
            <a:off x="1524000" y="-34073"/>
            <a:ext cx="9144000" cy="6892073"/>
          </a:xfrm>
          <a:prstGeom prst="rect">
            <a:avLst/>
          </a:prstGeom>
          <a:noFill/>
        </p:spPr>
      </p:pic>
      <p:sp>
        <p:nvSpPr>
          <p:cNvPr id="73" name="Título 1"/>
          <p:cNvSpPr txBox="1">
            <a:spLocks/>
          </p:cNvSpPr>
          <p:nvPr/>
        </p:nvSpPr>
        <p:spPr>
          <a:xfrm>
            <a:off x="1991544" y="-31444"/>
            <a:ext cx="8280920" cy="85450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3000" b="1" dirty="0">
                <a:solidFill>
                  <a:schemeClr val="tx2">
                    <a:lumMod val="50000"/>
                  </a:schemeClr>
                </a:solidFill>
              </a:rPr>
              <a:t>MP 735/2016 (emendas)</a:t>
            </a:r>
          </a:p>
        </p:txBody>
      </p:sp>
      <p:cxnSp>
        <p:nvCxnSpPr>
          <p:cNvPr id="74" name="Conector reto 73"/>
          <p:cNvCxnSpPr/>
          <p:nvPr/>
        </p:nvCxnSpPr>
        <p:spPr>
          <a:xfrm>
            <a:off x="1991544" y="823064"/>
            <a:ext cx="8280920"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 name="CaixaDeTexto 1"/>
          <p:cNvSpPr txBox="1"/>
          <p:nvPr/>
        </p:nvSpPr>
        <p:spPr>
          <a:xfrm>
            <a:off x="1775520" y="958217"/>
            <a:ext cx="8640960" cy="3139321"/>
          </a:xfrm>
          <a:prstGeom prst="rect">
            <a:avLst/>
          </a:prstGeom>
          <a:noFill/>
        </p:spPr>
        <p:txBody>
          <a:bodyPr wrap="square" rtlCol="0">
            <a:spAutoFit/>
          </a:bodyPr>
          <a:lstStyle>
            <a:defPPr>
              <a:defRPr lang="pt-BR"/>
            </a:defPPr>
            <a:lvl1pPr marL="285750" indent="-285750" algn="just">
              <a:buFont typeface="Arial" panose="020B0604020202020204" pitchFamily="34" charset="0"/>
              <a:buChar char="•"/>
              <a:defRPr>
                <a:solidFill>
                  <a:srgbClr val="002060"/>
                </a:solidFill>
              </a:defRPr>
            </a:lvl1pPr>
            <a:lvl2pPr lvl="1" algn="just">
              <a:defRPr>
                <a:solidFill>
                  <a:srgbClr val="002060"/>
                </a:solidFill>
              </a:defRPr>
            </a:lvl2pPr>
            <a:lvl3pPr lvl="2" algn="just"/>
          </a:lstStyle>
          <a:p>
            <a:r>
              <a:rPr lang="pt-BR" dirty="0"/>
              <a:t>nº 124 –  </a:t>
            </a:r>
            <a:r>
              <a:rPr lang="pt-BR" b="1" dirty="0"/>
              <a:t>Autorização</a:t>
            </a:r>
            <a:r>
              <a:rPr lang="pt-BR" dirty="0"/>
              <a:t> para empreendimentos hidrelétricos entre </a:t>
            </a:r>
            <a:r>
              <a:rPr lang="pt-BR" b="1" dirty="0"/>
              <a:t>5.000 kW e 100.000 kW</a:t>
            </a:r>
          </a:p>
          <a:p>
            <a:pPr lvl="1"/>
            <a:r>
              <a:rPr lang="pt-BR" dirty="0"/>
              <a:t>	  Art. 8º   Lei nº 9.074, de 07 de julho de 1995 </a:t>
            </a:r>
          </a:p>
          <a:p>
            <a:pPr lvl="2"/>
            <a:r>
              <a:rPr lang="pt-BR" dirty="0">
                <a:solidFill>
                  <a:srgbClr val="002060"/>
                </a:solidFill>
              </a:rPr>
              <a:t>  Art. 26  Lei nº 9.427, de 26 de dezembro de 1996</a:t>
            </a:r>
          </a:p>
          <a:p>
            <a:pPr lvl="2"/>
            <a:r>
              <a:rPr lang="pt-BR" dirty="0">
                <a:solidFill>
                  <a:srgbClr val="002060"/>
                </a:solidFill>
              </a:rPr>
              <a:t>  Art. 1º Lei nº 12.783, de 11 de janeiro de 2013 (vencimento da concessão de empreendimentos até 5 MW, aplica-se a dispensa. </a:t>
            </a:r>
          </a:p>
          <a:p>
            <a:pPr lvl="2"/>
            <a:endParaRPr lang="pt-BR" dirty="0">
              <a:solidFill>
                <a:srgbClr val="002060"/>
              </a:solidFill>
            </a:endParaRPr>
          </a:p>
          <a:p>
            <a:pPr lvl="1"/>
            <a:r>
              <a:rPr lang="pt-BR" b="1" dirty="0">
                <a:solidFill>
                  <a:srgbClr val="FF0000"/>
                </a:solidFill>
              </a:rPr>
              <a:t>ABRAGEL é contra, pois usinas de 100 MW são de grande porte, não sendo geração distribuída e longe do centro de carga. </a:t>
            </a:r>
          </a:p>
          <a:p>
            <a:pPr lvl="1"/>
            <a:endParaRPr lang="pt-BR" dirty="0"/>
          </a:p>
          <a:p>
            <a:pPr lvl="1"/>
            <a:endParaRPr lang="pt-BR" dirty="0"/>
          </a:p>
        </p:txBody>
      </p:sp>
      <p:sp>
        <p:nvSpPr>
          <p:cNvPr id="3" name="Espaço Reservado para Número de Slide 2"/>
          <p:cNvSpPr>
            <a:spLocks noGrp="1"/>
          </p:cNvSpPr>
          <p:nvPr>
            <p:ph type="sldNum" sz="quarter" idx="12"/>
          </p:nvPr>
        </p:nvSpPr>
        <p:spPr/>
        <p:txBody>
          <a:bodyPr/>
          <a:lstStyle/>
          <a:p>
            <a:fld id="{FE2CAFE2-DFC2-444B-82DD-ED2C709CFAD0}" type="slidenum">
              <a:rPr lang="pt-BR" smtClean="0"/>
              <a:pPr/>
              <a:t>6</a:t>
            </a:fld>
            <a:endParaRPr lang="pt-BR"/>
          </a:p>
        </p:txBody>
      </p:sp>
    </p:spTree>
    <p:extLst>
      <p:ext uri="{BB962C8B-B14F-4D97-AF65-F5344CB8AC3E}">
        <p14:creationId xmlns:p14="http://schemas.microsoft.com/office/powerpoint/2010/main" val="2349096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rogeriom\Desktop\@TEMPORARIOS\templates_b-2.jpg"/>
          <p:cNvPicPr>
            <a:picLocks noChangeAspect="1" noChangeArrowheads="1"/>
          </p:cNvPicPr>
          <p:nvPr/>
        </p:nvPicPr>
        <p:blipFill>
          <a:blip r:embed="rId3" cstate="print"/>
          <a:stretch>
            <a:fillRect/>
          </a:stretch>
        </p:blipFill>
        <p:spPr bwMode="auto">
          <a:xfrm>
            <a:off x="1524000" y="-34073"/>
            <a:ext cx="9144000" cy="6892073"/>
          </a:xfrm>
          <a:prstGeom prst="rect">
            <a:avLst/>
          </a:prstGeom>
          <a:noFill/>
        </p:spPr>
      </p:pic>
      <p:sp>
        <p:nvSpPr>
          <p:cNvPr id="73" name="Título 1"/>
          <p:cNvSpPr txBox="1">
            <a:spLocks/>
          </p:cNvSpPr>
          <p:nvPr/>
        </p:nvSpPr>
        <p:spPr>
          <a:xfrm>
            <a:off x="1991544" y="-31444"/>
            <a:ext cx="8280920" cy="85450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3000" b="1" dirty="0">
                <a:solidFill>
                  <a:schemeClr val="tx2">
                    <a:lumMod val="50000"/>
                  </a:schemeClr>
                </a:solidFill>
              </a:rPr>
              <a:t>MP 735/2016 (emendas)</a:t>
            </a:r>
          </a:p>
        </p:txBody>
      </p:sp>
      <p:cxnSp>
        <p:nvCxnSpPr>
          <p:cNvPr id="74" name="Conector reto 73"/>
          <p:cNvCxnSpPr/>
          <p:nvPr/>
        </p:nvCxnSpPr>
        <p:spPr>
          <a:xfrm>
            <a:off x="1991544" y="823064"/>
            <a:ext cx="8280920"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 name="CaixaDeTexto 1"/>
          <p:cNvSpPr txBox="1"/>
          <p:nvPr/>
        </p:nvSpPr>
        <p:spPr>
          <a:xfrm>
            <a:off x="1775520" y="908720"/>
            <a:ext cx="8280920" cy="4247317"/>
          </a:xfrm>
          <a:prstGeom prst="rect">
            <a:avLst/>
          </a:prstGeom>
          <a:noFill/>
        </p:spPr>
        <p:txBody>
          <a:bodyPr wrap="square" rtlCol="0">
            <a:spAutoFit/>
          </a:bodyPr>
          <a:lstStyle/>
          <a:p>
            <a:pPr marL="285750" indent="-285750" algn="just">
              <a:buFont typeface="Arial" panose="020B0604020202020204" pitchFamily="34" charset="0"/>
              <a:buChar char="•"/>
            </a:pPr>
            <a:r>
              <a:rPr lang="pt-BR" dirty="0">
                <a:solidFill>
                  <a:srgbClr val="002060"/>
                </a:solidFill>
              </a:rPr>
              <a:t>nº 78 – Art. XX. O Art. 16 da Lei n.º 9.074, de 7 de julho de 1995, passa a vigorar acrescido do seguinte dispositivo: “Art.16................................................................................................... </a:t>
            </a:r>
          </a:p>
          <a:p>
            <a:pPr algn="just"/>
            <a:r>
              <a:rPr lang="pt-BR" dirty="0">
                <a:solidFill>
                  <a:srgbClr val="002060"/>
                </a:solidFill>
              </a:rPr>
              <a:t>	Parágrafo único. A partir de 01 de janeiro de 2017, os consumidores da classe 	industrial, caracterizados conforme regulação da Aneel, atendidos em 	qualquer tensão, poderão optar pela compra de energia elétrica a qualquer 	concessionário, permissionário ou autorizado de energia elétrica do mesmo 	sistema interligado.” </a:t>
            </a:r>
          </a:p>
          <a:p>
            <a:pPr algn="just"/>
            <a:endParaRPr lang="pt-BR" b="1" dirty="0">
              <a:solidFill>
                <a:srgbClr val="FF0000"/>
              </a:solidFill>
            </a:endParaRPr>
          </a:p>
          <a:p>
            <a:pPr algn="just"/>
            <a:r>
              <a:rPr lang="pt-BR" b="1" dirty="0">
                <a:solidFill>
                  <a:srgbClr val="FF0000"/>
                </a:solidFill>
              </a:rPr>
              <a:t>ABRAGEL é contra.</a:t>
            </a:r>
            <a:r>
              <a:rPr lang="pt-BR" b="1" i="1" dirty="0">
                <a:solidFill>
                  <a:srgbClr val="002060"/>
                </a:solidFill>
              </a:rPr>
              <a:t> </a:t>
            </a:r>
            <a:r>
              <a:rPr lang="pt-BR" b="1" dirty="0">
                <a:solidFill>
                  <a:srgbClr val="FF0000"/>
                </a:solidFill>
              </a:rPr>
              <a:t>Aumenta </a:t>
            </a:r>
            <a:r>
              <a:rPr lang="pt-BR" b="1" dirty="0" err="1">
                <a:solidFill>
                  <a:srgbClr val="FF0000"/>
                </a:solidFill>
              </a:rPr>
              <a:t>sobrecontratação</a:t>
            </a:r>
            <a:r>
              <a:rPr lang="pt-BR" b="1" dirty="0">
                <a:solidFill>
                  <a:srgbClr val="FF0000"/>
                </a:solidFill>
              </a:rPr>
              <a:t> das Distribuidoras, compromete o mecanismo da expansão do Setor e onera o consumidor cativo.</a:t>
            </a:r>
          </a:p>
          <a:p>
            <a:pPr algn="just"/>
            <a:r>
              <a:rPr lang="pt-BR" b="1" dirty="0">
                <a:solidFill>
                  <a:srgbClr val="FF0000"/>
                </a:solidFill>
              </a:rPr>
              <a:t>É preciso definir prazo para liberação do mercado, compatível com a necessidade de expansão da oferta. Este tema deve integrar a discussão da reestruturação do Modelo do Setor em curso, o que demandaria 5 anos para implementação.</a:t>
            </a:r>
          </a:p>
          <a:p>
            <a:pPr lvl="2" algn="just"/>
            <a:endParaRPr lang="pt-BR" i="1" dirty="0">
              <a:solidFill>
                <a:srgbClr val="002060"/>
              </a:solidFill>
            </a:endParaRPr>
          </a:p>
        </p:txBody>
      </p:sp>
      <p:sp>
        <p:nvSpPr>
          <p:cNvPr id="3" name="Espaço Reservado para Número de Slide 2"/>
          <p:cNvSpPr>
            <a:spLocks noGrp="1"/>
          </p:cNvSpPr>
          <p:nvPr>
            <p:ph type="sldNum" sz="quarter" idx="12"/>
          </p:nvPr>
        </p:nvSpPr>
        <p:spPr/>
        <p:txBody>
          <a:bodyPr/>
          <a:lstStyle/>
          <a:p>
            <a:fld id="{FE2CAFE2-DFC2-444B-82DD-ED2C709CFAD0}" type="slidenum">
              <a:rPr lang="pt-BR" smtClean="0"/>
              <a:pPr/>
              <a:t>7</a:t>
            </a:fld>
            <a:endParaRPr lang="pt-BR"/>
          </a:p>
        </p:txBody>
      </p:sp>
    </p:spTree>
    <p:extLst>
      <p:ext uri="{BB962C8B-B14F-4D97-AF65-F5344CB8AC3E}">
        <p14:creationId xmlns:p14="http://schemas.microsoft.com/office/powerpoint/2010/main" val="2375163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rogeriom\Desktop\@TEMPORARIOS\templates_b-2.jpg"/>
          <p:cNvPicPr>
            <a:picLocks noChangeAspect="1" noChangeArrowheads="1"/>
          </p:cNvPicPr>
          <p:nvPr/>
        </p:nvPicPr>
        <p:blipFill>
          <a:blip r:embed="rId3" cstate="print"/>
          <a:stretch>
            <a:fillRect/>
          </a:stretch>
        </p:blipFill>
        <p:spPr bwMode="auto">
          <a:xfrm>
            <a:off x="1524000" y="-34073"/>
            <a:ext cx="9144000" cy="6892073"/>
          </a:xfrm>
          <a:prstGeom prst="rect">
            <a:avLst/>
          </a:prstGeom>
          <a:noFill/>
        </p:spPr>
      </p:pic>
      <p:sp>
        <p:nvSpPr>
          <p:cNvPr id="73" name="Título 1"/>
          <p:cNvSpPr txBox="1">
            <a:spLocks/>
          </p:cNvSpPr>
          <p:nvPr/>
        </p:nvSpPr>
        <p:spPr>
          <a:xfrm>
            <a:off x="1991544" y="-31444"/>
            <a:ext cx="8280920" cy="85450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3000" b="1" dirty="0">
                <a:solidFill>
                  <a:schemeClr val="tx2">
                    <a:lumMod val="50000"/>
                  </a:schemeClr>
                </a:solidFill>
              </a:rPr>
              <a:t>MP 735/2016 (emendas)</a:t>
            </a:r>
          </a:p>
        </p:txBody>
      </p:sp>
      <p:cxnSp>
        <p:nvCxnSpPr>
          <p:cNvPr id="74" name="Conector reto 73"/>
          <p:cNvCxnSpPr/>
          <p:nvPr/>
        </p:nvCxnSpPr>
        <p:spPr>
          <a:xfrm>
            <a:off x="1991544" y="823064"/>
            <a:ext cx="8280920"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 name="CaixaDeTexto 1"/>
          <p:cNvSpPr txBox="1"/>
          <p:nvPr/>
        </p:nvSpPr>
        <p:spPr>
          <a:xfrm>
            <a:off x="2197992" y="1082344"/>
            <a:ext cx="8280920" cy="5016758"/>
          </a:xfrm>
          <a:prstGeom prst="rect">
            <a:avLst/>
          </a:prstGeom>
          <a:noFill/>
        </p:spPr>
        <p:txBody>
          <a:bodyPr wrap="square" rtlCol="0">
            <a:spAutoFit/>
          </a:bodyPr>
          <a:lstStyle/>
          <a:p>
            <a:pPr marL="285750" indent="-285750" algn="just">
              <a:buFont typeface="Arial" panose="020B0604020202020204" pitchFamily="34" charset="0"/>
              <a:buChar char="•"/>
            </a:pPr>
            <a:r>
              <a:rPr lang="pt-BR" sz="1600" dirty="0">
                <a:solidFill>
                  <a:srgbClr val="002060"/>
                </a:solidFill>
              </a:rPr>
              <a:t>nº 80 – Art. XX. O Art. 15 da Lei nº 9.074, de 07 de junho de 1995, passa a vigorar com a seguinte redação:  </a:t>
            </a:r>
          </a:p>
          <a:p>
            <a:pPr algn="just"/>
            <a:r>
              <a:rPr lang="pt-BR" sz="1600" dirty="0">
                <a:solidFill>
                  <a:srgbClr val="002060"/>
                </a:solidFill>
              </a:rPr>
              <a:t>	“Art. 15 Respeitados os contratos de fornecimento vigentes, a prorrogação 	das atuais e as novas concessões serão feitas sem exclusividade de 	fornecimento de energia elétrica a consumidores com carga igual ou maior 	que 10.000 kW, atendidos em qualquer tensão, que podem optar por 	contratar seu fornecimento, no todo ou em parte, com produtor 	independente de energia elétrica. (NR) 	.......................................................................................................   </a:t>
            </a:r>
          </a:p>
          <a:p>
            <a:pPr lvl="1" algn="just"/>
            <a:r>
              <a:rPr lang="pt-BR" sz="1600" dirty="0">
                <a:solidFill>
                  <a:srgbClr val="002060"/>
                </a:solidFill>
              </a:rPr>
              <a:t>§ 2 Decorridos cinco anos da publicação desta Lei, os consumidores com carga igual ou superior a 3.000 kW, atendidos em qualquer tensão, poderão optar pela compra de energia elétrica a qualquer concessionário, permissionário ou autorizado de energia elétrica do mesmo sistema interligado. (NR) ......................................................................................................” </a:t>
            </a:r>
          </a:p>
          <a:p>
            <a:pPr algn="just"/>
            <a:r>
              <a:rPr lang="pt-BR" sz="1600" i="1" dirty="0">
                <a:solidFill>
                  <a:srgbClr val="FF0000"/>
                </a:solidFill>
              </a:rPr>
              <a:t> </a:t>
            </a:r>
          </a:p>
          <a:p>
            <a:pPr algn="just"/>
            <a:r>
              <a:rPr lang="pt-BR" sz="1600" b="1" dirty="0">
                <a:solidFill>
                  <a:srgbClr val="FF0000"/>
                </a:solidFill>
              </a:rPr>
              <a:t>ABRAGEL é contra. Como explicado anteriormente, aumenta </a:t>
            </a:r>
            <a:r>
              <a:rPr lang="pt-BR" sz="1600" b="1" dirty="0" err="1">
                <a:solidFill>
                  <a:srgbClr val="FF0000"/>
                </a:solidFill>
              </a:rPr>
              <a:t>sobrecontratação</a:t>
            </a:r>
            <a:r>
              <a:rPr lang="pt-BR" sz="1600" b="1" dirty="0">
                <a:solidFill>
                  <a:srgbClr val="FF0000"/>
                </a:solidFill>
              </a:rPr>
              <a:t> das Distribuidoras, compromete o mecanismo da expansão do Setor e onera o consumidor cativo.</a:t>
            </a:r>
          </a:p>
          <a:p>
            <a:pPr algn="just"/>
            <a:r>
              <a:rPr lang="pt-BR" sz="1600" b="1" dirty="0">
                <a:solidFill>
                  <a:srgbClr val="FF0000"/>
                </a:solidFill>
              </a:rPr>
              <a:t>É preciso definir prazo para liberação do mercado, compatível com a necessidade de expansão da oferta. Este tema deve integrar a discussão da reestruturação do Modelo do Setor em curso, o que demandaria 5 anos para implementação.</a:t>
            </a:r>
          </a:p>
          <a:p>
            <a:pPr algn="just"/>
            <a:endParaRPr lang="pt-BR" sz="1600" b="1" dirty="0">
              <a:solidFill>
                <a:srgbClr val="FF0000"/>
              </a:solidFill>
            </a:endParaRPr>
          </a:p>
        </p:txBody>
      </p:sp>
      <p:sp>
        <p:nvSpPr>
          <p:cNvPr id="3" name="Espaço Reservado para Número de Slide 2"/>
          <p:cNvSpPr>
            <a:spLocks noGrp="1"/>
          </p:cNvSpPr>
          <p:nvPr>
            <p:ph type="sldNum" sz="quarter" idx="12"/>
          </p:nvPr>
        </p:nvSpPr>
        <p:spPr/>
        <p:txBody>
          <a:bodyPr/>
          <a:lstStyle/>
          <a:p>
            <a:fld id="{FE2CAFE2-DFC2-444B-82DD-ED2C709CFAD0}" type="slidenum">
              <a:rPr lang="pt-BR" smtClean="0"/>
              <a:pPr/>
              <a:t>8</a:t>
            </a:fld>
            <a:endParaRPr lang="pt-BR"/>
          </a:p>
        </p:txBody>
      </p:sp>
    </p:spTree>
    <p:extLst>
      <p:ext uri="{BB962C8B-B14F-4D97-AF65-F5344CB8AC3E}">
        <p14:creationId xmlns:p14="http://schemas.microsoft.com/office/powerpoint/2010/main" val="571565676"/>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416</TotalTime>
  <Words>568</Words>
  <Application>Microsoft Office PowerPoint</Application>
  <PresentationFormat>Widescreen</PresentationFormat>
  <Paragraphs>72</Paragraphs>
  <Slides>8</Slides>
  <Notes>7</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8</vt:i4>
      </vt:variant>
    </vt:vector>
  </HeadingPairs>
  <TitlesOfParts>
    <vt:vector size="12" baseType="lpstr">
      <vt:lpstr>Arial</vt:lpstr>
      <vt:lpstr>Calibri</vt:lpstr>
      <vt:lpstr>Calibri Light</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Leonardo</dc:creator>
  <cp:lastModifiedBy>Leonardo</cp:lastModifiedBy>
  <cp:revision>22</cp:revision>
  <cp:lastPrinted>2016-08-31T15:34:10Z</cp:lastPrinted>
  <dcterms:created xsi:type="dcterms:W3CDTF">2016-08-26T11:30:55Z</dcterms:created>
  <dcterms:modified xsi:type="dcterms:W3CDTF">2016-08-31T15:34:22Z</dcterms:modified>
</cp:coreProperties>
</file>