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9"/>
  </p:handoutMasterIdLst>
  <p:sldIdLst>
    <p:sldId id="263" r:id="rId2"/>
    <p:sldId id="274" r:id="rId3"/>
    <p:sldId id="264" r:id="rId4"/>
    <p:sldId id="266" r:id="rId5"/>
    <p:sldId id="270" r:id="rId6"/>
    <p:sldId id="275" r:id="rId7"/>
    <p:sldId id="276" r:id="rId8"/>
    <p:sldId id="278" r:id="rId9"/>
    <p:sldId id="279" r:id="rId10"/>
    <p:sldId id="282" r:id="rId11"/>
    <p:sldId id="283" r:id="rId12"/>
    <p:sldId id="284" r:id="rId13"/>
    <p:sldId id="285" r:id="rId14"/>
    <p:sldId id="286" r:id="rId15"/>
    <p:sldId id="287" r:id="rId16"/>
    <p:sldId id="288" r:id="rId17"/>
    <p:sldId id="273" r:id="rId18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1344" y="-10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F977A8-A72B-47A7-BB06-931B9BB5B2A1}" type="datetimeFigureOut">
              <a:rPr lang="pt-BR" smtClean="0"/>
              <a:t>29/04/2015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C7237D-BC55-4787-A9F4-BCEB93F381B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710752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1893B-7D4D-4042-8467-80C8C1DAF40B}" type="datetimeFigureOut">
              <a:rPr lang="pt-BR" smtClean="0"/>
              <a:pPr/>
              <a:t>29/04/2015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7C3F9-02CF-48E6-86A0-88DB1F882E7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1893B-7D4D-4042-8467-80C8C1DAF40B}" type="datetimeFigureOut">
              <a:rPr lang="pt-BR" smtClean="0"/>
              <a:pPr/>
              <a:t>29/04/2015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7C3F9-02CF-48E6-86A0-88DB1F882E7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1893B-7D4D-4042-8467-80C8C1DAF40B}" type="datetimeFigureOut">
              <a:rPr lang="pt-BR" smtClean="0"/>
              <a:pPr/>
              <a:t>29/04/2015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7C3F9-02CF-48E6-86A0-88DB1F882E7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1893B-7D4D-4042-8467-80C8C1DAF40B}" type="datetimeFigureOut">
              <a:rPr lang="pt-BR" smtClean="0"/>
              <a:pPr/>
              <a:t>29/04/2015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7C3F9-02CF-48E6-86A0-88DB1F882E7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1893B-7D4D-4042-8467-80C8C1DAF40B}" type="datetimeFigureOut">
              <a:rPr lang="pt-BR" smtClean="0"/>
              <a:pPr/>
              <a:t>29/04/2015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7C3F9-02CF-48E6-86A0-88DB1F882E7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1893B-7D4D-4042-8467-80C8C1DAF40B}" type="datetimeFigureOut">
              <a:rPr lang="pt-BR" smtClean="0"/>
              <a:pPr/>
              <a:t>29/04/2015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7C3F9-02CF-48E6-86A0-88DB1F882E7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1893B-7D4D-4042-8467-80C8C1DAF40B}" type="datetimeFigureOut">
              <a:rPr lang="pt-BR" smtClean="0"/>
              <a:pPr/>
              <a:t>29/04/2015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7C3F9-02CF-48E6-86A0-88DB1F882E7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1893B-7D4D-4042-8467-80C8C1DAF40B}" type="datetimeFigureOut">
              <a:rPr lang="pt-BR" smtClean="0"/>
              <a:pPr/>
              <a:t>29/04/2015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7C3F9-02CF-48E6-86A0-88DB1F882E7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1893B-7D4D-4042-8467-80C8C1DAF40B}" type="datetimeFigureOut">
              <a:rPr lang="pt-BR" smtClean="0"/>
              <a:pPr/>
              <a:t>29/04/2015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7C3F9-02CF-48E6-86A0-88DB1F882E7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1893B-7D4D-4042-8467-80C8C1DAF40B}" type="datetimeFigureOut">
              <a:rPr lang="pt-BR" smtClean="0"/>
              <a:pPr/>
              <a:t>29/04/2015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7C3F9-02CF-48E6-86A0-88DB1F882E77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1893B-7D4D-4042-8467-80C8C1DAF40B}" type="datetimeFigureOut">
              <a:rPr lang="pt-BR" smtClean="0"/>
              <a:pPr/>
              <a:t>29/04/2015</a:t>
            </a:fld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1F7C3F9-02CF-48E6-86A0-88DB1F882E77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A1F7C3F9-02CF-48E6-86A0-88DB1F882E77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3B81893B-7D4D-4042-8467-80C8C1DAF40B}" type="datetimeFigureOut">
              <a:rPr lang="pt-BR" smtClean="0"/>
              <a:pPr/>
              <a:t>29/04/2015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844824"/>
            <a:ext cx="7787208" cy="4392488"/>
          </a:xfrm>
        </p:spPr>
        <p:txBody>
          <a:bodyPr/>
          <a:lstStyle/>
          <a:p>
            <a:pPr algn="ctr"/>
            <a:r>
              <a:rPr lang="pt-BR" sz="8000" dirty="0" smtClean="0"/>
              <a:t>Caso </a:t>
            </a:r>
            <a:r>
              <a:rPr lang="pt-BR" sz="8000" i="1" dirty="0" err="1" smtClean="0"/>
              <a:t>SwissLeaks</a:t>
            </a:r>
            <a:endParaRPr lang="pt-BR" sz="8000" i="1" dirty="0"/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1600200" y="457200"/>
            <a:ext cx="6781800" cy="118903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pt-BR" sz="4000" dirty="0" smtClean="0"/>
              <a:t>Divisão de Repressão a Crimes Financeiros – DFIN/DICOR</a:t>
            </a:r>
            <a:endParaRPr lang="pt-BR" sz="4000" dirty="0"/>
          </a:p>
        </p:txBody>
      </p:sp>
      <p:pic>
        <p:nvPicPr>
          <p:cNvPr id="4" name="Imagem 3" descr="brasao_PF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381000"/>
            <a:ext cx="1066800" cy="1307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2987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Possíveis Tipificações Penais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 algn="just">
              <a:buNone/>
            </a:pPr>
            <a:r>
              <a:rPr lang="pt-BR" dirty="0" smtClean="0"/>
              <a:t>Modalidade típica aplicável, em tese, aos casos:</a:t>
            </a:r>
          </a:p>
          <a:p>
            <a:pPr marL="114300" indent="0" algn="just">
              <a:buNone/>
            </a:pPr>
            <a:r>
              <a:rPr lang="pt-BR" b="1" i="1" dirty="0" smtClean="0"/>
              <a:t>Manter</a:t>
            </a:r>
            <a:r>
              <a:rPr lang="pt-BR" b="1" i="1" dirty="0"/>
              <a:t>, no exterior, depósitos não declarados à repartição federal competente</a:t>
            </a:r>
            <a:r>
              <a:rPr lang="pt-BR" dirty="0"/>
              <a:t> (parágrafo único, 2ª parte):</a:t>
            </a:r>
          </a:p>
          <a:p>
            <a:pPr marL="114300" indent="0" algn="just">
              <a:buNone/>
            </a:pPr>
            <a:r>
              <a:rPr lang="pt-BR" dirty="0"/>
              <a:t>Conduta de dupla ofensividade, atingindo, concomitantemente: </a:t>
            </a:r>
          </a:p>
          <a:p>
            <a:pPr marL="114300" indent="0" algn="just">
              <a:buNone/>
            </a:pPr>
            <a:r>
              <a:rPr lang="pt-BR" dirty="0"/>
              <a:t>- o sistema tributário: possibilidade dos depósitos mantidos clandestinamente no exterior serem originários de recursos financeiros tributáveis, mas não declarados à Receita Federal;</a:t>
            </a:r>
          </a:p>
          <a:p>
            <a:pPr marL="114300" indent="0" algn="just">
              <a:buNone/>
            </a:pPr>
            <a:r>
              <a:rPr lang="pt-BR" dirty="0"/>
              <a:t>- o Sistema Financeiro Nacional: prejudicando o controle a cargo do BACEN no que tange à regular execução da política cambial;</a:t>
            </a:r>
          </a:p>
          <a:p>
            <a:pPr marL="114300" indent="0" algn="just">
              <a:buNone/>
            </a:pPr>
            <a:r>
              <a:rPr lang="pt-BR" b="1" dirty="0" smtClean="0"/>
              <a:t>Consuma-se </a:t>
            </a:r>
            <a:r>
              <a:rPr lang="pt-BR" b="1" dirty="0"/>
              <a:t>quando, findo o prazo legal para declaração, deixa de declarar o depósito no exterior à RFB e ao BACEN</a:t>
            </a:r>
            <a:r>
              <a:rPr lang="pt-BR" dirty="0"/>
              <a:t>.</a:t>
            </a:r>
          </a:p>
          <a:p>
            <a:pPr marL="11430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175573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Possíveis Tipificações Penais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endParaRPr lang="pt-BR" dirty="0" smtClean="0"/>
          </a:p>
          <a:p>
            <a:pPr marL="114300" indent="0" algn="just">
              <a:buNone/>
            </a:pPr>
            <a:r>
              <a:rPr lang="pt-BR" sz="2400" dirty="0"/>
              <a:t>É possível que o autor do delito realize todas as modalidades </a:t>
            </a:r>
            <a:r>
              <a:rPr lang="pt-BR" sz="2400" dirty="0" smtClean="0"/>
              <a:t>típicas, </a:t>
            </a:r>
            <a:r>
              <a:rPr lang="pt-BR" sz="2400" dirty="0"/>
              <a:t>iniciando pela </a:t>
            </a:r>
            <a:r>
              <a:rPr lang="pt-BR" sz="2400" b="1" dirty="0"/>
              <a:t>operação ilegal de câmbio</a:t>
            </a:r>
            <a:r>
              <a:rPr lang="pt-BR" sz="2400" dirty="0"/>
              <a:t>, seguida da </a:t>
            </a:r>
            <a:r>
              <a:rPr lang="pt-BR" sz="2400" b="1" dirty="0"/>
              <a:t>remessa do recurso para fora do país</a:t>
            </a:r>
            <a:r>
              <a:rPr lang="pt-BR" sz="2400" dirty="0"/>
              <a:t> e subsequente </a:t>
            </a:r>
            <a:r>
              <a:rPr lang="pt-BR" sz="2400" b="1" dirty="0"/>
              <a:t>manutenção do depósito no exterior</a:t>
            </a:r>
            <a:r>
              <a:rPr lang="pt-BR" sz="2400" dirty="0"/>
              <a:t> sem </a:t>
            </a:r>
            <a:r>
              <a:rPr lang="pt-BR" sz="2400" dirty="0" smtClean="0"/>
              <a:t>as devidas declarações à RFB e ao </a:t>
            </a:r>
            <a:r>
              <a:rPr lang="pt-BR" sz="2400" dirty="0"/>
              <a:t>BACEN. </a:t>
            </a:r>
            <a:r>
              <a:rPr lang="pt-BR" sz="2400" dirty="0" smtClean="0"/>
              <a:t>Mesmo nessa hipótese, no entanto, </a:t>
            </a:r>
            <a:r>
              <a:rPr lang="pt-BR" sz="2400" dirty="0"/>
              <a:t>o agente responde a título de progressão criminosa apenas pela conduta que esgota o </a:t>
            </a:r>
            <a:r>
              <a:rPr lang="pt-BR" sz="2400" i="1" dirty="0"/>
              <a:t>iter criminis</a:t>
            </a:r>
            <a:r>
              <a:rPr lang="pt-BR" sz="2400" dirty="0"/>
              <a:t> (parte final do parágrafo único).</a:t>
            </a:r>
          </a:p>
          <a:p>
            <a:pPr marL="114300" indent="0">
              <a:buNone/>
            </a:pP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3844401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Possíveis Tipificações Penais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14300" indent="0">
              <a:buNone/>
            </a:pPr>
            <a:r>
              <a:rPr lang="pt-BR" b="1" dirty="0"/>
              <a:t>Lavagem de </a:t>
            </a:r>
            <a:r>
              <a:rPr lang="pt-BR" b="1" dirty="0" smtClean="0"/>
              <a:t>dinheiro (art. 1º, da Lei 9.613/98):</a:t>
            </a:r>
            <a:endParaRPr lang="pt-BR" dirty="0"/>
          </a:p>
          <a:p>
            <a:pPr marL="114300" indent="0" algn="just">
              <a:buNone/>
            </a:pPr>
            <a:r>
              <a:rPr lang="pt-BR" dirty="0"/>
              <a:t>Apenas na hipótese em que restar evidenciado que as remessas e manutenções de depósitos na Suíça tinham por objetivo a ocultação de valores provenientes de crimes descritos como antecedentes no artigo 1º da Lei 9.613/98 (antes da alteração determinada pela Lei 12.683/2012), quais sejam:</a:t>
            </a:r>
          </a:p>
          <a:p>
            <a:pPr algn="just"/>
            <a:r>
              <a:rPr lang="pt-BR" dirty="0" smtClean="0"/>
              <a:t>tráfico </a:t>
            </a:r>
            <a:r>
              <a:rPr lang="pt-BR" dirty="0"/>
              <a:t>de entorpecentes;</a:t>
            </a:r>
          </a:p>
          <a:p>
            <a:pPr algn="just"/>
            <a:r>
              <a:rPr lang="pt-BR" dirty="0" smtClean="0"/>
              <a:t>contrabando </a:t>
            </a:r>
            <a:r>
              <a:rPr lang="pt-BR" dirty="0"/>
              <a:t>ou tráfico de armas ou munições;</a:t>
            </a:r>
          </a:p>
          <a:p>
            <a:pPr algn="just"/>
            <a:r>
              <a:rPr lang="pt-BR" dirty="0" smtClean="0"/>
              <a:t>extorsão </a:t>
            </a:r>
            <a:r>
              <a:rPr lang="pt-BR" dirty="0"/>
              <a:t>mediante sequestro;</a:t>
            </a:r>
          </a:p>
          <a:p>
            <a:pPr algn="just"/>
            <a:r>
              <a:rPr lang="pt-BR" dirty="0" smtClean="0"/>
              <a:t>contra </a:t>
            </a:r>
            <a:r>
              <a:rPr lang="pt-BR" dirty="0"/>
              <a:t>a Administração Pública, incluindo corrupção e concussão;</a:t>
            </a:r>
          </a:p>
          <a:p>
            <a:pPr algn="just"/>
            <a:r>
              <a:rPr lang="pt-BR" dirty="0" smtClean="0"/>
              <a:t>contra </a:t>
            </a:r>
            <a:r>
              <a:rPr lang="pt-BR" dirty="0"/>
              <a:t>o Sistema Financeiro Nacional;</a:t>
            </a:r>
          </a:p>
          <a:p>
            <a:pPr algn="just"/>
            <a:r>
              <a:rPr lang="pt-BR" dirty="0" smtClean="0"/>
              <a:t>praticado </a:t>
            </a:r>
            <a:r>
              <a:rPr lang="pt-BR" dirty="0"/>
              <a:t>por organização criminosa;</a:t>
            </a:r>
          </a:p>
          <a:p>
            <a:pPr marL="11430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851466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dirty="0" smtClean="0"/>
              <a:t/>
            </a:r>
            <a:br>
              <a:rPr lang="pt-BR" sz="3600" dirty="0" smtClean="0"/>
            </a:br>
            <a:r>
              <a:rPr lang="pt-BR" sz="3600" dirty="0" smtClean="0"/>
              <a:t>Cooperação </a:t>
            </a:r>
            <a:r>
              <a:rPr lang="pt-BR" sz="3600" dirty="0"/>
              <a:t>Jurídica Internacional em matéria penal:</a:t>
            </a:r>
            <a:r>
              <a:rPr lang="pt-BR" dirty="0"/>
              <a:t/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114300" indent="0">
              <a:buNone/>
            </a:pPr>
            <a:endParaRPr lang="pt-BR" dirty="0" smtClean="0"/>
          </a:p>
          <a:p>
            <a:pPr marL="114300" indent="0" algn="just">
              <a:buNone/>
            </a:pPr>
            <a:r>
              <a:rPr lang="pt-BR" sz="2800" dirty="0"/>
              <a:t>A validade de provas e de elementos de informação originários de outros países, para uso na Brasil, inclusive em investigações criminais, está condicionada à sua regular obtenção pelos mecanismos de cooperação jurídica internacional, via Autoridade Central, que no Brasil é o Departamento de Recuperação de Ativos e Cooperação Jurídica Internacional – DRCI</a:t>
            </a:r>
            <a:r>
              <a:rPr lang="pt-BR" sz="2800" dirty="0" smtClean="0"/>
              <a:t>;</a:t>
            </a:r>
          </a:p>
          <a:p>
            <a:pPr marL="114300" indent="0" algn="just">
              <a:buNone/>
            </a:pPr>
            <a:endParaRPr lang="pt-BR" sz="2800" dirty="0" smtClean="0"/>
          </a:p>
          <a:p>
            <a:pPr marL="114300" indent="0" algn="just">
              <a:buNone/>
            </a:pPr>
            <a:r>
              <a:rPr lang="pt-BR" sz="2800" dirty="0"/>
              <a:t>As informações divulgadas até o presente </a:t>
            </a:r>
            <a:r>
              <a:rPr lang="pt-BR" sz="2800" dirty="0" smtClean="0"/>
              <a:t>momento, assim, </a:t>
            </a:r>
            <a:r>
              <a:rPr lang="pt-BR" sz="2800" dirty="0"/>
              <a:t>não estariam aptas a servir de base </a:t>
            </a:r>
            <a:r>
              <a:rPr lang="pt-BR" sz="2800" dirty="0" smtClean="0"/>
              <a:t>à </a:t>
            </a:r>
            <a:r>
              <a:rPr lang="pt-BR" sz="2800" dirty="0"/>
              <a:t>adoção de importantes medidas </a:t>
            </a:r>
            <a:r>
              <a:rPr lang="pt-BR" sz="2800" dirty="0" smtClean="0"/>
              <a:t>investigativas – especialmente como </a:t>
            </a:r>
            <a:r>
              <a:rPr lang="pt-BR" sz="2800" dirty="0"/>
              <a:t>fundamento de medidas judiciais necessárias;</a:t>
            </a:r>
          </a:p>
          <a:p>
            <a:pPr marL="114300" indent="0" algn="just">
              <a:buNone/>
            </a:pP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16999417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4800" dirty="0" smtClean="0"/>
              <a:t/>
            </a:r>
            <a:br>
              <a:rPr lang="pt-BR" sz="4800" dirty="0" smtClean="0"/>
            </a:br>
            <a:r>
              <a:rPr lang="pt-BR" sz="3600" dirty="0" smtClean="0"/>
              <a:t>Cooperação </a:t>
            </a:r>
            <a:r>
              <a:rPr lang="pt-BR" sz="3600" dirty="0"/>
              <a:t>Jurídica Internacional em matéria penal:</a:t>
            </a:r>
            <a:br>
              <a:rPr lang="pt-BR" sz="3600" dirty="0"/>
            </a:br>
            <a:endParaRPr lang="pt-BR" sz="36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 algn="just">
              <a:buNone/>
            </a:pPr>
            <a:endParaRPr lang="pt-BR" sz="2400" dirty="0" smtClean="0"/>
          </a:p>
          <a:p>
            <a:pPr marL="114300" indent="0" algn="just">
              <a:buNone/>
            </a:pPr>
            <a:r>
              <a:rPr lang="pt-BR" sz="2400" dirty="0" smtClean="0"/>
              <a:t>Ante </a:t>
            </a:r>
            <a:r>
              <a:rPr lang="pt-BR" sz="2400" dirty="0"/>
              <a:t>a ausência de informações oficiais, não seria possível, inicialmente, o encaminhamento de pedido de cooperação à Suíça (Acordo Bilateral aprovado conforme Decreto 6974/09), uma vez que o regime jurídico helvético não admite a cooperação jurídica internacional para a obtenção de provas em casos em que se objetiva a punição de atos tendentes à diminuição de receitas </a:t>
            </a:r>
            <a:r>
              <a:rPr lang="pt-BR" sz="2400" dirty="0" smtClean="0"/>
              <a:t>fiscais </a:t>
            </a:r>
            <a:r>
              <a:rPr lang="pt-BR" sz="2400" dirty="0"/>
              <a:t>(nesses casos entraria a evasão de divisas, inclusive), salvo em casos </a:t>
            </a:r>
            <a:r>
              <a:rPr lang="pt-BR" sz="2400" dirty="0" smtClean="0"/>
              <a:t>de comprovada  </a:t>
            </a:r>
            <a:r>
              <a:rPr lang="pt-BR" sz="2400" dirty="0"/>
              <a:t>fraude </a:t>
            </a:r>
            <a:r>
              <a:rPr lang="pt-BR" sz="2400" dirty="0" smtClean="0"/>
              <a:t>fiscal;</a:t>
            </a:r>
            <a:endParaRPr lang="pt-BR" sz="2400" dirty="0"/>
          </a:p>
          <a:p>
            <a:pPr marL="11430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815989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dirty="0" smtClean="0"/>
              <a:t/>
            </a:r>
            <a:br>
              <a:rPr lang="pt-BR" sz="3600" dirty="0" smtClean="0"/>
            </a:br>
            <a:r>
              <a:rPr lang="pt-BR" sz="3600" dirty="0" smtClean="0"/>
              <a:t>Cooperação </a:t>
            </a:r>
            <a:r>
              <a:rPr lang="pt-BR" sz="3600" dirty="0"/>
              <a:t>Jurídica Internacional em matéria penal:</a:t>
            </a:r>
            <a:br>
              <a:rPr lang="pt-BR" sz="3600" dirty="0"/>
            </a:br>
            <a:endParaRPr lang="pt-BR" sz="36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 algn="just">
              <a:buNone/>
            </a:pPr>
            <a:endParaRPr lang="pt-BR" sz="2800" dirty="0" smtClean="0"/>
          </a:p>
          <a:p>
            <a:pPr marL="114300" indent="0" algn="just">
              <a:buNone/>
            </a:pPr>
            <a:r>
              <a:rPr lang="pt-BR" sz="2800" dirty="0" smtClean="0"/>
              <a:t>Diante de notícias </a:t>
            </a:r>
            <a:r>
              <a:rPr lang="pt-BR" sz="2800" dirty="0"/>
              <a:t>de que os dados e arquivos contendo tais informações são detidos por autoridades francesas e que, na França, instruem procedimentos criminais em curso, </a:t>
            </a:r>
            <a:r>
              <a:rPr lang="pt-BR" sz="2800" dirty="0" smtClean="0"/>
              <a:t>foi enviado, </a:t>
            </a:r>
            <a:r>
              <a:rPr lang="pt-BR" sz="2800" dirty="0"/>
              <a:t>em 23/03/2015, pedido de cooperação jurídica internacional formulado em conjunto pela Polícia Federal e Ministério Público Federal, via </a:t>
            </a:r>
            <a:r>
              <a:rPr lang="pt-BR" sz="2800" dirty="0" smtClean="0"/>
              <a:t>DRCI, </a:t>
            </a:r>
            <a:r>
              <a:rPr lang="pt-BR" sz="2800" dirty="0"/>
              <a:t>e dirigido à Autoridade Central francesa;</a:t>
            </a:r>
          </a:p>
          <a:p>
            <a:pPr marL="11430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305493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dirty="0" smtClean="0"/>
              <a:t/>
            </a:r>
            <a:br>
              <a:rPr lang="pt-BR" sz="3600" dirty="0" smtClean="0"/>
            </a:br>
            <a:r>
              <a:rPr lang="pt-BR" sz="3600" dirty="0" smtClean="0"/>
              <a:t>Cooperação </a:t>
            </a:r>
            <a:r>
              <a:rPr lang="pt-BR" sz="3600" dirty="0"/>
              <a:t>Jurídica Internacional em matéria penal:</a:t>
            </a:r>
            <a:r>
              <a:rPr lang="pt-BR" sz="4800" dirty="0"/>
              <a:t/>
            </a:r>
            <a:br>
              <a:rPr lang="pt-BR" sz="4800" dirty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14300" indent="0" algn="just">
              <a:buNone/>
            </a:pPr>
            <a:r>
              <a:rPr lang="pt-BR" dirty="0"/>
              <a:t>O pedido, que tramita sob sigilo, já está em poder das autoridades francesas e seu andamento tem sido acompanhado pelas autoridades envolvidas no caso, especialmente pela Autoridade Central – DRCI;</a:t>
            </a:r>
          </a:p>
          <a:p>
            <a:pPr marL="114300" indent="0" algn="just">
              <a:buNone/>
            </a:pPr>
            <a:r>
              <a:rPr lang="pt-BR" dirty="0"/>
              <a:t>Após o recebimento das informações oficiais, tratamento dos dados e identificação dos casos em que houve crime, para fins de otimização e eficiência dos trabalhos e de acordo com as normas de competência de foro no âmbito da Justiça Federal, </a:t>
            </a:r>
            <a:r>
              <a:rPr lang="pt-BR" dirty="0" smtClean="0"/>
              <a:t>as </a:t>
            </a:r>
            <a:r>
              <a:rPr lang="pt-BR" dirty="0"/>
              <a:t>diversas investigações decorrentes serão conduzidas pelas Superintendências Regionais e Delegacias de Polícia Federal com circunscrição nos locais dos domicílios fiscais dos envolvidos – local em que deveriam ter prestado as devidas declarações às repartições competentes (Receita Federal e Banco Central do Brasil</a:t>
            </a:r>
            <a:r>
              <a:rPr lang="pt-BR" dirty="0" smtClean="0"/>
              <a:t>);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293747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63888" y="5157192"/>
            <a:ext cx="4513312" cy="1243608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pt-BR" sz="1800" dirty="0" smtClean="0"/>
              <a:t>Wilson Rodrigues de Souza </a:t>
            </a:r>
            <a:r>
              <a:rPr lang="pt-BR" sz="1800" dirty="0"/>
              <a:t>Filho</a:t>
            </a:r>
          </a:p>
          <a:p>
            <a:pPr marL="114300" indent="0">
              <a:buNone/>
            </a:pPr>
            <a:r>
              <a:rPr lang="pt-BR" sz="1800" dirty="0"/>
              <a:t>Delegado de Polícia Federal</a:t>
            </a:r>
          </a:p>
          <a:p>
            <a:pPr marL="114300" indent="0">
              <a:buNone/>
            </a:pPr>
            <a:r>
              <a:rPr lang="pt-BR" sz="1800" dirty="0"/>
              <a:t>Divisão de Repressão a Crimes Financeiros</a:t>
            </a:r>
          </a:p>
          <a:p>
            <a:pPr marL="114300" indent="0">
              <a:buNone/>
            </a:pPr>
            <a:endParaRPr lang="pt-BR" sz="1800" dirty="0"/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2483768" y="2708920"/>
            <a:ext cx="4595664" cy="99898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pt-BR" sz="6000" dirty="0" smtClean="0"/>
              <a:t>Obrigado.</a:t>
            </a:r>
            <a:endParaRPr lang="pt-BR" sz="6000" dirty="0"/>
          </a:p>
        </p:txBody>
      </p:sp>
      <p:sp>
        <p:nvSpPr>
          <p:cNvPr id="8" name="Título 1"/>
          <p:cNvSpPr txBox="1">
            <a:spLocks/>
          </p:cNvSpPr>
          <p:nvPr/>
        </p:nvSpPr>
        <p:spPr>
          <a:xfrm>
            <a:off x="1600200" y="457200"/>
            <a:ext cx="6781800" cy="118903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pt-BR" sz="4000" dirty="0" smtClean="0"/>
              <a:t>Divisão de Repressão a Crimes Financeiros – DFIN/DICOR</a:t>
            </a:r>
            <a:endParaRPr lang="pt-BR" sz="4000" dirty="0"/>
          </a:p>
        </p:txBody>
      </p:sp>
      <p:pic>
        <p:nvPicPr>
          <p:cNvPr id="9" name="Imagem 8" descr="brasao_PF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381000"/>
            <a:ext cx="1066800" cy="1307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8225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4400" b="1" dirty="0"/>
              <a:t>Divisão de Repressão a Crimes Financeiros – DFIN:</a:t>
            </a:r>
            <a:endParaRPr lang="pt-BR" sz="44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pt-BR" dirty="0"/>
              <a:t>Unidade central vinculada à Diretoria de Investigação e Combate ao Crime Organizado – DICOR que tem como principais atribuições</a:t>
            </a:r>
            <a:r>
              <a:rPr lang="pt-BR" dirty="0" smtClean="0"/>
              <a:t>:</a:t>
            </a:r>
          </a:p>
          <a:p>
            <a:pPr marL="114300" indent="0" algn="just">
              <a:buNone/>
            </a:pPr>
            <a:r>
              <a:rPr lang="pt-BR" dirty="0" smtClean="0"/>
              <a:t> </a:t>
            </a:r>
            <a:endParaRPr lang="pt-BR" dirty="0"/>
          </a:p>
          <a:p>
            <a:pPr algn="just"/>
            <a:r>
              <a:rPr lang="pt-BR" dirty="0"/>
              <a:t>1. o planejamento, orientação, coordenação, avaliação e promoção: </a:t>
            </a:r>
          </a:p>
          <a:p>
            <a:pPr algn="just"/>
            <a:r>
              <a:rPr lang="pt-BR" dirty="0"/>
              <a:t>1.1. das atividades policiais de recuperação de ativos financeiros nacionais, objetos de desvio ilícito para o exterior;</a:t>
            </a:r>
          </a:p>
          <a:p>
            <a:pPr algn="just"/>
            <a:r>
              <a:rPr lang="pt-BR" dirty="0"/>
              <a:t>1.2. das atividades de investigação, prevenção e persecução a crimes de grande potencial ofensivo praticados contra o Sistema Financeiro Nacional (tipificados na Lei 7.492/86) e contra o Mercado de Capitais (tipificados na Lei 6.385/86), bem como aos crimes de lavagem de ativos correspondentes ou que tenham como antecedentes delitos que o País se comprometeu a reprimir em decorrência de tratados e acordos internacionais;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4400" b="1" dirty="0"/>
              <a:t>Divisão de Repressão a Crimes Financeiros – DFIN</a:t>
            </a:r>
            <a:endParaRPr lang="pt-BR" sz="44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 smtClean="0"/>
          </a:p>
          <a:p>
            <a:endParaRPr lang="pt-BR" dirty="0"/>
          </a:p>
          <a:p>
            <a:pPr algn="just"/>
            <a:r>
              <a:rPr lang="pt-BR" dirty="0" smtClean="0"/>
              <a:t>2</a:t>
            </a:r>
            <a:r>
              <a:rPr lang="pt-BR" dirty="0"/>
              <a:t>. propor diretrizes e orientar as unidades descentralizadas sobre a legislação e a jurisprudência correlatas à sua atribuição, visando à uniformidade de atuação</a:t>
            </a:r>
            <a:r>
              <a:rPr lang="pt-BR" dirty="0" smtClean="0"/>
              <a:t>;</a:t>
            </a:r>
          </a:p>
          <a:p>
            <a:pPr marL="114300" indent="0" algn="just">
              <a:buNone/>
            </a:pPr>
            <a:endParaRPr lang="pt-BR" dirty="0" smtClean="0"/>
          </a:p>
          <a:p>
            <a:pPr marL="114300" indent="0" algn="just">
              <a:buNone/>
            </a:pPr>
            <a:endParaRPr lang="pt-BR" dirty="0"/>
          </a:p>
          <a:p>
            <a:pPr algn="just"/>
            <a:r>
              <a:rPr lang="pt-BR" dirty="0"/>
              <a:t>3. orientar e apoiar as unidades descentralizadas no que tange ao planejamento e execução de operações policiais no âmbito de sua atuação; </a:t>
            </a:r>
          </a:p>
          <a:p>
            <a:pPr marL="11430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67213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200" dirty="0" smtClean="0"/>
              <a:t/>
            </a:r>
            <a:br>
              <a:rPr lang="pt-BR" sz="3200" dirty="0" smtClean="0"/>
            </a:br>
            <a:r>
              <a:rPr lang="pt-BR" sz="3200" dirty="0" smtClean="0"/>
              <a:t>Operações </a:t>
            </a:r>
            <a:r>
              <a:rPr lang="pt-BR" sz="3200" dirty="0"/>
              <a:t>policiais recentes deflagradas com apoio e participação da DFIN/DICOR</a:t>
            </a:r>
            <a:r>
              <a:rPr lang="pt-BR" sz="3200" dirty="0" smtClean="0"/>
              <a:t>:</a:t>
            </a:r>
            <a:r>
              <a:rPr lang="pt-BR" dirty="0"/>
              <a:t/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286000"/>
            <a:ext cx="7620000" cy="3581400"/>
          </a:xfrm>
        </p:spPr>
        <p:txBody>
          <a:bodyPr>
            <a:normAutofit/>
          </a:bodyPr>
          <a:lstStyle/>
          <a:p>
            <a:r>
              <a:rPr lang="pt-BR" sz="2800" b="1" dirty="0" smtClean="0"/>
              <a:t>Operação </a:t>
            </a:r>
            <a:r>
              <a:rPr lang="pt-BR" sz="2800" b="1" dirty="0"/>
              <a:t>Miquéias</a:t>
            </a:r>
            <a:r>
              <a:rPr lang="pt-BR" sz="2800" dirty="0"/>
              <a:t> (SR/DPF/DF)</a:t>
            </a:r>
          </a:p>
          <a:p>
            <a:r>
              <a:rPr lang="pt-BR" sz="2800" b="1" dirty="0"/>
              <a:t>Operação </a:t>
            </a:r>
            <a:r>
              <a:rPr lang="pt-BR" sz="2800" b="1" dirty="0" err="1"/>
              <a:t>Ararath</a:t>
            </a:r>
            <a:r>
              <a:rPr lang="pt-BR" sz="2800" dirty="0"/>
              <a:t> (SR/DPF/MT)</a:t>
            </a:r>
          </a:p>
          <a:p>
            <a:r>
              <a:rPr lang="pt-BR" sz="2800" b="1" dirty="0"/>
              <a:t>Operação Saqueador</a:t>
            </a:r>
            <a:r>
              <a:rPr lang="pt-BR" sz="2800" dirty="0"/>
              <a:t> (SR/DPF/RJ)</a:t>
            </a:r>
          </a:p>
          <a:p>
            <a:r>
              <a:rPr lang="pt-BR" sz="2800" b="1" dirty="0"/>
              <a:t>Operação Trevo</a:t>
            </a:r>
            <a:r>
              <a:rPr lang="pt-BR" sz="2800" dirty="0"/>
              <a:t> (SR/DPF/PE)</a:t>
            </a:r>
          </a:p>
          <a:p>
            <a:r>
              <a:rPr lang="pt-BR" sz="2800" b="1" dirty="0"/>
              <a:t>Operação Fundo Perdido</a:t>
            </a:r>
            <a:r>
              <a:rPr lang="pt-BR" sz="2800" dirty="0"/>
              <a:t> (SR/DPF/SP)</a:t>
            </a:r>
          </a:p>
          <a:p>
            <a:r>
              <a:rPr lang="pt-BR" sz="2800" b="1" dirty="0"/>
              <a:t>Operação Lava Jato</a:t>
            </a:r>
            <a:r>
              <a:rPr lang="pt-BR" sz="2800" dirty="0"/>
              <a:t> (SR/DPF/PR)</a:t>
            </a:r>
          </a:p>
          <a:p>
            <a:pPr marL="114300" indent="0">
              <a:buNone/>
            </a:pP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688254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Caso </a:t>
            </a:r>
            <a:r>
              <a:rPr lang="pt-BR" i="1" dirty="0" err="1"/>
              <a:t>SwissLeaks</a:t>
            </a:r>
            <a:r>
              <a:rPr lang="pt-BR" dirty="0"/>
              <a:t>: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t-BR" sz="2800" dirty="0"/>
              <a:t>Em fevereiro de 2015, o Consórcio Internacional de Jornalistas Investigativos – ICIJ (</a:t>
            </a:r>
            <a:r>
              <a:rPr lang="pt-BR" sz="2800" i="1" dirty="0" err="1"/>
              <a:t>International</a:t>
            </a:r>
            <a:r>
              <a:rPr lang="pt-BR" sz="2800" i="1" dirty="0"/>
              <a:t> Consortium </a:t>
            </a:r>
            <a:r>
              <a:rPr lang="pt-BR" sz="2800" i="1" dirty="0" err="1"/>
              <a:t>of</a:t>
            </a:r>
            <a:r>
              <a:rPr lang="pt-BR" sz="2800" i="1" dirty="0"/>
              <a:t> </a:t>
            </a:r>
            <a:r>
              <a:rPr lang="pt-BR" sz="2800" i="1" dirty="0" err="1"/>
              <a:t>Investigative</a:t>
            </a:r>
            <a:r>
              <a:rPr lang="pt-BR" sz="2800" i="1" dirty="0"/>
              <a:t> </a:t>
            </a:r>
            <a:r>
              <a:rPr lang="pt-BR" sz="2800" i="1" dirty="0" err="1"/>
              <a:t>Journalists</a:t>
            </a:r>
            <a:r>
              <a:rPr lang="pt-BR" sz="2800" dirty="0"/>
              <a:t>) publica notícia acerca da existência de milhares de contas secretas mantidas na agência do HSBC Private Bank de Genebra/Suíça dentre as quais contas ligadas a traficantes de armas e drogas, comerciantes de diamantes originários de regiões de conflito, ditadores e pessoas envolvidas e suspeitas de envolvimento em casos de corrupção e em outras atividades criminosas.</a:t>
            </a:r>
            <a:endParaRPr lang="pt-BR" sz="2800" dirty="0" smtClean="0"/>
          </a:p>
        </p:txBody>
      </p:sp>
    </p:spTree>
    <p:extLst>
      <p:ext uri="{BB962C8B-B14F-4D97-AF65-F5344CB8AC3E}">
        <p14:creationId xmlns:p14="http://schemas.microsoft.com/office/powerpoint/2010/main" val="1858109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Caso </a:t>
            </a:r>
            <a:r>
              <a:rPr lang="pt-BR" i="1" dirty="0" err="1"/>
              <a:t>SwissLeaks</a:t>
            </a:r>
            <a:r>
              <a:rPr lang="pt-BR" dirty="0"/>
              <a:t>: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 algn="just">
              <a:buNone/>
            </a:pPr>
            <a:r>
              <a:rPr lang="pt-BR" sz="2800" dirty="0"/>
              <a:t>No mesmo contexto foi noticiada a existência de contas bancárias vinculadas a brasileiros e pessoas residentes no Brasil. </a:t>
            </a:r>
            <a:endParaRPr lang="pt-BR" sz="2800" dirty="0" smtClean="0"/>
          </a:p>
          <a:p>
            <a:pPr marL="114300" indent="0" algn="just">
              <a:buNone/>
            </a:pPr>
            <a:r>
              <a:rPr lang="pt-BR" sz="2800" dirty="0" smtClean="0"/>
              <a:t>Desde </a:t>
            </a:r>
            <a:r>
              <a:rPr lang="pt-BR" sz="2800" dirty="0"/>
              <a:t>então foram divulgadas notícias sobre pessoas que integrariam uma lista com 342 </a:t>
            </a:r>
            <a:r>
              <a:rPr lang="pt-BR" sz="2800" dirty="0" smtClean="0"/>
              <a:t>nomes, dentre os quais, </a:t>
            </a:r>
            <a:r>
              <a:rPr lang="pt-BR" sz="2800" dirty="0"/>
              <a:t>a teor de reportagens publicadas em âmbito nacional, estariam pessoas cujos nomes foram relacionados a investigações de casos de corrupção e outros delitos.</a:t>
            </a:r>
          </a:p>
          <a:p>
            <a:pPr marL="114300" indent="0" algn="just">
              <a:buNone/>
            </a:pP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516702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Caso </a:t>
            </a:r>
            <a:r>
              <a:rPr lang="pt-BR" i="1" dirty="0" err="1"/>
              <a:t>SwissLeaks</a:t>
            </a:r>
            <a:r>
              <a:rPr lang="pt-BR" dirty="0"/>
              <a:t>:</a:t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t-BR" sz="2800" dirty="0" smtClean="0"/>
          </a:p>
          <a:p>
            <a:pPr marL="114300" indent="0" algn="just">
              <a:buNone/>
            </a:pPr>
            <a:r>
              <a:rPr lang="pt-BR" sz="2800" dirty="0" smtClean="0"/>
              <a:t>Dados </a:t>
            </a:r>
            <a:r>
              <a:rPr lang="pt-BR" sz="2800" dirty="0"/>
              <a:t>então conhecidos, em conformidade com as informações veiculadas pelo ICIJ (http://www.icij.org</a:t>
            </a:r>
            <a:r>
              <a:rPr lang="pt-BR" sz="2800" dirty="0" smtClean="0"/>
              <a:t>/):</a:t>
            </a:r>
          </a:p>
          <a:p>
            <a:pPr algn="just"/>
            <a:r>
              <a:rPr lang="pt-BR" sz="2800" dirty="0" smtClean="0"/>
              <a:t>Existência </a:t>
            </a:r>
            <a:r>
              <a:rPr lang="pt-BR" sz="2800" dirty="0"/>
              <a:t>de 6.606 contas bancárias vinculadas a 8.667 clientes brasileiros e/ou residentes no Brasil; </a:t>
            </a:r>
          </a:p>
          <a:p>
            <a:pPr algn="just"/>
            <a:r>
              <a:rPr lang="pt-BR" sz="2800" dirty="0"/>
              <a:t>A maioria dos dados sobre clientes e contas se referem ao período de 1988-2007;</a:t>
            </a:r>
          </a:p>
          <a:p>
            <a:pPr marL="114300" indent="0" algn="just">
              <a:buNone/>
            </a:pP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41621319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Caso </a:t>
            </a:r>
            <a:r>
              <a:rPr lang="pt-BR" i="1" dirty="0" err="1"/>
              <a:t>SwissLeaks</a:t>
            </a:r>
            <a:r>
              <a:rPr lang="pt-BR" dirty="0"/>
              <a:t>:</a:t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 algn="just">
              <a:buNone/>
            </a:pPr>
            <a:endParaRPr lang="pt-BR" sz="3200" dirty="0" smtClean="0"/>
          </a:p>
          <a:p>
            <a:pPr marL="114300" indent="0" algn="just">
              <a:buNone/>
            </a:pPr>
            <a:r>
              <a:rPr lang="pt-BR" sz="3200" dirty="0" smtClean="0"/>
              <a:t>Em 4 </a:t>
            </a:r>
            <a:r>
              <a:rPr lang="pt-BR" sz="3200" dirty="0"/>
              <a:t>de março de 2015 </a:t>
            </a:r>
            <a:r>
              <a:rPr lang="pt-BR" sz="3200" dirty="0" smtClean="0"/>
              <a:t>foi instaurado o </a:t>
            </a:r>
            <a:r>
              <a:rPr lang="pt-BR" sz="3200" dirty="0"/>
              <a:t>Inquérito Policial nº 001/2015 – </a:t>
            </a:r>
            <a:r>
              <a:rPr lang="pt-BR" sz="3200" dirty="0" smtClean="0"/>
              <a:t>DICOR/DPF com o escopo de obter as informações relativas ao caso e viabilizar a adoção das medidas pertinentes, especialmente no âmbito da cooperação jurídica internacional.</a:t>
            </a:r>
            <a:endParaRPr lang="pt-BR" sz="3200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950162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Possíveis </a:t>
            </a:r>
            <a:r>
              <a:rPr lang="pt-BR" dirty="0"/>
              <a:t>Tipificações Penais</a:t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pt-BR" b="1" dirty="0"/>
              <a:t>Evasão de Divisas:</a:t>
            </a:r>
            <a:endParaRPr lang="pt-BR" dirty="0"/>
          </a:p>
          <a:p>
            <a:pPr marL="114300" indent="0">
              <a:buNone/>
            </a:pPr>
            <a:endParaRPr lang="pt-BR" i="1" dirty="0" smtClean="0"/>
          </a:p>
          <a:p>
            <a:pPr marL="114300" indent="0" algn="just">
              <a:buNone/>
            </a:pPr>
            <a:r>
              <a:rPr lang="pt-BR" i="1" dirty="0" smtClean="0"/>
              <a:t>Art</a:t>
            </a:r>
            <a:r>
              <a:rPr lang="pt-BR" i="1" dirty="0"/>
              <a:t>. 22. Efetuar operação de câmbio não autorizada, com o fim de promover evasão de divisas do País:</a:t>
            </a:r>
            <a:endParaRPr lang="pt-BR" dirty="0"/>
          </a:p>
          <a:p>
            <a:pPr marL="114300" indent="0" algn="just">
              <a:buNone/>
            </a:pPr>
            <a:r>
              <a:rPr lang="pt-BR" i="1" dirty="0"/>
              <a:t>        </a:t>
            </a:r>
            <a:r>
              <a:rPr lang="pt-BR" i="1" dirty="0" smtClean="0"/>
              <a:t>  </a:t>
            </a:r>
          </a:p>
          <a:p>
            <a:pPr marL="114300" indent="0" algn="just">
              <a:buNone/>
            </a:pPr>
            <a:r>
              <a:rPr lang="pt-BR" i="1" dirty="0"/>
              <a:t> </a:t>
            </a:r>
            <a:r>
              <a:rPr lang="pt-BR" i="1" dirty="0" smtClean="0"/>
              <a:t>         Pena </a:t>
            </a:r>
            <a:r>
              <a:rPr lang="pt-BR" i="1" dirty="0"/>
              <a:t>- Reclusão, de 2 (dois) a 6 (seis) anos, e multa.</a:t>
            </a:r>
            <a:endParaRPr lang="pt-BR" dirty="0"/>
          </a:p>
          <a:p>
            <a:pPr marL="114300" indent="0" algn="just">
              <a:buNone/>
            </a:pPr>
            <a:r>
              <a:rPr lang="pt-BR" i="1" dirty="0"/>
              <a:t>        </a:t>
            </a:r>
            <a:endParaRPr lang="pt-BR" i="1" dirty="0" smtClean="0"/>
          </a:p>
          <a:p>
            <a:pPr marL="114300" indent="0" algn="just">
              <a:buNone/>
            </a:pPr>
            <a:r>
              <a:rPr lang="pt-BR" i="1" dirty="0"/>
              <a:t> </a:t>
            </a:r>
            <a:r>
              <a:rPr lang="pt-BR" i="1" dirty="0" smtClean="0"/>
              <a:t>         Parágrafo </a:t>
            </a:r>
            <a:r>
              <a:rPr lang="pt-BR" i="1" dirty="0"/>
              <a:t>único. Incorre na mesma pena quem, a qualquer título, promove, sem autorização legal, a saída de moeda ou divisa para o exterior,</a:t>
            </a:r>
            <a:r>
              <a:rPr lang="pt-BR" b="1" i="1" dirty="0"/>
              <a:t> ou nele mantiver depósitos não declarados à repartição federal competente.</a:t>
            </a:r>
            <a:endParaRPr lang="pt-BR" dirty="0"/>
          </a:p>
          <a:p>
            <a:pPr marL="11430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5512082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ência">
  <a:themeElements>
    <a:clrScheme name="Adjacência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Escritório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ência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393</TotalTime>
  <Words>1165</Words>
  <Application>Microsoft Office PowerPoint</Application>
  <PresentationFormat>Apresentação na tela (4:3)</PresentationFormat>
  <Paragraphs>81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18" baseType="lpstr">
      <vt:lpstr>Adjacência</vt:lpstr>
      <vt:lpstr>Caso SwissLeaks</vt:lpstr>
      <vt:lpstr>Divisão de Repressão a Crimes Financeiros – DFIN:</vt:lpstr>
      <vt:lpstr>Divisão de Repressão a Crimes Financeiros – DFIN</vt:lpstr>
      <vt:lpstr> Operações policiais recentes deflagradas com apoio e participação da DFIN/DICOR: </vt:lpstr>
      <vt:lpstr>Caso SwissLeaks:</vt:lpstr>
      <vt:lpstr>Caso SwissLeaks:</vt:lpstr>
      <vt:lpstr> Caso SwissLeaks: </vt:lpstr>
      <vt:lpstr> Caso SwissLeaks: </vt:lpstr>
      <vt:lpstr> Possíveis Tipificações Penais </vt:lpstr>
      <vt:lpstr>Possíveis Tipificações Penais</vt:lpstr>
      <vt:lpstr>Possíveis Tipificações Penais</vt:lpstr>
      <vt:lpstr>Possíveis Tipificações Penais</vt:lpstr>
      <vt:lpstr> Cooperação Jurídica Internacional em matéria penal: </vt:lpstr>
      <vt:lpstr> Cooperação Jurídica Internacional em matéria penal: </vt:lpstr>
      <vt:lpstr> Cooperação Jurídica Internacional em matéria penal: </vt:lpstr>
      <vt:lpstr> Cooperação Jurídica Internacional em matéria penal: 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GPA-SRCC</dc:creator>
  <cp:lastModifiedBy>Wilson Rodrigues de Souza Filho</cp:lastModifiedBy>
  <cp:revision>59</cp:revision>
  <dcterms:created xsi:type="dcterms:W3CDTF">2013-09-24T09:36:12Z</dcterms:created>
  <dcterms:modified xsi:type="dcterms:W3CDTF">2015-04-29T19:02:12Z</dcterms:modified>
</cp:coreProperties>
</file>