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6" autoAdjust="0"/>
    <p:restoredTop sz="94660"/>
  </p:normalViewPr>
  <p:slideViewPr>
    <p:cSldViewPr snapToGrid="0">
      <p:cViewPr varScale="1">
        <p:scale>
          <a:sx n="61" d="100"/>
          <a:sy n="61" d="100"/>
        </p:scale>
        <p:origin x="-60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>
            <a:lvl1pPr>
              <a:defRPr/>
            </a:lvl1pPr>
          </a:lstStyle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1358441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8827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18443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93347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33739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05694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9898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8800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75960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r>
              <a:rPr lang="pt-BR" dirty="0" smtClean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xmlns="" val="132803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6025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5105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928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4341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0914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32D219-A137-4CD3-8367-CBEDA66E61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14165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485C2-1D73-452D-AACF-2296E52E837E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457200" indent="-457200" algn="r">
              <a:buFont typeface="+mj-lt"/>
              <a:buAutoNum type="arabicPeriod"/>
              <a:defRPr sz="2000">
                <a:solidFill>
                  <a:srgbClr val="FEFFFF"/>
                </a:solidFill>
              </a:defRPr>
            </a:lvl1pPr>
          </a:lstStyle>
          <a:p>
            <a:fld id="{AB32D219-A137-4CD3-8367-CBEDA66E6159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4874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orladinodossantos@yahoo.com.br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O uso de Equipamentos de Proteção Individual (EPI), no ambiente de trabalho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b="1" dirty="0" err="1" smtClean="0">
                <a:solidFill>
                  <a:srgbClr val="FF0000"/>
                </a:solidFill>
              </a:rPr>
              <a:t>Orlandino</a:t>
            </a:r>
            <a:r>
              <a:rPr lang="pt-BR" b="1" dirty="0" smtClean="0">
                <a:solidFill>
                  <a:srgbClr val="FF0000"/>
                </a:solidFill>
              </a:rPr>
              <a:t> dos Santos</a:t>
            </a:r>
          </a:p>
          <a:p>
            <a:pPr algn="ctr"/>
            <a:r>
              <a:rPr lang="pt-BR" b="1" dirty="0" smtClean="0">
                <a:solidFill>
                  <a:srgbClr val="FF0000"/>
                </a:solidFill>
              </a:rPr>
              <a:t>Técnico em Segurança no Trabalho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784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4255" y="624110"/>
            <a:ext cx="10341734" cy="1280890"/>
          </a:xfrm>
        </p:spPr>
        <p:txBody>
          <a:bodyPr/>
          <a:lstStyle/>
          <a:p>
            <a:r>
              <a:rPr lang="pt-BR" dirty="0" smtClean="0"/>
              <a:t>EPI Limitações de Uso – Proteção Respiratória</a:t>
            </a:r>
            <a:endParaRPr lang="pt-BR" dirty="0"/>
          </a:p>
        </p:txBody>
      </p:sp>
      <p:pic>
        <p:nvPicPr>
          <p:cNvPr id="2050" name="Picture 2" descr="http://www.fiocruz.br/biosseguranca/Bis/lab_virtual/imagens/respirador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2925" y="2092839"/>
            <a:ext cx="3265466" cy="4765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fiocruz.br/biosseguranca/Bis/lab_virtual/imagens/repiradordear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3785" y="2234506"/>
            <a:ext cx="3460827" cy="4765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7919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4255" y="624110"/>
            <a:ext cx="10341734" cy="1280890"/>
          </a:xfrm>
        </p:spPr>
        <p:txBody>
          <a:bodyPr/>
          <a:lstStyle/>
          <a:p>
            <a:r>
              <a:rPr lang="pt-BR" dirty="0" smtClean="0"/>
              <a:t>EPI Limitações de Uso – Cinto de Segurança</a:t>
            </a:r>
            <a:endParaRPr lang="pt-BR" dirty="0"/>
          </a:p>
        </p:txBody>
      </p:sp>
      <p:pic>
        <p:nvPicPr>
          <p:cNvPr id="3074" name="Picture 2" descr="http://equimaf.com.br/arquivos/produtos/tb/imagem1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69173" y="1910936"/>
            <a:ext cx="3455107" cy="4968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alpimonte.net/config/imagens_conteudo/produtos/imagensSGRD/SGRD_520_1_CinturoParaquedistaAB3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44236" y="1899065"/>
            <a:ext cx="5447764" cy="498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3150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8497" y="624110"/>
            <a:ext cx="10431886" cy="1280890"/>
          </a:xfrm>
        </p:spPr>
        <p:txBody>
          <a:bodyPr/>
          <a:lstStyle/>
          <a:p>
            <a:r>
              <a:rPr lang="pt-BR" dirty="0" smtClean="0"/>
              <a:t>Prevenção de Acidentes e Gestão dos Riscos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2600" b="1" dirty="0" smtClean="0"/>
              <a:t>O </a:t>
            </a:r>
            <a:r>
              <a:rPr lang="pt-BR" sz="2600" b="1" dirty="0"/>
              <a:t>uso do EPI não afasta o risco, mas as consequências do acidente, o que evita o acidente é uma adequada gestão de riscos.</a:t>
            </a:r>
          </a:p>
          <a:p>
            <a:pPr marL="0" indent="0" algn="ctr">
              <a:buNone/>
            </a:pPr>
            <a:endParaRPr lang="pt-BR" sz="2600" b="1" dirty="0" smtClean="0"/>
          </a:p>
          <a:p>
            <a:pPr marL="0" indent="0" algn="ctr">
              <a:buNone/>
            </a:pPr>
            <a:r>
              <a:rPr lang="pt-BR" sz="2600" b="1" dirty="0">
                <a:solidFill>
                  <a:srgbClr val="FF0000"/>
                </a:solidFill>
              </a:rPr>
              <a:t>O uso do cinto de segurança não afasta o risco de acidente, mas reduz as consequências no caso de uma colisão, esta sim, deve ser evitada.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9951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22863" y="914400"/>
            <a:ext cx="6621137" cy="4696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Obrigada !</a:t>
            </a:r>
            <a:endParaRPr lang="pt-B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Orlandino</a:t>
            </a: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dos Santos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orlandinodossantos@yahoo.com.br</a:t>
            </a:r>
            <a:r>
              <a:rPr lang="pt-B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21- </a:t>
            </a: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26724942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21-  </a:t>
            </a:r>
            <a:r>
              <a:rPr lang="pt-B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969415445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5332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21874" y="2555915"/>
            <a:ext cx="68965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3A3A3A"/>
                </a:solidFill>
                <a:latin typeface="Arial" panose="020B0604020202020204" pitchFamily="34" charset="0"/>
              </a:rPr>
              <a:t>A Lei Federal nº 12.645 de 16 de maio de 2012 instituiu 10 de Outubro como o Dia Nacional da Segurança e Saúde nas </a:t>
            </a:r>
            <a:r>
              <a:rPr lang="pt-BR" sz="2800" dirty="0" smtClean="0">
                <a:solidFill>
                  <a:srgbClr val="3A3A3A"/>
                </a:solidFill>
                <a:latin typeface="Arial" panose="020B0604020202020204" pitchFamily="34" charset="0"/>
              </a:rPr>
              <a:t>Escolas. </a:t>
            </a:r>
            <a:endParaRPr lang="pt-BR" sz="2800" dirty="0"/>
          </a:p>
        </p:txBody>
      </p:sp>
      <p:sp>
        <p:nvSpPr>
          <p:cNvPr id="3" name="Retângulo 2"/>
          <p:cNvSpPr/>
          <p:nvPr/>
        </p:nvSpPr>
        <p:spPr>
          <a:xfrm>
            <a:off x="2677099" y="1024569"/>
            <a:ext cx="3987967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Lembrete 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46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098" name="Picture 2" descr="http://prolifeengenharia.com.br/wp-content/uploads/2014/02/epi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03031"/>
            <a:ext cx="12192000" cy="668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975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Princípio da Geração dos Riscos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b="1" dirty="0"/>
              <a:t>CONSOLIDAÇÃO DAS LEIS DO TRABALHO</a:t>
            </a:r>
            <a:endParaRPr lang="pt-BR" dirty="0"/>
          </a:p>
          <a:p>
            <a:pPr marL="0" indent="0" algn="ctr">
              <a:buNone/>
            </a:pPr>
            <a:r>
              <a:rPr lang="pt-BR" b="1" dirty="0"/>
              <a:t>TÍTULO I</a:t>
            </a:r>
            <a:endParaRPr lang="pt-BR" dirty="0"/>
          </a:p>
          <a:p>
            <a:pPr marL="0" indent="0" algn="ctr">
              <a:buNone/>
            </a:pPr>
            <a:r>
              <a:rPr lang="pt-BR" b="1" dirty="0" smtClean="0"/>
              <a:t>INTRODUÇÃO</a:t>
            </a:r>
          </a:p>
          <a:p>
            <a:pPr marL="0" indent="0" algn="ctr"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sz="2200" b="1" dirty="0"/>
              <a:t>Art. 2º - Considera-se empregador a empresa, individual ou coletiva, que, </a:t>
            </a:r>
            <a:r>
              <a:rPr lang="pt-BR" sz="2200" b="1" dirty="0">
                <a:solidFill>
                  <a:srgbClr val="FF0000"/>
                </a:solidFill>
              </a:rPr>
              <a:t>assumindo os riscos da atividade econômica</a:t>
            </a:r>
            <a:r>
              <a:rPr lang="pt-BR" sz="2200" b="1" dirty="0"/>
              <a:t>, admite, assalaria e dirige a prestação pessoal de serviço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8580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Programa de Prevenção de Riscos Ambientais – NR 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</a:rPr>
              <a:t>Riscos Ambientais</a:t>
            </a:r>
          </a:p>
          <a:p>
            <a:r>
              <a:rPr lang="pt-BR" sz="2200" dirty="0" smtClean="0"/>
              <a:t>Antecipação</a:t>
            </a:r>
          </a:p>
          <a:p>
            <a:r>
              <a:rPr lang="pt-BR" sz="2200" dirty="0" smtClean="0"/>
              <a:t>Reconhecimento</a:t>
            </a:r>
          </a:p>
          <a:p>
            <a:r>
              <a:rPr lang="pt-BR" sz="2200" dirty="0" smtClean="0"/>
              <a:t>Avaliação </a:t>
            </a:r>
          </a:p>
          <a:p>
            <a:r>
              <a:rPr lang="pt-BR" sz="2200" dirty="0" smtClean="0"/>
              <a:t>Controle</a:t>
            </a:r>
          </a:p>
          <a:p>
            <a:r>
              <a:rPr lang="pt-BR" sz="2200" dirty="0" smtClean="0"/>
              <a:t>Informação aos Trabalhadores</a:t>
            </a:r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</a:rPr>
              <a:t>Etapas realizadas com a:</a:t>
            </a:r>
          </a:p>
          <a:p>
            <a:r>
              <a:rPr lang="pt-BR" sz="2200" dirty="0" smtClean="0"/>
              <a:t>Participação dos Trabalhadores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xmlns="" val="35319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Medidas de Proteção aos Riscos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b="1" dirty="0" smtClean="0"/>
              <a:t>Medidas Coletivas</a:t>
            </a:r>
          </a:p>
          <a:p>
            <a:pPr marL="0" indent="0">
              <a:buNone/>
            </a:pPr>
            <a:r>
              <a:rPr lang="pt-BR" sz="2200" dirty="0" smtClean="0">
                <a:solidFill>
                  <a:srgbClr val="FF0000"/>
                </a:solidFill>
              </a:rPr>
              <a:t>Proteção com Guarda-corpo em Obras, Sistema de exaustão durante a pintura.</a:t>
            </a:r>
          </a:p>
          <a:p>
            <a:r>
              <a:rPr lang="pt-BR" sz="2200" b="1" dirty="0" smtClean="0"/>
              <a:t>Medidas Administrativas</a:t>
            </a:r>
          </a:p>
          <a:p>
            <a:pPr marL="0" indent="0">
              <a:buNone/>
            </a:pPr>
            <a:r>
              <a:rPr lang="pt-BR" sz="2200" dirty="0" smtClean="0">
                <a:solidFill>
                  <a:srgbClr val="FF0000"/>
                </a:solidFill>
              </a:rPr>
              <a:t>Revezamento dos trabalhadores reduzindo tempo de exposição.</a:t>
            </a:r>
          </a:p>
          <a:p>
            <a:r>
              <a:rPr lang="pt-BR" sz="2200" b="1" dirty="0" smtClean="0"/>
              <a:t>Medidas de caráter Individual</a:t>
            </a:r>
          </a:p>
          <a:p>
            <a:pPr marL="0" indent="0">
              <a:buNone/>
            </a:pPr>
            <a:r>
              <a:rPr lang="pt-BR" sz="2200" dirty="0" smtClean="0">
                <a:solidFill>
                  <a:srgbClr val="FF0000"/>
                </a:solidFill>
              </a:rPr>
              <a:t>Equipamentos de Proteção Individual</a:t>
            </a:r>
          </a:p>
        </p:txBody>
      </p:sp>
    </p:spTree>
    <p:extLst>
      <p:ext uri="{BB962C8B-B14F-4D97-AF65-F5344CB8AC3E}">
        <p14:creationId xmlns:p14="http://schemas.microsoft.com/office/powerpoint/2010/main" xmlns="" val="269437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64015" y="1871729"/>
            <a:ext cx="8915400" cy="2724845"/>
          </a:xfrm>
        </p:spPr>
        <p:txBody>
          <a:bodyPr>
            <a:normAutofit/>
          </a:bodyPr>
          <a:lstStyle/>
          <a:p>
            <a:r>
              <a:rPr lang="pt-BR" sz="2600" b="1" dirty="0" smtClean="0"/>
              <a:t>Equipamentos </a:t>
            </a:r>
            <a:r>
              <a:rPr lang="pt-BR" sz="2600" b="1" dirty="0"/>
              <a:t>de Proteção Individual só devem ser utilizados em situações excepcionais em que o risco gerado pela atividade econômica não pode ser eliminado ou controlado pelo empregador adotando outras medidas</a:t>
            </a:r>
            <a:r>
              <a:rPr lang="pt-BR" sz="2600" dirty="0"/>
              <a:t>. </a:t>
            </a: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4994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648497" y="263502"/>
            <a:ext cx="10543503" cy="1280890"/>
          </a:xfrm>
        </p:spPr>
        <p:txBody>
          <a:bodyPr/>
          <a:lstStyle/>
          <a:p>
            <a:pPr algn="ctr"/>
            <a:r>
              <a:rPr lang="pt-BR" dirty="0" smtClean="0"/>
              <a:t>Prevenção dos Riscos – Troca de Lâmpadas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 flipH="1" flipV="1">
            <a:off x="11787947" y="5906458"/>
            <a:ext cx="150768" cy="45719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  <p:pic>
        <p:nvPicPr>
          <p:cNvPr id="1026" name="Imagem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9237" y="1416676"/>
            <a:ext cx="5134037" cy="544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m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37984" y="1416676"/>
            <a:ext cx="5754016" cy="544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1858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dirty="0" smtClean="0"/>
          </a:p>
          <a:p>
            <a:pPr marL="0" indent="0">
              <a:buNone/>
            </a:pPr>
            <a:r>
              <a:rPr lang="pt-BR" sz="2800" b="1" dirty="0" smtClean="0"/>
              <a:t>As </a:t>
            </a:r>
            <a:r>
              <a:rPr lang="pt-BR" sz="2800" b="1" dirty="0"/>
              <a:t>medidas de prevenção devem ser priorizadas, adotando as medidas de proteção quando forem insuficientes para controlar o risco</a:t>
            </a:r>
            <a:r>
              <a:rPr lang="pt-BR" sz="2800" b="1" dirty="0" smtClean="0"/>
              <a:t>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178206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Equipamentos de Proteção Individual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/>
              <a:t>Principais Responsabilidades do Empregador</a:t>
            </a:r>
          </a:p>
          <a:p>
            <a:r>
              <a:rPr lang="pt-BR" sz="2000" dirty="0"/>
              <a:t>Adquirir o </a:t>
            </a:r>
            <a:r>
              <a:rPr lang="pt-BR" sz="2000" dirty="0" smtClean="0"/>
              <a:t>EPI adequado </a:t>
            </a:r>
            <a:r>
              <a:rPr lang="pt-BR" sz="2000" dirty="0"/>
              <a:t>ao risco de cada atividade; </a:t>
            </a:r>
          </a:p>
          <a:p>
            <a:r>
              <a:rPr lang="pt-BR" sz="2000" dirty="0" smtClean="0"/>
              <a:t>Exigir </a:t>
            </a:r>
            <a:r>
              <a:rPr lang="pt-BR" sz="2000" dirty="0"/>
              <a:t>seu uso; </a:t>
            </a:r>
            <a:endParaRPr lang="pt-BR" sz="2000" dirty="0" smtClean="0"/>
          </a:p>
          <a:p>
            <a:r>
              <a:rPr lang="pt-BR" sz="2000" dirty="0"/>
              <a:t>F</a:t>
            </a:r>
            <a:r>
              <a:rPr lang="pt-BR" sz="2000" dirty="0" smtClean="0"/>
              <a:t>ornecer </a:t>
            </a:r>
            <a:r>
              <a:rPr lang="pt-BR" sz="2000" dirty="0"/>
              <a:t>ao trabalhador somente o </a:t>
            </a:r>
            <a:r>
              <a:rPr lang="pt-BR" sz="2000" dirty="0" smtClean="0"/>
              <a:t>EPI aprovado </a:t>
            </a:r>
            <a:r>
              <a:rPr lang="pt-BR" sz="2000" dirty="0"/>
              <a:t>pelo </a:t>
            </a:r>
            <a:r>
              <a:rPr lang="pt-BR" sz="2000" dirty="0" smtClean="0"/>
              <a:t>MTE;</a:t>
            </a:r>
          </a:p>
          <a:p>
            <a:r>
              <a:rPr lang="pt-BR" sz="2000" dirty="0"/>
              <a:t>O</a:t>
            </a:r>
            <a:r>
              <a:rPr lang="pt-BR" sz="2000" dirty="0" smtClean="0"/>
              <a:t>rientar </a:t>
            </a:r>
            <a:r>
              <a:rPr lang="pt-BR" sz="2000" dirty="0"/>
              <a:t>e treinar o trabalhador sobre o uso adequado, guarda e </a:t>
            </a:r>
            <a:r>
              <a:rPr lang="pt-BR" sz="2000" dirty="0" smtClean="0"/>
              <a:t>conservação do EPI;</a:t>
            </a:r>
          </a:p>
          <a:p>
            <a:r>
              <a:rPr lang="pt-BR" sz="2000" dirty="0"/>
              <a:t>S</a:t>
            </a:r>
            <a:r>
              <a:rPr lang="pt-BR" sz="2000" dirty="0" smtClean="0"/>
              <a:t>ubstituir </a:t>
            </a:r>
            <a:r>
              <a:rPr lang="pt-BR" sz="2000" dirty="0"/>
              <a:t>imediatamente, quando danificado ou extraviado</a:t>
            </a:r>
            <a:r>
              <a:rPr lang="pt-BR" sz="2000" dirty="0" smtClean="0"/>
              <a:t>;</a:t>
            </a:r>
          </a:p>
          <a:p>
            <a:r>
              <a:rPr lang="pt-BR" sz="2000" dirty="0"/>
              <a:t>R</a:t>
            </a:r>
            <a:r>
              <a:rPr lang="pt-BR" sz="2000" dirty="0" smtClean="0"/>
              <a:t>esponsabilizar-se </a:t>
            </a:r>
            <a:r>
              <a:rPr lang="pt-BR" sz="2000" dirty="0"/>
              <a:t>pela higienização e manutenção </a:t>
            </a:r>
            <a:r>
              <a:rPr lang="pt-BR" sz="2000" dirty="0" smtClean="0"/>
              <a:t>periódica;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82648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</TotalTime>
  <Words>362</Words>
  <Application>Microsoft Office PowerPoint</Application>
  <PresentationFormat>Personalizar</PresentationFormat>
  <Paragraphs>53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Cacho</vt:lpstr>
      <vt:lpstr>O uso de Equipamentos de Proteção Individual (EPI), no ambiente de trabalho </vt:lpstr>
      <vt:lpstr>Slide 2</vt:lpstr>
      <vt:lpstr>Princípio da Geração dos Riscos </vt:lpstr>
      <vt:lpstr>Programa de Prevenção de Riscos Ambientais – NR 9</vt:lpstr>
      <vt:lpstr>Medidas de Proteção aos Riscos</vt:lpstr>
      <vt:lpstr>Equipamentos de Proteção Individual só devem ser utilizados em situações excepcionais em que o risco gerado pela atividade econômica não pode ser eliminado ou controlado pelo empregador adotando outras medidas. </vt:lpstr>
      <vt:lpstr>Prevenção dos Riscos – Troca de Lâmpadas</vt:lpstr>
      <vt:lpstr>Slide 8</vt:lpstr>
      <vt:lpstr>Equipamentos de Proteção Individual</vt:lpstr>
      <vt:lpstr>EPI Limitações de Uso – Proteção Respiratória</vt:lpstr>
      <vt:lpstr>EPI Limitações de Uso – Cinto de Segurança</vt:lpstr>
      <vt:lpstr>Prevenção de Acidentes e Gestão dos Riscos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uso de Equipamentos de Proteção Individual (EPI), no ambiente de trabalho</dc:title>
  <dc:creator>Luiz Carlos Lumbreras Rocha</dc:creator>
  <cp:lastModifiedBy>marianap</cp:lastModifiedBy>
  <cp:revision>11</cp:revision>
  <dcterms:created xsi:type="dcterms:W3CDTF">2015-07-13T17:43:35Z</dcterms:created>
  <dcterms:modified xsi:type="dcterms:W3CDTF">2015-07-16T11:58:37Z</dcterms:modified>
</cp:coreProperties>
</file>