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3"/>
  </p:normalViewPr>
  <p:slideViewPr>
    <p:cSldViewPr snapToGrid="0">
      <p:cViewPr varScale="1">
        <p:scale>
          <a:sx n="96" d="100"/>
          <a:sy n="96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o Montalvao Reis" userId="2dead1db-fac9-4985-a7a7-5058292fd177" providerId="ADAL" clId="{51EC51BD-4ECA-4FFC-9064-C8609C52F9C7}"/>
    <pc:docChg chg="delSld">
      <pc:chgData name="Marcelo Montalvao Reis" userId="2dead1db-fac9-4985-a7a7-5058292fd177" providerId="ADAL" clId="{51EC51BD-4ECA-4FFC-9064-C8609C52F9C7}" dt="2023-11-22T12:54:34.526" v="0" actId="47"/>
      <pc:docMkLst>
        <pc:docMk/>
      </pc:docMkLst>
      <pc:sldChg chg="del">
        <pc:chgData name="Marcelo Montalvao Reis" userId="2dead1db-fac9-4985-a7a7-5058292fd177" providerId="ADAL" clId="{51EC51BD-4ECA-4FFC-9064-C8609C52F9C7}" dt="2023-11-22T12:54:34.526" v="0" actId="47"/>
        <pc:sldMkLst>
          <pc:docMk/>
          <pc:sldMk cId="467871065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7F80EB-E4D7-9B95-DC48-DDB36D57C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590C0A-4F50-F43E-2107-719571915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721A5B-3864-3874-8D27-4BFCDC023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6A02B7-4C8A-491E-A17F-1BD92190C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F71BC5-96BF-182F-B208-3ECA97C8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8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6EB3D-11A7-7098-404C-2802D4CE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1C79D5-70D5-7CA3-09E4-16A5B4E64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94029A-B313-4FE8-A962-4CC3674D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F5CAFB-99D8-9D71-B274-DC5E84223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296BCB-154A-C129-EF42-FAAA81E5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204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48EE8CC-87CD-49FF-6F7E-8C8F40104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2EEA049-6646-C5EE-6085-4B6D0F18C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B63644-3CF2-81DA-B098-DA9F21C92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A50E15-20FB-C033-ED2C-B0BB470D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B58877-13B4-5DB6-FD87-4E94C43E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04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02317-1DEF-B1E1-0C03-2C89C3E8D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3DCC0A-925C-9EDD-93C5-D8E72EF07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706D95-0060-74C5-F77E-28308E24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0E0ECA-4FB8-DD1A-57F2-67101D965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0E603F-5DE3-8006-2559-65F1DB23D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75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5125A-535F-81B2-D963-551B1EFA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276B1E-6215-C8A6-FE7E-D93F6F7C8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5D8378-0D3C-6F53-0EE1-DF6658BAA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EE34DC-D6F9-8F99-7399-0BF08AFC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930DD9-5DCA-3A7A-0504-0D6EAAD3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67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4BD2F-3833-D2B2-2AE7-31CDF93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654A88-9B2B-66E7-362C-27067F790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A06C1C2-7FE7-AD02-FE14-D8B958625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8DAE3B-C68C-12D8-CB0A-237F71DAF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9DAD87B-22B1-0BAD-D847-88D8B9F4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7924018-3B19-32AB-25EB-2D983A72A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39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91E87-C0BE-347B-DBD4-917A1E847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2F800D-78AE-550A-BFBA-4615BD356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7F2F20-E7B3-1377-F41F-6025C3D4C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E0292CC-B0EB-32C8-0BD3-C9A45E408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2FCEC06-40C1-1BE9-0B28-A1A873C67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FE95021-3D29-BC4D-997C-B1C5005A1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837E68-3410-82CF-B2D2-E35A44459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07F87BC-901A-6E29-ADFB-24F3A69BA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46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DB028-C064-74E6-0429-5736CAFFB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2E162ED-3F2D-D065-88DE-3B2FDF98B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0360280-E801-781B-3249-95D3DA976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5A3AC6F-F94E-B2E0-A6C2-4FC9DD2E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42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74A2550B-6798-C4E8-95BF-657E80C98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4089" y="0"/>
            <a:ext cx="1967911" cy="137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6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805804-B655-FED4-F6FB-C793D35E4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159032-3C3A-EC84-8249-F20DB774D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1C9A1E2-5113-9D3B-BE99-479BE5889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1D62243-7158-0D20-8F8C-9BA6BE73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D2CF880-917F-E6EB-027F-49A571F42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C8D8F9-A01F-AC6B-802E-1413B0011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8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A2A9-B801-1CC0-A50C-4C3DB65A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8D7952D-F041-98F5-65E8-63BB4644F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5EA79D-38BC-4C63-D7C5-81BC6DE10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F9522E6-9BCC-A6C0-6730-6714C01C2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70350B-D9A0-5683-9FC3-563AB3328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17215BF-6572-4561-85D0-57C77701B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09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9A0B882-BC13-1AE8-D195-DBF06F9C0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424ECE5-35F4-CB83-F0E3-C715D7063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646097-4364-CD95-CE20-B7B8C4DE6C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FBDEF-50DE-4D45-BC65-AB81243B8F42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24C14A-E67D-11E3-164C-BCFC6F79A6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92D389-BABD-D485-41F4-57B2C796A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15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ristiano.Souza@cgu.gov.br" TargetMode="External"/><Relationship Id="rId2" Type="http://schemas.openxmlformats.org/officeDocument/2006/relationships/hyperlink" Target="mailto:sfc.cgtic@cgu.gov.br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435EE003-9B58-CA16-D20B-CE4EA8E8A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D93BEE9-519F-57B5-FA4A-5293CCED0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091" y="3261139"/>
            <a:ext cx="11459817" cy="1422400"/>
          </a:xfrm>
        </p:spPr>
        <p:txBody>
          <a:bodyPr>
            <a:noAutofit/>
          </a:bodyPr>
          <a:lstStyle/>
          <a:p>
            <a:r>
              <a:rPr lang="pt-BR" sz="4000" b="1" i="1">
                <a:solidFill>
                  <a:schemeClr val="bg1"/>
                </a:solidFill>
                <a:latin typeface="+mn-lt"/>
              </a:rPr>
              <a:t>Audiência Pública: </a:t>
            </a:r>
            <a:r>
              <a:rPr lang="pt-BR" sz="4000" b="1" i="1" dirty="0">
                <a:solidFill>
                  <a:schemeClr val="bg1"/>
                </a:solidFill>
                <a:latin typeface="+mn-lt"/>
              </a:rPr>
              <a:t>A simplificação da legislação de CT&amp;I e a disseminação de boas práticas já adotadas no Brasil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379FFD1-CFC8-AB7E-9D64-EBD6186F5939}"/>
              </a:ext>
            </a:extLst>
          </p:cNvPr>
          <p:cNvSpPr txBox="1">
            <a:spLocks/>
          </p:cNvSpPr>
          <p:nvPr/>
        </p:nvSpPr>
        <p:spPr>
          <a:xfrm>
            <a:off x="181542" y="6238086"/>
            <a:ext cx="11340446" cy="9615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i="1" dirty="0">
                <a:solidFill>
                  <a:schemeClr val="bg1"/>
                </a:solidFill>
                <a:latin typeface="+mn-lt"/>
              </a:rPr>
              <a:t>Marcelo Montalvão Reis </a:t>
            </a:r>
            <a:endParaRPr lang="pt-BR" sz="1800" b="1" i="1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pt-BR" sz="1800" b="1" i="1" dirty="0">
                <a:solidFill>
                  <a:schemeClr val="bg1"/>
                </a:solidFill>
                <a:latin typeface="+mn-lt"/>
              </a:rPr>
              <a:t>Coordenador-Geral de Auditoria das Áreas de Ciência, Tecnologia, Inovação e Comunicações</a:t>
            </a:r>
          </a:p>
          <a:p>
            <a:pPr algn="l"/>
            <a:r>
              <a:rPr lang="pt-BR" sz="1800" b="1" i="1" dirty="0">
                <a:solidFill>
                  <a:schemeClr val="bg1"/>
                </a:solidFill>
                <a:latin typeface="+mn-lt"/>
              </a:rPr>
              <a:t>Diretoria de Auditoria de Políticas de Infraestrutura</a:t>
            </a:r>
          </a:p>
          <a:p>
            <a:pPr algn="l"/>
            <a:r>
              <a:rPr lang="pt-BR" sz="1800" b="1" i="1" dirty="0">
                <a:solidFill>
                  <a:schemeClr val="bg1"/>
                </a:solidFill>
                <a:latin typeface="+mn-lt"/>
              </a:rPr>
              <a:t>Secretaria Federal de Controle Interno</a:t>
            </a:r>
          </a:p>
          <a:p>
            <a:pPr algn="l"/>
            <a:br>
              <a:rPr lang="pt-BR" sz="4000" b="1" i="1" dirty="0">
                <a:solidFill>
                  <a:schemeClr val="bg1"/>
                </a:solidFill>
                <a:latin typeface="+mn-lt"/>
              </a:rPr>
            </a:br>
            <a:endParaRPr lang="pt-BR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3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4673D2F-7D81-4238-C100-4D36725B1F3A}"/>
              </a:ext>
            </a:extLst>
          </p:cNvPr>
          <p:cNvSpPr txBox="1"/>
          <p:nvPr/>
        </p:nvSpPr>
        <p:spPr>
          <a:xfrm>
            <a:off x="154774" y="133454"/>
            <a:ext cx="11525036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800" i="0">
                <a:solidFill>
                  <a:srgbClr val="19355D"/>
                </a:solidFill>
                <a:effectLst/>
                <a:latin typeface="Aptos ExtraBold"/>
              </a:rPr>
              <a:t>Contexto </a:t>
            </a:r>
            <a:r>
              <a:rPr lang="pt-BR" sz="2800">
                <a:solidFill>
                  <a:srgbClr val="19355D"/>
                </a:solidFill>
                <a:latin typeface="Aptos ExtraBold"/>
              </a:rPr>
              <a:t>da atuação</a:t>
            </a:r>
            <a:r>
              <a:rPr lang="pt-BR" sz="2800" i="0">
                <a:solidFill>
                  <a:srgbClr val="19355D"/>
                </a:solidFill>
                <a:effectLst/>
                <a:latin typeface="Aptos ExtraBold"/>
              </a:rPr>
              <a:t> da CGU</a:t>
            </a:r>
            <a:endParaRPr lang="pt-BR" i="0">
              <a:solidFill>
                <a:srgbClr val="19355D"/>
              </a:solidFill>
              <a:effectLst/>
              <a:latin typeface="Aptos ExtraBold"/>
            </a:endParaRPr>
          </a:p>
        </p:txBody>
      </p:sp>
      <p:pic>
        <p:nvPicPr>
          <p:cNvPr id="3" name="Imagem 2" descr="Uma imagem contendo Tabela&#10;&#10;Descrição gerada automaticamente">
            <a:extLst>
              <a:ext uri="{FF2B5EF4-FFF2-40B4-BE49-F238E27FC236}">
                <a16:creationId xmlns:a16="http://schemas.microsoft.com/office/drawing/2014/main" id="{8A4CA623-A3B1-9C70-0691-B3ACBFDD9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6" y="900726"/>
            <a:ext cx="7932963" cy="500681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06E6824-4D4B-8177-DB4F-A902D73D1980}"/>
              </a:ext>
            </a:extLst>
          </p:cNvPr>
          <p:cNvSpPr txBox="1"/>
          <p:nvPr/>
        </p:nvSpPr>
        <p:spPr>
          <a:xfrm>
            <a:off x="8180615" y="1540327"/>
            <a:ext cx="3722913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Secretaria Federal de Controle Interno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 </a:t>
            </a:r>
          </a:p>
          <a:p>
            <a:r>
              <a:rPr lang="en-US" dirty="0" err="1">
                <a:latin typeface="Calibri"/>
                <a:cs typeface="Calibri"/>
              </a:rPr>
              <a:t>Exerce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atividades</a:t>
            </a:r>
            <a:r>
              <a:rPr lang="en-US" dirty="0">
                <a:latin typeface="Calibri"/>
                <a:cs typeface="Calibri"/>
              </a:rPr>
              <a:t> de </a:t>
            </a:r>
            <a:r>
              <a:rPr lang="en-US" dirty="0" err="1">
                <a:latin typeface="Calibri"/>
                <a:cs typeface="Calibri"/>
              </a:rPr>
              <a:t>órgão</a:t>
            </a:r>
            <a:r>
              <a:rPr lang="en-US" dirty="0">
                <a:latin typeface="Calibri"/>
                <a:cs typeface="Calibri"/>
              </a:rPr>
              <a:t> central do </a:t>
            </a:r>
            <a:r>
              <a:rPr lang="en-US" dirty="0" err="1">
                <a:latin typeface="Calibri"/>
                <a:cs typeface="Calibri"/>
              </a:rPr>
              <a:t>sistema</a:t>
            </a:r>
            <a:r>
              <a:rPr lang="en-US" dirty="0">
                <a:latin typeface="Calibri"/>
                <a:cs typeface="Calibri"/>
              </a:rPr>
              <a:t> de </a:t>
            </a:r>
            <a:r>
              <a:rPr lang="en-US" dirty="0" err="1">
                <a:latin typeface="Calibri"/>
                <a:cs typeface="Calibri"/>
              </a:rPr>
              <a:t>controle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interno</a:t>
            </a:r>
            <a:r>
              <a:rPr lang="en-US" dirty="0">
                <a:latin typeface="Calibri"/>
                <a:cs typeface="Calibri"/>
              </a:rPr>
              <a:t> do </a:t>
            </a:r>
            <a:r>
              <a:rPr lang="en-US" dirty="0" err="1">
                <a:latin typeface="Calibri"/>
                <a:cs typeface="Calibri"/>
              </a:rPr>
              <a:t>Executivo</a:t>
            </a:r>
            <a:r>
              <a:rPr lang="en-US" dirty="0">
                <a:latin typeface="Calibri"/>
                <a:cs typeface="Calibri"/>
              </a:rPr>
              <a:t> Federal. </a:t>
            </a:r>
            <a:r>
              <a:rPr lang="en-US" dirty="0" err="1">
                <a:latin typeface="Calibri"/>
                <a:cs typeface="Calibri"/>
              </a:rPr>
              <a:t>Assim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b="1" dirty="0" err="1">
                <a:latin typeface="Calibri"/>
                <a:cs typeface="Calibri"/>
              </a:rPr>
              <a:t>fiscaliza</a:t>
            </a:r>
            <a:r>
              <a:rPr lang="en-US" b="1" dirty="0">
                <a:latin typeface="Calibri"/>
                <a:cs typeface="Calibri"/>
              </a:rPr>
              <a:t> e </a:t>
            </a:r>
            <a:r>
              <a:rPr lang="en-US" b="1" dirty="0" err="1">
                <a:latin typeface="Calibri"/>
                <a:cs typeface="Calibri"/>
              </a:rPr>
              <a:t>avalia</a:t>
            </a:r>
            <a:r>
              <a:rPr lang="en-US" b="1" dirty="0">
                <a:latin typeface="Calibri"/>
                <a:cs typeface="Calibri"/>
              </a:rPr>
              <a:t> a </a:t>
            </a:r>
            <a:r>
              <a:rPr lang="en-US" b="1" dirty="0" err="1">
                <a:latin typeface="Calibri"/>
                <a:cs typeface="Calibri"/>
              </a:rPr>
              <a:t>execução</a:t>
            </a:r>
            <a:r>
              <a:rPr lang="en-US" b="1" dirty="0">
                <a:latin typeface="Calibri"/>
                <a:cs typeface="Calibri"/>
              </a:rPr>
              <a:t> de </a:t>
            </a:r>
            <a:r>
              <a:rPr lang="en-US" b="1" dirty="0" err="1">
                <a:latin typeface="Calibri"/>
                <a:cs typeface="Calibri"/>
              </a:rPr>
              <a:t>programas</a:t>
            </a:r>
            <a:r>
              <a:rPr lang="en-US" b="1" dirty="0">
                <a:latin typeface="Calibri"/>
                <a:cs typeface="Calibri"/>
              </a:rPr>
              <a:t> de </a:t>
            </a:r>
            <a:r>
              <a:rPr lang="en-US" b="1" dirty="0" err="1">
                <a:latin typeface="Calibri"/>
                <a:cs typeface="Calibri"/>
              </a:rPr>
              <a:t>governo</a:t>
            </a:r>
            <a:r>
              <a:rPr lang="en-US" dirty="0">
                <a:latin typeface="Calibri"/>
                <a:cs typeface="Calibri"/>
              </a:rPr>
              <a:t>, inclusive </a:t>
            </a:r>
            <a:r>
              <a:rPr lang="en-US" dirty="0" err="1">
                <a:latin typeface="Calibri"/>
                <a:cs typeface="Calibri"/>
              </a:rPr>
              <a:t>ações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descentralizadas</a:t>
            </a:r>
            <a:r>
              <a:rPr lang="en-US" dirty="0">
                <a:latin typeface="Calibri"/>
                <a:cs typeface="Calibri"/>
              </a:rPr>
              <a:t> a </a:t>
            </a:r>
            <a:r>
              <a:rPr lang="en-US" dirty="0" err="1">
                <a:latin typeface="Calibri"/>
                <a:cs typeface="Calibri"/>
              </a:rPr>
              <a:t>entes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públicos</a:t>
            </a:r>
            <a:r>
              <a:rPr lang="en-US" dirty="0">
                <a:latin typeface="Calibri"/>
                <a:cs typeface="Calibri"/>
              </a:rPr>
              <a:t> e privados com </a:t>
            </a:r>
            <a:r>
              <a:rPr lang="en-US" dirty="0" err="1">
                <a:latin typeface="Calibri"/>
                <a:cs typeface="Calibri"/>
              </a:rPr>
              <a:t>recursos</a:t>
            </a:r>
            <a:r>
              <a:rPr lang="en-US" dirty="0">
                <a:latin typeface="Calibri"/>
                <a:cs typeface="Calibri"/>
              </a:rPr>
              <a:t> de </a:t>
            </a:r>
            <a:r>
              <a:rPr lang="en-US" dirty="0" err="1">
                <a:latin typeface="Calibri"/>
                <a:cs typeface="Calibri"/>
              </a:rPr>
              <a:t>orçamento</a:t>
            </a:r>
            <a:r>
              <a:rPr lang="en-US" dirty="0">
                <a:latin typeface="Calibri"/>
                <a:cs typeface="Calibri"/>
              </a:rPr>
              <a:t> da </a:t>
            </a:r>
            <a:r>
              <a:rPr lang="en-US" dirty="0" err="1">
                <a:latin typeface="Calibri"/>
                <a:cs typeface="Calibri"/>
              </a:rPr>
              <a:t>União</a:t>
            </a:r>
            <a:r>
              <a:rPr lang="en-US" dirty="0">
                <a:latin typeface="Calibri"/>
                <a:cs typeface="Calibri"/>
              </a:rPr>
              <a:t>; </a:t>
            </a:r>
            <a:r>
              <a:rPr lang="en-US" b="1" dirty="0" err="1">
                <a:latin typeface="Calibri"/>
                <a:cs typeface="Calibri"/>
              </a:rPr>
              <a:t>realiza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b="1" dirty="0" err="1">
                <a:latin typeface="Calibri"/>
                <a:cs typeface="Calibri"/>
              </a:rPr>
              <a:t>auditorias</a:t>
            </a:r>
            <a:r>
              <a:rPr lang="en-US" b="1" dirty="0">
                <a:latin typeface="Calibri"/>
                <a:cs typeface="Calibri"/>
              </a:rPr>
              <a:t> e </a:t>
            </a:r>
            <a:r>
              <a:rPr lang="en-US" b="1" dirty="0" err="1">
                <a:latin typeface="Calibri"/>
                <a:cs typeface="Calibri"/>
              </a:rPr>
              <a:t>avalia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b="1" dirty="0" err="1">
                <a:latin typeface="Calibri"/>
                <a:cs typeface="Calibri"/>
              </a:rPr>
              <a:t>os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b="1" dirty="0" err="1">
                <a:latin typeface="Calibri"/>
                <a:cs typeface="Calibri"/>
              </a:rPr>
              <a:t>resultados</a:t>
            </a:r>
            <a:r>
              <a:rPr lang="en-US" b="1" dirty="0">
                <a:latin typeface="Calibri"/>
                <a:cs typeface="Calibri"/>
              </a:rPr>
              <a:t> da </a:t>
            </a:r>
            <a:r>
              <a:rPr lang="en-US" b="1" dirty="0" err="1">
                <a:latin typeface="Calibri"/>
                <a:cs typeface="Calibri"/>
              </a:rPr>
              <a:t>gestão</a:t>
            </a:r>
            <a:r>
              <a:rPr lang="en-US" b="1" dirty="0">
                <a:latin typeface="Calibri"/>
                <a:cs typeface="Calibri"/>
              </a:rPr>
              <a:t> dos </a:t>
            </a:r>
            <a:r>
              <a:rPr lang="en-US" b="1" dirty="0" err="1">
                <a:latin typeface="Calibri"/>
                <a:cs typeface="Calibri"/>
              </a:rPr>
              <a:t>administradores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b="1" dirty="0" err="1">
                <a:latin typeface="Calibri"/>
                <a:cs typeface="Calibri"/>
              </a:rPr>
              <a:t>públicos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b="1" dirty="0" err="1">
                <a:latin typeface="Calibri"/>
                <a:cs typeface="Calibri"/>
              </a:rPr>
              <a:t>federais</a:t>
            </a:r>
            <a:r>
              <a:rPr lang="en-US" dirty="0">
                <a:latin typeface="Calibri"/>
                <a:cs typeface="Calibri"/>
              </a:rPr>
              <a:t>; </a:t>
            </a:r>
            <a:r>
              <a:rPr lang="en-US" dirty="0" err="1">
                <a:latin typeface="Calibri"/>
                <a:cs typeface="Calibri"/>
              </a:rPr>
              <a:t>apura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denúncias</a:t>
            </a:r>
            <a:r>
              <a:rPr lang="en-US" dirty="0">
                <a:latin typeface="Calibri"/>
                <a:cs typeface="Calibri"/>
              </a:rPr>
              <a:t> e </a:t>
            </a:r>
            <a:r>
              <a:rPr lang="en-US" dirty="0" err="1">
                <a:latin typeface="Calibri"/>
                <a:cs typeface="Calibri"/>
              </a:rPr>
              <a:t>representações</a:t>
            </a:r>
            <a:r>
              <a:rPr lang="en-US" dirty="0">
                <a:latin typeface="Calibri"/>
                <a:cs typeface="Calibri"/>
              </a:rPr>
              <a:t>; </a:t>
            </a:r>
            <a:r>
              <a:rPr lang="en-US" dirty="0" err="1">
                <a:latin typeface="Calibri"/>
                <a:cs typeface="Calibri"/>
              </a:rPr>
              <a:t>exerce</a:t>
            </a:r>
            <a:r>
              <a:rPr lang="en-US" dirty="0">
                <a:latin typeface="Calibri"/>
                <a:cs typeface="Calibri"/>
              </a:rPr>
              <a:t> o </a:t>
            </a:r>
            <a:r>
              <a:rPr lang="en-US" dirty="0" err="1">
                <a:latin typeface="Calibri"/>
                <a:cs typeface="Calibri"/>
              </a:rPr>
              <a:t>controle</a:t>
            </a:r>
            <a:r>
              <a:rPr lang="en-US" dirty="0">
                <a:latin typeface="Calibri"/>
                <a:cs typeface="Calibri"/>
              </a:rPr>
              <a:t> de </a:t>
            </a:r>
            <a:r>
              <a:rPr lang="en-US" dirty="0" err="1">
                <a:latin typeface="Calibri"/>
                <a:cs typeface="Calibri"/>
              </a:rPr>
              <a:t>operações</a:t>
            </a:r>
            <a:r>
              <a:rPr lang="en-US" dirty="0">
                <a:latin typeface="Calibri"/>
                <a:cs typeface="Calibri"/>
              </a:rPr>
              <a:t> de </a:t>
            </a:r>
            <a:r>
              <a:rPr lang="en-US" dirty="0" err="1">
                <a:latin typeface="Calibri"/>
                <a:cs typeface="Calibri"/>
              </a:rPr>
              <a:t>crédito</a:t>
            </a:r>
            <a:r>
              <a:rPr lang="en-US" dirty="0">
                <a:latin typeface="Calibri"/>
                <a:cs typeface="Calibri"/>
              </a:rPr>
              <a:t>; e </a:t>
            </a:r>
            <a:r>
              <a:rPr lang="en-US" dirty="0" err="1">
                <a:latin typeface="Calibri"/>
                <a:cs typeface="Calibri"/>
              </a:rPr>
              <a:t>executa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atividades</a:t>
            </a:r>
            <a:r>
              <a:rPr lang="en-US" dirty="0">
                <a:latin typeface="Calibri"/>
                <a:cs typeface="Calibri"/>
              </a:rPr>
              <a:t> de </a:t>
            </a:r>
            <a:r>
              <a:rPr lang="en-US" dirty="0" err="1">
                <a:latin typeface="Calibri"/>
                <a:cs typeface="Calibri"/>
              </a:rPr>
              <a:t>apoio</a:t>
            </a:r>
            <a:r>
              <a:rPr lang="en-US" dirty="0">
                <a:latin typeface="Calibri"/>
                <a:cs typeface="Calibri"/>
              </a:rPr>
              <a:t> ao </a:t>
            </a:r>
            <a:r>
              <a:rPr lang="en-US" dirty="0" err="1">
                <a:latin typeface="Calibri"/>
                <a:cs typeface="Calibri"/>
              </a:rPr>
              <a:t>controle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externo</a:t>
            </a:r>
            <a:r>
              <a:rPr lang="en-US" dirty="0">
                <a:latin typeface="Calibri"/>
                <a:cs typeface="Calibri"/>
              </a:rPr>
              <a:t>.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98CBD94-9390-67E3-28F7-BAFA0A79F6FA}"/>
              </a:ext>
            </a:extLst>
          </p:cNvPr>
          <p:cNvSpPr/>
          <p:nvPr/>
        </p:nvSpPr>
        <p:spPr>
          <a:xfrm>
            <a:off x="1279071" y="2884714"/>
            <a:ext cx="1211035" cy="65314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7E78007-5166-EF13-BE0E-FBD087FDD9B8}"/>
              </a:ext>
            </a:extLst>
          </p:cNvPr>
          <p:cNvSpPr txBox="1"/>
          <p:nvPr/>
        </p:nvSpPr>
        <p:spPr>
          <a:xfrm>
            <a:off x="462642" y="5973536"/>
            <a:ext cx="715735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600">
                <a:cs typeface="Calibri"/>
              </a:rPr>
              <a:t>Fonte: Decreto nº 11.330/23 - Estrutura regimental da CGU</a:t>
            </a:r>
            <a:endParaRPr lang="pt-BR" sz="160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8FC4AFBA-4EF1-BDFC-2042-ED90F5FE9F8A}"/>
              </a:ext>
            </a:extLst>
          </p:cNvPr>
          <p:cNvSpPr/>
          <p:nvPr/>
        </p:nvSpPr>
        <p:spPr>
          <a:xfrm>
            <a:off x="1958245" y="3781907"/>
            <a:ext cx="1083129" cy="445847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360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4673D2F-7D81-4238-C100-4D36725B1F3A}"/>
              </a:ext>
            </a:extLst>
          </p:cNvPr>
          <p:cNvSpPr txBox="1"/>
          <p:nvPr/>
        </p:nvSpPr>
        <p:spPr>
          <a:xfrm>
            <a:off x="115697" y="406993"/>
            <a:ext cx="11525036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3200">
                <a:solidFill>
                  <a:srgbClr val="19355D"/>
                </a:solidFill>
                <a:latin typeface="Aptos ExtraBold"/>
              </a:rPr>
              <a:t>Diagnóstico da implementação do Marco Legal de CT&amp;I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05B467E-8755-D4A6-8F57-8878DDCA203B}"/>
              </a:ext>
            </a:extLst>
          </p:cNvPr>
          <p:cNvGrpSpPr/>
          <p:nvPr/>
        </p:nvGrpSpPr>
        <p:grpSpPr>
          <a:xfrm>
            <a:off x="114300" y="1322579"/>
            <a:ext cx="11517333" cy="1547240"/>
            <a:chOff x="0" y="1353059"/>
            <a:chExt cx="11517333" cy="1547240"/>
          </a:xfrm>
        </p:grpSpPr>
        <p:pic>
          <p:nvPicPr>
            <p:cNvPr id="6" name="Gráfico 2" descr="Lista de Verificação com preenchimento sólido">
              <a:extLst>
                <a:ext uri="{FF2B5EF4-FFF2-40B4-BE49-F238E27FC236}">
                  <a16:creationId xmlns:a16="http://schemas.microsoft.com/office/drawing/2014/main" id="{E04C1D80-6318-C0F4-BAA0-BF2FC9AE6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1599401"/>
              <a:ext cx="914400" cy="914400"/>
            </a:xfrm>
            <a:prstGeom prst="rect">
              <a:avLst/>
            </a:prstGeom>
          </p:spPr>
        </p:pic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427C158E-F29D-F373-5CB9-DE0916082BA7}"/>
                </a:ext>
              </a:extLst>
            </p:cNvPr>
            <p:cNvSpPr/>
            <p:nvPr/>
          </p:nvSpPr>
          <p:spPr>
            <a:xfrm>
              <a:off x="837336" y="1422971"/>
              <a:ext cx="1357045" cy="1477328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2000" b="1">
                  <a:solidFill>
                    <a:schemeClr val="accent1">
                      <a:lumMod val="50000"/>
                    </a:schemeClr>
                  </a:solidFill>
                </a:rPr>
                <a:t>Trabalho realizado pela CGU</a:t>
              </a:r>
            </a:p>
            <a:p>
              <a:pPr algn="just"/>
              <a:r>
                <a:rPr lang="pt-BR" sz="1500" b="1">
                  <a:solidFill>
                    <a:schemeClr val="accent1">
                      <a:lumMod val="50000"/>
                    </a:schemeClr>
                  </a:solidFill>
                </a:rPr>
                <a:t>(Relatório nº 201902467</a:t>
              </a:r>
              <a:endParaRPr lang="pt-BR" sz="1500" b="1">
                <a:solidFill>
                  <a:schemeClr val="accent1">
                    <a:lumMod val="50000"/>
                  </a:schemeClr>
                </a:solidFill>
                <a:cs typeface="Calibri"/>
              </a:endParaRPr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C79EF8F8-6EA1-9CF3-A183-A57A7AAE6931}"/>
                </a:ext>
              </a:extLst>
            </p:cNvPr>
            <p:cNvGrpSpPr/>
            <p:nvPr/>
          </p:nvGrpSpPr>
          <p:grpSpPr>
            <a:xfrm>
              <a:off x="2044557" y="1353059"/>
              <a:ext cx="9472776" cy="1508105"/>
              <a:chOff x="2044557" y="1353059"/>
              <a:chExt cx="9472776" cy="1508105"/>
            </a:xfrm>
          </p:grpSpPr>
          <p:sp>
            <p:nvSpPr>
              <p:cNvPr id="10" name="Chave Esquerda 9">
                <a:extLst>
                  <a:ext uri="{FF2B5EF4-FFF2-40B4-BE49-F238E27FC236}">
                    <a16:creationId xmlns:a16="http://schemas.microsoft.com/office/drawing/2014/main" id="{911D058E-B69D-A5E3-998A-30A5E039C699}"/>
                  </a:ext>
                </a:extLst>
              </p:cNvPr>
              <p:cNvSpPr/>
              <p:nvPr/>
            </p:nvSpPr>
            <p:spPr>
              <a:xfrm>
                <a:off x="2044557" y="1353059"/>
                <a:ext cx="429790" cy="1508105"/>
              </a:xfrm>
              <a:prstGeom prst="leftBrace">
                <a:avLst>
                  <a:gd name="adj1" fmla="val 93518"/>
                  <a:gd name="adj2" fmla="val 5000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2800" b="1"/>
              </a:p>
            </p:txBody>
          </p:sp>
          <p:sp>
            <p:nvSpPr>
              <p:cNvPr id="11" name="CaixaDeTexto 6">
                <a:extLst>
                  <a:ext uri="{FF2B5EF4-FFF2-40B4-BE49-F238E27FC236}">
                    <a16:creationId xmlns:a16="http://schemas.microsoft.com/office/drawing/2014/main" id="{61AB0B13-7B06-DD60-8A93-D71DFB73C3FC}"/>
                  </a:ext>
                </a:extLst>
              </p:cNvPr>
              <p:cNvSpPr txBox="1"/>
              <p:nvPr/>
            </p:nvSpPr>
            <p:spPr>
              <a:xfrm>
                <a:off x="2332235" y="1422310"/>
                <a:ext cx="918509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>
                    <a:solidFill>
                      <a:srgbClr val="002060"/>
                    </a:solidFill>
                  </a:rPr>
                  <a:t>a) aspectos de governança adotados por parte do Ministério da Ciência, Tecnologia, Inovações;</a:t>
                </a:r>
              </a:p>
            </p:txBody>
          </p:sp>
          <p:sp>
            <p:nvSpPr>
              <p:cNvPr id="13" name="CaixaDeTexto 7">
                <a:extLst>
                  <a:ext uri="{FF2B5EF4-FFF2-40B4-BE49-F238E27FC236}">
                    <a16:creationId xmlns:a16="http://schemas.microsoft.com/office/drawing/2014/main" id="{9F78C716-738F-E735-28E5-9197947D2463}"/>
                  </a:ext>
                </a:extLst>
              </p:cNvPr>
              <p:cNvSpPr txBox="1"/>
              <p:nvPr/>
            </p:nvSpPr>
            <p:spPr>
              <a:xfrm>
                <a:off x="2332235" y="1791642"/>
                <a:ext cx="918509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>
                    <a:solidFill>
                      <a:srgbClr val="002060"/>
                    </a:solidFill>
                  </a:rPr>
                  <a:t>b) implementação do Marco Legal de CT&amp;I por parte dos Núcleos de Inovação Tecnológica (</a:t>
                </a:r>
                <a:r>
                  <a:rPr lang="pt-BR" err="1">
                    <a:solidFill>
                      <a:srgbClr val="002060"/>
                    </a:solidFill>
                  </a:rPr>
                  <a:t>NITs</a:t>
                </a:r>
                <a:r>
                  <a:rPr lang="pt-BR">
                    <a:solidFill>
                      <a:srgbClr val="002060"/>
                    </a:solidFill>
                  </a:rPr>
                  <a:t>) vinculados ao MCTI;</a:t>
                </a:r>
              </a:p>
            </p:txBody>
          </p:sp>
          <p:sp>
            <p:nvSpPr>
              <p:cNvPr id="14" name="CaixaDeTexto 8">
                <a:extLst>
                  <a:ext uri="{FF2B5EF4-FFF2-40B4-BE49-F238E27FC236}">
                    <a16:creationId xmlns:a16="http://schemas.microsoft.com/office/drawing/2014/main" id="{364C056A-949B-7D30-CC2C-69DEE45EF565}"/>
                  </a:ext>
                </a:extLst>
              </p:cNvPr>
              <p:cNvSpPr txBox="1"/>
              <p:nvPr/>
            </p:nvSpPr>
            <p:spPr>
              <a:xfrm>
                <a:off x="2332235" y="2412425"/>
                <a:ext cx="8507002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>
                    <a:solidFill>
                      <a:srgbClr val="002060"/>
                    </a:solidFill>
                  </a:rPr>
                  <a:t>c) iniciativas realizadas pelo Governo Federal para implementação da legislação. </a:t>
                </a:r>
              </a:p>
            </p:txBody>
          </p:sp>
        </p:grp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AC04A65A-0FD7-9B1E-A2AA-F38EFD529586}"/>
              </a:ext>
            </a:extLst>
          </p:cNvPr>
          <p:cNvGrpSpPr/>
          <p:nvPr/>
        </p:nvGrpSpPr>
        <p:grpSpPr>
          <a:xfrm>
            <a:off x="0" y="2971267"/>
            <a:ext cx="11967683" cy="2450822"/>
            <a:chOff x="0" y="2971267"/>
            <a:chExt cx="11967683" cy="2450822"/>
          </a:xfrm>
        </p:grpSpPr>
        <p:pic>
          <p:nvPicPr>
            <p:cNvPr id="4" name="Gráfico 2" descr="Na mosca com preenchimento sólido">
              <a:extLst>
                <a:ext uri="{FF2B5EF4-FFF2-40B4-BE49-F238E27FC236}">
                  <a16:creationId xmlns:a16="http://schemas.microsoft.com/office/drawing/2014/main" id="{05782CDA-4CFD-5823-C19B-44B206736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3648375"/>
              <a:ext cx="891267" cy="891267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39A60727-77D2-D1C0-BE9E-E29150027891}"/>
                </a:ext>
              </a:extLst>
            </p:cNvPr>
            <p:cNvSpPr/>
            <p:nvPr/>
          </p:nvSpPr>
          <p:spPr>
            <a:xfrm>
              <a:off x="841622" y="3726227"/>
              <a:ext cx="1309615" cy="646331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b="1">
                  <a:solidFill>
                    <a:srgbClr val="C00000"/>
                  </a:solidFill>
                </a:rPr>
                <a:t>Achados da Auditoria</a:t>
              </a:r>
              <a:endParaRPr lang="pt-BR" sz="1400" b="1">
                <a:solidFill>
                  <a:srgbClr val="C00000"/>
                </a:solidFill>
              </a:endParaRPr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F38A64D3-EE8A-3242-1701-4059DDFB097A}"/>
                </a:ext>
              </a:extLst>
            </p:cNvPr>
            <p:cNvGrpSpPr/>
            <p:nvPr/>
          </p:nvGrpSpPr>
          <p:grpSpPr>
            <a:xfrm>
              <a:off x="2073670" y="2971267"/>
              <a:ext cx="9894013" cy="2450822"/>
              <a:chOff x="2073670" y="2971267"/>
              <a:chExt cx="9894013" cy="2450822"/>
            </a:xfrm>
          </p:grpSpPr>
          <p:sp>
            <p:nvSpPr>
              <p:cNvPr id="15" name="Chave Esquerda 14">
                <a:extLst>
                  <a:ext uri="{FF2B5EF4-FFF2-40B4-BE49-F238E27FC236}">
                    <a16:creationId xmlns:a16="http://schemas.microsoft.com/office/drawing/2014/main" id="{4BD83F65-6ACC-087B-2571-77FD4BE17631}"/>
                  </a:ext>
                </a:extLst>
              </p:cNvPr>
              <p:cNvSpPr/>
              <p:nvPr/>
            </p:nvSpPr>
            <p:spPr>
              <a:xfrm>
                <a:off x="2073670" y="2971267"/>
                <a:ext cx="429790" cy="2262553"/>
              </a:xfrm>
              <a:prstGeom prst="leftBrace">
                <a:avLst>
                  <a:gd name="adj1" fmla="val 93518"/>
                  <a:gd name="adj2" fmla="val 50000"/>
                </a:avLst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b="1"/>
              </a:p>
            </p:txBody>
          </p:sp>
          <p:sp>
            <p:nvSpPr>
              <p:cNvPr id="16" name="CaixaDeTexto 6">
                <a:extLst>
                  <a:ext uri="{FF2B5EF4-FFF2-40B4-BE49-F238E27FC236}">
                    <a16:creationId xmlns:a16="http://schemas.microsoft.com/office/drawing/2014/main" id="{4B8E1B07-3E8D-2A43-AECB-F3934C55F7C9}"/>
                  </a:ext>
                </a:extLst>
              </p:cNvPr>
              <p:cNvSpPr txBox="1"/>
              <p:nvPr/>
            </p:nvSpPr>
            <p:spPr>
              <a:xfrm>
                <a:off x="2351073" y="2990654"/>
                <a:ext cx="87835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b="1">
                    <a:solidFill>
                      <a:srgbClr val="C00000"/>
                    </a:solidFill>
                  </a:rPr>
                  <a:t>Fragilidades em aspectos de Governança na Implementação do Marco Legal de CT&amp;​I</a:t>
                </a:r>
              </a:p>
            </p:txBody>
          </p:sp>
          <p:sp>
            <p:nvSpPr>
              <p:cNvPr id="17" name="CaixaDeTexto 7">
                <a:extLst>
                  <a:ext uri="{FF2B5EF4-FFF2-40B4-BE49-F238E27FC236}">
                    <a16:creationId xmlns:a16="http://schemas.microsoft.com/office/drawing/2014/main" id="{F65E0BE6-C4D9-F602-D071-8CC123A0F9AE}"/>
                  </a:ext>
                </a:extLst>
              </p:cNvPr>
              <p:cNvSpPr txBox="1"/>
              <p:nvPr/>
            </p:nvSpPr>
            <p:spPr>
              <a:xfrm>
                <a:off x="2288564" y="3359986"/>
                <a:ext cx="9679119" cy="206210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spcAft>
                    <a:spcPts val="400"/>
                  </a:spcAft>
                  <a:buFontTx/>
                  <a:buChar char="-"/>
                </a:pPr>
                <a:r>
                  <a:rPr lang="pt-BR"/>
                  <a:t>Em linha com as conclusões do Acórdão TCU 1.237/2019 </a:t>
                </a:r>
                <a:r>
                  <a:rPr lang="pt-BR" sz="1400"/>
                  <a:t>(ausência de estrutura de coordenação das políticas federais de fomento à inovação)</a:t>
                </a:r>
                <a:endParaRPr lang="pt-BR"/>
              </a:p>
              <a:p>
                <a:pPr marL="285750" indent="-285750">
                  <a:spcAft>
                    <a:spcPts val="400"/>
                  </a:spcAft>
                  <a:buFontTx/>
                  <a:buChar char="-"/>
                </a:pPr>
                <a:r>
                  <a:rPr lang="pt-BR"/>
                  <a:t>Ausência de Matriz de Responsabilidades e Mecanismos de Coordenação/Coerência;</a:t>
                </a:r>
              </a:p>
              <a:p>
                <a:pPr marL="285750" indent="-285750">
                  <a:spcAft>
                    <a:spcPts val="400"/>
                  </a:spcAft>
                  <a:buFontTx/>
                  <a:buChar char="-"/>
                </a:pPr>
                <a:r>
                  <a:rPr lang="pt-BR"/>
                  <a:t>Fragilidades no Monitoramento da Implementação do Marco Legal de CT&amp;I;</a:t>
                </a:r>
              </a:p>
              <a:p>
                <a:pPr marL="285750" indent="-285750">
                  <a:spcAft>
                    <a:spcPts val="400"/>
                  </a:spcAft>
                  <a:buFontTx/>
                  <a:buChar char="-"/>
                </a:pPr>
                <a:r>
                  <a:rPr lang="pt-BR"/>
                  <a:t>Dispositivos Legais sem Regulamentação Complementar </a:t>
                </a:r>
                <a:r>
                  <a:rPr lang="pt-BR" sz="1400"/>
                  <a:t>(Política Nacional de Inovação, Tecnologias de interesse nacional, Transparência sobre os Ambientes promotores da Inovação, Transparência das informações das </a:t>
                </a:r>
                <a:r>
                  <a:rPr lang="pt-BR" sz="1400" err="1"/>
                  <a:t>ICTs</a:t>
                </a:r>
                <a:r>
                  <a:rPr lang="pt-BR" sz="1400"/>
                  <a:t>, instrumentos do Marco Legal de CT&amp;I – </a:t>
                </a:r>
                <a:r>
                  <a:rPr lang="pt-BR" sz="1400" err="1"/>
                  <a:t>ETECs</a:t>
                </a:r>
                <a:r>
                  <a:rPr lang="pt-BR" sz="1400"/>
                  <a:t>, regras complementares em convênios de PDI). </a:t>
                </a:r>
                <a:endParaRPr lang="pt-BR"/>
              </a:p>
            </p:txBody>
          </p:sp>
        </p:grp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2B965E2-E65B-057D-0DAE-DEFCA0F4F124}"/>
              </a:ext>
            </a:extLst>
          </p:cNvPr>
          <p:cNvGrpSpPr/>
          <p:nvPr/>
        </p:nvGrpSpPr>
        <p:grpSpPr>
          <a:xfrm>
            <a:off x="117023" y="5555178"/>
            <a:ext cx="11934239" cy="1184940"/>
            <a:chOff x="94163" y="5478978"/>
            <a:chExt cx="11934239" cy="1184940"/>
          </a:xfrm>
        </p:grpSpPr>
        <p:pic>
          <p:nvPicPr>
            <p:cNvPr id="20" name="Gráfico 2" descr="Documento com preenchimento sólido">
              <a:extLst>
                <a:ext uri="{FF2B5EF4-FFF2-40B4-BE49-F238E27FC236}">
                  <a16:creationId xmlns:a16="http://schemas.microsoft.com/office/drawing/2014/main" id="{B7C58085-FB20-D7FA-7544-6D1A067FA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163" y="5669463"/>
              <a:ext cx="803970" cy="803970"/>
            </a:xfrm>
            <a:prstGeom prst="rect">
              <a:avLst/>
            </a:prstGeom>
          </p:spPr>
        </p:pic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382FA515-CA67-B98F-87B7-49FA0DF74E06}"/>
                </a:ext>
              </a:extLst>
            </p:cNvPr>
            <p:cNvSpPr/>
            <p:nvPr/>
          </p:nvSpPr>
          <p:spPr>
            <a:xfrm>
              <a:off x="934863" y="5478978"/>
              <a:ext cx="11093539" cy="1184940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Aft>
                  <a:spcPts val="600"/>
                </a:spcAft>
              </a:pPr>
              <a:r>
                <a:rPr lang="pt-BR" b="1" dirty="0"/>
                <a:t>Recomendação: </a:t>
              </a:r>
              <a:r>
                <a:rPr lang="pt-BR" sz="1500" i="0" u="none" dirty="0"/>
                <a:t>Estabelecer mecanismos que promovam a governança interinstitucional e o monitoramento da implementação do Marco Legal de CT&amp;I, considerando, em especial, a necessidade de atuação de diversos órgãos e entidades​.​</a:t>
              </a:r>
              <a:endParaRPr lang="pt-BR" sz="1500" u="none" dirty="0"/>
            </a:p>
            <a:p>
              <a:pPr algn="just"/>
              <a:r>
                <a:rPr lang="pt-BR" b="1" dirty="0"/>
                <a:t>Providências MCTI: </a:t>
              </a:r>
              <a:r>
                <a:rPr lang="pt-BR" sz="1500" dirty="0"/>
                <a:t>Publicação da Política Nacional de Inovação (PNI) e da Estratégia Nacional de Inovação (ENI) estabeleceram o arcabouço normativo para monitoramento das ações relativas à efetivação do Marco Legal de CT&amp;I.</a:t>
              </a:r>
              <a:endParaRPr lang="pt-BR" sz="1500" dirty="0"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28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A4768B91-3B95-4B76-85A6-F645BA13DCA0}"/>
              </a:ext>
            </a:extLst>
          </p:cNvPr>
          <p:cNvGrpSpPr/>
          <p:nvPr/>
        </p:nvGrpSpPr>
        <p:grpSpPr>
          <a:xfrm>
            <a:off x="-82193" y="883997"/>
            <a:ext cx="11820863" cy="2192909"/>
            <a:chOff x="43648" y="116075"/>
            <a:chExt cx="11820863" cy="2192909"/>
          </a:xfrm>
        </p:grpSpPr>
        <p:grpSp>
          <p:nvGrpSpPr>
            <p:cNvPr id="41" name="Agrupar 40">
              <a:extLst>
                <a:ext uri="{FF2B5EF4-FFF2-40B4-BE49-F238E27FC236}">
                  <a16:creationId xmlns:a16="http://schemas.microsoft.com/office/drawing/2014/main" id="{082A0041-CA4C-4A3D-9460-F0E86E55CE22}"/>
                </a:ext>
              </a:extLst>
            </p:cNvPr>
            <p:cNvGrpSpPr/>
            <p:nvPr/>
          </p:nvGrpSpPr>
          <p:grpSpPr>
            <a:xfrm>
              <a:off x="2391735" y="116075"/>
              <a:ext cx="9472776" cy="2192909"/>
              <a:chOff x="2034282" y="1556469"/>
              <a:chExt cx="9472776" cy="2192909"/>
            </a:xfrm>
          </p:grpSpPr>
          <p:sp>
            <p:nvSpPr>
              <p:cNvPr id="22" name="Chave Esquerda 21">
                <a:extLst>
                  <a:ext uri="{FF2B5EF4-FFF2-40B4-BE49-F238E27FC236}">
                    <a16:creationId xmlns:a16="http://schemas.microsoft.com/office/drawing/2014/main" id="{C3FDDB63-2C83-4956-904F-42264E865D6E}"/>
                  </a:ext>
                </a:extLst>
              </p:cNvPr>
              <p:cNvSpPr/>
              <p:nvPr/>
            </p:nvSpPr>
            <p:spPr>
              <a:xfrm>
                <a:off x="2034282" y="1556469"/>
                <a:ext cx="429790" cy="1754326"/>
              </a:xfrm>
              <a:prstGeom prst="leftBrace">
                <a:avLst>
                  <a:gd name="adj1" fmla="val 93518"/>
                  <a:gd name="adj2" fmla="val 5000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 b="1"/>
              </a:p>
            </p:txBody>
          </p:sp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5683CB1D-498A-4EBD-A8CE-8C86956F0989}"/>
                  </a:ext>
                </a:extLst>
              </p:cNvPr>
              <p:cNvSpPr txBox="1"/>
              <p:nvPr/>
            </p:nvSpPr>
            <p:spPr>
              <a:xfrm>
                <a:off x="2321960" y="1625720"/>
                <a:ext cx="91850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2000" b="1">
                    <a:solidFill>
                      <a:srgbClr val="002060"/>
                    </a:solidFill>
                  </a:rPr>
                  <a:t>Análise da Nova Estratégia nacional de Inovação</a:t>
                </a:r>
              </a:p>
            </p:txBody>
          </p:sp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C1AE91DC-01D7-4444-AB2C-289D0F47AC0C}"/>
                  </a:ext>
                </a:extLst>
              </p:cNvPr>
              <p:cNvSpPr txBox="1"/>
              <p:nvPr/>
            </p:nvSpPr>
            <p:spPr>
              <a:xfrm>
                <a:off x="2321960" y="1995052"/>
                <a:ext cx="9185098" cy="17543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pt-BR">
                    <a:solidFill>
                      <a:srgbClr val="002060"/>
                    </a:solidFill>
                  </a:rPr>
                  <a:t>Falta de diagnóstico preciso sobre os gargalos para o aumento da inovação;</a:t>
                </a:r>
              </a:p>
              <a:p>
                <a:pPr marL="342900" indent="-342900">
                  <a:buAutoNum type="alphaLcParenR"/>
                </a:pPr>
                <a:r>
                  <a:rPr lang="pt-BR">
                    <a:solidFill>
                      <a:srgbClr val="002060"/>
                    </a:solidFill>
                  </a:rPr>
                  <a:t>Os objetivos e eixos temáticos são vagos e pouco especificados;</a:t>
                </a:r>
              </a:p>
              <a:p>
                <a:pPr marL="342900" indent="-342900">
                  <a:buAutoNum type="alphaLcParenR"/>
                </a:pPr>
                <a:r>
                  <a:rPr lang="pt-BR">
                    <a:solidFill>
                      <a:srgbClr val="002060"/>
                    </a:solidFill>
                  </a:rPr>
                  <a:t>As metas são amplas, inalcançáveis e carecem de evidências empíricas;</a:t>
                </a:r>
              </a:p>
              <a:p>
                <a:pPr marL="342900" indent="-342900">
                  <a:buAutoNum type="alphaLcParenR"/>
                </a:pPr>
                <a:r>
                  <a:rPr lang="pt-BR">
                    <a:solidFill>
                      <a:srgbClr val="002060"/>
                    </a:solidFill>
                  </a:rPr>
                  <a:t>Fragmentação de iniciativas e ausência de prioridades</a:t>
                </a:r>
              </a:p>
              <a:p>
                <a:pPr marL="342900" indent="-342900">
                  <a:buAutoNum type="alphaLcParenR"/>
                </a:pPr>
                <a:endParaRPr lang="pt-BR">
                  <a:solidFill>
                    <a:srgbClr val="002060"/>
                  </a:solidFill>
                </a:endParaRPr>
              </a:p>
              <a:p>
                <a:pPr marL="342900" indent="-342900">
                  <a:buAutoNum type="alphaLcParenR"/>
                </a:pPr>
                <a:endParaRPr lang="pt-BR">
                  <a:solidFill>
                    <a:srgbClr val="002060"/>
                  </a:solidFill>
                </a:endParaRPr>
              </a:p>
            </p:txBody>
          </p:sp>
        </p:grpSp>
        <p:pic>
          <p:nvPicPr>
            <p:cNvPr id="19" name="Gráfico 18" descr="Documento com preenchimento sólido">
              <a:extLst>
                <a:ext uri="{FF2B5EF4-FFF2-40B4-BE49-F238E27FC236}">
                  <a16:creationId xmlns:a16="http://schemas.microsoft.com/office/drawing/2014/main" id="{E82C79FE-C57B-49FE-87E6-E5939DB8F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648" y="449602"/>
              <a:ext cx="803970" cy="891266"/>
            </a:xfrm>
            <a:prstGeom prst="rect">
              <a:avLst/>
            </a:prstGeom>
          </p:spPr>
        </p:pic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99B8C7C7-2B21-4B78-81E3-67712D35DD92}"/>
                </a:ext>
              </a:extLst>
            </p:cNvPr>
            <p:cNvSpPr/>
            <p:nvPr/>
          </p:nvSpPr>
          <p:spPr>
            <a:xfrm>
              <a:off x="877998" y="449602"/>
              <a:ext cx="151373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2000" b="1">
                  <a:solidFill>
                    <a:schemeClr val="accent1">
                      <a:lumMod val="50000"/>
                    </a:schemeClr>
                  </a:solidFill>
                </a:rPr>
                <a:t>Nota Técnica IPEA nº 91/2021</a:t>
              </a:r>
              <a:endParaRPr lang="pt-BR" sz="1500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344DCCC3-FB06-4510-856F-67E3E244EC5A}"/>
              </a:ext>
            </a:extLst>
          </p:cNvPr>
          <p:cNvGrpSpPr/>
          <p:nvPr/>
        </p:nvGrpSpPr>
        <p:grpSpPr>
          <a:xfrm>
            <a:off x="-82193" y="2971850"/>
            <a:ext cx="12072579" cy="3393239"/>
            <a:chOff x="19264" y="116074"/>
            <a:chExt cx="12072579" cy="3393239"/>
          </a:xfrm>
        </p:grpSpPr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id="{C2AACFF9-F1ED-4DCF-9F20-5103D240BF23}"/>
                </a:ext>
              </a:extLst>
            </p:cNvPr>
            <p:cNvGrpSpPr/>
            <p:nvPr/>
          </p:nvGrpSpPr>
          <p:grpSpPr>
            <a:xfrm>
              <a:off x="2391735" y="116074"/>
              <a:ext cx="9700108" cy="3393239"/>
              <a:chOff x="2034282" y="1556468"/>
              <a:chExt cx="9700108" cy="3393239"/>
            </a:xfrm>
          </p:grpSpPr>
          <p:sp>
            <p:nvSpPr>
              <p:cNvPr id="36" name="Chave Esquerda 35">
                <a:extLst>
                  <a:ext uri="{FF2B5EF4-FFF2-40B4-BE49-F238E27FC236}">
                    <a16:creationId xmlns:a16="http://schemas.microsoft.com/office/drawing/2014/main" id="{10776D1D-51F1-4F1B-A7A2-837F1A6FEF4A}"/>
                  </a:ext>
                </a:extLst>
              </p:cNvPr>
              <p:cNvSpPr/>
              <p:nvPr/>
            </p:nvSpPr>
            <p:spPr>
              <a:xfrm>
                <a:off x="2034282" y="1556468"/>
                <a:ext cx="429790" cy="3156917"/>
              </a:xfrm>
              <a:prstGeom prst="leftBrace">
                <a:avLst>
                  <a:gd name="adj1" fmla="val 93518"/>
                  <a:gd name="adj2" fmla="val 50000"/>
                </a:avLst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 b="1"/>
              </a:p>
            </p:txBody>
          </p:sp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8E30EABE-D1B4-4C25-852D-2B5F45D1C36F}"/>
                  </a:ext>
                </a:extLst>
              </p:cNvPr>
              <p:cNvSpPr txBox="1"/>
              <p:nvPr/>
            </p:nvSpPr>
            <p:spPr>
              <a:xfrm>
                <a:off x="2321960" y="1625720"/>
                <a:ext cx="918509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pt-BR" sz="2000" b="1">
                    <a:solidFill>
                      <a:srgbClr val="002060"/>
                    </a:solidFill>
                  </a:rPr>
                  <a:t>Baixa Efetividade das políticas públicas de inovação</a:t>
                </a:r>
              </a:p>
            </p:txBody>
          </p:sp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702084DD-D08C-43D1-8C42-2DE3AE5AC1C7}"/>
                  </a:ext>
                </a:extLst>
              </p:cNvPr>
              <p:cNvSpPr txBox="1"/>
              <p:nvPr/>
            </p:nvSpPr>
            <p:spPr>
              <a:xfrm>
                <a:off x="2321959" y="1995052"/>
                <a:ext cx="9412431" cy="29546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pt-BR">
                    <a:solidFill>
                      <a:srgbClr val="002060"/>
                    </a:solidFill>
                  </a:rPr>
                  <a:t>Excesso de temas priorizados para desenvolvimento da inovação </a:t>
                </a:r>
                <a:r>
                  <a:rPr lang="pt-BR" sz="1400">
                    <a:solidFill>
                      <a:srgbClr val="002060"/>
                    </a:solidFill>
                  </a:rPr>
                  <a:t>(prejudica o direcionamento das decisões de investimento);</a:t>
                </a:r>
                <a:endParaRPr lang="pt-BR">
                  <a:solidFill>
                    <a:srgbClr val="002060"/>
                  </a:solidFill>
                </a:endParaRPr>
              </a:p>
              <a:p>
                <a:pPr marL="342900" indent="-342900">
                  <a:buAutoNum type="alphaLcParenR"/>
                </a:pPr>
                <a:r>
                  <a:rPr lang="pt-BR">
                    <a:solidFill>
                      <a:srgbClr val="002060"/>
                    </a:solidFill>
                  </a:rPr>
                  <a:t>Não há coordenação efetiva entre os diversos atores envolvidos na implementação das políticas </a:t>
                </a:r>
                <a:r>
                  <a:rPr lang="pt-BR" sz="1400">
                    <a:solidFill>
                      <a:srgbClr val="002060"/>
                    </a:solidFill>
                  </a:rPr>
                  <a:t>(fragmentações, sobreposições e duplicações entre projetos financiados, o que reduz a eficiência dos recursos públicos aplicados)</a:t>
                </a:r>
                <a:r>
                  <a:rPr lang="pt-BR">
                    <a:solidFill>
                      <a:srgbClr val="002060"/>
                    </a:solidFill>
                  </a:rPr>
                  <a:t>;</a:t>
                </a:r>
              </a:p>
              <a:p>
                <a:pPr marL="342900" indent="-342900">
                  <a:buAutoNum type="alphaLcParenR"/>
                </a:pPr>
                <a:r>
                  <a:rPr lang="pt-BR">
                    <a:solidFill>
                      <a:srgbClr val="002060"/>
                    </a:solidFill>
                  </a:rPr>
                  <a:t>Não há metas globais prévias e claras para orientar a atuação dos institutos de pesquisa e das empresas financiadas </a:t>
                </a:r>
                <a:r>
                  <a:rPr lang="pt-BR" sz="1400">
                    <a:solidFill>
                      <a:srgbClr val="002060"/>
                    </a:solidFill>
                  </a:rPr>
                  <a:t>(não é possível avaliar em que medida os resultados de cada projeto contribuem para os resultados da política pública)</a:t>
                </a:r>
                <a:r>
                  <a:rPr lang="pt-BR">
                    <a:solidFill>
                      <a:srgbClr val="002060"/>
                    </a:solidFill>
                  </a:rPr>
                  <a:t>;</a:t>
                </a:r>
              </a:p>
              <a:p>
                <a:pPr marL="342900" indent="-342900">
                  <a:buAutoNum type="alphaLcParenR"/>
                </a:pPr>
                <a:r>
                  <a:rPr lang="pt-BR">
                    <a:solidFill>
                      <a:srgbClr val="002060"/>
                    </a:solidFill>
                  </a:rPr>
                  <a:t>Benefícios tributários, concedidos para promover inovação </a:t>
                </a:r>
                <a:r>
                  <a:rPr lang="pt-BR" sz="1400">
                    <a:solidFill>
                      <a:srgbClr val="002060"/>
                    </a:solidFill>
                  </a:rPr>
                  <a:t>(privilegiam, de forma desproporcional, empresas de grande porte, em detrimento de pequenas e médias empresas).</a:t>
                </a:r>
                <a:endParaRPr lang="pt-BR">
                  <a:solidFill>
                    <a:srgbClr val="002060"/>
                  </a:solidFill>
                </a:endParaRPr>
              </a:p>
              <a:p>
                <a:pPr marL="342900" indent="-342900">
                  <a:buAutoNum type="alphaLcParenR"/>
                </a:pPr>
                <a:endParaRPr lang="pt-BR">
                  <a:solidFill>
                    <a:srgbClr val="002060"/>
                  </a:solidFill>
                </a:endParaRPr>
              </a:p>
            </p:txBody>
          </p:sp>
        </p:grpSp>
        <p:pic>
          <p:nvPicPr>
            <p:cNvPr id="34" name="Gráfico 33" descr="Documento com preenchimento sólido">
              <a:extLst>
                <a:ext uri="{FF2B5EF4-FFF2-40B4-BE49-F238E27FC236}">
                  <a16:creationId xmlns:a16="http://schemas.microsoft.com/office/drawing/2014/main" id="{2EB1C776-F23D-423E-B5CD-5F37B47D3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264" y="1140719"/>
              <a:ext cx="803970" cy="891266"/>
            </a:xfrm>
            <a:prstGeom prst="rect">
              <a:avLst/>
            </a:prstGeom>
          </p:spPr>
        </p:pic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A46D64B3-35B3-4376-91BA-451D96F95928}"/>
                </a:ext>
              </a:extLst>
            </p:cNvPr>
            <p:cNvSpPr/>
            <p:nvPr/>
          </p:nvSpPr>
          <p:spPr>
            <a:xfrm>
              <a:off x="753428" y="871935"/>
              <a:ext cx="1621173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algn="just"/>
              <a:r>
                <a:rPr lang="pt-BR" b="1">
                  <a:solidFill>
                    <a:schemeClr val="accent1">
                      <a:lumMod val="75000"/>
                    </a:schemeClr>
                  </a:solidFill>
                </a:rPr>
                <a:t>Avaliações estruturantes do TCU entre 2019 e 2021</a:t>
              </a:r>
            </a:p>
            <a:p>
              <a:pPr algn="just"/>
              <a:r>
                <a:rPr lang="pt-BR" sz="1200" b="1">
                  <a:solidFill>
                    <a:schemeClr val="accent1">
                      <a:lumMod val="75000"/>
                    </a:schemeClr>
                  </a:solidFill>
                </a:rPr>
                <a:t>(Acórdãos Plenário 1.237/19, 2.603/20, 2.908/20, 3.141/20 e 1.217/21)</a:t>
              </a:r>
              <a:endParaRPr lang="pt-BR" sz="1200" b="1">
                <a:solidFill>
                  <a:schemeClr val="accent1">
                    <a:lumMod val="75000"/>
                  </a:schemeClr>
                </a:solidFill>
                <a:cs typeface="Calibri"/>
              </a:endParaRPr>
            </a:p>
          </p:txBody>
        </p:sp>
      </p:grpSp>
      <p:sp>
        <p:nvSpPr>
          <p:cNvPr id="44" name="Retângulo 43">
            <a:extLst>
              <a:ext uri="{FF2B5EF4-FFF2-40B4-BE49-F238E27FC236}">
                <a16:creationId xmlns:a16="http://schemas.microsoft.com/office/drawing/2014/main" id="{B3EED490-42B5-4969-90D0-931176AE778E}"/>
              </a:ext>
            </a:extLst>
          </p:cNvPr>
          <p:cNvSpPr/>
          <p:nvPr/>
        </p:nvSpPr>
        <p:spPr>
          <a:xfrm>
            <a:off x="68711" y="139524"/>
            <a:ext cx="10373446" cy="86177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2500" b="1">
                <a:solidFill>
                  <a:srgbClr val="C00000"/>
                </a:solidFill>
              </a:rPr>
              <a:t>A governança da implementação do Marco Legal melhorou com essas medidas?</a:t>
            </a:r>
          </a:p>
        </p:txBody>
      </p:sp>
    </p:spTree>
    <p:extLst>
      <p:ext uri="{BB962C8B-B14F-4D97-AF65-F5344CB8AC3E}">
        <p14:creationId xmlns:p14="http://schemas.microsoft.com/office/powerpoint/2010/main" val="426321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4673D2F-7D81-4238-C100-4D36725B1F3A}"/>
              </a:ext>
            </a:extLst>
          </p:cNvPr>
          <p:cNvSpPr txBox="1"/>
          <p:nvPr/>
        </p:nvSpPr>
        <p:spPr>
          <a:xfrm>
            <a:off x="0" y="153471"/>
            <a:ext cx="11525036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3200">
                <a:solidFill>
                  <a:srgbClr val="19355D"/>
                </a:solidFill>
                <a:latin typeface="Aptos ExtraBold"/>
              </a:rPr>
              <a:t>Diagnóstico da implementação do Marco Legal de CT&amp;I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BF6F4CBE-002A-E03B-B082-95892072B749}"/>
              </a:ext>
            </a:extLst>
          </p:cNvPr>
          <p:cNvGrpSpPr/>
          <p:nvPr/>
        </p:nvGrpSpPr>
        <p:grpSpPr>
          <a:xfrm>
            <a:off x="53339" y="1104646"/>
            <a:ext cx="12081984" cy="3307101"/>
            <a:chOff x="53339" y="1104646"/>
            <a:chExt cx="12081984" cy="3307101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AC04A65A-0FD7-9B1E-A2AA-F38EFD529586}"/>
                </a:ext>
              </a:extLst>
            </p:cNvPr>
            <p:cNvGrpSpPr/>
            <p:nvPr/>
          </p:nvGrpSpPr>
          <p:grpSpPr>
            <a:xfrm>
              <a:off x="53339" y="1104646"/>
              <a:ext cx="12081983" cy="3302346"/>
              <a:chOff x="-60960" y="2830634"/>
              <a:chExt cx="12081983" cy="3302346"/>
            </a:xfrm>
          </p:grpSpPr>
          <p:pic>
            <p:nvPicPr>
              <p:cNvPr id="4" name="Gráfico 2" descr="Na mosca com preenchimento sólido">
                <a:extLst>
                  <a:ext uri="{FF2B5EF4-FFF2-40B4-BE49-F238E27FC236}">
                    <a16:creationId xmlns:a16="http://schemas.microsoft.com/office/drawing/2014/main" id="{05782CDA-4CFD-5823-C19B-44B206736B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-60960" y="4288455"/>
                <a:ext cx="891267" cy="891267"/>
              </a:xfrm>
              <a:prstGeom prst="rect">
                <a:avLst/>
              </a:prstGeom>
            </p:spPr>
          </p:pic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39A60727-77D2-D1C0-BE9E-E29150027891}"/>
                  </a:ext>
                </a:extLst>
              </p:cNvPr>
              <p:cNvSpPr/>
              <p:nvPr/>
            </p:nvSpPr>
            <p:spPr>
              <a:xfrm>
                <a:off x="757802" y="4168187"/>
                <a:ext cx="1309615" cy="1431161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pt-BR" b="1">
                    <a:solidFill>
                      <a:srgbClr val="002060"/>
                    </a:solidFill>
                  </a:rPr>
                  <a:t>Achados da Auditoria (</a:t>
                </a:r>
                <a:r>
                  <a:rPr lang="pt-BR" sz="1500" b="1">
                    <a:solidFill>
                      <a:srgbClr val="002060"/>
                    </a:solidFill>
                    <a:ea typeface="+mn-lt"/>
                    <a:cs typeface="+mn-lt"/>
                  </a:rPr>
                  <a:t>Relatório nº 201902467)</a:t>
                </a:r>
                <a:endParaRPr lang="pt-BR" sz="1500">
                  <a:solidFill>
                    <a:srgbClr val="002060"/>
                  </a:solidFill>
                  <a:ea typeface="+mn-lt"/>
                  <a:cs typeface="+mn-lt"/>
                </a:endParaRPr>
              </a:p>
              <a:p>
                <a:pPr algn="just"/>
                <a:endParaRPr lang="pt-BR" b="1">
                  <a:solidFill>
                    <a:srgbClr val="002060"/>
                  </a:solidFill>
                  <a:cs typeface="Calibri"/>
                </a:endParaRPr>
              </a:p>
            </p:txBody>
          </p:sp>
          <p:grpSp>
            <p:nvGrpSpPr>
              <p:cNvPr id="12" name="Agrupar 11">
                <a:extLst>
                  <a:ext uri="{FF2B5EF4-FFF2-40B4-BE49-F238E27FC236}">
                    <a16:creationId xmlns:a16="http://schemas.microsoft.com/office/drawing/2014/main" id="{F38A64D3-EE8A-3242-1701-4059DDFB097A}"/>
                  </a:ext>
                </a:extLst>
              </p:cNvPr>
              <p:cNvGrpSpPr/>
              <p:nvPr/>
            </p:nvGrpSpPr>
            <p:grpSpPr>
              <a:xfrm>
                <a:off x="1921270" y="2830634"/>
                <a:ext cx="10099753" cy="3302346"/>
                <a:chOff x="1921270" y="2830634"/>
                <a:chExt cx="10099753" cy="3302346"/>
              </a:xfrm>
            </p:grpSpPr>
            <p:sp>
              <p:nvSpPr>
                <p:cNvPr id="15" name="Chave Esquerda 14">
                  <a:extLst>
                    <a:ext uri="{FF2B5EF4-FFF2-40B4-BE49-F238E27FC236}">
                      <a16:creationId xmlns:a16="http://schemas.microsoft.com/office/drawing/2014/main" id="{4BD83F65-6ACC-087B-2571-77FD4BE17631}"/>
                    </a:ext>
                  </a:extLst>
                </p:cNvPr>
                <p:cNvSpPr/>
                <p:nvPr/>
              </p:nvSpPr>
              <p:spPr>
                <a:xfrm>
                  <a:off x="1921270" y="2834107"/>
                  <a:ext cx="589810" cy="3298873"/>
                </a:xfrm>
                <a:prstGeom prst="leftBrace">
                  <a:avLst>
                    <a:gd name="adj1" fmla="val 93518"/>
                    <a:gd name="adj2" fmla="val 50000"/>
                  </a:avLst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pt-BR" b="1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6" name="CaixaDeTexto 6">
                  <a:extLst>
                    <a:ext uri="{FF2B5EF4-FFF2-40B4-BE49-F238E27FC236}">
                      <a16:creationId xmlns:a16="http://schemas.microsoft.com/office/drawing/2014/main" id="{4B8E1B07-3E8D-2A43-AECB-F3934C55F7C9}"/>
                    </a:ext>
                  </a:extLst>
                </p:cNvPr>
                <p:cNvSpPr txBox="1"/>
                <p:nvPr/>
              </p:nvSpPr>
              <p:spPr>
                <a:xfrm>
                  <a:off x="2343453" y="2830634"/>
                  <a:ext cx="8783546" cy="36933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t">
                  <a:spAutoFit/>
                </a:bodyPr>
                <a:lstStyle>
                  <a:defPPr>
                    <a:defRPr lang="pt-B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t-BR" b="1" dirty="0">
                      <a:solidFill>
                        <a:srgbClr val="002060"/>
                      </a:solidFill>
                    </a:rPr>
                    <a:t>Riscos na definição de ICT </a:t>
                  </a:r>
                  <a:r>
                    <a:rPr lang="pt-BR" sz="1400" b="1" dirty="0">
                      <a:solidFill>
                        <a:srgbClr val="002060"/>
                      </a:solidFill>
                      <a:ea typeface="+mn-lt"/>
                      <a:cs typeface="+mn-lt"/>
                    </a:rPr>
                    <a:t>(critérios para o reconhecimento de entidades (públicas e privadas) como </a:t>
                  </a:r>
                  <a:r>
                    <a:rPr lang="pt-BR" sz="1400" b="1" dirty="0" err="1">
                      <a:solidFill>
                        <a:srgbClr val="002060"/>
                      </a:solidFill>
                      <a:ea typeface="+mn-lt"/>
                      <a:cs typeface="+mn-lt"/>
                    </a:rPr>
                    <a:t>ICTs</a:t>
                  </a:r>
                  <a:r>
                    <a:rPr lang="pt-BR" sz="1400" b="1" dirty="0">
                      <a:solidFill>
                        <a:srgbClr val="002060"/>
                      </a:solidFill>
                      <a:ea typeface="+mn-lt"/>
                      <a:cs typeface="+mn-lt"/>
                    </a:rPr>
                    <a:t>)</a:t>
                  </a:r>
                  <a:endParaRPr lang="pt-BR" sz="14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7" name="CaixaDeTexto 7">
                  <a:extLst>
                    <a:ext uri="{FF2B5EF4-FFF2-40B4-BE49-F238E27FC236}">
                      <a16:creationId xmlns:a16="http://schemas.microsoft.com/office/drawing/2014/main" id="{F65E0BE6-C4D9-F602-D071-8CC123A0F9AE}"/>
                    </a:ext>
                  </a:extLst>
                </p:cNvPr>
                <p:cNvSpPr txBox="1"/>
                <p:nvPr/>
              </p:nvSpPr>
              <p:spPr>
                <a:xfrm>
                  <a:off x="2341904" y="3123766"/>
                  <a:ext cx="9679119" cy="36933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t">
                  <a:spAutoFit/>
                </a:bodyPr>
                <a:lstStyle>
                  <a:defPPr>
                    <a:defRPr lang="pt-B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285750" indent="-285750">
                    <a:spcAft>
                      <a:spcPts val="400"/>
                    </a:spcAft>
                    <a:buFont typeface="Calibri"/>
                    <a:buChar char="-"/>
                  </a:pPr>
                  <a:r>
                    <a:rPr lang="pt-BR">
                      <a:ea typeface="+mn-lt"/>
                      <a:cs typeface="+mn-lt"/>
                    </a:rPr>
                    <a:t>Publicação do Guia de Caracterização de Entidade como ICT; Parecer da CPCTI/AGU </a:t>
                  </a:r>
                  <a:r>
                    <a:rPr lang="pt-BR" sz="1400">
                      <a:ea typeface="+mn-lt"/>
                      <a:cs typeface="+mn-lt"/>
                    </a:rPr>
                    <a:t>(conceito ICT)</a:t>
                  </a:r>
                  <a:endParaRPr lang="pt-BR" sz="1400">
                    <a:cs typeface="Calibri"/>
                  </a:endParaRPr>
                </a:p>
              </p:txBody>
            </p:sp>
          </p:grpSp>
        </p:grpSp>
        <p:sp>
          <p:nvSpPr>
            <p:cNvPr id="26" name="CaixaDeTexto 6">
              <a:extLst>
                <a:ext uri="{FF2B5EF4-FFF2-40B4-BE49-F238E27FC236}">
                  <a16:creationId xmlns:a16="http://schemas.microsoft.com/office/drawing/2014/main" id="{E127EA70-CEC0-F806-DB10-620628A15D0A}"/>
                </a:ext>
              </a:extLst>
            </p:cNvPr>
            <p:cNvSpPr txBox="1"/>
            <p:nvPr/>
          </p:nvSpPr>
          <p:spPr>
            <a:xfrm>
              <a:off x="2456203" y="1777541"/>
              <a:ext cx="8783546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b="1" dirty="0">
                  <a:solidFill>
                    <a:srgbClr val="002060"/>
                  </a:solidFill>
                </a:rPr>
                <a:t>Necessidade de melhorias no cadastro e coleta de informações sobre as </a:t>
              </a:r>
              <a:r>
                <a:rPr lang="pt-BR" b="1" dirty="0" err="1">
                  <a:solidFill>
                    <a:srgbClr val="002060"/>
                  </a:solidFill>
                </a:rPr>
                <a:t>ICTs</a:t>
              </a:r>
              <a:r>
                <a:rPr lang="pt-BR" b="1" dirty="0">
                  <a:solidFill>
                    <a:srgbClr val="002060"/>
                  </a:solidFill>
                </a:rPr>
                <a:t> - </a:t>
              </a:r>
              <a:r>
                <a:rPr lang="pt-BR" b="1" dirty="0" err="1">
                  <a:solidFill>
                    <a:srgbClr val="002060"/>
                  </a:solidFill>
                </a:rPr>
                <a:t>Formict</a:t>
              </a:r>
              <a:endParaRPr lang="pt-BR" b="1" dirty="0">
                <a:solidFill>
                  <a:srgbClr val="002060"/>
                </a:solidFill>
                <a:cs typeface="Calibri"/>
              </a:endParaRPr>
            </a:p>
          </p:txBody>
        </p:sp>
        <p:sp>
          <p:nvSpPr>
            <p:cNvPr id="28" name="CaixaDeTexto 7">
              <a:extLst>
                <a:ext uri="{FF2B5EF4-FFF2-40B4-BE49-F238E27FC236}">
                  <a16:creationId xmlns:a16="http://schemas.microsoft.com/office/drawing/2014/main" id="{27EB0E02-5C8C-0DAF-8BA8-739AA3E49466}"/>
                </a:ext>
              </a:extLst>
            </p:cNvPr>
            <p:cNvSpPr txBox="1"/>
            <p:nvPr/>
          </p:nvSpPr>
          <p:spPr>
            <a:xfrm>
              <a:off x="2456202" y="2078181"/>
              <a:ext cx="9679119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spcAft>
                  <a:spcPts val="400"/>
                </a:spcAft>
                <a:buFont typeface="Calibri"/>
                <a:buChar char="-"/>
              </a:pPr>
              <a:r>
                <a:rPr lang="pt-BR" dirty="0">
                  <a:ea typeface="+mn-lt"/>
                  <a:cs typeface="+mn-lt"/>
                </a:rPr>
                <a:t>Novos módulos de coleta de dados junto às </a:t>
              </a:r>
              <a:r>
                <a:rPr lang="pt-BR" dirty="0" err="1">
                  <a:ea typeface="+mn-lt"/>
                  <a:cs typeface="+mn-lt"/>
                </a:rPr>
                <a:t>ICTs</a:t>
              </a:r>
              <a:r>
                <a:rPr lang="pt-BR" dirty="0">
                  <a:ea typeface="+mn-lt"/>
                  <a:cs typeface="+mn-lt"/>
                </a:rPr>
                <a:t>, análise e elaboração do relatório </a:t>
              </a:r>
              <a:r>
                <a:rPr lang="pt-BR" sz="1400" dirty="0">
                  <a:ea typeface="+mn-lt"/>
                  <a:cs typeface="+mn-lt"/>
                </a:rPr>
                <a:t>(em andamento)</a:t>
              </a:r>
              <a:endParaRPr lang="pt-BR" sz="2400" dirty="0">
                <a:cs typeface="Calibri"/>
              </a:endParaRPr>
            </a:p>
          </p:txBody>
        </p:sp>
        <p:sp>
          <p:nvSpPr>
            <p:cNvPr id="29" name="CaixaDeTexto 6">
              <a:extLst>
                <a:ext uri="{FF2B5EF4-FFF2-40B4-BE49-F238E27FC236}">
                  <a16:creationId xmlns:a16="http://schemas.microsoft.com/office/drawing/2014/main" id="{101034AD-8123-3E6A-0211-E82CBD1CE5EB}"/>
                </a:ext>
              </a:extLst>
            </p:cNvPr>
            <p:cNvSpPr txBox="1"/>
            <p:nvPr/>
          </p:nvSpPr>
          <p:spPr>
            <a:xfrm>
              <a:off x="2456203" y="2424582"/>
              <a:ext cx="8783546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b="1" dirty="0">
                  <a:solidFill>
                    <a:srgbClr val="002060"/>
                  </a:solidFill>
                </a:rPr>
                <a:t>O papel dos </a:t>
              </a:r>
              <a:r>
                <a:rPr lang="pt-BR" b="1" dirty="0" err="1">
                  <a:solidFill>
                    <a:srgbClr val="002060"/>
                  </a:solidFill>
                </a:rPr>
                <a:t>NITs</a:t>
              </a:r>
              <a:r>
                <a:rPr lang="pt-BR" b="1" dirty="0">
                  <a:solidFill>
                    <a:srgbClr val="002060"/>
                  </a:solidFill>
                </a:rPr>
                <a:t> na implementação do Marco Legal de CT&amp;I: desafios e oportunidades</a:t>
              </a:r>
            </a:p>
          </p:txBody>
        </p:sp>
        <p:sp>
          <p:nvSpPr>
            <p:cNvPr id="30" name="CaixaDeTexto 7">
              <a:extLst>
                <a:ext uri="{FF2B5EF4-FFF2-40B4-BE49-F238E27FC236}">
                  <a16:creationId xmlns:a16="http://schemas.microsoft.com/office/drawing/2014/main" id="{3E3C4106-6C56-0BFC-F9ED-6B7F510A94B4}"/>
                </a:ext>
              </a:extLst>
            </p:cNvPr>
            <p:cNvSpPr txBox="1"/>
            <p:nvPr/>
          </p:nvSpPr>
          <p:spPr>
            <a:xfrm>
              <a:off x="2456204" y="2755819"/>
              <a:ext cx="9679119" cy="69762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spcAft>
                  <a:spcPts val="400"/>
                </a:spcAft>
                <a:buFont typeface="Calibri"/>
                <a:buChar char="-"/>
              </a:pPr>
              <a:r>
                <a:rPr lang="pt-BR" dirty="0">
                  <a:ea typeface="+mn-lt"/>
                  <a:cs typeface="+mn-lt"/>
                </a:rPr>
                <a:t>Atualização das políticas de inovação das Unidades de Pesquisa do MCTI </a:t>
              </a:r>
              <a:r>
                <a:rPr lang="pt-BR" sz="1400" dirty="0">
                  <a:ea typeface="+mn-lt"/>
                  <a:cs typeface="+mn-lt"/>
                </a:rPr>
                <a:t>(em andamento)</a:t>
              </a:r>
            </a:p>
            <a:p>
              <a:pPr marL="285750" indent="-285750">
                <a:spcAft>
                  <a:spcPts val="400"/>
                </a:spcAft>
                <a:buFont typeface="Calibri"/>
                <a:buChar char="-"/>
              </a:pPr>
              <a:r>
                <a:rPr lang="pt-BR" dirty="0">
                  <a:cs typeface="Calibri"/>
                </a:rPr>
                <a:t>Reestruturação dos arranjos de </a:t>
              </a:r>
              <a:r>
                <a:rPr lang="pt-BR" dirty="0" err="1">
                  <a:cs typeface="Calibri"/>
                </a:rPr>
                <a:t>NITs</a:t>
              </a:r>
              <a:r>
                <a:rPr lang="pt-BR" dirty="0">
                  <a:cs typeface="Calibri"/>
                </a:rPr>
                <a:t> das Unidades de Pesquisa do MCTI </a:t>
              </a:r>
              <a:r>
                <a:rPr lang="pt-BR" sz="1400" dirty="0">
                  <a:cs typeface="Calibri"/>
                </a:rPr>
                <a:t>(em andamento)</a:t>
              </a:r>
              <a:endParaRPr lang="pt-BR" dirty="0">
                <a:cs typeface="Calibri"/>
              </a:endParaRPr>
            </a:p>
          </p:txBody>
        </p:sp>
        <p:sp>
          <p:nvSpPr>
            <p:cNvPr id="18" name="CaixaDeTexto 6">
              <a:extLst>
                <a:ext uri="{FF2B5EF4-FFF2-40B4-BE49-F238E27FC236}">
                  <a16:creationId xmlns:a16="http://schemas.microsoft.com/office/drawing/2014/main" id="{E895E316-AD7F-258A-F38B-C10C55F2D9AD}"/>
                </a:ext>
              </a:extLst>
            </p:cNvPr>
            <p:cNvSpPr txBox="1"/>
            <p:nvPr/>
          </p:nvSpPr>
          <p:spPr>
            <a:xfrm>
              <a:off x="2456203" y="3472284"/>
              <a:ext cx="8783546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b="1" dirty="0">
                  <a:solidFill>
                    <a:srgbClr val="002060"/>
                  </a:solidFill>
                  <a:ea typeface="+mn-lt"/>
                  <a:cs typeface="+mn-lt"/>
                </a:rPr>
                <a:t>Aproximação das Unidades de Pesquisa do MCTIC (com perfil aderente) do setor produtivo</a:t>
              </a:r>
              <a:endParaRPr lang="pt-BR" b="1" dirty="0">
                <a:solidFill>
                  <a:srgbClr val="002060"/>
                </a:solidFill>
              </a:endParaRPr>
            </a:p>
          </p:txBody>
        </p:sp>
        <p:sp>
          <p:nvSpPr>
            <p:cNvPr id="19" name="CaixaDeTexto 7">
              <a:extLst>
                <a:ext uri="{FF2B5EF4-FFF2-40B4-BE49-F238E27FC236}">
                  <a16:creationId xmlns:a16="http://schemas.microsoft.com/office/drawing/2014/main" id="{41F5F00F-2639-63E7-4218-F9F04A3A9079}"/>
                </a:ext>
              </a:extLst>
            </p:cNvPr>
            <p:cNvSpPr txBox="1"/>
            <p:nvPr/>
          </p:nvSpPr>
          <p:spPr>
            <a:xfrm>
              <a:off x="2456202" y="3765416"/>
              <a:ext cx="9679119" cy="64633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spcAft>
                  <a:spcPts val="400"/>
                </a:spcAft>
                <a:buFont typeface="Calibri"/>
                <a:buChar char="-"/>
              </a:pPr>
              <a:r>
                <a:rPr lang="pt-BR" dirty="0">
                  <a:ea typeface="+mn-lt"/>
                  <a:cs typeface="+mn-lt"/>
                </a:rPr>
                <a:t>Eventos entre </a:t>
              </a:r>
              <a:r>
                <a:rPr lang="pt-BR" dirty="0" err="1">
                  <a:ea typeface="+mn-lt"/>
                  <a:cs typeface="+mn-lt"/>
                </a:rPr>
                <a:t>UPs</a:t>
              </a:r>
              <a:r>
                <a:rPr lang="pt-BR" dirty="0">
                  <a:ea typeface="+mn-lt"/>
                  <a:cs typeface="+mn-lt"/>
                </a:rPr>
                <a:t> e setor produtivo, credenciamento de 3 </a:t>
              </a:r>
              <a:r>
                <a:rPr lang="pt-BR" dirty="0" err="1">
                  <a:ea typeface="+mn-lt"/>
                  <a:cs typeface="+mn-lt"/>
                </a:rPr>
                <a:t>UPs</a:t>
              </a:r>
              <a:r>
                <a:rPr lang="pt-BR" dirty="0">
                  <a:ea typeface="+mn-lt"/>
                  <a:cs typeface="+mn-lt"/>
                </a:rPr>
                <a:t> como Unidades </a:t>
              </a:r>
              <a:r>
                <a:rPr lang="pt-BR" dirty="0" err="1">
                  <a:ea typeface="+mn-lt"/>
                  <a:cs typeface="+mn-lt"/>
                </a:rPr>
                <a:t>Embrapii</a:t>
              </a:r>
              <a:r>
                <a:rPr lang="pt-BR" dirty="0">
                  <a:ea typeface="+mn-lt"/>
                  <a:cs typeface="+mn-lt"/>
                </a:rPr>
                <a:t>, Políticas de inovação, reestruturação dos </a:t>
              </a:r>
              <a:r>
                <a:rPr lang="pt-BR" dirty="0" err="1">
                  <a:ea typeface="+mn-lt"/>
                  <a:cs typeface="+mn-lt"/>
                </a:rPr>
                <a:t>NITs</a:t>
              </a:r>
              <a:r>
                <a:rPr lang="pt-BR" dirty="0">
                  <a:ea typeface="+mn-lt"/>
                  <a:cs typeface="+mn-lt"/>
                </a:rPr>
                <a:t>. </a:t>
              </a:r>
              <a:endParaRPr lang="pt-BR" sz="2400" dirty="0">
                <a:cs typeface="Calibri"/>
              </a:endParaRP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2D2054CF-9BA9-6445-3EB5-F600F062DD1A}"/>
              </a:ext>
            </a:extLst>
          </p:cNvPr>
          <p:cNvGrpSpPr/>
          <p:nvPr/>
        </p:nvGrpSpPr>
        <p:grpSpPr>
          <a:xfrm>
            <a:off x="53339" y="4662319"/>
            <a:ext cx="12010916" cy="2042210"/>
            <a:chOff x="-60960" y="4735634"/>
            <a:chExt cx="12010916" cy="2042210"/>
          </a:xfrm>
        </p:grpSpPr>
        <p:pic>
          <p:nvPicPr>
            <p:cNvPr id="20" name="Gráfico 19" descr="Círculos com setas com preenchimento sólido">
              <a:extLst>
                <a:ext uri="{FF2B5EF4-FFF2-40B4-BE49-F238E27FC236}">
                  <a16:creationId xmlns:a16="http://schemas.microsoft.com/office/drawing/2014/main" id="{FFC3E232-06B8-B32D-D281-D8C2BCAC6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60960" y="5349240"/>
              <a:ext cx="1036320" cy="1036320"/>
            </a:xfrm>
            <a:prstGeom prst="rect">
              <a:avLst/>
            </a:prstGeom>
          </p:spPr>
        </p:pic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09D4A3A4-3046-185B-1AF6-364ABF808F9E}"/>
                </a:ext>
              </a:extLst>
            </p:cNvPr>
            <p:cNvSpPr/>
            <p:nvPr/>
          </p:nvSpPr>
          <p:spPr>
            <a:xfrm>
              <a:off x="872102" y="4991147"/>
              <a:ext cx="1934455" cy="1777186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b="1" dirty="0">
                  <a:solidFill>
                    <a:srgbClr val="2F5496"/>
                  </a:solidFill>
                </a:rPr>
                <a:t>2020 – 2023</a:t>
              </a:r>
              <a:endParaRPr lang="pt-BR" dirty="0">
                <a:solidFill>
                  <a:srgbClr val="2F5496"/>
                </a:solidFill>
              </a:endParaRPr>
            </a:p>
            <a:p>
              <a:pPr algn="just"/>
              <a:r>
                <a:rPr lang="pt-BR" b="1" dirty="0">
                  <a:solidFill>
                    <a:srgbClr val="2F5496"/>
                  </a:solidFill>
                  <a:cs typeface="Calibri"/>
                </a:rPr>
                <a:t>Monitoramento    recomendações;</a:t>
              </a:r>
            </a:p>
            <a:p>
              <a:pPr algn="just"/>
              <a:r>
                <a:rPr lang="pt-BR" b="1" dirty="0">
                  <a:solidFill>
                    <a:srgbClr val="2F5496"/>
                  </a:solidFill>
                  <a:cs typeface="Calibri"/>
                </a:rPr>
                <a:t>Rotação de ênfase</a:t>
              </a:r>
            </a:p>
            <a:p>
              <a:pPr algn="just"/>
              <a:r>
                <a:rPr lang="pt-BR" dirty="0">
                  <a:solidFill>
                    <a:srgbClr val="2F5496"/>
                  </a:solidFill>
                  <a:cs typeface="Calibri"/>
                </a:rPr>
                <a:t>(atuação em outros temas)</a:t>
              </a:r>
            </a:p>
          </p:txBody>
        </p:sp>
        <p:sp>
          <p:nvSpPr>
            <p:cNvPr id="24" name="Chave Esquerda 23">
              <a:extLst>
                <a:ext uri="{FF2B5EF4-FFF2-40B4-BE49-F238E27FC236}">
                  <a16:creationId xmlns:a16="http://schemas.microsoft.com/office/drawing/2014/main" id="{85AF5E3C-BD62-9DB7-99B3-55B2C8858B34}"/>
                </a:ext>
              </a:extLst>
            </p:cNvPr>
            <p:cNvSpPr/>
            <p:nvPr/>
          </p:nvSpPr>
          <p:spPr>
            <a:xfrm>
              <a:off x="2638917" y="4759199"/>
              <a:ext cx="330730" cy="2018645"/>
            </a:xfrm>
            <a:prstGeom prst="leftBrace">
              <a:avLst>
                <a:gd name="adj1" fmla="val 93518"/>
                <a:gd name="adj2" fmla="val 50000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b="1">
                <a:solidFill>
                  <a:srgbClr val="002060"/>
                </a:solidFill>
              </a:endParaRPr>
            </a:p>
          </p:txBody>
        </p:sp>
        <p:sp>
          <p:nvSpPr>
            <p:cNvPr id="31" name="CaixaDeTexto 6">
              <a:extLst>
                <a:ext uri="{FF2B5EF4-FFF2-40B4-BE49-F238E27FC236}">
                  <a16:creationId xmlns:a16="http://schemas.microsoft.com/office/drawing/2014/main" id="{FE83B50B-12A4-4FEB-FE90-9533F9A8A4DD}"/>
                </a:ext>
              </a:extLst>
            </p:cNvPr>
            <p:cNvSpPr txBox="1"/>
            <p:nvPr/>
          </p:nvSpPr>
          <p:spPr>
            <a:xfrm>
              <a:off x="2861610" y="4735634"/>
              <a:ext cx="9088346" cy="203132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b="1" dirty="0">
                  <a:solidFill>
                    <a:srgbClr val="2F5496"/>
                  </a:solidFill>
                  <a:ea typeface="+mn-lt"/>
                  <a:cs typeface="+mn-lt"/>
                </a:rPr>
                <a:t>- Avaliação dos Gastos Tributários de incentivo à PD&amp;I por empresas: </a:t>
              </a:r>
              <a:r>
                <a:rPr lang="pt-BR" dirty="0">
                  <a:solidFill>
                    <a:srgbClr val="2F5496"/>
                  </a:solidFill>
                  <a:ea typeface="+mn-lt"/>
                  <a:cs typeface="+mn-lt"/>
                </a:rPr>
                <a:t>Lei de Informática, Lei do Bem, despesas com PCT, PADIS;</a:t>
              </a:r>
            </a:p>
            <a:p>
              <a:r>
                <a:rPr lang="pt-BR" b="1" dirty="0">
                  <a:solidFill>
                    <a:srgbClr val="2F5496"/>
                  </a:solidFill>
                  <a:cs typeface="Calibri" panose="020F0502020204030204"/>
                </a:rPr>
                <a:t>- FNDCT: </a:t>
              </a:r>
              <a:r>
                <a:rPr lang="pt-BR" dirty="0">
                  <a:solidFill>
                    <a:srgbClr val="2F5496"/>
                  </a:solidFill>
                  <a:cs typeface="Calibri" panose="020F0502020204030204"/>
                </a:rPr>
                <a:t>Avaliação das modalidades reembolsável, não reembolsável, instâncias de governança, ações transversais;</a:t>
              </a:r>
            </a:p>
            <a:p>
              <a:r>
                <a:rPr lang="pt-BR" b="1" dirty="0">
                  <a:solidFill>
                    <a:srgbClr val="2F5496"/>
                  </a:solidFill>
                  <a:cs typeface="Calibri" panose="020F0502020204030204"/>
                </a:rPr>
                <a:t>- Unidades de Pesquisa: </a:t>
              </a:r>
              <a:r>
                <a:rPr lang="pt-BR" dirty="0">
                  <a:solidFill>
                    <a:srgbClr val="2F5496"/>
                  </a:solidFill>
                  <a:cs typeface="Calibri" panose="020F0502020204030204"/>
                </a:rPr>
                <a:t>Avaliação da capacidade Administrativa, financeira e estratégica;</a:t>
              </a:r>
            </a:p>
            <a:p>
              <a:r>
                <a:rPr lang="pt-BR" b="1" dirty="0">
                  <a:solidFill>
                    <a:srgbClr val="2F5496"/>
                  </a:solidFill>
                  <a:cs typeface="Calibri" panose="020F0502020204030204"/>
                </a:rPr>
                <a:t>- CNPq: </a:t>
              </a:r>
              <a:r>
                <a:rPr lang="pt-BR" dirty="0">
                  <a:solidFill>
                    <a:srgbClr val="2F5496"/>
                  </a:solidFill>
                  <a:cs typeface="Calibri" panose="020F0502020204030204"/>
                </a:rPr>
                <a:t>Cartão Pesquisador, Processo de seleção para bolsas e encomendas, passivo PC;</a:t>
              </a:r>
            </a:p>
            <a:p>
              <a:r>
                <a:rPr lang="pt-BR" b="1" dirty="0">
                  <a:solidFill>
                    <a:srgbClr val="2F5496"/>
                  </a:solidFill>
                  <a:cs typeface="Calibri" panose="020F0502020204030204"/>
                </a:rPr>
                <a:t>- Outros temas: </a:t>
              </a:r>
              <a:r>
                <a:rPr lang="pt-BR" dirty="0">
                  <a:solidFill>
                    <a:srgbClr val="2F5496"/>
                  </a:solidFill>
                  <a:cs typeface="Calibri" panose="020F0502020204030204"/>
                </a:rPr>
                <a:t>Política Nuclear, Organizações Sociais MCTI, Norte e Nordeste conectados, etc.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867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4673D2F-7D81-4238-C100-4D36725B1F3A}"/>
              </a:ext>
            </a:extLst>
          </p:cNvPr>
          <p:cNvSpPr txBox="1"/>
          <p:nvPr/>
        </p:nvSpPr>
        <p:spPr>
          <a:xfrm>
            <a:off x="54737" y="224113"/>
            <a:ext cx="11525036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3200" dirty="0">
                <a:solidFill>
                  <a:srgbClr val="19355D"/>
                </a:solidFill>
                <a:latin typeface="Aptos ExtraBold"/>
              </a:rPr>
              <a:t>Iniciativas acompanhadas pela CGU</a:t>
            </a:r>
            <a:endParaRPr lang="pt-BR" dirty="0"/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14E9F6D7-B43B-DEF9-342D-61E3666B8137}"/>
              </a:ext>
            </a:extLst>
          </p:cNvPr>
          <p:cNvGrpSpPr/>
          <p:nvPr/>
        </p:nvGrpSpPr>
        <p:grpSpPr>
          <a:xfrm>
            <a:off x="150148" y="3700852"/>
            <a:ext cx="11619859" cy="2946651"/>
            <a:chOff x="150148" y="3700852"/>
            <a:chExt cx="11619859" cy="2946651"/>
          </a:xfrm>
        </p:grpSpPr>
        <p:pic>
          <p:nvPicPr>
            <p:cNvPr id="9" name="Gráfico 2" descr="Lista de Verificação com preenchimento sólido">
              <a:extLst>
                <a:ext uri="{FF2B5EF4-FFF2-40B4-BE49-F238E27FC236}">
                  <a16:creationId xmlns:a16="http://schemas.microsoft.com/office/drawing/2014/main" id="{224B3593-B162-F262-6FAD-CEAF15994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0148" y="3700852"/>
              <a:ext cx="838487" cy="838487"/>
            </a:xfrm>
            <a:prstGeom prst="rect">
              <a:avLst/>
            </a:prstGeom>
          </p:spPr>
        </p:pic>
        <p:sp>
          <p:nvSpPr>
            <p:cNvPr id="10" name="CaixaDeTexto 6">
              <a:extLst>
                <a:ext uri="{FF2B5EF4-FFF2-40B4-BE49-F238E27FC236}">
                  <a16:creationId xmlns:a16="http://schemas.microsoft.com/office/drawing/2014/main" id="{A3F0CE7F-21E5-49BD-721B-953E437B9742}"/>
                </a:ext>
              </a:extLst>
            </p:cNvPr>
            <p:cNvSpPr txBox="1"/>
            <p:nvPr/>
          </p:nvSpPr>
          <p:spPr>
            <a:xfrm>
              <a:off x="1024502" y="3885274"/>
              <a:ext cx="10593229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b="1" dirty="0">
                  <a:solidFill>
                    <a:srgbClr val="002060"/>
                  </a:solidFill>
                </a:rPr>
                <a:t>Câmara Permanente da Ciência, Tecnologia e Inovação da procuradoria-Geral Federal (CP-CTI)</a:t>
              </a:r>
              <a:endParaRPr lang="pt-BR" sz="1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6713B59D-973C-D22E-F16F-4633529428A4}"/>
                </a:ext>
              </a:extLst>
            </p:cNvPr>
            <p:cNvGrpSpPr/>
            <p:nvPr/>
          </p:nvGrpSpPr>
          <p:grpSpPr>
            <a:xfrm>
              <a:off x="986544" y="4375631"/>
              <a:ext cx="4976934" cy="1859786"/>
              <a:chOff x="986544" y="4201241"/>
              <a:chExt cx="4976934" cy="1859786"/>
            </a:xfrm>
          </p:grpSpPr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F462535E-40A1-CD21-AE06-9D6360E127B7}"/>
                  </a:ext>
                </a:extLst>
              </p:cNvPr>
              <p:cNvSpPr txBox="1"/>
              <p:nvPr/>
            </p:nvSpPr>
            <p:spPr>
              <a:xfrm>
                <a:off x="986544" y="4346304"/>
                <a:ext cx="1718566" cy="156966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600" dirty="0">
                    <a:solidFill>
                      <a:srgbClr val="002060"/>
                    </a:solidFill>
                  </a:rPr>
                  <a:t>Pareceres, Modelos (minutas exemplificativas) e </a:t>
                </a:r>
                <a:r>
                  <a:rPr lang="pt-BR" sz="1600" i="1" dirty="0" err="1">
                    <a:solidFill>
                      <a:srgbClr val="002060"/>
                    </a:solidFill>
                  </a:rPr>
                  <a:t>check</a:t>
                </a:r>
                <a:r>
                  <a:rPr lang="pt-BR" sz="1600" i="1" dirty="0">
                    <a:solidFill>
                      <a:srgbClr val="002060"/>
                    </a:solidFill>
                  </a:rPr>
                  <a:t> </a:t>
                </a:r>
                <a:r>
                  <a:rPr lang="pt-BR" sz="1600" i="1" dirty="0" err="1">
                    <a:solidFill>
                      <a:srgbClr val="002060"/>
                    </a:solidFill>
                  </a:rPr>
                  <a:t>lists</a:t>
                </a:r>
                <a:r>
                  <a:rPr lang="pt-BR" sz="1600" i="1" dirty="0">
                    <a:solidFill>
                      <a:srgbClr val="002060"/>
                    </a:solidFill>
                  </a:rPr>
                  <a:t> </a:t>
                </a:r>
                <a:r>
                  <a:rPr lang="pt-BR" sz="1600" dirty="0">
                    <a:solidFill>
                      <a:srgbClr val="002060"/>
                    </a:solidFill>
                  </a:rPr>
                  <a:t>de instrumentos do MLCTI</a:t>
                </a:r>
                <a:endParaRPr lang="pt-BR" sz="1200" b="1" dirty="0">
                  <a:solidFill>
                    <a:srgbClr val="002060"/>
                  </a:solidFill>
                </a:endParaRPr>
              </a:p>
            </p:txBody>
          </p:sp>
          <p:pic>
            <p:nvPicPr>
              <p:cNvPr id="14" name="Imagem 13">
                <a:extLst>
                  <a:ext uri="{FF2B5EF4-FFF2-40B4-BE49-F238E27FC236}">
                    <a16:creationId xmlns:a16="http://schemas.microsoft.com/office/drawing/2014/main" id="{25D9F2CE-1E3D-89CA-A729-6F4EAE869B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4478" y="4201241"/>
                <a:ext cx="3219000" cy="1859786"/>
              </a:xfrm>
              <a:prstGeom prst="rect">
                <a:avLst/>
              </a:prstGeom>
            </p:spPr>
          </p:pic>
        </p:grp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F220472D-159F-2C9D-ED8F-7CD0E49480D8}"/>
                </a:ext>
              </a:extLst>
            </p:cNvPr>
            <p:cNvSpPr txBox="1"/>
            <p:nvPr/>
          </p:nvSpPr>
          <p:spPr>
            <a:xfrm>
              <a:off x="6406683" y="4539339"/>
              <a:ext cx="1718566" cy="1077218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600" dirty="0">
                  <a:solidFill>
                    <a:srgbClr val="002060"/>
                  </a:solidFill>
                </a:rPr>
                <a:t>Manifestações e entendimentos jurídicos sobre temas do MLCTI</a:t>
              </a:r>
              <a:endParaRPr lang="pt-BR" sz="1200" b="1" dirty="0">
                <a:solidFill>
                  <a:srgbClr val="002060"/>
                </a:solidFill>
              </a:endParaRPr>
            </a:p>
          </p:txBody>
        </p:sp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4B165F30-B178-69EB-169B-27F4282AC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44086" y="4441877"/>
              <a:ext cx="3425921" cy="1859786"/>
            </a:xfrm>
            <a:prstGeom prst="rect">
              <a:avLst/>
            </a:prstGeom>
          </p:spPr>
        </p:pic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3CEF1A11-614E-AECC-8F17-D3AD10F9144D}"/>
                </a:ext>
              </a:extLst>
            </p:cNvPr>
            <p:cNvSpPr txBox="1"/>
            <p:nvPr/>
          </p:nvSpPr>
          <p:spPr>
            <a:xfrm>
              <a:off x="1138572" y="6385893"/>
              <a:ext cx="10631435" cy="26161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050" dirty="0">
                  <a:solidFill>
                    <a:srgbClr val="002060"/>
                  </a:solidFill>
                </a:rPr>
                <a:t>https://www.gov.br/agu/pt-br/composicao/procuradoria-geral-federal-1/subprocuradoria-federal-de-consultoria-juridica/camara-permanente-da-ciencia-tecnologia-e-inovacao-1</a:t>
              </a:r>
              <a:endParaRPr lang="pt-BR" sz="9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684C0D53-000F-A169-5343-F2F128CF5872}"/>
              </a:ext>
            </a:extLst>
          </p:cNvPr>
          <p:cNvGrpSpPr/>
          <p:nvPr/>
        </p:nvGrpSpPr>
        <p:grpSpPr>
          <a:xfrm>
            <a:off x="172609" y="1101778"/>
            <a:ext cx="12019391" cy="2333054"/>
            <a:chOff x="172609" y="1232172"/>
            <a:chExt cx="12019391" cy="2333054"/>
          </a:xfrm>
        </p:grpSpPr>
        <p:pic>
          <p:nvPicPr>
            <p:cNvPr id="5" name="Gráfico 2" descr="Na mosca com preenchimento sólido">
              <a:extLst>
                <a:ext uri="{FF2B5EF4-FFF2-40B4-BE49-F238E27FC236}">
                  <a16:creationId xmlns:a16="http://schemas.microsoft.com/office/drawing/2014/main" id="{C57A6B0F-031B-8AE6-2F31-7AE5C4F3F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2609" y="1232172"/>
              <a:ext cx="762573" cy="762573"/>
            </a:xfrm>
            <a:prstGeom prst="rect">
              <a:avLst/>
            </a:prstGeom>
          </p:spPr>
        </p:pic>
        <p:sp>
          <p:nvSpPr>
            <p:cNvPr id="6" name="CaixaDeTexto 6">
              <a:extLst>
                <a:ext uri="{FF2B5EF4-FFF2-40B4-BE49-F238E27FC236}">
                  <a16:creationId xmlns:a16="http://schemas.microsoft.com/office/drawing/2014/main" id="{E4A313E3-3C09-FD58-ADC5-E20BB8C92B7E}"/>
                </a:ext>
              </a:extLst>
            </p:cNvPr>
            <p:cNvSpPr txBox="1"/>
            <p:nvPr/>
          </p:nvSpPr>
          <p:spPr>
            <a:xfrm>
              <a:off x="986544" y="1450941"/>
              <a:ext cx="10593229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b="1" dirty="0">
                  <a:solidFill>
                    <a:srgbClr val="002060"/>
                  </a:solidFill>
                </a:rPr>
                <a:t>Acórdão TCU nº 1.832/2022 plenário – Implementação do Marco Legal de CT&amp;I nas Universidades Federais</a:t>
              </a:r>
              <a:endParaRPr lang="pt-BR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C954BA51-3CB9-4C4A-1F9D-B30F90CD1833}"/>
                </a:ext>
              </a:extLst>
            </p:cNvPr>
            <p:cNvSpPr txBox="1"/>
            <p:nvPr/>
          </p:nvSpPr>
          <p:spPr>
            <a:xfrm>
              <a:off x="851994" y="1879419"/>
              <a:ext cx="11340006" cy="126188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600" b="1" dirty="0">
                  <a:solidFill>
                    <a:srgbClr val="002060"/>
                  </a:solidFill>
                </a:rPr>
                <a:t>Diversos pontos críticos: </a:t>
              </a:r>
              <a:r>
                <a:rPr lang="pt-BR" sz="1600" dirty="0">
                  <a:solidFill>
                    <a:srgbClr val="002060"/>
                  </a:solidFill>
                </a:rPr>
                <a:t>Políticas de Inovação desatualizadas; inexistência de </a:t>
              </a:r>
              <a:r>
                <a:rPr lang="pt-BR" sz="1600" dirty="0" err="1">
                  <a:solidFill>
                    <a:srgbClr val="002060"/>
                  </a:solidFill>
                </a:rPr>
                <a:t>NITs</a:t>
              </a:r>
              <a:r>
                <a:rPr lang="pt-BR" sz="1600" dirty="0">
                  <a:solidFill>
                    <a:srgbClr val="002060"/>
                  </a:solidFill>
                </a:rPr>
                <a:t>, deficiências nas atribuições dos </a:t>
              </a:r>
              <a:r>
                <a:rPr lang="pt-BR" sz="1600" dirty="0" err="1">
                  <a:solidFill>
                    <a:srgbClr val="002060"/>
                  </a:solidFill>
                </a:rPr>
                <a:t>NITs</a:t>
              </a:r>
              <a:r>
                <a:rPr lang="pt-BR" sz="1600" dirty="0">
                  <a:solidFill>
                    <a:srgbClr val="002060"/>
                  </a:solidFill>
                </a:rPr>
                <a:t>, Apoio insuficiente da universidade ao NIT; Uso de laboratórios, equipamentos, instalações e capital intelectual e prestação de serviços não aderentes integralmente aos requisitos do MLCTI; Deficiências no monitoramento e acompanhamento dos convênios de PD&amp;I; Insuficiente transparência nas atividades relacionadas à PD&amp;I; </a:t>
              </a:r>
              <a:r>
                <a:rPr lang="pt-BR" sz="1600" b="1" dirty="0">
                  <a:solidFill>
                    <a:srgbClr val="002060"/>
                  </a:solidFill>
                </a:rPr>
                <a:t>dificuldades para a utilização dos instrumento de incentivos do MLCTI. </a:t>
              </a:r>
            </a:p>
            <a:p>
              <a:endParaRPr lang="pt-BR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0D487606-1731-FF01-5352-316E0C6AC8BF}"/>
                </a:ext>
              </a:extLst>
            </p:cNvPr>
            <p:cNvSpPr txBox="1"/>
            <p:nvPr/>
          </p:nvSpPr>
          <p:spPr>
            <a:xfrm>
              <a:off x="767016" y="2965062"/>
              <a:ext cx="11108199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100" b="0" i="1" dirty="0">
                  <a:solidFill>
                    <a:srgbClr val="000000"/>
                  </a:solidFill>
                  <a:effectLst/>
                  <a:latin typeface="TimesNewRomanPSMT"/>
                </a:rPr>
                <a:t>Apenas 21 informaram ter celebrado contratos de transferência de tecnologia e 26 assinaram contratos de licenciamento. Um total de 39 IFES informou não ter realizado nenhum dos dois tipos de ajustes. Assim, constata-se uma </a:t>
              </a:r>
              <a:r>
                <a:rPr lang="pt-BR" sz="1100" b="1" i="1" dirty="0">
                  <a:solidFill>
                    <a:srgbClr val="000000"/>
                  </a:solidFill>
                  <a:effectLst/>
                  <a:latin typeface="TimesNewRomanPSMT"/>
                </a:rPr>
                <a:t>subutilização desses instrumentos, os quais já estão regulamentados e contam com </a:t>
              </a:r>
              <a:r>
                <a:rPr lang="pt-BR" sz="1100" b="1" i="1" dirty="0">
                  <a:solidFill>
                    <a:srgbClr val="0000FF"/>
                  </a:solidFill>
                  <a:effectLst/>
                  <a:latin typeface="TimesNewRomanPSMT"/>
                </a:rPr>
                <a:t>modelos/pareceres jurídicos elaborados pela Advocacia-Geral da União </a:t>
              </a:r>
              <a:r>
                <a:rPr lang="pt-BR" sz="1100" b="1" i="1" dirty="0">
                  <a:solidFill>
                    <a:srgbClr val="000000"/>
                  </a:solidFill>
                  <a:effectLst/>
                  <a:latin typeface="TimesNewRomanPSMT"/>
                </a:rPr>
                <a:t>(AGU) para incentivar o seu uso.</a:t>
              </a:r>
              <a:r>
                <a:rPr lang="pt-BR" sz="1100" b="1" i="1" dirty="0"/>
                <a:t> </a:t>
              </a:r>
              <a:endParaRPr lang="pt-BR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6811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4673D2F-7D81-4238-C100-4D36725B1F3A}"/>
              </a:ext>
            </a:extLst>
          </p:cNvPr>
          <p:cNvSpPr txBox="1"/>
          <p:nvPr/>
        </p:nvSpPr>
        <p:spPr>
          <a:xfrm>
            <a:off x="29655" y="205173"/>
            <a:ext cx="11525036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800" dirty="0">
                <a:solidFill>
                  <a:srgbClr val="19355D"/>
                </a:solidFill>
                <a:latin typeface="Aptos ExtraBold"/>
              </a:rPr>
              <a:t>Trabalhos previstos para 2024 em relação a temas do  MLCTI</a:t>
            </a:r>
            <a:endParaRPr lang="pt-BR" sz="1600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995D6D25-E53E-337C-EB2E-DACF309F5CB5}"/>
              </a:ext>
            </a:extLst>
          </p:cNvPr>
          <p:cNvGrpSpPr/>
          <p:nvPr/>
        </p:nvGrpSpPr>
        <p:grpSpPr>
          <a:xfrm>
            <a:off x="29655" y="1203960"/>
            <a:ext cx="11550118" cy="2092881"/>
            <a:chOff x="29655" y="1203960"/>
            <a:chExt cx="11550118" cy="2092881"/>
          </a:xfrm>
        </p:grpSpPr>
        <p:sp>
          <p:nvSpPr>
            <p:cNvPr id="6" name="CaixaDeTexto 6">
              <a:extLst>
                <a:ext uri="{FF2B5EF4-FFF2-40B4-BE49-F238E27FC236}">
                  <a16:creationId xmlns:a16="http://schemas.microsoft.com/office/drawing/2014/main" id="{E4A313E3-3C09-FD58-ADC5-E20BB8C92B7E}"/>
                </a:ext>
              </a:extLst>
            </p:cNvPr>
            <p:cNvSpPr txBox="1"/>
            <p:nvPr/>
          </p:nvSpPr>
          <p:spPr>
            <a:xfrm>
              <a:off x="986544" y="1203960"/>
              <a:ext cx="10593229" cy="209288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800"/>
                </a:spcAft>
              </a:pPr>
              <a:r>
                <a:rPr lang="pt-BR" sz="2000" b="1" dirty="0">
                  <a:solidFill>
                    <a:srgbClr val="002060"/>
                  </a:solidFill>
                </a:rPr>
                <a:t>Avaliação sobre a aplicação dos instrumentos do Marco Legal de CT&amp;I </a:t>
              </a:r>
            </a:p>
            <a:p>
              <a:pPr marL="285750" indent="-285750">
                <a:spcAft>
                  <a:spcPts val="1000"/>
                </a:spcAft>
                <a:buFontTx/>
                <a:buChar char="-"/>
              </a:pPr>
              <a:r>
                <a:rPr lang="pt-BR" dirty="0">
                  <a:solidFill>
                    <a:srgbClr val="002060"/>
                  </a:solidFill>
                </a:rPr>
                <a:t>Proposta de auditoria </a:t>
              </a:r>
              <a:r>
                <a:rPr lang="pt-BR" b="1" dirty="0">
                  <a:solidFill>
                    <a:srgbClr val="002060"/>
                  </a:solidFill>
                </a:rPr>
                <a:t>compartilhada com a </a:t>
              </a:r>
              <a:r>
                <a:rPr lang="pt-BR" b="1" dirty="0" err="1">
                  <a:solidFill>
                    <a:srgbClr val="002060"/>
                  </a:solidFill>
                </a:rPr>
                <a:t>DiCTI</a:t>
              </a:r>
              <a:r>
                <a:rPr lang="pt-BR" b="1" dirty="0">
                  <a:solidFill>
                    <a:srgbClr val="002060"/>
                  </a:solidFill>
                </a:rPr>
                <a:t>/</a:t>
              </a:r>
              <a:r>
                <a:rPr lang="pt-BR" b="1" dirty="0" err="1">
                  <a:solidFill>
                    <a:srgbClr val="002060"/>
                  </a:solidFill>
                </a:rPr>
                <a:t>AudGovernança</a:t>
              </a:r>
              <a:r>
                <a:rPr lang="pt-BR" b="1" dirty="0">
                  <a:solidFill>
                    <a:srgbClr val="002060"/>
                  </a:solidFill>
                </a:rPr>
                <a:t> do TCU</a:t>
              </a:r>
            </a:p>
            <a:p>
              <a:pPr marL="285750" indent="-285750">
                <a:spcAft>
                  <a:spcPts val="600"/>
                </a:spcAft>
                <a:buFontTx/>
                <a:buChar char="-"/>
              </a:pPr>
              <a:r>
                <a:rPr lang="pt-BR" dirty="0">
                  <a:solidFill>
                    <a:srgbClr val="002060"/>
                  </a:solidFill>
                </a:rPr>
                <a:t>Escopo em discussão: Aprofundamento das análises do Acórdão TCU 1.832/2022 acerca da utilização dos instrumentos de apoio à inovação pelas </a:t>
              </a:r>
              <a:r>
                <a:rPr lang="pt-BR" dirty="0" err="1">
                  <a:solidFill>
                    <a:srgbClr val="002060"/>
                  </a:solidFill>
                </a:rPr>
                <a:t>ICTs</a:t>
              </a:r>
              <a:r>
                <a:rPr lang="pt-BR" dirty="0">
                  <a:solidFill>
                    <a:srgbClr val="002060"/>
                  </a:solidFill>
                </a:rPr>
                <a:t> públicas (instrumentos mais utilizados, motivos da utilização, resultados; instrumentos menos e não utilizados e por quais motivos). </a:t>
              </a:r>
            </a:p>
            <a:p>
              <a:pPr marL="285750" indent="-285750">
                <a:buFontTx/>
                <a:buChar char="-"/>
              </a:pPr>
              <a:r>
                <a:rPr lang="pt-BR" dirty="0">
                  <a:solidFill>
                    <a:srgbClr val="002060"/>
                  </a:solidFill>
                </a:rPr>
                <a:t>Busca de recomendações para incentivar a utilização dos instrumentos ou melhorias do marcos normativos.  </a:t>
              </a:r>
            </a:p>
          </p:txBody>
        </p:sp>
        <p:pic>
          <p:nvPicPr>
            <p:cNvPr id="4" name="Gráfico 3" descr="Documento com preenchimento sólido">
              <a:extLst>
                <a:ext uri="{FF2B5EF4-FFF2-40B4-BE49-F238E27FC236}">
                  <a16:creationId xmlns:a16="http://schemas.microsoft.com/office/drawing/2014/main" id="{6F41E60A-1C38-3554-76E9-7A076FFB0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655" y="1433495"/>
              <a:ext cx="914400" cy="914400"/>
            </a:xfrm>
            <a:prstGeom prst="rect">
              <a:avLst/>
            </a:prstGeom>
          </p:spPr>
        </p:pic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04F3CC63-4070-1BCC-F335-26C8D3ECCA03}"/>
              </a:ext>
            </a:extLst>
          </p:cNvPr>
          <p:cNvGrpSpPr/>
          <p:nvPr/>
        </p:nvGrpSpPr>
        <p:grpSpPr>
          <a:xfrm>
            <a:off x="122420" y="4018967"/>
            <a:ext cx="11854232" cy="2426305"/>
            <a:chOff x="29655" y="1201427"/>
            <a:chExt cx="11599814" cy="2426305"/>
          </a:xfrm>
        </p:grpSpPr>
        <p:sp>
          <p:nvSpPr>
            <p:cNvPr id="13" name="CaixaDeTexto 6">
              <a:extLst>
                <a:ext uri="{FF2B5EF4-FFF2-40B4-BE49-F238E27FC236}">
                  <a16:creationId xmlns:a16="http://schemas.microsoft.com/office/drawing/2014/main" id="{BE1D6357-820E-D961-7614-61478037B62D}"/>
                </a:ext>
              </a:extLst>
            </p:cNvPr>
            <p:cNvSpPr txBox="1"/>
            <p:nvPr/>
          </p:nvSpPr>
          <p:spPr>
            <a:xfrm>
              <a:off x="1036240" y="1201427"/>
              <a:ext cx="10593229" cy="242630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800"/>
                </a:spcAft>
              </a:pPr>
              <a:r>
                <a:rPr lang="pt-BR" sz="2000" b="1" dirty="0">
                  <a:solidFill>
                    <a:schemeClr val="accent1">
                      <a:lumMod val="75000"/>
                    </a:schemeClr>
                  </a:solidFill>
                </a:rPr>
                <a:t>Consultoria junto ao CNPq e CAPES sobre a melhoria do processo de prestação de contas</a:t>
              </a:r>
            </a:p>
            <a:p>
              <a:pPr>
                <a:spcAft>
                  <a:spcPts val="800"/>
                </a:spcAft>
              </a:pPr>
              <a:r>
                <a:rPr lang="pt-BR" sz="2000" dirty="0">
                  <a:solidFill>
                    <a:schemeClr val="accent1">
                      <a:lumMod val="75000"/>
                    </a:schemeClr>
                  </a:solidFill>
                </a:rPr>
                <a:t>- Objetivos: Racionalização dos processos e redução dos passivos </a:t>
              </a:r>
            </a:p>
            <a:p>
              <a:pPr marL="285750" indent="-285750">
                <a:spcAft>
                  <a:spcPts val="1000"/>
                </a:spcAft>
                <a:buFontTx/>
                <a:buChar char="-"/>
              </a:pPr>
              <a:r>
                <a:rPr lang="pt-BR" dirty="0">
                  <a:solidFill>
                    <a:schemeClr val="accent1">
                      <a:lumMod val="75000"/>
                    </a:schemeClr>
                  </a:solidFill>
                </a:rPr>
                <a:t>Decreto nº 9.283/2018 – Apoio a utilização de técnicas estatísticas, tais como amostragem e agrupamento em faixas ou subconjuntos;</a:t>
              </a:r>
            </a:p>
            <a:p>
              <a:pPr marL="285750" indent="-285750">
                <a:spcAft>
                  <a:spcPts val="1000"/>
                </a:spcAft>
                <a:buFontTx/>
                <a:buChar char="-"/>
              </a:pPr>
              <a:r>
                <a:rPr lang="pt-BR" dirty="0">
                  <a:solidFill>
                    <a:schemeClr val="accent1">
                      <a:lumMod val="75000"/>
                    </a:schemeClr>
                  </a:solidFill>
                </a:rPr>
                <a:t>Apoio ao uso de Inteligência artificial, como já utilizado na análise automatizada de licitações e editais (ferramenta Alice) e na “Malha Fina de Convênios” (análise automatizada de acordo com faixa de risco previamente definida pelo gestor da política pública). </a:t>
              </a:r>
            </a:p>
          </p:txBody>
        </p:sp>
        <p:pic>
          <p:nvPicPr>
            <p:cNvPr id="15" name="Gráfico 14" descr="Documento com preenchimento sólido">
              <a:extLst>
                <a:ext uri="{FF2B5EF4-FFF2-40B4-BE49-F238E27FC236}">
                  <a16:creationId xmlns:a16="http://schemas.microsoft.com/office/drawing/2014/main" id="{3B576279-7001-01B3-091B-E4BD8D895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655" y="143349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66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15E921-22D2-43D8-A3BA-D763FF5A5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4942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B521448-B843-41C8-BB00-5CD69CBEE3A8}"/>
              </a:ext>
            </a:extLst>
          </p:cNvPr>
          <p:cNvSpPr txBox="1"/>
          <p:nvPr/>
        </p:nvSpPr>
        <p:spPr>
          <a:xfrm>
            <a:off x="1236784" y="1197024"/>
            <a:ext cx="10114671" cy="51398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4800" b="1">
                <a:solidFill>
                  <a:schemeClr val="tx2"/>
                </a:solidFill>
              </a:rPr>
              <a:t>Obrigado!</a:t>
            </a:r>
            <a:endParaRPr lang="pt-BR" sz="4800" b="1">
              <a:solidFill>
                <a:schemeClr val="tx2"/>
              </a:solidFill>
              <a:cs typeface="Calibri"/>
            </a:endParaRPr>
          </a:p>
          <a:p>
            <a:endParaRPr lang="pt-BR" sz="4400" b="1">
              <a:solidFill>
                <a:schemeClr val="tx2"/>
              </a:solidFill>
            </a:endParaRPr>
          </a:p>
          <a:p>
            <a:pPr algn="ctr"/>
            <a:r>
              <a:rPr lang="pt-BR" sz="4400" b="1">
                <a:solidFill>
                  <a:srgbClr val="002060"/>
                </a:solidFill>
                <a:cs typeface="Calibri"/>
              </a:rPr>
              <a:t>Controladoria-Geral da União</a:t>
            </a:r>
          </a:p>
          <a:p>
            <a:pPr algn="ctr"/>
            <a:r>
              <a:rPr lang="pt-BR" sz="4200" b="1">
                <a:solidFill>
                  <a:schemeClr val="accent1">
                    <a:lumMod val="75000"/>
                  </a:schemeClr>
                </a:solidFill>
              </a:rPr>
              <a:t>Secretaria Federal de Controle Interno</a:t>
            </a:r>
            <a:endParaRPr lang="pt-BR" sz="4200" b="1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algn="ctr"/>
            <a:r>
              <a:rPr lang="pt-BR" sz="3200" b="1">
                <a:solidFill>
                  <a:srgbClr val="002060"/>
                </a:solidFill>
              </a:rPr>
              <a:t>Diretoria de Auditoria de Políticas de Infraestrutura</a:t>
            </a:r>
            <a:endParaRPr lang="pt-BR" sz="3200" b="1">
              <a:solidFill>
                <a:srgbClr val="002060"/>
              </a:solidFill>
              <a:cs typeface="Calibri"/>
            </a:endParaRPr>
          </a:p>
          <a:p>
            <a:pPr algn="ctr"/>
            <a:r>
              <a:rPr lang="pt-BR" sz="2800" b="1">
                <a:solidFill>
                  <a:schemeClr val="accent1">
                    <a:lumMod val="75000"/>
                  </a:schemeClr>
                </a:solidFill>
              </a:rPr>
              <a:t>Coordenação-Geral de Auditoria das Áreas de Ciência, Tecnologia, Inovação e Comunicações</a:t>
            </a:r>
            <a:endParaRPr lang="pt-BR" sz="2800" b="1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algn="ctr"/>
            <a:endParaRPr lang="pt-BR" sz="2800" b="1">
              <a:solidFill>
                <a:schemeClr val="tx2"/>
              </a:solidFill>
              <a:cs typeface="Calibri"/>
            </a:endParaRPr>
          </a:p>
          <a:p>
            <a:pPr algn="ctr"/>
            <a:r>
              <a:rPr lang="pt-BR" sz="1600" b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sfc.cgtic@cgu.gov.br</a:t>
            </a:r>
            <a:endParaRPr lang="pt-BR" sz="1600" b="1">
              <a:solidFill>
                <a:schemeClr val="accent1"/>
              </a:solidFill>
              <a:cs typeface="Calibri"/>
            </a:endParaRPr>
          </a:p>
          <a:p>
            <a:pPr algn="ctr"/>
            <a:r>
              <a:rPr lang="pt-BR" sz="1600" b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marcelo.m.reis@cgu.gov.br</a:t>
            </a:r>
            <a:endParaRPr lang="pt-BR" sz="1600" b="1">
              <a:solidFill>
                <a:schemeClr val="accent1"/>
              </a:solidFill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4777700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678d9fe-0921-417d-8411-5f1c18defbbb}" enabled="0" method="" siteId="{6678d9fe-0921-417d-8411-5f1c18defbb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1367</Words>
  <Application>Microsoft Office PowerPoint</Application>
  <PresentationFormat>Widescreen</PresentationFormat>
  <Paragraphs>85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Aptos ExtraBold</vt:lpstr>
      <vt:lpstr>Arial</vt:lpstr>
      <vt:lpstr>Calibri</vt:lpstr>
      <vt:lpstr>Calibri Light</vt:lpstr>
      <vt:lpstr>TimesNewRomanPSMT</vt:lpstr>
      <vt:lpstr>Tema do Office</vt:lpstr>
      <vt:lpstr>Audiência Pública: A simplificação da legislação de CT&amp;I e a disseminação de boas práticas já adotadas no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PALESTRA Palestrante</dc:title>
  <dc:creator>Gabriela de Alencar Araripe Pereira</dc:creator>
  <cp:lastModifiedBy>Marcelo Montalvao Reis</cp:lastModifiedBy>
  <cp:revision>39</cp:revision>
  <dcterms:created xsi:type="dcterms:W3CDTF">2023-02-27T23:08:33Z</dcterms:created>
  <dcterms:modified xsi:type="dcterms:W3CDTF">2023-11-22T12:54:43Z</dcterms:modified>
</cp:coreProperties>
</file>