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8" r:id="rId2"/>
    <p:sldId id="295" r:id="rId3"/>
    <p:sldId id="310" r:id="rId4"/>
    <p:sldId id="279" r:id="rId5"/>
    <p:sldId id="296" r:id="rId6"/>
    <p:sldId id="309" r:id="rId7"/>
    <p:sldId id="297" r:id="rId8"/>
    <p:sldId id="298" r:id="rId9"/>
    <p:sldId id="299" r:id="rId10"/>
    <p:sldId id="300" r:id="rId11"/>
    <p:sldId id="318" r:id="rId12"/>
    <p:sldId id="301" r:id="rId13"/>
    <p:sldId id="303" r:id="rId14"/>
    <p:sldId id="304" r:id="rId15"/>
    <p:sldId id="305" r:id="rId16"/>
    <p:sldId id="317" r:id="rId17"/>
    <p:sldId id="313" r:id="rId18"/>
    <p:sldId id="314" r:id="rId19"/>
    <p:sldId id="306" r:id="rId20"/>
    <p:sldId id="316" r:id="rId21"/>
    <p:sldId id="31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 varScale="1">
        <p:scale>
          <a:sx n="86" d="100"/>
          <a:sy n="86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27C59A-D024-4F1D-878D-9CFA100468D1}" type="datetimeFigureOut">
              <a:rPr lang="pt-BR" smtClean="0"/>
              <a:pPr/>
              <a:t>08/12/2016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arlement-et-citoyens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78241" cy="294881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4347864"/>
            <a:ext cx="8746430" cy="3559175"/>
          </a:xfrm>
        </p:spPr>
        <p:txBody>
          <a:bodyPr/>
          <a:lstStyle/>
          <a:p>
            <a:pPr algn="ctr"/>
            <a:endParaRPr lang="pt-BR" altLang="pt-BR" sz="3200" b="1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365104"/>
            <a:ext cx="7773987" cy="1368425"/>
          </a:xfrm>
        </p:spPr>
        <p:txBody>
          <a:bodyPr/>
          <a:lstStyle/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dirty="0" smtClean="0">
                <a:cs typeface="Times New Roman" panose="02020603050405020304" pitchFamily="18" charset="0"/>
              </a:rPr>
              <a:t>Sérgio Soares Braga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i="1" dirty="0" smtClean="0">
                <a:cs typeface="Times New Roman" panose="02020603050405020304" pitchFamily="18" charset="0"/>
              </a:rPr>
              <a:t>Departamento de Ciência Política (DECP)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i="1" dirty="0" smtClean="0">
                <a:cs typeface="Times New Roman" panose="02020603050405020304" pitchFamily="18" charset="0"/>
              </a:rPr>
              <a:t>Universidade Federal do Paraná (UFPR)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endParaRPr lang="pt-BR" altLang="pt-B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06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90600"/>
          </a:xfrm>
        </p:spPr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Evolução do IFP x IDH (2014=&gt;2016)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8028384" cy="62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Implicações gerais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1026" name="Picture 2" descr="Resultado de imagem para Helen Margetts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1" y="1219200"/>
            <a:ext cx="3536893" cy="53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erghahnbooks.com/covers/TragardhCiv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00" y="1219200"/>
            <a:ext cx="3489263" cy="53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Berlin Sans FB" pitchFamily="34" charset="0"/>
              </a:rPr>
              <a:t>(3) Boas </a:t>
            </a:r>
            <a:r>
              <a:rPr lang="pt-BR" dirty="0" smtClean="0">
                <a:latin typeface="Berlin Sans FB" pitchFamily="34" charset="0"/>
              </a:rPr>
              <a:t>práticas: Commission </a:t>
            </a:r>
            <a:r>
              <a:rPr lang="pt-BR" dirty="0" err="1" smtClean="0">
                <a:latin typeface="Berlin Sans FB" pitchFamily="34" charset="0"/>
              </a:rPr>
              <a:t>on</a:t>
            </a:r>
            <a:r>
              <a:rPr lang="pt-BR" dirty="0" smtClean="0">
                <a:latin typeface="Berlin Sans FB" pitchFamily="34" charset="0"/>
              </a:rPr>
              <a:t> Digital Democracy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18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143000"/>
            <a:ext cx="72104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</a:t>
            </a:r>
            <a:r>
              <a:rPr lang="pt-BR" dirty="0" err="1" smtClean="0">
                <a:latin typeface="Berlin Sans FB" pitchFamily="34" charset="0"/>
              </a:rPr>
              <a:t>Canadian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Parliamentary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Review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3000"/>
            <a:ext cx="8712968" cy="58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Facebook da CGU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0200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LAB Hacker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6" y="1208277"/>
            <a:ext cx="10052057" cy="52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098977"/>
            <a:ext cx="9144000" cy="759023"/>
          </a:xfrm>
          <a:ln/>
        </p:spPr>
        <p:txBody>
          <a:bodyPr/>
          <a:lstStyle/>
          <a:p>
            <a:r>
              <a:rPr lang="en-US" sz="1100" u="sng">
                <a:solidFill>
                  <a:srgbClr val="0000FF"/>
                </a:solidFill>
                <a:latin typeface="Cambria Bold Italic" charset="0"/>
                <a:cs typeface="Cambria Bold Italic" charset="0"/>
                <a:sym typeface="Cambria Bold Italic" charset="0"/>
                <a:hlinkClick r:id="rId2"/>
              </a:rPr>
              <a:t>www.Parlement-et-Citoyens.fr</a:t>
            </a:r>
            <a:r>
              <a:rPr lang="en-US" sz="1100">
                <a:latin typeface="Cambria Bold Italic" charset="0"/>
                <a:cs typeface="Cambria Bold Italic" charset="0"/>
                <a:sym typeface="Cambria Bold Italic" charset="0"/>
              </a:rPr>
              <a:t> </a:t>
            </a:r>
            <a:endParaRPr lang="en-US" sz="1100">
              <a:latin typeface="Cambria Bold Italic" charset="0"/>
              <a:ea typeface="Songti SC Bold" charset="0"/>
              <a:cs typeface="Songti SC Bold" charset="0"/>
              <a:sym typeface="Cambria Bold Italic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4375547"/>
            <a:ext cx="5486177" cy="1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1368475"/>
            <a:ext cx="5486177" cy="259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55" y="1711152"/>
            <a:ext cx="2743646" cy="18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14" y="4080867"/>
            <a:ext cx="2742531" cy="1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982890" y="4955977"/>
            <a:ext cx="170781" cy="0"/>
          </a:xfrm>
          <a:prstGeom prst="line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467544" y="526852"/>
            <a:ext cx="7810276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 anchor="b"/>
          <a:lstStyle/>
          <a:p>
            <a:pPr>
              <a:lnSpc>
                <a:spcPts val="4078"/>
              </a:lnSpc>
            </a:pPr>
            <a:r>
              <a:rPr lang="en-US" sz="2700" dirty="0" err="1">
                <a:solidFill>
                  <a:srgbClr val="002060"/>
                </a:solidFill>
                <a:latin typeface="Berlin Sans FB" panose="020E0602020502020306" pitchFamily="34" charset="0"/>
                <a:ea typeface="ＭＳ Ｐゴシック" charset="0"/>
                <a:cs typeface="Cambria" charset="0"/>
                <a:sym typeface="Cambria" charset="0"/>
              </a:rPr>
              <a:t>Parlamento</a:t>
            </a:r>
            <a:r>
              <a:rPr lang="en-US" sz="2700" dirty="0">
                <a:solidFill>
                  <a:srgbClr val="002060"/>
                </a:solidFill>
                <a:latin typeface="Berlin Sans FB" panose="020E0602020502020306" pitchFamily="34" charset="0"/>
                <a:ea typeface="ＭＳ Ｐゴシック" charset="0"/>
                <a:cs typeface="Cambria" charset="0"/>
                <a:sym typeface="Cambria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Berlin Sans FB" panose="020E0602020502020306" pitchFamily="34" charset="0"/>
                <a:ea typeface="ＭＳ Ｐゴシック" charset="0"/>
                <a:cs typeface="Cambria" charset="0"/>
                <a:sym typeface="Cambria" charset="0"/>
              </a:rPr>
              <a:t>francê</a:t>
            </a:r>
            <a:r>
              <a:rPr lang="en-US" sz="2700" dirty="0" err="1">
                <a:solidFill>
                  <a:srgbClr val="002060"/>
                </a:solidFill>
                <a:latin typeface="Cambria" charset="0"/>
                <a:ea typeface="ＭＳ Ｐゴシック" charset="0"/>
                <a:cs typeface="Cambria" charset="0"/>
                <a:sym typeface="Cambria" charset="0"/>
              </a:rPr>
              <a:t>s</a:t>
            </a:r>
            <a:endParaRPr lang="en-US" sz="2700" dirty="0">
              <a:solidFill>
                <a:srgbClr val="002060"/>
              </a:solidFill>
              <a:latin typeface="Cambria" charset="0"/>
              <a:ea typeface="ＭＳ Ｐゴシック" charset="0"/>
              <a:cs typeface="Cambria" charset="0"/>
              <a:sym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Politicas publicas e seu alcance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37760"/>
          </a:xfrm>
        </p:spPr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4" y="1149174"/>
            <a:ext cx="8567192" cy="58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Parlamento Jovem de Palmeira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37760"/>
          </a:xfrm>
        </p:spPr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59"/>
            <a:ext cx="7344816" cy="56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(4) </a:t>
            </a:r>
            <a:r>
              <a:rPr lang="pt-BR" dirty="0" smtClean="0">
                <a:latin typeface="Berlin Sans FB" pitchFamily="34" charset="0"/>
              </a:rPr>
              <a:t>Prospectos para o Congresso do Futuro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Aperfeiçoar os mecanismos de interação e apoio com </a:t>
            </a:r>
            <a:r>
              <a:rPr lang="pt-BR" sz="2000" dirty="0" smtClean="0"/>
              <a:t>apoiadores </a:t>
            </a:r>
            <a:r>
              <a:rPr lang="pt-BR" sz="2000" dirty="0"/>
              <a:t>e </a:t>
            </a:r>
            <a:r>
              <a:rPr lang="en-GB" sz="2000" dirty="0" smtClean="0"/>
              <a:t>Stakeholders</a:t>
            </a:r>
            <a:r>
              <a:rPr lang="pt-BR" sz="2000" dirty="0" smtClean="0"/>
              <a:t> [Comitês tripartites] =&gt; Instituto Nacional de Democracia Digital do Prof. Wilson Gomes (UFBA).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b="1" dirty="0"/>
              <a:t>Fortalecer </a:t>
            </a:r>
            <a:r>
              <a:rPr lang="pt-BR" sz="2000" b="1" dirty="0" smtClean="0"/>
              <a:t>e dar autonomia e visibilidade ao </a:t>
            </a:r>
            <a:r>
              <a:rPr lang="pt-BR" sz="2000" dirty="0" smtClean="0"/>
              <a:t>trabalho das </a:t>
            </a:r>
            <a:r>
              <a:rPr lang="pt-BR" sz="2000" dirty="0"/>
              <a:t>assessorias especializadas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Instituir </a:t>
            </a:r>
            <a:r>
              <a:rPr lang="pt-BR" sz="2000" b="1" dirty="0"/>
              <a:t>Comitês de </a:t>
            </a:r>
            <a:r>
              <a:rPr lang="pt-BR" sz="2000" b="1" dirty="0" smtClean="0"/>
              <a:t>Monitoramento </a:t>
            </a:r>
            <a:r>
              <a:rPr lang="pt-BR" sz="2000" dirty="0"/>
              <a:t>com representantes </a:t>
            </a:r>
            <a:r>
              <a:rPr lang="pt-BR" sz="2000" dirty="0" smtClean="0"/>
              <a:t>externos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Estabelecer parcerias e investir nos </a:t>
            </a:r>
            <a:r>
              <a:rPr lang="pt-BR" sz="2000" b="1" dirty="0" smtClean="0"/>
              <a:t>dados abertos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Aprimorar a </a:t>
            </a:r>
            <a:r>
              <a:rPr lang="pt-BR" sz="2000" b="1" dirty="0" smtClean="0"/>
              <a:t>responsividade do órgão =&gt; contato com eleitor =&gt; </a:t>
            </a:r>
            <a:r>
              <a:rPr lang="pt-BR" sz="2000" b="1" dirty="0" smtClean="0"/>
              <a:t>TVs Públicas na </a:t>
            </a:r>
            <a:r>
              <a:rPr lang="pt-BR" sz="2000" b="1" dirty="0" smtClean="0"/>
              <a:t>TV </a:t>
            </a:r>
            <a:r>
              <a:rPr lang="pt-BR" sz="2000" b="1" dirty="0" smtClean="0"/>
              <a:t>aberta (BBC I-player)</a:t>
            </a:r>
            <a:endParaRPr lang="pt-BR" sz="2000" b="1" dirty="0" smtClean="0"/>
          </a:p>
          <a:p>
            <a:pPr algn="just">
              <a:spcAft>
                <a:spcPts val="600"/>
              </a:spcAft>
            </a:pPr>
            <a:r>
              <a:rPr lang="pt-BR" sz="2000" b="1" dirty="0" smtClean="0"/>
              <a:t>Dinamizar </a:t>
            </a:r>
            <a:r>
              <a:rPr lang="pt-BR" sz="2000" b="1" dirty="0" err="1" smtClean="0"/>
              <a:t>intercâmcios</a:t>
            </a:r>
            <a:r>
              <a:rPr lang="pt-BR" sz="2000" b="1" dirty="0" smtClean="0"/>
              <a:t> e criação de inteligência coletiva </a:t>
            </a:r>
            <a:r>
              <a:rPr lang="pt-BR" sz="2000" dirty="0" smtClean="0"/>
              <a:t>e </a:t>
            </a:r>
            <a:r>
              <a:rPr lang="pt-BR" sz="2000" dirty="0" smtClean="0"/>
              <a:t>organizar Fóruns e Redes de Colaboração (Senado tem um papel fundamental nessa integração por seu papel no sistema federativo) =&gt; Criar um sistema </a:t>
            </a:r>
            <a:r>
              <a:rPr lang="pt-BR" sz="2000" dirty="0" err="1" smtClean="0"/>
              <a:t>capilarizado</a:t>
            </a:r>
            <a:r>
              <a:rPr lang="pt-BR" sz="2000" dirty="0" smtClean="0"/>
              <a:t> de integração com o eleitor.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6644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Tema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 algn="ctr">
              <a:buNone/>
            </a:pPr>
            <a:endParaRPr lang="pt-BR" sz="1800" dirty="0"/>
          </a:p>
          <a:p>
            <a:pPr marL="274320" lvl="1" indent="0" algn="ctr">
              <a:buNone/>
            </a:pPr>
            <a:endParaRPr lang="pt-BR" sz="1800" b="1" dirty="0" smtClean="0"/>
          </a:p>
          <a:p>
            <a:pPr marL="274320" lvl="1" indent="0" algn="ctr">
              <a:buNone/>
            </a:pPr>
            <a:endParaRPr lang="pt-BR" sz="1800" b="1" dirty="0"/>
          </a:p>
          <a:p>
            <a:pPr marL="274320" lvl="1" indent="0" algn="ctr">
              <a:buNone/>
            </a:pPr>
            <a:endParaRPr lang="pt-BR" sz="1800" b="1" dirty="0" smtClean="0"/>
          </a:p>
          <a:p>
            <a:pPr marL="274320" lvl="1" indent="0" algn="ctr">
              <a:buNone/>
            </a:pPr>
            <a:endParaRPr lang="pt-BR" sz="1800" b="1" dirty="0" smtClean="0"/>
          </a:p>
          <a:p>
            <a:pPr marL="274320" lvl="1" indent="0" algn="ctr">
              <a:buNone/>
            </a:pPr>
            <a:r>
              <a:rPr lang="en-GB" sz="3200" b="1" dirty="0" smtClean="0"/>
              <a:t>DEMOCRACIA </a:t>
            </a:r>
            <a:r>
              <a:rPr lang="en-GB" sz="3200" b="1" dirty="0"/>
              <a:t>REPRESENTATIVA NO MUNDO DIGITAL</a:t>
            </a:r>
            <a:endParaRPr lang="pt-BR" sz="3200" dirty="0" smtClean="0"/>
          </a:p>
          <a:p>
            <a:pPr algn="just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Referências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BRAGA, S. (2007). O papel das </a:t>
            </a:r>
            <a:r>
              <a:rPr lang="pt-BR" sz="2000" dirty="0" err="1"/>
              <a:t>TICs</a:t>
            </a:r>
            <a:r>
              <a:rPr lang="pt-BR" sz="2000" dirty="0"/>
              <a:t> na institucionalização das democracias: um estudo sobre a informatização dos órgãos legislativos na América do Sul com destaque para o Brasil  Brasília: </a:t>
            </a:r>
            <a:r>
              <a:rPr lang="pt-BR" sz="2000" dirty="0" err="1"/>
              <a:t>Plenarium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LESTON-BANDEIRA, C. (2007). The </a:t>
            </a:r>
            <a:r>
              <a:rPr lang="pt-BR" sz="2000" dirty="0" err="1"/>
              <a:t>impact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Internet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Parliaments</a:t>
            </a:r>
            <a:r>
              <a:rPr lang="pt-BR" sz="2000" dirty="0"/>
              <a:t>: a </a:t>
            </a:r>
            <a:r>
              <a:rPr lang="pt-BR" sz="2000" dirty="0" err="1"/>
              <a:t>Legislative</a:t>
            </a:r>
            <a:r>
              <a:rPr lang="pt-BR" sz="2000" dirty="0"/>
              <a:t> Studies Framework.  </a:t>
            </a:r>
            <a:r>
              <a:rPr lang="pt-BR" sz="2000" dirty="0" err="1"/>
              <a:t>Parliamentary</a:t>
            </a:r>
            <a:r>
              <a:rPr lang="pt-BR" sz="2000" dirty="0"/>
              <a:t> </a:t>
            </a:r>
            <a:r>
              <a:rPr lang="pt-BR" sz="2000" dirty="0" err="1"/>
              <a:t>Affairs</a:t>
            </a:r>
            <a:r>
              <a:rPr lang="pt-BR" sz="2000" dirty="0"/>
              <a:t>, London, v. 60, n. 4, p. 655-674.aug. 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LESTON-BANDEIRA, C.; WARD, S. (2008). </a:t>
            </a:r>
            <a:r>
              <a:rPr lang="pt-BR" sz="2000" dirty="0" err="1"/>
              <a:t>Parliaments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Digital Age.  Oxford: The </a:t>
            </a:r>
            <a:r>
              <a:rPr lang="pt-BR" sz="2000" dirty="0" err="1"/>
              <a:t>Britsh</a:t>
            </a:r>
            <a:r>
              <a:rPr lang="pt-BR" sz="2000" dirty="0"/>
              <a:t> </a:t>
            </a:r>
            <a:r>
              <a:rPr lang="pt-BR" sz="2000" dirty="0" err="1"/>
              <a:t>Academy</a:t>
            </a:r>
            <a:r>
              <a:rPr lang="pt-BR" sz="2000" dirty="0"/>
              <a:t>.  51 p. Oxford Internet </a:t>
            </a:r>
            <a:r>
              <a:rPr lang="pt-BR" sz="2000" dirty="0" err="1"/>
              <a:t>Institut</a:t>
            </a:r>
            <a:r>
              <a:rPr lang="pt-BR" sz="2000" dirty="0"/>
              <a:t>, </a:t>
            </a:r>
            <a:r>
              <a:rPr lang="pt-BR" sz="2000" dirty="0" err="1"/>
              <a:t>Forum</a:t>
            </a:r>
            <a:r>
              <a:rPr lang="pt-BR" sz="2000" dirty="0"/>
              <a:t> </a:t>
            </a:r>
            <a:r>
              <a:rPr lang="pt-BR" sz="2000" dirty="0" err="1"/>
              <a:t>Discussion</a:t>
            </a:r>
            <a:r>
              <a:rPr lang="pt-BR" sz="2000" dirty="0"/>
              <a:t> </a:t>
            </a:r>
            <a:r>
              <a:rPr lang="pt-BR" sz="2000" dirty="0" err="1"/>
              <a:t>Report</a:t>
            </a:r>
            <a:r>
              <a:rPr lang="pt-BR" sz="2000" dirty="0"/>
              <a:t> 13, </a:t>
            </a:r>
            <a:r>
              <a:rPr lang="pt-BR" sz="2000" dirty="0" err="1"/>
              <a:t>January</a:t>
            </a:r>
            <a:r>
              <a:rPr lang="pt-BR" sz="2000" dirty="0"/>
              <a:t> 2008. </a:t>
            </a:r>
            <a:endParaRPr lang="pt-BR" sz="2000" dirty="0" smtClean="0"/>
          </a:p>
          <a:p>
            <a:pPr algn="just">
              <a:spcAft>
                <a:spcPts val="600"/>
              </a:spcAft>
            </a:pPr>
            <a:r>
              <a:rPr lang="en-US" altLang="pt-BR" sz="2000" dirty="0"/>
              <a:t>NORRIS, P. (2001). </a:t>
            </a:r>
            <a:r>
              <a:rPr lang="en-US" altLang="pt-BR" sz="2000" i="1" dirty="0"/>
              <a:t>Digital Divide: Civic Engagement, Information Poverty, and the Internet Worldwide.</a:t>
            </a:r>
            <a:r>
              <a:rPr lang="en-US" altLang="pt-BR" sz="2000" dirty="0"/>
              <a:t> </a:t>
            </a:r>
            <a:r>
              <a:rPr lang="en-US" altLang="pt-BR" sz="2000" i="1" dirty="0"/>
              <a:t> </a:t>
            </a:r>
            <a:r>
              <a:rPr lang="pt-BR" altLang="pt-BR" sz="2000" dirty="0"/>
              <a:t>Cambridge: Cambridge </a:t>
            </a:r>
            <a:r>
              <a:rPr lang="pt-BR" altLang="pt-BR" sz="2000" dirty="0" err="1"/>
              <a:t>University</a:t>
            </a:r>
            <a:r>
              <a:rPr lang="pt-BR" altLang="pt-BR" sz="2000" dirty="0"/>
              <a:t> Press.</a:t>
            </a:r>
            <a:endParaRPr lang="en-US" altLang="pt-BR" sz="2000" dirty="0"/>
          </a:p>
          <a:p>
            <a:pPr marL="0" indent="0" algn="just">
              <a:spcAft>
                <a:spcPts val="600"/>
              </a:spcAft>
              <a:buNone/>
            </a:pP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936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4000" dirty="0">
                <a:latin typeface="Berlin Sans FB" pitchFamily="34" charset="0"/>
              </a:rPr>
              <a:t>Grato pela atenção. </a:t>
            </a:r>
            <a:endParaRPr lang="pt-BR" sz="40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endParaRPr lang="pt-BR" sz="4000" dirty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pt-BR" sz="4000" dirty="0" err="1" smtClean="0">
                <a:latin typeface="Berlin Sans FB" pitchFamily="34" charset="0"/>
              </a:rPr>
              <a:t>Email</a:t>
            </a:r>
            <a:r>
              <a:rPr lang="pt-BR" sz="4000" dirty="0">
                <a:latin typeface="Berlin Sans FB" pitchFamily="34" charset="0"/>
              </a:rPr>
              <a:t>: sssbraga@gmail.com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30490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Estrutura da apresentação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>
              <a:spcBef>
                <a:spcPct val="100000"/>
              </a:spcBef>
            </a:pPr>
            <a:r>
              <a:rPr lang="pt-BR" altLang="pt-BR" sz="2000" dirty="0" smtClean="0"/>
              <a:t>(</a:t>
            </a:r>
            <a:r>
              <a:rPr lang="pt-BR" altLang="pt-BR" sz="2000" dirty="0"/>
              <a:t>1) Idéias básicas subjacentes;</a:t>
            </a:r>
          </a:p>
          <a:p>
            <a:pPr>
              <a:spcBef>
                <a:spcPct val="100000"/>
              </a:spcBef>
            </a:pPr>
            <a:r>
              <a:rPr lang="pt-BR" altLang="pt-BR" sz="2000" dirty="0"/>
              <a:t>(2) Funções do parlamento e papel dos portais parlamentares;</a:t>
            </a:r>
          </a:p>
          <a:p>
            <a:pPr>
              <a:spcBef>
                <a:spcPct val="100000"/>
              </a:spcBef>
            </a:pPr>
            <a:r>
              <a:rPr lang="pt-BR" altLang="pt-BR" sz="2000" dirty="0"/>
              <a:t>(3) Exemplos de boas </a:t>
            </a:r>
            <a:r>
              <a:rPr lang="pt-BR" altLang="pt-BR" sz="2000" dirty="0" smtClean="0"/>
              <a:t>práticas (</a:t>
            </a:r>
            <a:r>
              <a:rPr lang="pt-BR" altLang="pt-BR" sz="2000" dirty="0" err="1"/>
              <a:t>H</a:t>
            </a:r>
            <a:r>
              <a:rPr lang="pt-BR" altLang="pt-BR" sz="2000" dirty="0" err="1" smtClean="0"/>
              <a:t>omework</a:t>
            </a:r>
            <a:r>
              <a:rPr lang="pt-BR" altLang="pt-BR" sz="2000" dirty="0" smtClean="0"/>
              <a:t>);</a:t>
            </a:r>
            <a:endParaRPr lang="pt-BR" altLang="pt-BR" sz="2000" dirty="0"/>
          </a:p>
          <a:p>
            <a:pPr>
              <a:spcBef>
                <a:spcPct val="100000"/>
              </a:spcBef>
            </a:pPr>
            <a:r>
              <a:rPr lang="pt-BR" altLang="pt-BR" sz="2000" dirty="0"/>
              <a:t>(4) Prescrições &amp; Sugestões. 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2871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erlin Sans FB" pitchFamily="34" charset="0"/>
              </a:rPr>
              <a:t>(1) Três </a:t>
            </a:r>
            <a:r>
              <a:rPr lang="pt-BR" dirty="0" err="1">
                <a:latin typeface="Berlin Sans FB" pitchFamily="34" charset="0"/>
              </a:rPr>
              <a:t>idéias</a:t>
            </a:r>
            <a:r>
              <a:rPr lang="pt-BR" dirty="0">
                <a:latin typeface="Berlin Sans FB" pitchFamily="34" charset="0"/>
              </a:rPr>
              <a:t> básicas subjacentes: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Virtual political system e “</a:t>
            </a:r>
            <a:r>
              <a:rPr lang="pt-BR" sz="2000" dirty="0" err="1"/>
              <a:t>critical</a:t>
            </a:r>
            <a:r>
              <a:rPr lang="pt-BR" sz="2000" dirty="0"/>
              <a:t> </a:t>
            </a:r>
            <a:r>
              <a:rPr lang="pt-BR" sz="2000" dirty="0" err="1"/>
              <a:t>citizens</a:t>
            </a:r>
            <a:r>
              <a:rPr lang="pt-BR" sz="2000" dirty="0"/>
              <a:t>” (Norris, 2001, 2009</a:t>
            </a:r>
            <a:r>
              <a:rPr lang="pt-BR" sz="2000" dirty="0" smtClean="0"/>
              <a:t>)</a:t>
            </a:r>
          </a:p>
          <a:p>
            <a:pPr algn="just">
              <a:spcAft>
                <a:spcPts val="600"/>
              </a:spcAft>
            </a:pP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Outras funções desempenhadas pelo parlamento além da função de representação (Leston-Bandeira, 2007)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Rumo </a:t>
            </a:r>
            <a:r>
              <a:rPr lang="pt-BR" sz="2000" dirty="0"/>
              <a:t>a uma democracia parlamentar mais participativa e com mais espaços de deliberação (</a:t>
            </a:r>
            <a:r>
              <a:rPr lang="pt-BR" sz="2000" dirty="0" err="1"/>
              <a:t>Dominic</a:t>
            </a:r>
            <a:r>
              <a:rPr lang="pt-BR" sz="2000" dirty="0"/>
              <a:t> </a:t>
            </a:r>
            <a:r>
              <a:rPr lang="pt-BR" sz="2000" dirty="0" err="1"/>
              <a:t>Tinley</a:t>
            </a:r>
            <a:r>
              <a:rPr lang="pt-BR" sz="2000" dirty="0"/>
              <a:t>, </a:t>
            </a:r>
            <a:r>
              <a:rPr lang="pt-BR" sz="2000" dirty="0" smtClean="0"/>
              <a:t>2008, Coleman, 2009) </a:t>
            </a: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erlin Sans FB" pitchFamily="34" charset="0"/>
              </a:rPr>
              <a:t>Virtual Political </a:t>
            </a:r>
            <a:r>
              <a:rPr lang="pt-BR" dirty="0" smtClean="0">
                <a:latin typeface="Berlin Sans FB" pitchFamily="34" charset="0"/>
              </a:rPr>
              <a:t>System &amp; </a:t>
            </a:r>
            <a:r>
              <a:rPr lang="pt-BR" dirty="0" err="1" smtClean="0">
                <a:latin typeface="Berlin Sans FB" pitchFamily="34" charset="0"/>
              </a:rPr>
              <a:t>Critical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Citizens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21788" cy="5386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endParaRPr lang="pt-BR" altLang="pt-BR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pt-BR" altLang="pt-BR" smtClean="0"/>
              <a:t>Figuras da Lesan Bandeira: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020"/>
            <a:ext cx="6913562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Berlin Sans FB" pitchFamily="34" charset="0"/>
              </a:rPr>
              <a:t>Funções básicas do legislativo e os websites parlamentares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b="1" dirty="0"/>
              <a:t>(i) Legislação </a:t>
            </a:r>
            <a:r>
              <a:rPr lang="pt-BR" sz="2000" dirty="0"/>
              <a:t>=&gt; informações sobre sinopses e criação de espaços de intervenção e de ampliação da deliberação pública;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ii</a:t>
            </a:r>
            <a:r>
              <a:rPr lang="pt-BR" sz="2000" b="1" dirty="0"/>
              <a:t>) Representação </a:t>
            </a:r>
            <a:r>
              <a:rPr lang="pt-BR" sz="2000" b="1" dirty="0" smtClean="0"/>
              <a:t>&amp; formação de elites</a:t>
            </a:r>
            <a:r>
              <a:rPr lang="pt-BR" sz="2000" dirty="0" smtClean="0"/>
              <a:t>=&gt; </a:t>
            </a:r>
            <a:r>
              <a:rPr lang="pt-BR" sz="2000" dirty="0"/>
              <a:t>informações sobre parlamentares e criação de espaços de contato com MPs;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iii</a:t>
            </a:r>
            <a:r>
              <a:rPr lang="pt-BR" sz="2000" b="1" dirty="0"/>
              <a:t>) Resolução de conflitos </a:t>
            </a:r>
            <a:r>
              <a:rPr lang="pt-BR" sz="2000" dirty="0"/>
              <a:t>=&gt; divulgação das discussões e criação de espaços de deliberação;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iv</a:t>
            </a:r>
            <a:r>
              <a:rPr lang="pt-BR" sz="2000" b="1" dirty="0"/>
              <a:t>) Educação =&gt; </a:t>
            </a:r>
            <a:r>
              <a:rPr lang="pt-BR" sz="2000" dirty="0"/>
              <a:t>criação de espaços de comunicação com a sociedade e divulgação das atividades do parlamento;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(v) </a:t>
            </a:r>
            <a:r>
              <a:rPr lang="pt-BR" sz="2000" b="1" dirty="0" smtClean="0"/>
              <a:t>Fiscalização e supervisão </a:t>
            </a:r>
            <a:r>
              <a:rPr lang="pt-BR" sz="2000" b="1" dirty="0"/>
              <a:t>=&gt; </a:t>
            </a:r>
            <a:r>
              <a:rPr lang="pt-BR" sz="2000" dirty="0"/>
              <a:t>monitoramento das ações da administração pública através das Comissões e instrumentos regimentais;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(vi) Legitimação =&gt; </a:t>
            </a:r>
            <a:r>
              <a:rPr lang="pt-BR" sz="2000" dirty="0"/>
              <a:t>criação de espaços de divulgação do papel do legislativo para a sociedade (TV Legislativo etc.)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6785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Berlin Sans FB" pitchFamily="34" charset="0"/>
              </a:rPr>
              <a:t>Primeiros passos na longa jornada rumo a uma </a:t>
            </a:r>
            <a:r>
              <a:rPr lang="pt-BR" dirty="0" smtClean="0">
                <a:latin typeface="Berlin Sans FB" pitchFamily="34" charset="0"/>
              </a:rPr>
              <a:t>democracia </a:t>
            </a:r>
            <a:r>
              <a:rPr lang="pt-BR" dirty="0">
                <a:latin typeface="Berlin Sans FB" pitchFamily="34" charset="0"/>
              </a:rPr>
              <a:t>parlamentar mais transparente e participativa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1540609"/>
            <a:ext cx="9732945" cy="529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22477"/>
            <a:ext cx="9829991" cy="71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463</TotalTime>
  <Words>607</Words>
  <Application>Microsoft Office PowerPoint</Application>
  <PresentationFormat>Apresentação na tela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Berlin Sans FB</vt:lpstr>
      <vt:lpstr>Bookman Old Style</vt:lpstr>
      <vt:lpstr>Cambria</vt:lpstr>
      <vt:lpstr>Cambria Bold Italic</vt:lpstr>
      <vt:lpstr>Gill Sans MT</vt:lpstr>
      <vt:lpstr>Songti SC Bold</vt:lpstr>
      <vt:lpstr>Times New Roman</vt:lpstr>
      <vt:lpstr>Wingdings</vt:lpstr>
      <vt:lpstr>Wingdings 3</vt:lpstr>
      <vt:lpstr>Origem</vt:lpstr>
      <vt:lpstr>Apresentação do PowerPoint</vt:lpstr>
      <vt:lpstr>Tema</vt:lpstr>
      <vt:lpstr>Estrutura da apresentação</vt:lpstr>
      <vt:lpstr>(1) Três idéias básicas subjacentes: </vt:lpstr>
      <vt:lpstr>Virtual Political System &amp; Critical Citizens</vt:lpstr>
      <vt:lpstr>Apresentação do PowerPoint</vt:lpstr>
      <vt:lpstr>Funções básicas do legislativo e os websites parlamentares</vt:lpstr>
      <vt:lpstr>Primeiros passos na longa jornada rumo a uma democracia parlamentar mais transparente e participativa</vt:lpstr>
      <vt:lpstr>Apresentação do PowerPoint</vt:lpstr>
      <vt:lpstr>Evolução do IFP x IDH (2014=&gt;2016)</vt:lpstr>
      <vt:lpstr>Implicações gerais</vt:lpstr>
      <vt:lpstr>(3) Boas práticas: Commission on Digital Democracy</vt:lpstr>
      <vt:lpstr>Boas práticas: Canadian Parliamentary Review</vt:lpstr>
      <vt:lpstr>Boas práticas: Facebook da CGU</vt:lpstr>
      <vt:lpstr>Boas práticas: LAB Hacker</vt:lpstr>
      <vt:lpstr>www.Parlement-et-Citoyens.fr </vt:lpstr>
      <vt:lpstr>Boas práticas: Politicas publicas e seu alcance</vt:lpstr>
      <vt:lpstr>Boas práticas: Parlamento Jovem de Palmeira</vt:lpstr>
      <vt:lpstr>(4) Prospectos para o Congresso do Futuro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ssbraga</dc:creator>
  <cp:lastModifiedBy>Sérgio Braga</cp:lastModifiedBy>
  <cp:revision>43</cp:revision>
  <dcterms:created xsi:type="dcterms:W3CDTF">2012-10-24T12:24:34Z</dcterms:created>
  <dcterms:modified xsi:type="dcterms:W3CDTF">2016-12-09T01:15:38Z</dcterms:modified>
</cp:coreProperties>
</file>