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8" r:id="rId2"/>
    <p:sldId id="257" r:id="rId3"/>
    <p:sldId id="258" r:id="rId4"/>
    <p:sldId id="28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0A2DB-FD6E-4661-A8FB-B16BC8625D0F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62191-44A4-41D7-A5B6-6DC650EE6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10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647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89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600FC-6C28-46AD-B009-E59751AAF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9A5379-C0B9-4C3F-B89F-6E93CA3D1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D2C65C-EE95-4874-BA22-C7EE5672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B02EDF-FBD4-4E95-BD9C-CD56845B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ADC97A-738D-4729-9980-E50E0F9D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53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B4B37-1B7F-436F-B8CF-F0C7FBD5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0BA5AD-B1F9-4E17-85E9-54EE2FBBB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E35E0E-69E8-48D0-A31E-050DF99E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A63D69-A737-4173-AEDE-F5973976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BBDBFC-6A72-45DD-BC60-2BC0BCFC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4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9D6570-371A-42F4-B826-94E3CC695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AC2503F-8AF3-4176-B8A5-954A8368F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A45C58-C9D7-4086-B170-AF3BD1A1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915691-F760-4197-8993-6CCB14CC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F73290-0131-400C-80AA-77CF02F9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45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877C1-19AE-4998-A23D-3769D1CF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4FC1C4-590B-4E25-A5CC-E171E6DD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579062-D7AB-409F-9CCC-EC7094E5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B392C0-4E7D-4A35-9783-89B445C6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D762F5-EE22-4865-9AAE-DBD9CA8D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49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C9F73-3A16-414F-8A58-894899D0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44AD44-B357-4D64-A46B-C8184B39D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90B0ED-2648-468B-A394-377E22E3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EABE85-F597-465B-8352-19DCF172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C8AD1D-CB74-4B5B-83AF-6FFBE077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1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DE906-B358-45CF-BDB0-38F49A5D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A7221E-22DA-4056-913F-67AE11E4F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708049-2A88-4042-A6FA-CCB0C41CA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757DDC-51D7-4DF0-9629-DC957ACC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88DEA-FB6A-4BCF-9B54-4656301D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607C4D-4C12-49A2-926E-25CE4040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54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7B6B8-8BBE-4E14-A4D6-138859AB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CBDA9A-7A30-433C-9290-C204D0160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2B9724-61BD-4DD4-8F11-3188A8843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CAA642-D4B7-4EFF-B5CD-5FEE63A18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0C4746-3346-4F73-A992-83A99226E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F39B491-D947-46E4-9568-2D1C1541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35DD3AA-5802-435A-ABF0-12D6B470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BF36F54-31CA-43C8-B61E-53E7ACD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35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C9D3F-675F-4624-8E05-369BD248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A7807F-CBC3-4911-9CFE-91BC4BE8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F94261-AA78-4CEA-B3A6-79AF338F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4038F0F-36C5-4552-B97C-008BCECB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83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2A9799-7A1E-4CB7-B798-512D9EA0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F04634E-2F2B-472D-9E43-8E2FB30D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439460-D679-462C-A375-B329270A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4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83BCA-62E1-47F4-B702-F2EB3998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207727-4D1C-4840-9799-579B2D107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691B6B-7C93-42D7-A596-0346D6925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E089A1-5544-4A89-B5D0-08097D82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3A9DB8-068D-4108-A696-ABD7A60F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6325AA-41EF-4D86-AE85-5FEE71B3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57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FE924-5602-4836-BD7F-9C63E4B5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0BF388F-F101-4854-B50A-84BB650E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C2ED3F4-F100-47F2-B94D-3A5332F2A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2A20EC-1FB9-4DD1-A731-FDDE3525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CD3460-D5EE-40FE-A5EA-A2A3CDF0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1E549F-B5FE-448A-94EF-48975393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52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699A473-28FB-49CE-9B10-3C378A90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462B1A-4D9C-4E74-A387-01F93B6FB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8EF4F1-1C48-47A9-9156-F2267FF74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F4D9-9D19-4ABB-980B-F7FF214DB32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0B1361-095D-42C0-815D-DB285FC70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8B01A8-FBEE-4A0D-A407-1C8A12138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76C3F-5870-45FE-86A9-C9842BC3BA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73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0;p6">
            <a:extLst>
              <a:ext uri="{FF2B5EF4-FFF2-40B4-BE49-F238E27FC236}">
                <a16:creationId xmlns:a16="http://schemas.microsoft.com/office/drawing/2014/main" id="{DE0D51B2-6346-4CE4-BF76-EADC41CAA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44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5246076" y="5111517"/>
            <a:ext cx="649458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Rounded Mplus 1c Black" panose="020B0902020203020207" pitchFamily="34" charset="-128"/>
                <a:ea typeface="Rounded Mplus 1c Black" panose="020B0902020203020207" pitchFamily="34" charset="-128"/>
                <a:cs typeface="Rounded Mplus 1c Black" panose="020B0902020203020207" pitchFamily="34" charset="-128"/>
                <a:sym typeface="Calibri"/>
              </a:rPr>
              <a:t>Vanessa Costa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200" dirty="0" err="1">
                <a:solidFill>
                  <a:schemeClr val="bg1"/>
                </a:solidFill>
                <a:latin typeface="Rounded Mplus 1c Black" panose="020B0902020203020207" pitchFamily="34" charset="-128"/>
                <a:ea typeface="Rounded Mplus 1c Black" panose="020B0902020203020207" pitchFamily="34" charset="-128"/>
                <a:cs typeface="Rounded Mplus 1c Black" panose="020B0902020203020207" pitchFamily="34" charset="-128"/>
                <a:sym typeface="Calibri"/>
              </a:rPr>
              <a:t>presidente</a:t>
            </a:r>
            <a:r>
              <a:rPr lang="en-US" sz="2800" kern="1200" dirty="0">
                <a:solidFill>
                  <a:schemeClr val="bg1"/>
                </a:solidFill>
                <a:latin typeface="Rounded Mplus 1c Black" panose="020B0902020203020207" pitchFamily="34" charset="-128"/>
                <a:ea typeface="Rounded Mplus 1c Black" panose="020B0902020203020207" pitchFamily="34" charset="-128"/>
                <a:cs typeface="Rounded Mplus 1c Black" panose="020B0902020203020207" pitchFamily="34" charset="-128"/>
                <a:sym typeface="Calibri"/>
              </a:rPr>
              <a:t> ADIBRA</a:t>
            </a:r>
            <a:endParaRPr sz="2800" kern="1200" dirty="0">
              <a:solidFill>
                <a:schemeClr val="bg1"/>
              </a:solidFill>
              <a:latin typeface="Rounded Mplus 1c Black" panose="020B0902020203020207" pitchFamily="34" charset="-128"/>
              <a:ea typeface="Rounded Mplus 1c Black" panose="020B0902020203020207" pitchFamily="34" charset="-128"/>
              <a:cs typeface="Rounded Mplus 1c Black" panose="020B0902020203020207" pitchFamily="34" charset="-128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F75EEE8-1C15-48E7-9963-3B8B68BBCCB6}"/>
              </a:ext>
            </a:extLst>
          </p:cNvPr>
          <p:cNvSpPr/>
          <p:nvPr/>
        </p:nvSpPr>
        <p:spPr>
          <a:xfrm>
            <a:off x="451339" y="2805429"/>
            <a:ext cx="6741031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>
                <a:ln>
                  <a:noFill/>
                </a:ln>
                <a:solidFill>
                  <a:srgbClr val="FFB91C"/>
                </a:solidFill>
                <a:effectLst/>
                <a:uLnTx/>
                <a:uFillTx/>
                <a:latin typeface="Rounded Mplus 1c Black" panose="020B0902020203020207" pitchFamily="34" charset="-128"/>
                <a:ea typeface="Rounded Mplus 1c Black" panose="020B0902020203020207" pitchFamily="34" charset="-128"/>
                <a:cs typeface="Rounded Mplus 1c Black" panose="020B0902020203020207" pitchFamily="34" charset="-128"/>
              </a:rPr>
              <a:t>7ª Mesa do 1º Ciclo</a:t>
            </a:r>
            <a:br>
              <a:rPr kumimoji="0" lang="pt-BR" sz="4000" i="0" u="none" strike="noStrike" kern="1200" cap="none" spc="0" normalizeH="0" baseline="0" noProof="0" dirty="0">
                <a:ln>
                  <a:noFill/>
                </a:ln>
                <a:solidFill>
                  <a:srgbClr val="FFB91C"/>
                </a:solidFill>
                <a:effectLst/>
                <a:uLnTx/>
                <a:uFillTx/>
                <a:latin typeface="Rounded Mplus 1c Black" panose="020B0902020203020207" pitchFamily="34" charset="-128"/>
                <a:ea typeface="Rounded Mplus 1c Black" panose="020B0902020203020207" pitchFamily="34" charset="-128"/>
                <a:cs typeface="Rounded Mplus 1c Black" panose="020B0902020203020207" pitchFamily="34" charset="-128"/>
              </a:rPr>
            </a:br>
            <a:r>
              <a:rPr kumimoji="0" lang="pt-BR" sz="4000" i="0" u="none" strike="noStrike" kern="1200" cap="none" spc="0" normalizeH="0" baseline="0" noProof="0" dirty="0">
                <a:ln>
                  <a:noFill/>
                </a:ln>
                <a:solidFill>
                  <a:srgbClr val="FFB91C"/>
                </a:solidFill>
                <a:effectLst/>
                <a:uLnTx/>
                <a:uFillTx/>
                <a:latin typeface="Rounded Mplus 1c Black" panose="020B0902020203020207" pitchFamily="34" charset="-128"/>
                <a:ea typeface="Rounded Mplus 1c Black" panose="020B0902020203020207" pitchFamily="34" charset="-128"/>
                <a:cs typeface="Rounded Mplus 1c Black" panose="020B0902020203020207" pitchFamily="34" charset="-128"/>
              </a:rPr>
              <a:t>Debates sobre Turismo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F455FC-0FB7-4A46-A2CA-4E8A90F61B82}"/>
              </a:ext>
            </a:extLst>
          </p:cNvPr>
          <p:cNvSpPr txBox="1"/>
          <p:nvPr/>
        </p:nvSpPr>
        <p:spPr>
          <a:xfrm>
            <a:off x="451339" y="4112341"/>
            <a:ext cx="6347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unded Mplus 1c" panose="020B0502020203020207" pitchFamily="34" charset="-128"/>
                <a:ea typeface="Rounded Mplus 1c" panose="020B0502020203020207" pitchFamily="34" charset="-128"/>
                <a:cs typeface="Rounded Mplus 1c" panose="020B0502020203020207" pitchFamily="34" charset="-128"/>
              </a:rPr>
              <a:t>O papel dos parques como indutores do turismo de lazer: estratégias para a ampliação de turistas nacionais e internacionais". 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1A028A43-220C-4794-ABCE-F16292137B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13" y="3585390"/>
            <a:ext cx="3748140" cy="13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3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0"/>
          <p:cNvPicPr preferRelativeResize="0"/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791A">
              <a:alpha val="41960"/>
            </a:srgbClr>
          </a:solidFill>
          <a:ln>
            <a:noFill/>
          </a:ln>
        </p:spPr>
      </p:pic>
      <p:sp>
        <p:nvSpPr>
          <p:cNvPr id="25" name="Google Shape;180;p6">
            <a:extLst>
              <a:ext uri="{FF2B5EF4-FFF2-40B4-BE49-F238E27FC236}">
                <a16:creationId xmlns:a16="http://schemas.microsoft.com/office/drawing/2014/main" id="{0FBEBB39-8972-476D-9BD8-C62018DF766B}"/>
              </a:ext>
            </a:extLst>
          </p:cNvPr>
          <p:cNvSpPr/>
          <p:nvPr/>
        </p:nvSpPr>
        <p:spPr>
          <a:xfrm>
            <a:off x="0" y="8749"/>
            <a:ext cx="12192000" cy="6856826"/>
          </a:xfrm>
          <a:prstGeom prst="rect">
            <a:avLst/>
          </a:prstGeom>
          <a:solidFill>
            <a:srgbClr val="0A044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0"/>
          <p:cNvSpPr txBox="1"/>
          <p:nvPr/>
        </p:nvSpPr>
        <p:spPr>
          <a:xfrm>
            <a:off x="621213" y="212014"/>
            <a:ext cx="113189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MOVIMENTAÇÃO</a:t>
            </a:r>
            <a:endParaRPr lang="pt-BR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NO BRASIL</a:t>
            </a:r>
            <a:endParaRPr lang="pt-BR" sz="16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621214" y="1255942"/>
            <a:ext cx="76144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9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Google Shape;256;p10"/>
          <p:cNvGrpSpPr/>
          <p:nvPr/>
        </p:nvGrpSpPr>
        <p:grpSpPr>
          <a:xfrm>
            <a:off x="4477069" y="1855457"/>
            <a:ext cx="3718380" cy="2166425"/>
            <a:chOff x="-323146" y="339213"/>
            <a:chExt cx="5184421" cy="3199307"/>
          </a:xfrm>
        </p:grpSpPr>
        <p:pic>
          <p:nvPicPr>
            <p:cNvPr id="257" name="Google Shape;257;p10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23146" y="339213"/>
              <a:ext cx="5184421" cy="31993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8" name="Google Shape;258;p10"/>
            <p:cNvGrpSpPr/>
            <p:nvPr/>
          </p:nvGrpSpPr>
          <p:grpSpPr>
            <a:xfrm>
              <a:off x="312519" y="488046"/>
              <a:ext cx="3777626" cy="2766174"/>
              <a:chOff x="1901888" y="1219200"/>
              <a:chExt cx="3777626" cy="2766174"/>
            </a:xfrm>
          </p:grpSpPr>
          <p:pic>
            <p:nvPicPr>
              <p:cNvPr id="259" name="Google Shape;259;p10" descr="esultado de imagem para people icon"/>
              <p:cNvPicPr preferRelativeResize="0"/>
              <p:nvPr/>
            </p:nvPicPr>
            <p:blipFill rotWithShape="1">
              <a:blip r:embed="rId6" cstate="email">
                <a:alphaModFix amt="30000"/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5734" y="1219200"/>
                <a:ext cx="2766174" cy="27661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0" name="Google Shape;260;p10"/>
              <p:cNvSpPr txBox="1"/>
              <p:nvPr/>
            </p:nvSpPr>
            <p:spPr>
              <a:xfrm>
                <a:off x="1901888" y="1745852"/>
                <a:ext cx="3777626" cy="1136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i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55 milhões</a:t>
                </a:r>
                <a:endParaRPr sz="20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0"/>
              <p:cNvSpPr txBox="1"/>
              <p:nvPr/>
            </p:nvSpPr>
            <p:spPr>
              <a:xfrm>
                <a:off x="1944621" y="2524276"/>
                <a:ext cx="3548397" cy="696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i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 visitantes</a:t>
                </a:r>
                <a:endParaRPr/>
              </a:p>
            </p:txBody>
          </p:sp>
        </p:grpSp>
        <p:sp>
          <p:nvSpPr>
            <p:cNvPr id="262" name="Google Shape;262;p10"/>
            <p:cNvSpPr txBox="1"/>
            <p:nvPr/>
          </p:nvSpPr>
          <p:spPr>
            <a:xfrm>
              <a:off x="3566152" y="2537518"/>
              <a:ext cx="197298" cy="275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10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743" y="3827573"/>
            <a:ext cx="3964591" cy="2419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0"/>
          <p:cNvGrpSpPr/>
          <p:nvPr/>
        </p:nvGrpSpPr>
        <p:grpSpPr>
          <a:xfrm>
            <a:off x="8210658" y="3827573"/>
            <a:ext cx="3600473" cy="1934465"/>
            <a:chOff x="3540323" y="2162468"/>
            <a:chExt cx="4967594" cy="2303866"/>
          </a:xfrm>
        </p:grpSpPr>
        <p:pic>
          <p:nvPicPr>
            <p:cNvPr id="265" name="Google Shape;265;p10" descr="esultado de imagem para grafico icon"/>
            <p:cNvPicPr preferRelativeResize="0"/>
            <p:nvPr/>
          </p:nvPicPr>
          <p:blipFill rotWithShape="1">
            <a:blip r:embed="rId8" cstate="email">
              <a:alphaModFix amt="38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7680" y="2162468"/>
              <a:ext cx="2670254" cy="23038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6" name="Google Shape;266;p10"/>
            <p:cNvGrpSpPr/>
            <p:nvPr/>
          </p:nvGrpSpPr>
          <p:grpSpPr>
            <a:xfrm>
              <a:off x="3540323" y="2827345"/>
              <a:ext cx="4967594" cy="1520896"/>
              <a:chOff x="1235025" y="2000632"/>
              <a:chExt cx="4967594" cy="1520896"/>
            </a:xfrm>
          </p:grpSpPr>
          <p:sp>
            <p:nvSpPr>
              <p:cNvPr id="267" name="Google Shape;267;p10"/>
              <p:cNvSpPr txBox="1"/>
              <p:nvPr/>
            </p:nvSpPr>
            <p:spPr>
              <a:xfrm>
                <a:off x="2403058" y="2000632"/>
                <a:ext cx="2716377" cy="10996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R$5 bi</a:t>
                </a:r>
                <a:endParaRPr sz="28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0"/>
              <p:cNvSpPr txBox="1"/>
              <p:nvPr/>
            </p:nvSpPr>
            <p:spPr>
              <a:xfrm>
                <a:off x="1235025" y="2898395"/>
                <a:ext cx="4967594" cy="623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 faturamento</a:t>
                </a:r>
                <a:endParaRPr/>
              </a:p>
            </p:txBody>
          </p:sp>
        </p:grpSp>
      </p:grpSp>
      <p:pic>
        <p:nvPicPr>
          <p:cNvPr id="269" name="Google Shape;269;p10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87" y="3827573"/>
            <a:ext cx="4116388" cy="2168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10"/>
          <p:cNvGrpSpPr/>
          <p:nvPr/>
        </p:nvGrpSpPr>
        <p:grpSpPr>
          <a:xfrm>
            <a:off x="854761" y="4197738"/>
            <a:ext cx="3369640" cy="1510274"/>
            <a:chOff x="5044911" y="1434624"/>
            <a:chExt cx="4985430" cy="2227832"/>
          </a:xfrm>
        </p:grpSpPr>
        <p:pic>
          <p:nvPicPr>
            <p:cNvPr id="271" name="Google Shape;271;p10" descr="magem relacionada"/>
            <p:cNvPicPr preferRelativeResize="0"/>
            <p:nvPr/>
          </p:nvPicPr>
          <p:blipFill rotWithShape="1">
            <a:blip r:embed="rId10" cstate="email">
              <a:alphaModFix amt="37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6288" y="1542117"/>
              <a:ext cx="2120339" cy="2120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10"/>
            <p:cNvSpPr txBox="1"/>
            <p:nvPr/>
          </p:nvSpPr>
          <p:spPr>
            <a:xfrm>
              <a:off x="5643139" y="1434624"/>
              <a:ext cx="3029091" cy="1135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130.000</a:t>
              </a:r>
              <a:endParaRPr sz="20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0"/>
            <p:cNvSpPr txBox="1"/>
            <p:nvPr/>
          </p:nvSpPr>
          <p:spPr>
            <a:xfrm>
              <a:off x="5044911" y="2233331"/>
              <a:ext cx="4985430" cy="1271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Empregos</a:t>
              </a:r>
              <a:endParaRPr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diretos</a:t>
              </a:r>
              <a:r>
                <a:rPr lang="en-US" sz="1800" b="1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 </a:t>
              </a:r>
              <a:r>
                <a:rPr lang="en-US" sz="1800" b="1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indiretos</a:t>
              </a:r>
              <a:endParaRPr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1"/>
          <p:cNvSpPr txBox="1"/>
          <p:nvPr/>
        </p:nvSpPr>
        <p:spPr>
          <a:xfrm>
            <a:off x="2070303" y="325213"/>
            <a:ext cx="37596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 de</a:t>
            </a:r>
            <a:endParaRPr/>
          </a:p>
        </p:txBody>
      </p:sp>
      <p:sp>
        <p:nvSpPr>
          <p:cNvPr id="280" name="Google Shape;280;p11"/>
          <p:cNvSpPr txBox="1"/>
          <p:nvPr/>
        </p:nvSpPr>
        <p:spPr>
          <a:xfrm>
            <a:off x="2070303" y="1057003"/>
            <a:ext cx="50502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Parques e Atrações</a:t>
            </a:r>
            <a:endParaRPr sz="48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2087236" y="1610657"/>
            <a:ext cx="4997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Turismo Local</a:t>
            </a:r>
            <a:endParaRPr/>
          </a:p>
        </p:txBody>
      </p:sp>
      <p:sp>
        <p:nvSpPr>
          <p:cNvPr id="282" name="Google Shape;282;p11"/>
          <p:cNvSpPr txBox="1"/>
          <p:nvPr/>
        </p:nvSpPr>
        <p:spPr>
          <a:xfrm>
            <a:off x="3475043" y="2521123"/>
            <a:ext cx="34435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Case </a:t>
            </a:r>
            <a:r>
              <a:rPr lang="en-US" sz="28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Brasileiro</a:t>
            </a: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Aquiraz</a:t>
            </a: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-CE</a:t>
            </a:r>
            <a:endParaRPr sz="2800" b="1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3" name="Google Shape;283;p11"/>
          <p:cNvGrpSpPr/>
          <p:nvPr/>
        </p:nvGrpSpPr>
        <p:grpSpPr>
          <a:xfrm>
            <a:off x="2163949" y="3685737"/>
            <a:ext cx="3226589" cy="2167413"/>
            <a:chOff x="8519983" y="3693186"/>
            <a:chExt cx="3226589" cy="2167413"/>
          </a:xfrm>
        </p:grpSpPr>
        <p:sp>
          <p:nvSpPr>
            <p:cNvPr id="284" name="Google Shape;284;p11"/>
            <p:cNvSpPr txBox="1"/>
            <p:nvPr/>
          </p:nvSpPr>
          <p:spPr>
            <a:xfrm>
              <a:off x="9283526" y="3693186"/>
              <a:ext cx="169950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50 %</a:t>
              </a:r>
              <a:endParaRPr/>
            </a:p>
          </p:txBody>
        </p:sp>
        <p:sp>
          <p:nvSpPr>
            <p:cNvPr id="285" name="Google Shape;285;p11"/>
            <p:cNvSpPr txBox="1"/>
            <p:nvPr/>
          </p:nvSpPr>
          <p:spPr>
            <a:xfrm>
              <a:off x="8519983" y="4660270"/>
              <a:ext cx="322658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Turistas que chegam à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Fortaleza, tem como</a:t>
              </a:r>
              <a:endParaRPr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motivação a visita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ao Beach Park</a:t>
              </a:r>
              <a:endParaRPr/>
            </a:p>
          </p:txBody>
        </p:sp>
      </p:grpSp>
      <p:grpSp>
        <p:nvGrpSpPr>
          <p:cNvPr id="286" name="Google Shape;286;p11"/>
          <p:cNvGrpSpPr/>
          <p:nvPr/>
        </p:nvGrpSpPr>
        <p:grpSpPr>
          <a:xfrm>
            <a:off x="8576236" y="3863792"/>
            <a:ext cx="3488376" cy="1996333"/>
            <a:chOff x="8283009" y="3722419"/>
            <a:chExt cx="3488376" cy="1996333"/>
          </a:xfrm>
        </p:grpSpPr>
        <p:sp>
          <p:nvSpPr>
            <p:cNvPr id="287" name="Google Shape;287;p11"/>
            <p:cNvSpPr txBox="1"/>
            <p:nvPr/>
          </p:nvSpPr>
          <p:spPr>
            <a:xfrm>
              <a:off x="8501264" y="3722419"/>
              <a:ext cx="326403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R$</a:t>
              </a:r>
              <a:r>
                <a:rPr lang="en-US" sz="54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1,7 bi</a:t>
              </a: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/ ano</a:t>
              </a:r>
              <a:endParaRPr sz="5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1"/>
            <p:cNvSpPr txBox="1"/>
            <p:nvPr/>
          </p:nvSpPr>
          <p:spPr>
            <a:xfrm>
              <a:off x="8283009" y="4518423"/>
              <a:ext cx="34883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Injetados na economia do Estado, pelos turistas</a:t>
              </a:r>
              <a:endParaRPr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 visitaram o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Beach Park </a:t>
              </a:r>
              <a:endParaRPr/>
            </a:p>
          </p:txBody>
        </p:sp>
      </p:grpSp>
      <p:grpSp>
        <p:nvGrpSpPr>
          <p:cNvPr id="289" name="Google Shape;289;p11"/>
          <p:cNvGrpSpPr/>
          <p:nvPr/>
        </p:nvGrpSpPr>
        <p:grpSpPr>
          <a:xfrm>
            <a:off x="5842556" y="3909148"/>
            <a:ext cx="2418675" cy="1159270"/>
            <a:chOff x="8883321" y="3693186"/>
            <a:chExt cx="2418675" cy="1159270"/>
          </a:xfrm>
        </p:grpSpPr>
        <p:sp>
          <p:nvSpPr>
            <p:cNvPr id="290" name="Google Shape;290;p11"/>
            <p:cNvSpPr txBox="1"/>
            <p:nvPr/>
          </p:nvSpPr>
          <p:spPr>
            <a:xfrm>
              <a:off x="8970942" y="3693186"/>
              <a:ext cx="232467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900 </a:t>
              </a:r>
              <a:r>
                <a:rPr lang="en-US" sz="44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mil</a:t>
              </a:r>
              <a:endParaRPr sz="6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1"/>
            <p:cNvSpPr txBox="1"/>
            <p:nvPr/>
          </p:nvSpPr>
          <p:spPr>
            <a:xfrm>
              <a:off x="8883321" y="4483124"/>
              <a:ext cx="24186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Turistas em 2019</a:t>
              </a:r>
              <a:endParaRPr/>
            </a:p>
          </p:txBody>
        </p:sp>
      </p:grpSp>
      <p:pic>
        <p:nvPicPr>
          <p:cNvPr id="292" name="Google Shape;292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136" y="-1432646"/>
            <a:ext cx="1727143" cy="354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1"/>
          <p:cNvSpPr txBox="1"/>
          <p:nvPr/>
        </p:nvSpPr>
        <p:spPr>
          <a:xfrm rot="-5400000">
            <a:off x="-1559138" y="2811092"/>
            <a:ext cx="487877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DESENVOLVIMENTO REGIONAL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PELO TURISMO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2"/>
          <p:cNvGrpSpPr/>
          <p:nvPr/>
        </p:nvGrpSpPr>
        <p:grpSpPr>
          <a:xfrm>
            <a:off x="-249246" y="-98992"/>
            <a:ext cx="12441246" cy="6885893"/>
            <a:chOff x="-249246" y="-13946"/>
            <a:chExt cx="12441246" cy="6885893"/>
          </a:xfrm>
        </p:grpSpPr>
        <p:pic>
          <p:nvPicPr>
            <p:cNvPr id="299" name="Google Shape;299;p12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5481" y="-13946"/>
              <a:ext cx="12427481" cy="687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12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9246" y="0"/>
              <a:ext cx="2861733" cy="6871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12"/>
          <p:cNvSpPr txBox="1"/>
          <p:nvPr/>
        </p:nvSpPr>
        <p:spPr>
          <a:xfrm>
            <a:off x="2070303" y="361119"/>
            <a:ext cx="37596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Impacto de</a:t>
            </a:r>
            <a:endParaRPr/>
          </a:p>
        </p:txBody>
      </p:sp>
      <p:sp>
        <p:nvSpPr>
          <p:cNvPr id="302" name="Google Shape;302;p12"/>
          <p:cNvSpPr txBox="1"/>
          <p:nvPr/>
        </p:nvSpPr>
        <p:spPr>
          <a:xfrm>
            <a:off x="2070303" y="1092909"/>
            <a:ext cx="50502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Parques e Atrações</a:t>
            </a:r>
            <a:endParaRPr sz="4800" b="1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2"/>
          <p:cNvSpPr txBox="1"/>
          <p:nvPr/>
        </p:nvSpPr>
        <p:spPr>
          <a:xfrm>
            <a:off x="2087236" y="1610657"/>
            <a:ext cx="4997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 Turismo Local</a:t>
            </a:r>
            <a:endParaRPr/>
          </a:p>
        </p:txBody>
      </p:sp>
      <p:sp>
        <p:nvSpPr>
          <p:cNvPr id="304" name="Google Shape;304;p12"/>
          <p:cNvSpPr txBox="1"/>
          <p:nvPr/>
        </p:nvSpPr>
        <p:spPr>
          <a:xfrm>
            <a:off x="3444418" y="2496622"/>
            <a:ext cx="34435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Case </a:t>
            </a:r>
            <a:r>
              <a:rPr lang="en-US" sz="28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Brasileiro</a:t>
            </a:r>
            <a:endParaRPr lang="en-US" sz="2800" b="1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Penha - SC</a:t>
            </a:r>
            <a:endParaRPr sz="2800" b="1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5" name="Google Shape;305;p12"/>
          <p:cNvGrpSpPr/>
          <p:nvPr/>
        </p:nvGrpSpPr>
        <p:grpSpPr>
          <a:xfrm>
            <a:off x="2001327" y="3953003"/>
            <a:ext cx="3621504" cy="1273597"/>
            <a:chOff x="8357361" y="3960452"/>
            <a:chExt cx="3621504" cy="1273597"/>
          </a:xfrm>
        </p:grpSpPr>
        <p:sp>
          <p:nvSpPr>
            <p:cNvPr id="306" name="Google Shape;306;p12"/>
            <p:cNvSpPr txBox="1"/>
            <p:nvPr/>
          </p:nvSpPr>
          <p:spPr>
            <a:xfrm>
              <a:off x="8357361" y="3960452"/>
              <a:ext cx="362150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+2 milhões</a:t>
              </a:r>
              <a:endParaRPr sz="6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2"/>
            <p:cNvSpPr txBox="1"/>
            <p:nvPr/>
          </p:nvSpPr>
          <p:spPr>
            <a:xfrm>
              <a:off x="9344399" y="4864717"/>
              <a:ext cx="14842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visitantes</a:t>
              </a:r>
              <a:endParaRPr sz="18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12"/>
          <p:cNvGrpSpPr/>
          <p:nvPr/>
        </p:nvGrpSpPr>
        <p:grpSpPr>
          <a:xfrm>
            <a:off x="8576236" y="4002291"/>
            <a:ext cx="3488376" cy="1719335"/>
            <a:chOff x="8283009" y="3860918"/>
            <a:chExt cx="3488376" cy="1719335"/>
          </a:xfrm>
        </p:grpSpPr>
        <p:sp>
          <p:nvSpPr>
            <p:cNvPr id="309" name="Google Shape;309;p12"/>
            <p:cNvSpPr txBox="1"/>
            <p:nvPr/>
          </p:nvSpPr>
          <p:spPr>
            <a:xfrm>
              <a:off x="9225822" y="3860918"/>
              <a:ext cx="181491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21.571%</a:t>
              </a:r>
              <a:endParaRPr sz="5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2"/>
            <p:cNvSpPr txBox="1"/>
            <p:nvPr/>
          </p:nvSpPr>
          <p:spPr>
            <a:xfrm>
              <a:off x="8283009" y="4656923"/>
              <a:ext cx="3488376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Valorização imobiliária na região nos ultimos 20 anos</a:t>
              </a:r>
              <a:endParaRPr sz="18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12"/>
          <p:cNvGrpSpPr/>
          <p:nvPr/>
        </p:nvGrpSpPr>
        <p:grpSpPr>
          <a:xfrm>
            <a:off x="5349723" y="3909148"/>
            <a:ext cx="2894711" cy="2266554"/>
            <a:chOff x="8390488" y="3693186"/>
            <a:chExt cx="2894711" cy="2266554"/>
          </a:xfrm>
        </p:grpSpPr>
        <p:sp>
          <p:nvSpPr>
            <p:cNvPr id="312" name="Google Shape;312;p12"/>
            <p:cNvSpPr txBox="1"/>
            <p:nvPr/>
          </p:nvSpPr>
          <p:spPr>
            <a:xfrm>
              <a:off x="8981363" y="3693186"/>
              <a:ext cx="230383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+ 4 mil</a:t>
              </a:r>
              <a:endParaRPr/>
            </a:p>
          </p:txBody>
        </p:sp>
        <p:sp>
          <p:nvSpPr>
            <p:cNvPr id="313" name="Google Shape;313;p12"/>
            <p:cNvSpPr txBox="1"/>
            <p:nvPr/>
          </p:nvSpPr>
          <p:spPr>
            <a:xfrm>
              <a:off x="8390488" y="4759411"/>
              <a:ext cx="289471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profissionais indiretos envolvidos  em toda cadeia da operação do parque </a:t>
              </a:r>
              <a:endParaRPr/>
            </a:p>
          </p:txBody>
        </p:sp>
      </p:grpSp>
      <p:pic>
        <p:nvPicPr>
          <p:cNvPr id="314" name="Google Shape;314;p12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108" y="-185591"/>
            <a:ext cx="2590800" cy="215141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2"/>
          <p:cNvSpPr txBox="1"/>
          <p:nvPr/>
        </p:nvSpPr>
        <p:spPr>
          <a:xfrm rot="-5400000">
            <a:off x="-1559138" y="2811092"/>
            <a:ext cx="487877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DESENVOLVIMENTO REGIONAL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PELO TURISMO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9246" y="-458857"/>
            <a:ext cx="12539619" cy="731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02" y="-458857"/>
            <a:ext cx="2861733" cy="73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3"/>
          <p:cNvSpPr txBox="1"/>
          <p:nvPr/>
        </p:nvSpPr>
        <p:spPr>
          <a:xfrm>
            <a:off x="2070303" y="361119"/>
            <a:ext cx="37596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Impacto de</a:t>
            </a:r>
            <a:endParaRPr/>
          </a:p>
        </p:txBody>
      </p:sp>
      <p:sp>
        <p:nvSpPr>
          <p:cNvPr id="323" name="Google Shape;323;p13"/>
          <p:cNvSpPr txBox="1"/>
          <p:nvPr/>
        </p:nvSpPr>
        <p:spPr>
          <a:xfrm>
            <a:off x="2070303" y="1092909"/>
            <a:ext cx="50502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Parques e Atrações</a:t>
            </a:r>
            <a:endParaRPr sz="4800" b="1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3"/>
          <p:cNvSpPr txBox="1"/>
          <p:nvPr/>
        </p:nvSpPr>
        <p:spPr>
          <a:xfrm>
            <a:off x="2087236" y="1610657"/>
            <a:ext cx="4997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 Turismo Local</a:t>
            </a:r>
            <a:endParaRPr/>
          </a:p>
        </p:txBody>
      </p:sp>
      <p:sp>
        <p:nvSpPr>
          <p:cNvPr id="325" name="Google Shape;325;p13"/>
          <p:cNvSpPr txBox="1"/>
          <p:nvPr/>
        </p:nvSpPr>
        <p:spPr>
          <a:xfrm>
            <a:off x="3507049" y="2533987"/>
            <a:ext cx="34435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Case </a:t>
            </a:r>
            <a:r>
              <a:rPr lang="en-US" sz="28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Brasileiro</a:t>
            </a:r>
            <a:endParaRPr lang="en-US" sz="2800" b="1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Maceió</a:t>
            </a:r>
            <a:r>
              <a:rPr lang="en-US" sz="2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- AL</a:t>
            </a:r>
            <a:endParaRPr sz="2800" b="1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13"/>
          <p:cNvGrpSpPr/>
          <p:nvPr/>
        </p:nvGrpSpPr>
        <p:grpSpPr>
          <a:xfrm>
            <a:off x="2243567" y="3682357"/>
            <a:ext cx="3776996" cy="1580764"/>
            <a:chOff x="8599601" y="3689806"/>
            <a:chExt cx="3776996" cy="1580764"/>
          </a:xfrm>
        </p:grpSpPr>
        <p:sp>
          <p:nvSpPr>
            <p:cNvPr id="327" name="Google Shape;327;p13"/>
            <p:cNvSpPr txBox="1"/>
            <p:nvPr/>
          </p:nvSpPr>
          <p:spPr>
            <a:xfrm>
              <a:off x="8599601" y="3689806"/>
              <a:ext cx="377699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Inauguração</a:t>
              </a:r>
              <a:r>
                <a:rPr lang="en-US" sz="32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em</a:t>
              </a:r>
              <a:r>
                <a:rPr lang="en-US" sz="32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meio</a:t>
              </a:r>
              <a:r>
                <a:rPr lang="en-US" sz="32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à </a:t>
              </a:r>
              <a:r>
                <a:rPr lang="en-US" sz="32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pandemia</a:t>
              </a:r>
              <a:endParaRPr sz="3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3"/>
            <p:cNvSpPr txBox="1"/>
            <p:nvPr/>
          </p:nvSpPr>
          <p:spPr>
            <a:xfrm>
              <a:off x="9669606" y="4901238"/>
              <a:ext cx="1636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Julho/2020</a:t>
              </a:r>
              <a:endParaRPr/>
            </a:p>
          </p:txBody>
        </p:sp>
      </p:grpSp>
      <p:grpSp>
        <p:nvGrpSpPr>
          <p:cNvPr id="329" name="Google Shape;329;p13"/>
          <p:cNvGrpSpPr/>
          <p:nvPr/>
        </p:nvGrpSpPr>
        <p:grpSpPr>
          <a:xfrm>
            <a:off x="7609543" y="3721437"/>
            <a:ext cx="3337902" cy="1902768"/>
            <a:chOff x="9254973" y="3911821"/>
            <a:chExt cx="3337902" cy="1902768"/>
          </a:xfrm>
        </p:grpSpPr>
        <p:sp>
          <p:nvSpPr>
            <p:cNvPr id="330" name="Google Shape;330;p13"/>
            <p:cNvSpPr txBox="1"/>
            <p:nvPr/>
          </p:nvSpPr>
          <p:spPr>
            <a:xfrm>
              <a:off x="9280751" y="3911821"/>
              <a:ext cx="3312124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R$35 </a:t>
              </a:r>
              <a:r>
                <a:rPr lang="en-US" sz="44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milhões</a:t>
              </a:r>
              <a:endParaRPr sz="44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3"/>
            <p:cNvSpPr txBox="1"/>
            <p:nvPr/>
          </p:nvSpPr>
          <p:spPr>
            <a:xfrm>
              <a:off x="9254973" y="4614260"/>
              <a:ext cx="289471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Investimento</a:t>
              </a:r>
              <a:r>
                <a:rPr lang="en-US" sz="18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para </a:t>
              </a:r>
              <a:r>
                <a:rPr lang="en-US" sz="18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incrementar</a:t>
              </a:r>
              <a:r>
                <a:rPr lang="en-US" sz="18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a </a:t>
              </a:r>
              <a:r>
                <a:rPr lang="en-US" sz="18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atratividade</a:t>
              </a:r>
              <a:r>
                <a:rPr lang="en-US" sz="1800" b="1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do </a:t>
              </a:r>
              <a:r>
                <a:rPr lang="en-US" sz="1800" b="1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destino</a:t>
              </a:r>
              <a:endParaRPr sz="1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" name="Google Shape;332;p13"/>
          <p:cNvSpPr txBox="1"/>
          <p:nvPr/>
        </p:nvSpPr>
        <p:spPr>
          <a:xfrm rot="-5400000">
            <a:off x="-1559138" y="2811092"/>
            <a:ext cx="487877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DESENVOLVIMENTO REGIONAL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PELO TURISMO</a:t>
            </a:r>
            <a:endParaRPr/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993046" y="-458858"/>
            <a:ext cx="1727143" cy="181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899" y="0"/>
            <a:ext cx="1663290" cy="1237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800" y="0"/>
            <a:ext cx="763693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000"/>
          <a:stretch/>
        </p:blipFill>
        <p:spPr>
          <a:xfrm>
            <a:off x="5486400" y="0"/>
            <a:ext cx="67056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853093" y="5274220"/>
            <a:ext cx="4279640" cy="1268285"/>
            <a:chOff x="7853093" y="5274220"/>
            <a:chExt cx="4279640" cy="1268285"/>
          </a:xfrm>
        </p:grpSpPr>
        <p:sp>
          <p:nvSpPr>
            <p:cNvPr id="10" name="TextBox 9"/>
            <p:cNvSpPr txBox="1"/>
            <p:nvPr/>
          </p:nvSpPr>
          <p:spPr>
            <a:xfrm>
              <a:off x="7870028" y="5274220"/>
              <a:ext cx="4262705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pt-BR" sz="6000" b="1" i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253,724,000 </a:t>
              </a:r>
              <a:endParaRPr lang="en-US" sz="6000" b="1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53093" y="6142395"/>
              <a:ext cx="3869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i="1" spc="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Visitantes em 2019</a:t>
              </a:r>
              <a:endParaRPr lang="pt-BR" sz="2000" i="1" spc="6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53628" y="5274220"/>
            <a:ext cx="3890111" cy="1268285"/>
            <a:chOff x="3653628" y="5274220"/>
            <a:chExt cx="3890111" cy="1268285"/>
          </a:xfrm>
        </p:grpSpPr>
        <p:sp>
          <p:nvSpPr>
            <p:cNvPr id="18" name="TextBox 17"/>
            <p:cNvSpPr txBox="1"/>
            <p:nvPr/>
          </p:nvSpPr>
          <p:spPr>
            <a:xfrm>
              <a:off x="3670563" y="5274220"/>
              <a:ext cx="3873176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pt-BR" sz="6000" b="1" i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31,103,000 </a:t>
              </a:r>
              <a:endParaRPr lang="en-US" sz="6000" b="1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3628" y="6142395"/>
              <a:ext cx="3869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i="1" spc="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Visitantes em 2019</a:t>
              </a:r>
              <a:endParaRPr lang="pt-BR" sz="2000" i="1" spc="6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20261" y="1792508"/>
            <a:ext cx="4598304" cy="2157364"/>
            <a:chOff x="1761112" y="613103"/>
            <a:chExt cx="4598304" cy="2157364"/>
          </a:xfrm>
        </p:grpSpPr>
        <p:grpSp>
          <p:nvGrpSpPr>
            <p:cNvPr id="20" name="Group 19"/>
            <p:cNvGrpSpPr/>
            <p:nvPr/>
          </p:nvGrpSpPr>
          <p:grpSpPr>
            <a:xfrm>
              <a:off x="2490202" y="613103"/>
              <a:ext cx="3869214" cy="2157364"/>
              <a:chOff x="719721" y="581094"/>
              <a:chExt cx="3869214" cy="215736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70521" y="581094"/>
                <a:ext cx="775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pc="600" dirty="0">
                    <a:solidFill>
                      <a:schemeClr val="accent2">
                        <a:lumMod val="75000"/>
                      </a:schemeClr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Top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19722" y="605642"/>
                <a:ext cx="1329210" cy="144655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8800" b="1" dirty="0">
                    <a:solidFill>
                      <a:schemeClr val="accent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19721" y="1722795"/>
                <a:ext cx="386921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i="1" spc="600" dirty="0">
                    <a:solidFill>
                      <a:schemeClr val="accent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Parques</a:t>
                </a:r>
              </a:p>
              <a:p>
                <a:r>
                  <a:rPr lang="pt-BR" sz="2000" i="1" spc="600" dirty="0">
                    <a:solidFill>
                      <a:schemeClr val="accent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Temáticos</a:t>
                </a:r>
              </a:p>
              <a:p>
                <a:r>
                  <a:rPr lang="pt-BR" sz="2000" i="1" spc="600" dirty="0">
                    <a:solidFill>
                      <a:schemeClr val="accent2">
                        <a:lumMod val="75000"/>
                      </a:schemeClr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do Mundo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05374" y="784076"/>
                <a:ext cx="1497908" cy="14465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8800" b="1" i="1" dirty="0">
                    <a:solidFill>
                      <a:schemeClr val="accent2">
                        <a:lumMod val="7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+</a:t>
                </a:r>
              </a:p>
            </p:txBody>
          </p:sp>
        </p:grpSp>
        <p:pic>
          <p:nvPicPr>
            <p:cNvPr id="1026" name="Picture 2" descr="esultado de imagem para Roller coaster icon 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112" y="916133"/>
              <a:ext cx="789602" cy="78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36702" y="4132519"/>
            <a:ext cx="3469982" cy="2157364"/>
            <a:chOff x="536702" y="4132519"/>
            <a:chExt cx="3469982" cy="2157364"/>
          </a:xfrm>
        </p:grpSpPr>
        <p:grpSp>
          <p:nvGrpSpPr>
            <p:cNvPr id="23" name="Group 22"/>
            <p:cNvGrpSpPr/>
            <p:nvPr/>
          </p:nvGrpSpPr>
          <p:grpSpPr>
            <a:xfrm>
              <a:off x="1363187" y="4132519"/>
              <a:ext cx="2643497" cy="2157364"/>
              <a:chOff x="719720" y="4132519"/>
              <a:chExt cx="2643497" cy="215736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70521" y="4132519"/>
                <a:ext cx="8739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spc="600" dirty="0">
                    <a:solidFill>
                      <a:srgbClr val="00206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Top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9722" y="4157066"/>
                <a:ext cx="1497908" cy="14465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8800" b="1" dirty="0">
                    <a:solidFill>
                      <a:srgbClr val="002060"/>
                    </a:solidFill>
                    <a:latin typeface="Calibri" charset="0"/>
                    <a:ea typeface="Calibri" charset="0"/>
                    <a:cs typeface="Calibri" charset="0"/>
                  </a:rPr>
                  <a:t>20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19720" y="5274220"/>
                <a:ext cx="20065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i="1" spc="600" dirty="0">
                    <a:solidFill>
                      <a:srgbClr val="002060"/>
                    </a:solidFill>
                    <a:latin typeface="Calibri" charset="0"/>
                    <a:ea typeface="Calibri" charset="0"/>
                    <a:cs typeface="Calibri" charset="0"/>
                  </a:rPr>
                  <a:t>Parques</a:t>
                </a:r>
              </a:p>
              <a:p>
                <a:r>
                  <a:rPr lang="pt-BR" sz="2000" i="1" spc="600" dirty="0">
                    <a:solidFill>
                      <a:srgbClr val="002060"/>
                    </a:solidFill>
                    <a:latin typeface="Calibri" charset="0"/>
                    <a:ea typeface="Calibri" charset="0"/>
                    <a:cs typeface="Calibri" charset="0"/>
                  </a:rPr>
                  <a:t>Aquáticos</a:t>
                </a:r>
              </a:p>
              <a:p>
                <a:r>
                  <a:rPr lang="pt-BR" sz="2000" i="1" spc="600" dirty="0">
                    <a:solidFill>
                      <a:srgbClr val="00206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do Mundo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865309" y="4335501"/>
                <a:ext cx="1497908" cy="14465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8800" b="1" i="1">
                    <a:solidFill>
                      <a:srgbClr val="002060"/>
                    </a:solidFill>
                    <a:latin typeface="Calibri" charset="0"/>
                    <a:ea typeface="Calibri" charset="0"/>
                    <a:cs typeface="Calibri" charset="0"/>
                  </a:rPr>
                  <a:t>+</a:t>
                </a:r>
                <a:endParaRPr lang="en-US" sz="8800" b="1" i="1" dirty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6257" flipH="1">
              <a:off x="536702" y="4697617"/>
              <a:ext cx="880219" cy="485567"/>
            </a:xfrm>
            <a:prstGeom prst="rect">
              <a:avLst/>
            </a:prstGeom>
          </p:spPr>
        </p:pic>
      </p:grpSp>
      <p:sp>
        <p:nvSpPr>
          <p:cNvPr id="28" name="TextBox 5">
            <a:extLst>
              <a:ext uri="{FF2B5EF4-FFF2-40B4-BE49-F238E27FC236}">
                <a16:creationId xmlns:a16="http://schemas.microsoft.com/office/drawing/2014/main" id="{9C49F810-AEEE-4379-938C-929C6A47A0DD}"/>
              </a:ext>
            </a:extLst>
          </p:cNvPr>
          <p:cNvSpPr txBox="1"/>
          <p:nvPr/>
        </p:nvSpPr>
        <p:spPr>
          <a:xfrm>
            <a:off x="70002" y="81998"/>
            <a:ext cx="637545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3600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A MOVIMENTAÇÃO DE VISITANTES NO MUNDO </a:t>
            </a:r>
            <a:endParaRPr lang="pt-BR" sz="1600" b="1" i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2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9;p2">
            <a:extLst>
              <a:ext uri="{FF2B5EF4-FFF2-40B4-BE49-F238E27FC236}">
                <a16:creationId xmlns:a16="http://schemas.microsoft.com/office/drawing/2014/main" id="{DCEFBDD9-5927-4E43-B1DF-9034F3BBD07B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77848"/>
            <a:ext cx="5552405" cy="405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36031">
            <a:off x="267504" y="2057252"/>
            <a:ext cx="5433205" cy="402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2;p2">
            <a:extLst>
              <a:ext uri="{FF2B5EF4-FFF2-40B4-BE49-F238E27FC236}">
                <a16:creationId xmlns:a16="http://schemas.microsoft.com/office/drawing/2014/main" id="{22B933F7-CA79-4D94-ADB6-5750568EC232}"/>
              </a:ext>
            </a:extLst>
          </p:cNvPr>
          <p:cNvSpPr txBox="1"/>
          <p:nvPr/>
        </p:nvSpPr>
        <p:spPr>
          <a:xfrm>
            <a:off x="70001" y="82019"/>
            <a:ext cx="700665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QUAL A ATRAÇÃO TURÍSTICA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PAGA MAIS POPULAR EM PARIS ?</a:t>
            </a:r>
          </a:p>
        </p:txBody>
      </p:sp>
      <p:sp>
        <p:nvSpPr>
          <p:cNvPr id="13" name="Google Shape;143;p4">
            <a:extLst>
              <a:ext uri="{FF2B5EF4-FFF2-40B4-BE49-F238E27FC236}">
                <a16:creationId xmlns:a16="http://schemas.microsoft.com/office/drawing/2014/main" id="{F83DDBA6-1B37-4DB7-9BDF-F4D6DF6F9B33}"/>
              </a:ext>
            </a:extLst>
          </p:cNvPr>
          <p:cNvSpPr txBox="1"/>
          <p:nvPr/>
        </p:nvSpPr>
        <p:spPr>
          <a:xfrm rot="21076155">
            <a:off x="1988573" y="5177942"/>
            <a:ext cx="34978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LOUVRE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143;p4">
            <a:extLst>
              <a:ext uri="{FF2B5EF4-FFF2-40B4-BE49-F238E27FC236}">
                <a16:creationId xmlns:a16="http://schemas.microsoft.com/office/drawing/2014/main" id="{A303FEAA-6810-4C99-9D32-D506C2DA63BC}"/>
              </a:ext>
            </a:extLst>
          </p:cNvPr>
          <p:cNvSpPr txBox="1"/>
          <p:nvPr/>
        </p:nvSpPr>
        <p:spPr>
          <a:xfrm>
            <a:off x="6408176" y="2070308"/>
            <a:ext cx="34978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TORRE EIFFEL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inco años es lo que necesita Disney+ para arrebatarle el reinado del  streaming a Netflix - Bolsamania.com">
            <a:extLst>
              <a:ext uri="{FF2B5EF4-FFF2-40B4-BE49-F238E27FC236}">
                <a16:creationId xmlns:a16="http://schemas.microsoft.com/office/drawing/2014/main" id="{D9EF2A05-F9FE-491C-A187-60759DF97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" y="0"/>
            <a:ext cx="12310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80;p6">
            <a:extLst>
              <a:ext uri="{FF2B5EF4-FFF2-40B4-BE49-F238E27FC236}">
                <a16:creationId xmlns:a16="http://schemas.microsoft.com/office/drawing/2014/main" id="{0000CBBD-8508-4279-865E-0776E53DF319}"/>
              </a:ext>
            </a:extLst>
          </p:cNvPr>
          <p:cNvSpPr/>
          <p:nvPr/>
        </p:nvSpPr>
        <p:spPr>
          <a:xfrm>
            <a:off x="0" y="0"/>
            <a:ext cx="12310280" cy="6858000"/>
          </a:xfrm>
          <a:prstGeom prst="rect">
            <a:avLst/>
          </a:prstGeom>
          <a:solidFill>
            <a:srgbClr val="0A044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40;p4">
            <a:extLst>
              <a:ext uri="{FF2B5EF4-FFF2-40B4-BE49-F238E27FC236}">
                <a16:creationId xmlns:a16="http://schemas.microsoft.com/office/drawing/2014/main" id="{AE717A5E-EB84-499D-B679-11BC9F3AEF40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9389" y="6448196"/>
            <a:ext cx="1873251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3;p4">
            <a:extLst>
              <a:ext uri="{FF2B5EF4-FFF2-40B4-BE49-F238E27FC236}">
                <a16:creationId xmlns:a16="http://schemas.microsoft.com/office/drawing/2014/main" id="{D32DA4B2-DBCD-49D2-A537-309BD7E78890}"/>
              </a:ext>
            </a:extLst>
          </p:cNvPr>
          <p:cNvSpPr txBox="1"/>
          <p:nvPr/>
        </p:nvSpPr>
        <p:spPr>
          <a:xfrm>
            <a:off x="1337657" y="3501983"/>
            <a:ext cx="38104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Louvre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9,6 milhões de visitantes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6" name="Google Shape;145;p4">
            <a:extLst>
              <a:ext uri="{FF2B5EF4-FFF2-40B4-BE49-F238E27FC236}">
                <a16:creationId xmlns:a16="http://schemas.microsoft.com/office/drawing/2014/main" id="{99EFAB74-25A3-4BD1-BD79-0FAB353AAAC0}"/>
              </a:ext>
            </a:extLst>
          </p:cNvPr>
          <p:cNvSpPr txBox="1"/>
          <p:nvPr/>
        </p:nvSpPr>
        <p:spPr>
          <a:xfrm>
            <a:off x="1337657" y="4724804"/>
            <a:ext cx="62007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Torre Eiffel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6,9 milhões de visitantes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8" name="Google Shape;147;p4">
            <a:extLst>
              <a:ext uri="{FF2B5EF4-FFF2-40B4-BE49-F238E27FC236}">
                <a16:creationId xmlns:a16="http://schemas.microsoft.com/office/drawing/2014/main" id="{E992E82B-E66F-4CB3-B1D2-C0E15707CE80}"/>
              </a:ext>
            </a:extLst>
          </p:cNvPr>
          <p:cNvSpPr txBox="1"/>
          <p:nvPr/>
        </p:nvSpPr>
        <p:spPr>
          <a:xfrm>
            <a:off x="1337657" y="2279162"/>
            <a:ext cx="39986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Disneyland Paris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14,9 milhões de visitantes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 descr="Logotipo&#10;&#10;Descrição gerada automaticamente com confiança baixa">
            <a:extLst>
              <a:ext uri="{FF2B5EF4-FFF2-40B4-BE49-F238E27FC236}">
                <a16:creationId xmlns:a16="http://schemas.microsoft.com/office/drawing/2014/main" id="{B8320ACA-B0EB-42BD-B2E4-5734689E5B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3" y="4724804"/>
            <a:ext cx="720000" cy="720000"/>
          </a:xfrm>
          <a:prstGeom prst="rect">
            <a:avLst/>
          </a:prstGeom>
        </p:spPr>
      </p:pic>
      <p:pic>
        <p:nvPicPr>
          <p:cNvPr id="5" name="Imagem 4" descr="Ícone&#10;&#10;Descrição gerada automaticamente com confiança baixa">
            <a:extLst>
              <a:ext uri="{FF2B5EF4-FFF2-40B4-BE49-F238E27FC236}">
                <a16:creationId xmlns:a16="http://schemas.microsoft.com/office/drawing/2014/main" id="{62706513-783B-4A38-A351-ADBB25409E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25" y="3557461"/>
            <a:ext cx="720000" cy="720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C1E6305-746E-498D-BBF0-89CCC4F4D5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25" y="228272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668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3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67"/>
            <a:ext cx="56726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 txBox="1"/>
          <p:nvPr/>
        </p:nvSpPr>
        <p:spPr>
          <a:xfrm>
            <a:off x="6357300" y="2688913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01.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THERMAS DOS LARANJAIS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OlÍmpia - BRASIL</a:t>
            </a:r>
            <a:endParaRPr/>
          </a:p>
        </p:txBody>
      </p:sp>
      <p:sp>
        <p:nvSpPr>
          <p:cNvPr id="155" name="Google Shape;155;p5"/>
          <p:cNvSpPr txBox="1"/>
          <p:nvPr/>
        </p:nvSpPr>
        <p:spPr>
          <a:xfrm>
            <a:off x="6357299" y="3052802"/>
            <a:ext cx="68845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02.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AQUAVENTURE ATLANTIS WATER PARK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Paradise Island - BAHAMAS</a:t>
            </a:r>
            <a:endParaRPr/>
          </a:p>
        </p:txBody>
      </p:sp>
      <p:sp>
        <p:nvSpPr>
          <p:cNvPr id="156" name="Google Shape;156;p5"/>
          <p:cNvSpPr txBox="1"/>
          <p:nvPr/>
        </p:nvSpPr>
        <p:spPr>
          <a:xfrm>
            <a:off x="6357299" y="3438077"/>
            <a:ext cx="63531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03.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HOT PARK RIO QUENTE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Caldas Novas – BRASIL</a:t>
            </a:r>
            <a:endParaRPr/>
          </a:p>
        </p:txBody>
      </p:sp>
      <p:sp>
        <p:nvSpPr>
          <p:cNvPr id="157" name="Google Shape;157;p5"/>
          <p:cNvSpPr txBox="1"/>
          <p:nvPr/>
        </p:nvSpPr>
        <p:spPr>
          <a:xfrm>
            <a:off x="6320314" y="4155003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05.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BEACH PARK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Aquiraz – BRASIL</a:t>
            </a:r>
            <a:endParaRPr/>
          </a:p>
        </p:txBody>
      </p:sp>
      <p:sp>
        <p:nvSpPr>
          <p:cNvPr id="158" name="Google Shape;158;p5"/>
          <p:cNvSpPr txBox="1"/>
          <p:nvPr/>
        </p:nvSpPr>
        <p:spPr>
          <a:xfrm>
            <a:off x="6329516" y="4543336"/>
            <a:ext cx="61225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06.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PISCILAGO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Girardot (Bogotá) – COLÔMBIA</a:t>
            </a:r>
            <a:endParaRPr/>
          </a:p>
        </p:txBody>
      </p:sp>
      <p:sp>
        <p:nvSpPr>
          <p:cNvPr id="159" name="Google Shape;159;p5"/>
          <p:cNvSpPr txBox="1"/>
          <p:nvPr/>
        </p:nvSpPr>
        <p:spPr>
          <a:xfrm>
            <a:off x="6312183" y="3790537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04.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PARQUE ACUATICO  XOCOMIL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San Martin - GUATEMALA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6357299" y="4932401"/>
            <a:ext cx="59701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07.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MAGIC CITY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Suzano – BRASIL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6312183" y="6011544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PARQUE ACUATICO EL ROLLO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Morelos - MÉXICO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 txBox="1"/>
          <p:nvPr/>
        </p:nvSpPr>
        <p:spPr>
          <a:xfrm>
            <a:off x="6312183" y="5301620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08.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THERMAS WATER PARK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São Pedro - BRASIL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6320314" y="5649108"/>
            <a:ext cx="66305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09.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HOT BEACH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OlÍmpia – BRASIL</a:t>
            </a:r>
            <a:endParaRPr/>
          </a:p>
        </p:txBody>
      </p:sp>
      <p:grpSp>
        <p:nvGrpSpPr>
          <p:cNvPr id="164" name="Google Shape;164;p5"/>
          <p:cNvGrpSpPr/>
          <p:nvPr/>
        </p:nvGrpSpPr>
        <p:grpSpPr>
          <a:xfrm>
            <a:off x="-250881" y="3620007"/>
            <a:ext cx="3869214" cy="923329"/>
            <a:chOff x="-183150" y="3620007"/>
            <a:chExt cx="3869214" cy="923329"/>
          </a:xfrm>
        </p:grpSpPr>
        <p:sp>
          <p:nvSpPr>
            <p:cNvPr id="165" name="Google Shape;165;p5"/>
            <p:cNvSpPr txBox="1"/>
            <p:nvPr/>
          </p:nvSpPr>
          <p:spPr>
            <a:xfrm>
              <a:off x="429624" y="3620007"/>
              <a:ext cx="26436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10,242,000 </a:t>
              </a:r>
              <a:endParaRPr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-183150" y="4266337"/>
              <a:ext cx="38692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rgbClr val="FF791A"/>
                  </a:solidFill>
                  <a:latin typeface="Calibri"/>
                  <a:ea typeface="Calibri"/>
                  <a:cs typeface="Calibri"/>
                  <a:sym typeface="Calibri"/>
                </a:rPr>
                <a:t>Visitantes em 2019</a:t>
              </a:r>
              <a:endParaRPr sz="1200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5"/>
          <p:cNvGrpSpPr/>
          <p:nvPr/>
        </p:nvGrpSpPr>
        <p:grpSpPr>
          <a:xfrm>
            <a:off x="7265401" y="511503"/>
            <a:ext cx="3953562" cy="1938801"/>
            <a:chOff x="7265401" y="511503"/>
            <a:chExt cx="3953562" cy="1938801"/>
          </a:xfrm>
        </p:grpSpPr>
        <p:sp>
          <p:nvSpPr>
            <p:cNvPr id="168" name="Google Shape;168;p5"/>
            <p:cNvSpPr txBox="1"/>
            <p:nvPr/>
          </p:nvSpPr>
          <p:spPr>
            <a:xfrm>
              <a:off x="8586202" y="511503"/>
              <a:ext cx="7755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Top</a:t>
              </a: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8535403" y="552984"/>
              <a:ext cx="132921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/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7265401" y="1742418"/>
              <a:ext cx="386921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rgbClr val="FF791A"/>
                  </a:solidFill>
                  <a:latin typeface="Calibri"/>
                  <a:ea typeface="Calibri"/>
                  <a:cs typeface="Calibri"/>
                  <a:sym typeface="Calibri"/>
                </a:rPr>
                <a:t>Parques Aquáticos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da América Latina</a:t>
              </a:r>
              <a:endParaRPr/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9721055" y="714485"/>
              <a:ext cx="149790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pic>
          <p:nvPicPr>
            <p:cNvPr id="172" name="Google Shape;172;p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6257" flipH="1">
              <a:off x="7687913" y="1074161"/>
              <a:ext cx="880219" cy="4855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5"/>
          <p:cNvSpPr txBox="1"/>
          <p:nvPr/>
        </p:nvSpPr>
        <p:spPr>
          <a:xfrm>
            <a:off x="0" y="6512523"/>
            <a:ext cx="67454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© 2020 TEA / AECOM</a:t>
            </a:r>
            <a:endParaRPr/>
          </a:p>
        </p:txBody>
      </p:sp>
      <p:sp>
        <p:nvSpPr>
          <p:cNvPr id="174" name="Google Shape;174;p5"/>
          <p:cNvSpPr txBox="1"/>
          <p:nvPr/>
        </p:nvSpPr>
        <p:spPr>
          <a:xfrm rot="-1377201">
            <a:off x="3486120" y="2809937"/>
            <a:ext cx="24519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6</a:t>
            </a:r>
            <a:r>
              <a:rPr lang="en-US" sz="2000" i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PRODUTOS BRASILEIROS</a:t>
            </a:r>
            <a:endParaRPr sz="2000" i="1" dirty="0">
              <a:solidFill>
                <a:srgbClr val="FF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481" y="-481263"/>
            <a:ext cx="12562947" cy="725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/>
          <p:nvPr/>
        </p:nvSpPr>
        <p:spPr>
          <a:xfrm>
            <a:off x="-740121" y="-481263"/>
            <a:ext cx="13115777" cy="7339263"/>
          </a:xfrm>
          <a:prstGeom prst="rect">
            <a:avLst/>
          </a:prstGeom>
          <a:solidFill>
            <a:srgbClr val="672F09">
              <a:alpha val="8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68" y="-37644"/>
            <a:ext cx="56726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6357300" y="2688913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01.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SIX FLAGS MÉXICO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Mexico City - MÉXICO</a:t>
            </a:r>
            <a:endParaRPr/>
          </a:p>
        </p:txBody>
      </p:sp>
      <p:sp>
        <p:nvSpPr>
          <p:cNvPr id="183" name="Google Shape;183;p6"/>
          <p:cNvSpPr txBox="1"/>
          <p:nvPr/>
        </p:nvSpPr>
        <p:spPr>
          <a:xfrm>
            <a:off x="6357299" y="3052802"/>
            <a:ext cx="68845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02. </a:t>
            </a:r>
            <a:r>
              <a:rPr lang="en-US" sz="16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BETO CARRETO WORLD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Santa Catarina - BRASIL</a:t>
            </a: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6357299" y="3438077"/>
            <a:ext cx="63531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03.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PARQUE XCARET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Cancun, – MÉXICO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6374233" y="4215083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05.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LA FERIA DE CHAPULTEPEC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Mexico City, – MEXICO</a:t>
            </a:r>
            <a:endParaRPr/>
          </a:p>
        </p:txBody>
      </p:sp>
      <p:sp>
        <p:nvSpPr>
          <p:cNvPr id="186" name="Google Shape;186;p6"/>
          <p:cNvSpPr txBox="1"/>
          <p:nvPr/>
        </p:nvSpPr>
        <p:spPr>
          <a:xfrm>
            <a:off x="6374233" y="3834604"/>
            <a:ext cx="61225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04.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MUNDO PETAPA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Guatemala City – GUATEMALA</a:t>
            </a:r>
            <a:endParaRPr/>
          </a:p>
        </p:txBody>
      </p:sp>
      <p:sp>
        <p:nvSpPr>
          <p:cNvPr id="187" name="Google Shape;187;p6"/>
          <p:cNvSpPr txBox="1"/>
          <p:nvPr/>
        </p:nvSpPr>
        <p:spPr>
          <a:xfrm>
            <a:off x="6357300" y="4568512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06.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PLAZA DE SÉSAMO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Monterrey - MEXICO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6357299" y="4932401"/>
            <a:ext cx="59701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07.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PARQUE MUNDO AVENTURA,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Bogotá – COLÔMBIA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6357300" y="5317676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08.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FANTASILANDIA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Santiago - CHILE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6357300" y="5696400"/>
            <a:ext cx="5651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09.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PARQUE DEL CAFÉ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Quindio - COLÔMBIA</a:t>
            </a:r>
            <a:endParaRPr sz="1600" i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6357299" y="6087982"/>
            <a:ext cx="66305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lang="en-US" sz="1600" b="1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rPr>
              <a:t>PARQUE DE LA COSTA</a:t>
            </a:r>
            <a:r>
              <a:rPr lang="en-US" sz="1600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Buenos Aires – ARGENTINA</a:t>
            </a:r>
            <a:endParaRPr/>
          </a:p>
        </p:txBody>
      </p:sp>
      <p:grpSp>
        <p:nvGrpSpPr>
          <p:cNvPr id="192" name="Google Shape;192;p6"/>
          <p:cNvGrpSpPr/>
          <p:nvPr/>
        </p:nvGrpSpPr>
        <p:grpSpPr>
          <a:xfrm>
            <a:off x="-250881" y="3620007"/>
            <a:ext cx="3869214" cy="923329"/>
            <a:chOff x="-183150" y="3620007"/>
            <a:chExt cx="3869214" cy="923329"/>
          </a:xfrm>
        </p:grpSpPr>
        <p:sp>
          <p:nvSpPr>
            <p:cNvPr id="193" name="Google Shape;193;p6"/>
            <p:cNvSpPr txBox="1"/>
            <p:nvPr/>
          </p:nvSpPr>
          <p:spPr>
            <a:xfrm>
              <a:off x="429622" y="3620007"/>
              <a:ext cx="26436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15,075,000 </a:t>
              </a:r>
              <a:endParaRPr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6"/>
            <p:cNvSpPr txBox="1"/>
            <p:nvPr/>
          </p:nvSpPr>
          <p:spPr>
            <a:xfrm>
              <a:off x="-183150" y="4266337"/>
              <a:ext cx="38692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rgbClr val="FF791A"/>
                  </a:solidFill>
                  <a:latin typeface="Calibri"/>
                  <a:ea typeface="Calibri"/>
                  <a:cs typeface="Calibri"/>
                  <a:sym typeface="Calibri"/>
                </a:rPr>
                <a:t>Visitantes em 2019</a:t>
              </a:r>
              <a:endParaRPr sz="1200" i="1">
                <a:solidFill>
                  <a:srgbClr val="FF791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6"/>
          <p:cNvGrpSpPr/>
          <p:nvPr/>
        </p:nvGrpSpPr>
        <p:grpSpPr>
          <a:xfrm>
            <a:off x="7265401" y="511503"/>
            <a:ext cx="3953562" cy="1938801"/>
            <a:chOff x="7265401" y="511503"/>
            <a:chExt cx="3953562" cy="1938801"/>
          </a:xfrm>
        </p:grpSpPr>
        <p:sp>
          <p:nvSpPr>
            <p:cNvPr id="196" name="Google Shape;196;p6"/>
            <p:cNvSpPr txBox="1"/>
            <p:nvPr/>
          </p:nvSpPr>
          <p:spPr>
            <a:xfrm>
              <a:off x="8586202" y="511503"/>
              <a:ext cx="7755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Top</a:t>
              </a:r>
              <a:endParaRPr/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8535403" y="552984"/>
              <a:ext cx="132921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/>
            </a:p>
          </p:txBody>
        </p:sp>
        <p:sp>
          <p:nvSpPr>
            <p:cNvPr id="198" name="Google Shape;198;p6"/>
            <p:cNvSpPr txBox="1"/>
            <p:nvPr/>
          </p:nvSpPr>
          <p:spPr>
            <a:xfrm>
              <a:off x="7265401" y="1742418"/>
              <a:ext cx="386921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rgbClr val="FF791A"/>
                  </a:solidFill>
                  <a:latin typeface="Calibri"/>
                  <a:ea typeface="Calibri"/>
                  <a:cs typeface="Calibri"/>
                  <a:sym typeface="Calibri"/>
                </a:rPr>
                <a:t>Parques Temáticos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da América Latina</a:t>
              </a: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9721055" y="714485"/>
              <a:ext cx="149790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1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</p:txBody>
        </p:sp>
        <p:pic>
          <p:nvPicPr>
            <p:cNvPr id="200" name="Google Shape;200;p6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6257" flipH="1">
              <a:off x="7687913" y="1074161"/>
              <a:ext cx="880219" cy="4855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6"/>
          <p:cNvSpPr txBox="1"/>
          <p:nvPr/>
        </p:nvSpPr>
        <p:spPr>
          <a:xfrm>
            <a:off x="-128333" y="6356759"/>
            <a:ext cx="67454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© 2020 TEA / AECOM</a:t>
            </a:r>
            <a:endParaRPr/>
          </a:p>
        </p:txBody>
      </p:sp>
      <p:sp>
        <p:nvSpPr>
          <p:cNvPr id="202" name="Google Shape;202;p6"/>
          <p:cNvSpPr txBox="1"/>
          <p:nvPr/>
        </p:nvSpPr>
        <p:spPr>
          <a:xfrm rot="-1377201">
            <a:off x="3486120" y="2809937"/>
            <a:ext cx="24519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PRODUTO BRASILEIRO</a:t>
            </a:r>
            <a:endParaRPr sz="20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0;p6">
            <a:extLst>
              <a:ext uri="{FF2B5EF4-FFF2-40B4-BE49-F238E27FC236}">
                <a16:creationId xmlns:a16="http://schemas.microsoft.com/office/drawing/2014/main" id="{1EF90E6D-7A1C-44FA-AE70-A5F685F8248A}"/>
              </a:ext>
            </a:extLst>
          </p:cNvPr>
          <p:cNvSpPr/>
          <p:nvPr/>
        </p:nvSpPr>
        <p:spPr>
          <a:xfrm>
            <a:off x="0" y="-19268"/>
            <a:ext cx="12192000" cy="6858000"/>
          </a:xfrm>
          <a:prstGeom prst="rect">
            <a:avLst/>
          </a:prstGeom>
          <a:solidFill>
            <a:srgbClr val="0A044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660401" y="1514227"/>
            <a:ext cx="8801652" cy="120032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Países como Cingapura, Vietnã, Malásia, Emirados Árabes, Índia e regiões como Orlando e Califórnia criaram políticas especiais para atrair investimentos em: </a:t>
            </a:r>
            <a:endParaRPr lang="pt-BR" dirty="0"/>
          </a:p>
        </p:txBody>
      </p:sp>
      <p:sp>
        <p:nvSpPr>
          <p:cNvPr id="211" name="Google Shape;211;p7"/>
          <p:cNvSpPr txBox="1"/>
          <p:nvPr/>
        </p:nvSpPr>
        <p:spPr>
          <a:xfrm>
            <a:off x="546870" y="372477"/>
            <a:ext cx="908203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 PARQUES TEMÁTICOS IMPACTAM POSITIVAMENTE NO CRESCIMENTO DO TURISMO</a:t>
            </a:r>
            <a:endParaRPr dirty="0"/>
          </a:p>
        </p:txBody>
      </p:sp>
      <p:sp>
        <p:nvSpPr>
          <p:cNvPr id="212" name="Google Shape;212;p7"/>
          <p:cNvSpPr txBox="1"/>
          <p:nvPr/>
        </p:nvSpPr>
        <p:spPr>
          <a:xfrm>
            <a:off x="435317" y="2816070"/>
            <a:ext cx="674266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Concessão de Terras</a:t>
            </a:r>
            <a:endParaRPr lang="pt-BR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Construção de Infraestrutura</a:t>
            </a:r>
            <a:endParaRPr lang="pt-BR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Impostos de Importação baixos</a:t>
            </a:r>
            <a:endParaRPr lang="pt-BR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Taxação inteligente</a:t>
            </a:r>
            <a:endParaRPr lang="pt-BR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Co-financiamento</a:t>
            </a:r>
            <a:endParaRPr lang="pt-BR" sz="24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Incentivos Gerais</a:t>
            </a:r>
            <a:endParaRPr lang="pt-BR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Criação de Distritos especiais para desenvolvimento da atividade de Turismo</a:t>
            </a:r>
            <a:endParaRPr lang="pt-BR" dirty="0"/>
          </a:p>
        </p:txBody>
      </p:sp>
      <p:sp>
        <p:nvSpPr>
          <p:cNvPr id="213" name="Google Shape;213;p7"/>
          <p:cNvSpPr txBox="1"/>
          <p:nvPr/>
        </p:nvSpPr>
        <p:spPr>
          <a:xfrm>
            <a:off x="5817565" y="4153725"/>
            <a:ext cx="6374435" cy="70788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Investimentos Públicos e todos os outros incentivos são pagos através do alto retorno em:</a:t>
            </a:r>
            <a:endParaRPr/>
          </a:p>
        </p:txBody>
      </p:sp>
      <p:sp>
        <p:nvSpPr>
          <p:cNvPr id="214" name="Google Shape;214;p7"/>
          <p:cNvSpPr txBox="1"/>
          <p:nvPr/>
        </p:nvSpPr>
        <p:spPr>
          <a:xfrm>
            <a:off x="7264842" y="5029399"/>
            <a:ext cx="560878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Geração de Empregos</a:t>
            </a:r>
            <a:endParaRPr lang="pt-BR" sz="2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Crescimento do Turismo</a:t>
            </a:r>
            <a:endParaRPr lang="pt-BR" sz="2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Aumento da arrecadação </a:t>
            </a:r>
            <a:endParaRPr lang="pt-BR" sz="2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Desenvolvimento Regional</a:t>
            </a:r>
            <a:endParaRPr lang="pt-BR" sz="2400" dirty="0"/>
          </a:p>
          <a:p>
            <a:pPr marL="342900" marR="0" lvl="0" indent="-190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pt-BR" sz="24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65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8"/>
          <p:cNvSpPr txBox="1"/>
          <p:nvPr/>
        </p:nvSpPr>
        <p:spPr>
          <a:xfrm>
            <a:off x="2064422" y="325213"/>
            <a:ext cx="37596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 de</a:t>
            </a:r>
            <a:endParaRPr/>
          </a:p>
        </p:txBody>
      </p:sp>
      <p:sp>
        <p:nvSpPr>
          <p:cNvPr id="221" name="Google Shape;221;p8"/>
          <p:cNvSpPr txBox="1"/>
          <p:nvPr/>
        </p:nvSpPr>
        <p:spPr>
          <a:xfrm>
            <a:off x="2064422" y="1057003"/>
            <a:ext cx="50502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Parques e Atrações</a:t>
            </a:r>
            <a:endParaRPr sz="48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2081355" y="1610657"/>
            <a:ext cx="49973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Turismo Local</a:t>
            </a:r>
            <a:endParaRPr/>
          </a:p>
        </p:txBody>
      </p:sp>
      <p:sp>
        <p:nvSpPr>
          <p:cNvPr id="223" name="Google Shape;223;p8"/>
          <p:cNvSpPr txBox="1"/>
          <p:nvPr/>
        </p:nvSpPr>
        <p:spPr>
          <a:xfrm>
            <a:off x="4344230" y="2453711"/>
            <a:ext cx="25603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Case Dubai</a:t>
            </a:r>
            <a:endParaRPr/>
          </a:p>
        </p:txBody>
      </p:sp>
      <p:sp>
        <p:nvSpPr>
          <p:cNvPr id="224" name="Google Shape;224;p8"/>
          <p:cNvSpPr txBox="1"/>
          <p:nvPr/>
        </p:nvSpPr>
        <p:spPr>
          <a:xfrm>
            <a:off x="8629761" y="649770"/>
            <a:ext cx="26983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Crescimento</a:t>
            </a:r>
            <a:endParaRPr sz="32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" name="Google Shape;225;p8"/>
          <p:cNvGrpSpPr/>
          <p:nvPr/>
        </p:nvGrpSpPr>
        <p:grpSpPr>
          <a:xfrm>
            <a:off x="8204579" y="1462529"/>
            <a:ext cx="3491553" cy="932145"/>
            <a:chOff x="8786711" y="4084816"/>
            <a:chExt cx="2867818" cy="932145"/>
          </a:xfrm>
        </p:grpSpPr>
        <p:sp>
          <p:nvSpPr>
            <p:cNvPr id="226" name="Google Shape;226;p8"/>
            <p:cNvSpPr txBox="1"/>
            <p:nvPr/>
          </p:nvSpPr>
          <p:spPr>
            <a:xfrm>
              <a:off x="8786711" y="4616851"/>
              <a:ext cx="28678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População </a:t>
              </a:r>
              <a:r>
                <a:rPr lang="en-US" sz="16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 50 anos</a:t>
              </a:r>
              <a:endParaRPr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9396828" y="4084816"/>
              <a:ext cx="17219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+9,000 %</a:t>
              </a:r>
              <a:endParaRPr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8350560" y="2600944"/>
            <a:ext cx="3316407" cy="893433"/>
            <a:chOff x="8906898" y="4029848"/>
            <a:chExt cx="2353905" cy="893433"/>
          </a:xfrm>
        </p:grpSpPr>
        <p:sp>
          <p:nvSpPr>
            <p:cNvPr id="229" name="Google Shape;229;p8"/>
            <p:cNvSpPr txBox="1"/>
            <p:nvPr/>
          </p:nvSpPr>
          <p:spPr>
            <a:xfrm>
              <a:off x="8906898" y="4523171"/>
              <a:ext cx="23539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Visitantes </a:t>
              </a:r>
              <a:r>
                <a:rPr lang="en-US" sz="16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 10 anos</a:t>
              </a:r>
              <a:endParaRPr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8"/>
            <p:cNvSpPr txBox="1"/>
            <p:nvPr/>
          </p:nvSpPr>
          <p:spPr>
            <a:xfrm>
              <a:off x="9532287" y="4029848"/>
              <a:ext cx="10538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2x mais</a:t>
              </a:r>
              <a:endParaRPr sz="32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8358120" y="3774618"/>
            <a:ext cx="3757684" cy="1370687"/>
            <a:chOff x="8853791" y="3525928"/>
            <a:chExt cx="3757684" cy="1370687"/>
          </a:xfrm>
        </p:grpSpPr>
        <p:sp>
          <p:nvSpPr>
            <p:cNvPr id="232" name="Google Shape;232;p8"/>
            <p:cNvSpPr txBox="1"/>
            <p:nvPr/>
          </p:nvSpPr>
          <p:spPr>
            <a:xfrm>
              <a:off x="8853791" y="4496505"/>
              <a:ext cx="37576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Visitantes </a:t>
              </a:r>
              <a:r>
                <a:rPr lang="en-US" sz="16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Internacionais</a:t>
              </a:r>
              <a:endParaRPr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8"/>
            <p:cNvSpPr txBox="1"/>
            <p:nvPr/>
          </p:nvSpPr>
          <p:spPr>
            <a:xfrm>
              <a:off x="9318367" y="3525928"/>
              <a:ext cx="278172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72% da receita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com turismo </a:t>
              </a:r>
              <a:endParaRPr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8358120" y="5182397"/>
            <a:ext cx="3757684" cy="1403012"/>
            <a:chOff x="8840656" y="3864212"/>
            <a:chExt cx="3757684" cy="1403012"/>
          </a:xfrm>
        </p:grpSpPr>
        <p:sp>
          <p:nvSpPr>
            <p:cNvPr id="235" name="Google Shape;235;p8"/>
            <p:cNvSpPr txBox="1"/>
            <p:nvPr/>
          </p:nvSpPr>
          <p:spPr>
            <a:xfrm>
              <a:off x="8840656" y="4867114"/>
              <a:ext cx="37576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provem de Parques</a:t>
              </a:r>
              <a:endParaRPr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9005668" y="3864212"/>
              <a:ext cx="297126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65% da $ do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Turismo de lazer</a:t>
              </a:r>
              <a:endParaRPr sz="32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1750951" y="3936536"/>
            <a:ext cx="5816297" cy="1938992"/>
          </a:xfrm>
          <a:prstGeom prst="rect">
            <a:avLst/>
          </a:prstGeom>
          <a:solidFill>
            <a:srgbClr val="0A044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Para evitar depender somente do petróleo,</a:t>
            </a:r>
            <a:endParaRPr lang="pt-BR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o governo investiu em atrações turísticas </a:t>
            </a:r>
            <a:endParaRPr lang="pt-BR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como base de desenvolvimento. </a:t>
            </a:r>
            <a:endParaRPr lang="pt-BR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i="1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Políticas especiais para parques temáticos</a:t>
            </a:r>
            <a:endParaRPr lang="pt-BR" dirty="0"/>
          </a:p>
        </p:txBody>
      </p:sp>
      <p:pic>
        <p:nvPicPr>
          <p:cNvPr id="238" name="Google Shape;238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247" y="4934747"/>
            <a:ext cx="6417733" cy="279933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2028337" y="6550223"/>
            <a:ext cx="15529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Ref. 2017</a:t>
            </a:r>
            <a:endParaRPr/>
          </a:p>
        </p:txBody>
      </p:sp>
      <p:sp>
        <p:nvSpPr>
          <p:cNvPr id="240" name="Google Shape;240;p8"/>
          <p:cNvSpPr txBox="1"/>
          <p:nvPr/>
        </p:nvSpPr>
        <p:spPr>
          <a:xfrm rot="-5400000">
            <a:off x="-1559138" y="2811092"/>
            <a:ext cx="487877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DESENVOLVIMENTO REGIONAL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PELO TURISMO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"/>
          <p:cNvPicPr preferRelativeResize="0"/>
          <p:nvPr/>
        </p:nvPicPr>
        <p:blipFill rotWithShape="1">
          <a:blip r:embed="rId4" cstate="email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9"/>
          <p:cNvSpPr txBox="1"/>
          <p:nvPr/>
        </p:nvSpPr>
        <p:spPr>
          <a:xfrm>
            <a:off x="3193366" y="2497976"/>
            <a:ext cx="5067413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2F2F2"/>
                </a:solidFill>
                <a:latin typeface="Aharoni"/>
                <a:ea typeface="Aharoni"/>
                <a:cs typeface="Aharoni"/>
                <a:sym typeface="Aharoni"/>
              </a:rPr>
              <a:t>BRASIL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Microsoft Office PowerPoint</Application>
  <PresentationFormat>Widescreen</PresentationFormat>
  <Paragraphs>162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Rounded Mplus 1c</vt:lpstr>
      <vt:lpstr>Rounded Mplus 1c Black</vt:lpstr>
      <vt:lpstr>Aharoni</vt:lpstr>
      <vt:lpstr>Arial</vt:lpstr>
      <vt:lpstr>Calibri</vt:lpstr>
      <vt:lpstr>Calibri Light</vt:lpstr>
      <vt:lpstr>Helvetica Neue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Nezzo Volpatti</dc:creator>
  <cp:lastModifiedBy>Leonardo Nezzo Volpatti</cp:lastModifiedBy>
  <cp:revision>2</cp:revision>
  <dcterms:created xsi:type="dcterms:W3CDTF">2021-06-14T18:10:27Z</dcterms:created>
  <dcterms:modified xsi:type="dcterms:W3CDTF">2021-06-14T18:12:08Z</dcterms:modified>
</cp:coreProperties>
</file>