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78" r:id="rId4"/>
    <p:sldId id="279" r:id="rId5"/>
    <p:sldId id="257" r:id="rId6"/>
    <p:sldId id="277" r:id="rId7"/>
    <p:sldId id="292" r:id="rId8"/>
    <p:sldId id="293" r:id="rId9"/>
    <p:sldId id="294" r:id="rId10"/>
    <p:sldId id="295" r:id="rId11"/>
    <p:sldId id="296" r:id="rId12"/>
    <p:sldId id="280" r:id="rId13"/>
    <p:sldId id="270" r:id="rId14"/>
    <p:sldId id="297" r:id="rId15"/>
    <p:sldId id="275" r:id="rId16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244D"/>
    <a:srgbClr val="EB5859"/>
    <a:srgbClr val="EBE9DD"/>
    <a:srgbClr val="EB5858"/>
    <a:srgbClr val="53234B"/>
    <a:srgbClr val="EBE8DD"/>
    <a:srgbClr val="8081BD"/>
    <a:srgbClr val="E28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FD9-5233-4B6E-9D10-144EFC86DEA5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50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FD9-5233-4B6E-9D10-144EFC86DEA5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71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FD9-5233-4B6E-9D10-144EFC86DEA5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9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FD9-5233-4B6E-9D10-144EFC86DEA5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8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FD9-5233-4B6E-9D10-144EFC86DEA5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30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FD9-5233-4B6E-9D10-144EFC86DEA5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49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FD9-5233-4B6E-9D10-144EFC86DEA5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38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FD9-5233-4B6E-9D10-144EFC86DEA5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4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FD9-5233-4B6E-9D10-144EFC86DEA5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22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FD9-5233-4B6E-9D10-144EFC86DEA5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50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FD9-5233-4B6E-9D10-144EFC86DEA5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62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BFFD9-5233-4B6E-9D10-144EFC86DEA5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33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6645" y="145473"/>
            <a:ext cx="11845637" cy="6546271"/>
          </a:xfrm>
          <a:prstGeom prst="rect">
            <a:avLst/>
          </a:prstGeom>
          <a:solidFill>
            <a:srgbClr val="5323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824" r="35507" b="27073"/>
          <a:stretch/>
        </p:blipFill>
        <p:spPr>
          <a:xfrm>
            <a:off x="273475" y="341902"/>
            <a:ext cx="6177516" cy="52705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9E0667F-7009-504D-AEDA-A6BF75F0B1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12" r="46139" b="4071"/>
          <a:stretch/>
        </p:blipFill>
        <p:spPr>
          <a:xfrm>
            <a:off x="176645" y="5984130"/>
            <a:ext cx="6371177" cy="634067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84176028-E684-F2ED-B256-10BE65B25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718" y="415498"/>
            <a:ext cx="5489057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200" b="1" baseline="0" dirty="0">
              <a:solidFill>
                <a:srgbClr val="FFFF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200" b="1" baseline="0" dirty="0">
              <a:solidFill>
                <a:srgbClr val="FFFF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5400" b="1" dirty="0" smtClean="0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Estudo preliminar de </a:t>
            </a:r>
            <a:r>
              <a:rPr lang="pt-BR" sz="5400" b="1" dirty="0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pt-BR" sz="5400" b="1" dirty="0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pt-BR" sz="5400" b="1" dirty="0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Violência contra </a:t>
            </a:r>
            <a:r>
              <a:rPr lang="pt-BR" sz="5400" b="1" dirty="0" smtClean="0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Mulheres </a:t>
            </a:r>
            <a:r>
              <a:rPr lang="pt-BR" sz="5400" b="1" dirty="0" err="1" smtClean="0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Trans</a:t>
            </a:r>
            <a:r>
              <a:rPr lang="pt-BR" sz="5400" b="1" dirty="0" smtClean="0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 Travestis</a:t>
            </a:r>
            <a:endParaRPr lang="pt-BR" sz="5400" b="1" dirty="0">
              <a:solidFill>
                <a:srgbClr val="FFFF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5400" b="1" i="0" u="none" strike="noStrike" cap="none" normalizeH="0" baseline="0" dirty="0">
              <a:ln>
                <a:noFill/>
              </a:ln>
              <a:solidFill>
                <a:srgbClr val="D9D9D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dirty="0">
              <a:ln>
                <a:noFill/>
              </a:ln>
              <a:solidFill>
                <a:srgbClr val="D9D9D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dirty="0">
              <a:ln>
                <a:noFill/>
              </a:ln>
              <a:solidFill>
                <a:srgbClr val="D9D9D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400" b="1" dirty="0">
              <a:solidFill>
                <a:srgbClr val="D9D9D9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0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05E3B2E-812A-D073-C666-50D4F2E67046}"/>
              </a:ext>
            </a:extLst>
          </p:cNvPr>
          <p:cNvSpPr/>
          <p:nvPr/>
        </p:nvSpPr>
        <p:spPr>
          <a:xfrm>
            <a:off x="173253" y="3730336"/>
            <a:ext cx="11828247" cy="2982189"/>
          </a:xfrm>
          <a:prstGeom prst="rect">
            <a:avLst/>
          </a:prstGeom>
          <a:solidFill>
            <a:srgbClr val="EB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73253" y="166255"/>
            <a:ext cx="3660992" cy="3466411"/>
          </a:xfrm>
          <a:prstGeom prst="rect">
            <a:avLst/>
          </a:prstGeom>
          <a:solidFill>
            <a:srgbClr val="EB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5F3FE5F-BD68-5883-4AA2-CEAC4D433EF1}"/>
              </a:ext>
            </a:extLst>
          </p:cNvPr>
          <p:cNvSpPr/>
          <p:nvPr/>
        </p:nvSpPr>
        <p:spPr>
          <a:xfrm>
            <a:off x="3917374" y="166256"/>
            <a:ext cx="8084126" cy="3466410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426527" y="514680"/>
            <a:ext cx="72528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“Essa pergunta é relativa... Eu acho que o respeito a gente não tem que esperar de outras pessoas. O respeito tem que vir da gente. Se a gente se dá o respeito, as pessoas vão ter que respeitar a gente. Então a resposta não é tão objetiva. ” – 36 anos, Bahia.</a:t>
            </a:r>
          </a:p>
          <a:p>
            <a:endParaRPr lang="pt-BR" sz="2800" dirty="0">
              <a:solidFill>
                <a:schemeClr val="bg1"/>
              </a:solidFill>
            </a:endParaRPr>
          </a:p>
          <a:p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11357" y="652534"/>
            <a:ext cx="31847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/>
              <a:t>“Onde você acha que as mulheres são menos respeitadas</a:t>
            </a:r>
            <a:r>
              <a:rPr lang="pt-BR" sz="2600" b="1" dirty="0" smtClean="0"/>
              <a:t>?”</a:t>
            </a:r>
            <a:endParaRPr lang="pt-BR" sz="26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28700" y="4540389"/>
            <a:ext cx="985058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“Eu acho que desrespeito acontece em todos os lugares, fica difícil dizer onde é mais, onde é menos... Eu acho que na família que é onde acontece mais repressão. ” – 52 anos, Piauí.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3936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05E3B2E-812A-D073-C666-50D4F2E67046}"/>
              </a:ext>
            </a:extLst>
          </p:cNvPr>
          <p:cNvSpPr/>
          <p:nvPr/>
        </p:nvSpPr>
        <p:spPr>
          <a:xfrm>
            <a:off x="173253" y="3730336"/>
            <a:ext cx="11828247" cy="2982189"/>
          </a:xfrm>
          <a:prstGeom prst="rect">
            <a:avLst/>
          </a:prstGeom>
          <a:solidFill>
            <a:srgbClr val="EBE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73253" y="166255"/>
            <a:ext cx="3744120" cy="3466411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5F3FE5F-BD68-5883-4AA2-CEAC4D433EF1}"/>
              </a:ext>
            </a:extLst>
          </p:cNvPr>
          <p:cNvSpPr/>
          <p:nvPr/>
        </p:nvSpPr>
        <p:spPr>
          <a:xfrm>
            <a:off x="4019508" y="166256"/>
            <a:ext cx="7981991" cy="3466410"/>
          </a:xfrm>
          <a:prstGeom prst="rect">
            <a:avLst/>
          </a:prstGeom>
          <a:solidFill>
            <a:srgbClr val="EB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561609" y="1404311"/>
            <a:ext cx="7252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“O 190... e eu me protejo com faca, copo, panela, o que for.” – 19 anos, Mato Grosso.</a:t>
            </a:r>
          </a:p>
          <a:p>
            <a:endParaRPr lang="pt-BR" sz="2800" dirty="0">
              <a:solidFill>
                <a:schemeClr val="bg1"/>
              </a:solidFill>
            </a:endParaRPr>
          </a:p>
          <a:p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11357" y="652534"/>
            <a:ext cx="31847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</a:rPr>
              <a:t>“</a:t>
            </a:r>
            <a:r>
              <a:rPr lang="pt-BR" sz="2800" b="1" dirty="0">
                <a:solidFill>
                  <a:schemeClr val="bg1"/>
                </a:solidFill>
              </a:rPr>
              <a:t>Você conhece algum outro serviço de proteção à mulher, além desses que acabei de citar</a:t>
            </a:r>
            <a:r>
              <a:rPr lang="pt-BR" sz="2800" b="1" dirty="0" smtClean="0">
                <a:solidFill>
                  <a:schemeClr val="bg1"/>
                </a:solidFill>
              </a:rPr>
              <a:t>?”</a:t>
            </a:r>
            <a:endParaRPr lang="pt-BR" sz="26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39090" y="5028761"/>
            <a:ext cx="98505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“Só o da nossa rua... Denúncia de vizinhos.” – 24 anos, Sergipe.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415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1" r="22162" b="180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414702" y="756606"/>
            <a:ext cx="6106737" cy="5117375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EB5858"/>
                </a:solidFill>
              </a:rPr>
              <a:t>Os quantitativos aqui apresentados são válidos apenas para as 21 entrevistadas e não devem ser extrapolados para a população de mulheres </a:t>
            </a:r>
            <a:r>
              <a:rPr lang="pt-BR" b="1" dirty="0" err="1" smtClean="0">
                <a:solidFill>
                  <a:srgbClr val="EB5858"/>
                </a:solidFill>
              </a:rPr>
              <a:t>trans</a:t>
            </a:r>
            <a:r>
              <a:rPr lang="pt-BR" b="1" dirty="0" smtClean="0">
                <a:solidFill>
                  <a:srgbClr val="EB5858"/>
                </a:solidFill>
              </a:rPr>
              <a:t> e travesti em geral</a:t>
            </a:r>
            <a:endParaRPr lang="pt-BR" b="1" dirty="0">
              <a:solidFill>
                <a:srgbClr val="EB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C5F3FE5F-BD68-5883-4AA2-CEAC4D433EF1}"/>
              </a:ext>
            </a:extLst>
          </p:cNvPr>
          <p:cNvSpPr/>
          <p:nvPr/>
        </p:nvSpPr>
        <p:spPr>
          <a:xfrm>
            <a:off x="197427" y="401388"/>
            <a:ext cx="11804073" cy="739170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09156" y="563855"/>
            <a:ext cx="1149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Violências sofrida – Respondentes </a:t>
            </a:r>
            <a:r>
              <a:rPr lang="pt-BR" b="1" dirty="0" err="1" smtClean="0">
                <a:solidFill>
                  <a:schemeClr val="bg1"/>
                </a:solidFill>
              </a:rPr>
              <a:t>Trans</a:t>
            </a:r>
            <a:r>
              <a:rPr lang="pt-BR" b="1" dirty="0" smtClean="0">
                <a:solidFill>
                  <a:schemeClr val="bg1"/>
                </a:solidFill>
              </a:rPr>
              <a:t> e Travestis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30452"/>
              </p:ext>
            </p:extLst>
          </p:nvPr>
        </p:nvGraphicFramePr>
        <p:xfrm>
          <a:off x="197428" y="1179747"/>
          <a:ext cx="11804072" cy="48043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9566"/>
                <a:gridCol w="1476103"/>
                <a:gridCol w="1319349"/>
                <a:gridCol w="1567543"/>
                <a:gridCol w="1685108"/>
                <a:gridCol w="1541417"/>
                <a:gridCol w="2334986"/>
              </a:tblGrid>
              <a:tr h="950302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rgbClr val="EB58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Física</a:t>
                      </a:r>
                      <a:endParaRPr lang="pt-BR" dirty="0"/>
                    </a:p>
                  </a:txBody>
                  <a:tcPr anchor="ctr">
                    <a:solidFill>
                      <a:srgbClr val="EB58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Sexual</a:t>
                      </a:r>
                      <a:endParaRPr lang="pt-BR" dirty="0"/>
                    </a:p>
                  </a:txBody>
                  <a:tcPr anchor="ctr">
                    <a:solidFill>
                      <a:srgbClr val="EB58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Psicológica</a:t>
                      </a:r>
                      <a:endParaRPr lang="pt-BR" dirty="0"/>
                    </a:p>
                  </a:txBody>
                  <a:tcPr anchor="ctr">
                    <a:solidFill>
                      <a:srgbClr val="EB58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Patrimonial</a:t>
                      </a:r>
                      <a:endParaRPr lang="pt-BR" dirty="0"/>
                    </a:p>
                  </a:txBody>
                  <a:tcPr anchor="ctr">
                    <a:solidFill>
                      <a:srgbClr val="EB58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Moral</a:t>
                      </a:r>
                      <a:endParaRPr lang="pt-BR" dirty="0"/>
                    </a:p>
                  </a:txBody>
                  <a:tcPr anchor="ctr">
                    <a:solidFill>
                      <a:srgbClr val="EB58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Ocorreu nos</a:t>
                      </a:r>
                      <a:r>
                        <a:rPr lang="pt-BR" baseline="0" dirty="0" smtClean="0"/>
                        <a:t> últimos 12 meses</a:t>
                      </a:r>
                      <a:endParaRPr lang="pt-BR" dirty="0"/>
                    </a:p>
                  </a:txBody>
                  <a:tcPr anchor="ctr">
                    <a:solidFill>
                      <a:srgbClr val="EB5859"/>
                    </a:solidFill>
                  </a:tcPr>
                </a:tc>
              </a:tr>
              <a:tr h="385400">
                <a:tc>
                  <a:txBody>
                    <a:bodyPr/>
                    <a:lstStyle/>
                    <a:p>
                      <a:r>
                        <a:rPr lang="pt-BR" dirty="0" smtClean="0"/>
                        <a:t>Entrevistada 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85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Entrevistada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85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Entrevistada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85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Entrevistada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</a:tr>
              <a:tr h="385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Entrevistada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</a:tr>
              <a:tr h="385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Entrevistada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</a:tr>
              <a:tr h="385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Entrevistada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</a:tr>
              <a:tr h="385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Entrevistada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</a:tr>
              <a:tr h="385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Entrevistada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85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9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7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05E3B2E-812A-D073-C666-50D4F2E67046}"/>
              </a:ext>
            </a:extLst>
          </p:cNvPr>
          <p:cNvSpPr/>
          <p:nvPr/>
        </p:nvSpPr>
        <p:spPr>
          <a:xfrm>
            <a:off x="173253" y="2296392"/>
            <a:ext cx="11828247" cy="4416134"/>
          </a:xfrm>
          <a:prstGeom prst="rect">
            <a:avLst/>
          </a:prstGeom>
          <a:solidFill>
            <a:srgbClr val="EBE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73253" y="166256"/>
            <a:ext cx="2944021" cy="2036618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5F3FE5F-BD68-5883-4AA2-CEAC4D433EF1}"/>
              </a:ext>
            </a:extLst>
          </p:cNvPr>
          <p:cNvSpPr/>
          <p:nvPr/>
        </p:nvSpPr>
        <p:spPr>
          <a:xfrm>
            <a:off x="3191708" y="166256"/>
            <a:ext cx="8809792" cy="2036618"/>
          </a:xfrm>
          <a:prstGeom prst="rect">
            <a:avLst/>
          </a:prstGeom>
          <a:solidFill>
            <a:srgbClr val="EB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53689" y="404786"/>
            <a:ext cx="82815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“Algum motivo pessoal, preconceito, alguma coisa do tipo... Eu não sei nem explicar... Eu acho que é cisma... Provocação, para provocar...” – 52 anos, Piauí.</a:t>
            </a:r>
          </a:p>
          <a:p>
            <a:endParaRPr lang="pt-BR" sz="2800" dirty="0">
              <a:solidFill>
                <a:schemeClr val="bg1"/>
              </a:solidFill>
            </a:endParaRPr>
          </a:p>
          <a:p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47686" y="697173"/>
            <a:ext cx="2869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err="1" smtClean="0">
                <a:solidFill>
                  <a:schemeClr val="bg1"/>
                </a:solidFill>
              </a:rPr>
              <a:t>Transfobia</a:t>
            </a:r>
            <a:endParaRPr lang="pt-BR" sz="48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98764" y="2519300"/>
            <a:ext cx="113364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Entrevistadora: “Nos últimos 12 meses, alguém de sua relação íntima ou familiar humilhou você diante de outras pessoas?”</a:t>
            </a:r>
          </a:p>
          <a:p>
            <a:r>
              <a:rPr lang="pt-BR" sz="2800" dirty="0"/>
              <a:t> </a:t>
            </a:r>
          </a:p>
          <a:p>
            <a:r>
              <a:rPr lang="pt-BR" sz="2800" dirty="0"/>
              <a:t>Respondente: “Isso é normal.” </a:t>
            </a:r>
          </a:p>
          <a:p>
            <a:r>
              <a:rPr lang="pt-BR" sz="2800" dirty="0"/>
              <a:t> </a:t>
            </a:r>
          </a:p>
          <a:p>
            <a:r>
              <a:rPr lang="pt-BR" sz="2800" dirty="0"/>
              <a:t>Entrevistadora: Fez falsas acusações sobre você?</a:t>
            </a:r>
          </a:p>
          <a:p>
            <a:r>
              <a:rPr lang="pt-BR" sz="2800" dirty="0"/>
              <a:t> </a:t>
            </a:r>
          </a:p>
          <a:p>
            <a:r>
              <a:rPr lang="pt-BR" sz="2800" dirty="0"/>
              <a:t>Respondente: “me chamou de homem, mas isso é normal. É uma falsa acusação porque me vejo como mulher.”</a:t>
            </a:r>
          </a:p>
        </p:txBody>
      </p:sp>
    </p:spTree>
    <p:extLst>
      <p:ext uri="{BB962C8B-B14F-4D97-AF65-F5344CB8AC3E}">
        <p14:creationId xmlns:p14="http://schemas.microsoft.com/office/powerpoint/2010/main" val="924483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263B18E-8E73-2A90-0C6A-176D63308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" b="796"/>
          <a:stretch/>
        </p:blipFill>
        <p:spPr>
          <a:xfrm>
            <a:off x="175096" y="145914"/>
            <a:ext cx="11828836" cy="6556443"/>
          </a:xfrm>
          <a:prstGeom prst="rect">
            <a:avLst/>
          </a:prstGeom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98EB5408-5D99-072D-2D2E-65F99212E482}"/>
              </a:ext>
            </a:extLst>
          </p:cNvPr>
          <p:cNvSpPr txBox="1">
            <a:spLocks/>
          </p:cNvSpPr>
          <p:nvPr/>
        </p:nvSpPr>
        <p:spPr>
          <a:xfrm>
            <a:off x="175096" y="1825625"/>
            <a:ext cx="118288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chemeClr val="bg1"/>
              </a:solidFill>
            </a:endParaRPr>
          </a:p>
          <a:p>
            <a:r>
              <a:rPr lang="pt-BR" sz="4000" b="1" dirty="0">
                <a:solidFill>
                  <a:schemeClr val="bg1"/>
                </a:solidFill>
              </a:rPr>
              <a:t>www.senado.leg.br/datasenado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datasenado@senado.leg.br</a:t>
            </a:r>
          </a:p>
        </p:txBody>
      </p:sp>
    </p:spTree>
    <p:extLst>
      <p:ext uri="{BB962C8B-B14F-4D97-AF65-F5344CB8AC3E}">
        <p14:creationId xmlns:p14="http://schemas.microsoft.com/office/powerpoint/2010/main" val="40722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7812" r="2302"/>
          <a:stretch/>
        </p:blipFill>
        <p:spPr>
          <a:xfrm>
            <a:off x="1" y="24167"/>
            <a:ext cx="11515060" cy="683383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8" y="5233555"/>
            <a:ext cx="1489364" cy="14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9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8073736" y="-1"/>
            <a:ext cx="4118263" cy="6855969"/>
          </a:xfrm>
          <a:prstGeom prst="rect">
            <a:avLst/>
          </a:prstGeom>
          <a:solidFill>
            <a:srgbClr val="EB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" y="-1"/>
            <a:ext cx="8073736" cy="6855968"/>
          </a:xfrm>
          <a:prstGeom prst="rect">
            <a:avLst/>
          </a:prstGeom>
          <a:solidFill>
            <a:srgbClr val="5323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78537" y="1265086"/>
            <a:ext cx="3508661" cy="4325793"/>
          </a:xfrm>
        </p:spPr>
        <p:txBody>
          <a:bodyPr>
            <a:normAutofit fontScale="92500" lnSpcReduction="20000"/>
          </a:bodyPr>
          <a:lstStyle/>
          <a:p>
            <a:endParaRPr lang="pt-BR" b="1" dirty="0" smtClean="0"/>
          </a:p>
          <a:p>
            <a:r>
              <a:rPr lang="pt-BR" b="1" dirty="0" smtClean="0"/>
              <a:t>Carência </a:t>
            </a:r>
            <a:r>
              <a:rPr lang="pt-BR" b="1" dirty="0"/>
              <a:t>de dados oficiais que permitam a calibração das estimativas para inferências estatisticamente válidas</a:t>
            </a:r>
          </a:p>
          <a:p>
            <a:endParaRPr lang="pt-BR" b="1" dirty="0"/>
          </a:p>
          <a:p>
            <a:r>
              <a:rPr lang="pt-BR" b="1" dirty="0" smtClean="0"/>
              <a:t>O objetivo </a:t>
            </a:r>
            <a:r>
              <a:rPr lang="pt-BR" b="1" dirty="0"/>
              <a:t>é levantar informações e não obter conclusões estatísticas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720435" y="788662"/>
            <a:ext cx="7048499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EB5858"/>
                </a:solidFill>
                <a:latin typeface="Merriweather"/>
              </a:rPr>
              <a:t>10 edições</a:t>
            </a:r>
          </a:p>
          <a:p>
            <a:r>
              <a:rPr lang="pt-BR" b="1" dirty="0" smtClean="0">
                <a:solidFill>
                  <a:srgbClr val="EB5858"/>
                </a:solidFill>
                <a:latin typeface="Merriweather"/>
              </a:rPr>
              <a:t>2005 / 2007 / 2009 / 2011 / 2013 /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Merriweather"/>
              </a:rPr>
              <a:t>2015 </a:t>
            </a:r>
            <a:r>
              <a:rPr lang="pt-BR" b="1" dirty="0" smtClean="0">
                <a:solidFill>
                  <a:srgbClr val="EB5858"/>
                </a:solidFill>
                <a:latin typeface="Merriweather"/>
              </a:rPr>
              <a:t>/ </a:t>
            </a:r>
            <a:r>
              <a:rPr lang="pt-BR" b="1" dirty="0" smtClean="0">
                <a:solidFill>
                  <a:schemeClr val="bg1">
                    <a:lumMod val="65000"/>
                  </a:schemeClr>
                </a:solidFill>
                <a:latin typeface="Merriweather"/>
              </a:rPr>
              <a:t>2017 </a:t>
            </a:r>
            <a:r>
              <a:rPr lang="pt-BR" b="1" dirty="0" smtClean="0">
                <a:solidFill>
                  <a:srgbClr val="EB5858"/>
                </a:solidFill>
                <a:latin typeface="Merriweather"/>
              </a:rPr>
              <a:t>/ </a:t>
            </a:r>
            <a:r>
              <a:rPr lang="pt-BR" b="1" dirty="0" smtClean="0">
                <a:solidFill>
                  <a:schemeClr val="bg1">
                    <a:lumMod val="75000"/>
                  </a:schemeClr>
                </a:solidFill>
                <a:latin typeface="Merriweather"/>
              </a:rPr>
              <a:t>2019 </a:t>
            </a:r>
            <a:r>
              <a:rPr lang="pt-BR" b="1" dirty="0" smtClean="0">
                <a:solidFill>
                  <a:srgbClr val="EB5858"/>
                </a:solidFill>
                <a:latin typeface="Merriweather"/>
              </a:rPr>
              <a:t>/ </a:t>
            </a:r>
            <a:r>
              <a:rPr lang="pt-BR" b="1" dirty="0" smtClean="0">
                <a:solidFill>
                  <a:schemeClr val="bg1">
                    <a:lumMod val="85000"/>
                  </a:schemeClr>
                </a:solidFill>
                <a:latin typeface="Merriweather"/>
              </a:rPr>
              <a:t>2021</a:t>
            </a:r>
            <a:r>
              <a:rPr lang="pt-BR" b="1" dirty="0" smtClean="0">
                <a:solidFill>
                  <a:srgbClr val="EB5858"/>
                </a:solidFill>
                <a:latin typeface="Merriweather"/>
              </a:rPr>
              <a:t> / </a:t>
            </a:r>
            <a:r>
              <a:rPr lang="pt-BR" b="1" dirty="0" smtClean="0">
                <a:solidFill>
                  <a:schemeClr val="bg1"/>
                </a:solidFill>
                <a:latin typeface="Merriweather"/>
              </a:rPr>
              <a:t>2023</a:t>
            </a:r>
          </a:p>
          <a:p>
            <a:endParaRPr lang="pt-BR" b="1" dirty="0">
              <a:solidFill>
                <a:srgbClr val="EB5858"/>
              </a:solidFill>
              <a:latin typeface="Merriweather"/>
            </a:endParaRPr>
          </a:p>
          <a:p>
            <a:endParaRPr lang="pt-BR" sz="4000" b="1" dirty="0" smtClean="0">
              <a:solidFill>
                <a:srgbClr val="EB5858"/>
              </a:solidFill>
              <a:latin typeface="Merriweather"/>
            </a:endParaRPr>
          </a:p>
          <a:p>
            <a:r>
              <a:rPr lang="pt-BR" sz="4000" b="1" dirty="0" smtClean="0">
                <a:solidFill>
                  <a:srgbClr val="EB5858"/>
                </a:solidFill>
                <a:latin typeface="Merriweather"/>
              </a:rPr>
              <a:t>Mais de 34 mil </a:t>
            </a:r>
          </a:p>
          <a:p>
            <a:r>
              <a:rPr lang="pt-BR" b="1" dirty="0" smtClean="0">
                <a:solidFill>
                  <a:srgbClr val="EB5858"/>
                </a:solidFill>
                <a:latin typeface="Merriweather"/>
              </a:rPr>
              <a:t>mulheres entrevistadas</a:t>
            </a:r>
          </a:p>
          <a:p>
            <a:endParaRPr lang="pt-BR" sz="4000" b="1" dirty="0">
              <a:solidFill>
                <a:srgbClr val="EB5858"/>
              </a:solidFill>
              <a:latin typeface="Merriweather"/>
            </a:endParaRPr>
          </a:p>
          <a:p>
            <a:endParaRPr lang="pt-BR" b="1" dirty="0" smtClean="0">
              <a:solidFill>
                <a:srgbClr val="EB5858"/>
              </a:solidFill>
              <a:latin typeface="Merriweather"/>
            </a:endParaRPr>
          </a:p>
          <a:p>
            <a:r>
              <a:rPr lang="pt-BR" b="1" dirty="0" smtClean="0">
                <a:solidFill>
                  <a:srgbClr val="EB5858"/>
                </a:solidFill>
                <a:latin typeface="Merriweather"/>
              </a:rPr>
              <a:t>Pela </a:t>
            </a:r>
            <a:r>
              <a:rPr lang="pt-BR" b="1" dirty="0">
                <a:solidFill>
                  <a:srgbClr val="EB5858"/>
                </a:solidFill>
                <a:latin typeface="Merriweather"/>
              </a:rPr>
              <a:t>primeira vez identificamos e ouvimos </a:t>
            </a:r>
            <a:r>
              <a:rPr lang="pt-BR" sz="4000" b="1" dirty="0" smtClean="0">
                <a:solidFill>
                  <a:srgbClr val="EB5858"/>
                </a:solidFill>
                <a:latin typeface="Merriweather"/>
              </a:rPr>
              <a:t>mulheres </a:t>
            </a:r>
            <a:r>
              <a:rPr lang="pt-BR" sz="4000" b="1" dirty="0" err="1" smtClean="0">
                <a:solidFill>
                  <a:srgbClr val="EB5858"/>
                </a:solidFill>
                <a:latin typeface="Merriweather"/>
              </a:rPr>
              <a:t>transgênero</a:t>
            </a:r>
            <a:endParaRPr lang="pt-BR" sz="4000" b="1" dirty="0" smtClean="0">
              <a:solidFill>
                <a:srgbClr val="EB5858"/>
              </a:solidFill>
              <a:latin typeface="Merriweather"/>
            </a:endParaRPr>
          </a:p>
          <a:p>
            <a:r>
              <a:rPr lang="pt-BR" sz="4000" b="1" dirty="0" smtClean="0">
                <a:solidFill>
                  <a:srgbClr val="EB5858"/>
                </a:solidFill>
                <a:latin typeface="Merriweather"/>
              </a:rPr>
              <a:t> </a:t>
            </a:r>
          </a:p>
          <a:p>
            <a:endParaRPr lang="pt-BR" sz="4000" b="1" dirty="0" smtClean="0">
              <a:solidFill>
                <a:srgbClr val="EB5858"/>
              </a:solidFill>
              <a:latin typeface="Merriweather"/>
            </a:endParaRPr>
          </a:p>
          <a:p>
            <a:endParaRPr lang="pt-BR" sz="4000" b="1" dirty="0">
              <a:solidFill>
                <a:srgbClr val="EB5858"/>
              </a:solidFill>
              <a:latin typeface="Merriweather"/>
            </a:endParaRPr>
          </a:p>
          <a:p>
            <a:endParaRPr lang="pt-BR" sz="4000" b="1" dirty="0">
              <a:solidFill>
                <a:srgbClr val="EB5858"/>
              </a:solidFill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95118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" y="-1"/>
            <a:ext cx="12188387" cy="6855968"/>
          </a:xfrm>
        </p:spPr>
      </p:pic>
      <p:sp>
        <p:nvSpPr>
          <p:cNvPr id="4" name="Retângulo 3"/>
          <p:cNvSpPr/>
          <p:nvPr/>
        </p:nvSpPr>
        <p:spPr>
          <a:xfrm>
            <a:off x="7194904" y="1690688"/>
            <a:ext cx="47043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0" b="1" dirty="0" smtClean="0">
                <a:solidFill>
                  <a:srgbClr val="EB5858"/>
                </a:solidFill>
                <a:latin typeface="Merriweather"/>
              </a:rPr>
              <a:t>21</a:t>
            </a:r>
            <a:r>
              <a:rPr lang="pt-BR" sz="4000" b="1" dirty="0" smtClean="0">
                <a:solidFill>
                  <a:srgbClr val="EB5858"/>
                </a:solidFill>
                <a:latin typeface="Merriweather"/>
              </a:rPr>
              <a:t> </a:t>
            </a:r>
          </a:p>
          <a:p>
            <a:r>
              <a:rPr lang="pt-BR" sz="4000" b="1" dirty="0" smtClean="0">
                <a:solidFill>
                  <a:srgbClr val="EB5858"/>
                </a:solidFill>
                <a:latin typeface="Merriweather"/>
              </a:rPr>
              <a:t>mulheres </a:t>
            </a:r>
            <a:r>
              <a:rPr lang="pt-BR" sz="4000" b="1" dirty="0" err="1" smtClean="0">
                <a:solidFill>
                  <a:srgbClr val="EB5858"/>
                </a:solidFill>
                <a:latin typeface="Merriweather"/>
              </a:rPr>
              <a:t>transgênero</a:t>
            </a:r>
            <a:endParaRPr lang="pt-BR" sz="4000" b="1" dirty="0" smtClean="0">
              <a:solidFill>
                <a:srgbClr val="EB5858"/>
              </a:solidFill>
              <a:latin typeface="Merriweather"/>
            </a:endParaRPr>
          </a:p>
          <a:p>
            <a:endParaRPr lang="pt-BR" sz="4000" b="1" dirty="0" smtClean="0">
              <a:solidFill>
                <a:srgbClr val="EB5858"/>
              </a:solidFill>
              <a:latin typeface="Merriweather"/>
            </a:endParaRPr>
          </a:p>
          <a:p>
            <a:endParaRPr lang="pt-BR" sz="4000" b="1" dirty="0">
              <a:solidFill>
                <a:srgbClr val="EB5858"/>
              </a:solidFill>
              <a:latin typeface="Merriweather"/>
            </a:endParaRPr>
          </a:p>
          <a:p>
            <a:endParaRPr lang="pt-BR" sz="4000" b="1" dirty="0">
              <a:solidFill>
                <a:srgbClr val="EB5858"/>
              </a:solidFill>
              <a:latin typeface="Merriweather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887013" y="5160002"/>
            <a:ext cx="3303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3 Perguntas-chave para marcação de identidade de gênero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6046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5F3FE5F-BD68-5883-4AA2-CEAC4D433EF1}"/>
              </a:ext>
            </a:extLst>
          </p:cNvPr>
          <p:cNvSpPr/>
          <p:nvPr/>
        </p:nvSpPr>
        <p:spPr>
          <a:xfrm>
            <a:off x="3870250" y="127591"/>
            <a:ext cx="8211139" cy="4133660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7570" y="765545"/>
            <a:ext cx="7474689" cy="3094074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Parte das dificuldades encontradas nessa etapa da pesquisa é explicada pela desinformação e pela incompreensão sobre a diversidade </a:t>
            </a:r>
            <a:r>
              <a:rPr lang="pt-BR" b="1" dirty="0" smtClean="0">
                <a:solidFill>
                  <a:schemeClr val="bg1"/>
                </a:solidFill>
              </a:rPr>
              <a:t>humana.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5F3FE5F-BD68-5883-4AA2-CEAC4D433EF1}"/>
              </a:ext>
            </a:extLst>
          </p:cNvPr>
          <p:cNvSpPr/>
          <p:nvPr/>
        </p:nvSpPr>
        <p:spPr>
          <a:xfrm>
            <a:off x="136013" y="4353791"/>
            <a:ext cx="11945375" cy="2365986"/>
          </a:xfrm>
          <a:prstGeom prst="rect">
            <a:avLst/>
          </a:prstGeom>
          <a:solidFill>
            <a:srgbClr val="EB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25721" y="5158214"/>
            <a:ext cx="11165957" cy="783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bg1"/>
                </a:solidFill>
              </a:rPr>
              <a:t>Identidade de gênero é </a:t>
            </a:r>
            <a:r>
              <a:rPr lang="pt-BR" sz="4000" b="1" dirty="0" smtClean="0">
                <a:solidFill>
                  <a:schemeClr val="bg1"/>
                </a:solidFill>
              </a:rPr>
              <a:t>diferente</a:t>
            </a:r>
            <a:r>
              <a:rPr lang="pt-BR" sz="4000" dirty="0" smtClean="0">
                <a:solidFill>
                  <a:schemeClr val="bg1"/>
                </a:solidFill>
              </a:rPr>
              <a:t> de orientação sexual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3" y="127591"/>
            <a:ext cx="3625107" cy="413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8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73253" y="166255"/>
            <a:ext cx="5153743" cy="6546271"/>
          </a:xfrm>
          <a:prstGeom prst="rect">
            <a:avLst/>
          </a:prstGeom>
          <a:solidFill>
            <a:srgbClr val="EB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5F3FE5F-BD68-5883-4AA2-CEAC4D433EF1}"/>
              </a:ext>
            </a:extLst>
          </p:cNvPr>
          <p:cNvSpPr/>
          <p:nvPr/>
        </p:nvSpPr>
        <p:spPr>
          <a:xfrm>
            <a:off x="5326998" y="166256"/>
            <a:ext cx="6674502" cy="6546270"/>
          </a:xfrm>
          <a:prstGeom prst="rect">
            <a:avLst/>
          </a:prstGeom>
          <a:solidFill>
            <a:srgbClr val="EB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685411" y="1184564"/>
            <a:ext cx="58329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“Pessoa </a:t>
            </a:r>
            <a:r>
              <a:rPr lang="pt-BR" sz="2800" dirty="0">
                <a:solidFill>
                  <a:schemeClr val="bg1"/>
                </a:solidFill>
              </a:rPr>
              <a:t>que nasceu e passou parte da vida sendo identificada como </a:t>
            </a:r>
            <a:r>
              <a:rPr lang="pt-BR" sz="2800" dirty="0" smtClean="0">
                <a:solidFill>
                  <a:schemeClr val="bg1"/>
                </a:solidFill>
              </a:rPr>
              <a:t>homem e tratada no masculino, em especial por conta de sua composição corporal (genitália, hormônios e demais características biológicas). Contudo essa pessoa não se entende como homem – pelo contrário, ela se </a:t>
            </a:r>
            <a:r>
              <a:rPr lang="pt-BR" sz="2800" b="1" dirty="0" smtClean="0">
                <a:solidFill>
                  <a:schemeClr val="bg1"/>
                </a:solidFill>
              </a:rPr>
              <a:t>identifica como mulher e gostaria de ser tratada no feminino</a:t>
            </a:r>
            <a:r>
              <a:rPr lang="pt-BR" sz="2800" dirty="0" smtClean="0">
                <a:solidFill>
                  <a:schemeClr val="bg1"/>
                </a:solidFill>
              </a:rPr>
              <a:t>.”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17" y="820881"/>
            <a:ext cx="4783213" cy="438534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46429" y="5419189"/>
            <a:ext cx="4783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/>
              <a:t>Guia de Inclusão e diversidade LGBTQIA+,</a:t>
            </a:r>
            <a:r>
              <a:rPr lang="pt-BR" sz="1600" dirty="0"/>
              <a:t> produzido pelo Comitê Permanente pela Promoção da Igualdade de Gênero e Raça do Senado Federal</a:t>
            </a:r>
          </a:p>
        </p:txBody>
      </p:sp>
    </p:spTree>
    <p:extLst>
      <p:ext uri="{BB962C8B-B14F-4D97-AF65-F5344CB8AC3E}">
        <p14:creationId xmlns:p14="http://schemas.microsoft.com/office/powerpoint/2010/main" val="16448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73253" y="166255"/>
            <a:ext cx="5153743" cy="6546271"/>
          </a:xfrm>
          <a:prstGeom prst="rect">
            <a:avLst/>
          </a:prstGeom>
          <a:solidFill>
            <a:srgbClr val="EB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5F3FE5F-BD68-5883-4AA2-CEAC4D433EF1}"/>
              </a:ext>
            </a:extLst>
          </p:cNvPr>
          <p:cNvSpPr/>
          <p:nvPr/>
        </p:nvSpPr>
        <p:spPr>
          <a:xfrm>
            <a:off x="5326998" y="166256"/>
            <a:ext cx="6674502" cy="6546270"/>
          </a:xfrm>
          <a:prstGeom prst="rect">
            <a:avLst/>
          </a:prstGeom>
          <a:solidFill>
            <a:srgbClr val="EB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47757" y="592457"/>
            <a:ext cx="583298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“Assim como as mulheres </a:t>
            </a:r>
            <a:r>
              <a:rPr lang="pt-BR" sz="2800" dirty="0" err="1" smtClean="0">
                <a:solidFill>
                  <a:schemeClr val="bg1"/>
                </a:solidFill>
              </a:rPr>
              <a:t>trans</a:t>
            </a:r>
            <a:r>
              <a:rPr lang="pt-BR" sz="2800" dirty="0" smtClean="0">
                <a:solidFill>
                  <a:schemeClr val="bg1"/>
                </a:solidFill>
              </a:rPr>
              <a:t>, a travesti nasceu e cresceu sendo associada ao gênero masculino. Porém, ao longo da vida, essa pessoa passou a se identificar com os aspectos femininos de gênero. Assim, a travesti </a:t>
            </a:r>
            <a:r>
              <a:rPr lang="pt-BR" sz="2800" b="1" dirty="0" smtClean="0">
                <a:solidFill>
                  <a:schemeClr val="bg1"/>
                </a:solidFill>
              </a:rPr>
              <a:t>utiliza códigos sociais de feminilidade</a:t>
            </a:r>
            <a:r>
              <a:rPr lang="pt-BR" sz="2800" dirty="0" smtClean="0">
                <a:solidFill>
                  <a:schemeClr val="bg1"/>
                </a:solidFill>
              </a:rPr>
              <a:t>, ou seja, a roupa que veste, os gestos que executa, os modos de andar, de falar e de se comportar estão associados ao feminino. Dessa forma, o correto é utilizar o artigo “a” para se referir a elas.”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46429" y="5419189"/>
            <a:ext cx="4783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/>
              <a:t>Guia de Inclusão e diversidade LGBTQIA+,</a:t>
            </a:r>
            <a:r>
              <a:rPr lang="pt-BR" sz="1600" dirty="0"/>
              <a:t> produzido pelo Comitê Permanente pela Promoção da Igualdade de Gênero e Raça do Senado Federal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17" y="820881"/>
            <a:ext cx="4771125" cy="43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0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73253" y="166255"/>
            <a:ext cx="5153743" cy="6546271"/>
          </a:xfrm>
          <a:prstGeom prst="rect">
            <a:avLst/>
          </a:prstGeom>
          <a:solidFill>
            <a:srgbClr val="EB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5F3FE5F-BD68-5883-4AA2-CEAC4D433EF1}"/>
              </a:ext>
            </a:extLst>
          </p:cNvPr>
          <p:cNvSpPr/>
          <p:nvPr/>
        </p:nvSpPr>
        <p:spPr>
          <a:xfrm>
            <a:off x="5326998" y="166256"/>
            <a:ext cx="6674502" cy="6546270"/>
          </a:xfrm>
          <a:prstGeom prst="rect">
            <a:avLst/>
          </a:prstGeom>
          <a:solidFill>
            <a:srgbClr val="EB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766067" y="1215912"/>
            <a:ext cx="3770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“Atração afetiva, emocional e/ou sexual que se manifesta em relação à outra pessoa.”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46429" y="5419189"/>
            <a:ext cx="4783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/>
              <a:t>Guia de Inclusão e diversidade LGBTQIA+,</a:t>
            </a:r>
            <a:r>
              <a:rPr lang="pt-BR" sz="1600" dirty="0"/>
              <a:t> produzido pelo Comitê Permanente pela Promoção da Igualdade de Gênero e Raça do Senado Federal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61" y="815593"/>
            <a:ext cx="4770358" cy="43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8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05E3B2E-812A-D073-C666-50D4F2E67046}"/>
              </a:ext>
            </a:extLst>
          </p:cNvPr>
          <p:cNvSpPr/>
          <p:nvPr/>
        </p:nvSpPr>
        <p:spPr>
          <a:xfrm>
            <a:off x="173253" y="2576944"/>
            <a:ext cx="11828247" cy="4135581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73252" y="166255"/>
            <a:ext cx="5011811" cy="2337953"/>
          </a:xfrm>
          <a:prstGeom prst="rect">
            <a:avLst/>
          </a:prstGeom>
          <a:solidFill>
            <a:srgbClr val="EB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5F3FE5F-BD68-5883-4AA2-CEAC4D433EF1}"/>
              </a:ext>
            </a:extLst>
          </p:cNvPr>
          <p:cNvSpPr/>
          <p:nvPr/>
        </p:nvSpPr>
        <p:spPr>
          <a:xfrm>
            <a:off x="5299364" y="166256"/>
            <a:ext cx="6702136" cy="2337952"/>
          </a:xfrm>
          <a:prstGeom prst="rect">
            <a:avLst/>
          </a:prstGeom>
          <a:solidFill>
            <a:srgbClr val="EB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25391" y="514680"/>
            <a:ext cx="59539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“Papai ele não sabia o que eu sentia... Então ele me registrou como do sexo masculino” – 24 anos, Sergipe</a:t>
            </a:r>
            <a:r>
              <a:rPr lang="pt-BR" sz="2800" dirty="0" smtClean="0">
                <a:solidFill>
                  <a:schemeClr val="bg1"/>
                </a:solidFill>
              </a:rPr>
              <a:t>.</a:t>
            </a:r>
          </a:p>
          <a:p>
            <a:endParaRPr lang="pt-BR" sz="2800" dirty="0">
              <a:solidFill>
                <a:schemeClr val="bg1"/>
              </a:solidFill>
            </a:endParaRPr>
          </a:p>
          <a:p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11357" y="391650"/>
            <a:ext cx="47737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/>
              <a:t>A </a:t>
            </a:r>
            <a:r>
              <a:rPr lang="pt-BR" sz="2200" i="1" dirty="0" smtClean="0"/>
              <a:t>identidade de gênero é uma experiência ao mesmo tempo interna, por ser a forma como o indivíduo se enxerga enquanto pessoa, mas também coletiva, por causa do referencial social.</a:t>
            </a:r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93618" y="3561829"/>
            <a:ext cx="985058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Entrevistadora: “Você foi registrada como homem, mas se identifica hoje em dia como mulher?”</a:t>
            </a:r>
          </a:p>
          <a:p>
            <a:endParaRPr lang="pt-BR" sz="2800" dirty="0">
              <a:solidFill>
                <a:schemeClr val="bg1"/>
              </a:solidFill>
            </a:endParaRPr>
          </a:p>
          <a:p>
            <a:r>
              <a:rPr lang="pt-BR" sz="2800" dirty="0">
                <a:solidFill>
                  <a:schemeClr val="bg1"/>
                </a:solidFill>
              </a:rPr>
              <a:t>Respondente: “Sim... desde que me entendo...” – 53 anos, Mato Grosso do Sul.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97704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772</Words>
  <Application>Microsoft Office PowerPoint</Application>
  <PresentationFormat>Widescreen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Merriweather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Parte das dificuldades encontradas nessa etapa da pesquisa é explicada pela desinformação e pela incompreensão sobre a diversidade humana.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Os quantitativos aqui apresentados são válidos apenas para as 21 entrevistadas e não devem ser extrapolados para a população de mulheres trans e travesti em geral</vt:lpstr>
      <vt:lpstr>Apresentação do PowerPoint</vt:lpstr>
      <vt:lpstr>Apresentação do PowerPoint</vt:lpstr>
      <vt:lpstr>Apresentação do PowerPoint</vt:lpstr>
    </vt:vector>
  </TitlesOfParts>
  <Company>Senado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Pesquisa Nacional Violência contra a Mulher</dc:title>
  <dc:creator>Isabela de Souza Lima Campos</dc:creator>
  <cp:lastModifiedBy>Isabela de Souza Lima Campos</cp:lastModifiedBy>
  <cp:revision>101</cp:revision>
  <cp:lastPrinted>2024-02-20T19:28:53Z</cp:lastPrinted>
  <dcterms:created xsi:type="dcterms:W3CDTF">2023-11-08T17:49:14Z</dcterms:created>
  <dcterms:modified xsi:type="dcterms:W3CDTF">2024-03-05T20:38:23Z</dcterms:modified>
</cp:coreProperties>
</file>