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60" r:id="rId4"/>
    <p:sldId id="275" r:id="rId5"/>
    <p:sldId id="288" r:id="rId6"/>
    <p:sldId id="287" r:id="rId7"/>
    <p:sldId id="278" r:id="rId8"/>
    <p:sldId id="277" r:id="rId9"/>
    <p:sldId id="286" r:id="rId10"/>
    <p:sldId id="281" r:id="rId11"/>
    <p:sldId id="264" r:id="rId12"/>
    <p:sldId id="28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4CFCC-F0E0-4E5E-A0F0-4810065782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3B4A3D-D708-420E-9ADD-0E3A544D2F1F}">
      <dgm:prSet/>
      <dgm:spPr/>
      <dgm:t>
        <a:bodyPr/>
        <a:lstStyle/>
        <a:p>
          <a:r>
            <a:rPr lang="en-US"/>
            <a:t>De acordo com o estudo MOMS divulgado em 2011, a cirurgia fetal de correção de mielomeningocele é o procedimento mais eficaz a ser aplicado.</a:t>
          </a:r>
        </a:p>
      </dgm:t>
    </dgm:pt>
    <dgm:pt modelId="{5125FD6B-4C98-462D-9B41-BA18E4D513E4}" type="parTrans" cxnId="{E32F7E9A-BC9B-470F-8A49-830535A61A6C}">
      <dgm:prSet/>
      <dgm:spPr/>
      <dgm:t>
        <a:bodyPr/>
        <a:lstStyle/>
        <a:p>
          <a:endParaRPr lang="en-US"/>
        </a:p>
      </dgm:t>
    </dgm:pt>
    <dgm:pt modelId="{458CF3C9-B316-479F-B61E-398A1B090EDA}" type="sibTrans" cxnId="{E32F7E9A-BC9B-470F-8A49-830535A61A6C}">
      <dgm:prSet/>
      <dgm:spPr/>
      <dgm:t>
        <a:bodyPr/>
        <a:lstStyle/>
        <a:p>
          <a:endParaRPr lang="en-US"/>
        </a:p>
      </dgm:t>
    </dgm:pt>
    <dgm:pt modelId="{0060D701-FD46-4D81-A771-70521BB61CD7}">
      <dgm:prSet/>
      <dgm:spPr/>
      <dgm:t>
        <a:bodyPr/>
        <a:lstStyle/>
        <a:p>
          <a:r>
            <a:rPr lang="en-US"/>
            <a:t>A partir da publicação do estudo MOMS a correção fetal passou a ser considerada o padrão ouro de tratamento para correção da mielomeningocele no mundo todo.</a:t>
          </a:r>
        </a:p>
      </dgm:t>
    </dgm:pt>
    <dgm:pt modelId="{B64E6492-FA9B-4612-B85C-13ABD0457620}" type="parTrans" cxnId="{7B139579-0908-4CF4-AAAE-3D58776A1CA3}">
      <dgm:prSet/>
      <dgm:spPr/>
      <dgm:t>
        <a:bodyPr/>
        <a:lstStyle/>
        <a:p>
          <a:endParaRPr lang="en-US"/>
        </a:p>
      </dgm:t>
    </dgm:pt>
    <dgm:pt modelId="{5DF80768-67F3-4E64-8269-18AFF42CAC3F}" type="sibTrans" cxnId="{7B139579-0908-4CF4-AAAE-3D58776A1CA3}">
      <dgm:prSet/>
      <dgm:spPr/>
      <dgm:t>
        <a:bodyPr/>
        <a:lstStyle/>
        <a:p>
          <a:endParaRPr lang="en-US"/>
        </a:p>
      </dgm:t>
    </dgm:pt>
    <dgm:pt modelId="{C7CFAF11-3904-F24B-9B0F-B689F4DA53BA}" type="pres">
      <dgm:prSet presAssocID="{A0F4CFCC-F0E0-4E5E-A0F0-4810065782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1ED0FE-EAE3-1344-BDCA-37587CB36EB7}" type="pres">
      <dgm:prSet presAssocID="{2F3B4A3D-D708-420E-9ADD-0E3A544D2F1F}" presName="hierRoot1" presStyleCnt="0"/>
      <dgm:spPr/>
    </dgm:pt>
    <dgm:pt modelId="{2EB0B328-A178-4246-9088-4BBC5482AED5}" type="pres">
      <dgm:prSet presAssocID="{2F3B4A3D-D708-420E-9ADD-0E3A544D2F1F}" presName="composite" presStyleCnt="0"/>
      <dgm:spPr/>
    </dgm:pt>
    <dgm:pt modelId="{197DB36F-D0CC-9241-B864-D3CE64B4D6B7}" type="pres">
      <dgm:prSet presAssocID="{2F3B4A3D-D708-420E-9ADD-0E3A544D2F1F}" presName="background" presStyleLbl="node0" presStyleIdx="0" presStyleCnt="2"/>
      <dgm:spPr/>
    </dgm:pt>
    <dgm:pt modelId="{C6D8FA39-D46D-674D-AD28-BC11DD013C2D}" type="pres">
      <dgm:prSet presAssocID="{2F3B4A3D-D708-420E-9ADD-0E3A544D2F1F}" presName="text" presStyleLbl="fgAcc0" presStyleIdx="0" presStyleCnt="2">
        <dgm:presLayoutVars>
          <dgm:chPref val="3"/>
        </dgm:presLayoutVars>
      </dgm:prSet>
      <dgm:spPr/>
    </dgm:pt>
    <dgm:pt modelId="{CD3C8205-EDE7-CA43-9693-AB51851C19A1}" type="pres">
      <dgm:prSet presAssocID="{2F3B4A3D-D708-420E-9ADD-0E3A544D2F1F}" presName="hierChild2" presStyleCnt="0"/>
      <dgm:spPr/>
    </dgm:pt>
    <dgm:pt modelId="{86C15D66-C59A-9D4C-8C0E-189D3D5B0972}" type="pres">
      <dgm:prSet presAssocID="{0060D701-FD46-4D81-A771-70521BB61CD7}" presName="hierRoot1" presStyleCnt="0"/>
      <dgm:spPr/>
    </dgm:pt>
    <dgm:pt modelId="{D03B9EA1-2D40-7545-9E57-585EDDE113E8}" type="pres">
      <dgm:prSet presAssocID="{0060D701-FD46-4D81-A771-70521BB61CD7}" presName="composite" presStyleCnt="0"/>
      <dgm:spPr/>
    </dgm:pt>
    <dgm:pt modelId="{1F4A8D66-03C3-E447-A9F3-1F926BA1D873}" type="pres">
      <dgm:prSet presAssocID="{0060D701-FD46-4D81-A771-70521BB61CD7}" presName="background" presStyleLbl="node0" presStyleIdx="1" presStyleCnt="2"/>
      <dgm:spPr/>
    </dgm:pt>
    <dgm:pt modelId="{4B2D9E05-3970-4744-9C3D-27FD1743C1CD}" type="pres">
      <dgm:prSet presAssocID="{0060D701-FD46-4D81-A771-70521BB61CD7}" presName="text" presStyleLbl="fgAcc0" presStyleIdx="1" presStyleCnt="2">
        <dgm:presLayoutVars>
          <dgm:chPref val="3"/>
        </dgm:presLayoutVars>
      </dgm:prSet>
      <dgm:spPr/>
    </dgm:pt>
    <dgm:pt modelId="{4A8F6EA5-D8F8-2649-9306-0667289707D6}" type="pres">
      <dgm:prSet presAssocID="{0060D701-FD46-4D81-A771-70521BB61CD7}" presName="hierChild2" presStyleCnt="0"/>
      <dgm:spPr/>
    </dgm:pt>
  </dgm:ptLst>
  <dgm:cxnLst>
    <dgm:cxn modelId="{BE15BD47-EEF7-1A45-9F43-C50140447AFC}" type="presOf" srcId="{0060D701-FD46-4D81-A771-70521BB61CD7}" destId="{4B2D9E05-3970-4744-9C3D-27FD1743C1CD}" srcOrd="0" destOrd="0" presId="urn:microsoft.com/office/officeart/2005/8/layout/hierarchy1"/>
    <dgm:cxn modelId="{7B139579-0908-4CF4-AAAE-3D58776A1CA3}" srcId="{A0F4CFCC-F0E0-4E5E-A0F0-4810065782F8}" destId="{0060D701-FD46-4D81-A771-70521BB61CD7}" srcOrd="1" destOrd="0" parTransId="{B64E6492-FA9B-4612-B85C-13ABD0457620}" sibTransId="{5DF80768-67F3-4E64-8269-18AFF42CAC3F}"/>
    <dgm:cxn modelId="{826CC37F-D90A-0E46-AF2F-749573434390}" type="presOf" srcId="{A0F4CFCC-F0E0-4E5E-A0F0-4810065782F8}" destId="{C7CFAF11-3904-F24B-9B0F-B689F4DA53BA}" srcOrd="0" destOrd="0" presId="urn:microsoft.com/office/officeart/2005/8/layout/hierarchy1"/>
    <dgm:cxn modelId="{E32F7E9A-BC9B-470F-8A49-830535A61A6C}" srcId="{A0F4CFCC-F0E0-4E5E-A0F0-4810065782F8}" destId="{2F3B4A3D-D708-420E-9ADD-0E3A544D2F1F}" srcOrd="0" destOrd="0" parTransId="{5125FD6B-4C98-462D-9B41-BA18E4D513E4}" sibTransId="{458CF3C9-B316-479F-B61E-398A1B090EDA}"/>
    <dgm:cxn modelId="{F04BD2C8-6A52-2A40-9720-955C40EFE346}" type="presOf" srcId="{2F3B4A3D-D708-420E-9ADD-0E3A544D2F1F}" destId="{C6D8FA39-D46D-674D-AD28-BC11DD013C2D}" srcOrd="0" destOrd="0" presId="urn:microsoft.com/office/officeart/2005/8/layout/hierarchy1"/>
    <dgm:cxn modelId="{8C363810-F057-B346-B6BB-D47407F5A19A}" type="presParOf" srcId="{C7CFAF11-3904-F24B-9B0F-B689F4DA53BA}" destId="{641ED0FE-EAE3-1344-BDCA-37587CB36EB7}" srcOrd="0" destOrd="0" presId="urn:microsoft.com/office/officeart/2005/8/layout/hierarchy1"/>
    <dgm:cxn modelId="{463252F1-4C3C-9A43-9762-35AE85131F82}" type="presParOf" srcId="{641ED0FE-EAE3-1344-BDCA-37587CB36EB7}" destId="{2EB0B328-A178-4246-9088-4BBC5482AED5}" srcOrd="0" destOrd="0" presId="urn:microsoft.com/office/officeart/2005/8/layout/hierarchy1"/>
    <dgm:cxn modelId="{6CB3516C-63AD-934B-8CAF-732D1B6A6DF1}" type="presParOf" srcId="{2EB0B328-A178-4246-9088-4BBC5482AED5}" destId="{197DB36F-D0CC-9241-B864-D3CE64B4D6B7}" srcOrd="0" destOrd="0" presId="urn:microsoft.com/office/officeart/2005/8/layout/hierarchy1"/>
    <dgm:cxn modelId="{00FFD8B5-3AD1-5444-B390-7735868E7E89}" type="presParOf" srcId="{2EB0B328-A178-4246-9088-4BBC5482AED5}" destId="{C6D8FA39-D46D-674D-AD28-BC11DD013C2D}" srcOrd="1" destOrd="0" presId="urn:microsoft.com/office/officeart/2005/8/layout/hierarchy1"/>
    <dgm:cxn modelId="{EE6C0D44-C174-D047-AEA0-3E39546B1696}" type="presParOf" srcId="{641ED0FE-EAE3-1344-BDCA-37587CB36EB7}" destId="{CD3C8205-EDE7-CA43-9693-AB51851C19A1}" srcOrd="1" destOrd="0" presId="urn:microsoft.com/office/officeart/2005/8/layout/hierarchy1"/>
    <dgm:cxn modelId="{50C4A3D0-6651-414F-8D22-4CA37E4C958C}" type="presParOf" srcId="{C7CFAF11-3904-F24B-9B0F-B689F4DA53BA}" destId="{86C15D66-C59A-9D4C-8C0E-189D3D5B0972}" srcOrd="1" destOrd="0" presId="urn:microsoft.com/office/officeart/2005/8/layout/hierarchy1"/>
    <dgm:cxn modelId="{544EF21F-3736-B149-97BA-DC347E97D96C}" type="presParOf" srcId="{86C15D66-C59A-9D4C-8C0E-189D3D5B0972}" destId="{D03B9EA1-2D40-7545-9E57-585EDDE113E8}" srcOrd="0" destOrd="0" presId="urn:microsoft.com/office/officeart/2005/8/layout/hierarchy1"/>
    <dgm:cxn modelId="{062AE4E7-1BB6-6F46-A39A-E4048047D5AA}" type="presParOf" srcId="{D03B9EA1-2D40-7545-9E57-585EDDE113E8}" destId="{1F4A8D66-03C3-E447-A9F3-1F926BA1D873}" srcOrd="0" destOrd="0" presId="urn:microsoft.com/office/officeart/2005/8/layout/hierarchy1"/>
    <dgm:cxn modelId="{19F3CEDE-AB58-0940-B9A3-AA8EDDCA1BD7}" type="presParOf" srcId="{D03B9EA1-2D40-7545-9E57-585EDDE113E8}" destId="{4B2D9E05-3970-4744-9C3D-27FD1743C1CD}" srcOrd="1" destOrd="0" presId="urn:microsoft.com/office/officeart/2005/8/layout/hierarchy1"/>
    <dgm:cxn modelId="{3C53A090-5259-654B-B4A1-160101AA099D}" type="presParOf" srcId="{86C15D66-C59A-9D4C-8C0E-189D3D5B0972}" destId="{4A8F6EA5-D8F8-2649-9306-0667289707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F9927-8E60-46D0-B6C2-0C51FD4F114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0A6250-7407-4C70-8F0A-B729A2CA2E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dirty="0"/>
            <a:t>CIRURGIA </a:t>
          </a:r>
          <a:r>
            <a:rPr lang="it-IT" sz="2400" b="1" dirty="0"/>
            <a:t>INTRAUTERINA</a:t>
          </a:r>
        </a:p>
        <a:p>
          <a:pPr>
            <a:lnSpc>
              <a:spcPct val="100000"/>
            </a:lnSpc>
          </a:pPr>
          <a:r>
            <a:rPr lang="pt-BR" sz="1700" dirty="0" err="1"/>
            <a:t>D</a:t>
          </a:r>
          <a:r>
            <a:rPr lang="pt-PT" sz="1700" dirty="0" err="1"/>
            <a:t>ificuldades</a:t>
          </a:r>
          <a:r>
            <a:rPr lang="pt-PT" sz="1700" dirty="0"/>
            <a:t> de acesso a servi</a:t>
          </a:r>
          <a:r>
            <a:rPr lang="pt-BR" sz="1700" dirty="0" err="1"/>
            <a:t>ç</a:t>
          </a:r>
          <a:r>
            <a:rPr lang="pt-PT" sz="1700" dirty="0"/>
            <a:t>os habilitados, </a:t>
          </a:r>
        </a:p>
        <a:p>
          <a:pPr>
            <a:lnSpc>
              <a:spcPct val="100000"/>
            </a:lnSpc>
          </a:pPr>
          <a:r>
            <a:rPr lang="pt-PT" sz="1700" dirty="0"/>
            <a:t>Envolvimento da CONITEC (C</a:t>
          </a:r>
          <a:r>
            <a:rPr lang="pt-BR" sz="1700" dirty="0" err="1"/>
            <a:t>â</a:t>
          </a:r>
          <a:r>
            <a:rPr lang="pt-PT" sz="1700" dirty="0"/>
            <a:t>mara T</a:t>
          </a:r>
          <a:r>
            <a:rPr lang="fr-FR" sz="1700" dirty="0" err="1"/>
            <a:t>é</a:t>
          </a:r>
          <a:r>
            <a:rPr lang="pt-PT" sz="1700" dirty="0" err="1"/>
            <a:t>cnica</a:t>
          </a:r>
          <a:r>
            <a:rPr lang="pt-PT" sz="1700" dirty="0"/>
            <a:t> do </a:t>
          </a:r>
          <a:r>
            <a:rPr lang="pt-PT" sz="1700" dirty="0" err="1"/>
            <a:t>Minist</a:t>
          </a:r>
          <a:r>
            <a:rPr lang="fr-FR" sz="1700" dirty="0" err="1"/>
            <a:t>é</a:t>
          </a:r>
          <a:r>
            <a:rPr lang="pt-PT" sz="1700" dirty="0"/>
            <a:t>rio da </a:t>
          </a:r>
          <a:r>
            <a:rPr lang="pt-PT" sz="1700" dirty="0" err="1"/>
            <a:t>Sa</a:t>
          </a:r>
          <a:r>
            <a:rPr lang="pt-BR" sz="1700" dirty="0" err="1"/>
            <a:t>ú</a:t>
          </a:r>
          <a:r>
            <a:rPr lang="pt-PT" sz="1700" dirty="0"/>
            <a:t>de em 2021) </a:t>
          </a:r>
        </a:p>
      </dgm:t>
    </dgm:pt>
    <dgm:pt modelId="{8649F047-A195-4CFD-9004-3AFFE267679F}" type="parTrans" cxnId="{2660D059-BE7D-444C-AF9E-608341725A83}">
      <dgm:prSet/>
      <dgm:spPr/>
      <dgm:t>
        <a:bodyPr/>
        <a:lstStyle/>
        <a:p>
          <a:endParaRPr lang="en-US"/>
        </a:p>
      </dgm:t>
    </dgm:pt>
    <dgm:pt modelId="{28FD228A-5C77-4801-93BB-C8DD964901D5}" type="sibTrans" cxnId="{2660D059-BE7D-444C-AF9E-608341725A83}">
      <dgm:prSet/>
      <dgm:spPr/>
      <dgm:t>
        <a:bodyPr/>
        <a:lstStyle/>
        <a:p>
          <a:endParaRPr lang="en-US"/>
        </a:p>
      </dgm:t>
    </dgm:pt>
    <dgm:pt modelId="{DBADFE84-2068-4C52-AE83-D94C50FCA9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dirty="0"/>
            <a:t>FALTA DE EXAMES E PROTOCOLO DE ATENDIMENTO DO SUS </a:t>
          </a:r>
        </a:p>
        <a:p>
          <a:pPr>
            <a:lnSpc>
              <a:spcPct val="100000"/>
            </a:lnSpc>
          </a:pPr>
          <a:r>
            <a:rPr lang="pt-PT" sz="1600" dirty="0"/>
            <a:t>Linha de cuidado da </a:t>
          </a:r>
          <a:r>
            <a:rPr lang="pt-PT" sz="1600" dirty="0" err="1"/>
            <a:t>mielomeningocele</a:t>
          </a:r>
          <a:r>
            <a:rPr lang="pt-PT" sz="1600" dirty="0"/>
            <a:t> no SUS: elaborado um documento pela C</a:t>
          </a:r>
          <a:r>
            <a:rPr lang="pt-BR" sz="1600" dirty="0" err="1"/>
            <a:t>â</a:t>
          </a:r>
          <a:r>
            <a:rPr lang="pt-PT" sz="1600" dirty="0"/>
            <a:t>mara T</a:t>
          </a:r>
          <a:r>
            <a:rPr lang="fr-FR" sz="1600" dirty="0" err="1"/>
            <a:t>é</a:t>
          </a:r>
          <a:r>
            <a:rPr lang="pt-PT" sz="1600" dirty="0" err="1"/>
            <a:t>cnica</a:t>
          </a:r>
          <a:r>
            <a:rPr lang="pt-PT" sz="1600" dirty="0"/>
            <a:t> do </a:t>
          </a:r>
          <a:r>
            <a:rPr lang="pt-PT" sz="1600" dirty="0" err="1"/>
            <a:t>Minist</a:t>
          </a:r>
          <a:r>
            <a:rPr lang="fr-FR" sz="1600" dirty="0" err="1"/>
            <a:t>é</a:t>
          </a:r>
          <a:r>
            <a:rPr lang="pt-PT" sz="1600" dirty="0"/>
            <a:t>rio da </a:t>
          </a:r>
          <a:r>
            <a:rPr lang="pt-PT" sz="1600" dirty="0" err="1"/>
            <a:t>Sa</a:t>
          </a:r>
          <a:r>
            <a:rPr lang="pt-BR" sz="1600" dirty="0" err="1"/>
            <a:t>ú</a:t>
          </a:r>
          <a:r>
            <a:rPr lang="pt-PT" sz="1600" dirty="0"/>
            <a:t>de em 2021, por</a:t>
          </a:r>
          <a:r>
            <a:rPr lang="fr-FR" sz="1600" dirty="0" err="1"/>
            <a:t>é</a:t>
          </a:r>
          <a:r>
            <a:rPr lang="pt-BR" sz="1600" dirty="0"/>
            <a:t>m </a:t>
          </a:r>
          <a:r>
            <a:rPr lang="pt-BR" sz="1600" dirty="0" err="1"/>
            <a:t>n</a:t>
          </a:r>
          <a:r>
            <a:rPr lang="pt-PT" sz="1600" dirty="0" err="1"/>
            <a:t>ão</a:t>
          </a:r>
          <a:r>
            <a:rPr lang="pt-PT" sz="1600" dirty="0"/>
            <a:t> publicado </a:t>
          </a:r>
          <a:r>
            <a:rPr lang="pt-PT" sz="1600" dirty="0" err="1"/>
            <a:t>at</a:t>
          </a:r>
          <a:r>
            <a:rPr lang="fr-FR" sz="1600" dirty="0" err="1"/>
            <a:t>é</a:t>
          </a:r>
          <a:r>
            <a:rPr lang="fr-FR" sz="1600" dirty="0"/>
            <a:t> </a:t>
          </a:r>
          <a:r>
            <a:rPr lang="pt-PT" sz="1600" dirty="0"/>
            <a:t>o momento</a:t>
          </a:r>
        </a:p>
        <a:p>
          <a:pPr>
            <a:lnSpc>
              <a:spcPct val="100000"/>
            </a:lnSpc>
          </a:pPr>
          <a:r>
            <a:rPr lang="pt-PT" sz="1600" dirty="0"/>
            <a:t>Alguns exames como estudo </a:t>
          </a:r>
          <a:r>
            <a:rPr lang="pt-PT" sz="1600" dirty="0" err="1"/>
            <a:t>urodinâ</a:t>
          </a:r>
          <a:r>
            <a:rPr lang="it-IT" sz="1600" dirty="0" err="1"/>
            <a:t>mico</a:t>
          </a:r>
          <a:r>
            <a:rPr lang="it-IT" sz="1600" dirty="0"/>
            <a:t> </a:t>
          </a:r>
          <a:r>
            <a:rPr lang="pt-PT" sz="1600" dirty="0"/>
            <a:t>–</a:t>
          </a:r>
          <a:r>
            <a:rPr lang="pt-BR" sz="1600" dirty="0"/>
            <a:t> </a:t>
          </a:r>
          <a:r>
            <a:rPr lang="pt-BR" sz="1600" dirty="0" err="1"/>
            <a:t>n</a:t>
          </a:r>
          <a:r>
            <a:rPr lang="pt-PT" sz="1600" dirty="0" err="1"/>
            <a:t>ão</a:t>
          </a:r>
          <a:r>
            <a:rPr lang="pt-PT" sz="1600" dirty="0"/>
            <a:t> existe protocolo e a oferta no SUS é </a:t>
          </a:r>
          <a:r>
            <a:rPr lang="it-IT" sz="1600" dirty="0" err="1"/>
            <a:t>escassa</a:t>
          </a:r>
          <a:r>
            <a:rPr lang="it-IT" sz="1600" dirty="0"/>
            <a:t>.</a:t>
          </a:r>
          <a:endParaRPr lang="en-US" sz="1600" dirty="0"/>
        </a:p>
      </dgm:t>
    </dgm:pt>
    <dgm:pt modelId="{F4291001-36A9-413E-ACEA-FB75777A949D}" type="parTrans" cxnId="{B267460F-363A-47FF-B4CC-FE395BB2857E}">
      <dgm:prSet/>
      <dgm:spPr/>
      <dgm:t>
        <a:bodyPr/>
        <a:lstStyle/>
        <a:p>
          <a:endParaRPr lang="en-US"/>
        </a:p>
      </dgm:t>
    </dgm:pt>
    <dgm:pt modelId="{C508707B-DFD6-42D7-95EF-095C63D43EB1}" type="sibTrans" cxnId="{B267460F-363A-47FF-B4CC-FE395BB2857E}">
      <dgm:prSet/>
      <dgm:spPr/>
      <dgm:t>
        <a:bodyPr/>
        <a:lstStyle/>
        <a:p>
          <a:endParaRPr lang="en-US"/>
        </a:p>
      </dgm:t>
    </dgm:pt>
    <dgm:pt modelId="{C82387CC-EC16-40BB-96D9-FC2DEE88F1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dirty="0"/>
            <a:t>DISTRIBUIÇÃO DE MEDICAMENTOS E MATERIAIS PELO SUS</a:t>
          </a:r>
          <a:r>
            <a:rPr lang="pt-PT" sz="2400" dirty="0"/>
            <a:t> </a:t>
          </a:r>
        </a:p>
        <a:p>
          <a:pPr>
            <a:lnSpc>
              <a:spcPct val="100000"/>
            </a:lnSpc>
          </a:pPr>
          <a:r>
            <a:rPr lang="pt-PT" sz="1600" dirty="0" err="1"/>
            <a:t>Oxibutinina</a:t>
          </a:r>
          <a:r>
            <a:rPr lang="pt-PT" sz="1600" dirty="0"/>
            <a:t>, cateter para sondagem (plástico e hidrofílico)</a:t>
          </a:r>
        </a:p>
      </dgm:t>
    </dgm:pt>
    <dgm:pt modelId="{888824F1-4C2A-49F3-B432-1069D52C2F30}" type="parTrans" cxnId="{A0880373-B434-4B45-BF2A-0ABD8B5CE65E}">
      <dgm:prSet/>
      <dgm:spPr/>
      <dgm:t>
        <a:bodyPr/>
        <a:lstStyle/>
        <a:p>
          <a:endParaRPr lang="en-US"/>
        </a:p>
      </dgm:t>
    </dgm:pt>
    <dgm:pt modelId="{DAB6AC36-1E11-4D7A-947C-22976FE21279}" type="sibTrans" cxnId="{A0880373-B434-4B45-BF2A-0ABD8B5CE65E}">
      <dgm:prSet/>
      <dgm:spPr/>
      <dgm:t>
        <a:bodyPr/>
        <a:lstStyle/>
        <a:p>
          <a:endParaRPr lang="en-US"/>
        </a:p>
      </dgm:t>
    </dgm:pt>
    <dgm:pt modelId="{7E73B214-6AFB-4EF3-B49E-9B9C64AF6622}" type="pres">
      <dgm:prSet presAssocID="{6EAF9927-8E60-46D0-B6C2-0C51FD4F1143}" presName="root" presStyleCnt="0">
        <dgm:presLayoutVars>
          <dgm:dir/>
          <dgm:resizeHandles val="exact"/>
        </dgm:presLayoutVars>
      </dgm:prSet>
      <dgm:spPr/>
    </dgm:pt>
    <dgm:pt modelId="{E595D418-148B-469B-8460-C3F9C08C7C94}" type="pres">
      <dgm:prSet presAssocID="{CD0A6250-7407-4C70-8F0A-B729A2CA2E69}" presName="compNode" presStyleCnt="0"/>
      <dgm:spPr/>
    </dgm:pt>
    <dgm:pt modelId="{645CE81C-A751-4042-A95D-6B31B115B30A}" type="pres">
      <dgm:prSet presAssocID="{CD0A6250-7407-4C70-8F0A-B729A2CA2E69}" presName="bgRect" presStyleLbl="bgShp" presStyleIdx="0" presStyleCnt="3" custLinFactNeighborX="9853" custLinFactNeighborY="1266"/>
      <dgm:spPr/>
    </dgm:pt>
    <dgm:pt modelId="{E2C3B0D0-1CF3-4FCB-BD61-B1BC8E788ACD}" type="pres">
      <dgm:prSet presAssocID="{CD0A6250-7407-4C70-8F0A-B729A2CA2E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ça grávida estrutura de tópicos"/>
        </a:ext>
      </dgm:extLst>
    </dgm:pt>
    <dgm:pt modelId="{1CB18B05-926D-47BF-8133-A5E001443A0D}" type="pres">
      <dgm:prSet presAssocID="{CD0A6250-7407-4C70-8F0A-B729A2CA2E69}" presName="spaceRect" presStyleCnt="0"/>
      <dgm:spPr/>
    </dgm:pt>
    <dgm:pt modelId="{BAF7B82C-DD0C-4241-9723-CFBD06AF1A82}" type="pres">
      <dgm:prSet presAssocID="{CD0A6250-7407-4C70-8F0A-B729A2CA2E69}" presName="parTx" presStyleLbl="revTx" presStyleIdx="0" presStyleCnt="3">
        <dgm:presLayoutVars>
          <dgm:chMax val="0"/>
          <dgm:chPref val="0"/>
        </dgm:presLayoutVars>
      </dgm:prSet>
      <dgm:spPr/>
    </dgm:pt>
    <dgm:pt modelId="{E50A4BD5-7A55-423B-9982-002945AFA5EF}" type="pres">
      <dgm:prSet presAssocID="{28FD228A-5C77-4801-93BB-C8DD964901D5}" presName="sibTrans" presStyleCnt="0"/>
      <dgm:spPr/>
    </dgm:pt>
    <dgm:pt modelId="{5E820B93-B6B6-4F5B-A1FC-7C7725BE65C6}" type="pres">
      <dgm:prSet presAssocID="{DBADFE84-2068-4C52-AE83-D94C50FCA91E}" presName="compNode" presStyleCnt="0"/>
      <dgm:spPr/>
    </dgm:pt>
    <dgm:pt modelId="{A006431B-4B9D-4418-A40B-7DDD9C2E8E4E}" type="pres">
      <dgm:prSet presAssocID="{DBADFE84-2068-4C52-AE83-D94C50FCA91E}" presName="bgRect" presStyleLbl="bgShp" presStyleIdx="1" presStyleCnt="3" custLinFactNeighborX="1002" custLinFactNeighborY="-647"/>
      <dgm:spPr/>
    </dgm:pt>
    <dgm:pt modelId="{1C367333-FEE7-475F-9576-DB7435D31E51}" type="pres">
      <dgm:prSet presAssocID="{DBADFE84-2068-4C52-AE83-D94C50FCA9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14C6E2D5-6EA5-43C3-BB1A-4356A6AB2218}" type="pres">
      <dgm:prSet presAssocID="{DBADFE84-2068-4C52-AE83-D94C50FCA91E}" presName="spaceRect" presStyleCnt="0"/>
      <dgm:spPr/>
    </dgm:pt>
    <dgm:pt modelId="{CC3433A0-0003-4539-9121-CC498EFC790F}" type="pres">
      <dgm:prSet presAssocID="{DBADFE84-2068-4C52-AE83-D94C50FCA91E}" presName="parTx" presStyleLbl="revTx" presStyleIdx="1" presStyleCnt="3">
        <dgm:presLayoutVars>
          <dgm:chMax val="0"/>
          <dgm:chPref val="0"/>
        </dgm:presLayoutVars>
      </dgm:prSet>
      <dgm:spPr/>
    </dgm:pt>
    <dgm:pt modelId="{A7DD0B49-3408-4D29-8827-553B82A654F6}" type="pres">
      <dgm:prSet presAssocID="{C508707B-DFD6-42D7-95EF-095C63D43EB1}" presName="sibTrans" presStyleCnt="0"/>
      <dgm:spPr/>
    </dgm:pt>
    <dgm:pt modelId="{805567C8-E2AD-44C3-BCEF-EFC3A1D6AE92}" type="pres">
      <dgm:prSet presAssocID="{C82387CC-EC16-40BB-96D9-FC2DEE88F142}" presName="compNode" presStyleCnt="0"/>
      <dgm:spPr/>
    </dgm:pt>
    <dgm:pt modelId="{45B4952B-E730-41E7-9983-7D9E765504C2}" type="pres">
      <dgm:prSet presAssocID="{C82387CC-EC16-40BB-96D9-FC2DEE88F142}" presName="bgRect" presStyleLbl="bgShp" presStyleIdx="2" presStyleCnt="3" custLinFactNeighborX="4708" custLinFactNeighborY="-643"/>
      <dgm:spPr/>
    </dgm:pt>
    <dgm:pt modelId="{B913B4D2-85F4-4947-B2C7-993C8C30A240}" type="pres">
      <dgm:prSet presAssocID="{C82387CC-EC16-40BB-96D9-FC2DEE88F1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a estrutura de tópicos"/>
        </a:ext>
      </dgm:extLst>
    </dgm:pt>
    <dgm:pt modelId="{A27C40DF-555B-4215-B708-209BDC99AE12}" type="pres">
      <dgm:prSet presAssocID="{C82387CC-EC16-40BB-96D9-FC2DEE88F142}" presName="spaceRect" presStyleCnt="0"/>
      <dgm:spPr/>
    </dgm:pt>
    <dgm:pt modelId="{432191AF-AFCE-4EBE-BF3E-AAB752A7541B}" type="pres">
      <dgm:prSet presAssocID="{C82387CC-EC16-40BB-96D9-FC2DEE88F1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67460F-363A-47FF-B4CC-FE395BB2857E}" srcId="{6EAF9927-8E60-46D0-B6C2-0C51FD4F1143}" destId="{DBADFE84-2068-4C52-AE83-D94C50FCA91E}" srcOrd="1" destOrd="0" parTransId="{F4291001-36A9-413E-ACEA-FB75777A949D}" sibTransId="{C508707B-DFD6-42D7-95EF-095C63D43EB1}"/>
    <dgm:cxn modelId="{A0880373-B434-4B45-BF2A-0ABD8B5CE65E}" srcId="{6EAF9927-8E60-46D0-B6C2-0C51FD4F1143}" destId="{C82387CC-EC16-40BB-96D9-FC2DEE88F142}" srcOrd="2" destOrd="0" parTransId="{888824F1-4C2A-49F3-B432-1069D52C2F30}" sibTransId="{DAB6AC36-1E11-4D7A-947C-22976FE21279}"/>
    <dgm:cxn modelId="{2660D059-BE7D-444C-AF9E-608341725A83}" srcId="{6EAF9927-8E60-46D0-B6C2-0C51FD4F1143}" destId="{CD0A6250-7407-4C70-8F0A-B729A2CA2E69}" srcOrd="0" destOrd="0" parTransId="{8649F047-A195-4CFD-9004-3AFFE267679F}" sibTransId="{28FD228A-5C77-4801-93BB-C8DD964901D5}"/>
    <dgm:cxn modelId="{A3EFB684-1F65-48C8-9626-893B4514E8F9}" type="presOf" srcId="{C82387CC-EC16-40BB-96D9-FC2DEE88F142}" destId="{432191AF-AFCE-4EBE-BF3E-AAB752A7541B}" srcOrd="0" destOrd="0" presId="urn:microsoft.com/office/officeart/2018/2/layout/IconVerticalSolidList"/>
    <dgm:cxn modelId="{38C6B1A5-6A21-43A6-83EB-09BA21D775D3}" type="presOf" srcId="{DBADFE84-2068-4C52-AE83-D94C50FCA91E}" destId="{CC3433A0-0003-4539-9121-CC498EFC790F}" srcOrd="0" destOrd="0" presId="urn:microsoft.com/office/officeart/2018/2/layout/IconVerticalSolidList"/>
    <dgm:cxn modelId="{433DD8E3-696D-414A-9EFB-F191DB4B5713}" type="presOf" srcId="{CD0A6250-7407-4C70-8F0A-B729A2CA2E69}" destId="{BAF7B82C-DD0C-4241-9723-CFBD06AF1A82}" srcOrd="0" destOrd="0" presId="urn:microsoft.com/office/officeart/2018/2/layout/IconVerticalSolidList"/>
    <dgm:cxn modelId="{A19AC8F3-5C69-4DC8-B085-FB7B79F24752}" type="presOf" srcId="{6EAF9927-8E60-46D0-B6C2-0C51FD4F1143}" destId="{7E73B214-6AFB-4EF3-B49E-9B9C64AF6622}" srcOrd="0" destOrd="0" presId="urn:microsoft.com/office/officeart/2018/2/layout/IconVerticalSolidList"/>
    <dgm:cxn modelId="{A3FEB70E-6269-4094-956A-DBE05BC8202E}" type="presParOf" srcId="{7E73B214-6AFB-4EF3-B49E-9B9C64AF6622}" destId="{E595D418-148B-469B-8460-C3F9C08C7C94}" srcOrd="0" destOrd="0" presId="urn:microsoft.com/office/officeart/2018/2/layout/IconVerticalSolidList"/>
    <dgm:cxn modelId="{6C60B4F2-27E4-44EB-BD11-CC5588955A1D}" type="presParOf" srcId="{E595D418-148B-469B-8460-C3F9C08C7C94}" destId="{645CE81C-A751-4042-A95D-6B31B115B30A}" srcOrd="0" destOrd="0" presId="urn:microsoft.com/office/officeart/2018/2/layout/IconVerticalSolidList"/>
    <dgm:cxn modelId="{0A89D96F-D3C0-44A4-9E98-598176003BC6}" type="presParOf" srcId="{E595D418-148B-469B-8460-C3F9C08C7C94}" destId="{E2C3B0D0-1CF3-4FCB-BD61-B1BC8E788ACD}" srcOrd="1" destOrd="0" presId="urn:microsoft.com/office/officeart/2018/2/layout/IconVerticalSolidList"/>
    <dgm:cxn modelId="{12A69C3C-AC67-4DF0-BBFB-8579027D2810}" type="presParOf" srcId="{E595D418-148B-469B-8460-C3F9C08C7C94}" destId="{1CB18B05-926D-47BF-8133-A5E001443A0D}" srcOrd="2" destOrd="0" presId="urn:microsoft.com/office/officeart/2018/2/layout/IconVerticalSolidList"/>
    <dgm:cxn modelId="{D31195D1-A0AC-4143-9FDC-BC9E6F843956}" type="presParOf" srcId="{E595D418-148B-469B-8460-C3F9C08C7C94}" destId="{BAF7B82C-DD0C-4241-9723-CFBD06AF1A82}" srcOrd="3" destOrd="0" presId="urn:microsoft.com/office/officeart/2018/2/layout/IconVerticalSolidList"/>
    <dgm:cxn modelId="{24D5E4ED-8FEF-4924-81CA-C61B2DC26A39}" type="presParOf" srcId="{7E73B214-6AFB-4EF3-B49E-9B9C64AF6622}" destId="{E50A4BD5-7A55-423B-9982-002945AFA5EF}" srcOrd="1" destOrd="0" presId="urn:microsoft.com/office/officeart/2018/2/layout/IconVerticalSolidList"/>
    <dgm:cxn modelId="{24CE3928-28A3-4FA5-9E44-758DDE526AFB}" type="presParOf" srcId="{7E73B214-6AFB-4EF3-B49E-9B9C64AF6622}" destId="{5E820B93-B6B6-4F5B-A1FC-7C7725BE65C6}" srcOrd="2" destOrd="0" presId="urn:microsoft.com/office/officeart/2018/2/layout/IconVerticalSolidList"/>
    <dgm:cxn modelId="{CD1D534C-216D-49E8-A046-AB5A4C7A75B4}" type="presParOf" srcId="{5E820B93-B6B6-4F5B-A1FC-7C7725BE65C6}" destId="{A006431B-4B9D-4418-A40B-7DDD9C2E8E4E}" srcOrd="0" destOrd="0" presId="urn:microsoft.com/office/officeart/2018/2/layout/IconVerticalSolidList"/>
    <dgm:cxn modelId="{8972653E-B2E6-4DEB-9BCE-30DC1109BBE9}" type="presParOf" srcId="{5E820B93-B6B6-4F5B-A1FC-7C7725BE65C6}" destId="{1C367333-FEE7-475F-9576-DB7435D31E51}" srcOrd="1" destOrd="0" presId="urn:microsoft.com/office/officeart/2018/2/layout/IconVerticalSolidList"/>
    <dgm:cxn modelId="{11EBC541-69E4-46A9-9930-FBCFF19485ED}" type="presParOf" srcId="{5E820B93-B6B6-4F5B-A1FC-7C7725BE65C6}" destId="{14C6E2D5-6EA5-43C3-BB1A-4356A6AB2218}" srcOrd="2" destOrd="0" presId="urn:microsoft.com/office/officeart/2018/2/layout/IconVerticalSolidList"/>
    <dgm:cxn modelId="{C6BC9C1A-2BCD-4B59-83B5-A2691D214E0E}" type="presParOf" srcId="{5E820B93-B6B6-4F5B-A1FC-7C7725BE65C6}" destId="{CC3433A0-0003-4539-9121-CC498EFC790F}" srcOrd="3" destOrd="0" presId="urn:microsoft.com/office/officeart/2018/2/layout/IconVerticalSolidList"/>
    <dgm:cxn modelId="{5578C1D9-129D-47EE-BBF5-6D5D59481094}" type="presParOf" srcId="{7E73B214-6AFB-4EF3-B49E-9B9C64AF6622}" destId="{A7DD0B49-3408-4D29-8827-553B82A654F6}" srcOrd="3" destOrd="0" presId="urn:microsoft.com/office/officeart/2018/2/layout/IconVerticalSolidList"/>
    <dgm:cxn modelId="{09F73210-63D8-4F9A-9A5B-A101B13E1195}" type="presParOf" srcId="{7E73B214-6AFB-4EF3-B49E-9B9C64AF6622}" destId="{805567C8-E2AD-44C3-BCEF-EFC3A1D6AE92}" srcOrd="4" destOrd="0" presId="urn:microsoft.com/office/officeart/2018/2/layout/IconVerticalSolidList"/>
    <dgm:cxn modelId="{AFB76E0E-532E-41DF-9E4E-7B83BD55D035}" type="presParOf" srcId="{805567C8-E2AD-44C3-BCEF-EFC3A1D6AE92}" destId="{45B4952B-E730-41E7-9983-7D9E765504C2}" srcOrd="0" destOrd="0" presId="urn:microsoft.com/office/officeart/2018/2/layout/IconVerticalSolidList"/>
    <dgm:cxn modelId="{93DF3A0C-9D4C-4ED9-A1D9-0D1E118B4128}" type="presParOf" srcId="{805567C8-E2AD-44C3-BCEF-EFC3A1D6AE92}" destId="{B913B4D2-85F4-4947-B2C7-993C8C30A240}" srcOrd="1" destOrd="0" presId="urn:microsoft.com/office/officeart/2018/2/layout/IconVerticalSolidList"/>
    <dgm:cxn modelId="{14A3605D-DA90-4701-A9E5-2F8930114CA4}" type="presParOf" srcId="{805567C8-E2AD-44C3-BCEF-EFC3A1D6AE92}" destId="{A27C40DF-555B-4215-B708-209BDC99AE12}" srcOrd="2" destOrd="0" presId="urn:microsoft.com/office/officeart/2018/2/layout/IconVerticalSolidList"/>
    <dgm:cxn modelId="{F23692C5-8DE8-4084-900E-041CEE65444B}" type="presParOf" srcId="{805567C8-E2AD-44C3-BCEF-EFC3A1D6AE92}" destId="{432191AF-AFCE-4EBE-BF3E-AAB752A754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F9927-8E60-46D0-B6C2-0C51FD4F114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0A6250-7407-4C70-8F0A-B729A2CA2E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 dirty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TERAPIAS MULTIDISCIPLINARES PELO SUS</a:t>
          </a:r>
          <a:endParaRPr lang="pt-PT" sz="2400" u="none" strike="noStrike" spc="0" dirty="0">
            <a:ln/>
            <a:effectLst/>
            <a:uFill>
              <a:solidFill>
                <a:srgbClr val="000000"/>
              </a:solidFill>
            </a:uFill>
            <a:latin typeface="+mj-lt"/>
            <a:ea typeface="Arial Unicode MS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pt-PT" sz="2400" u="none" strike="noStrike" spc="0" dirty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PL 1861/2019.</a:t>
          </a:r>
        </a:p>
        <a:p>
          <a:pPr>
            <a:lnSpc>
              <a:spcPct val="100000"/>
            </a:lnSpc>
          </a:pPr>
          <a:r>
            <a:rPr lang="pt-BR" sz="2400" i="0" cap="all" dirty="0">
              <a:effectLst/>
              <a:latin typeface="+mj-lt"/>
            </a:rPr>
            <a:t>PORTARIA Nº 53, DE 9 DE AGOSTO DE 2021</a:t>
          </a:r>
          <a:endParaRPr lang="en-US" sz="1700" dirty="0"/>
        </a:p>
      </dgm:t>
    </dgm:pt>
    <dgm:pt modelId="{8649F047-A195-4CFD-9004-3AFFE267679F}" type="parTrans" cxnId="{2660D059-BE7D-444C-AF9E-608341725A83}">
      <dgm:prSet/>
      <dgm:spPr/>
      <dgm:t>
        <a:bodyPr/>
        <a:lstStyle/>
        <a:p>
          <a:endParaRPr lang="en-US"/>
        </a:p>
      </dgm:t>
    </dgm:pt>
    <dgm:pt modelId="{28FD228A-5C77-4801-93BB-C8DD964901D5}" type="sibTrans" cxnId="{2660D059-BE7D-444C-AF9E-608341725A83}">
      <dgm:prSet/>
      <dgm:spPr/>
      <dgm:t>
        <a:bodyPr/>
        <a:lstStyle/>
        <a:p>
          <a:endParaRPr lang="en-US"/>
        </a:p>
      </dgm:t>
    </dgm:pt>
    <dgm:pt modelId="{DBADFE84-2068-4C52-AE83-D94C50FCA9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DIFICULDADE NA OBTENÇÃO DE BENEFÍCIOS SOCIAIS</a:t>
          </a:r>
          <a:endParaRPr lang="en-US" sz="1600" dirty="0"/>
        </a:p>
      </dgm:t>
    </dgm:pt>
    <dgm:pt modelId="{F4291001-36A9-413E-ACEA-FB75777A949D}" type="parTrans" cxnId="{B267460F-363A-47FF-B4CC-FE395BB2857E}">
      <dgm:prSet/>
      <dgm:spPr/>
      <dgm:t>
        <a:bodyPr/>
        <a:lstStyle/>
        <a:p>
          <a:endParaRPr lang="en-US"/>
        </a:p>
      </dgm:t>
    </dgm:pt>
    <dgm:pt modelId="{C508707B-DFD6-42D7-95EF-095C63D43EB1}" type="sibTrans" cxnId="{B267460F-363A-47FF-B4CC-FE395BB2857E}">
      <dgm:prSet/>
      <dgm:spPr/>
      <dgm:t>
        <a:bodyPr/>
        <a:lstStyle/>
        <a:p>
          <a:endParaRPr lang="en-US"/>
        </a:p>
      </dgm:t>
    </dgm:pt>
    <dgm:pt modelId="{C82387CC-EC16-40BB-96D9-FC2DEE88F1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ACESSIBILIDADE E </a:t>
          </a:r>
          <a:r>
            <a:rPr lang="es-ES_tradnl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INCLUS</a:t>
          </a: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ÃO NA ESCOLA, NA SOCIEDADE E MERCADO DE TRABALHO</a:t>
          </a:r>
          <a:endParaRPr lang="en-US" sz="1600" dirty="0"/>
        </a:p>
      </dgm:t>
    </dgm:pt>
    <dgm:pt modelId="{888824F1-4C2A-49F3-B432-1069D52C2F30}" type="parTrans" cxnId="{A0880373-B434-4B45-BF2A-0ABD8B5CE65E}">
      <dgm:prSet/>
      <dgm:spPr/>
      <dgm:t>
        <a:bodyPr/>
        <a:lstStyle/>
        <a:p>
          <a:endParaRPr lang="en-US"/>
        </a:p>
      </dgm:t>
    </dgm:pt>
    <dgm:pt modelId="{DAB6AC36-1E11-4D7A-947C-22976FE21279}" type="sibTrans" cxnId="{A0880373-B434-4B45-BF2A-0ABD8B5CE65E}">
      <dgm:prSet/>
      <dgm:spPr/>
      <dgm:t>
        <a:bodyPr/>
        <a:lstStyle/>
        <a:p>
          <a:endParaRPr lang="en-US"/>
        </a:p>
      </dgm:t>
    </dgm:pt>
    <dgm:pt modelId="{7E73B214-6AFB-4EF3-B49E-9B9C64AF6622}" type="pres">
      <dgm:prSet presAssocID="{6EAF9927-8E60-46D0-B6C2-0C51FD4F1143}" presName="root" presStyleCnt="0">
        <dgm:presLayoutVars>
          <dgm:dir/>
          <dgm:resizeHandles val="exact"/>
        </dgm:presLayoutVars>
      </dgm:prSet>
      <dgm:spPr/>
    </dgm:pt>
    <dgm:pt modelId="{E595D418-148B-469B-8460-C3F9C08C7C94}" type="pres">
      <dgm:prSet presAssocID="{CD0A6250-7407-4C70-8F0A-B729A2CA2E69}" presName="compNode" presStyleCnt="0"/>
      <dgm:spPr/>
    </dgm:pt>
    <dgm:pt modelId="{645CE81C-A751-4042-A95D-6B31B115B30A}" type="pres">
      <dgm:prSet presAssocID="{CD0A6250-7407-4C70-8F0A-B729A2CA2E69}" presName="bgRect" presStyleLbl="bgShp" presStyleIdx="0" presStyleCnt="3" custLinFactNeighborX="9853" custLinFactNeighborY="1266"/>
      <dgm:spPr/>
    </dgm:pt>
    <dgm:pt modelId="{E2C3B0D0-1CF3-4FCB-BD61-B1BC8E788ACD}" type="pres">
      <dgm:prSet presAssocID="{CD0A6250-7407-4C70-8F0A-B729A2CA2E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1CB18B05-926D-47BF-8133-A5E001443A0D}" type="pres">
      <dgm:prSet presAssocID="{CD0A6250-7407-4C70-8F0A-B729A2CA2E69}" presName="spaceRect" presStyleCnt="0"/>
      <dgm:spPr/>
    </dgm:pt>
    <dgm:pt modelId="{BAF7B82C-DD0C-4241-9723-CFBD06AF1A82}" type="pres">
      <dgm:prSet presAssocID="{CD0A6250-7407-4C70-8F0A-B729A2CA2E69}" presName="parTx" presStyleLbl="revTx" presStyleIdx="0" presStyleCnt="3">
        <dgm:presLayoutVars>
          <dgm:chMax val="0"/>
          <dgm:chPref val="0"/>
        </dgm:presLayoutVars>
      </dgm:prSet>
      <dgm:spPr/>
    </dgm:pt>
    <dgm:pt modelId="{E50A4BD5-7A55-423B-9982-002945AFA5EF}" type="pres">
      <dgm:prSet presAssocID="{28FD228A-5C77-4801-93BB-C8DD964901D5}" presName="sibTrans" presStyleCnt="0"/>
      <dgm:spPr/>
    </dgm:pt>
    <dgm:pt modelId="{5E820B93-B6B6-4F5B-A1FC-7C7725BE65C6}" type="pres">
      <dgm:prSet presAssocID="{DBADFE84-2068-4C52-AE83-D94C50FCA91E}" presName="compNode" presStyleCnt="0"/>
      <dgm:spPr/>
    </dgm:pt>
    <dgm:pt modelId="{A006431B-4B9D-4418-A40B-7DDD9C2E8E4E}" type="pres">
      <dgm:prSet presAssocID="{DBADFE84-2068-4C52-AE83-D94C50FCA91E}" presName="bgRect" presStyleLbl="bgShp" presStyleIdx="1" presStyleCnt="3" custLinFactNeighborX="1002" custLinFactNeighborY="-647"/>
      <dgm:spPr/>
    </dgm:pt>
    <dgm:pt modelId="{1C367333-FEE7-475F-9576-DB7435D31E51}" type="pres">
      <dgm:prSet presAssocID="{DBADFE84-2068-4C52-AE83-D94C50FCA9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edas com preenchimento sólido"/>
        </a:ext>
      </dgm:extLst>
    </dgm:pt>
    <dgm:pt modelId="{14C6E2D5-6EA5-43C3-BB1A-4356A6AB2218}" type="pres">
      <dgm:prSet presAssocID="{DBADFE84-2068-4C52-AE83-D94C50FCA91E}" presName="spaceRect" presStyleCnt="0"/>
      <dgm:spPr/>
    </dgm:pt>
    <dgm:pt modelId="{CC3433A0-0003-4539-9121-CC498EFC790F}" type="pres">
      <dgm:prSet presAssocID="{DBADFE84-2068-4C52-AE83-D94C50FCA91E}" presName="parTx" presStyleLbl="revTx" presStyleIdx="1" presStyleCnt="3">
        <dgm:presLayoutVars>
          <dgm:chMax val="0"/>
          <dgm:chPref val="0"/>
        </dgm:presLayoutVars>
      </dgm:prSet>
      <dgm:spPr/>
    </dgm:pt>
    <dgm:pt modelId="{A7DD0B49-3408-4D29-8827-553B82A654F6}" type="pres">
      <dgm:prSet presAssocID="{C508707B-DFD6-42D7-95EF-095C63D43EB1}" presName="sibTrans" presStyleCnt="0"/>
      <dgm:spPr/>
    </dgm:pt>
    <dgm:pt modelId="{805567C8-E2AD-44C3-BCEF-EFC3A1D6AE92}" type="pres">
      <dgm:prSet presAssocID="{C82387CC-EC16-40BB-96D9-FC2DEE88F142}" presName="compNode" presStyleCnt="0"/>
      <dgm:spPr/>
    </dgm:pt>
    <dgm:pt modelId="{45B4952B-E730-41E7-9983-7D9E765504C2}" type="pres">
      <dgm:prSet presAssocID="{C82387CC-EC16-40BB-96D9-FC2DEE88F142}" presName="bgRect" presStyleLbl="bgShp" presStyleIdx="2" presStyleCnt="3" custLinFactNeighborX="4708" custLinFactNeighborY="-643"/>
      <dgm:spPr/>
    </dgm:pt>
    <dgm:pt modelId="{B913B4D2-85F4-4947-B2C7-993C8C30A240}" type="pres">
      <dgm:prSet presAssocID="{C82387CC-EC16-40BB-96D9-FC2DEE88F1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s com preenchimento sólido"/>
        </a:ext>
      </dgm:extLst>
    </dgm:pt>
    <dgm:pt modelId="{A27C40DF-555B-4215-B708-209BDC99AE12}" type="pres">
      <dgm:prSet presAssocID="{C82387CC-EC16-40BB-96D9-FC2DEE88F142}" presName="spaceRect" presStyleCnt="0"/>
      <dgm:spPr/>
    </dgm:pt>
    <dgm:pt modelId="{432191AF-AFCE-4EBE-BF3E-AAB752A7541B}" type="pres">
      <dgm:prSet presAssocID="{C82387CC-EC16-40BB-96D9-FC2DEE88F1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67460F-363A-47FF-B4CC-FE395BB2857E}" srcId="{6EAF9927-8E60-46D0-B6C2-0C51FD4F1143}" destId="{DBADFE84-2068-4C52-AE83-D94C50FCA91E}" srcOrd="1" destOrd="0" parTransId="{F4291001-36A9-413E-ACEA-FB75777A949D}" sibTransId="{C508707B-DFD6-42D7-95EF-095C63D43EB1}"/>
    <dgm:cxn modelId="{A0880373-B434-4B45-BF2A-0ABD8B5CE65E}" srcId="{6EAF9927-8E60-46D0-B6C2-0C51FD4F1143}" destId="{C82387CC-EC16-40BB-96D9-FC2DEE88F142}" srcOrd="2" destOrd="0" parTransId="{888824F1-4C2A-49F3-B432-1069D52C2F30}" sibTransId="{DAB6AC36-1E11-4D7A-947C-22976FE21279}"/>
    <dgm:cxn modelId="{2660D059-BE7D-444C-AF9E-608341725A83}" srcId="{6EAF9927-8E60-46D0-B6C2-0C51FD4F1143}" destId="{CD0A6250-7407-4C70-8F0A-B729A2CA2E69}" srcOrd="0" destOrd="0" parTransId="{8649F047-A195-4CFD-9004-3AFFE267679F}" sibTransId="{28FD228A-5C77-4801-93BB-C8DD964901D5}"/>
    <dgm:cxn modelId="{A3EFB684-1F65-48C8-9626-893B4514E8F9}" type="presOf" srcId="{C82387CC-EC16-40BB-96D9-FC2DEE88F142}" destId="{432191AF-AFCE-4EBE-BF3E-AAB752A7541B}" srcOrd="0" destOrd="0" presId="urn:microsoft.com/office/officeart/2018/2/layout/IconVerticalSolidList"/>
    <dgm:cxn modelId="{38C6B1A5-6A21-43A6-83EB-09BA21D775D3}" type="presOf" srcId="{DBADFE84-2068-4C52-AE83-D94C50FCA91E}" destId="{CC3433A0-0003-4539-9121-CC498EFC790F}" srcOrd="0" destOrd="0" presId="urn:microsoft.com/office/officeart/2018/2/layout/IconVerticalSolidList"/>
    <dgm:cxn modelId="{433DD8E3-696D-414A-9EFB-F191DB4B5713}" type="presOf" srcId="{CD0A6250-7407-4C70-8F0A-B729A2CA2E69}" destId="{BAF7B82C-DD0C-4241-9723-CFBD06AF1A82}" srcOrd="0" destOrd="0" presId="urn:microsoft.com/office/officeart/2018/2/layout/IconVerticalSolidList"/>
    <dgm:cxn modelId="{A19AC8F3-5C69-4DC8-B085-FB7B79F24752}" type="presOf" srcId="{6EAF9927-8E60-46D0-B6C2-0C51FD4F1143}" destId="{7E73B214-6AFB-4EF3-B49E-9B9C64AF6622}" srcOrd="0" destOrd="0" presId="urn:microsoft.com/office/officeart/2018/2/layout/IconVerticalSolidList"/>
    <dgm:cxn modelId="{A3FEB70E-6269-4094-956A-DBE05BC8202E}" type="presParOf" srcId="{7E73B214-6AFB-4EF3-B49E-9B9C64AF6622}" destId="{E595D418-148B-469B-8460-C3F9C08C7C94}" srcOrd="0" destOrd="0" presId="urn:microsoft.com/office/officeart/2018/2/layout/IconVerticalSolidList"/>
    <dgm:cxn modelId="{6C60B4F2-27E4-44EB-BD11-CC5588955A1D}" type="presParOf" srcId="{E595D418-148B-469B-8460-C3F9C08C7C94}" destId="{645CE81C-A751-4042-A95D-6B31B115B30A}" srcOrd="0" destOrd="0" presId="urn:microsoft.com/office/officeart/2018/2/layout/IconVerticalSolidList"/>
    <dgm:cxn modelId="{0A89D96F-D3C0-44A4-9E98-598176003BC6}" type="presParOf" srcId="{E595D418-148B-469B-8460-C3F9C08C7C94}" destId="{E2C3B0D0-1CF3-4FCB-BD61-B1BC8E788ACD}" srcOrd="1" destOrd="0" presId="urn:microsoft.com/office/officeart/2018/2/layout/IconVerticalSolidList"/>
    <dgm:cxn modelId="{12A69C3C-AC67-4DF0-BBFB-8579027D2810}" type="presParOf" srcId="{E595D418-148B-469B-8460-C3F9C08C7C94}" destId="{1CB18B05-926D-47BF-8133-A5E001443A0D}" srcOrd="2" destOrd="0" presId="urn:microsoft.com/office/officeart/2018/2/layout/IconVerticalSolidList"/>
    <dgm:cxn modelId="{D31195D1-A0AC-4143-9FDC-BC9E6F843956}" type="presParOf" srcId="{E595D418-148B-469B-8460-C3F9C08C7C94}" destId="{BAF7B82C-DD0C-4241-9723-CFBD06AF1A82}" srcOrd="3" destOrd="0" presId="urn:microsoft.com/office/officeart/2018/2/layout/IconVerticalSolidList"/>
    <dgm:cxn modelId="{24D5E4ED-8FEF-4924-81CA-C61B2DC26A39}" type="presParOf" srcId="{7E73B214-6AFB-4EF3-B49E-9B9C64AF6622}" destId="{E50A4BD5-7A55-423B-9982-002945AFA5EF}" srcOrd="1" destOrd="0" presId="urn:microsoft.com/office/officeart/2018/2/layout/IconVerticalSolidList"/>
    <dgm:cxn modelId="{24CE3928-28A3-4FA5-9E44-758DDE526AFB}" type="presParOf" srcId="{7E73B214-6AFB-4EF3-B49E-9B9C64AF6622}" destId="{5E820B93-B6B6-4F5B-A1FC-7C7725BE65C6}" srcOrd="2" destOrd="0" presId="urn:microsoft.com/office/officeart/2018/2/layout/IconVerticalSolidList"/>
    <dgm:cxn modelId="{CD1D534C-216D-49E8-A046-AB5A4C7A75B4}" type="presParOf" srcId="{5E820B93-B6B6-4F5B-A1FC-7C7725BE65C6}" destId="{A006431B-4B9D-4418-A40B-7DDD9C2E8E4E}" srcOrd="0" destOrd="0" presId="urn:microsoft.com/office/officeart/2018/2/layout/IconVerticalSolidList"/>
    <dgm:cxn modelId="{8972653E-B2E6-4DEB-9BCE-30DC1109BBE9}" type="presParOf" srcId="{5E820B93-B6B6-4F5B-A1FC-7C7725BE65C6}" destId="{1C367333-FEE7-475F-9576-DB7435D31E51}" srcOrd="1" destOrd="0" presId="urn:microsoft.com/office/officeart/2018/2/layout/IconVerticalSolidList"/>
    <dgm:cxn modelId="{11EBC541-69E4-46A9-9930-FBCFF19485ED}" type="presParOf" srcId="{5E820B93-B6B6-4F5B-A1FC-7C7725BE65C6}" destId="{14C6E2D5-6EA5-43C3-BB1A-4356A6AB2218}" srcOrd="2" destOrd="0" presId="urn:microsoft.com/office/officeart/2018/2/layout/IconVerticalSolidList"/>
    <dgm:cxn modelId="{C6BC9C1A-2BCD-4B59-83B5-A2691D214E0E}" type="presParOf" srcId="{5E820B93-B6B6-4F5B-A1FC-7C7725BE65C6}" destId="{CC3433A0-0003-4539-9121-CC498EFC790F}" srcOrd="3" destOrd="0" presId="urn:microsoft.com/office/officeart/2018/2/layout/IconVerticalSolidList"/>
    <dgm:cxn modelId="{5578C1D9-129D-47EE-BBF5-6D5D59481094}" type="presParOf" srcId="{7E73B214-6AFB-4EF3-B49E-9B9C64AF6622}" destId="{A7DD0B49-3408-4D29-8827-553B82A654F6}" srcOrd="3" destOrd="0" presId="urn:microsoft.com/office/officeart/2018/2/layout/IconVerticalSolidList"/>
    <dgm:cxn modelId="{09F73210-63D8-4F9A-9A5B-A101B13E1195}" type="presParOf" srcId="{7E73B214-6AFB-4EF3-B49E-9B9C64AF6622}" destId="{805567C8-E2AD-44C3-BCEF-EFC3A1D6AE92}" srcOrd="4" destOrd="0" presId="urn:microsoft.com/office/officeart/2018/2/layout/IconVerticalSolidList"/>
    <dgm:cxn modelId="{AFB76E0E-532E-41DF-9E4E-7B83BD55D035}" type="presParOf" srcId="{805567C8-E2AD-44C3-BCEF-EFC3A1D6AE92}" destId="{45B4952B-E730-41E7-9983-7D9E765504C2}" srcOrd="0" destOrd="0" presId="urn:microsoft.com/office/officeart/2018/2/layout/IconVerticalSolidList"/>
    <dgm:cxn modelId="{93DF3A0C-9D4C-4ED9-A1D9-0D1E118B4128}" type="presParOf" srcId="{805567C8-E2AD-44C3-BCEF-EFC3A1D6AE92}" destId="{B913B4D2-85F4-4947-B2C7-993C8C30A240}" srcOrd="1" destOrd="0" presId="urn:microsoft.com/office/officeart/2018/2/layout/IconVerticalSolidList"/>
    <dgm:cxn modelId="{14A3605D-DA90-4701-A9E5-2F8930114CA4}" type="presParOf" srcId="{805567C8-E2AD-44C3-BCEF-EFC3A1D6AE92}" destId="{A27C40DF-555B-4215-B708-209BDC99AE12}" srcOrd="2" destOrd="0" presId="urn:microsoft.com/office/officeart/2018/2/layout/IconVerticalSolidList"/>
    <dgm:cxn modelId="{F23692C5-8DE8-4084-900E-041CEE65444B}" type="presParOf" srcId="{805567C8-E2AD-44C3-BCEF-EFC3A1D6AE92}" destId="{432191AF-AFCE-4EBE-BF3E-AAB752A754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B36F-D0CC-9241-B864-D3CE64B4D6B7}">
      <dsp:nvSpPr>
        <dsp:cNvPr id="0" name=""/>
        <dsp:cNvSpPr/>
      </dsp:nvSpPr>
      <dsp:spPr>
        <a:xfrm>
          <a:off x="637" y="835851"/>
          <a:ext cx="2237121" cy="1420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8FA39-D46D-674D-AD28-BC11DD013C2D}">
      <dsp:nvSpPr>
        <dsp:cNvPr id="0" name=""/>
        <dsp:cNvSpPr/>
      </dsp:nvSpPr>
      <dsp:spPr>
        <a:xfrm>
          <a:off x="249206" y="1071992"/>
          <a:ext cx="2237121" cy="1420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 acordo com o estudo MOMS divulgado em 2011, a cirurgia fetal de correção de mielomeningocele é o procedimento mais eficaz a ser aplicado.</a:t>
          </a:r>
        </a:p>
      </dsp:txBody>
      <dsp:txXfrm>
        <a:off x="290813" y="1113599"/>
        <a:ext cx="2153907" cy="1337357"/>
      </dsp:txXfrm>
    </dsp:sp>
    <dsp:sp modelId="{1F4A8D66-03C3-E447-A9F3-1F926BA1D873}">
      <dsp:nvSpPr>
        <dsp:cNvPr id="0" name=""/>
        <dsp:cNvSpPr/>
      </dsp:nvSpPr>
      <dsp:spPr>
        <a:xfrm>
          <a:off x="2734896" y="835851"/>
          <a:ext cx="2237121" cy="1420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D9E05-3970-4744-9C3D-27FD1743C1CD}">
      <dsp:nvSpPr>
        <dsp:cNvPr id="0" name=""/>
        <dsp:cNvSpPr/>
      </dsp:nvSpPr>
      <dsp:spPr>
        <a:xfrm>
          <a:off x="2983465" y="1071992"/>
          <a:ext cx="2237121" cy="1420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 partir da publicação do estudo MOMS a correção fetal passou a ser considerada o padrão ouro de tratamento para correção da mielomeningocele no mundo todo.</a:t>
          </a:r>
        </a:p>
      </dsp:txBody>
      <dsp:txXfrm>
        <a:off x="3025072" y="1113599"/>
        <a:ext cx="2153907" cy="1337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E81C-A751-4042-A95D-6B31B115B30A}">
      <dsp:nvSpPr>
        <dsp:cNvPr id="0" name=""/>
        <dsp:cNvSpPr/>
      </dsp:nvSpPr>
      <dsp:spPr>
        <a:xfrm>
          <a:off x="0" y="22751"/>
          <a:ext cx="11131148" cy="173845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B0D0-1CF3-4FCB-BD61-B1BC8E788ACD}">
      <dsp:nvSpPr>
        <dsp:cNvPr id="0" name=""/>
        <dsp:cNvSpPr/>
      </dsp:nvSpPr>
      <dsp:spPr>
        <a:xfrm>
          <a:off x="525882" y="391895"/>
          <a:ext cx="956150" cy="956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7B82C-DD0C-4241-9723-CFBD06AF1A82}">
      <dsp:nvSpPr>
        <dsp:cNvPr id="0" name=""/>
        <dsp:cNvSpPr/>
      </dsp:nvSpPr>
      <dsp:spPr>
        <a:xfrm>
          <a:off x="2007916" y="742"/>
          <a:ext cx="9123231" cy="173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87" tIns="183987" rIns="183987" bIns="1839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CIRURGIA </a:t>
          </a:r>
          <a:r>
            <a:rPr lang="it-IT" sz="2400" b="1" kern="1200" dirty="0"/>
            <a:t>INTRAUTERINA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 err="1"/>
            <a:t>D</a:t>
          </a:r>
          <a:r>
            <a:rPr lang="pt-PT" sz="1700" kern="1200" dirty="0" err="1"/>
            <a:t>ificuldades</a:t>
          </a:r>
          <a:r>
            <a:rPr lang="pt-PT" sz="1700" kern="1200" dirty="0"/>
            <a:t> de acesso a servi</a:t>
          </a:r>
          <a:r>
            <a:rPr lang="pt-BR" sz="1700" kern="1200" dirty="0" err="1"/>
            <a:t>ç</a:t>
          </a:r>
          <a:r>
            <a:rPr lang="pt-PT" sz="1700" kern="1200" dirty="0"/>
            <a:t>os habilitados,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Envolvimento da CONITEC (C</a:t>
          </a:r>
          <a:r>
            <a:rPr lang="pt-BR" sz="1700" kern="1200" dirty="0" err="1"/>
            <a:t>â</a:t>
          </a:r>
          <a:r>
            <a:rPr lang="pt-PT" sz="1700" kern="1200" dirty="0"/>
            <a:t>mara T</a:t>
          </a:r>
          <a:r>
            <a:rPr lang="fr-FR" sz="1700" kern="1200" dirty="0" err="1"/>
            <a:t>é</a:t>
          </a:r>
          <a:r>
            <a:rPr lang="pt-PT" sz="1700" kern="1200" dirty="0" err="1"/>
            <a:t>cnica</a:t>
          </a:r>
          <a:r>
            <a:rPr lang="pt-PT" sz="1700" kern="1200" dirty="0"/>
            <a:t> do </a:t>
          </a:r>
          <a:r>
            <a:rPr lang="pt-PT" sz="1700" kern="1200" dirty="0" err="1"/>
            <a:t>Minist</a:t>
          </a:r>
          <a:r>
            <a:rPr lang="fr-FR" sz="1700" kern="1200" dirty="0" err="1"/>
            <a:t>é</a:t>
          </a:r>
          <a:r>
            <a:rPr lang="pt-PT" sz="1700" kern="1200" dirty="0"/>
            <a:t>rio da </a:t>
          </a:r>
          <a:r>
            <a:rPr lang="pt-PT" sz="1700" kern="1200" dirty="0" err="1"/>
            <a:t>Sa</a:t>
          </a:r>
          <a:r>
            <a:rPr lang="pt-BR" sz="1700" kern="1200" dirty="0" err="1"/>
            <a:t>ú</a:t>
          </a:r>
          <a:r>
            <a:rPr lang="pt-PT" sz="1700" kern="1200" dirty="0"/>
            <a:t>de em 2021) </a:t>
          </a:r>
        </a:p>
      </dsp:txBody>
      <dsp:txXfrm>
        <a:off x="2007916" y="742"/>
        <a:ext cx="9123231" cy="1738455"/>
      </dsp:txXfrm>
    </dsp:sp>
    <dsp:sp modelId="{A006431B-4B9D-4418-A40B-7DDD9C2E8E4E}">
      <dsp:nvSpPr>
        <dsp:cNvPr id="0" name=""/>
        <dsp:cNvSpPr/>
      </dsp:nvSpPr>
      <dsp:spPr>
        <a:xfrm>
          <a:off x="0" y="2162564"/>
          <a:ext cx="11131148" cy="173845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67333-FEE7-475F-9576-DB7435D31E51}">
      <dsp:nvSpPr>
        <dsp:cNvPr id="0" name=""/>
        <dsp:cNvSpPr/>
      </dsp:nvSpPr>
      <dsp:spPr>
        <a:xfrm>
          <a:off x="525882" y="2564965"/>
          <a:ext cx="956150" cy="956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433A0-0003-4539-9121-CC498EFC790F}">
      <dsp:nvSpPr>
        <dsp:cNvPr id="0" name=""/>
        <dsp:cNvSpPr/>
      </dsp:nvSpPr>
      <dsp:spPr>
        <a:xfrm>
          <a:off x="2007916" y="2173812"/>
          <a:ext cx="9123231" cy="173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87" tIns="183987" rIns="183987" bIns="1839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FALTA DE EXAMES E PROTOCOLO DE ATENDIMENTO DO SUS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Linha de cuidado da </a:t>
          </a:r>
          <a:r>
            <a:rPr lang="pt-PT" sz="1600" kern="1200" dirty="0" err="1"/>
            <a:t>mielomeningocele</a:t>
          </a:r>
          <a:r>
            <a:rPr lang="pt-PT" sz="1600" kern="1200" dirty="0"/>
            <a:t> no SUS: elaborado um documento pela C</a:t>
          </a:r>
          <a:r>
            <a:rPr lang="pt-BR" sz="1600" kern="1200" dirty="0" err="1"/>
            <a:t>â</a:t>
          </a:r>
          <a:r>
            <a:rPr lang="pt-PT" sz="1600" kern="1200" dirty="0"/>
            <a:t>mara T</a:t>
          </a:r>
          <a:r>
            <a:rPr lang="fr-FR" sz="1600" kern="1200" dirty="0" err="1"/>
            <a:t>é</a:t>
          </a:r>
          <a:r>
            <a:rPr lang="pt-PT" sz="1600" kern="1200" dirty="0" err="1"/>
            <a:t>cnica</a:t>
          </a:r>
          <a:r>
            <a:rPr lang="pt-PT" sz="1600" kern="1200" dirty="0"/>
            <a:t> do </a:t>
          </a:r>
          <a:r>
            <a:rPr lang="pt-PT" sz="1600" kern="1200" dirty="0" err="1"/>
            <a:t>Minist</a:t>
          </a:r>
          <a:r>
            <a:rPr lang="fr-FR" sz="1600" kern="1200" dirty="0" err="1"/>
            <a:t>é</a:t>
          </a:r>
          <a:r>
            <a:rPr lang="pt-PT" sz="1600" kern="1200" dirty="0"/>
            <a:t>rio da </a:t>
          </a:r>
          <a:r>
            <a:rPr lang="pt-PT" sz="1600" kern="1200" dirty="0" err="1"/>
            <a:t>Sa</a:t>
          </a:r>
          <a:r>
            <a:rPr lang="pt-BR" sz="1600" kern="1200" dirty="0" err="1"/>
            <a:t>ú</a:t>
          </a:r>
          <a:r>
            <a:rPr lang="pt-PT" sz="1600" kern="1200" dirty="0"/>
            <a:t>de em 2021, por</a:t>
          </a:r>
          <a:r>
            <a:rPr lang="fr-FR" sz="1600" kern="1200" dirty="0" err="1"/>
            <a:t>é</a:t>
          </a:r>
          <a:r>
            <a:rPr lang="pt-BR" sz="1600" kern="1200" dirty="0"/>
            <a:t>m </a:t>
          </a:r>
          <a:r>
            <a:rPr lang="pt-BR" sz="1600" kern="1200" dirty="0" err="1"/>
            <a:t>n</a:t>
          </a:r>
          <a:r>
            <a:rPr lang="pt-PT" sz="1600" kern="1200" dirty="0" err="1"/>
            <a:t>ão</a:t>
          </a:r>
          <a:r>
            <a:rPr lang="pt-PT" sz="1600" kern="1200" dirty="0"/>
            <a:t> publicado </a:t>
          </a:r>
          <a:r>
            <a:rPr lang="pt-PT" sz="1600" kern="1200" dirty="0" err="1"/>
            <a:t>at</a:t>
          </a:r>
          <a:r>
            <a:rPr lang="fr-FR" sz="1600" kern="1200" dirty="0" err="1"/>
            <a:t>é</a:t>
          </a:r>
          <a:r>
            <a:rPr lang="fr-FR" sz="1600" kern="1200" dirty="0"/>
            <a:t> </a:t>
          </a:r>
          <a:r>
            <a:rPr lang="pt-PT" sz="1600" kern="1200" dirty="0"/>
            <a:t>o momento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Alguns exames como estudo </a:t>
          </a:r>
          <a:r>
            <a:rPr lang="pt-PT" sz="1600" kern="1200" dirty="0" err="1"/>
            <a:t>urodinâ</a:t>
          </a:r>
          <a:r>
            <a:rPr lang="it-IT" sz="1600" kern="1200" dirty="0" err="1"/>
            <a:t>mico</a:t>
          </a:r>
          <a:r>
            <a:rPr lang="it-IT" sz="1600" kern="1200" dirty="0"/>
            <a:t> </a:t>
          </a:r>
          <a:r>
            <a:rPr lang="pt-PT" sz="1600" kern="1200" dirty="0"/>
            <a:t>–</a:t>
          </a:r>
          <a:r>
            <a:rPr lang="pt-BR" sz="1600" kern="1200" dirty="0"/>
            <a:t> </a:t>
          </a:r>
          <a:r>
            <a:rPr lang="pt-BR" sz="1600" kern="1200" dirty="0" err="1"/>
            <a:t>n</a:t>
          </a:r>
          <a:r>
            <a:rPr lang="pt-PT" sz="1600" kern="1200" dirty="0" err="1"/>
            <a:t>ão</a:t>
          </a:r>
          <a:r>
            <a:rPr lang="pt-PT" sz="1600" kern="1200" dirty="0"/>
            <a:t> existe protocolo e a oferta no SUS é </a:t>
          </a:r>
          <a:r>
            <a:rPr lang="it-IT" sz="1600" kern="1200" dirty="0" err="1"/>
            <a:t>escassa</a:t>
          </a:r>
          <a:r>
            <a:rPr lang="it-IT" sz="1600" kern="1200" dirty="0"/>
            <a:t>.</a:t>
          </a:r>
          <a:endParaRPr lang="en-US" sz="1600" kern="1200" dirty="0"/>
        </a:p>
      </dsp:txBody>
      <dsp:txXfrm>
        <a:off x="2007916" y="2173812"/>
        <a:ext cx="9123231" cy="1738455"/>
      </dsp:txXfrm>
    </dsp:sp>
    <dsp:sp modelId="{45B4952B-E730-41E7-9983-7D9E765504C2}">
      <dsp:nvSpPr>
        <dsp:cNvPr id="0" name=""/>
        <dsp:cNvSpPr/>
      </dsp:nvSpPr>
      <dsp:spPr>
        <a:xfrm>
          <a:off x="0" y="4335704"/>
          <a:ext cx="11131148" cy="173845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3B4D2-85F4-4947-B2C7-993C8C30A240}">
      <dsp:nvSpPr>
        <dsp:cNvPr id="0" name=""/>
        <dsp:cNvSpPr/>
      </dsp:nvSpPr>
      <dsp:spPr>
        <a:xfrm>
          <a:off x="525882" y="4738034"/>
          <a:ext cx="956150" cy="956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191AF-AFCE-4EBE-BF3E-AAB752A7541B}">
      <dsp:nvSpPr>
        <dsp:cNvPr id="0" name=""/>
        <dsp:cNvSpPr/>
      </dsp:nvSpPr>
      <dsp:spPr>
        <a:xfrm>
          <a:off x="2007916" y="4346882"/>
          <a:ext cx="9123231" cy="173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87" tIns="183987" rIns="183987" bIns="1839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/>
            <a:t>DISTRIBUIÇÃO DE MEDICAMENTOS E MATERIAIS PELO SUS</a:t>
          </a:r>
          <a:r>
            <a:rPr lang="pt-PT" sz="2400" kern="1200" dirty="0"/>
            <a:t>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 err="1"/>
            <a:t>Oxibutinina</a:t>
          </a:r>
          <a:r>
            <a:rPr lang="pt-PT" sz="1600" kern="1200" dirty="0"/>
            <a:t>, cateter para sondagem (plástico e hidrofílico)</a:t>
          </a:r>
        </a:p>
      </dsp:txBody>
      <dsp:txXfrm>
        <a:off x="2007916" y="4346882"/>
        <a:ext cx="9123231" cy="1738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E81C-A751-4042-A95D-6B31B115B30A}">
      <dsp:nvSpPr>
        <dsp:cNvPr id="0" name=""/>
        <dsp:cNvSpPr/>
      </dsp:nvSpPr>
      <dsp:spPr>
        <a:xfrm>
          <a:off x="0" y="25034"/>
          <a:ext cx="11131148" cy="16841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B0D0-1CF3-4FCB-BD61-B1BC8E788ACD}">
      <dsp:nvSpPr>
        <dsp:cNvPr id="0" name=""/>
        <dsp:cNvSpPr/>
      </dsp:nvSpPr>
      <dsp:spPr>
        <a:xfrm>
          <a:off x="509449" y="382642"/>
          <a:ext cx="927176" cy="9262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7B82C-DD0C-4241-9723-CFBD06AF1A82}">
      <dsp:nvSpPr>
        <dsp:cNvPr id="0" name=""/>
        <dsp:cNvSpPr/>
      </dsp:nvSpPr>
      <dsp:spPr>
        <a:xfrm>
          <a:off x="1946074" y="3713"/>
          <a:ext cx="9155103" cy="17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07" tIns="183807" rIns="183807" bIns="1838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u="none" strike="noStrike" kern="1200" spc="0" dirty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TERAPIAS MULTIDISCIPLINARES PELO SUS</a:t>
          </a:r>
          <a:endParaRPr lang="pt-PT" sz="2400" u="none" strike="noStrike" kern="1200" spc="0" dirty="0">
            <a:ln/>
            <a:effectLst/>
            <a:uFill>
              <a:solidFill>
                <a:srgbClr val="000000"/>
              </a:solidFill>
            </a:uFill>
            <a:latin typeface="+mj-lt"/>
            <a:ea typeface="Arial Unicode MS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u="none" strike="noStrike" kern="1200" spc="0" dirty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PL 1861/2019.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cap="all" dirty="0">
              <a:effectLst/>
              <a:latin typeface="+mj-lt"/>
            </a:rPr>
            <a:t>PORTARIA Nº 53, DE 9 DE AGOSTO DE 2021</a:t>
          </a:r>
          <a:endParaRPr lang="en-US" sz="1700" kern="1200" dirty="0"/>
        </a:p>
      </dsp:txBody>
      <dsp:txXfrm>
        <a:off x="1946074" y="3713"/>
        <a:ext cx="9155103" cy="1736758"/>
      </dsp:txXfrm>
    </dsp:sp>
    <dsp:sp modelId="{A006431B-4B9D-4418-A40B-7DDD9C2E8E4E}">
      <dsp:nvSpPr>
        <dsp:cNvPr id="0" name=""/>
        <dsp:cNvSpPr/>
      </dsp:nvSpPr>
      <dsp:spPr>
        <a:xfrm>
          <a:off x="0" y="2163765"/>
          <a:ext cx="11131148" cy="16841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67333-FEE7-475F-9576-DB7435D31E51}">
      <dsp:nvSpPr>
        <dsp:cNvPr id="0" name=""/>
        <dsp:cNvSpPr/>
      </dsp:nvSpPr>
      <dsp:spPr>
        <a:xfrm>
          <a:off x="509449" y="2553590"/>
          <a:ext cx="927176" cy="9262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433A0-0003-4539-9121-CC498EFC790F}">
      <dsp:nvSpPr>
        <dsp:cNvPr id="0" name=""/>
        <dsp:cNvSpPr/>
      </dsp:nvSpPr>
      <dsp:spPr>
        <a:xfrm>
          <a:off x="1946074" y="2174661"/>
          <a:ext cx="9155103" cy="17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07" tIns="183807" rIns="183807" bIns="1838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u="none" strike="noStrike" kern="1200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DIFICULDADE NA OBTENÇÃO DE BENEFÍCIOS SOCIAIS</a:t>
          </a:r>
          <a:endParaRPr lang="en-US" sz="1600" kern="1200" dirty="0"/>
        </a:p>
      </dsp:txBody>
      <dsp:txXfrm>
        <a:off x="1946074" y="2174661"/>
        <a:ext cx="9155103" cy="1736758"/>
      </dsp:txXfrm>
    </dsp:sp>
    <dsp:sp modelId="{45B4952B-E730-41E7-9983-7D9E765504C2}">
      <dsp:nvSpPr>
        <dsp:cNvPr id="0" name=""/>
        <dsp:cNvSpPr/>
      </dsp:nvSpPr>
      <dsp:spPr>
        <a:xfrm>
          <a:off x="0" y="4334780"/>
          <a:ext cx="11131148" cy="16841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3B4D2-85F4-4947-B2C7-993C8C30A240}">
      <dsp:nvSpPr>
        <dsp:cNvPr id="0" name=""/>
        <dsp:cNvSpPr/>
      </dsp:nvSpPr>
      <dsp:spPr>
        <a:xfrm>
          <a:off x="509449" y="4724538"/>
          <a:ext cx="927176" cy="9262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191AF-AFCE-4EBE-BF3E-AAB752A7541B}">
      <dsp:nvSpPr>
        <dsp:cNvPr id="0" name=""/>
        <dsp:cNvSpPr/>
      </dsp:nvSpPr>
      <dsp:spPr>
        <a:xfrm>
          <a:off x="1946074" y="4345609"/>
          <a:ext cx="9155103" cy="17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07" tIns="183807" rIns="183807" bIns="1838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u="none" strike="noStrike" kern="1200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ACESSIBILIDADE E </a:t>
          </a:r>
          <a:r>
            <a:rPr lang="es-ES_tradnl" sz="2400" b="1" u="none" strike="noStrike" kern="1200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INCLUS</a:t>
          </a:r>
          <a:r>
            <a:rPr lang="pt-PT" sz="2400" b="1" u="none" strike="noStrike" kern="1200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ÃO NA ESCOLA, NA SOCIEDADE E MERCADO DE TRABALHO</a:t>
          </a:r>
          <a:endParaRPr lang="en-US" sz="1600" kern="1200" dirty="0"/>
        </a:p>
      </dsp:txBody>
      <dsp:txXfrm>
        <a:off x="1946074" y="4345609"/>
        <a:ext cx="9155103" cy="1736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01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5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5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3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44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90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8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7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5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B543-57D6-427D-B9CA-3312625B051E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1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59D52B4-E180-46A2-C783-F6299D09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762" y="329184"/>
            <a:ext cx="6251110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atin typeface="+mj-lt"/>
                <a:ea typeface="+mj-ea"/>
                <a:cs typeface="+mj-cs"/>
              </a:rPr>
              <a:t>CIRURGIA FETAL DE CORREÇÃO DE MIELOMENINGOCELE</a:t>
            </a:r>
          </a:p>
        </p:txBody>
      </p:sp>
      <p:pic>
        <p:nvPicPr>
          <p:cNvPr id="5122" name="Picture 2" descr="Mulher cortando maçã&#10;&#10;Descrição gerada automaticamente com confiança baixa">
            <a:extLst>
              <a:ext uri="{FF2B5EF4-FFF2-40B4-BE49-F238E27FC236}">
                <a16:creationId xmlns:a16="http://schemas.microsoft.com/office/drawing/2014/main" id="{8C354BD4-580E-860D-6E22-CE00EB3FF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r="2003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EA44AC-E6F3-4885-8B24-02A85D466D91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 </a:t>
            </a:r>
            <a:r>
              <a:rPr lang="en-US" sz="1600" dirty="0" err="1">
                <a:effectLst/>
              </a:rPr>
              <a:t>cirurgia</a:t>
            </a:r>
            <a:r>
              <a:rPr lang="en-US" sz="1600" dirty="0">
                <a:effectLst/>
              </a:rPr>
              <a:t> para </a:t>
            </a:r>
            <a:r>
              <a:rPr lang="en-US" sz="1600" dirty="0" err="1">
                <a:effectLst/>
              </a:rPr>
              <a:t>tratamento</a:t>
            </a:r>
            <a:r>
              <a:rPr lang="en-US" sz="1600" dirty="0">
                <a:effectLst/>
              </a:rPr>
              <a:t> fetal da </a:t>
            </a:r>
            <a:r>
              <a:rPr lang="en-US" sz="1600" dirty="0" err="1">
                <a:effectLst/>
              </a:rPr>
              <a:t>mielomeningocele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pode</a:t>
            </a:r>
            <a:r>
              <a:rPr lang="en-US" sz="1600" dirty="0">
                <a:effectLst/>
              </a:rPr>
              <a:t> ser </a:t>
            </a:r>
            <a:r>
              <a:rPr lang="en-US" sz="1600" dirty="0" err="1">
                <a:effectLst/>
              </a:rPr>
              <a:t>realizada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maneira</a:t>
            </a:r>
            <a:r>
              <a:rPr lang="en-US" sz="1600" dirty="0"/>
              <a:t> </a:t>
            </a:r>
            <a:r>
              <a:rPr lang="en-US" sz="1600" dirty="0" err="1">
                <a:effectLst/>
              </a:rPr>
              <a:t>segura</a:t>
            </a:r>
            <a:r>
              <a:rPr lang="en-US" sz="1600" dirty="0">
                <a:effectLst/>
              </a:rPr>
              <a:t> entre a 19ª e 26ª </a:t>
            </a:r>
            <a:r>
              <a:rPr lang="en-US" sz="1600" dirty="0" err="1">
                <a:effectLst/>
              </a:rPr>
              <a:t>semanas</a:t>
            </a:r>
            <a:r>
              <a:rPr lang="en-US" sz="1600" dirty="0">
                <a:effectLst/>
              </a:rPr>
              <a:t> de </a:t>
            </a:r>
            <a:r>
              <a:rPr lang="en-US" sz="1600" dirty="0" err="1">
                <a:effectLst/>
              </a:rPr>
              <a:t>gestação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mais</a:t>
            </a:r>
            <a:r>
              <a:rPr lang="en-US" sz="1600" dirty="0">
                <a:effectLst/>
              </a:rPr>
              <a:t> 6 </a:t>
            </a:r>
            <a:r>
              <a:rPr lang="en-US" sz="1600" dirty="0" err="1">
                <a:effectLst/>
              </a:rPr>
              <a:t>dias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600" b="1" dirty="0">
                <a:uFill>
                  <a:solidFill>
                    <a:srgbClr val="4BCAAD"/>
                  </a:solidFill>
                </a:uFill>
              </a:rPr>
              <a:t>ONDE A CIRURGIA FETAL PODE SER REALIZADA PELO SUS?</a:t>
            </a: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V</a:t>
            </a:r>
            <a:r>
              <a:rPr lang="en-US" sz="1600" dirty="0">
                <a:effectLst/>
              </a:rPr>
              <a:t>em </a:t>
            </a:r>
            <a:r>
              <a:rPr lang="en-US" sz="1600" dirty="0" err="1">
                <a:effectLst/>
              </a:rPr>
              <a:t>sendo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realizada</a:t>
            </a:r>
            <a:r>
              <a:rPr lang="en-US" sz="1600" dirty="0">
                <a:effectLst/>
              </a:rPr>
              <a:t> no </a:t>
            </a:r>
            <a:r>
              <a:rPr lang="en-US" sz="1600" dirty="0" err="1">
                <a:effectLst/>
              </a:rPr>
              <a:t>Brasil</a:t>
            </a:r>
            <a:r>
              <a:rPr lang="en-US" sz="1600" dirty="0"/>
              <a:t> </a:t>
            </a:r>
            <a:r>
              <a:rPr lang="en-US" sz="1600" dirty="0" err="1">
                <a:effectLst/>
              </a:rPr>
              <a:t>gratuitamente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alguns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hospitais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públicos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em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várias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unidades</a:t>
            </a:r>
            <a:r>
              <a:rPr lang="en-US" sz="1600" dirty="0">
                <a:effectLst/>
              </a:rPr>
              <a:t> da </a:t>
            </a:r>
            <a:r>
              <a:rPr lang="en-US" sz="1600" dirty="0" err="1">
                <a:effectLst/>
              </a:rPr>
              <a:t>federação</a:t>
            </a:r>
            <a:r>
              <a:rPr lang="en-US" sz="160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6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Hoje</a:t>
            </a:r>
            <a:r>
              <a:rPr lang="en-US" sz="1600" dirty="0"/>
              <a:t>, 35% dos </a:t>
            </a:r>
            <a:r>
              <a:rPr lang="en-US" sz="1600" dirty="0" err="1"/>
              <a:t>nossos</a:t>
            </a:r>
            <a:r>
              <a:rPr lang="en-US" sz="1600" dirty="0"/>
              <a:t> </a:t>
            </a:r>
            <a:r>
              <a:rPr lang="en-US" sz="1600" dirty="0" err="1"/>
              <a:t>associados</a:t>
            </a:r>
            <a:r>
              <a:rPr lang="en-US" sz="1600" dirty="0"/>
              <a:t> </a:t>
            </a:r>
            <a:r>
              <a:rPr lang="en-US" sz="1600" dirty="0" err="1"/>
              <a:t>realizaram</a:t>
            </a:r>
            <a:r>
              <a:rPr lang="en-US" sz="1600" dirty="0"/>
              <a:t> a </a:t>
            </a:r>
            <a:r>
              <a:rPr lang="en-US" sz="1600" dirty="0" err="1"/>
              <a:t>cirurgia</a:t>
            </a:r>
            <a:r>
              <a:rPr lang="en-US" sz="1600" dirty="0"/>
              <a:t> </a:t>
            </a:r>
            <a:r>
              <a:rPr lang="en-US" sz="1600" dirty="0" err="1"/>
              <a:t>intrauterina</a:t>
            </a:r>
            <a:r>
              <a:rPr lang="en-US" sz="1600" dirty="0"/>
              <a:t>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203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0181"/>
            <a:ext cx="6369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5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Principais Dificuldades</a:t>
            </a:r>
            <a:endParaRPr kumimoji="0" lang="pt-PT" altLang="pt-B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587125"/>
            <a:ext cx="7442613" cy="8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9" name="CaixaDeTexto 16">
            <a:extLst>
              <a:ext uri="{FF2B5EF4-FFF2-40B4-BE49-F238E27FC236}">
                <a16:creationId xmlns:a16="http://schemas.microsoft.com/office/drawing/2014/main" id="{C7AAF17F-9DF3-D4C5-B551-3F90D3ACE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297758"/>
              </p:ext>
            </p:extLst>
          </p:nvPr>
        </p:nvGraphicFramePr>
        <p:xfrm>
          <a:off x="214514" y="671558"/>
          <a:ext cx="11131148" cy="60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8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0181"/>
            <a:ext cx="6369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5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Principais Dificuldades</a:t>
            </a:r>
            <a:endParaRPr kumimoji="0" lang="pt-PT" altLang="pt-B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587125"/>
            <a:ext cx="7442613" cy="8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9" name="CaixaDeTexto 16">
            <a:extLst>
              <a:ext uri="{FF2B5EF4-FFF2-40B4-BE49-F238E27FC236}">
                <a16:creationId xmlns:a16="http://schemas.microsoft.com/office/drawing/2014/main" id="{C7AAF17F-9DF3-D4C5-B551-3F90D3ACEB71}"/>
              </a:ext>
            </a:extLst>
          </p:cNvPr>
          <p:cNvGraphicFramePr/>
          <p:nvPr/>
        </p:nvGraphicFramePr>
        <p:xfrm>
          <a:off x="103002" y="771919"/>
          <a:ext cx="11131148" cy="60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02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80C0E90-FF6A-8C3B-9080-90E71C8E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628"/>
            <a:ext cx="12192000" cy="26833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561A20F-EE12-1E6D-1B33-D658BFA213BF}"/>
              </a:ext>
            </a:extLst>
          </p:cNvPr>
          <p:cNvSpPr txBox="1"/>
          <p:nvPr/>
        </p:nvSpPr>
        <p:spPr>
          <a:xfrm>
            <a:off x="3638436" y="3136612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 Black" pitchFamily="2" charset="0"/>
              </a:rPr>
              <a:t>ESPINHA BÍFIDA DAY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E8A511-2E7A-B8AD-D7B5-D248C778D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" y="-3148263"/>
            <a:ext cx="10299032" cy="102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2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A11B42-013A-0FCF-28EF-8491808B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77" y="-714877"/>
            <a:ext cx="4876380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QUE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ESPINHA BÍFIDA E MIELOMENINGOCELE?</a:t>
            </a:r>
          </a:p>
        </p:txBody>
      </p:sp>
      <p:pic>
        <p:nvPicPr>
          <p:cNvPr id="3" name="Picture 2" descr="mielomeningocele">
            <a:extLst>
              <a:ext uri="{FF2B5EF4-FFF2-40B4-BE49-F238E27FC236}">
                <a16:creationId xmlns:a16="http://schemas.microsoft.com/office/drawing/2014/main" id="{87ED468A-4108-D086-1CBE-4789126F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-1" b="-1"/>
          <a:stretch/>
        </p:blipFill>
        <p:spPr bwMode="auto">
          <a:xfrm>
            <a:off x="5186557" y="1235286"/>
            <a:ext cx="6164194" cy="42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4805"/>
            <a:ext cx="10515600" cy="15058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5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TIPOS DE ESPINHA BÍFIDA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33C7C2-FAD3-4587-744F-2FDFAA70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3335" y="1845426"/>
            <a:ext cx="9622276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8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10515600" cy="1306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4000" b="0" i="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MIELOMENINGOCELE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5E5935-7A29-E3AC-9BEB-D36AE7F6CB78}"/>
              </a:ext>
            </a:extLst>
          </p:cNvPr>
          <p:cNvSpPr txBox="1"/>
          <p:nvPr/>
        </p:nvSpPr>
        <p:spPr>
          <a:xfrm>
            <a:off x="838200" y="1825625"/>
            <a:ext cx="4152774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É o tipo mais grave de </a:t>
            </a:r>
            <a:r>
              <a:rPr lang="en-US" sz="2000">
                <a:uFill>
                  <a:solidFill>
                    <a:srgbClr val="000000"/>
                  </a:solidFill>
                </a:uFill>
              </a:rPr>
              <a:t>Espinha Bífida</a:t>
            </a:r>
            <a:r>
              <a:rPr lang="en-US" sz="200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uFill>
                  <a:solidFill>
                    <a:srgbClr val="000000"/>
                  </a:solidFill>
                </a:uFill>
              </a:rPr>
              <a:t>M</a:t>
            </a:r>
            <a:r>
              <a:rPr lang="en-US" sz="200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alformação congênita que acontece durante as primeiras semanas da gestação: </a:t>
            </a:r>
          </a:p>
          <a:p>
            <a:pPr marL="51435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as vértebras da coluna do bebê não se desenvolvem adequadamente </a:t>
            </a:r>
          </a:p>
          <a:p>
            <a:pPr marL="51435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deixando expostas as meninges, a medula e até alguns nervos. </a:t>
            </a:r>
            <a:endParaRPr lang="en-US" sz="2000"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2050" name="Picture 2" descr="Mielomeningocele: o que é, sintomas, causas e tratamento">
            <a:extLst>
              <a:ext uri="{FF2B5EF4-FFF2-40B4-BE49-F238E27FC236}">
                <a16:creationId xmlns:a16="http://schemas.microsoft.com/office/drawing/2014/main" id="{77FA348C-87BD-1DDC-A69C-4CC03319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-2" b="-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8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F800A0-653D-E476-A622-85EADDA13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FF8149E5-962E-9DF3-9B09-7E27FD90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4805"/>
            <a:ext cx="10515600" cy="15058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5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MIELOMENINGOCELE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A890C77-2115-9107-7CC0-31F868B8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02365"/>
            <a:ext cx="10512547" cy="433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9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39758-77B8-5E69-4805-42870D04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30426D50-388C-180F-016B-F8654B064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10515600" cy="1306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4000" b="0" i="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MIELOMENINGOCELE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863CA0-C4F7-1B44-314C-4CC3E5FFBB1A}"/>
              </a:ext>
            </a:extLst>
          </p:cNvPr>
          <p:cNvSpPr txBox="1"/>
          <p:nvPr/>
        </p:nvSpPr>
        <p:spPr>
          <a:xfrm>
            <a:off x="838200" y="1825625"/>
            <a:ext cx="4152774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SEQUELAS:</a:t>
            </a:r>
          </a:p>
          <a:p>
            <a:pPr marL="51435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comprometimento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neurológico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com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fraqueza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muscular e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paralisia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, </a:t>
            </a:r>
          </a:p>
          <a:p>
            <a:pPr marL="51435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perda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 de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controle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dos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esfíncteres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intestinais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e da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bexiga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, </a:t>
            </a:r>
          </a:p>
          <a:p>
            <a:pPr marL="51435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perda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da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sensibilidade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total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ou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parcial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nos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membros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convulsões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, </a:t>
            </a:r>
          </a:p>
          <a:p>
            <a:pPr marL="51435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deformidades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ortopédicas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(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pés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quadril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...)</a:t>
            </a:r>
          </a:p>
          <a:p>
            <a:pPr marL="51435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hidrocefalia</a:t>
            </a:r>
            <a:r>
              <a:rPr lang="en-US" sz="20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. </a:t>
            </a:r>
          </a:p>
        </p:txBody>
      </p:sp>
      <p:pic>
        <p:nvPicPr>
          <p:cNvPr id="1030" name="Picture 6" descr="Crianças Cadeirante Vetores, Ícones e Planos de Fundo para Baixar Grátis">
            <a:extLst>
              <a:ext uri="{FF2B5EF4-FFF2-40B4-BE49-F238E27FC236}">
                <a16:creationId xmlns:a16="http://schemas.microsoft.com/office/drawing/2014/main" id="{D4D21DDE-6DAC-A4FE-0CFF-3BBB114B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65" y="1018346"/>
            <a:ext cx="2968594" cy="43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11B42-013A-0FCF-28EF-8491808B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 A INCIDÊNCIA?</a:t>
            </a:r>
          </a:p>
        </p:txBody>
      </p:sp>
    </p:spTree>
    <p:extLst>
      <p:ext uri="{BB962C8B-B14F-4D97-AF65-F5344CB8AC3E}">
        <p14:creationId xmlns:p14="http://schemas.microsoft.com/office/powerpoint/2010/main" val="424105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fficeArt object" descr="Imagem 1">
            <a:extLst>
              <a:ext uri="{FF2B5EF4-FFF2-40B4-BE49-F238E27FC236}">
                <a16:creationId xmlns:a16="http://schemas.microsoft.com/office/drawing/2014/main" id="{FAAA6600-203F-546D-5700-50417BC21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1" r="9091" b="22978"/>
          <a:stretch/>
        </p:blipFill>
        <p:spPr bwMode="auto">
          <a:xfrm>
            <a:off x="6463473" y="416090"/>
            <a:ext cx="5076514" cy="41373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3" y="-192024"/>
            <a:ext cx="5472146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44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MIELOMENINGOCELE</a:t>
            </a:r>
            <a:endParaRPr kumimoji="0" lang="en-US" altLang="pt-BR" sz="36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5E5935-7A29-E3AC-9BEB-D36AE7F6CB78}"/>
              </a:ext>
            </a:extLst>
          </p:cNvPr>
          <p:cNvSpPr txBox="1"/>
          <p:nvPr/>
        </p:nvSpPr>
        <p:spPr>
          <a:xfrm>
            <a:off x="130002" y="958342"/>
            <a:ext cx="5724907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pt-P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Segundo informa</a:t>
            </a:r>
            <a:r>
              <a:rPr lang="pt-P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çõ</a:t>
            </a:r>
            <a:r>
              <a:rPr lang="pt-P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es do TABNET/SUS, no Brasil ocorrem 2,3 </a:t>
            </a:r>
            <a:r>
              <a:rPr lang="pt-BR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casos</a:t>
            </a:r>
            <a:r>
              <a:rPr lang="it-I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it-IT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mielomeningocele</a:t>
            </a:r>
            <a:r>
              <a:rPr lang="it-I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a cada 10.000 </a:t>
            </a:r>
            <a:r>
              <a:rPr lang="it-IT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nascimentos</a:t>
            </a:r>
            <a:r>
              <a:rPr lang="it-I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it-I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 </a:t>
            </a:r>
            <a:r>
              <a:rPr lang="it-IT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Paran</a:t>
            </a:r>
            <a:r>
              <a:rPr lang="pt-PT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á</a:t>
            </a:r>
            <a:r>
              <a:rPr lang="pt-P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: </a:t>
            </a:r>
            <a:r>
              <a:rPr lang="es-ES_tradnl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_tradnl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incid</a:t>
            </a:r>
            <a:r>
              <a:rPr lang="pt-PT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ê</a:t>
            </a:r>
            <a:r>
              <a:rPr lang="es-ES_tradnl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ncia</a:t>
            </a:r>
            <a:r>
              <a:rPr lang="es-ES_tradnl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é </a:t>
            </a:r>
            <a:r>
              <a:rPr lang="pt-PT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de 2 para cada 10.000.	</a:t>
            </a:r>
            <a:endParaRPr lang="pt-BR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" name="Text Box 1" descr="No brasil…">
            <a:extLst>
              <a:ext uri="{FF2B5EF4-FFF2-40B4-BE49-F238E27FC236}">
                <a16:creationId xmlns:a16="http://schemas.microsoft.com/office/drawing/2014/main" id="{4A2E05E1-AD25-BDE7-9722-B6F9748E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2" y="3207258"/>
            <a:ext cx="841469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2000" b="1" dirty="0">
                <a:solidFill>
                  <a:srgbClr val="4BCAAD"/>
                </a:solidFill>
                <a:uFill>
                  <a:solidFill>
                    <a:srgbClr val="4BCAAD"/>
                  </a:solidFill>
                </a:uFill>
                <a:latin typeface="+mj-lt"/>
                <a:cs typeface="Arial" panose="020B0604020202020204" pitchFamily="34" charset="0"/>
              </a:rPr>
              <a:t>NO BRASIL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 711 crianças por ano no país</a:t>
            </a:r>
            <a:endParaRPr kumimoji="0" lang="pt-PT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 114 não chegarão à idade adulta</a:t>
            </a:r>
            <a:endParaRPr kumimoji="0" lang="pt-PT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 57 morrerão antes de completar o primeiro ano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000" b="1" dirty="0">
                <a:solidFill>
                  <a:srgbClr val="4BCAAD"/>
                </a:solidFill>
                <a:uFill>
                  <a:solidFill>
                    <a:srgbClr val="4BCAAD"/>
                  </a:solidFill>
                </a:uFill>
                <a:latin typeface="+mj-lt"/>
                <a:cs typeface="Arial" panose="020B0604020202020204" pitchFamily="34" charset="0"/>
              </a:rPr>
              <a:t>NO PARANÁ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Nascem em m</a:t>
            </a:r>
            <a:r>
              <a:rPr kumimoji="0" lang="fr-F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é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dia 37 novos casos por ano (3 novos casos por mês)</a:t>
            </a:r>
            <a:endParaRPr lang="pt-PT" altLang="pt-BR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Arial Unicode M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/>
                <a:cs typeface="Arial" panose="020B0604020202020204" pitchFamily="34" charset="0"/>
              </a:rPr>
              <a:t>TABNET/Data SUS e SINASC</a:t>
            </a:r>
            <a:endParaRPr kumimoji="0" lang="pt-PT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5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8" y="365124"/>
            <a:ext cx="5221224" cy="20665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CIRURGIA FETAL DE CORREÇÃO DE MIELOMENINGOCELE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31D51D-A648-1796-36E7-AB4501397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0117" r="1255" b="12368"/>
          <a:stretch/>
        </p:blipFill>
        <p:spPr bwMode="auto">
          <a:xfrm>
            <a:off x="7911482" y="707605"/>
            <a:ext cx="2757736" cy="1956816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7E419F3-4CD8-8416-A6D5-650ABC01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7211" r="11722" b="21836"/>
          <a:stretch/>
        </p:blipFill>
        <p:spPr bwMode="auto">
          <a:xfrm>
            <a:off x="6388701" y="3429000"/>
            <a:ext cx="5803299" cy="2524633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01" name="CaixaDeTexto 1">
            <a:extLst>
              <a:ext uri="{FF2B5EF4-FFF2-40B4-BE49-F238E27FC236}">
                <a16:creationId xmlns:a16="http://schemas.microsoft.com/office/drawing/2014/main" id="{86A47072-D9A1-14FD-DF19-6E6E00C3DAF2}"/>
              </a:ext>
            </a:extLst>
          </p:cNvPr>
          <p:cNvGraphicFramePr/>
          <p:nvPr/>
        </p:nvGraphicFramePr>
        <p:xfrm>
          <a:off x="612648" y="2843784"/>
          <a:ext cx="5221224" cy="332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6218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478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Montserrat Black</vt:lpstr>
      <vt:lpstr>Tw Cen MT</vt:lpstr>
      <vt:lpstr>Wingdings</vt:lpstr>
      <vt:lpstr>Tema do Office</vt:lpstr>
      <vt:lpstr>Apresentação do PowerPoint</vt:lpstr>
      <vt:lpstr>O QUE É ESPINHA BÍFIDA E MIELOMENINGOCELE?</vt:lpstr>
      <vt:lpstr>Apresentação do PowerPoint</vt:lpstr>
      <vt:lpstr>Apresentação do PowerPoint</vt:lpstr>
      <vt:lpstr>Apresentação do PowerPoint</vt:lpstr>
      <vt:lpstr>Apresentação do PowerPoint</vt:lpstr>
      <vt:lpstr>QUAL A INCIDÊNCIA?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Ivan Cerqueira Filho</cp:lastModifiedBy>
  <cp:revision>9</cp:revision>
  <dcterms:created xsi:type="dcterms:W3CDTF">2023-10-13T18:47:23Z</dcterms:created>
  <dcterms:modified xsi:type="dcterms:W3CDTF">2025-04-22T16:52:18Z</dcterms:modified>
</cp:coreProperties>
</file>