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76" r:id="rId3"/>
    <p:sldId id="260" r:id="rId4"/>
    <p:sldId id="275" r:id="rId5"/>
    <p:sldId id="288" r:id="rId6"/>
    <p:sldId id="287" r:id="rId7"/>
    <p:sldId id="278" r:id="rId8"/>
    <p:sldId id="277" r:id="rId9"/>
    <p:sldId id="286" r:id="rId10"/>
    <p:sldId id="281" r:id="rId11"/>
    <p:sldId id="264" r:id="rId12"/>
    <p:sldId id="283" r:id="rId13"/>
    <p:sldId id="267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4" autoAdjust="0"/>
    <p:restoredTop sz="94660"/>
  </p:normalViewPr>
  <p:slideViewPr>
    <p:cSldViewPr snapToGrid="0">
      <p:cViewPr varScale="1">
        <p:scale>
          <a:sx n="90" d="100"/>
          <a:sy n="90" d="100"/>
        </p:scale>
        <p:origin x="52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svg"/><Relationship Id="rId1" Type="http://schemas.openxmlformats.org/officeDocument/2006/relationships/image" Target="../media/image18.png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4" Type="http://schemas.openxmlformats.org/officeDocument/2006/relationships/image" Target="../media/image21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svg"/><Relationship Id="rId1" Type="http://schemas.openxmlformats.org/officeDocument/2006/relationships/image" Target="../media/image18.png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4" Type="http://schemas.openxmlformats.org/officeDocument/2006/relationships/image" Target="../media/image21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0F4CFCC-F0E0-4E5E-A0F0-4810065782F8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2F3B4A3D-D708-420E-9ADD-0E3A544D2F1F}">
      <dgm:prSet/>
      <dgm:spPr/>
      <dgm:t>
        <a:bodyPr/>
        <a:lstStyle/>
        <a:p>
          <a:r>
            <a:rPr lang="en-US"/>
            <a:t>De acordo com o estudo MOMS divulgado em 2011, a cirurgia fetal de correção de mielomeningocele é o procedimento mais eficaz a ser aplicado.</a:t>
          </a:r>
        </a:p>
      </dgm:t>
    </dgm:pt>
    <dgm:pt modelId="{5125FD6B-4C98-462D-9B41-BA18E4D513E4}" type="parTrans" cxnId="{E32F7E9A-BC9B-470F-8A49-830535A61A6C}">
      <dgm:prSet/>
      <dgm:spPr/>
      <dgm:t>
        <a:bodyPr/>
        <a:lstStyle/>
        <a:p>
          <a:endParaRPr lang="en-US"/>
        </a:p>
      </dgm:t>
    </dgm:pt>
    <dgm:pt modelId="{458CF3C9-B316-479F-B61E-398A1B090EDA}" type="sibTrans" cxnId="{E32F7E9A-BC9B-470F-8A49-830535A61A6C}">
      <dgm:prSet/>
      <dgm:spPr/>
      <dgm:t>
        <a:bodyPr/>
        <a:lstStyle/>
        <a:p>
          <a:endParaRPr lang="en-US"/>
        </a:p>
      </dgm:t>
    </dgm:pt>
    <dgm:pt modelId="{0060D701-FD46-4D81-A771-70521BB61CD7}">
      <dgm:prSet/>
      <dgm:spPr/>
      <dgm:t>
        <a:bodyPr/>
        <a:lstStyle/>
        <a:p>
          <a:r>
            <a:rPr lang="en-US"/>
            <a:t>A partir da publicação do estudo MOMS a correção fetal passou a ser considerada o padrão ouro de tratamento para correção da mielomeningocele no mundo todo.</a:t>
          </a:r>
        </a:p>
      </dgm:t>
    </dgm:pt>
    <dgm:pt modelId="{B64E6492-FA9B-4612-B85C-13ABD0457620}" type="parTrans" cxnId="{7B139579-0908-4CF4-AAAE-3D58776A1CA3}">
      <dgm:prSet/>
      <dgm:spPr/>
      <dgm:t>
        <a:bodyPr/>
        <a:lstStyle/>
        <a:p>
          <a:endParaRPr lang="en-US"/>
        </a:p>
      </dgm:t>
    </dgm:pt>
    <dgm:pt modelId="{5DF80768-67F3-4E64-8269-18AFF42CAC3F}" type="sibTrans" cxnId="{7B139579-0908-4CF4-AAAE-3D58776A1CA3}">
      <dgm:prSet/>
      <dgm:spPr/>
      <dgm:t>
        <a:bodyPr/>
        <a:lstStyle/>
        <a:p>
          <a:endParaRPr lang="en-US"/>
        </a:p>
      </dgm:t>
    </dgm:pt>
    <dgm:pt modelId="{C7CFAF11-3904-F24B-9B0F-B689F4DA53BA}" type="pres">
      <dgm:prSet presAssocID="{A0F4CFCC-F0E0-4E5E-A0F0-4810065782F8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641ED0FE-EAE3-1344-BDCA-37587CB36EB7}" type="pres">
      <dgm:prSet presAssocID="{2F3B4A3D-D708-420E-9ADD-0E3A544D2F1F}" presName="hierRoot1" presStyleCnt="0"/>
      <dgm:spPr/>
    </dgm:pt>
    <dgm:pt modelId="{2EB0B328-A178-4246-9088-4BBC5482AED5}" type="pres">
      <dgm:prSet presAssocID="{2F3B4A3D-D708-420E-9ADD-0E3A544D2F1F}" presName="composite" presStyleCnt="0"/>
      <dgm:spPr/>
    </dgm:pt>
    <dgm:pt modelId="{197DB36F-D0CC-9241-B864-D3CE64B4D6B7}" type="pres">
      <dgm:prSet presAssocID="{2F3B4A3D-D708-420E-9ADD-0E3A544D2F1F}" presName="background" presStyleLbl="node0" presStyleIdx="0" presStyleCnt="2"/>
      <dgm:spPr/>
    </dgm:pt>
    <dgm:pt modelId="{C6D8FA39-D46D-674D-AD28-BC11DD013C2D}" type="pres">
      <dgm:prSet presAssocID="{2F3B4A3D-D708-420E-9ADD-0E3A544D2F1F}" presName="text" presStyleLbl="fgAcc0" presStyleIdx="0" presStyleCnt="2">
        <dgm:presLayoutVars>
          <dgm:chPref val="3"/>
        </dgm:presLayoutVars>
      </dgm:prSet>
      <dgm:spPr/>
    </dgm:pt>
    <dgm:pt modelId="{CD3C8205-EDE7-CA43-9693-AB51851C19A1}" type="pres">
      <dgm:prSet presAssocID="{2F3B4A3D-D708-420E-9ADD-0E3A544D2F1F}" presName="hierChild2" presStyleCnt="0"/>
      <dgm:spPr/>
    </dgm:pt>
    <dgm:pt modelId="{86C15D66-C59A-9D4C-8C0E-189D3D5B0972}" type="pres">
      <dgm:prSet presAssocID="{0060D701-FD46-4D81-A771-70521BB61CD7}" presName="hierRoot1" presStyleCnt="0"/>
      <dgm:spPr/>
    </dgm:pt>
    <dgm:pt modelId="{D03B9EA1-2D40-7545-9E57-585EDDE113E8}" type="pres">
      <dgm:prSet presAssocID="{0060D701-FD46-4D81-A771-70521BB61CD7}" presName="composite" presStyleCnt="0"/>
      <dgm:spPr/>
    </dgm:pt>
    <dgm:pt modelId="{1F4A8D66-03C3-E447-A9F3-1F926BA1D873}" type="pres">
      <dgm:prSet presAssocID="{0060D701-FD46-4D81-A771-70521BB61CD7}" presName="background" presStyleLbl="node0" presStyleIdx="1" presStyleCnt="2"/>
      <dgm:spPr/>
    </dgm:pt>
    <dgm:pt modelId="{4B2D9E05-3970-4744-9C3D-27FD1743C1CD}" type="pres">
      <dgm:prSet presAssocID="{0060D701-FD46-4D81-A771-70521BB61CD7}" presName="text" presStyleLbl="fgAcc0" presStyleIdx="1" presStyleCnt="2">
        <dgm:presLayoutVars>
          <dgm:chPref val="3"/>
        </dgm:presLayoutVars>
      </dgm:prSet>
      <dgm:spPr/>
    </dgm:pt>
    <dgm:pt modelId="{4A8F6EA5-D8F8-2649-9306-0667289707D6}" type="pres">
      <dgm:prSet presAssocID="{0060D701-FD46-4D81-A771-70521BB61CD7}" presName="hierChild2" presStyleCnt="0"/>
      <dgm:spPr/>
    </dgm:pt>
  </dgm:ptLst>
  <dgm:cxnLst>
    <dgm:cxn modelId="{BE15BD47-EEF7-1A45-9F43-C50140447AFC}" type="presOf" srcId="{0060D701-FD46-4D81-A771-70521BB61CD7}" destId="{4B2D9E05-3970-4744-9C3D-27FD1743C1CD}" srcOrd="0" destOrd="0" presId="urn:microsoft.com/office/officeart/2005/8/layout/hierarchy1"/>
    <dgm:cxn modelId="{7B139579-0908-4CF4-AAAE-3D58776A1CA3}" srcId="{A0F4CFCC-F0E0-4E5E-A0F0-4810065782F8}" destId="{0060D701-FD46-4D81-A771-70521BB61CD7}" srcOrd="1" destOrd="0" parTransId="{B64E6492-FA9B-4612-B85C-13ABD0457620}" sibTransId="{5DF80768-67F3-4E64-8269-18AFF42CAC3F}"/>
    <dgm:cxn modelId="{826CC37F-D90A-0E46-AF2F-749573434390}" type="presOf" srcId="{A0F4CFCC-F0E0-4E5E-A0F0-4810065782F8}" destId="{C7CFAF11-3904-F24B-9B0F-B689F4DA53BA}" srcOrd="0" destOrd="0" presId="urn:microsoft.com/office/officeart/2005/8/layout/hierarchy1"/>
    <dgm:cxn modelId="{E32F7E9A-BC9B-470F-8A49-830535A61A6C}" srcId="{A0F4CFCC-F0E0-4E5E-A0F0-4810065782F8}" destId="{2F3B4A3D-D708-420E-9ADD-0E3A544D2F1F}" srcOrd="0" destOrd="0" parTransId="{5125FD6B-4C98-462D-9B41-BA18E4D513E4}" sibTransId="{458CF3C9-B316-479F-B61E-398A1B090EDA}"/>
    <dgm:cxn modelId="{F04BD2C8-6A52-2A40-9720-955C40EFE346}" type="presOf" srcId="{2F3B4A3D-D708-420E-9ADD-0E3A544D2F1F}" destId="{C6D8FA39-D46D-674D-AD28-BC11DD013C2D}" srcOrd="0" destOrd="0" presId="urn:microsoft.com/office/officeart/2005/8/layout/hierarchy1"/>
    <dgm:cxn modelId="{8C363810-F057-B346-B6BB-D47407F5A19A}" type="presParOf" srcId="{C7CFAF11-3904-F24B-9B0F-B689F4DA53BA}" destId="{641ED0FE-EAE3-1344-BDCA-37587CB36EB7}" srcOrd="0" destOrd="0" presId="urn:microsoft.com/office/officeart/2005/8/layout/hierarchy1"/>
    <dgm:cxn modelId="{463252F1-4C3C-9A43-9762-35AE85131F82}" type="presParOf" srcId="{641ED0FE-EAE3-1344-BDCA-37587CB36EB7}" destId="{2EB0B328-A178-4246-9088-4BBC5482AED5}" srcOrd="0" destOrd="0" presId="urn:microsoft.com/office/officeart/2005/8/layout/hierarchy1"/>
    <dgm:cxn modelId="{6CB3516C-63AD-934B-8CAF-732D1B6A6DF1}" type="presParOf" srcId="{2EB0B328-A178-4246-9088-4BBC5482AED5}" destId="{197DB36F-D0CC-9241-B864-D3CE64B4D6B7}" srcOrd="0" destOrd="0" presId="urn:microsoft.com/office/officeart/2005/8/layout/hierarchy1"/>
    <dgm:cxn modelId="{00FFD8B5-3AD1-5444-B390-7735868E7E89}" type="presParOf" srcId="{2EB0B328-A178-4246-9088-4BBC5482AED5}" destId="{C6D8FA39-D46D-674D-AD28-BC11DD013C2D}" srcOrd="1" destOrd="0" presId="urn:microsoft.com/office/officeart/2005/8/layout/hierarchy1"/>
    <dgm:cxn modelId="{EE6C0D44-C174-D047-AEA0-3E39546B1696}" type="presParOf" srcId="{641ED0FE-EAE3-1344-BDCA-37587CB36EB7}" destId="{CD3C8205-EDE7-CA43-9693-AB51851C19A1}" srcOrd="1" destOrd="0" presId="urn:microsoft.com/office/officeart/2005/8/layout/hierarchy1"/>
    <dgm:cxn modelId="{50C4A3D0-6651-414F-8D22-4CA37E4C958C}" type="presParOf" srcId="{C7CFAF11-3904-F24B-9B0F-B689F4DA53BA}" destId="{86C15D66-C59A-9D4C-8C0E-189D3D5B0972}" srcOrd="1" destOrd="0" presId="urn:microsoft.com/office/officeart/2005/8/layout/hierarchy1"/>
    <dgm:cxn modelId="{544EF21F-3736-B149-97BA-DC347E97D96C}" type="presParOf" srcId="{86C15D66-C59A-9D4C-8C0E-189D3D5B0972}" destId="{D03B9EA1-2D40-7545-9E57-585EDDE113E8}" srcOrd="0" destOrd="0" presId="urn:microsoft.com/office/officeart/2005/8/layout/hierarchy1"/>
    <dgm:cxn modelId="{062AE4E7-1BB6-6F46-A39A-E4048047D5AA}" type="presParOf" srcId="{D03B9EA1-2D40-7545-9E57-585EDDE113E8}" destId="{1F4A8D66-03C3-E447-A9F3-1F926BA1D873}" srcOrd="0" destOrd="0" presId="urn:microsoft.com/office/officeart/2005/8/layout/hierarchy1"/>
    <dgm:cxn modelId="{19F3CEDE-AB58-0940-B9A3-AA8EDDCA1BD7}" type="presParOf" srcId="{D03B9EA1-2D40-7545-9E57-585EDDE113E8}" destId="{4B2D9E05-3970-4744-9C3D-27FD1743C1CD}" srcOrd="1" destOrd="0" presId="urn:microsoft.com/office/officeart/2005/8/layout/hierarchy1"/>
    <dgm:cxn modelId="{3C53A090-5259-654B-B4A1-160101AA099D}" type="presParOf" srcId="{86C15D66-C59A-9D4C-8C0E-189D3D5B0972}" destId="{4A8F6EA5-D8F8-2649-9306-0667289707D6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EAF9927-8E60-46D0-B6C2-0C51FD4F1143}" type="doc">
      <dgm:prSet loTypeId="urn:microsoft.com/office/officeart/2018/2/layout/IconVerticalSolidList" loCatId="icon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CD0A6250-7407-4C70-8F0A-B729A2CA2E69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pt-PT" sz="2400" b="1" dirty="0"/>
            <a:t>CIRURGIA </a:t>
          </a:r>
          <a:r>
            <a:rPr lang="it-IT" sz="2400" b="1" dirty="0"/>
            <a:t>INTRAUTERINA</a:t>
          </a:r>
        </a:p>
        <a:p>
          <a:pPr>
            <a:lnSpc>
              <a:spcPct val="100000"/>
            </a:lnSpc>
          </a:pPr>
          <a:r>
            <a:rPr lang="pt-BR" sz="1700" dirty="0" err="1"/>
            <a:t>D</a:t>
          </a:r>
          <a:r>
            <a:rPr lang="pt-PT" sz="1700" dirty="0" err="1"/>
            <a:t>ificuldades</a:t>
          </a:r>
          <a:r>
            <a:rPr lang="pt-PT" sz="1700" dirty="0"/>
            <a:t> de acesso a servi</a:t>
          </a:r>
          <a:r>
            <a:rPr lang="pt-BR" sz="1700" dirty="0" err="1"/>
            <a:t>ç</a:t>
          </a:r>
          <a:r>
            <a:rPr lang="pt-PT" sz="1700" dirty="0"/>
            <a:t>os habilitados, </a:t>
          </a:r>
        </a:p>
        <a:p>
          <a:pPr>
            <a:lnSpc>
              <a:spcPct val="100000"/>
            </a:lnSpc>
          </a:pPr>
          <a:r>
            <a:rPr lang="pt-PT" sz="1700" dirty="0"/>
            <a:t>Envolvimento da CONITEC (C</a:t>
          </a:r>
          <a:r>
            <a:rPr lang="pt-BR" sz="1700" dirty="0" err="1"/>
            <a:t>â</a:t>
          </a:r>
          <a:r>
            <a:rPr lang="pt-PT" sz="1700" dirty="0"/>
            <a:t>mara T</a:t>
          </a:r>
          <a:r>
            <a:rPr lang="fr-FR" sz="1700" dirty="0" err="1"/>
            <a:t>é</a:t>
          </a:r>
          <a:r>
            <a:rPr lang="pt-PT" sz="1700" dirty="0" err="1"/>
            <a:t>cnica</a:t>
          </a:r>
          <a:r>
            <a:rPr lang="pt-PT" sz="1700" dirty="0"/>
            <a:t> do </a:t>
          </a:r>
          <a:r>
            <a:rPr lang="pt-PT" sz="1700" dirty="0" err="1"/>
            <a:t>Minist</a:t>
          </a:r>
          <a:r>
            <a:rPr lang="fr-FR" sz="1700" dirty="0" err="1"/>
            <a:t>é</a:t>
          </a:r>
          <a:r>
            <a:rPr lang="pt-PT" sz="1700" dirty="0"/>
            <a:t>rio da </a:t>
          </a:r>
          <a:r>
            <a:rPr lang="pt-PT" sz="1700" dirty="0" err="1"/>
            <a:t>Sa</a:t>
          </a:r>
          <a:r>
            <a:rPr lang="pt-BR" sz="1700" dirty="0" err="1"/>
            <a:t>ú</a:t>
          </a:r>
          <a:r>
            <a:rPr lang="pt-PT" sz="1700" dirty="0"/>
            <a:t>de em 2021) </a:t>
          </a:r>
        </a:p>
      </dgm:t>
    </dgm:pt>
    <dgm:pt modelId="{8649F047-A195-4CFD-9004-3AFFE267679F}" type="parTrans" cxnId="{2660D059-BE7D-444C-AF9E-608341725A83}">
      <dgm:prSet/>
      <dgm:spPr/>
      <dgm:t>
        <a:bodyPr/>
        <a:lstStyle/>
        <a:p>
          <a:endParaRPr lang="en-US"/>
        </a:p>
      </dgm:t>
    </dgm:pt>
    <dgm:pt modelId="{28FD228A-5C77-4801-93BB-C8DD964901D5}" type="sibTrans" cxnId="{2660D059-BE7D-444C-AF9E-608341725A83}">
      <dgm:prSet/>
      <dgm:spPr/>
      <dgm:t>
        <a:bodyPr/>
        <a:lstStyle/>
        <a:p>
          <a:endParaRPr lang="en-US"/>
        </a:p>
      </dgm:t>
    </dgm:pt>
    <dgm:pt modelId="{DBADFE84-2068-4C52-AE83-D94C50FCA91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pt-PT" sz="2400" b="1" dirty="0"/>
            <a:t>FALTA DE EXAMES E PROTOCOLO DE ATENDIMENTO DO SUS </a:t>
          </a:r>
        </a:p>
        <a:p>
          <a:pPr>
            <a:lnSpc>
              <a:spcPct val="100000"/>
            </a:lnSpc>
          </a:pPr>
          <a:r>
            <a:rPr lang="pt-PT" sz="1600" dirty="0"/>
            <a:t>Linha de cuidado da </a:t>
          </a:r>
          <a:r>
            <a:rPr lang="pt-PT" sz="1600" dirty="0" err="1"/>
            <a:t>mielomeningocele</a:t>
          </a:r>
          <a:r>
            <a:rPr lang="pt-PT" sz="1600" dirty="0"/>
            <a:t> no SUS: elaborado um documento pela C</a:t>
          </a:r>
          <a:r>
            <a:rPr lang="pt-BR" sz="1600" dirty="0" err="1"/>
            <a:t>â</a:t>
          </a:r>
          <a:r>
            <a:rPr lang="pt-PT" sz="1600" dirty="0"/>
            <a:t>mara T</a:t>
          </a:r>
          <a:r>
            <a:rPr lang="fr-FR" sz="1600" dirty="0" err="1"/>
            <a:t>é</a:t>
          </a:r>
          <a:r>
            <a:rPr lang="pt-PT" sz="1600" dirty="0" err="1"/>
            <a:t>cnica</a:t>
          </a:r>
          <a:r>
            <a:rPr lang="pt-PT" sz="1600" dirty="0"/>
            <a:t> do </a:t>
          </a:r>
          <a:r>
            <a:rPr lang="pt-PT" sz="1600" dirty="0" err="1"/>
            <a:t>Minist</a:t>
          </a:r>
          <a:r>
            <a:rPr lang="fr-FR" sz="1600" dirty="0" err="1"/>
            <a:t>é</a:t>
          </a:r>
          <a:r>
            <a:rPr lang="pt-PT" sz="1600" dirty="0"/>
            <a:t>rio da </a:t>
          </a:r>
          <a:r>
            <a:rPr lang="pt-PT" sz="1600" dirty="0" err="1"/>
            <a:t>Sa</a:t>
          </a:r>
          <a:r>
            <a:rPr lang="pt-BR" sz="1600" dirty="0" err="1"/>
            <a:t>ú</a:t>
          </a:r>
          <a:r>
            <a:rPr lang="pt-PT" sz="1600" dirty="0"/>
            <a:t>de em 2021, por</a:t>
          </a:r>
          <a:r>
            <a:rPr lang="fr-FR" sz="1600" dirty="0" err="1"/>
            <a:t>é</a:t>
          </a:r>
          <a:r>
            <a:rPr lang="pt-BR" sz="1600" dirty="0"/>
            <a:t>m </a:t>
          </a:r>
          <a:r>
            <a:rPr lang="pt-BR" sz="1600" dirty="0" err="1"/>
            <a:t>n</a:t>
          </a:r>
          <a:r>
            <a:rPr lang="pt-PT" sz="1600" dirty="0" err="1"/>
            <a:t>ão</a:t>
          </a:r>
          <a:r>
            <a:rPr lang="pt-PT" sz="1600" dirty="0"/>
            <a:t> publicado </a:t>
          </a:r>
          <a:r>
            <a:rPr lang="pt-PT" sz="1600" dirty="0" err="1"/>
            <a:t>at</a:t>
          </a:r>
          <a:r>
            <a:rPr lang="fr-FR" sz="1600" dirty="0" err="1"/>
            <a:t>é</a:t>
          </a:r>
          <a:r>
            <a:rPr lang="fr-FR" sz="1600" dirty="0"/>
            <a:t> </a:t>
          </a:r>
          <a:r>
            <a:rPr lang="pt-PT" sz="1600" dirty="0"/>
            <a:t>o momento</a:t>
          </a:r>
        </a:p>
        <a:p>
          <a:pPr>
            <a:lnSpc>
              <a:spcPct val="100000"/>
            </a:lnSpc>
          </a:pPr>
          <a:r>
            <a:rPr lang="pt-PT" sz="1600" dirty="0"/>
            <a:t>Alguns exames como estudo </a:t>
          </a:r>
          <a:r>
            <a:rPr lang="pt-PT" sz="1600" dirty="0" err="1"/>
            <a:t>urodinâ</a:t>
          </a:r>
          <a:r>
            <a:rPr lang="it-IT" sz="1600" dirty="0" err="1"/>
            <a:t>mico</a:t>
          </a:r>
          <a:r>
            <a:rPr lang="it-IT" sz="1600" dirty="0"/>
            <a:t> </a:t>
          </a:r>
          <a:r>
            <a:rPr lang="pt-PT" sz="1600" dirty="0"/>
            <a:t>–</a:t>
          </a:r>
          <a:r>
            <a:rPr lang="pt-BR" sz="1600" dirty="0"/>
            <a:t> </a:t>
          </a:r>
          <a:r>
            <a:rPr lang="pt-BR" sz="1600" dirty="0" err="1"/>
            <a:t>n</a:t>
          </a:r>
          <a:r>
            <a:rPr lang="pt-PT" sz="1600" dirty="0" err="1"/>
            <a:t>ão</a:t>
          </a:r>
          <a:r>
            <a:rPr lang="pt-PT" sz="1600" dirty="0"/>
            <a:t> existe protocolo e a oferta no SUS é </a:t>
          </a:r>
          <a:r>
            <a:rPr lang="it-IT" sz="1600" dirty="0" err="1"/>
            <a:t>escassa</a:t>
          </a:r>
          <a:r>
            <a:rPr lang="it-IT" sz="1600" dirty="0"/>
            <a:t>.</a:t>
          </a:r>
          <a:endParaRPr lang="en-US" sz="1600" dirty="0"/>
        </a:p>
      </dgm:t>
    </dgm:pt>
    <dgm:pt modelId="{F4291001-36A9-413E-ACEA-FB75777A949D}" type="parTrans" cxnId="{B267460F-363A-47FF-B4CC-FE395BB2857E}">
      <dgm:prSet/>
      <dgm:spPr/>
      <dgm:t>
        <a:bodyPr/>
        <a:lstStyle/>
        <a:p>
          <a:endParaRPr lang="en-US"/>
        </a:p>
      </dgm:t>
    </dgm:pt>
    <dgm:pt modelId="{C508707B-DFD6-42D7-95EF-095C63D43EB1}" type="sibTrans" cxnId="{B267460F-363A-47FF-B4CC-FE395BB2857E}">
      <dgm:prSet/>
      <dgm:spPr/>
      <dgm:t>
        <a:bodyPr/>
        <a:lstStyle/>
        <a:p>
          <a:endParaRPr lang="en-US"/>
        </a:p>
      </dgm:t>
    </dgm:pt>
    <dgm:pt modelId="{C82387CC-EC16-40BB-96D9-FC2DEE88F14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pt-PT" sz="2400" b="1" dirty="0"/>
            <a:t>DISTRIBUIÇÃO DE MEDICAMENTOS E MATERIAIS PELO SUS</a:t>
          </a:r>
          <a:r>
            <a:rPr lang="pt-PT" sz="2400" dirty="0"/>
            <a:t> </a:t>
          </a:r>
        </a:p>
        <a:p>
          <a:pPr>
            <a:lnSpc>
              <a:spcPct val="100000"/>
            </a:lnSpc>
          </a:pPr>
          <a:r>
            <a:rPr lang="pt-PT" sz="1600" dirty="0" err="1"/>
            <a:t>Oxibutinina</a:t>
          </a:r>
          <a:r>
            <a:rPr lang="pt-PT" sz="1600" dirty="0"/>
            <a:t>, cateter para sondagem (plástico e hidrofílico)</a:t>
          </a:r>
        </a:p>
      </dgm:t>
    </dgm:pt>
    <dgm:pt modelId="{888824F1-4C2A-49F3-B432-1069D52C2F30}" type="parTrans" cxnId="{A0880373-B434-4B45-BF2A-0ABD8B5CE65E}">
      <dgm:prSet/>
      <dgm:spPr/>
      <dgm:t>
        <a:bodyPr/>
        <a:lstStyle/>
        <a:p>
          <a:endParaRPr lang="en-US"/>
        </a:p>
      </dgm:t>
    </dgm:pt>
    <dgm:pt modelId="{DAB6AC36-1E11-4D7A-947C-22976FE21279}" type="sibTrans" cxnId="{A0880373-B434-4B45-BF2A-0ABD8B5CE65E}">
      <dgm:prSet/>
      <dgm:spPr/>
      <dgm:t>
        <a:bodyPr/>
        <a:lstStyle/>
        <a:p>
          <a:endParaRPr lang="en-US"/>
        </a:p>
      </dgm:t>
    </dgm:pt>
    <dgm:pt modelId="{7E73B214-6AFB-4EF3-B49E-9B9C64AF6622}" type="pres">
      <dgm:prSet presAssocID="{6EAF9927-8E60-46D0-B6C2-0C51FD4F1143}" presName="root" presStyleCnt="0">
        <dgm:presLayoutVars>
          <dgm:dir/>
          <dgm:resizeHandles val="exact"/>
        </dgm:presLayoutVars>
      </dgm:prSet>
      <dgm:spPr/>
    </dgm:pt>
    <dgm:pt modelId="{E595D418-148B-469B-8460-C3F9C08C7C94}" type="pres">
      <dgm:prSet presAssocID="{CD0A6250-7407-4C70-8F0A-B729A2CA2E69}" presName="compNode" presStyleCnt="0"/>
      <dgm:spPr/>
    </dgm:pt>
    <dgm:pt modelId="{645CE81C-A751-4042-A95D-6B31B115B30A}" type="pres">
      <dgm:prSet presAssocID="{CD0A6250-7407-4C70-8F0A-B729A2CA2E69}" presName="bgRect" presStyleLbl="bgShp" presStyleIdx="0" presStyleCnt="3" custLinFactNeighborX="9853" custLinFactNeighborY="1266"/>
      <dgm:spPr/>
    </dgm:pt>
    <dgm:pt modelId="{E2C3B0D0-1CF3-4FCB-BD61-B1BC8E788ACD}" type="pres">
      <dgm:prSet presAssocID="{CD0A6250-7407-4C70-8F0A-B729A2CA2E69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oça grávida estrutura de tópicos"/>
        </a:ext>
      </dgm:extLst>
    </dgm:pt>
    <dgm:pt modelId="{1CB18B05-926D-47BF-8133-A5E001443A0D}" type="pres">
      <dgm:prSet presAssocID="{CD0A6250-7407-4C70-8F0A-B729A2CA2E69}" presName="spaceRect" presStyleCnt="0"/>
      <dgm:spPr/>
    </dgm:pt>
    <dgm:pt modelId="{BAF7B82C-DD0C-4241-9723-CFBD06AF1A82}" type="pres">
      <dgm:prSet presAssocID="{CD0A6250-7407-4C70-8F0A-B729A2CA2E69}" presName="parTx" presStyleLbl="revTx" presStyleIdx="0" presStyleCnt="3">
        <dgm:presLayoutVars>
          <dgm:chMax val="0"/>
          <dgm:chPref val="0"/>
        </dgm:presLayoutVars>
      </dgm:prSet>
      <dgm:spPr/>
    </dgm:pt>
    <dgm:pt modelId="{E50A4BD5-7A55-423B-9982-002945AFA5EF}" type="pres">
      <dgm:prSet presAssocID="{28FD228A-5C77-4801-93BB-C8DD964901D5}" presName="sibTrans" presStyleCnt="0"/>
      <dgm:spPr/>
    </dgm:pt>
    <dgm:pt modelId="{5E820B93-B6B6-4F5B-A1FC-7C7725BE65C6}" type="pres">
      <dgm:prSet presAssocID="{DBADFE84-2068-4C52-AE83-D94C50FCA91E}" presName="compNode" presStyleCnt="0"/>
      <dgm:spPr/>
    </dgm:pt>
    <dgm:pt modelId="{A006431B-4B9D-4418-A40B-7DDD9C2E8E4E}" type="pres">
      <dgm:prSet presAssocID="{DBADFE84-2068-4C52-AE83-D94C50FCA91E}" presName="bgRect" presStyleLbl="bgShp" presStyleIdx="1" presStyleCnt="3" custLinFactNeighborX="1002" custLinFactNeighborY="-647"/>
      <dgm:spPr/>
    </dgm:pt>
    <dgm:pt modelId="{1C367333-FEE7-475F-9576-DB7435D31E51}" type="pres">
      <dgm:prSet presAssocID="{DBADFE84-2068-4C52-AE83-D94C50FCA91E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Estetoscópio"/>
        </a:ext>
      </dgm:extLst>
    </dgm:pt>
    <dgm:pt modelId="{14C6E2D5-6EA5-43C3-BB1A-4356A6AB2218}" type="pres">
      <dgm:prSet presAssocID="{DBADFE84-2068-4C52-AE83-D94C50FCA91E}" presName="spaceRect" presStyleCnt="0"/>
      <dgm:spPr/>
    </dgm:pt>
    <dgm:pt modelId="{CC3433A0-0003-4539-9121-CC498EFC790F}" type="pres">
      <dgm:prSet presAssocID="{DBADFE84-2068-4C52-AE83-D94C50FCA91E}" presName="parTx" presStyleLbl="revTx" presStyleIdx="1" presStyleCnt="3">
        <dgm:presLayoutVars>
          <dgm:chMax val="0"/>
          <dgm:chPref val="0"/>
        </dgm:presLayoutVars>
      </dgm:prSet>
      <dgm:spPr/>
    </dgm:pt>
    <dgm:pt modelId="{A7DD0B49-3408-4D29-8827-553B82A654F6}" type="pres">
      <dgm:prSet presAssocID="{C508707B-DFD6-42D7-95EF-095C63D43EB1}" presName="sibTrans" presStyleCnt="0"/>
      <dgm:spPr/>
    </dgm:pt>
    <dgm:pt modelId="{805567C8-E2AD-44C3-BCEF-EFC3A1D6AE92}" type="pres">
      <dgm:prSet presAssocID="{C82387CC-EC16-40BB-96D9-FC2DEE88F142}" presName="compNode" presStyleCnt="0"/>
      <dgm:spPr/>
    </dgm:pt>
    <dgm:pt modelId="{45B4952B-E730-41E7-9983-7D9E765504C2}" type="pres">
      <dgm:prSet presAssocID="{C82387CC-EC16-40BB-96D9-FC2DEE88F142}" presName="bgRect" presStyleLbl="bgShp" presStyleIdx="2" presStyleCnt="3" custLinFactNeighborX="4708" custLinFactNeighborY="-643"/>
      <dgm:spPr/>
    </dgm:pt>
    <dgm:pt modelId="{B913B4D2-85F4-4947-B2C7-993C8C30A240}" type="pres">
      <dgm:prSet presAssocID="{C82387CC-EC16-40BB-96D9-FC2DEE88F142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edicina estrutura de tópicos"/>
        </a:ext>
      </dgm:extLst>
    </dgm:pt>
    <dgm:pt modelId="{A27C40DF-555B-4215-B708-209BDC99AE12}" type="pres">
      <dgm:prSet presAssocID="{C82387CC-EC16-40BB-96D9-FC2DEE88F142}" presName="spaceRect" presStyleCnt="0"/>
      <dgm:spPr/>
    </dgm:pt>
    <dgm:pt modelId="{432191AF-AFCE-4EBE-BF3E-AAB752A7541B}" type="pres">
      <dgm:prSet presAssocID="{C82387CC-EC16-40BB-96D9-FC2DEE88F142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B267460F-363A-47FF-B4CC-FE395BB2857E}" srcId="{6EAF9927-8E60-46D0-B6C2-0C51FD4F1143}" destId="{DBADFE84-2068-4C52-AE83-D94C50FCA91E}" srcOrd="1" destOrd="0" parTransId="{F4291001-36A9-413E-ACEA-FB75777A949D}" sibTransId="{C508707B-DFD6-42D7-95EF-095C63D43EB1}"/>
    <dgm:cxn modelId="{A0880373-B434-4B45-BF2A-0ABD8B5CE65E}" srcId="{6EAF9927-8E60-46D0-B6C2-0C51FD4F1143}" destId="{C82387CC-EC16-40BB-96D9-FC2DEE88F142}" srcOrd="2" destOrd="0" parTransId="{888824F1-4C2A-49F3-B432-1069D52C2F30}" sibTransId="{DAB6AC36-1E11-4D7A-947C-22976FE21279}"/>
    <dgm:cxn modelId="{2660D059-BE7D-444C-AF9E-608341725A83}" srcId="{6EAF9927-8E60-46D0-B6C2-0C51FD4F1143}" destId="{CD0A6250-7407-4C70-8F0A-B729A2CA2E69}" srcOrd="0" destOrd="0" parTransId="{8649F047-A195-4CFD-9004-3AFFE267679F}" sibTransId="{28FD228A-5C77-4801-93BB-C8DD964901D5}"/>
    <dgm:cxn modelId="{A3EFB684-1F65-48C8-9626-893B4514E8F9}" type="presOf" srcId="{C82387CC-EC16-40BB-96D9-FC2DEE88F142}" destId="{432191AF-AFCE-4EBE-BF3E-AAB752A7541B}" srcOrd="0" destOrd="0" presId="urn:microsoft.com/office/officeart/2018/2/layout/IconVerticalSolidList"/>
    <dgm:cxn modelId="{38C6B1A5-6A21-43A6-83EB-09BA21D775D3}" type="presOf" srcId="{DBADFE84-2068-4C52-AE83-D94C50FCA91E}" destId="{CC3433A0-0003-4539-9121-CC498EFC790F}" srcOrd="0" destOrd="0" presId="urn:microsoft.com/office/officeart/2018/2/layout/IconVerticalSolidList"/>
    <dgm:cxn modelId="{433DD8E3-696D-414A-9EFB-F191DB4B5713}" type="presOf" srcId="{CD0A6250-7407-4C70-8F0A-B729A2CA2E69}" destId="{BAF7B82C-DD0C-4241-9723-CFBD06AF1A82}" srcOrd="0" destOrd="0" presId="urn:microsoft.com/office/officeart/2018/2/layout/IconVerticalSolidList"/>
    <dgm:cxn modelId="{A19AC8F3-5C69-4DC8-B085-FB7B79F24752}" type="presOf" srcId="{6EAF9927-8E60-46D0-B6C2-0C51FD4F1143}" destId="{7E73B214-6AFB-4EF3-B49E-9B9C64AF6622}" srcOrd="0" destOrd="0" presId="urn:microsoft.com/office/officeart/2018/2/layout/IconVerticalSolidList"/>
    <dgm:cxn modelId="{A3FEB70E-6269-4094-956A-DBE05BC8202E}" type="presParOf" srcId="{7E73B214-6AFB-4EF3-B49E-9B9C64AF6622}" destId="{E595D418-148B-469B-8460-C3F9C08C7C94}" srcOrd="0" destOrd="0" presId="urn:microsoft.com/office/officeart/2018/2/layout/IconVerticalSolidList"/>
    <dgm:cxn modelId="{6C60B4F2-27E4-44EB-BD11-CC5588955A1D}" type="presParOf" srcId="{E595D418-148B-469B-8460-C3F9C08C7C94}" destId="{645CE81C-A751-4042-A95D-6B31B115B30A}" srcOrd="0" destOrd="0" presId="urn:microsoft.com/office/officeart/2018/2/layout/IconVerticalSolidList"/>
    <dgm:cxn modelId="{0A89D96F-D3C0-44A4-9E98-598176003BC6}" type="presParOf" srcId="{E595D418-148B-469B-8460-C3F9C08C7C94}" destId="{E2C3B0D0-1CF3-4FCB-BD61-B1BC8E788ACD}" srcOrd="1" destOrd="0" presId="urn:microsoft.com/office/officeart/2018/2/layout/IconVerticalSolidList"/>
    <dgm:cxn modelId="{12A69C3C-AC67-4DF0-BBFB-8579027D2810}" type="presParOf" srcId="{E595D418-148B-469B-8460-C3F9C08C7C94}" destId="{1CB18B05-926D-47BF-8133-A5E001443A0D}" srcOrd="2" destOrd="0" presId="urn:microsoft.com/office/officeart/2018/2/layout/IconVerticalSolidList"/>
    <dgm:cxn modelId="{D31195D1-A0AC-4143-9FDC-BC9E6F843956}" type="presParOf" srcId="{E595D418-148B-469B-8460-C3F9C08C7C94}" destId="{BAF7B82C-DD0C-4241-9723-CFBD06AF1A82}" srcOrd="3" destOrd="0" presId="urn:microsoft.com/office/officeart/2018/2/layout/IconVerticalSolidList"/>
    <dgm:cxn modelId="{24D5E4ED-8FEF-4924-81CA-C61B2DC26A39}" type="presParOf" srcId="{7E73B214-6AFB-4EF3-B49E-9B9C64AF6622}" destId="{E50A4BD5-7A55-423B-9982-002945AFA5EF}" srcOrd="1" destOrd="0" presId="urn:microsoft.com/office/officeart/2018/2/layout/IconVerticalSolidList"/>
    <dgm:cxn modelId="{24CE3928-28A3-4FA5-9E44-758DDE526AFB}" type="presParOf" srcId="{7E73B214-6AFB-4EF3-B49E-9B9C64AF6622}" destId="{5E820B93-B6B6-4F5B-A1FC-7C7725BE65C6}" srcOrd="2" destOrd="0" presId="urn:microsoft.com/office/officeart/2018/2/layout/IconVerticalSolidList"/>
    <dgm:cxn modelId="{CD1D534C-216D-49E8-A046-AB5A4C7A75B4}" type="presParOf" srcId="{5E820B93-B6B6-4F5B-A1FC-7C7725BE65C6}" destId="{A006431B-4B9D-4418-A40B-7DDD9C2E8E4E}" srcOrd="0" destOrd="0" presId="urn:microsoft.com/office/officeart/2018/2/layout/IconVerticalSolidList"/>
    <dgm:cxn modelId="{8972653E-B2E6-4DEB-9BCE-30DC1109BBE9}" type="presParOf" srcId="{5E820B93-B6B6-4F5B-A1FC-7C7725BE65C6}" destId="{1C367333-FEE7-475F-9576-DB7435D31E51}" srcOrd="1" destOrd="0" presId="urn:microsoft.com/office/officeart/2018/2/layout/IconVerticalSolidList"/>
    <dgm:cxn modelId="{11EBC541-69E4-46A9-9930-FBCFF19485ED}" type="presParOf" srcId="{5E820B93-B6B6-4F5B-A1FC-7C7725BE65C6}" destId="{14C6E2D5-6EA5-43C3-BB1A-4356A6AB2218}" srcOrd="2" destOrd="0" presId="urn:microsoft.com/office/officeart/2018/2/layout/IconVerticalSolidList"/>
    <dgm:cxn modelId="{C6BC9C1A-2BCD-4B59-83B5-A2691D214E0E}" type="presParOf" srcId="{5E820B93-B6B6-4F5B-A1FC-7C7725BE65C6}" destId="{CC3433A0-0003-4539-9121-CC498EFC790F}" srcOrd="3" destOrd="0" presId="urn:microsoft.com/office/officeart/2018/2/layout/IconVerticalSolidList"/>
    <dgm:cxn modelId="{5578C1D9-129D-47EE-BBF5-6D5D59481094}" type="presParOf" srcId="{7E73B214-6AFB-4EF3-B49E-9B9C64AF6622}" destId="{A7DD0B49-3408-4D29-8827-553B82A654F6}" srcOrd="3" destOrd="0" presId="urn:microsoft.com/office/officeart/2018/2/layout/IconVerticalSolidList"/>
    <dgm:cxn modelId="{09F73210-63D8-4F9A-9A5B-A101B13E1195}" type="presParOf" srcId="{7E73B214-6AFB-4EF3-B49E-9B9C64AF6622}" destId="{805567C8-E2AD-44C3-BCEF-EFC3A1D6AE92}" srcOrd="4" destOrd="0" presId="urn:microsoft.com/office/officeart/2018/2/layout/IconVerticalSolidList"/>
    <dgm:cxn modelId="{AFB76E0E-532E-41DF-9E4E-7B83BD55D035}" type="presParOf" srcId="{805567C8-E2AD-44C3-BCEF-EFC3A1D6AE92}" destId="{45B4952B-E730-41E7-9983-7D9E765504C2}" srcOrd="0" destOrd="0" presId="urn:microsoft.com/office/officeart/2018/2/layout/IconVerticalSolidList"/>
    <dgm:cxn modelId="{93DF3A0C-9D4C-4ED9-A1D9-0D1E118B4128}" type="presParOf" srcId="{805567C8-E2AD-44C3-BCEF-EFC3A1D6AE92}" destId="{B913B4D2-85F4-4947-B2C7-993C8C30A240}" srcOrd="1" destOrd="0" presId="urn:microsoft.com/office/officeart/2018/2/layout/IconVerticalSolidList"/>
    <dgm:cxn modelId="{14A3605D-DA90-4701-A9E5-2F8930114CA4}" type="presParOf" srcId="{805567C8-E2AD-44C3-BCEF-EFC3A1D6AE92}" destId="{A27C40DF-555B-4215-B708-209BDC99AE12}" srcOrd="2" destOrd="0" presId="urn:microsoft.com/office/officeart/2018/2/layout/IconVerticalSolidList"/>
    <dgm:cxn modelId="{F23692C5-8DE8-4084-900E-041CEE65444B}" type="presParOf" srcId="{805567C8-E2AD-44C3-BCEF-EFC3A1D6AE92}" destId="{432191AF-AFCE-4EBE-BF3E-AAB752A7541B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EAF9927-8E60-46D0-B6C2-0C51FD4F1143}" type="doc">
      <dgm:prSet loTypeId="urn:microsoft.com/office/officeart/2018/2/layout/IconVerticalSolidList" loCatId="icon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CD0A6250-7407-4C70-8F0A-B729A2CA2E69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pt-PT" sz="2400" b="1" u="none" strike="noStrike" spc="0" dirty="0">
              <a:ln/>
              <a:effectLst/>
              <a:uFill>
                <a:solidFill>
                  <a:srgbClr val="000000"/>
                </a:solidFill>
              </a:uFill>
              <a:latin typeface="+mj-lt"/>
              <a:ea typeface="Arial Unicode MS"/>
              <a:cs typeface="Arial" panose="020B0604020202020204" pitchFamily="34" charset="0"/>
            </a:rPr>
            <a:t>TERAPIAS MULTIDISCIPLINARES PELO SUS</a:t>
          </a:r>
          <a:endParaRPr lang="pt-PT" sz="2400" u="none" strike="noStrike" spc="0" dirty="0">
            <a:ln/>
            <a:effectLst/>
            <a:uFill>
              <a:solidFill>
                <a:srgbClr val="000000"/>
              </a:solidFill>
            </a:uFill>
            <a:latin typeface="+mj-lt"/>
            <a:ea typeface="Arial Unicode MS"/>
            <a:cs typeface="Arial" panose="020B0604020202020204" pitchFamily="34" charset="0"/>
          </a:endParaRPr>
        </a:p>
        <a:p>
          <a:pPr>
            <a:lnSpc>
              <a:spcPct val="100000"/>
            </a:lnSpc>
          </a:pPr>
          <a:r>
            <a:rPr lang="pt-PT" sz="2400" u="none" strike="noStrike" spc="0" dirty="0">
              <a:ln/>
              <a:effectLst/>
              <a:uFill>
                <a:solidFill>
                  <a:srgbClr val="000000"/>
                </a:solidFill>
              </a:uFill>
              <a:latin typeface="+mj-lt"/>
              <a:ea typeface="Arial Unicode MS"/>
              <a:cs typeface="Arial" panose="020B0604020202020204" pitchFamily="34" charset="0"/>
            </a:rPr>
            <a:t>PL 1861/2019.</a:t>
          </a:r>
        </a:p>
        <a:p>
          <a:pPr>
            <a:lnSpc>
              <a:spcPct val="100000"/>
            </a:lnSpc>
          </a:pPr>
          <a:r>
            <a:rPr lang="pt-BR" sz="2400" i="0" cap="all" dirty="0">
              <a:effectLst/>
              <a:latin typeface="+mj-lt"/>
            </a:rPr>
            <a:t>PORTARIA Nº 53, DE 9 DE AGOSTO DE 2021</a:t>
          </a:r>
          <a:endParaRPr lang="en-US" sz="1700" dirty="0"/>
        </a:p>
      </dgm:t>
    </dgm:pt>
    <dgm:pt modelId="{8649F047-A195-4CFD-9004-3AFFE267679F}" type="parTrans" cxnId="{2660D059-BE7D-444C-AF9E-608341725A83}">
      <dgm:prSet/>
      <dgm:spPr/>
      <dgm:t>
        <a:bodyPr/>
        <a:lstStyle/>
        <a:p>
          <a:endParaRPr lang="en-US"/>
        </a:p>
      </dgm:t>
    </dgm:pt>
    <dgm:pt modelId="{28FD228A-5C77-4801-93BB-C8DD964901D5}" type="sibTrans" cxnId="{2660D059-BE7D-444C-AF9E-608341725A83}">
      <dgm:prSet/>
      <dgm:spPr/>
      <dgm:t>
        <a:bodyPr/>
        <a:lstStyle/>
        <a:p>
          <a:endParaRPr lang="en-US"/>
        </a:p>
      </dgm:t>
    </dgm:pt>
    <dgm:pt modelId="{DBADFE84-2068-4C52-AE83-D94C50FCA91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pt-PT" sz="2400" b="1" u="none" strike="noStrike" spc="0">
              <a:ln/>
              <a:effectLst/>
              <a:uFill>
                <a:solidFill>
                  <a:srgbClr val="000000"/>
                </a:solidFill>
              </a:uFill>
              <a:latin typeface="+mj-lt"/>
              <a:ea typeface="Arial Unicode MS"/>
              <a:cs typeface="Arial" panose="020B0604020202020204" pitchFamily="34" charset="0"/>
            </a:rPr>
            <a:t>DIFICULDADE NA OBTENÇÃO DE BENEFÍCIOS SOCIAIS</a:t>
          </a:r>
          <a:endParaRPr lang="en-US" sz="1600" dirty="0"/>
        </a:p>
      </dgm:t>
    </dgm:pt>
    <dgm:pt modelId="{F4291001-36A9-413E-ACEA-FB75777A949D}" type="parTrans" cxnId="{B267460F-363A-47FF-B4CC-FE395BB2857E}">
      <dgm:prSet/>
      <dgm:spPr/>
      <dgm:t>
        <a:bodyPr/>
        <a:lstStyle/>
        <a:p>
          <a:endParaRPr lang="en-US"/>
        </a:p>
      </dgm:t>
    </dgm:pt>
    <dgm:pt modelId="{C508707B-DFD6-42D7-95EF-095C63D43EB1}" type="sibTrans" cxnId="{B267460F-363A-47FF-B4CC-FE395BB2857E}">
      <dgm:prSet/>
      <dgm:spPr/>
      <dgm:t>
        <a:bodyPr/>
        <a:lstStyle/>
        <a:p>
          <a:endParaRPr lang="en-US"/>
        </a:p>
      </dgm:t>
    </dgm:pt>
    <dgm:pt modelId="{C82387CC-EC16-40BB-96D9-FC2DEE88F14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pt-PT" sz="2400" b="1" u="none" strike="noStrike" spc="0">
              <a:ln/>
              <a:effectLst/>
              <a:uFill>
                <a:solidFill>
                  <a:srgbClr val="000000"/>
                </a:solidFill>
              </a:uFill>
              <a:latin typeface="+mj-lt"/>
              <a:ea typeface="Arial Unicode MS"/>
              <a:cs typeface="Arial" panose="020B0604020202020204" pitchFamily="34" charset="0"/>
            </a:rPr>
            <a:t>ACESSIBILIDADE E </a:t>
          </a:r>
          <a:r>
            <a:rPr lang="es-ES_tradnl" sz="2400" b="1" u="none" strike="noStrike" spc="0">
              <a:ln/>
              <a:effectLst/>
              <a:uFill>
                <a:solidFill>
                  <a:srgbClr val="000000"/>
                </a:solidFill>
              </a:uFill>
              <a:latin typeface="+mj-lt"/>
              <a:ea typeface="Arial Unicode MS"/>
              <a:cs typeface="Arial" panose="020B0604020202020204" pitchFamily="34" charset="0"/>
            </a:rPr>
            <a:t>INCLUS</a:t>
          </a:r>
          <a:r>
            <a:rPr lang="pt-PT" sz="2400" b="1" u="none" strike="noStrike" spc="0">
              <a:ln/>
              <a:effectLst/>
              <a:uFill>
                <a:solidFill>
                  <a:srgbClr val="000000"/>
                </a:solidFill>
              </a:uFill>
              <a:latin typeface="+mj-lt"/>
              <a:ea typeface="Arial Unicode MS"/>
              <a:cs typeface="Arial" panose="020B0604020202020204" pitchFamily="34" charset="0"/>
            </a:rPr>
            <a:t>ÃO NA ESCOLA, NA SOCIEDADE E MERCADO DE TRABALHO</a:t>
          </a:r>
          <a:endParaRPr lang="en-US" sz="1600" dirty="0"/>
        </a:p>
      </dgm:t>
    </dgm:pt>
    <dgm:pt modelId="{888824F1-4C2A-49F3-B432-1069D52C2F30}" type="parTrans" cxnId="{A0880373-B434-4B45-BF2A-0ABD8B5CE65E}">
      <dgm:prSet/>
      <dgm:spPr/>
      <dgm:t>
        <a:bodyPr/>
        <a:lstStyle/>
        <a:p>
          <a:endParaRPr lang="en-US"/>
        </a:p>
      </dgm:t>
    </dgm:pt>
    <dgm:pt modelId="{DAB6AC36-1E11-4D7A-947C-22976FE21279}" type="sibTrans" cxnId="{A0880373-B434-4B45-BF2A-0ABD8B5CE65E}">
      <dgm:prSet/>
      <dgm:spPr/>
      <dgm:t>
        <a:bodyPr/>
        <a:lstStyle/>
        <a:p>
          <a:endParaRPr lang="en-US"/>
        </a:p>
      </dgm:t>
    </dgm:pt>
    <dgm:pt modelId="{7E73B214-6AFB-4EF3-B49E-9B9C64AF6622}" type="pres">
      <dgm:prSet presAssocID="{6EAF9927-8E60-46D0-B6C2-0C51FD4F1143}" presName="root" presStyleCnt="0">
        <dgm:presLayoutVars>
          <dgm:dir/>
          <dgm:resizeHandles val="exact"/>
        </dgm:presLayoutVars>
      </dgm:prSet>
      <dgm:spPr/>
    </dgm:pt>
    <dgm:pt modelId="{E595D418-148B-469B-8460-C3F9C08C7C94}" type="pres">
      <dgm:prSet presAssocID="{CD0A6250-7407-4C70-8F0A-B729A2CA2E69}" presName="compNode" presStyleCnt="0"/>
      <dgm:spPr/>
    </dgm:pt>
    <dgm:pt modelId="{645CE81C-A751-4042-A95D-6B31B115B30A}" type="pres">
      <dgm:prSet presAssocID="{CD0A6250-7407-4C70-8F0A-B729A2CA2E69}" presName="bgRect" presStyleLbl="bgShp" presStyleIdx="0" presStyleCnt="3" custLinFactNeighborX="9853" custLinFactNeighborY="1266"/>
      <dgm:spPr/>
    </dgm:pt>
    <dgm:pt modelId="{E2C3B0D0-1CF3-4FCB-BD61-B1BC8E788ACD}" type="pres">
      <dgm:prSet presAssocID="{CD0A6250-7407-4C70-8F0A-B729A2CA2E69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édico"/>
        </a:ext>
      </dgm:extLst>
    </dgm:pt>
    <dgm:pt modelId="{1CB18B05-926D-47BF-8133-A5E001443A0D}" type="pres">
      <dgm:prSet presAssocID="{CD0A6250-7407-4C70-8F0A-B729A2CA2E69}" presName="spaceRect" presStyleCnt="0"/>
      <dgm:spPr/>
    </dgm:pt>
    <dgm:pt modelId="{BAF7B82C-DD0C-4241-9723-CFBD06AF1A82}" type="pres">
      <dgm:prSet presAssocID="{CD0A6250-7407-4C70-8F0A-B729A2CA2E69}" presName="parTx" presStyleLbl="revTx" presStyleIdx="0" presStyleCnt="3">
        <dgm:presLayoutVars>
          <dgm:chMax val="0"/>
          <dgm:chPref val="0"/>
        </dgm:presLayoutVars>
      </dgm:prSet>
      <dgm:spPr/>
    </dgm:pt>
    <dgm:pt modelId="{E50A4BD5-7A55-423B-9982-002945AFA5EF}" type="pres">
      <dgm:prSet presAssocID="{28FD228A-5C77-4801-93BB-C8DD964901D5}" presName="sibTrans" presStyleCnt="0"/>
      <dgm:spPr/>
    </dgm:pt>
    <dgm:pt modelId="{5E820B93-B6B6-4F5B-A1FC-7C7725BE65C6}" type="pres">
      <dgm:prSet presAssocID="{DBADFE84-2068-4C52-AE83-D94C50FCA91E}" presName="compNode" presStyleCnt="0"/>
      <dgm:spPr/>
    </dgm:pt>
    <dgm:pt modelId="{A006431B-4B9D-4418-A40B-7DDD9C2E8E4E}" type="pres">
      <dgm:prSet presAssocID="{DBADFE84-2068-4C52-AE83-D94C50FCA91E}" presName="bgRect" presStyleLbl="bgShp" presStyleIdx="1" presStyleCnt="3" custLinFactNeighborX="1002" custLinFactNeighborY="-647"/>
      <dgm:spPr/>
    </dgm:pt>
    <dgm:pt modelId="{1C367333-FEE7-475F-9576-DB7435D31E51}" type="pres">
      <dgm:prSet presAssocID="{DBADFE84-2068-4C52-AE83-D94C50FCA91E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oedas com preenchimento sólido"/>
        </a:ext>
      </dgm:extLst>
    </dgm:pt>
    <dgm:pt modelId="{14C6E2D5-6EA5-43C3-BB1A-4356A6AB2218}" type="pres">
      <dgm:prSet presAssocID="{DBADFE84-2068-4C52-AE83-D94C50FCA91E}" presName="spaceRect" presStyleCnt="0"/>
      <dgm:spPr/>
    </dgm:pt>
    <dgm:pt modelId="{CC3433A0-0003-4539-9121-CC498EFC790F}" type="pres">
      <dgm:prSet presAssocID="{DBADFE84-2068-4C52-AE83-D94C50FCA91E}" presName="parTx" presStyleLbl="revTx" presStyleIdx="1" presStyleCnt="3">
        <dgm:presLayoutVars>
          <dgm:chMax val="0"/>
          <dgm:chPref val="0"/>
        </dgm:presLayoutVars>
      </dgm:prSet>
      <dgm:spPr/>
    </dgm:pt>
    <dgm:pt modelId="{A7DD0B49-3408-4D29-8827-553B82A654F6}" type="pres">
      <dgm:prSet presAssocID="{C508707B-DFD6-42D7-95EF-095C63D43EB1}" presName="sibTrans" presStyleCnt="0"/>
      <dgm:spPr/>
    </dgm:pt>
    <dgm:pt modelId="{805567C8-E2AD-44C3-BCEF-EFC3A1D6AE92}" type="pres">
      <dgm:prSet presAssocID="{C82387CC-EC16-40BB-96D9-FC2DEE88F142}" presName="compNode" presStyleCnt="0"/>
      <dgm:spPr/>
    </dgm:pt>
    <dgm:pt modelId="{45B4952B-E730-41E7-9983-7D9E765504C2}" type="pres">
      <dgm:prSet presAssocID="{C82387CC-EC16-40BB-96D9-FC2DEE88F142}" presName="bgRect" presStyleLbl="bgShp" presStyleIdx="2" presStyleCnt="3" custLinFactNeighborX="4708" custLinFactNeighborY="-643"/>
      <dgm:spPr/>
    </dgm:pt>
    <dgm:pt modelId="{B913B4D2-85F4-4947-B2C7-993C8C30A240}" type="pres">
      <dgm:prSet presAssocID="{C82387CC-EC16-40BB-96D9-FC2DEE88F142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ápis com preenchimento sólido"/>
        </a:ext>
      </dgm:extLst>
    </dgm:pt>
    <dgm:pt modelId="{A27C40DF-555B-4215-B708-209BDC99AE12}" type="pres">
      <dgm:prSet presAssocID="{C82387CC-EC16-40BB-96D9-FC2DEE88F142}" presName="spaceRect" presStyleCnt="0"/>
      <dgm:spPr/>
    </dgm:pt>
    <dgm:pt modelId="{432191AF-AFCE-4EBE-BF3E-AAB752A7541B}" type="pres">
      <dgm:prSet presAssocID="{C82387CC-EC16-40BB-96D9-FC2DEE88F142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B267460F-363A-47FF-B4CC-FE395BB2857E}" srcId="{6EAF9927-8E60-46D0-B6C2-0C51FD4F1143}" destId="{DBADFE84-2068-4C52-AE83-D94C50FCA91E}" srcOrd="1" destOrd="0" parTransId="{F4291001-36A9-413E-ACEA-FB75777A949D}" sibTransId="{C508707B-DFD6-42D7-95EF-095C63D43EB1}"/>
    <dgm:cxn modelId="{A0880373-B434-4B45-BF2A-0ABD8B5CE65E}" srcId="{6EAF9927-8E60-46D0-B6C2-0C51FD4F1143}" destId="{C82387CC-EC16-40BB-96D9-FC2DEE88F142}" srcOrd="2" destOrd="0" parTransId="{888824F1-4C2A-49F3-B432-1069D52C2F30}" sibTransId="{DAB6AC36-1E11-4D7A-947C-22976FE21279}"/>
    <dgm:cxn modelId="{2660D059-BE7D-444C-AF9E-608341725A83}" srcId="{6EAF9927-8E60-46D0-B6C2-0C51FD4F1143}" destId="{CD0A6250-7407-4C70-8F0A-B729A2CA2E69}" srcOrd="0" destOrd="0" parTransId="{8649F047-A195-4CFD-9004-3AFFE267679F}" sibTransId="{28FD228A-5C77-4801-93BB-C8DD964901D5}"/>
    <dgm:cxn modelId="{A3EFB684-1F65-48C8-9626-893B4514E8F9}" type="presOf" srcId="{C82387CC-EC16-40BB-96D9-FC2DEE88F142}" destId="{432191AF-AFCE-4EBE-BF3E-AAB752A7541B}" srcOrd="0" destOrd="0" presId="urn:microsoft.com/office/officeart/2018/2/layout/IconVerticalSolidList"/>
    <dgm:cxn modelId="{38C6B1A5-6A21-43A6-83EB-09BA21D775D3}" type="presOf" srcId="{DBADFE84-2068-4C52-AE83-D94C50FCA91E}" destId="{CC3433A0-0003-4539-9121-CC498EFC790F}" srcOrd="0" destOrd="0" presId="urn:microsoft.com/office/officeart/2018/2/layout/IconVerticalSolidList"/>
    <dgm:cxn modelId="{433DD8E3-696D-414A-9EFB-F191DB4B5713}" type="presOf" srcId="{CD0A6250-7407-4C70-8F0A-B729A2CA2E69}" destId="{BAF7B82C-DD0C-4241-9723-CFBD06AF1A82}" srcOrd="0" destOrd="0" presId="urn:microsoft.com/office/officeart/2018/2/layout/IconVerticalSolidList"/>
    <dgm:cxn modelId="{A19AC8F3-5C69-4DC8-B085-FB7B79F24752}" type="presOf" srcId="{6EAF9927-8E60-46D0-B6C2-0C51FD4F1143}" destId="{7E73B214-6AFB-4EF3-B49E-9B9C64AF6622}" srcOrd="0" destOrd="0" presId="urn:microsoft.com/office/officeart/2018/2/layout/IconVerticalSolidList"/>
    <dgm:cxn modelId="{A3FEB70E-6269-4094-956A-DBE05BC8202E}" type="presParOf" srcId="{7E73B214-6AFB-4EF3-B49E-9B9C64AF6622}" destId="{E595D418-148B-469B-8460-C3F9C08C7C94}" srcOrd="0" destOrd="0" presId="urn:microsoft.com/office/officeart/2018/2/layout/IconVerticalSolidList"/>
    <dgm:cxn modelId="{6C60B4F2-27E4-44EB-BD11-CC5588955A1D}" type="presParOf" srcId="{E595D418-148B-469B-8460-C3F9C08C7C94}" destId="{645CE81C-A751-4042-A95D-6B31B115B30A}" srcOrd="0" destOrd="0" presId="urn:microsoft.com/office/officeart/2018/2/layout/IconVerticalSolidList"/>
    <dgm:cxn modelId="{0A89D96F-D3C0-44A4-9E98-598176003BC6}" type="presParOf" srcId="{E595D418-148B-469B-8460-C3F9C08C7C94}" destId="{E2C3B0D0-1CF3-4FCB-BD61-B1BC8E788ACD}" srcOrd="1" destOrd="0" presId="urn:microsoft.com/office/officeart/2018/2/layout/IconVerticalSolidList"/>
    <dgm:cxn modelId="{12A69C3C-AC67-4DF0-BBFB-8579027D2810}" type="presParOf" srcId="{E595D418-148B-469B-8460-C3F9C08C7C94}" destId="{1CB18B05-926D-47BF-8133-A5E001443A0D}" srcOrd="2" destOrd="0" presId="urn:microsoft.com/office/officeart/2018/2/layout/IconVerticalSolidList"/>
    <dgm:cxn modelId="{D31195D1-A0AC-4143-9FDC-BC9E6F843956}" type="presParOf" srcId="{E595D418-148B-469B-8460-C3F9C08C7C94}" destId="{BAF7B82C-DD0C-4241-9723-CFBD06AF1A82}" srcOrd="3" destOrd="0" presId="urn:microsoft.com/office/officeart/2018/2/layout/IconVerticalSolidList"/>
    <dgm:cxn modelId="{24D5E4ED-8FEF-4924-81CA-C61B2DC26A39}" type="presParOf" srcId="{7E73B214-6AFB-4EF3-B49E-9B9C64AF6622}" destId="{E50A4BD5-7A55-423B-9982-002945AFA5EF}" srcOrd="1" destOrd="0" presId="urn:microsoft.com/office/officeart/2018/2/layout/IconVerticalSolidList"/>
    <dgm:cxn modelId="{24CE3928-28A3-4FA5-9E44-758DDE526AFB}" type="presParOf" srcId="{7E73B214-6AFB-4EF3-B49E-9B9C64AF6622}" destId="{5E820B93-B6B6-4F5B-A1FC-7C7725BE65C6}" srcOrd="2" destOrd="0" presId="urn:microsoft.com/office/officeart/2018/2/layout/IconVerticalSolidList"/>
    <dgm:cxn modelId="{CD1D534C-216D-49E8-A046-AB5A4C7A75B4}" type="presParOf" srcId="{5E820B93-B6B6-4F5B-A1FC-7C7725BE65C6}" destId="{A006431B-4B9D-4418-A40B-7DDD9C2E8E4E}" srcOrd="0" destOrd="0" presId="urn:microsoft.com/office/officeart/2018/2/layout/IconVerticalSolidList"/>
    <dgm:cxn modelId="{8972653E-B2E6-4DEB-9BCE-30DC1109BBE9}" type="presParOf" srcId="{5E820B93-B6B6-4F5B-A1FC-7C7725BE65C6}" destId="{1C367333-FEE7-475F-9576-DB7435D31E51}" srcOrd="1" destOrd="0" presId="urn:microsoft.com/office/officeart/2018/2/layout/IconVerticalSolidList"/>
    <dgm:cxn modelId="{11EBC541-69E4-46A9-9930-FBCFF19485ED}" type="presParOf" srcId="{5E820B93-B6B6-4F5B-A1FC-7C7725BE65C6}" destId="{14C6E2D5-6EA5-43C3-BB1A-4356A6AB2218}" srcOrd="2" destOrd="0" presId="urn:microsoft.com/office/officeart/2018/2/layout/IconVerticalSolidList"/>
    <dgm:cxn modelId="{C6BC9C1A-2BCD-4B59-83B5-A2691D214E0E}" type="presParOf" srcId="{5E820B93-B6B6-4F5B-A1FC-7C7725BE65C6}" destId="{CC3433A0-0003-4539-9121-CC498EFC790F}" srcOrd="3" destOrd="0" presId="urn:microsoft.com/office/officeart/2018/2/layout/IconVerticalSolidList"/>
    <dgm:cxn modelId="{5578C1D9-129D-47EE-BBF5-6D5D59481094}" type="presParOf" srcId="{7E73B214-6AFB-4EF3-B49E-9B9C64AF6622}" destId="{A7DD0B49-3408-4D29-8827-553B82A654F6}" srcOrd="3" destOrd="0" presId="urn:microsoft.com/office/officeart/2018/2/layout/IconVerticalSolidList"/>
    <dgm:cxn modelId="{09F73210-63D8-4F9A-9A5B-A101B13E1195}" type="presParOf" srcId="{7E73B214-6AFB-4EF3-B49E-9B9C64AF6622}" destId="{805567C8-E2AD-44C3-BCEF-EFC3A1D6AE92}" srcOrd="4" destOrd="0" presId="urn:microsoft.com/office/officeart/2018/2/layout/IconVerticalSolidList"/>
    <dgm:cxn modelId="{AFB76E0E-532E-41DF-9E4E-7B83BD55D035}" type="presParOf" srcId="{805567C8-E2AD-44C3-BCEF-EFC3A1D6AE92}" destId="{45B4952B-E730-41E7-9983-7D9E765504C2}" srcOrd="0" destOrd="0" presId="urn:microsoft.com/office/officeart/2018/2/layout/IconVerticalSolidList"/>
    <dgm:cxn modelId="{93DF3A0C-9D4C-4ED9-A1D9-0D1E118B4128}" type="presParOf" srcId="{805567C8-E2AD-44C3-BCEF-EFC3A1D6AE92}" destId="{B913B4D2-85F4-4947-B2C7-993C8C30A240}" srcOrd="1" destOrd="0" presId="urn:microsoft.com/office/officeart/2018/2/layout/IconVerticalSolidList"/>
    <dgm:cxn modelId="{14A3605D-DA90-4701-A9E5-2F8930114CA4}" type="presParOf" srcId="{805567C8-E2AD-44C3-BCEF-EFC3A1D6AE92}" destId="{A27C40DF-555B-4215-B708-209BDC99AE12}" srcOrd="2" destOrd="0" presId="urn:microsoft.com/office/officeart/2018/2/layout/IconVerticalSolidList"/>
    <dgm:cxn modelId="{F23692C5-8DE8-4084-900E-041CEE65444B}" type="presParOf" srcId="{805567C8-E2AD-44C3-BCEF-EFC3A1D6AE92}" destId="{432191AF-AFCE-4EBE-BF3E-AAB752A7541B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7DB36F-D0CC-9241-B864-D3CE64B4D6B7}">
      <dsp:nvSpPr>
        <dsp:cNvPr id="0" name=""/>
        <dsp:cNvSpPr/>
      </dsp:nvSpPr>
      <dsp:spPr>
        <a:xfrm>
          <a:off x="637" y="835851"/>
          <a:ext cx="2237121" cy="14205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D8FA39-D46D-674D-AD28-BC11DD013C2D}">
      <dsp:nvSpPr>
        <dsp:cNvPr id="0" name=""/>
        <dsp:cNvSpPr/>
      </dsp:nvSpPr>
      <dsp:spPr>
        <a:xfrm>
          <a:off x="249206" y="1071992"/>
          <a:ext cx="2237121" cy="142057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De acordo com o estudo MOMS divulgado em 2011, a cirurgia fetal de correção de mielomeningocele é o procedimento mais eficaz a ser aplicado.</a:t>
          </a:r>
        </a:p>
      </dsp:txBody>
      <dsp:txXfrm>
        <a:off x="290813" y="1113599"/>
        <a:ext cx="2153907" cy="1337357"/>
      </dsp:txXfrm>
    </dsp:sp>
    <dsp:sp modelId="{1F4A8D66-03C3-E447-A9F3-1F926BA1D873}">
      <dsp:nvSpPr>
        <dsp:cNvPr id="0" name=""/>
        <dsp:cNvSpPr/>
      </dsp:nvSpPr>
      <dsp:spPr>
        <a:xfrm>
          <a:off x="2734896" y="835851"/>
          <a:ext cx="2237121" cy="14205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2D9E05-3970-4744-9C3D-27FD1743C1CD}">
      <dsp:nvSpPr>
        <dsp:cNvPr id="0" name=""/>
        <dsp:cNvSpPr/>
      </dsp:nvSpPr>
      <dsp:spPr>
        <a:xfrm>
          <a:off x="2983465" y="1071992"/>
          <a:ext cx="2237121" cy="142057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A partir da publicação do estudo MOMS a correção fetal passou a ser considerada o padrão ouro de tratamento para correção da mielomeningocele no mundo todo.</a:t>
          </a:r>
        </a:p>
      </dsp:txBody>
      <dsp:txXfrm>
        <a:off x="3025072" y="1113599"/>
        <a:ext cx="2153907" cy="133735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5CE81C-A751-4042-A95D-6B31B115B30A}">
      <dsp:nvSpPr>
        <dsp:cNvPr id="0" name=""/>
        <dsp:cNvSpPr/>
      </dsp:nvSpPr>
      <dsp:spPr>
        <a:xfrm>
          <a:off x="0" y="22751"/>
          <a:ext cx="11131148" cy="1738455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C3B0D0-1CF3-4FCB-BD61-B1BC8E788ACD}">
      <dsp:nvSpPr>
        <dsp:cNvPr id="0" name=""/>
        <dsp:cNvSpPr/>
      </dsp:nvSpPr>
      <dsp:spPr>
        <a:xfrm>
          <a:off x="525882" y="391895"/>
          <a:ext cx="956150" cy="95615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F7B82C-DD0C-4241-9723-CFBD06AF1A82}">
      <dsp:nvSpPr>
        <dsp:cNvPr id="0" name=""/>
        <dsp:cNvSpPr/>
      </dsp:nvSpPr>
      <dsp:spPr>
        <a:xfrm>
          <a:off x="2007916" y="742"/>
          <a:ext cx="9123231" cy="17384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3987" tIns="183987" rIns="183987" bIns="183987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400" b="1" kern="1200" dirty="0"/>
            <a:t>CIRURGIA </a:t>
          </a:r>
          <a:r>
            <a:rPr lang="it-IT" sz="2400" b="1" kern="1200" dirty="0"/>
            <a:t>INTRAUTERINA</a:t>
          </a:r>
        </a:p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kern="1200" dirty="0" err="1"/>
            <a:t>D</a:t>
          </a:r>
          <a:r>
            <a:rPr lang="pt-PT" sz="1700" kern="1200" dirty="0" err="1"/>
            <a:t>ificuldades</a:t>
          </a:r>
          <a:r>
            <a:rPr lang="pt-PT" sz="1700" kern="1200" dirty="0"/>
            <a:t> de acesso a servi</a:t>
          </a:r>
          <a:r>
            <a:rPr lang="pt-BR" sz="1700" kern="1200" dirty="0" err="1"/>
            <a:t>ç</a:t>
          </a:r>
          <a:r>
            <a:rPr lang="pt-PT" sz="1700" kern="1200" dirty="0"/>
            <a:t>os habilitados, </a:t>
          </a:r>
        </a:p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700" kern="1200" dirty="0"/>
            <a:t>Envolvimento da CONITEC (C</a:t>
          </a:r>
          <a:r>
            <a:rPr lang="pt-BR" sz="1700" kern="1200" dirty="0" err="1"/>
            <a:t>â</a:t>
          </a:r>
          <a:r>
            <a:rPr lang="pt-PT" sz="1700" kern="1200" dirty="0"/>
            <a:t>mara T</a:t>
          </a:r>
          <a:r>
            <a:rPr lang="fr-FR" sz="1700" kern="1200" dirty="0" err="1"/>
            <a:t>é</a:t>
          </a:r>
          <a:r>
            <a:rPr lang="pt-PT" sz="1700" kern="1200" dirty="0" err="1"/>
            <a:t>cnica</a:t>
          </a:r>
          <a:r>
            <a:rPr lang="pt-PT" sz="1700" kern="1200" dirty="0"/>
            <a:t> do </a:t>
          </a:r>
          <a:r>
            <a:rPr lang="pt-PT" sz="1700" kern="1200" dirty="0" err="1"/>
            <a:t>Minist</a:t>
          </a:r>
          <a:r>
            <a:rPr lang="fr-FR" sz="1700" kern="1200" dirty="0" err="1"/>
            <a:t>é</a:t>
          </a:r>
          <a:r>
            <a:rPr lang="pt-PT" sz="1700" kern="1200" dirty="0"/>
            <a:t>rio da </a:t>
          </a:r>
          <a:r>
            <a:rPr lang="pt-PT" sz="1700" kern="1200" dirty="0" err="1"/>
            <a:t>Sa</a:t>
          </a:r>
          <a:r>
            <a:rPr lang="pt-BR" sz="1700" kern="1200" dirty="0" err="1"/>
            <a:t>ú</a:t>
          </a:r>
          <a:r>
            <a:rPr lang="pt-PT" sz="1700" kern="1200" dirty="0"/>
            <a:t>de em 2021) </a:t>
          </a:r>
        </a:p>
      </dsp:txBody>
      <dsp:txXfrm>
        <a:off x="2007916" y="742"/>
        <a:ext cx="9123231" cy="1738455"/>
      </dsp:txXfrm>
    </dsp:sp>
    <dsp:sp modelId="{A006431B-4B9D-4418-A40B-7DDD9C2E8E4E}">
      <dsp:nvSpPr>
        <dsp:cNvPr id="0" name=""/>
        <dsp:cNvSpPr/>
      </dsp:nvSpPr>
      <dsp:spPr>
        <a:xfrm>
          <a:off x="0" y="2162564"/>
          <a:ext cx="11131148" cy="1738455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367333-FEE7-475F-9576-DB7435D31E51}">
      <dsp:nvSpPr>
        <dsp:cNvPr id="0" name=""/>
        <dsp:cNvSpPr/>
      </dsp:nvSpPr>
      <dsp:spPr>
        <a:xfrm>
          <a:off x="525882" y="2564965"/>
          <a:ext cx="956150" cy="95615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3433A0-0003-4539-9121-CC498EFC790F}">
      <dsp:nvSpPr>
        <dsp:cNvPr id="0" name=""/>
        <dsp:cNvSpPr/>
      </dsp:nvSpPr>
      <dsp:spPr>
        <a:xfrm>
          <a:off x="2007916" y="2173812"/>
          <a:ext cx="9123231" cy="17384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3987" tIns="183987" rIns="183987" bIns="183987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400" b="1" kern="1200" dirty="0"/>
            <a:t>FALTA DE EXAMES E PROTOCOLO DE ATENDIMENTO DO SUS </a:t>
          </a:r>
        </a:p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600" kern="1200" dirty="0"/>
            <a:t>Linha de cuidado da </a:t>
          </a:r>
          <a:r>
            <a:rPr lang="pt-PT" sz="1600" kern="1200" dirty="0" err="1"/>
            <a:t>mielomeningocele</a:t>
          </a:r>
          <a:r>
            <a:rPr lang="pt-PT" sz="1600" kern="1200" dirty="0"/>
            <a:t> no SUS: elaborado um documento pela C</a:t>
          </a:r>
          <a:r>
            <a:rPr lang="pt-BR" sz="1600" kern="1200" dirty="0" err="1"/>
            <a:t>â</a:t>
          </a:r>
          <a:r>
            <a:rPr lang="pt-PT" sz="1600" kern="1200" dirty="0"/>
            <a:t>mara T</a:t>
          </a:r>
          <a:r>
            <a:rPr lang="fr-FR" sz="1600" kern="1200" dirty="0" err="1"/>
            <a:t>é</a:t>
          </a:r>
          <a:r>
            <a:rPr lang="pt-PT" sz="1600" kern="1200" dirty="0" err="1"/>
            <a:t>cnica</a:t>
          </a:r>
          <a:r>
            <a:rPr lang="pt-PT" sz="1600" kern="1200" dirty="0"/>
            <a:t> do </a:t>
          </a:r>
          <a:r>
            <a:rPr lang="pt-PT" sz="1600" kern="1200" dirty="0" err="1"/>
            <a:t>Minist</a:t>
          </a:r>
          <a:r>
            <a:rPr lang="fr-FR" sz="1600" kern="1200" dirty="0" err="1"/>
            <a:t>é</a:t>
          </a:r>
          <a:r>
            <a:rPr lang="pt-PT" sz="1600" kern="1200" dirty="0"/>
            <a:t>rio da </a:t>
          </a:r>
          <a:r>
            <a:rPr lang="pt-PT" sz="1600" kern="1200" dirty="0" err="1"/>
            <a:t>Sa</a:t>
          </a:r>
          <a:r>
            <a:rPr lang="pt-BR" sz="1600" kern="1200" dirty="0" err="1"/>
            <a:t>ú</a:t>
          </a:r>
          <a:r>
            <a:rPr lang="pt-PT" sz="1600" kern="1200" dirty="0"/>
            <a:t>de em 2021, por</a:t>
          </a:r>
          <a:r>
            <a:rPr lang="fr-FR" sz="1600" kern="1200" dirty="0" err="1"/>
            <a:t>é</a:t>
          </a:r>
          <a:r>
            <a:rPr lang="pt-BR" sz="1600" kern="1200" dirty="0"/>
            <a:t>m </a:t>
          </a:r>
          <a:r>
            <a:rPr lang="pt-BR" sz="1600" kern="1200" dirty="0" err="1"/>
            <a:t>n</a:t>
          </a:r>
          <a:r>
            <a:rPr lang="pt-PT" sz="1600" kern="1200" dirty="0" err="1"/>
            <a:t>ão</a:t>
          </a:r>
          <a:r>
            <a:rPr lang="pt-PT" sz="1600" kern="1200" dirty="0"/>
            <a:t> publicado </a:t>
          </a:r>
          <a:r>
            <a:rPr lang="pt-PT" sz="1600" kern="1200" dirty="0" err="1"/>
            <a:t>at</a:t>
          </a:r>
          <a:r>
            <a:rPr lang="fr-FR" sz="1600" kern="1200" dirty="0" err="1"/>
            <a:t>é</a:t>
          </a:r>
          <a:r>
            <a:rPr lang="fr-FR" sz="1600" kern="1200" dirty="0"/>
            <a:t> </a:t>
          </a:r>
          <a:r>
            <a:rPr lang="pt-PT" sz="1600" kern="1200" dirty="0"/>
            <a:t>o momento</a:t>
          </a:r>
        </a:p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600" kern="1200" dirty="0"/>
            <a:t>Alguns exames como estudo </a:t>
          </a:r>
          <a:r>
            <a:rPr lang="pt-PT" sz="1600" kern="1200" dirty="0" err="1"/>
            <a:t>urodinâ</a:t>
          </a:r>
          <a:r>
            <a:rPr lang="it-IT" sz="1600" kern="1200" dirty="0" err="1"/>
            <a:t>mico</a:t>
          </a:r>
          <a:r>
            <a:rPr lang="it-IT" sz="1600" kern="1200" dirty="0"/>
            <a:t> </a:t>
          </a:r>
          <a:r>
            <a:rPr lang="pt-PT" sz="1600" kern="1200" dirty="0"/>
            <a:t>–</a:t>
          </a:r>
          <a:r>
            <a:rPr lang="pt-BR" sz="1600" kern="1200" dirty="0"/>
            <a:t> </a:t>
          </a:r>
          <a:r>
            <a:rPr lang="pt-BR" sz="1600" kern="1200" dirty="0" err="1"/>
            <a:t>n</a:t>
          </a:r>
          <a:r>
            <a:rPr lang="pt-PT" sz="1600" kern="1200" dirty="0" err="1"/>
            <a:t>ão</a:t>
          </a:r>
          <a:r>
            <a:rPr lang="pt-PT" sz="1600" kern="1200" dirty="0"/>
            <a:t> existe protocolo e a oferta no SUS é </a:t>
          </a:r>
          <a:r>
            <a:rPr lang="it-IT" sz="1600" kern="1200" dirty="0" err="1"/>
            <a:t>escassa</a:t>
          </a:r>
          <a:r>
            <a:rPr lang="it-IT" sz="1600" kern="1200" dirty="0"/>
            <a:t>.</a:t>
          </a:r>
          <a:endParaRPr lang="en-US" sz="1600" kern="1200" dirty="0"/>
        </a:p>
      </dsp:txBody>
      <dsp:txXfrm>
        <a:off x="2007916" y="2173812"/>
        <a:ext cx="9123231" cy="1738455"/>
      </dsp:txXfrm>
    </dsp:sp>
    <dsp:sp modelId="{45B4952B-E730-41E7-9983-7D9E765504C2}">
      <dsp:nvSpPr>
        <dsp:cNvPr id="0" name=""/>
        <dsp:cNvSpPr/>
      </dsp:nvSpPr>
      <dsp:spPr>
        <a:xfrm>
          <a:off x="0" y="4335704"/>
          <a:ext cx="11131148" cy="1738455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13B4D2-85F4-4947-B2C7-993C8C30A240}">
      <dsp:nvSpPr>
        <dsp:cNvPr id="0" name=""/>
        <dsp:cNvSpPr/>
      </dsp:nvSpPr>
      <dsp:spPr>
        <a:xfrm>
          <a:off x="525882" y="4738034"/>
          <a:ext cx="956150" cy="95615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2191AF-AFCE-4EBE-BF3E-AAB752A7541B}">
      <dsp:nvSpPr>
        <dsp:cNvPr id="0" name=""/>
        <dsp:cNvSpPr/>
      </dsp:nvSpPr>
      <dsp:spPr>
        <a:xfrm>
          <a:off x="2007916" y="4346882"/>
          <a:ext cx="9123231" cy="17384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3987" tIns="183987" rIns="183987" bIns="183987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400" b="1" kern="1200" dirty="0"/>
            <a:t>DISTRIBUIÇÃO DE MEDICAMENTOS E MATERIAIS PELO SUS</a:t>
          </a:r>
          <a:r>
            <a:rPr lang="pt-PT" sz="2400" kern="1200" dirty="0"/>
            <a:t> </a:t>
          </a:r>
        </a:p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600" kern="1200" dirty="0" err="1"/>
            <a:t>Oxibutinina</a:t>
          </a:r>
          <a:r>
            <a:rPr lang="pt-PT" sz="1600" kern="1200" dirty="0"/>
            <a:t>, cateter para sondagem (plástico e hidrofílico)</a:t>
          </a:r>
        </a:p>
      </dsp:txBody>
      <dsp:txXfrm>
        <a:off x="2007916" y="4346882"/>
        <a:ext cx="9123231" cy="173845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5CE81C-A751-4042-A95D-6B31B115B30A}">
      <dsp:nvSpPr>
        <dsp:cNvPr id="0" name=""/>
        <dsp:cNvSpPr/>
      </dsp:nvSpPr>
      <dsp:spPr>
        <a:xfrm>
          <a:off x="0" y="25034"/>
          <a:ext cx="11131148" cy="1684129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C3B0D0-1CF3-4FCB-BD61-B1BC8E788ACD}">
      <dsp:nvSpPr>
        <dsp:cNvPr id="0" name=""/>
        <dsp:cNvSpPr/>
      </dsp:nvSpPr>
      <dsp:spPr>
        <a:xfrm>
          <a:off x="509449" y="382642"/>
          <a:ext cx="927176" cy="92627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F7B82C-DD0C-4241-9723-CFBD06AF1A82}">
      <dsp:nvSpPr>
        <dsp:cNvPr id="0" name=""/>
        <dsp:cNvSpPr/>
      </dsp:nvSpPr>
      <dsp:spPr>
        <a:xfrm>
          <a:off x="1946074" y="3713"/>
          <a:ext cx="9155103" cy="17367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3807" tIns="183807" rIns="183807" bIns="183807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400" b="1" u="none" strike="noStrike" kern="1200" spc="0" dirty="0">
              <a:ln/>
              <a:effectLst/>
              <a:uFill>
                <a:solidFill>
                  <a:srgbClr val="000000"/>
                </a:solidFill>
              </a:uFill>
              <a:latin typeface="+mj-lt"/>
              <a:ea typeface="Arial Unicode MS"/>
              <a:cs typeface="Arial" panose="020B0604020202020204" pitchFamily="34" charset="0"/>
            </a:rPr>
            <a:t>TERAPIAS MULTIDISCIPLINARES PELO SUS</a:t>
          </a:r>
          <a:endParaRPr lang="pt-PT" sz="2400" u="none" strike="noStrike" kern="1200" spc="0" dirty="0">
            <a:ln/>
            <a:effectLst/>
            <a:uFill>
              <a:solidFill>
                <a:srgbClr val="000000"/>
              </a:solidFill>
            </a:uFill>
            <a:latin typeface="+mj-lt"/>
            <a:ea typeface="Arial Unicode MS"/>
            <a:cs typeface="Arial" panose="020B0604020202020204" pitchFamily="34" charset="0"/>
          </a:endParaRPr>
        </a:p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400" u="none" strike="noStrike" kern="1200" spc="0" dirty="0">
              <a:ln/>
              <a:effectLst/>
              <a:uFill>
                <a:solidFill>
                  <a:srgbClr val="000000"/>
                </a:solidFill>
              </a:uFill>
              <a:latin typeface="+mj-lt"/>
              <a:ea typeface="Arial Unicode MS"/>
              <a:cs typeface="Arial" panose="020B0604020202020204" pitchFamily="34" charset="0"/>
            </a:rPr>
            <a:t>PL 1861/2019.</a:t>
          </a:r>
        </a:p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i="0" kern="1200" cap="all" dirty="0">
              <a:effectLst/>
              <a:latin typeface="+mj-lt"/>
            </a:rPr>
            <a:t>PORTARIA Nº 53, DE 9 DE AGOSTO DE 2021</a:t>
          </a:r>
          <a:endParaRPr lang="en-US" sz="1700" kern="1200" dirty="0"/>
        </a:p>
      </dsp:txBody>
      <dsp:txXfrm>
        <a:off x="1946074" y="3713"/>
        <a:ext cx="9155103" cy="1736758"/>
      </dsp:txXfrm>
    </dsp:sp>
    <dsp:sp modelId="{A006431B-4B9D-4418-A40B-7DDD9C2E8E4E}">
      <dsp:nvSpPr>
        <dsp:cNvPr id="0" name=""/>
        <dsp:cNvSpPr/>
      </dsp:nvSpPr>
      <dsp:spPr>
        <a:xfrm>
          <a:off x="0" y="2163765"/>
          <a:ext cx="11131148" cy="1684129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367333-FEE7-475F-9576-DB7435D31E51}">
      <dsp:nvSpPr>
        <dsp:cNvPr id="0" name=""/>
        <dsp:cNvSpPr/>
      </dsp:nvSpPr>
      <dsp:spPr>
        <a:xfrm>
          <a:off x="509449" y="2553590"/>
          <a:ext cx="927176" cy="92627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3433A0-0003-4539-9121-CC498EFC790F}">
      <dsp:nvSpPr>
        <dsp:cNvPr id="0" name=""/>
        <dsp:cNvSpPr/>
      </dsp:nvSpPr>
      <dsp:spPr>
        <a:xfrm>
          <a:off x="1946074" y="2174661"/>
          <a:ext cx="9155103" cy="17367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3807" tIns="183807" rIns="183807" bIns="183807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400" b="1" u="none" strike="noStrike" kern="1200" spc="0">
              <a:ln/>
              <a:effectLst/>
              <a:uFill>
                <a:solidFill>
                  <a:srgbClr val="000000"/>
                </a:solidFill>
              </a:uFill>
              <a:latin typeface="+mj-lt"/>
              <a:ea typeface="Arial Unicode MS"/>
              <a:cs typeface="Arial" panose="020B0604020202020204" pitchFamily="34" charset="0"/>
            </a:rPr>
            <a:t>DIFICULDADE NA OBTENÇÃO DE BENEFÍCIOS SOCIAIS</a:t>
          </a:r>
          <a:endParaRPr lang="en-US" sz="1600" kern="1200" dirty="0"/>
        </a:p>
      </dsp:txBody>
      <dsp:txXfrm>
        <a:off x="1946074" y="2174661"/>
        <a:ext cx="9155103" cy="1736758"/>
      </dsp:txXfrm>
    </dsp:sp>
    <dsp:sp modelId="{45B4952B-E730-41E7-9983-7D9E765504C2}">
      <dsp:nvSpPr>
        <dsp:cNvPr id="0" name=""/>
        <dsp:cNvSpPr/>
      </dsp:nvSpPr>
      <dsp:spPr>
        <a:xfrm>
          <a:off x="0" y="4334780"/>
          <a:ext cx="11131148" cy="1684129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13B4D2-85F4-4947-B2C7-993C8C30A240}">
      <dsp:nvSpPr>
        <dsp:cNvPr id="0" name=""/>
        <dsp:cNvSpPr/>
      </dsp:nvSpPr>
      <dsp:spPr>
        <a:xfrm>
          <a:off x="509449" y="4724538"/>
          <a:ext cx="927176" cy="92627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2191AF-AFCE-4EBE-BF3E-AAB752A7541B}">
      <dsp:nvSpPr>
        <dsp:cNvPr id="0" name=""/>
        <dsp:cNvSpPr/>
      </dsp:nvSpPr>
      <dsp:spPr>
        <a:xfrm>
          <a:off x="1946074" y="4345609"/>
          <a:ext cx="9155103" cy="17367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3807" tIns="183807" rIns="183807" bIns="183807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400" b="1" u="none" strike="noStrike" kern="1200" spc="0">
              <a:ln/>
              <a:effectLst/>
              <a:uFill>
                <a:solidFill>
                  <a:srgbClr val="000000"/>
                </a:solidFill>
              </a:uFill>
              <a:latin typeface="+mj-lt"/>
              <a:ea typeface="Arial Unicode MS"/>
              <a:cs typeface="Arial" panose="020B0604020202020204" pitchFamily="34" charset="0"/>
            </a:rPr>
            <a:t>ACESSIBILIDADE E </a:t>
          </a:r>
          <a:r>
            <a:rPr lang="es-ES_tradnl" sz="2400" b="1" u="none" strike="noStrike" kern="1200" spc="0">
              <a:ln/>
              <a:effectLst/>
              <a:uFill>
                <a:solidFill>
                  <a:srgbClr val="000000"/>
                </a:solidFill>
              </a:uFill>
              <a:latin typeface="+mj-lt"/>
              <a:ea typeface="Arial Unicode MS"/>
              <a:cs typeface="Arial" panose="020B0604020202020204" pitchFamily="34" charset="0"/>
            </a:rPr>
            <a:t>INCLUS</a:t>
          </a:r>
          <a:r>
            <a:rPr lang="pt-PT" sz="2400" b="1" u="none" strike="noStrike" kern="1200" spc="0">
              <a:ln/>
              <a:effectLst/>
              <a:uFill>
                <a:solidFill>
                  <a:srgbClr val="000000"/>
                </a:solidFill>
              </a:uFill>
              <a:latin typeface="+mj-lt"/>
              <a:ea typeface="Arial Unicode MS"/>
              <a:cs typeface="Arial" panose="020B0604020202020204" pitchFamily="34" charset="0"/>
            </a:rPr>
            <a:t>ÃO NA ESCOLA, NA SOCIEDADE E MERCADO DE TRABALHO</a:t>
          </a:r>
          <a:endParaRPr lang="en-US" sz="1600" kern="1200" dirty="0"/>
        </a:p>
      </dsp:txBody>
      <dsp:txXfrm>
        <a:off x="1946074" y="4345609"/>
        <a:ext cx="9155103" cy="17367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5B543-57D6-427D-B9CA-3312625B051E}" type="datetimeFigureOut">
              <a:rPr lang="pt-BR" smtClean="0"/>
              <a:t>22/04/2025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D9C09-FCC2-4CBF-B090-CE4CF7369D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140194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5B543-57D6-427D-B9CA-3312625B051E}" type="datetimeFigureOut">
              <a:rPr lang="pt-BR" smtClean="0"/>
              <a:t>22/04/2025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D9C09-FCC2-4CBF-B090-CE4CF7369D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4697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5B543-57D6-427D-B9CA-3312625B051E}" type="datetimeFigureOut">
              <a:rPr lang="pt-BR" smtClean="0"/>
              <a:t>22/04/2025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D9C09-FCC2-4CBF-B090-CE4CF7369D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74502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5B543-57D6-427D-B9CA-3312625B051E}" type="datetimeFigureOut">
              <a:rPr lang="pt-BR" smtClean="0"/>
              <a:t>22/04/2025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D9C09-FCC2-4CBF-B090-CE4CF7369D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179508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5B543-57D6-427D-B9CA-3312625B051E}" type="datetimeFigureOut">
              <a:rPr lang="pt-BR" smtClean="0"/>
              <a:t>22/04/2025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D9C09-FCC2-4CBF-B090-CE4CF7369D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5348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5B543-57D6-427D-B9CA-3312625B051E}" type="datetimeFigureOut">
              <a:rPr lang="pt-BR" smtClean="0"/>
              <a:t>22/04/2025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D9C09-FCC2-4CBF-B090-CE4CF7369D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053128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5B543-57D6-427D-B9CA-3312625B051E}" type="datetimeFigureOut">
              <a:rPr lang="pt-BR" smtClean="0"/>
              <a:t>22/04/2025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D9C09-FCC2-4CBF-B090-CE4CF7369D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64409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5B543-57D6-427D-B9CA-3312625B051E}" type="datetimeFigureOut">
              <a:rPr lang="pt-BR" smtClean="0"/>
              <a:t>22/04/2025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D9C09-FCC2-4CBF-B090-CE4CF7369D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379012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5B543-57D6-427D-B9CA-3312625B051E}" type="datetimeFigureOut">
              <a:rPr lang="pt-BR" smtClean="0"/>
              <a:t>22/04/2025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D9C09-FCC2-4CBF-B090-CE4CF7369D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3083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5B543-57D6-427D-B9CA-3312625B051E}" type="datetimeFigureOut">
              <a:rPr lang="pt-BR" smtClean="0"/>
              <a:t>22/04/2025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D9C09-FCC2-4CBF-B090-CE4CF7369D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807277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5B543-57D6-427D-B9CA-3312625B051E}" type="datetimeFigureOut">
              <a:rPr lang="pt-BR" smtClean="0"/>
              <a:t>22/04/2025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D9C09-FCC2-4CBF-B090-CE4CF7369D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385566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F5B543-57D6-427D-B9CA-3312625B051E}" type="datetimeFigureOut">
              <a:rPr lang="pt-BR" smtClean="0"/>
              <a:t>22/04/2025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5D9C09-FCC2-4CBF-B090-CE4CF7369D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77101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9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F59D52B4-E180-46A2-C783-F6299D0936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3696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9">
            <a:extLst>
              <a:ext uri="{FF2B5EF4-FFF2-40B4-BE49-F238E27FC236}">
                <a16:creationId xmlns:a16="http://schemas.microsoft.com/office/drawing/2014/main" id="{A6BC7E42-FFA4-5ED5-8C04-E073C5574E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97762" y="329184"/>
            <a:ext cx="6251110" cy="178308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rtlCol="0" anchor="b" anchorCtr="0" compatLnSpc="1">
            <a:prstTxWarp prst="textNoShape">
              <a:avLst/>
            </a:prstTxWarp>
            <a:normAutofit/>
          </a:bodyPr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800">
                <a:latin typeface="+mj-lt"/>
                <a:ea typeface="+mj-ea"/>
                <a:cs typeface="+mj-cs"/>
              </a:rPr>
              <a:t>CIRURGIA FETAL DE CORREÇÃO DE MIELOMENINGOCELE</a:t>
            </a:r>
          </a:p>
        </p:txBody>
      </p:sp>
      <p:pic>
        <p:nvPicPr>
          <p:cNvPr id="5122" name="Picture 2" descr="Mulher cortando maçã&#10;&#10;Descrição gerada automaticamente com confiança baixa">
            <a:extLst>
              <a:ext uri="{FF2B5EF4-FFF2-40B4-BE49-F238E27FC236}">
                <a16:creationId xmlns:a16="http://schemas.microsoft.com/office/drawing/2014/main" id="{8C354BD4-580E-860D-6E22-CE00EB3FF9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27" r="20039"/>
          <a:stretch/>
        </p:blipFill>
        <p:spPr bwMode="auto"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7FEA44AC-E6F3-4885-8B24-02A85D466D91}"/>
              </a:ext>
            </a:extLst>
          </p:cNvPr>
          <p:cNvSpPr txBox="1"/>
          <p:nvPr/>
        </p:nvSpPr>
        <p:spPr>
          <a:xfrm>
            <a:off x="5297762" y="2706624"/>
            <a:ext cx="6251110" cy="34838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 sz="1600" dirty="0"/>
          </a:p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effectLst/>
              </a:rPr>
              <a:t>A </a:t>
            </a:r>
            <a:r>
              <a:rPr lang="en-US" sz="1600" dirty="0" err="1">
                <a:effectLst/>
              </a:rPr>
              <a:t>cirurgia</a:t>
            </a:r>
            <a:r>
              <a:rPr lang="en-US" sz="1600" dirty="0">
                <a:effectLst/>
              </a:rPr>
              <a:t> para </a:t>
            </a:r>
            <a:r>
              <a:rPr lang="en-US" sz="1600" dirty="0" err="1">
                <a:effectLst/>
              </a:rPr>
              <a:t>tratamento</a:t>
            </a:r>
            <a:r>
              <a:rPr lang="en-US" sz="1600" dirty="0">
                <a:effectLst/>
              </a:rPr>
              <a:t> fetal da </a:t>
            </a:r>
            <a:r>
              <a:rPr lang="en-US" sz="1600" dirty="0" err="1">
                <a:effectLst/>
              </a:rPr>
              <a:t>mielomeningocele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pode</a:t>
            </a:r>
            <a:r>
              <a:rPr lang="en-US" sz="1600" dirty="0">
                <a:effectLst/>
              </a:rPr>
              <a:t> ser </a:t>
            </a:r>
            <a:r>
              <a:rPr lang="en-US" sz="1600" dirty="0" err="1">
                <a:effectLst/>
              </a:rPr>
              <a:t>realizada</a:t>
            </a:r>
            <a:r>
              <a:rPr lang="en-US" sz="1600" dirty="0">
                <a:effectLst/>
              </a:rPr>
              <a:t> de </a:t>
            </a:r>
            <a:r>
              <a:rPr lang="en-US" sz="1600" dirty="0" err="1">
                <a:effectLst/>
              </a:rPr>
              <a:t>maneira</a:t>
            </a:r>
            <a:r>
              <a:rPr lang="en-US" sz="1600" dirty="0"/>
              <a:t> </a:t>
            </a:r>
            <a:r>
              <a:rPr lang="en-US" sz="1600" dirty="0" err="1">
                <a:effectLst/>
              </a:rPr>
              <a:t>segura</a:t>
            </a:r>
            <a:r>
              <a:rPr lang="en-US" sz="1600" dirty="0">
                <a:effectLst/>
              </a:rPr>
              <a:t> entre a 19ª e 26ª </a:t>
            </a:r>
            <a:r>
              <a:rPr lang="en-US" sz="1600" dirty="0" err="1">
                <a:effectLst/>
              </a:rPr>
              <a:t>semanas</a:t>
            </a:r>
            <a:r>
              <a:rPr lang="en-US" sz="1600" dirty="0">
                <a:effectLst/>
              </a:rPr>
              <a:t> de </a:t>
            </a:r>
            <a:r>
              <a:rPr lang="en-US" sz="1600" dirty="0" err="1">
                <a:effectLst/>
              </a:rPr>
              <a:t>gestação</a:t>
            </a:r>
            <a:r>
              <a:rPr lang="en-US" sz="1600" dirty="0">
                <a:effectLst/>
              </a:rPr>
              <a:t>, </a:t>
            </a:r>
            <a:r>
              <a:rPr lang="en-US" sz="1600" dirty="0" err="1">
                <a:effectLst/>
              </a:rPr>
              <a:t>mais</a:t>
            </a:r>
            <a:r>
              <a:rPr lang="en-US" sz="1600" dirty="0">
                <a:effectLst/>
              </a:rPr>
              <a:t> 6 </a:t>
            </a:r>
            <a:r>
              <a:rPr lang="en-US" sz="1600" dirty="0" err="1">
                <a:effectLst/>
              </a:rPr>
              <a:t>dias</a:t>
            </a:r>
            <a:r>
              <a:rPr lang="en-US" sz="1600" dirty="0"/>
              <a:t>.</a:t>
            </a:r>
          </a:p>
          <a:p>
            <a:pPr>
              <a:lnSpc>
                <a:spcPct val="90000"/>
              </a:lnSpc>
              <a:spcAft>
                <a:spcPts val="800"/>
              </a:spcAft>
            </a:pPr>
            <a:endParaRPr lang="en-US" sz="1600" dirty="0"/>
          </a:p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en-US" sz="1600" b="1" dirty="0">
                <a:uFill>
                  <a:solidFill>
                    <a:srgbClr val="4BCAAD"/>
                  </a:solidFill>
                </a:uFill>
              </a:rPr>
              <a:t>ONDE A CIRURGIA FETAL PODE SER REALIZADA PELO SUS?</a:t>
            </a:r>
            <a:endParaRPr lang="en-US" sz="1600" dirty="0">
              <a:effectLst/>
            </a:endParaRPr>
          </a:p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V</a:t>
            </a:r>
            <a:r>
              <a:rPr lang="en-US" sz="1600" dirty="0">
                <a:effectLst/>
              </a:rPr>
              <a:t>em </a:t>
            </a:r>
            <a:r>
              <a:rPr lang="en-US" sz="1600" dirty="0" err="1">
                <a:effectLst/>
              </a:rPr>
              <a:t>sendo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realizada</a:t>
            </a:r>
            <a:r>
              <a:rPr lang="en-US" sz="1600" dirty="0">
                <a:effectLst/>
              </a:rPr>
              <a:t> no </a:t>
            </a:r>
            <a:r>
              <a:rPr lang="en-US" sz="1600" dirty="0" err="1">
                <a:effectLst/>
              </a:rPr>
              <a:t>Brasil</a:t>
            </a:r>
            <a:r>
              <a:rPr lang="en-US" sz="1600" dirty="0"/>
              <a:t> </a:t>
            </a:r>
            <a:r>
              <a:rPr lang="en-US" sz="1600" dirty="0" err="1">
                <a:effectLst/>
              </a:rPr>
              <a:t>gratuitamente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em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alguns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hospitais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públicos</a:t>
            </a:r>
            <a:r>
              <a:rPr lang="en-US" sz="1600" dirty="0">
                <a:effectLst/>
              </a:rPr>
              <a:t>, </a:t>
            </a:r>
            <a:r>
              <a:rPr lang="en-US" sz="1600" dirty="0" err="1">
                <a:effectLst/>
              </a:rPr>
              <a:t>em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várias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unidades</a:t>
            </a:r>
            <a:r>
              <a:rPr lang="en-US" sz="1600" dirty="0">
                <a:effectLst/>
              </a:rPr>
              <a:t> da </a:t>
            </a:r>
            <a:r>
              <a:rPr lang="en-US" sz="1600" dirty="0" err="1">
                <a:effectLst/>
              </a:rPr>
              <a:t>federação</a:t>
            </a:r>
            <a:r>
              <a:rPr lang="en-US" sz="1600" dirty="0">
                <a:effectLst/>
              </a:rPr>
              <a:t>.</a:t>
            </a:r>
          </a:p>
          <a:p>
            <a:pPr>
              <a:lnSpc>
                <a:spcPct val="90000"/>
              </a:lnSpc>
              <a:spcAft>
                <a:spcPts val="800"/>
              </a:spcAft>
            </a:pPr>
            <a:endParaRPr lang="en-US" sz="1600" dirty="0">
              <a:effectLst/>
            </a:endParaRPr>
          </a:p>
          <a:p>
            <a:pPr>
              <a:lnSpc>
                <a:spcPct val="90000"/>
              </a:lnSpc>
              <a:spcAft>
                <a:spcPts val="800"/>
              </a:spcAft>
            </a:pPr>
            <a:endParaRPr lang="en-US" sz="1600" dirty="0">
              <a:effectLst/>
            </a:endParaRPr>
          </a:p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600" dirty="0" err="1"/>
              <a:t>Hoje</a:t>
            </a:r>
            <a:r>
              <a:rPr lang="en-US" sz="1600" dirty="0"/>
              <a:t>, 35% dos </a:t>
            </a:r>
            <a:r>
              <a:rPr lang="en-US" sz="1600" dirty="0" err="1"/>
              <a:t>nossos</a:t>
            </a:r>
            <a:r>
              <a:rPr lang="en-US" sz="1600" dirty="0"/>
              <a:t> </a:t>
            </a:r>
            <a:r>
              <a:rPr lang="en-US" sz="1600" dirty="0" err="1"/>
              <a:t>associados</a:t>
            </a:r>
            <a:r>
              <a:rPr lang="en-US" sz="1600" dirty="0"/>
              <a:t> </a:t>
            </a:r>
            <a:r>
              <a:rPr lang="en-US" sz="1600" dirty="0" err="1"/>
              <a:t>realizaram</a:t>
            </a:r>
            <a:r>
              <a:rPr lang="en-US" sz="1600" dirty="0"/>
              <a:t> a </a:t>
            </a:r>
            <a:r>
              <a:rPr lang="en-US" sz="1600" dirty="0" err="1"/>
              <a:t>cirurgia</a:t>
            </a:r>
            <a:r>
              <a:rPr lang="en-US" sz="1600" dirty="0"/>
              <a:t> </a:t>
            </a:r>
            <a:r>
              <a:rPr lang="en-US" sz="1600" dirty="0" err="1"/>
              <a:t>intrauterina</a:t>
            </a:r>
            <a:r>
              <a:rPr lang="en-US" sz="1600" dirty="0"/>
              <a:t>.</a:t>
            </a:r>
            <a:endParaRPr lang="en-US" sz="16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9520340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9">
            <a:extLst>
              <a:ext uri="{FF2B5EF4-FFF2-40B4-BE49-F238E27FC236}">
                <a16:creationId xmlns:a16="http://schemas.microsoft.com/office/drawing/2014/main" id="{A6BC7E42-FFA4-5ED5-8C04-E073C5574E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220181"/>
            <a:ext cx="6369051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altLang="pt-BR" sz="5400" b="0" i="0" u="none" strike="noStrike" cap="none" normalizeH="0" baseline="0" dirty="0">
                <a:ln>
                  <a:noFill/>
                </a:ln>
                <a:solidFill>
                  <a:srgbClr val="262626"/>
                </a:solidFill>
                <a:effectLst/>
                <a:latin typeface="Tw Cen MT" panose="020B0602020104020603" pitchFamily="34" charset="0"/>
              </a:rPr>
              <a:t>Principais Dificuldades</a:t>
            </a:r>
            <a:endParaRPr kumimoji="0" lang="pt-PT" altLang="pt-BR" sz="4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1" name="officeArt object" descr="Imagem">
            <a:extLst>
              <a:ext uri="{FF2B5EF4-FFF2-40B4-BE49-F238E27FC236}">
                <a16:creationId xmlns:a16="http://schemas.microsoft.com/office/drawing/2014/main" id="{5BE661D9-F472-45FF-565E-0FEFD56847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202"/>
          <a:stretch>
            <a:fillRect/>
          </a:stretch>
        </p:blipFill>
        <p:spPr bwMode="auto">
          <a:xfrm>
            <a:off x="0" y="587125"/>
            <a:ext cx="7442613" cy="84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graphicFrame>
        <p:nvGraphicFramePr>
          <p:cNvPr id="19" name="CaixaDeTexto 16">
            <a:extLst>
              <a:ext uri="{FF2B5EF4-FFF2-40B4-BE49-F238E27FC236}">
                <a16:creationId xmlns:a16="http://schemas.microsoft.com/office/drawing/2014/main" id="{C7AAF17F-9DF3-D4C5-B551-3F90D3ACEB7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64297758"/>
              </p:ext>
            </p:extLst>
          </p:nvPr>
        </p:nvGraphicFramePr>
        <p:xfrm>
          <a:off x="214514" y="671558"/>
          <a:ext cx="11131148" cy="60860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45801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9">
            <a:extLst>
              <a:ext uri="{FF2B5EF4-FFF2-40B4-BE49-F238E27FC236}">
                <a16:creationId xmlns:a16="http://schemas.microsoft.com/office/drawing/2014/main" id="{A6BC7E42-FFA4-5ED5-8C04-E073C5574E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220181"/>
            <a:ext cx="6369051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altLang="pt-BR" sz="5400" b="0" i="0" u="none" strike="noStrike" cap="none" normalizeH="0" baseline="0" dirty="0">
                <a:ln>
                  <a:noFill/>
                </a:ln>
                <a:solidFill>
                  <a:srgbClr val="262626"/>
                </a:solidFill>
                <a:effectLst/>
                <a:latin typeface="Tw Cen MT" panose="020B0602020104020603" pitchFamily="34" charset="0"/>
              </a:rPr>
              <a:t>Principais Dificuldades</a:t>
            </a:r>
            <a:endParaRPr kumimoji="0" lang="pt-PT" altLang="pt-BR" sz="4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1" name="officeArt object" descr="Imagem">
            <a:extLst>
              <a:ext uri="{FF2B5EF4-FFF2-40B4-BE49-F238E27FC236}">
                <a16:creationId xmlns:a16="http://schemas.microsoft.com/office/drawing/2014/main" id="{5BE661D9-F472-45FF-565E-0FEFD56847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202"/>
          <a:stretch>
            <a:fillRect/>
          </a:stretch>
        </p:blipFill>
        <p:spPr bwMode="auto">
          <a:xfrm>
            <a:off x="0" y="587125"/>
            <a:ext cx="7442613" cy="84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graphicFrame>
        <p:nvGraphicFramePr>
          <p:cNvPr id="19" name="CaixaDeTexto 16">
            <a:extLst>
              <a:ext uri="{FF2B5EF4-FFF2-40B4-BE49-F238E27FC236}">
                <a16:creationId xmlns:a16="http://schemas.microsoft.com/office/drawing/2014/main" id="{C7AAF17F-9DF3-D4C5-B551-3F90D3ACEB71}"/>
              </a:ext>
            </a:extLst>
          </p:cNvPr>
          <p:cNvGraphicFramePr/>
          <p:nvPr/>
        </p:nvGraphicFramePr>
        <p:xfrm>
          <a:off x="103002" y="771919"/>
          <a:ext cx="11131148" cy="60860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480293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D80C0E90-FF6A-8C3B-9080-90E71C8E00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74628"/>
            <a:ext cx="12192000" cy="2683372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A561A20F-EE12-1E6D-1B33-D658BFA213BF}"/>
              </a:ext>
            </a:extLst>
          </p:cNvPr>
          <p:cNvSpPr txBox="1"/>
          <p:nvPr/>
        </p:nvSpPr>
        <p:spPr>
          <a:xfrm>
            <a:off x="3638436" y="3136612"/>
            <a:ext cx="49151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chemeClr val="bg1"/>
                </a:solidFill>
                <a:latin typeface="Montserrat Black" pitchFamily="2" charset="0"/>
              </a:rPr>
              <a:t>ESPINHA BÍFIDA DAY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05E8A511-2E7A-B8AD-D7B5-D248C778D5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484" y="-3148263"/>
            <a:ext cx="10299032" cy="10299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1230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75D6C10-B5A7-4715-803E-0501C9C2CC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0A11B42-013A-0FCF-28EF-8491808BC1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177" y="-714877"/>
            <a:ext cx="4876380" cy="390032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O QUE </a:t>
            </a:r>
            <a:r>
              <a:rPr lang="en-US" sz="40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É</a:t>
            </a:r>
            <a:r>
              <a:rPr 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ESPINHA BÍFIDA E MIELOMENINGOCELE?</a:t>
            </a:r>
          </a:p>
        </p:txBody>
      </p:sp>
      <p:pic>
        <p:nvPicPr>
          <p:cNvPr id="3" name="Picture 2" descr="mielomeningocele">
            <a:extLst>
              <a:ext uri="{FF2B5EF4-FFF2-40B4-BE49-F238E27FC236}">
                <a16:creationId xmlns:a16="http://schemas.microsoft.com/office/drawing/2014/main" id="{87ED468A-4108-D086-1CBE-4789126F8B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" r="-1" b="-1"/>
          <a:stretch/>
        </p:blipFill>
        <p:spPr bwMode="auto">
          <a:xfrm>
            <a:off x="5186557" y="1235286"/>
            <a:ext cx="6164194" cy="4220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0174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53F29798-D584-4792-9B62-3F5F5C36D6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19">
            <a:extLst>
              <a:ext uri="{FF2B5EF4-FFF2-40B4-BE49-F238E27FC236}">
                <a16:creationId xmlns:a16="http://schemas.microsoft.com/office/drawing/2014/main" id="{A6BC7E42-FFA4-5ED5-8C04-E073C5574E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184805"/>
            <a:ext cx="10515600" cy="150588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altLang="pt-BR" sz="5200" b="0" i="0" u="none" strike="noStrike" kern="1200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TIPOS DE ESPINHA BÍFIDA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6333C7C2-FAD3-4587-744F-2FDFAA7042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83335" y="1845426"/>
            <a:ext cx="9622276" cy="4450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67831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9427AF5F-9A0E-42B7-A252-FD64C9885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19">
            <a:extLst>
              <a:ext uri="{FF2B5EF4-FFF2-40B4-BE49-F238E27FC236}">
                <a16:creationId xmlns:a16="http://schemas.microsoft.com/office/drawing/2014/main" id="{A6BC7E42-FFA4-5ED5-8C04-E073C5574E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365125"/>
            <a:ext cx="10515600" cy="130644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altLang="pt-BR" sz="4000" b="0" i="0" u="none" strike="noStrike" cap="none" normalizeH="0" baseline="0">
                <a:ln>
                  <a:noFill/>
                </a:ln>
                <a:effectLst/>
                <a:latin typeface="+mj-lt"/>
                <a:ea typeface="+mj-ea"/>
                <a:cs typeface="+mj-cs"/>
              </a:rPr>
              <a:t>MIELOMENINGOCELE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975E5935-7A29-E3AC-9BEB-D36AE7F6CB78}"/>
              </a:ext>
            </a:extLst>
          </p:cNvPr>
          <p:cNvSpPr txBox="1"/>
          <p:nvPr/>
        </p:nvSpPr>
        <p:spPr>
          <a:xfrm>
            <a:off x="838200" y="1825625"/>
            <a:ext cx="4152774" cy="43034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 defTabSz="9144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000">
                <a:ln>
                  <a:noFill/>
                </a:ln>
                <a:effectLst/>
                <a:uFill>
                  <a:solidFill>
                    <a:srgbClr val="000000"/>
                  </a:solidFill>
                </a:uFill>
              </a:rPr>
              <a:t>É o tipo mais grave de </a:t>
            </a:r>
            <a:r>
              <a:rPr lang="en-US" sz="2000">
                <a:uFill>
                  <a:solidFill>
                    <a:srgbClr val="000000"/>
                  </a:solidFill>
                </a:uFill>
              </a:rPr>
              <a:t>Espinha Bífida</a:t>
            </a:r>
            <a:r>
              <a:rPr lang="en-US" sz="2000">
                <a:ln>
                  <a:noFill/>
                </a:ln>
                <a:effectLst/>
                <a:uFill>
                  <a:solidFill>
                    <a:srgbClr val="000000"/>
                  </a:solidFill>
                </a:uFill>
              </a:rPr>
              <a:t>. </a:t>
            </a:r>
          </a:p>
          <a:p>
            <a:pPr indent="-228600" defTabSz="9144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000">
                <a:uFill>
                  <a:solidFill>
                    <a:srgbClr val="000000"/>
                  </a:solidFill>
                </a:uFill>
              </a:rPr>
              <a:t>M</a:t>
            </a:r>
            <a:r>
              <a:rPr lang="en-US" sz="2000">
                <a:ln>
                  <a:noFill/>
                </a:ln>
                <a:effectLst/>
                <a:uFill>
                  <a:solidFill>
                    <a:srgbClr val="000000"/>
                  </a:solidFill>
                </a:uFill>
              </a:rPr>
              <a:t>alformação congênita que acontece durante as primeiras semanas da gestação: </a:t>
            </a:r>
          </a:p>
          <a:p>
            <a:pPr marL="514350" lvl="1" indent="-228600" defTabSz="9144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000">
                <a:ln>
                  <a:noFill/>
                </a:ln>
                <a:effectLst/>
                <a:uFill>
                  <a:solidFill>
                    <a:srgbClr val="000000"/>
                  </a:solidFill>
                </a:uFill>
              </a:rPr>
              <a:t>as vértebras da coluna do bebê não se desenvolvem adequadamente </a:t>
            </a:r>
          </a:p>
          <a:p>
            <a:pPr marL="514350" lvl="1" indent="-228600" defTabSz="9144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000">
                <a:ln>
                  <a:noFill/>
                </a:ln>
                <a:effectLst/>
                <a:uFill>
                  <a:solidFill>
                    <a:srgbClr val="000000"/>
                  </a:solidFill>
                </a:uFill>
              </a:rPr>
              <a:t>deixando expostas as meninges, a medula e até alguns nervos. </a:t>
            </a:r>
            <a:endParaRPr lang="en-US" sz="2000">
              <a:uFill>
                <a:solidFill>
                  <a:srgbClr val="000000"/>
                </a:solidFill>
              </a:uFill>
            </a:endParaRPr>
          </a:p>
        </p:txBody>
      </p:sp>
      <p:pic>
        <p:nvPicPr>
          <p:cNvPr id="2050" name="Picture 2" descr="Mielomeningocele: o que é, sintomas, causas e tratamento">
            <a:extLst>
              <a:ext uri="{FF2B5EF4-FFF2-40B4-BE49-F238E27FC236}">
                <a16:creationId xmlns:a16="http://schemas.microsoft.com/office/drawing/2014/main" id="{77FA348C-87BD-1DDC-A69C-4CC03319EF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2" r="-2" b="-2"/>
          <a:stretch/>
        </p:blipFill>
        <p:spPr bwMode="auto">
          <a:xfrm>
            <a:off x="5183500" y="1904282"/>
            <a:ext cx="6170299" cy="4224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03877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AF800A0-653D-E476-A622-85EADDA13F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60" name="Rectangle 2059">
            <a:extLst>
              <a:ext uri="{FF2B5EF4-FFF2-40B4-BE49-F238E27FC236}">
                <a16:creationId xmlns:a16="http://schemas.microsoft.com/office/drawing/2014/main" id="{53F29798-D584-4792-9B62-3F5F5C36D6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19">
            <a:extLst>
              <a:ext uri="{FF2B5EF4-FFF2-40B4-BE49-F238E27FC236}">
                <a16:creationId xmlns:a16="http://schemas.microsoft.com/office/drawing/2014/main" id="{FF8149E5-962E-9DF3-9B09-7E27FD90CB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184805"/>
            <a:ext cx="10515600" cy="150588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altLang="pt-BR" sz="5200" b="0" i="0" u="none" strike="noStrike" kern="1200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MIELOMENINGOCELE</a:t>
            </a:r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id="{FA890C77-2115-9107-7CC0-31F868B8D2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8200" y="1902365"/>
            <a:ext cx="10512547" cy="433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17951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C139758-77B8-5E69-4805-42870D04AD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9427AF5F-9A0E-42B7-A252-FD64C9885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19">
            <a:extLst>
              <a:ext uri="{FF2B5EF4-FFF2-40B4-BE49-F238E27FC236}">
                <a16:creationId xmlns:a16="http://schemas.microsoft.com/office/drawing/2014/main" id="{30426D50-388C-180F-016B-F8654B064F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365125"/>
            <a:ext cx="10515600" cy="130644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altLang="pt-BR" sz="4000" b="0" i="0" u="none" strike="noStrike" cap="none" normalizeH="0" baseline="0">
                <a:ln>
                  <a:noFill/>
                </a:ln>
                <a:effectLst/>
                <a:latin typeface="+mj-lt"/>
                <a:ea typeface="+mj-ea"/>
                <a:cs typeface="+mj-cs"/>
              </a:rPr>
              <a:t>MIELOMENINGOCELE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51863CA0-C4F7-1B44-314C-4CC3E5FFBB1A}"/>
              </a:ext>
            </a:extLst>
          </p:cNvPr>
          <p:cNvSpPr txBox="1"/>
          <p:nvPr/>
        </p:nvSpPr>
        <p:spPr>
          <a:xfrm>
            <a:off x="838200" y="1825625"/>
            <a:ext cx="4152774" cy="43034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 defTabSz="9144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n>
                  <a:noFill/>
                </a:ln>
                <a:effectLst/>
                <a:uFill>
                  <a:solidFill>
                    <a:srgbClr val="000000"/>
                  </a:solidFill>
                </a:uFill>
              </a:rPr>
              <a:t>SEQUELAS:</a:t>
            </a:r>
          </a:p>
          <a:p>
            <a:pPr marL="514350" lvl="1" indent="-228600" defTabSz="9144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000" dirty="0" err="1">
                <a:ln>
                  <a:noFill/>
                </a:ln>
                <a:effectLst/>
                <a:uFill>
                  <a:solidFill>
                    <a:srgbClr val="000000"/>
                  </a:solidFill>
                </a:uFill>
              </a:rPr>
              <a:t>comprometimento</a:t>
            </a:r>
            <a:r>
              <a:rPr lang="en-US" sz="2000" dirty="0">
                <a:ln>
                  <a:noFill/>
                </a:ln>
                <a:effectLst/>
                <a:uFill>
                  <a:solidFill>
                    <a:srgbClr val="000000"/>
                  </a:solidFill>
                </a:uFill>
              </a:rPr>
              <a:t> </a:t>
            </a:r>
            <a:r>
              <a:rPr lang="en-US" sz="2000" dirty="0" err="1">
                <a:ln>
                  <a:noFill/>
                </a:ln>
                <a:effectLst/>
                <a:uFill>
                  <a:solidFill>
                    <a:srgbClr val="000000"/>
                  </a:solidFill>
                </a:uFill>
              </a:rPr>
              <a:t>neurológico</a:t>
            </a:r>
            <a:r>
              <a:rPr lang="en-US" sz="2000" dirty="0">
                <a:ln>
                  <a:noFill/>
                </a:ln>
                <a:effectLst/>
                <a:uFill>
                  <a:solidFill>
                    <a:srgbClr val="000000"/>
                  </a:solidFill>
                </a:uFill>
              </a:rPr>
              <a:t> com </a:t>
            </a:r>
            <a:r>
              <a:rPr lang="en-US" sz="2000" dirty="0" err="1">
                <a:ln>
                  <a:noFill/>
                </a:ln>
                <a:effectLst/>
                <a:uFill>
                  <a:solidFill>
                    <a:srgbClr val="000000"/>
                  </a:solidFill>
                </a:uFill>
              </a:rPr>
              <a:t>fraqueza</a:t>
            </a:r>
            <a:r>
              <a:rPr lang="en-US" sz="2000" dirty="0">
                <a:ln>
                  <a:noFill/>
                </a:ln>
                <a:effectLst/>
                <a:uFill>
                  <a:solidFill>
                    <a:srgbClr val="000000"/>
                  </a:solidFill>
                </a:uFill>
              </a:rPr>
              <a:t> muscular e </a:t>
            </a:r>
            <a:r>
              <a:rPr lang="en-US" sz="2000" dirty="0" err="1">
                <a:ln>
                  <a:noFill/>
                </a:ln>
                <a:effectLst/>
                <a:uFill>
                  <a:solidFill>
                    <a:srgbClr val="000000"/>
                  </a:solidFill>
                </a:uFill>
              </a:rPr>
              <a:t>paralisia</a:t>
            </a:r>
            <a:r>
              <a:rPr lang="en-US" sz="2000" dirty="0">
                <a:ln>
                  <a:noFill/>
                </a:ln>
                <a:effectLst/>
                <a:uFill>
                  <a:solidFill>
                    <a:srgbClr val="000000"/>
                  </a:solidFill>
                </a:uFill>
              </a:rPr>
              <a:t>, </a:t>
            </a:r>
          </a:p>
          <a:p>
            <a:pPr marL="514350" lvl="1" indent="-228600" defTabSz="9144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000" dirty="0" err="1">
                <a:ln>
                  <a:noFill/>
                </a:ln>
                <a:effectLst/>
                <a:uFill>
                  <a:solidFill>
                    <a:srgbClr val="000000"/>
                  </a:solidFill>
                </a:uFill>
              </a:rPr>
              <a:t>perda</a:t>
            </a:r>
            <a:r>
              <a:rPr lang="en-US" sz="2000" dirty="0">
                <a:ln>
                  <a:noFill/>
                </a:ln>
                <a:effectLst/>
                <a:uFill>
                  <a:solidFill>
                    <a:srgbClr val="000000"/>
                  </a:solidFill>
                </a:uFill>
              </a:rPr>
              <a:t> de </a:t>
            </a:r>
            <a:r>
              <a:rPr lang="en-US" sz="2000" dirty="0" err="1">
                <a:ln>
                  <a:noFill/>
                </a:ln>
                <a:effectLst/>
                <a:uFill>
                  <a:solidFill>
                    <a:srgbClr val="000000"/>
                  </a:solidFill>
                </a:uFill>
              </a:rPr>
              <a:t>controle</a:t>
            </a:r>
            <a:r>
              <a:rPr lang="en-US" sz="2000" dirty="0">
                <a:ln>
                  <a:noFill/>
                </a:ln>
                <a:effectLst/>
                <a:uFill>
                  <a:solidFill>
                    <a:srgbClr val="000000"/>
                  </a:solidFill>
                </a:uFill>
              </a:rPr>
              <a:t> dos </a:t>
            </a:r>
            <a:r>
              <a:rPr lang="en-US" sz="2000" dirty="0" err="1">
                <a:ln>
                  <a:noFill/>
                </a:ln>
                <a:effectLst/>
                <a:uFill>
                  <a:solidFill>
                    <a:srgbClr val="000000"/>
                  </a:solidFill>
                </a:uFill>
              </a:rPr>
              <a:t>esfíncteres</a:t>
            </a:r>
            <a:r>
              <a:rPr lang="en-US" sz="2000" dirty="0">
                <a:ln>
                  <a:noFill/>
                </a:ln>
                <a:effectLst/>
                <a:uFill>
                  <a:solidFill>
                    <a:srgbClr val="000000"/>
                  </a:solidFill>
                </a:uFill>
              </a:rPr>
              <a:t> </a:t>
            </a:r>
            <a:r>
              <a:rPr lang="en-US" sz="2000" dirty="0" err="1">
                <a:ln>
                  <a:noFill/>
                </a:ln>
                <a:effectLst/>
                <a:uFill>
                  <a:solidFill>
                    <a:srgbClr val="000000"/>
                  </a:solidFill>
                </a:uFill>
              </a:rPr>
              <a:t>intestinais</a:t>
            </a:r>
            <a:r>
              <a:rPr lang="en-US" sz="2000" dirty="0">
                <a:ln>
                  <a:noFill/>
                </a:ln>
                <a:effectLst/>
                <a:uFill>
                  <a:solidFill>
                    <a:srgbClr val="000000"/>
                  </a:solidFill>
                </a:uFill>
              </a:rPr>
              <a:t> e da </a:t>
            </a:r>
            <a:r>
              <a:rPr lang="en-US" sz="2000" dirty="0" err="1">
                <a:ln>
                  <a:noFill/>
                </a:ln>
                <a:effectLst/>
                <a:uFill>
                  <a:solidFill>
                    <a:srgbClr val="000000"/>
                  </a:solidFill>
                </a:uFill>
              </a:rPr>
              <a:t>bexiga</a:t>
            </a:r>
            <a:r>
              <a:rPr lang="en-US" sz="2000" dirty="0">
                <a:ln>
                  <a:noFill/>
                </a:ln>
                <a:effectLst/>
                <a:uFill>
                  <a:solidFill>
                    <a:srgbClr val="000000"/>
                  </a:solidFill>
                </a:uFill>
              </a:rPr>
              <a:t>, </a:t>
            </a:r>
          </a:p>
          <a:p>
            <a:pPr marL="514350" lvl="1" indent="-228600" defTabSz="9144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000" dirty="0" err="1">
                <a:ln>
                  <a:noFill/>
                </a:ln>
                <a:effectLst/>
                <a:uFill>
                  <a:solidFill>
                    <a:srgbClr val="000000"/>
                  </a:solidFill>
                </a:uFill>
              </a:rPr>
              <a:t>perda</a:t>
            </a:r>
            <a:r>
              <a:rPr lang="en-US" sz="2000" dirty="0">
                <a:ln>
                  <a:noFill/>
                </a:ln>
                <a:effectLst/>
                <a:uFill>
                  <a:solidFill>
                    <a:srgbClr val="000000"/>
                  </a:solidFill>
                </a:uFill>
              </a:rPr>
              <a:t> da </a:t>
            </a:r>
            <a:r>
              <a:rPr lang="en-US" sz="2000" dirty="0" err="1">
                <a:ln>
                  <a:noFill/>
                </a:ln>
                <a:effectLst/>
                <a:uFill>
                  <a:solidFill>
                    <a:srgbClr val="000000"/>
                  </a:solidFill>
                </a:uFill>
              </a:rPr>
              <a:t>sensibilidade</a:t>
            </a:r>
            <a:r>
              <a:rPr lang="en-US" sz="2000" dirty="0">
                <a:ln>
                  <a:noFill/>
                </a:ln>
                <a:effectLst/>
                <a:uFill>
                  <a:solidFill>
                    <a:srgbClr val="000000"/>
                  </a:solidFill>
                </a:uFill>
              </a:rPr>
              <a:t> total </a:t>
            </a:r>
            <a:r>
              <a:rPr lang="en-US" sz="2000" dirty="0" err="1">
                <a:ln>
                  <a:noFill/>
                </a:ln>
                <a:effectLst/>
                <a:uFill>
                  <a:solidFill>
                    <a:srgbClr val="000000"/>
                  </a:solidFill>
                </a:uFill>
              </a:rPr>
              <a:t>ou</a:t>
            </a:r>
            <a:r>
              <a:rPr lang="en-US" sz="2000" dirty="0">
                <a:ln>
                  <a:noFill/>
                </a:ln>
                <a:effectLst/>
                <a:uFill>
                  <a:solidFill>
                    <a:srgbClr val="000000"/>
                  </a:solidFill>
                </a:uFill>
              </a:rPr>
              <a:t> </a:t>
            </a:r>
            <a:r>
              <a:rPr lang="en-US" sz="2000" dirty="0" err="1">
                <a:ln>
                  <a:noFill/>
                </a:ln>
                <a:effectLst/>
                <a:uFill>
                  <a:solidFill>
                    <a:srgbClr val="000000"/>
                  </a:solidFill>
                </a:uFill>
              </a:rPr>
              <a:t>parcial</a:t>
            </a:r>
            <a:r>
              <a:rPr lang="en-US" sz="2000" dirty="0">
                <a:ln>
                  <a:noFill/>
                </a:ln>
                <a:effectLst/>
                <a:uFill>
                  <a:solidFill>
                    <a:srgbClr val="000000"/>
                  </a:solidFill>
                </a:uFill>
              </a:rPr>
              <a:t> </a:t>
            </a:r>
            <a:r>
              <a:rPr lang="en-US" sz="2000" dirty="0" err="1">
                <a:ln>
                  <a:noFill/>
                </a:ln>
                <a:effectLst/>
                <a:uFill>
                  <a:solidFill>
                    <a:srgbClr val="000000"/>
                  </a:solidFill>
                </a:uFill>
              </a:rPr>
              <a:t>nos</a:t>
            </a:r>
            <a:r>
              <a:rPr lang="en-US" sz="2000" dirty="0">
                <a:ln>
                  <a:noFill/>
                </a:ln>
                <a:effectLst/>
                <a:uFill>
                  <a:solidFill>
                    <a:srgbClr val="000000"/>
                  </a:solidFill>
                </a:uFill>
              </a:rPr>
              <a:t> </a:t>
            </a:r>
            <a:r>
              <a:rPr lang="en-US" sz="2000" dirty="0" err="1">
                <a:ln>
                  <a:noFill/>
                </a:ln>
                <a:effectLst/>
                <a:uFill>
                  <a:solidFill>
                    <a:srgbClr val="000000"/>
                  </a:solidFill>
                </a:uFill>
              </a:rPr>
              <a:t>membros</a:t>
            </a:r>
            <a:r>
              <a:rPr lang="en-US" sz="2000" dirty="0">
                <a:ln>
                  <a:noFill/>
                </a:ln>
                <a:effectLst/>
                <a:uFill>
                  <a:solidFill>
                    <a:srgbClr val="000000"/>
                  </a:solidFill>
                </a:uFill>
              </a:rPr>
              <a:t>, </a:t>
            </a:r>
            <a:r>
              <a:rPr lang="en-US" sz="2000" dirty="0" err="1">
                <a:ln>
                  <a:noFill/>
                </a:ln>
                <a:effectLst/>
                <a:uFill>
                  <a:solidFill>
                    <a:srgbClr val="000000"/>
                  </a:solidFill>
                </a:uFill>
              </a:rPr>
              <a:t>convulsões</a:t>
            </a:r>
            <a:r>
              <a:rPr lang="en-US" sz="2000" dirty="0">
                <a:ln>
                  <a:noFill/>
                </a:ln>
                <a:effectLst/>
                <a:uFill>
                  <a:solidFill>
                    <a:srgbClr val="000000"/>
                  </a:solidFill>
                </a:uFill>
              </a:rPr>
              <a:t>, </a:t>
            </a:r>
          </a:p>
          <a:p>
            <a:pPr marL="514350" lvl="1" indent="-228600" defTabSz="9144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000" dirty="0" err="1">
                <a:ln>
                  <a:noFill/>
                </a:ln>
                <a:effectLst/>
                <a:uFill>
                  <a:solidFill>
                    <a:srgbClr val="000000"/>
                  </a:solidFill>
                </a:uFill>
              </a:rPr>
              <a:t>deformidades</a:t>
            </a:r>
            <a:r>
              <a:rPr lang="en-US" sz="2000" dirty="0">
                <a:ln>
                  <a:noFill/>
                </a:ln>
                <a:effectLst/>
                <a:uFill>
                  <a:solidFill>
                    <a:srgbClr val="000000"/>
                  </a:solidFill>
                </a:uFill>
              </a:rPr>
              <a:t> </a:t>
            </a:r>
            <a:r>
              <a:rPr lang="en-US" sz="2000" dirty="0" err="1">
                <a:ln>
                  <a:noFill/>
                </a:ln>
                <a:effectLst/>
                <a:uFill>
                  <a:solidFill>
                    <a:srgbClr val="000000"/>
                  </a:solidFill>
                </a:uFill>
              </a:rPr>
              <a:t>ortopédicas</a:t>
            </a:r>
            <a:r>
              <a:rPr lang="en-US" sz="2000" dirty="0">
                <a:ln>
                  <a:noFill/>
                </a:ln>
                <a:effectLst/>
                <a:uFill>
                  <a:solidFill>
                    <a:srgbClr val="000000"/>
                  </a:solidFill>
                </a:uFill>
              </a:rPr>
              <a:t> (</a:t>
            </a:r>
            <a:r>
              <a:rPr lang="en-US" sz="2000" dirty="0" err="1">
                <a:ln>
                  <a:noFill/>
                </a:ln>
                <a:effectLst/>
                <a:uFill>
                  <a:solidFill>
                    <a:srgbClr val="000000"/>
                  </a:solidFill>
                </a:uFill>
              </a:rPr>
              <a:t>pés</a:t>
            </a:r>
            <a:r>
              <a:rPr lang="en-US" sz="2000" dirty="0">
                <a:ln>
                  <a:noFill/>
                </a:ln>
                <a:effectLst/>
                <a:uFill>
                  <a:solidFill>
                    <a:srgbClr val="000000"/>
                  </a:solidFill>
                </a:uFill>
              </a:rPr>
              <a:t>, </a:t>
            </a:r>
            <a:r>
              <a:rPr lang="en-US" sz="2000" dirty="0" err="1">
                <a:ln>
                  <a:noFill/>
                </a:ln>
                <a:effectLst/>
                <a:uFill>
                  <a:solidFill>
                    <a:srgbClr val="000000"/>
                  </a:solidFill>
                </a:uFill>
              </a:rPr>
              <a:t>quadril</a:t>
            </a:r>
            <a:r>
              <a:rPr lang="en-US" sz="2000" dirty="0">
                <a:ln>
                  <a:noFill/>
                </a:ln>
                <a:effectLst/>
                <a:uFill>
                  <a:solidFill>
                    <a:srgbClr val="000000"/>
                  </a:solidFill>
                </a:uFill>
              </a:rPr>
              <a:t>...)</a:t>
            </a:r>
          </a:p>
          <a:p>
            <a:pPr marL="514350" lvl="1" indent="-228600" defTabSz="9144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000" dirty="0" err="1">
                <a:ln>
                  <a:noFill/>
                </a:ln>
                <a:effectLst/>
                <a:uFill>
                  <a:solidFill>
                    <a:srgbClr val="000000"/>
                  </a:solidFill>
                </a:uFill>
              </a:rPr>
              <a:t>hidrocefalia</a:t>
            </a:r>
            <a:r>
              <a:rPr lang="en-US" sz="2000" dirty="0">
                <a:ln>
                  <a:noFill/>
                </a:ln>
                <a:effectLst/>
                <a:uFill>
                  <a:solidFill>
                    <a:srgbClr val="000000"/>
                  </a:solidFill>
                </a:uFill>
              </a:rPr>
              <a:t>. </a:t>
            </a:r>
          </a:p>
        </p:txBody>
      </p:sp>
      <p:pic>
        <p:nvPicPr>
          <p:cNvPr id="1030" name="Picture 6" descr="Crianças Cadeirante Vetores, Ícones e Planos de Fundo para Baixar Grátis">
            <a:extLst>
              <a:ext uri="{FF2B5EF4-FFF2-40B4-BE49-F238E27FC236}">
                <a16:creationId xmlns:a16="http://schemas.microsoft.com/office/drawing/2014/main" id="{D4D21DDE-6DAC-A4FE-0CFF-3BBB114B29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5665" y="1018346"/>
            <a:ext cx="2968594" cy="4303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6847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A11B42-013A-0FCF-28EF-8491808BC1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584683"/>
            <a:ext cx="9144000" cy="255182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QUAL A INCIDÊNCIA?</a:t>
            </a:r>
          </a:p>
        </p:txBody>
      </p:sp>
    </p:spTree>
    <p:extLst>
      <p:ext uri="{BB962C8B-B14F-4D97-AF65-F5344CB8AC3E}">
        <p14:creationId xmlns:p14="http://schemas.microsoft.com/office/powerpoint/2010/main" val="42410583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officeArt object" descr="Imagem 1">
            <a:extLst>
              <a:ext uri="{FF2B5EF4-FFF2-40B4-BE49-F238E27FC236}">
                <a16:creationId xmlns:a16="http://schemas.microsoft.com/office/drawing/2014/main" id="{FAAA6600-203F-546D-5700-50417BC21F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41" r="9091" b="22978"/>
          <a:stretch/>
        </p:blipFill>
        <p:spPr bwMode="auto">
          <a:xfrm>
            <a:off x="6463473" y="416090"/>
            <a:ext cx="5076514" cy="413736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10" name="Rectangle 19">
            <a:extLst>
              <a:ext uri="{FF2B5EF4-FFF2-40B4-BE49-F238E27FC236}">
                <a16:creationId xmlns:a16="http://schemas.microsoft.com/office/drawing/2014/main" id="{A6BC7E42-FFA4-5ED5-8C04-E073C5574E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383" y="-192024"/>
            <a:ext cx="5472146" cy="112471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rtlCol="0" anchor="b" anchorCtr="0" compatLnSpc="1">
            <a:prstTxWarp prst="textNoShape">
              <a:avLst/>
            </a:prstTxWarp>
            <a:noAutofit/>
          </a:bodyPr>
          <a:lstStyle/>
          <a:p>
            <a:pPr marL="0" marR="0" lvl="0" indent="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altLang="pt-BR" sz="4400" b="0" i="0" u="none" strike="noStrike" cap="none" normalizeH="0" baseline="0" dirty="0">
                <a:ln>
                  <a:noFill/>
                </a:ln>
                <a:effectLst/>
                <a:latin typeface="+mj-lt"/>
                <a:ea typeface="+mj-ea"/>
                <a:cs typeface="+mj-cs"/>
              </a:rPr>
              <a:t>MIELOMENINGOCELE</a:t>
            </a:r>
            <a:endParaRPr kumimoji="0" lang="en-US" altLang="pt-BR" sz="3600" b="0" i="0" u="none" strike="noStrike" cap="none" normalizeH="0" baseline="0" dirty="0">
              <a:ln>
                <a:noFill/>
              </a:ln>
              <a:effectLst/>
              <a:latin typeface="+mj-lt"/>
              <a:ea typeface="+mj-ea"/>
              <a:cs typeface="+mj-cs"/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975E5935-7A29-E3AC-9BEB-D36AE7F6CB78}"/>
              </a:ext>
            </a:extLst>
          </p:cNvPr>
          <p:cNvSpPr txBox="1"/>
          <p:nvPr/>
        </p:nvSpPr>
        <p:spPr>
          <a:xfrm>
            <a:off x="130002" y="958342"/>
            <a:ext cx="5724907" cy="32072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 algn="just">
              <a:lnSpc>
                <a:spcPct val="115000"/>
              </a:lnSpc>
              <a:spcAft>
                <a:spcPts val="800"/>
              </a:spcAft>
              <a:buFont typeface="Wingdings" pitchFamily="2" charset="2"/>
              <a:buChar char="ü"/>
            </a:pPr>
            <a:r>
              <a:rPr lang="pt-PT" sz="1800" dirty="0">
                <a:ln>
                  <a:noFill/>
                </a:ln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+mj-lt"/>
                <a:ea typeface="Verdana" panose="020B0604030504040204" pitchFamily="34" charset="0"/>
                <a:cs typeface="Arial" panose="020B0604020202020204" pitchFamily="34" charset="0"/>
              </a:rPr>
              <a:t>Segundo informa</a:t>
            </a:r>
            <a:r>
              <a:rPr lang="pt-PT" sz="1800" dirty="0">
                <a:ln>
                  <a:noFill/>
                </a:ln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+mj-lt"/>
                <a:ea typeface="Arial Unicode MS"/>
                <a:cs typeface="Arial" panose="020B0604020202020204" pitchFamily="34" charset="0"/>
              </a:rPr>
              <a:t>çõ</a:t>
            </a:r>
            <a:r>
              <a:rPr lang="pt-PT" sz="1800" dirty="0">
                <a:ln>
                  <a:noFill/>
                </a:ln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+mj-lt"/>
                <a:ea typeface="Verdana" panose="020B0604030504040204" pitchFamily="34" charset="0"/>
                <a:cs typeface="Arial" panose="020B0604020202020204" pitchFamily="34" charset="0"/>
              </a:rPr>
              <a:t>es do TABNET/SUS, no Brasil ocorrem 2,3 </a:t>
            </a:r>
            <a:r>
              <a:rPr lang="pt-BR" sz="1800" dirty="0">
                <a:ln>
                  <a:noFill/>
                </a:ln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+mj-lt"/>
                <a:ea typeface="Verdana" panose="020B0604030504040204" pitchFamily="34" charset="0"/>
                <a:cs typeface="Arial" panose="020B0604020202020204" pitchFamily="34" charset="0"/>
              </a:rPr>
              <a:t>casos</a:t>
            </a:r>
            <a:r>
              <a:rPr lang="it-IT" sz="1800" dirty="0">
                <a:ln>
                  <a:noFill/>
                </a:ln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+mj-lt"/>
                <a:ea typeface="Verdana" panose="020B0604030504040204" pitchFamily="34" charset="0"/>
                <a:cs typeface="Arial" panose="020B0604020202020204" pitchFamily="34" charset="0"/>
              </a:rPr>
              <a:t> de </a:t>
            </a:r>
            <a:r>
              <a:rPr lang="it-IT" sz="1800" dirty="0" err="1">
                <a:ln>
                  <a:noFill/>
                </a:ln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+mj-lt"/>
                <a:ea typeface="Verdana" panose="020B0604030504040204" pitchFamily="34" charset="0"/>
                <a:cs typeface="Arial" panose="020B0604020202020204" pitchFamily="34" charset="0"/>
              </a:rPr>
              <a:t>mielomeningocele</a:t>
            </a:r>
            <a:r>
              <a:rPr lang="it-IT" sz="1800" dirty="0">
                <a:ln>
                  <a:noFill/>
                </a:ln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+mj-lt"/>
                <a:ea typeface="Verdana" panose="020B0604030504040204" pitchFamily="34" charset="0"/>
                <a:cs typeface="Arial" panose="020B0604020202020204" pitchFamily="34" charset="0"/>
              </a:rPr>
              <a:t> a cada 10.000 </a:t>
            </a:r>
            <a:r>
              <a:rPr lang="it-IT" sz="1800" dirty="0" err="1">
                <a:ln>
                  <a:noFill/>
                </a:ln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+mj-lt"/>
                <a:ea typeface="Verdana" panose="020B0604030504040204" pitchFamily="34" charset="0"/>
                <a:cs typeface="Arial" panose="020B0604020202020204" pitchFamily="34" charset="0"/>
              </a:rPr>
              <a:t>nascimentos</a:t>
            </a:r>
            <a:r>
              <a:rPr lang="it-IT" sz="1800" dirty="0">
                <a:ln>
                  <a:noFill/>
                </a:ln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+mj-lt"/>
                <a:ea typeface="Verdana" panose="020B060403050404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 algn="just">
              <a:lnSpc>
                <a:spcPct val="115000"/>
              </a:lnSpc>
              <a:spcAft>
                <a:spcPts val="800"/>
              </a:spcAft>
              <a:buFont typeface="Wingdings" pitchFamily="2" charset="2"/>
              <a:buChar char="ü"/>
            </a:pPr>
            <a:r>
              <a:rPr lang="it-IT" sz="1800" dirty="0">
                <a:ln>
                  <a:noFill/>
                </a:ln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+mj-lt"/>
                <a:ea typeface="Verdana" panose="020B0604030504040204" pitchFamily="34" charset="0"/>
                <a:cs typeface="Arial" panose="020B0604020202020204" pitchFamily="34" charset="0"/>
              </a:rPr>
              <a:t>No </a:t>
            </a:r>
            <a:r>
              <a:rPr lang="it-IT" sz="1800" dirty="0" err="1">
                <a:ln>
                  <a:noFill/>
                </a:ln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+mj-lt"/>
                <a:ea typeface="Verdana" panose="020B0604030504040204" pitchFamily="34" charset="0"/>
                <a:cs typeface="Arial" panose="020B0604020202020204" pitchFamily="34" charset="0"/>
              </a:rPr>
              <a:t>Paran</a:t>
            </a:r>
            <a:r>
              <a:rPr lang="pt-PT" sz="1800" dirty="0" err="1">
                <a:ln>
                  <a:noFill/>
                </a:ln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+mj-lt"/>
                <a:ea typeface="Arial Unicode MS"/>
                <a:cs typeface="Arial" panose="020B0604020202020204" pitchFamily="34" charset="0"/>
              </a:rPr>
              <a:t>á</a:t>
            </a:r>
            <a:r>
              <a:rPr lang="pt-PT" sz="1800" dirty="0">
                <a:ln>
                  <a:noFill/>
                </a:ln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+mj-lt"/>
                <a:ea typeface="Arial Unicode MS"/>
                <a:cs typeface="Arial" panose="020B0604020202020204" pitchFamily="34" charset="0"/>
              </a:rPr>
              <a:t>: </a:t>
            </a:r>
            <a:r>
              <a:rPr lang="es-ES_tradnl" sz="1800" dirty="0">
                <a:ln>
                  <a:noFill/>
                </a:ln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+mj-lt"/>
                <a:ea typeface="Verdana" panose="020B0604030504040204" pitchFamily="34" charset="0"/>
                <a:cs typeface="Arial" panose="020B0604020202020204" pitchFamily="34" charset="0"/>
              </a:rPr>
              <a:t>a </a:t>
            </a:r>
            <a:r>
              <a:rPr lang="es-ES_tradnl" sz="1800" dirty="0" err="1">
                <a:ln>
                  <a:noFill/>
                </a:ln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+mj-lt"/>
                <a:ea typeface="Verdana" panose="020B0604030504040204" pitchFamily="34" charset="0"/>
                <a:cs typeface="Arial" panose="020B0604020202020204" pitchFamily="34" charset="0"/>
              </a:rPr>
              <a:t>incid</a:t>
            </a:r>
            <a:r>
              <a:rPr lang="pt-PT" sz="1800" dirty="0" err="1">
                <a:ln>
                  <a:noFill/>
                </a:ln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+mj-lt"/>
                <a:ea typeface="Arial Unicode MS"/>
                <a:cs typeface="Arial" panose="020B0604020202020204" pitchFamily="34" charset="0"/>
              </a:rPr>
              <a:t>ê</a:t>
            </a:r>
            <a:r>
              <a:rPr lang="es-ES_tradnl" sz="1800" dirty="0" err="1">
                <a:ln>
                  <a:noFill/>
                </a:ln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+mj-lt"/>
                <a:ea typeface="Verdana" panose="020B0604030504040204" pitchFamily="34" charset="0"/>
                <a:cs typeface="Arial" panose="020B0604020202020204" pitchFamily="34" charset="0"/>
              </a:rPr>
              <a:t>ncia</a:t>
            </a:r>
            <a:r>
              <a:rPr lang="es-ES_tradnl" sz="1800" dirty="0">
                <a:ln>
                  <a:noFill/>
                </a:ln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+mj-lt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pt-PT" sz="1800" dirty="0">
                <a:ln>
                  <a:noFill/>
                </a:ln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+mj-lt"/>
                <a:ea typeface="Arial Unicode MS"/>
                <a:cs typeface="Arial" panose="020B0604020202020204" pitchFamily="34" charset="0"/>
              </a:rPr>
              <a:t>é </a:t>
            </a:r>
            <a:r>
              <a:rPr lang="pt-PT" sz="1800" dirty="0">
                <a:ln>
                  <a:noFill/>
                </a:ln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+mj-lt"/>
                <a:ea typeface="Verdana" panose="020B0604030504040204" pitchFamily="34" charset="0"/>
                <a:cs typeface="Arial" panose="020B0604020202020204" pitchFamily="34" charset="0"/>
              </a:rPr>
              <a:t>de 2 para cada 10.000.	</a:t>
            </a:r>
            <a:endParaRPr lang="pt-BR" sz="1800" dirty="0">
              <a:ln>
                <a:noFill/>
              </a:ln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+mj-lt"/>
              <a:ea typeface="Arial Unicode MS"/>
              <a:cs typeface="Arial" panose="020B0604020202020204" pitchFamily="34" charset="0"/>
            </a:endParaRPr>
          </a:p>
        </p:txBody>
      </p:sp>
      <p:sp>
        <p:nvSpPr>
          <p:cNvPr id="2" name="Text Box 1" descr="No brasil…">
            <a:extLst>
              <a:ext uri="{FF2B5EF4-FFF2-40B4-BE49-F238E27FC236}">
                <a16:creationId xmlns:a16="http://schemas.microsoft.com/office/drawing/2014/main" id="{4A2E05E1-AD25-BDE7-9722-B6F9748EE1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5512" y="3207258"/>
            <a:ext cx="8414693" cy="269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vert="horz" wrap="square" lIns="45720" tIns="45720" rIns="4572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PT" altLang="pt-BR" sz="2000" b="1" dirty="0">
                <a:solidFill>
                  <a:srgbClr val="4BCAAD"/>
                </a:solidFill>
                <a:uFill>
                  <a:solidFill>
                    <a:srgbClr val="4BCAAD"/>
                  </a:solidFill>
                </a:uFill>
                <a:latin typeface="+mj-lt"/>
                <a:cs typeface="Arial" panose="020B0604020202020204" pitchFamily="34" charset="0"/>
              </a:rPr>
              <a:t>NO BRASIL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PT" altLang="pt-BR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Arial Unicode MS"/>
                <a:cs typeface="Arial" panose="020B0604020202020204" pitchFamily="34" charset="0"/>
              </a:rPr>
              <a:t> 711 crianças por ano no país</a:t>
            </a:r>
            <a:endParaRPr kumimoji="0" lang="pt-PT" altLang="pt-BR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PT" altLang="pt-BR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Arial Unicode MS"/>
                <a:cs typeface="Arial" panose="020B0604020202020204" pitchFamily="34" charset="0"/>
              </a:rPr>
              <a:t> 114 não chegarão à idade adulta</a:t>
            </a:r>
            <a:endParaRPr kumimoji="0" lang="pt-PT" altLang="pt-BR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PT" altLang="pt-BR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Arial Unicode MS"/>
                <a:cs typeface="Arial" panose="020B0604020202020204" pitchFamily="34" charset="0"/>
              </a:rPr>
              <a:t> 57 morrerão antes de completar o primeiro ano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pt-PT" altLang="pt-BR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PT" altLang="pt-BR" sz="2000" b="1" dirty="0">
                <a:solidFill>
                  <a:srgbClr val="4BCAAD"/>
                </a:solidFill>
                <a:uFill>
                  <a:solidFill>
                    <a:srgbClr val="4BCAAD"/>
                  </a:solidFill>
                </a:uFill>
                <a:latin typeface="+mj-lt"/>
                <a:cs typeface="Arial" panose="020B0604020202020204" pitchFamily="34" charset="0"/>
              </a:rPr>
              <a:t>NO PARANÁ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altLang="pt-BR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Arial Unicode MS"/>
                <a:cs typeface="Arial" panose="020B0604020202020204" pitchFamily="34" charset="0"/>
              </a:rPr>
              <a:t> </a:t>
            </a:r>
            <a:r>
              <a:rPr kumimoji="0" lang="pt-PT" altLang="pt-BR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Arial Unicode MS"/>
                <a:cs typeface="Arial" panose="020B0604020202020204" pitchFamily="34" charset="0"/>
              </a:rPr>
              <a:t>Nascem em m</a:t>
            </a:r>
            <a:r>
              <a:rPr kumimoji="0" lang="fr-FR" altLang="pt-BR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Arial Unicode MS"/>
                <a:cs typeface="Arial" panose="020B0604020202020204" pitchFamily="34" charset="0"/>
              </a:rPr>
              <a:t>é</a:t>
            </a:r>
            <a:r>
              <a:rPr kumimoji="0" lang="pt-PT" altLang="pt-BR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Arial Unicode MS"/>
                <a:cs typeface="Arial" panose="020B0604020202020204" pitchFamily="34" charset="0"/>
              </a:rPr>
              <a:t>dia 37 novos casos por ano (3 novos casos por mês)</a:t>
            </a:r>
            <a:endParaRPr lang="pt-PT" altLang="pt-BR" sz="2000" dirty="0">
              <a:solidFill>
                <a:srgbClr val="000000"/>
              </a:solidFill>
              <a:latin typeface="+mj-lt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PT" altLang="pt-BR" sz="20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+mj-lt"/>
              <a:ea typeface="Arial Unicode MS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altLang="pt-BR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Arial Unicode MS"/>
                <a:cs typeface="Arial" panose="020B0604020202020204" pitchFamily="34" charset="0"/>
              </a:rPr>
              <a:t>TABNET/Data SUS e SINASC</a:t>
            </a:r>
            <a:endParaRPr kumimoji="0" lang="pt-PT" altLang="pt-B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17540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9">
            <a:extLst>
              <a:ext uri="{FF2B5EF4-FFF2-40B4-BE49-F238E27FC236}">
                <a16:creationId xmlns:a16="http://schemas.microsoft.com/office/drawing/2014/main" id="{A6BC7E42-FFA4-5ED5-8C04-E073C5574E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2648" y="365124"/>
            <a:ext cx="5221224" cy="206654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rtlCol="0" anchor="b" anchorCtr="0" compatLnSpc="1">
            <a:prstTxWarp prst="textNoShape">
              <a:avLst/>
            </a:prstTxWarp>
            <a:normAutofit/>
          </a:bodyPr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CIRURGIA FETAL DE CORREÇÃO DE MIELOMENINGOCELE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C631D51D-A648-1796-36E7-AB45013976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27" t="10117" r="1255" b="12368"/>
          <a:stretch/>
        </p:blipFill>
        <p:spPr bwMode="auto">
          <a:xfrm>
            <a:off x="7911482" y="707605"/>
            <a:ext cx="2757736" cy="1956816"/>
          </a:xfrm>
          <a:custGeom>
            <a:avLst/>
            <a:gdLst/>
            <a:ahLst/>
            <a:cxnLst/>
            <a:rect l="l" t="t" r="r" b="b"/>
            <a:pathLst>
              <a:path w="2757736" h="2524633">
                <a:moveTo>
                  <a:pt x="21123" y="0"/>
                </a:moveTo>
                <a:lnTo>
                  <a:pt x="2731055" y="0"/>
                </a:lnTo>
                <a:lnTo>
                  <a:pt x="2730838" y="5093"/>
                </a:lnTo>
                <a:cubicBezTo>
                  <a:pt x="2730487" y="45377"/>
                  <a:pt x="2732295" y="85646"/>
                  <a:pt x="2738658" y="125789"/>
                </a:cubicBezTo>
                <a:cubicBezTo>
                  <a:pt x="2756621" y="238377"/>
                  <a:pt x="2761924" y="352450"/>
                  <a:pt x="2754463" y="466085"/>
                </a:cubicBezTo>
                <a:cubicBezTo>
                  <a:pt x="2744150" y="620982"/>
                  <a:pt x="2730085" y="775628"/>
                  <a:pt x="2725799" y="930904"/>
                </a:cubicBezTo>
                <a:cubicBezTo>
                  <a:pt x="2721780" y="1082146"/>
                  <a:pt x="2734774" y="1233389"/>
                  <a:pt x="2744685" y="1383875"/>
                </a:cubicBezTo>
                <a:cubicBezTo>
                  <a:pt x="2759152" y="1603429"/>
                  <a:pt x="2748838" y="1823108"/>
                  <a:pt x="2739863" y="2042788"/>
                </a:cubicBezTo>
                <a:cubicBezTo>
                  <a:pt x="2736448" y="2125925"/>
                  <a:pt x="2737930" y="2209061"/>
                  <a:pt x="2740205" y="2292197"/>
                </a:cubicBezTo>
                <a:lnTo>
                  <a:pt x="2744484" y="2501376"/>
                </a:lnTo>
                <a:lnTo>
                  <a:pt x="2513574" y="2517337"/>
                </a:lnTo>
                <a:cubicBezTo>
                  <a:pt x="2415696" y="2521959"/>
                  <a:pt x="2317754" y="2524358"/>
                  <a:pt x="2219717" y="2524288"/>
                </a:cubicBezTo>
                <a:cubicBezTo>
                  <a:pt x="2139473" y="2526009"/>
                  <a:pt x="2059213" y="2521297"/>
                  <a:pt x="1979578" y="2510176"/>
                </a:cubicBezTo>
                <a:cubicBezTo>
                  <a:pt x="1865287" y="2491406"/>
                  <a:pt x="1749852" y="2477294"/>
                  <a:pt x="1633783" y="2489008"/>
                </a:cubicBezTo>
                <a:cubicBezTo>
                  <a:pt x="1553779" y="2497192"/>
                  <a:pt x="1473902" y="2501991"/>
                  <a:pt x="1393517" y="2501709"/>
                </a:cubicBezTo>
                <a:cubicBezTo>
                  <a:pt x="1208744" y="2501709"/>
                  <a:pt x="1023847" y="2500016"/>
                  <a:pt x="839074" y="2503543"/>
                </a:cubicBezTo>
                <a:cubicBezTo>
                  <a:pt x="674622" y="2506648"/>
                  <a:pt x="510804" y="2513421"/>
                  <a:pt x="346224" y="2496346"/>
                </a:cubicBezTo>
                <a:cubicBezTo>
                  <a:pt x="285491" y="2490066"/>
                  <a:pt x="224679" y="2485859"/>
                  <a:pt x="163814" y="2483127"/>
                </a:cubicBezTo>
                <a:lnTo>
                  <a:pt x="18517" y="2479653"/>
                </a:lnTo>
                <a:lnTo>
                  <a:pt x="18260" y="2465175"/>
                </a:lnTo>
                <a:cubicBezTo>
                  <a:pt x="17160" y="2423362"/>
                  <a:pt x="16458" y="2381580"/>
                  <a:pt x="22836" y="2339990"/>
                </a:cubicBezTo>
                <a:cubicBezTo>
                  <a:pt x="31895" y="2273000"/>
                  <a:pt x="32239" y="2205116"/>
                  <a:pt x="23857" y="2138036"/>
                </a:cubicBezTo>
                <a:cubicBezTo>
                  <a:pt x="8778" y="2011225"/>
                  <a:pt x="9721" y="1883023"/>
                  <a:pt x="26663" y="1756454"/>
                </a:cubicBezTo>
                <a:cubicBezTo>
                  <a:pt x="37125" y="1682587"/>
                  <a:pt x="43121" y="1606552"/>
                  <a:pt x="24367" y="1534088"/>
                </a:cubicBezTo>
                <a:cubicBezTo>
                  <a:pt x="-19775" y="1363773"/>
                  <a:pt x="5996" y="1193203"/>
                  <a:pt x="24367" y="1023781"/>
                </a:cubicBezTo>
                <a:cubicBezTo>
                  <a:pt x="35530" y="932794"/>
                  <a:pt x="35786" y="840798"/>
                  <a:pt x="25133" y="749747"/>
                </a:cubicBezTo>
                <a:cubicBezTo>
                  <a:pt x="6226" y="615268"/>
                  <a:pt x="2577" y="479090"/>
                  <a:pt x="14289" y="343797"/>
                </a:cubicBezTo>
                <a:cubicBezTo>
                  <a:pt x="24877" y="233188"/>
                  <a:pt x="35339" y="122324"/>
                  <a:pt x="22581" y="10822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>
            <a:extLst>
              <a:ext uri="{FF2B5EF4-FFF2-40B4-BE49-F238E27FC236}">
                <a16:creationId xmlns:a16="http://schemas.microsoft.com/office/drawing/2014/main" id="{D7E419F3-4CD8-8416-A6D5-650ABC01BA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68" t="17211" r="11722" b="21836"/>
          <a:stretch/>
        </p:blipFill>
        <p:spPr bwMode="auto">
          <a:xfrm>
            <a:off x="6388701" y="3429000"/>
            <a:ext cx="5803299" cy="2524633"/>
          </a:xfrm>
          <a:custGeom>
            <a:avLst/>
            <a:gdLst/>
            <a:ahLst/>
            <a:cxnLst/>
            <a:rect l="l" t="t" r="r" b="b"/>
            <a:pathLst>
              <a:path w="5803299" h="4141924">
                <a:moveTo>
                  <a:pt x="4086182" y="1329"/>
                </a:moveTo>
                <a:cubicBezTo>
                  <a:pt x="4156698" y="-1238"/>
                  <a:pt x="4227324" y="-85"/>
                  <a:pt x="4297823" y="4799"/>
                </a:cubicBezTo>
                <a:cubicBezTo>
                  <a:pt x="4587107" y="19899"/>
                  <a:pt x="4876647" y="16089"/>
                  <a:pt x="5166059" y="27661"/>
                </a:cubicBezTo>
                <a:cubicBezTo>
                  <a:pt x="5261555" y="31612"/>
                  <a:pt x="5356545" y="10444"/>
                  <a:pt x="5451787" y="9315"/>
                </a:cubicBezTo>
                <a:cubicBezTo>
                  <a:pt x="5565889" y="7904"/>
                  <a:pt x="5680275" y="12949"/>
                  <a:pt x="5794837" y="16636"/>
                </a:cubicBezTo>
                <a:lnTo>
                  <a:pt x="5803299" y="16810"/>
                </a:lnTo>
                <a:lnTo>
                  <a:pt x="5803299" y="4141924"/>
                </a:lnTo>
                <a:lnTo>
                  <a:pt x="25520" y="4141924"/>
                </a:lnTo>
                <a:lnTo>
                  <a:pt x="38276" y="3985509"/>
                </a:lnTo>
                <a:cubicBezTo>
                  <a:pt x="68779" y="3844294"/>
                  <a:pt x="65552" y="3697862"/>
                  <a:pt x="28835" y="3558127"/>
                </a:cubicBezTo>
                <a:cubicBezTo>
                  <a:pt x="-4463" y="3426468"/>
                  <a:pt x="-11352" y="3294426"/>
                  <a:pt x="21053" y="3161618"/>
                </a:cubicBezTo>
                <a:cubicBezTo>
                  <a:pt x="51646" y="3038188"/>
                  <a:pt x="50153" y="2908978"/>
                  <a:pt x="16716" y="2786288"/>
                </a:cubicBezTo>
                <a:cubicBezTo>
                  <a:pt x="9316" y="2754521"/>
                  <a:pt x="4787" y="2722155"/>
                  <a:pt x="3192" y="2689584"/>
                </a:cubicBezTo>
                <a:cubicBezTo>
                  <a:pt x="-6887" y="2570683"/>
                  <a:pt x="10081" y="2453440"/>
                  <a:pt x="24242" y="2335942"/>
                </a:cubicBezTo>
                <a:cubicBezTo>
                  <a:pt x="33683" y="2261054"/>
                  <a:pt x="48099" y="2185401"/>
                  <a:pt x="24242" y="2111279"/>
                </a:cubicBezTo>
                <a:cubicBezTo>
                  <a:pt x="7899" y="2059623"/>
                  <a:pt x="4264" y="2004791"/>
                  <a:pt x="13654" y="1951426"/>
                </a:cubicBezTo>
                <a:cubicBezTo>
                  <a:pt x="29486" y="1856713"/>
                  <a:pt x="32790" y="1760329"/>
                  <a:pt x="23477" y="1664761"/>
                </a:cubicBezTo>
                <a:cubicBezTo>
                  <a:pt x="17328" y="1601751"/>
                  <a:pt x="18272" y="1538243"/>
                  <a:pt x="26284" y="1475437"/>
                </a:cubicBezTo>
                <a:cubicBezTo>
                  <a:pt x="36872" y="1390981"/>
                  <a:pt x="53330" y="1304994"/>
                  <a:pt x="33300" y="1220284"/>
                </a:cubicBezTo>
                <a:cubicBezTo>
                  <a:pt x="1406" y="1085690"/>
                  <a:pt x="7785" y="951224"/>
                  <a:pt x="20543" y="815610"/>
                </a:cubicBezTo>
                <a:cubicBezTo>
                  <a:pt x="30111" y="714697"/>
                  <a:pt x="40700" y="612636"/>
                  <a:pt x="21563" y="510574"/>
                </a:cubicBezTo>
                <a:cubicBezTo>
                  <a:pt x="13335" y="463218"/>
                  <a:pt x="13335" y="414790"/>
                  <a:pt x="21563" y="367433"/>
                </a:cubicBezTo>
                <a:cubicBezTo>
                  <a:pt x="31514" y="303645"/>
                  <a:pt x="40955" y="240494"/>
                  <a:pt x="28197" y="176068"/>
                </a:cubicBezTo>
                <a:cubicBezTo>
                  <a:pt x="22584" y="148001"/>
                  <a:pt x="18374" y="119679"/>
                  <a:pt x="15439" y="91357"/>
                </a:cubicBezTo>
                <a:lnTo>
                  <a:pt x="13471" y="15444"/>
                </a:lnTo>
                <a:lnTo>
                  <a:pt x="161497" y="23093"/>
                </a:lnTo>
                <a:cubicBezTo>
                  <a:pt x="242184" y="25544"/>
                  <a:pt x="322886" y="25615"/>
                  <a:pt x="403652" y="21310"/>
                </a:cubicBezTo>
                <a:cubicBezTo>
                  <a:pt x="579090" y="9611"/>
                  <a:pt x="755048" y="12123"/>
                  <a:pt x="930155" y="28790"/>
                </a:cubicBezTo>
                <a:cubicBezTo>
                  <a:pt x="934727" y="29284"/>
                  <a:pt x="939871" y="27908"/>
                  <a:pt x="944744" y="27978"/>
                </a:cubicBezTo>
                <a:lnTo>
                  <a:pt x="944756" y="27986"/>
                </a:lnTo>
                <a:lnTo>
                  <a:pt x="949368" y="27641"/>
                </a:lnTo>
                <a:lnTo>
                  <a:pt x="981805" y="30065"/>
                </a:lnTo>
                <a:lnTo>
                  <a:pt x="983936" y="28984"/>
                </a:lnTo>
                <a:cubicBezTo>
                  <a:pt x="988825" y="29108"/>
                  <a:pt x="993905" y="30625"/>
                  <a:pt x="998603" y="30483"/>
                </a:cubicBezTo>
                <a:cubicBezTo>
                  <a:pt x="1047368" y="29496"/>
                  <a:pt x="1096133" y="30483"/>
                  <a:pt x="1144770" y="25121"/>
                </a:cubicBezTo>
                <a:cubicBezTo>
                  <a:pt x="1267037" y="10007"/>
                  <a:pt x="1390204" y="6041"/>
                  <a:pt x="1513043" y="13266"/>
                </a:cubicBezTo>
                <a:cubicBezTo>
                  <a:pt x="1691465" y="24557"/>
                  <a:pt x="1870141" y="31472"/>
                  <a:pt x="2048943" y="16089"/>
                </a:cubicBezTo>
                <a:cubicBezTo>
                  <a:pt x="2150537" y="7480"/>
                  <a:pt x="2252129" y="-1693"/>
                  <a:pt x="2353721" y="10161"/>
                </a:cubicBezTo>
                <a:cubicBezTo>
                  <a:pt x="2440545" y="21000"/>
                  <a:pt x="2528079" y="22750"/>
                  <a:pt x="2615195" y="15383"/>
                </a:cubicBezTo>
                <a:cubicBezTo>
                  <a:pt x="2710489" y="8045"/>
                  <a:pt x="2806139" y="8045"/>
                  <a:pt x="2901433" y="15383"/>
                </a:cubicBezTo>
                <a:cubicBezTo>
                  <a:pt x="2992739" y="21029"/>
                  <a:pt x="3084299" y="30483"/>
                  <a:pt x="3175351" y="20323"/>
                </a:cubicBezTo>
                <a:cubicBezTo>
                  <a:pt x="3303357" y="6210"/>
                  <a:pt x="3430983" y="10867"/>
                  <a:pt x="3558737" y="19476"/>
                </a:cubicBezTo>
                <a:cubicBezTo>
                  <a:pt x="3664265" y="26532"/>
                  <a:pt x="3770177" y="36834"/>
                  <a:pt x="3875197" y="20181"/>
                </a:cubicBezTo>
                <a:cubicBezTo>
                  <a:pt x="3945258" y="10183"/>
                  <a:pt x="4015665" y="3895"/>
                  <a:pt x="4086182" y="1329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101" name="CaixaDeTexto 1">
            <a:extLst>
              <a:ext uri="{FF2B5EF4-FFF2-40B4-BE49-F238E27FC236}">
                <a16:creationId xmlns:a16="http://schemas.microsoft.com/office/drawing/2014/main" id="{86A47072-D9A1-14FD-DF19-6E6E00C3DAF2}"/>
              </a:ext>
            </a:extLst>
          </p:cNvPr>
          <p:cNvGraphicFramePr/>
          <p:nvPr/>
        </p:nvGraphicFramePr>
        <p:xfrm>
          <a:off x="612648" y="2843784"/>
          <a:ext cx="5221224" cy="33284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27621812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246</TotalTime>
  <Words>478</Words>
  <Application>Microsoft Office PowerPoint</Application>
  <PresentationFormat>Widescreen</PresentationFormat>
  <Paragraphs>56</Paragraphs>
  <Slides>13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Montserrat Black</vt:lpstr>
      <vt:lpstr>Tw Cen MT</vt:lpstr>
      <vt:lpstr>Wingdings</vt:lpstr>
      <vt:lpstr>Tema do Office</vt:lpstr>
      <vt:lpstr>Apresentação do PowerPoint</vt:lpstr>
      <vt:lpstr>O QUE É ESPINHA BÍFIDA E MIELOMENINGOCELE?</vt:lpstr>
      <vt:lpstr>Apresentação do PowerPoint</vt:lpstr>
      <vt:lpstr>Apresentação do PowerPoint</vt:lpstr>
      <vt:lpstr>Apresentação do PowerPoint</vt:lpstr>
      <vt:lpstr>Apresentação do PowerPoint</vt:lpstr>
      <vt:lpstr>QUAL A INCIDÊNCIA?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Paulo</dc:creator>
  <cp:lastModifiedBy>Ivan Cerqueira Filho</cp:lastModifiedBy>
  <cp:revision>9</cp:revision>
  <dcterms:created xsi:type="dcterms:W3CDTF">2023-10-13T18:47:23Z</dcterms:created>
  <dcterms:modified xsi:type="dcterms:W3CDTF">2025-04-22T16:52:18Z</dcterms:modified>
</cp:coreProperties>
</file>