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solidFill>
                <a:srgbClr val="7695B6"/>
              </a:solidFill>
              <a:prstDash val="solid"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BD8CD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EEBE2">
              <a:alpha val="85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A8A49D"/>
              </a:solidFill>
              <a:prstDash val="solid"/>
              <a:miter lim="400000"/>
            </a:ln>
          </a:left>
          <a:right>
            <a:ln w="12700" cap="flat">
              <a:solidFill>
                <a:srgbClr val="A8A49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8A49D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solidFill>
            <a:srgbClr val="8C8982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D6D3CB"/>
              </a:solidFill>
              <a:prstDash val="solid"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D6D3CB"/>
              </a:solidFill>
              <a:prstDash val="solid"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04507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ha"/>
          <p:cNvSpPr/>
          <p:nvPr/>
        </p:nvSpPr>
        <p:spPr>
          <a:xfrm>
            <a:off x="406400" y="86233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Linha"/>
          <p:cNvSpPr/>
          <p:nvPr/>
        </p:nvSpPr>
        <p:spPr>
          <a:xfrm>
            <a:off x="406400" y="86741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" name="Data"/>
          <p:cNvSpPr txBox="1">
            <a:spLocks noGrp="1"/>
          </p:cNvSpPr>
          <p:nvPr>
            <p:ph type="body" sz="quarter" idx="13"/>
          </p:nvPr>
        </p:nvSpPr>
        <p:spPr>
          <a:xfrm>
            <a:off x="369422" y="8807450"/>
            <a:ext cx="12255501" cy="406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1800" i="1">
                <a:solidFill>
                  <a:srgbClr val="5C86B9"/>
                </a:solidFill>
              </a:defRPr>
            </a:lvl1pPr>
          </a:lstStyle>
          <a:p>
            <a:r>
              <a:t>Data</a:t>
            </a:r>
          </a:p>
        </p:txBody>
      </p:sp>
      <p:sp>
        <p:nvSpPr>
          <p:cNvPr id="16" name="Texto do Título"/>
          <p:cNvSpPr txBox="1">
            <a:spLocks noGrp="1"/>
          </p:cNvSpPr>
          <p:nvPr>
            <p:ph type="title"/>
          </p:nvPr>
        </p:nvSpPr>
        <p:spPr>
          <a:xfrm>
            <a:off x="355600" y="59055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r>
              <a:t>Texto do Título</a:t>
            </a:r>
          </a:p>
        </p:txBody>
      </p:sp>
      <p:sp>
        <p:nvSpPr>
          <p:cNvPr id="17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8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“Digite uma citação aqui.”"/>
          <p:cNvSpPr txBox="1">
            <a:spLocks noGrp="1"/>
          </p:cNvSpPr>
          <p:nvPr>
            <p:ph type="body" sz="quarter" idx="13"/>
          </p:nvPr>
        </p:nvSpPr>
        <p:spPr>
          <a:xfrm>
            <a:off x="1270000" y="4305300"/>
            <a:ext cx="10464800" cy="609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ClrTx/>
              <a:buSzTx/>
              <a:buFontTx/>
              <a:buNone/>
              <a:defRPr sz="3000"/>
            </a:lvl1pPr>
          </a:lstStyle>
          <a:p>
            <a:r>
              <a:t>“Digite uma citação aqui.” </a:t>
            </a:r>
          </a:p>
        </p:txBody>
      </p:sp>
      <p:sp>
        <p:nvSpPr>
          <p:cNvPr id="108" name="–Jaime Silveira"/>
          <p:cNvSpPr txBox="1">
            <a:spLocks noGrp="1"/>
          </p:cNvSpPr>
          <p:nvPr>
            <p:ph type="body" sz="quarter" idx="14"/>
          </p:nvPr>
        </p:nvSpPr>
        <p:spPr>
          <a:xfrm>
            <a:off x="1270000" y="6362700"/>
            <a:ext cx="10464800" cy="6096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200"/>
              </a:spcBef>
              <a:buClrTx/>
              <a:buSzTx/>
              <a:buFontTx/>
              <a:buNone/>
              <a:defRPr sz="3000" i="1">
                <a:solidFill>
                  <a:srgbClr val="5C86B9"/>
                </a:solidFill>
              </a:defRPr>
            </a:lvl1pPr>
          </a:lstStyle>
          <a:p>
            <a:r>
              <a:t>–Jaime Silveira</a:t>
            </a:r>
          </a:p>
        </p:txBody>
      </p:sp>
      <p:sp>
        <p:nvSpPr>
          <p:cNvPr id="109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Imagem"/>
          <p:cNvSpPr>
            <a:spLocks noGrp="1"/>
          </p:cNvSpPr>
          <p:nvPr>
            <p:ph type="pic" idx="13"/>
          </p:nvPr>
        </p:nvSpPr>
        <p:spPr>
          <a:xfrm>
            <a:off x="-342900" y="0"/>
            <a:ext cx="13655989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7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inha"/>
          <p:cNvSpPr/>
          <p:nvPr/>
        </p:nvSpPr>
        <p:spPr>
          <a:xfrm>
            <a:off x="406400" y="86233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6" name="Linha"/>
          <p:cNvSpPr/>
          <p:nvPr/>
        </p:nvSpPr>
        <p:spPr>
          <a:xfrm>
            <a:off x="406400" y="86741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" name="Data"/>
          <p:cNvSpPr txBox="1">
            <a:spLocks noGrp="1"/>
          </p:cNvSpPr>
          <p:nvPr>
            <p:ph type="body" sz="quarter" idx="13"/>
          </p:nvPr>
        </p:nvSpPr>
        <p:spPr>
          <a:xfrm>
            <a:off x="369422" y="8807450"/>
            <a:ext cx="12255501" cy="406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1800" i="1">
                <a:solidFill>
                  <a:srgbClr val="5C86B9"/>
                </a:solidFill>
              </a:defRPr>
            </a:lvl1pPr>
          </a:lstStyle>
          <a:p>
            <a:r>
              <a:t>Data</a:t>
            </a:r>
          </a:p>
        </p:txBody>
      </p:sp>
      <p:sp>
        <p:nvSpPr>
          <p:cNvPr id="28" name="108352003_2880x2057.jpeg"/>
          <p:cNvSpPr>
            <a:spLocks noGrp="1"/>
          </p:cNvSpPr>
          <p:nvPr>
            <p:ph type="pic" idx="14"/>
          </p:nvPr>
        </p:nvSpPr>
        <p:spPr>
          <a:xfrm>
            <a:off x="368300" y="-406400"/>
            <a:ext cx="12269052" cy="8763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9" name="Texto do Título"/>
          <p:cNvSpPr txBox="1">
            <a:spLocks noGrp="1"/>
          </p:cNvSpPr>
          <p:nvPr>
            <p:ph type="title"/>
          </p:nvPr>
        </p:nvSpPr>
        <p:spPr>
          <a:xfrm>
            <a:off x="355600" y="6908800"/>
            <a:ext cx="12293600" cy="1104900"/>
          </a:xfrm>
          <a:prstGeom prst="rect">
            <a:avLst/>
          </a:prstGeom>
        </p:spPr>
        <p:txBody>
          <a:bodyPr anchor="b"/>
          <a:lstStyle/>
          <a:p>
            <a:r>
              <a:t>Texto do Título</a:t>
            </a:r>
          </a:p>
        </p:txBody>
      </p:sp>
      <p:sp>
        <p:nvSpPr>
          <p:cNvPr id="30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3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-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Linha"/>
          <p:cNvSpPr/>
          <p:nvPr/>
        </p:nvSpPr>
        <p:spPr>
          <a:xfrm>
            <a:off x="406400" y="48641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9" name="Linha"/>
          <p:cNvSpPr/>
          <p:nvPr/>
        </p:nvSpPr>
        <p:spPr>
          <a:xfrm>
            <a:off x="406400" y="49149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0" name="Texto do Título"/>
          <p:cNvSpPr txBox="1">
            <a:spLocks noGrp="1"/>
          </p:cNvSpPr>
          <p:nvPr>
            <p:ph type="title"/>
          </p:nvPr>
        </p:nvSpPr>
        <p:spPr>
          <a:xfrm>
            <a:off x="355600" y="26289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r>
              <a:t>Texto do Título</a:t>
            </a:r>
          </a:p>
        </p:txBody>
      </p:sp>
      <p:sp>
        <p:nvSpPr>
          <p:cNvPr id="4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Linha"/>
          <p:cNvSpPr/>
          <p:nvPr/>
        </p:nvSpPr>
        <p:spPr>
          <a:xfrm>
            <a:off x="406400" y="5270500"/>
            <a:ext cx="5689600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9" name="Linha"/>
          <p:cNvSpPr/>
          <p:nvPr/>
        </p:nvSpPr>
        <p:spPr>
          <a:xfrm>
            <a:off x="406400" y="5321300"/>
            <a:ext cx="5689600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0" name="108177208_1914x1620.jpeg"/>
          <p:cNvSpPr>
            <a:spLocks noGrp="1"/>
          </p:cNvSpPr>
          <p:nvPr>
            <p:ph type="pic" idx="13"/>
          </p:nvPr>
        </p:nvSpPr>
        <p:spPr>
          <a:xfrm>
            <a:off x="3987800" y="0"/>
            <a:ext cx="11523699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1" name="Texto do Título"/>
          <p:cNvSpPr txBox="1">
            <a:spLocks noGrp="1"/>
          </p:cNvSpPr>
          <p:nvPr>
            <p:ph type="title"/>
          </p:nvPr>
        </p:nvSpPr>
        <p:spPr>
          <a:xfrm>
            <a:off x="355600" y="1930400"/>
            <a:ext cx="5816600" cy="3238500"/>
          </a:xfrm>
          <a:prstGeom prst="rect">
            <a:avLst/>
          </a:prstGeom>
        </p:spPr>
        <p:txBody>
          <a:bodyPr anchor="b"/>
          <a:lstStyle/>
          <a:p>
            <a:r>
              <a:t>Texto do Título</a:t>
            </a:r>
          </a:p>
        </p:txBody>
      </p:sp>
      <p:sp>
        <p:nvSpPr>
          <p:cNvPr id="52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355600" y="5410200"/>
            <a:ext cx="5816600" cy="33655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5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6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69" name="Nível de Corpo U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4200"/>
              </a:spcBef>
            </a:lvl1pPr>
            <a:lvl2pPr>
              <a:spcBef>
                <a:spcPts val="4200"/>
              </a:spcBef>
            </a:lvl2pPr>
            <a:lvl3pPr>
              <a:spcBef>
                <a:spcPts val="4200"/>
              </a:spcBef>
            </a:lvl3pPr>
            <a:lvl4pPr>
              <a:spcBef>
                <a:spcPts val="4200"/>
              </a:spcBef>
            </a:lvl4pPr>
            <a:lvl5pPr>
              <a:spcBef>
                <a:spcPts val="4200"/>
              </a:spcBef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Linha"/>
          <p:cNvSpPr/>
          <p:nvPr/>
        </p:nvSpPr>
        <p:spPr>
          <a:xfrm>
            <a:off x="406400" y="2565400"/>
            <a:ext cx="5689600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8" name="Linha"/>
          <p:cNvSpPr/>
          <p:nvPr/>
        </p:nvSpPr>
        <p:spPr>
          <a:xfrm>
            <a:off x="406400" y="2616200"/>
            <a:ext cx="5689600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9" name="117356722_2160x1620.jpeg"/>
          <p:cNvSpPr>
            <a:spLocks noGrp="1"/>
          </p:cNvSpPr>
          <p:nvPr>
            <p:ph type="pic" idx="13"/>
          </p:nvPr>
        </p:nvSpPr>
        <p:spPr>
          <a:xfrm>
            <a:off x="303530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0" name="Texto do Título"/>
          <p:cNvSpPr txBox="1">
            <a:spLocks noGrp="1"/>
          </p:cNvSpPr>
          <p:nvPr>
            <p:ph type="title"/>
          </p:nvPr>
        </p:nvSpPr>
        <p:spPr>
          <a:xfrm>
            <a:off x="355600" y="444500"/>
            <a:ext cx="5816600" cy="2044700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81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355600" y="2984500"/>
            <a:ext cx="5816600" cy="6324600"/>
          </a:xfrm>
          <a:prstGeom prst="rect">
            <a:avLst/>
          </a:prstGeom>
        </p:spPr>
        <p:txBody>
          <a:bodyPr/>
          <a:lstStyle>
            <a:lvl1pPr marL="381000" indent="-381000">
              <a:defRPr sz="3000"/>
            </a:lvl1pPr>
            <a:lvl2pPr marL="762000" indent="-381000">
              <a:defRPr sz="3000"/>
            </a:lvl2pPr>
            <a:lvl3pPr marL="1143000" indent="-381000">
              <a:defRPr sz="3000"/>
            </a:lvl3pPr>
            <a:lvl4pPr marL="1524000" indent="-381000">
              <a:defRPr sz="3000"/>
            </a:lvl4pPr>
            <a:lvl5pPr marL="1905000" indent="-381000">
              <a:defRPr sz="30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82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355600" y="444500"/>
            <a:ext cx="12293600" cy="8864600"/>
          </a:xfrm>
          <a:prstGeom prst="rect">
            <a:avLst/>
          </a:prstGeom>
        </p:spPr>
        <p:txBody>
          <a:bodyPr/>
          <a:lstStyle>
            <a:lvl1pPr>
              <a:spcBef>
                <a:spcPts val="4200"/>
              </a:spcBef>
            </a:lvl1pPr>
            <a:lvl2pPr>
              <a:spcBef>
                <a:spcPts val="4200"/>
              </a:spcBef>
            </a:lvl2pPr>
            <a:lvl3pPr>
              <a:spcBef>
                <a:spcPts val="4200"/>
              </a:spcBef>
            </a:lvl3pPr>
            <a:lvl4pPr>
              <a:spcBef>
                <a:spcPts val="4200"/>
              </a:spcBef>
            </a:lvl4pPr>
            <a:lvl5pPr>
              <a:spcBef>
                <a:spcPts val="4200"/>
              </a:spcBef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9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rês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m"/>
          <p:cNvSpPr>
            <a:spLocks noGrp="1"/>
          </p:cNvSpPr>
          <p:nvPr>
            <p:ph type="pic" sz="half" idx="13"/>
          </p:nvPr>
        </p:nvSpPr>
        <p:spPr>
          <a:xfrm>
            <a:off x="6502400" y="4406900"/>
            <a:ext cx="6121401" cy="51768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Imagem"/>
          <p:cNvSpPr>
            <a:spLocks noGrp="1"/>
          </p:cNvSpPr>
          <p:nvPr>
            <p:ph type="pic" sz="half" idx="14"/>
          </p:nvPr>
        </p:nvSpPr>
        <p:spPr>
          <a:xfrm>
            <a:off x="6502400" y="431762"/>
            <a:ext cx="6121401" cy="43688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9" name="Imagem"/>
          <p:cNvSpPr>
            <a:spLocks noGrp="1"/>
          </p:cNvSpPr>
          <p:nvPr>
            <p:ph type="pic" idx="15"/>
          </p:nvPr>
        </p:nvSpPr>
        <p:spPr>
          <a:xfrm>
            <a:off x="-3187700" y="444500"/>
            <a:ext cx="11633200" cy="8724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ha"/>
          <p:cNvSpPr/>
          <p:nvPr/>
        </p:nvSpPr>
        <p:spPr>
          <a:xfrm>
            <a:off x="406400" y="25654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Linha"/>
          <p:cNvSpPr/>
          <p:nvPr/>
        </p:nvSpPr>
        <p:spPr>
          <a:xfrm>
            <a:off x="406400" y="26162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Texto do Título"/>
          <p:cNvSpPr txBox="1">
            <a:spLocks noGrp="1"/>
          </p:cNvSpPr>
          <p:nvPr>
            <p:ph type="title"/>
          </p:nvPr>
        </p:nvSpPr>
        <p:spPr>
          <a:xfrm>
            <a:off x="355600" y="444500"/>
            <a:ext cx="12293600" cy="204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5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355600" y="2984500"/>
            <a:ext cx="12293600" cy="632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6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2331700" y="9220199"/>
            <a:ext cx="317500" cy="355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chemeClr val="accent1">
                    <a:hueOff val="54750"/>
                    <a:satOff val="-1697"/>
                    <a:lumOff val="-18038"/>
                  </a:schemeClr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9pPr>
    </p:titleStyle>
    <p:bodyStyle>
      <a:lvl1pPr marL="508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1pPr>
      <a:lvl2pPr marL="1016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2pPr>
      <a:lvl3pPr marL="1524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3pPr>
      <a:lvl4pPr marL="2032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4pPr>
      <a:lvl5pPr marL="2540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5pPr>
      <a:lvl6pPr marL="3048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6pPr>
      <a:lvl7pPr marL="3556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7pPr>
      <a:lvl8pPr marL="4064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8pPr>
      <a:lvl9pPr marL="4572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marina.saraiva.garcia@gmail.com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Brasília, 23 de outubro de 2019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Brasília, 23 de outubro de 2019</a:t>
            </a:r>
          </a:p>
        </p:txBody>
      </p:sp>
      <p:pic>
        <p:nvPicPr>
          <p:cNvPr id="134" name="Captura de Tela 2019-10-17 às 22.13.12.png" descr="Captura de Tela 2019-10-17 às 22.13.12.png"/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/>
          </a:blip>
          <a:srcRect t="4463" b="4463"/>
          <a:stretch>
            <a:fillRect/>
          </a:stretch>
        </p:blipFill>
        <p:spPr>
          <a:xfrm>
            <a:off x="368300" y="444500"/>
            <a:ext cx="12268200" cy="6324600"/>
          </a:xfrm>
          <a:prstGeom prst="rect">
            <a:avLst/>
          </a:prstGeom>
        </p:spPr>
      </p:pic>
      <p:sp>
        <p:nvSpPr>
          <p:cNvPr id="135" name="Dia Nacional de Conscientização sobre a Esquizofreni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68045">
              <a:defRPr sz="4032" spc="-80"/>
            </a:lvl1pPr>
          </a:lstStyle>
          <a:p>
            <a:r>
              <a:t>Dia Nacional de Conscientização sobre a Esquizofrenia</a:t>
            </a:r>
          </a:p>
        </p:txBody>
      </p:sp>
      <p:sp>
        <p:nvSpPr>
          <p:cNvPr id="136" name="Marina Saraiva Garcia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Marina Saraiva Garcia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apel das Emoçõ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Papel das Emoções</a:t>
            </a:r>
          </a:p>
        </p:txBody>
      </p:sp>
      <p:sp>
        <p:nvSpPr>
          <p:cNvPr id="170" name="Há fortes evidências de que a manifestação psicótica seja precedida de estresse, portanto, as emoções estão claramente envolvidas na gênese e/ou manutenção da vivência psicótica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algn="just"/>
          </a:lstStyle>
          <a:p>
            <a:r>
              <a:t>Há fortes evidências de que a manifestação psicótica seja precedida de estresse, portanto, as emoções estão claramente envolvidas na gênese e/ou manutenção da vivência psicótica. </a:t>
            </a:r>
          </a:p>
        </p:txBody>
      </p:sp>
      <p:sp>
        <p:nvSpPr>
          <p:cNvPr id="171" name="Barretto, 2015"/>
          <p:cNvSpPr txBox="1"/>
          <p:nvPr/>
        </p:nvSpPr>
        <p:spPr>
          <a:xfrm>
            <a:off x="8808615" y="9048750"/>
            <a:ext cx="2423370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Barretto, 2015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Mecanismo de Ação da TCC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Mecanismo de Ação da TCC</a:t>
            </a:r>
          </a:p>
        </p:txBody>
      </p:sp>
      <p:sp>
        <p:nvSpPr>
          <p:cNvPr id="174" name="Buscar a compreensão do transtorno psicótico pelo paciente. Dessa forma, ele poderá adquirir habilidades para algum tipo de autorregulação dos seus sintomas, podendo diminuir os riscos de recaídas;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Buscar a compreensão do transtorno psicótico pelo paciente. Dessa forma, ele poderá adquirir habilidades para algum tipo de autorregulação dos seus sintomas, podendo diminuir os riscos de recaídas;</a:t>
            </a:r>
          </a:p>
        </p:txBody>
      </p:sp>
      <p:sp>
        <p:nvSpPr>
          <p:cNvPr id="175" name="Barretto, 2015"/>
          <p:cNvSpPr txBox="1"/>
          <p:nvPr/>
        </p:nvSpPr>
        <p:spPr>
          <a:xfrm>
            <a:off x="8249815" y="9144000"/>
            <a:ext cx="2423370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Barretto, 2015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Mecanismos de Ação da TCC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Mecanismos de Ação da TCC</a:t>
            </a:r>
          </a:p>
        </p:txBody>
      </p:sp>
      <p:sp>
        <p:nvSpPr>
          <p:cNvPr id="178" name="Abordar crenças disfuncionais, delirantes ou não, mediante técnicas já conhecidas da TCC e, assim, reduzir as perturbações emocionais;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Abordar crenças disfuncionais, delirantes ou não, mediante técnicas já conhecidas da TCC e, assim, reduzir as perturbações emocionais;  </a:t>
            </a:r>
          </a:p>
        </p:txBody>
      </p:sp>
      <p:sp>
        <p:nvSpPr>
          <p:cNvPr id="179" name="Barretto, 2015"/>
          <p:cNvSpPr txBox="1"/>
          <p:nvPr/>
        </p:nvSpPr>
        <p:spPr>
          <a:xfrm>
            <a:off x="8478415" y="9055100"/>
            <a:ext cx="2423370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Barretto, 2015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Mecanismos de Ação da TCC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Mecanismos de Ação da TCC</a:t>
            </a:r>
          </a:p>
        </p:txBody>
      </p:sp>
      <p:sp>
        <p:nvSpPr>
          <p:cNvPr id="182" name="Reduzir a interferência de vivências psicóticas na vida diária do paciente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Reduzir a interferência de vivências psicóticas na vida diária do paciente. </a:t>
            </a:r>
          </a:p>
        </p:txBody>
      </p:sp>
      <p:sp>
        <p:nvSpPr>
          <p:cNvPr id="183" name="Barretto, 2015"/>
          <p:cNvSpPr txBox="1"/>
          <p:nvPr/>
        </p:nvSpPr>
        <p:spPr>
          <a:xfrm>
            <a:off x="8973715" y="9074150"/>
            <a:ext cx="2423370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Barretto, 2015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Famíli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Família</a:t>
            </a:r>
          </a:p>
        </p:txBody>
      </p:sp>
      <p:sp>
        <p:nvSpPr>
          <p:cNvPr id="186" name="O impacto que a esquizofrenia causa na vida do indivíduo e de sua família é devastador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algn="just"/>
            <a:r>
              <a:t>O impacto que a esquizofrenia causa na vida do indivíduo e de sua família é devastador.</a:t>
            </a:r>
          </a:p>
          <a:p>
            <a:pPr algn="just"/>
            <a:r>
              <a:t>A grande maioria dos pacientes com esquizofrenia no Brasil vive com seus familiares, dependendo, pelo menos em parte , de seu apoio emocional e financeiro.</a:t>
            </a:r>
          </a:p>
        </p:txBody>
      </p:sp>
      <p:sp>
        <p:nvSpPr>
          <p:cNvPr id="187" name="Peregrino et al., 2018"/>
          <p:cNvSpPr txBox="1"/>
          <p:nvPr/>
        </p:nvSpPr>
        <p:spPr>
          <a:xfrm>
            <a:off x="7520477" y="9036050"/>
            <a:ext cx="3602646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Peregrino et al., 2018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Famíli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Família</a:t>
            </a:r>
          </a:p>
        </p:txBody>
      </p:sp>
      <p:sp>
        <p:nvSpPr>
          <p:cNvPr id="190" name="A família fica com a responsabilidade de cuidar do paciente e orientar seu dia a dia. Daí a importância do trabalho com parentes para a melhor adaptação do paciente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algn="just"/>
          </a:lstStyle>
          <a:p>
            <a:r>
              <a:t>A família fica com a responsabilidade de cuidar do paciente e orientar seu dia a dia. Daí a importância do trabalho com parentes para a melhor adaptação do paciente. </a:t>
            </a:r>
          </a:p>
        </p:txBody>
      </p:sp>
      <p:sp>
        <p:nvSpPr>
          <p:cNvPr id="191" name="Peregrino et al., 2018"/>
          <p:cNvSpPr txBox="1"/>
          <p:nvPr/>
        </p:nvSpPr>
        <p:spPr>
          <a:xfrm>
            <a:off x="7723677" y="9042400"/>
            <a:ext cx="3602646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Peregrino et al., 2018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ferência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Referências</a:t>
            </a:r>
          </a:p>
        </p:txBody>
      </p:sp>
      <p:sp>
        <p:nvSpPr>
          <p:cNvPr id="194" name="BARRETO, E. Terapia cognitiva para esquizofrenia. In: Esquizofrenia-teoria e clínica. Porto Alegre: Artmed, 2015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96900" indent="-596900" defTabSz="549148">
              <a:spcBef>
                <a:spcPts val="3900"/>
              </a:spcBef>
              <a:buClrTx/>
              <a:buSzPct val="100000"/>
              <a:buFontTx/>
              <a:buAutoNum type="arabicPeriod"/>
              <a:defRPr sz="3572"/>
            </a:pPr>
            <a:r>
              <a:t>BARRETO, E. Terapia cognitiva para esquizofrenia. In: Esquizofrenia-teoria e clínica. Porto Alegre: Artmed, 2015</a:t>
            </a:r>
          </a:p>
          <a:p>
            <a:pPr marL="596900" indent="-596900" defTabSz="549148">
              <a:spcBef>
                <a:spcPts val="3900"/>
              </a:spcBef>
              <a:buClrTx/>
              <a:buSzPct val="100000"/>
              <a:buFontTx/>
              <a:buAutoNum type="arabicPeriod"/>
              <a:defRPr sz="3572"/>
            </a:pPr>
            <a:r>
              <a:t>MOCHCOVITCH, M.D. Primeiro episódio psicótico. In: Esquizofrenia - teoria e clínica. Porto Alegre: Artmed, 2015.</a:t>
            </a:r>
          </a:p>
          <a:p>
            <a:pPr marL="596900" indent="-596900" defTabSz="549148">
              <a:spcBef>
                <a:spcPts val="3900"/>
              </a:spcBef>
              <a:buClrTx/>
              <a:buSzPct val="100000"/>
              <a:buFontTx/>
              <a:buAutoNum type="arabicPeriod"/>
              <a:defRPr sz="3572"/>
            </a:pPr>
            <a:r>
              <a:t>PEREGRINO, A., GARCIA, L.V., MARQUES, R.C., MELEIRO, A.M.A.S. In: Psiquiatria - estudos fundamentais. Rio de Janeiro: Guanabara Koogan, 2018.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Obrigada!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Obrigada!</a:t>
            </a:r>
          </a:p>
        </p:txBody>
      </p:sp>
      <p:sp>
        <p:nvSpPr>
          <p:cNvPr id="197" name="marina.saraiva.garcia@gmail.com…"/>
          <p:cNvSpPr txBox="1">
            <a:spLocks noGrp="1"/>
          </p:cNvSpPr>
          <p:nvPr>
            <p:ph type="body" idx="14"/>
          </p:nvPr>
        </p:nvSpPr>
        <p:spPr>
          <a:xfrm>
            <a:off x="1270000" y="6362700"/>
            <a:ext cx="10464800" cy="1270000"/>
          </a:xfrm>
          <a:prstGeom prst="rect">
            <a:avLst/>
          </a:prstGeom>
        </p:spPr>
        <p:txBody>
          <a:bodyPr/>
          <a:lstStyle/>
          <a:p>
            <a:r>
              <a:rPr u="sng">
                <a:hlinkClick r:id="rId2"/>
              </a:rPr>
              <a:t>marina.saraiva.garcia@gmail.com</a:t>
            </a:r>
          </a:p>
          <a:p>
            <a:r>
              <a:t>WA 61 99165-0741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Declaração de Conflito de Interess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 spc="-119"/>
            </a:lvl1pPr>
          </a:lstStyle>
          <a:p>
            <a:r>
              <a:t>Declaração de Conflito de Interesses</a:t>
            </a:r>
          </a:p>
        </p:txBody>
      </p:sp>
      <p:sp>
        <p:nvSpPr>
          <p:cNvPr id="139" name="Diretora Secretária da Associação Brasileira de Impulsividade e Patologia Dual - ABIPD…"/>
          <p:cNvSpPr txBox="1">
            <a:spLocks noGrp="1"/>
          </p:cNvSpPr>
          <p:nvPr>
            <p:ph type="body" idx="1"/>
          </p:nvPr>
        </p:nvSpPr>
        <p:spPr>
          <a:xfrm>
            <a:off x="598590" y="2984500"/>
            <a:ext cx="12293601" cy="6324600"/>
          </a:xfrm>
          <a:prstGeom prst="rect">
            <a:avLst/>
          </a:prstGeom>
        </p:spPr>
        <p:txBody>
          <a:bodyPr/>
          <a:lstStyle/>
          <a:p>
            <a:pPr marL="0" indent="0" defTabSz="594359">
              <a:lnSpc>
                <a:spcPct val="200000"/>
              </a:lnSpc>
              <a:spcBef>
                <a:spcPts val="500"/>
              </a:spcBef>
              <a:buClr>
                <a:srgbClr val="262626"/>
              </a:buClr>
              <a:buSzTx/>
              <a:buFont typeface="Garamond"/>
              <a:buNone/>
              <a:defRPr sz="2470"/>
            </a:pPr>
            <a:r>
              <a:t>Diretora Secretária da Associação Brasileira de Impulsividade e Patologia Dual - ABIPD</a:t>
            </a:r>
          </a:p>
          <a:p>
            <a:pPr marL="0" indent="0" defTabSz="594359">
              <a:lnSpc>
                <a:spcPct val="200000"/>
              </a:lnSpc>
              <a:spcBef>
                <a:spcPts val="500"/>
              </a:spcBef>
              <a:buClr>
                <a:srgbClr val="262626"/>
              </a:buClr>
              <a:buSzTx/>
              <a:buFont typeface="Garamond"/>
              <a:buNone/>
              <a:defRPr sz="2470"/>
            </a:pPr>
            <a:r>
              <a:t>Representante da Sociedade Brasileira de Neuropsicologia  no Distrito Federal - SBNp</a:t>
            </a:r>
          </a:p>
          <a:p>
            <a:pPr marL="0" indent="0" defTabSz="594359">
              <a:lnSpc>
                <a:spcPct val="200000"/>
              </a:lnSpc>
              <a:spcBef>
                <a:spcPts val="500"/>
              </a:spcBef>
              <a:buClr>
                <a:srgbClr val="262626"/>
              </a:buClr>
              <a:buSzTx/>
              <a:buFont typeface="Garamond"/>
              <a:buNone/>
              <a:defRPr sz="2470"/>
            </a:pPr>
            <a:r>
              <a:t>Mestre em Medicina Molecular pela Universidade Federal de Minas Gerais-UFMG</a:t>
            </a:r>
          </a:p>
          <a:p>
            <a:pPr marL="0" indent="0" defTabSz="594359">
              <a:lnSpc>
                <a:spcPct val="200000"/>
              </a:lnSpc>
              <a:spcBef>
                <a:spcPts val="500"/>
              </a:spcBef>
              <a:buClr>
                <a:srgbClr val="262626"/>
              </a:buClr>
              <a:buSzTx/>
              <a:buFont typeface="Garamond"/>
              <a:buNone/>
              <a:defRPr sz="2470"/>
            </a:pPr>
            <a:r>
              <a:t>Especialista em Psicologia Clínica pelo Conselho Federal de Psicologia - CFP</a:t>
            </a:r>
          </a:p>
          <a:p>
            <a:pPr marL="0" indent="0" defTabSz="594359">
              <a:lnSpc>
                <a:spcPct val="200000"/>
              </a:lnSpc>
              <a:spcBef>
                <a:spcPts val="500"/>
              </a:spcBef>
              <a:buClr>
                <a:srgbClr val="262626"/>
              </a:buClr>
              <a:buSzTx/>
              <a:buFont typeface="Garamond"/>
              <a:buNone/>
              <a:defRPr sz="2470"/>
            </a:pPr>
            <a:r>
              <a:t>Formada em Terapia Cognitivo-Comportamental no  </a:t>
            </a:r>
            <a:r>
              <a:rPr i="1"/>
              <a:t>Beck Institute - </a:t>
            </a:r>
            <a:r>
              <a:t>Philadelphia/EUA</a:t>
            </a:r>
          </a:p>
          <a:p>
            <a:pPr marL="0" indent="0" defTabSz="594359">
              <a:lnSpc>
                <a:spcPct val="200000"/>
              </a:lnSpc>
              <a:spcBef>
                <a:spcPts val="500"/>
              </a:spcBef>
              <a:buClr>
                <a:srgbClr val="262626"/>
              </a:buClr>
              <a:buSzTx/>
              <a:buFont typeface="Garamond"/>
              <a:buNone/>
              <a:defRPr sz="2470"/>
            </a:pPr>
            <a:r>
              <a:t>Neuropsicóloga</a:t>
            </a:r>
          </a:p>
          <a:p>
            <a:pPr marL="0" indent="0" defTabSz="594359">
              <a:lnSpc>
                <a:spcPct val="200000"/>
              </a:lnSpc>
              <a:spcBef>
                <a:spcPts val="500"/>
              </a:spcBef>
              <a:buClr>
                <a:srgbClr val="262626"/>
              </a:buClr>
              <a:buSzTx/>
              <a:buFont typeface="Garamond"/>
              <a:buNone/>
              <a:defRPr sz="2470"/>
            </a:pPr>
            <a:r>
              <a:t>Psicóloga da Secretaria de Saúde do Distrito Federal - SES-DF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Esquizofreni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Esquizofrenia</a:t>
            </a:r>
          </a:p>
        </p:txBody>
      </p:sp>
      <p:sp>
        <p:nvSpPr>
          <p:cNvPr id="142" name="É uma das doenças psíquicas em que a base de tratamento é medicamentoso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algn="just"/>
            <a:r>
              <a:t>É uma das doenças psíquicas em que a base de tratamento é medicamentoso.</a:t>
            </a:r>
          </a:p>
          <a:p>
            <a:pPr algn="just"/>
            <a:r>
              <a:t>Apesar do grande avanço farmacológico, uma estatística incômoda aponta a necessidade de outras abordagens.  </a:t>
            </a:r>
          </a:p>
        </p:txBody>
      </p:sp>
      <p:sp>
        <p:nvSpPr>
          <p:cNvPr id="143" name="Barretto, 2015"/>
          <p:cNvSpPr txBox="1"/>
          <p:nvPr/>
        </p:nvSpPr>
        <p:spPr>
          <a:xfrm>
            <a:off x="7983115" y="9086850"/>
            <a:ext cx="2423370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Barretto, 2015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Esquizofreni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Esquizofrenia</a:t>
            </a:r>
          </a:p>
        </p:txBody>
      </p:sp>
      <p:sp>
        <p:nvSpPr>
          <p:cNvPr id="146" name="Cerca de 25 a 40% dos pacientes com esquizofrenia permanecem sintomáticos apesar do tratamento farmacológico adequado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algn="just"/>
          </a:lstStyle>
          <a:p>
            <a:r>
              <a:t>Cerca de 25 a 40% dos pacientes com esquizofrenia permanecem sintomáticos apesar do tratamento farmacológico adequado.</a:t>
            </a:r>
          </a:p>
        </p:txBody>
      </p:sp>
      <p:sp>
        <p:nvSpPr>
          <p:cNvPr id="147" name="Barretto, 2015"/>
          <p:cNvSpPr txBox="1"/>
          <p:nvPr/>
        </p:nvSpPr>
        <p:spPr>
          <a:xfrm>
            <a:off x="8389515" y="9036050"/>
            <a:ext cx="2423370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Barretto, 2015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ratamento Preco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Tratamento Precoce</a:t>
            </a:r>
          </a:p>
        </p:txBody>
      </p:sp>
      <p:sp>
        <p:nvSpPr>
          <p:cNvPr id="150" name="Há evidências crescentes de que o diagnóstico e tratamento precoces podem melhorar de forma significativa o prognóstico da doença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87679" indent="-487679" algn="just" defTabSz="560831">
              <a:spcBef>
                <a:spcPts val="4000"/>
              </a:spcBef>
              <a:defRPr sz="3648"/>
            </a:pPr>
            <a:endParaRPr/>
          </a:p>
          <a:p>
            <a:pPr marL="487679" indent="-487679" algn="just" defTabSz="560831">
              <a:spcBef>
                <a:spcPts val="4000"/>
              </a:spcBef>
              <a:defRPr sz="3648"/>
            </a:pPr>
            <a:r>
              <a:t>Há evidências crescentes de que o diagnóstico e tratamento precoces podem melhorar de forma significativa o prognóstico da doença. </a:t>
            </a:r>
          </a:p>
          <a:p>
            <a:pPr marL="487679" indent="-487679" algn="just" defTabSz="560831">
              <a:spcBef>
                <a:spcPts val="4000"/>
              </a:spcBef>
              <a:defRPr sz="3648"/>
            </a:pPr>
            <a:r>
              <a:t>Entende-se como tratamento precoce o conjunto de medidas terapêuticas intensivas para a abordagem do quadro que incluiria tratamento farmacológico associado a reabilitação psicossocial e intervenção familiar. </a:t>
            </a:r>
          </a:p>
        </p:txBody>
      </p:sp>
      <p:sp>
        <p:nvSpPr>
          <p:cNvPr id="151" name="Mochcovitch, 2015"/>
          <p:cNvSpPr txBox="1"/>
          <p:nvPr/>
        </p:nvSpPr>
        <p:spPr>
          <a:xfrm>
            <a:off x="8233029" y="9061450"/>
            <a:ext cx="3244342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Mochcovitch, 2015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sicoterapi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Psicoterapia</a:t>
            </a:r>
          </a:p>
        </p:txBody>
      </p:sp>
      <p:sp>
        <p:nvSpPr>
          <p:cNvPr id="154" name="Entre as várias linhas psicoterápicas, a terapia cognitivo-comportamental (TCC) tem destaque, sendo a técnica mais investigada, com inúmeros ensaios clínicos randomizados, revisões sistemáticas e metanálises (estudos que trazem o maior nível de evidência)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algn="just"/>
          </a:lstStyle>
          <a:p>
            <a:r>
              <a:t>Entre as várias linhas psicoterápicas, a terapia cognitivo-comportamental (TCC) tem destaque, sendo a técnica mais investigada, com inúmeros ensaios clínicos randomizados, revisões sistemáticas e metanálises (estudos que trazem o maior nível de evidência). </a:t>
            </a:r>
          </a:p>
        </p:txBody>
      </p:sp>
      <p:sp>
        <p:nvSpPr>
          <p:cNvPr id="155" name="Barretto, 2015"/>
          <p:cNvSpPr txBox="1"/>
          <p:nvPr/>
        </p:nvSpPr>
        <p:spPr>
          <a:xfrm>
            <a:off x="7716415" y="9036050"/>
            <a:ext cx="2423370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Barretto, 2015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sicoterapi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Psicoterapia</a:t>
            </a:r>
          </a:p>
        </p:txBody>
      </p:sp>
      <p:sp>
        <p:nvSpPr>
          <p:cNvPr id="158" name="Pontos-chave 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Pontos-chave :</a:t>
            </a:r>
          </a:p>
          <a:p>
            <a:pPr>
              <a:buClrTx/>
              <a:buSzPct val="45000"/>
              <a:buFontTx/>
              <a:buBlip>
                <a:blip r:embed="rId2"/>
              </a:buBlip>
            </a:pPr>
            <a:r>
              <a:t>Aliança Terapêutica</a:t>
            </a:r>
          </a:p>
          <a:p>
            <a:pPr>
              <a:buClrTx/>
              <a:buSzPct val="45000"/>
              <a:buFontTx/>
              <a:buBlip>
                <a:blip r:embed="rId2"/>
              </a:buBlip>
            </a:pPr>
            <a:r>
              <a:t>Confrontar o delírio</a:t>
            </a:r>
          </a:p>
          <a:p>
            <a:pPr>
              <a:buClrTx/>
              <a:buSzPct val="45000"/>
              <a:buFontTx/>
              <a:buBlip>
                <a:blip r:embed="rId2"/>
              </a:buBlip>
            </a:pPr>
            <a:r>
              <a:t>Desenvolver outra explicação para o delírio</a:t>
            </a:r>
          </a:p>
          <a:p>
            <a:pPr>
              <a:buClrTx/>
              <a:buSzPct val="45000"/>
              <a:buFontTx/>
              <a:buBlip>
                <a:blip r:embed="rId2"/>
              </a:buBlip>
            </a:pPr>
            <a:r>
              <a:t>Reduzir o impacto dos sintomas positivos</a:t>
            </a:r>
          </a:p>
        </p:txBody>
      </p:sp>
      <p:sp>
        <p:nvSpPr>
          <p:cNvPr id="159" name="Barretto, 2015"/>
          <p:cNvSpPr txBox="1"/>
          <p:nvPr/>
        </p:nvSpPr>
        <p:spPr>
          <a:xfrm>
            <a:off x="8910215" y="9137650"/>
            <a:ext cx="2423370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Barretto, 2015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Abordando o delíri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Abordando o delírio</a:t>
            </a:r>
          </a:p>
        </p:txBody>
      </p:sp>
      <p:sp>
        <p:nvSpPr>
          <p:cNvPr id="162" name="Qual tipo conceitual de delírio? Delírios irredutíveis, rígidos ou flexíveis?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Qual tipo conceitual de delírio? Delírios irredutíveis, rígidos ou flexíveis?</a:t>
            </a:r>
          </a:p>
          <a:p>
            <a:r>
              <a:t>Construir nova perspectiva a determinado fato ou adaptar a vivência delirante?</a:t>
            </a:r>
          </a:p>
          <a:p>
            <a:r>
              <a:t>A abordagem deve ser sutil o suficiente para não desafiar, mas também não alimentar o delírio. </a:t>
            </a:r>
          </a:p>
        </p:txBody>
      </p:sp>
      <p:sp>
        <p:nvSpPr>
          <p:cNvPr id="163" name="Barretto, 2015"/>
          <p:cNvSpPr txBox="1"/>
          <p:nvPr/>
        </p:nvSpPr>
        <p:spPr>
          <a:xfrm>
            <a:off x="9024515" y="9099550"/>
            <a:ext cx="2423370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Barretto, 2015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Abordando o delíri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Abordando o delírio </a:t>
            </a:r>
          </a:p>
        </p:txBody>
      </p:sp>
      <p:sp>
        <p:nvSpPr>
          <p:cNvPr id="166" name="A TCC, com suas técnicas, coloca o conteúdo delirante mesmo sendo anômalo, bizarro e irreal no contexto de qualquer outro conteúdo a ser discutido. Trata o delírio como uma crença, entende sua formação (normalização) e cria um ambiente em que o mundo delirante possa ser compartilhado. Toda abertura e discussão é benéfica, seja o tema delirante ou não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algn="just"/>
          </a:lstStyle>
          <a:p>
            <a:r>
              <a:t>A TCC, com suas técnicas, coloca o conteúdo delirante mesmo sendo anômalo, bizarro e irreal no contexto de qualquer outro conteúdo a ser discutido. Trata o delírio como uma crença, entende sua formação (normalização) e cria um ambiente em que o mundo delirante possa ser compartilhado. Toda abertura e discussão é benéfica, seja o tema delirante ou não. </a:t>
            </a:r>
          </a:p>
        </p:txBody>
      </p:sp>
      <p:sp>
        <p:nvSpPr>
          <p:cNvPr id="167" name="Barretto, 2015"/>
          <p:cNvSpPr txBox="1"/>
          <p:nvPr/>
        </p:nvSpPr>
        <p:spPr>
          <a:xfrm>
            <a:off x="8732415" y="9093200"/>
            <a:ext cx="2423370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Barretto, 2015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Editorial">
  <a:themeElements>
    <a:clrScheme name="Editorial">
      <a:dk1>
        <a:srgbClr val="324863"/>
      </a:dk1>
      <a:lt1>
        <a:srgbClr val="634D31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>
              <a:hueOff val="109193"/>
              <a:satOff val="-4874"/>
              <a:lumOff val="129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Editorial">
  <a:themeElements>
    <a:clrScheme name="Editorial">
      <a:dk1>
        <a:srgbClr val="000000"/>
      </a:dk1>
      <a:lt1>
        <a:srgbClr val="FFFFFF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>
              <a:hueOff val="109193"/>
              <a:satOff val="-4874"/>
              <a:lumOff val="129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681</Words>
  <Application>Microsoft Office PowerPoint</Application>
  <PresentationFormat>Personalizar</PresentationFormat>
  <Paragraphs>67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4" baseType="lpstr">
      <vt:lpstr>Didot</vt:lpstr>
      <vt:lpstr>Garamond</vt:lpstr>
      <vt:lpstr>Helvetica</vt:lpstr>
      <vt:lpstr>Helvetica Neue</vt:lpstr>
      <vt:lpstr>Palatino</vt:lpstr>
      <vt:lpstr>Zapf Dingbats</vt:lpstr>
      <vt:lpstr>Editorial</vt:lpstr>
      <vt:lpstr>Dia Nacional de Conscientização sobre a Esquizofrenia</vt:lpstr>
      <vt:lpstr>Declaração de Conflito de Interesses</vt:lpstr>
      <vt:lpstr>Esquizofrenia</vt:lpstr>
      <vt:lpstr>Esquizofrenia</vt:lpstr>
      <vt:lpstr>Tratamento Precoce</vt:lpstr>
      <vt:lpstr>Psicoterapia</vt:lpstr>
      <vt:lpstr>Psicoterapia</vt:lpstr>
      <vt:lpstr>Abordando o delírio</vt:lpstr>
      <vt:lpstr>Abordando o delírio </vt:lpstr>
      <vt:lpstr>Papel das Emoções</vt:lpstr>
      <vt:lpstr>Mecanismo de Ação da TCC</vt:lpstr>
      <vt:lpstr>Mecanismos de Ação da TCC</vt:lpstr>
      <vt:lpstr>Mecanismos de Ação da TCC</vt:lpstr>
      <vt:lpstr>Família</vt:lpstr>
      <vt:lpstr>Família</vt:lpstr>
      <vt:lpstr>Referências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Nacional de Conscientização sobre a Esquizofrenia</dc:title>
  <dc:creator>Ana Carolina Vaz da Silva</dc:creator>
  <cp:lastModifiedBy>Ana Carolina Vaz da Silva</cp:lastModifiedBy>
  <cp:revision>1</cp:revision>
  <dcterms:modified xsi:type="dcterms:W3CDTF">2019-10-23T11:38:50Z</dcterms:modified>
</cp:coreProperties>
</file>