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2"/>
  </p:notesMasterIdLst>
  <p:sldIdLst>
    <p:sldId id="435" r:id="rId3"/>
    <p:sldId id="447" r:id="rId4"/>
    <p:sldId id="490" r:id="rId5"/>
    <p:sldId id="493" r:id="rId6"/>
    <p:sldId id="562" r:id="rId7"/>
    <p:sldId id="609" r:id="rId8"/>
    <p:sldId id="567" r:id="rId9"/>
    <p:sldId id="491" r:id="rId10"/>
    <p:sldId id="605" r:id="rId11"/>
    <p:sldId id="441" r:id="rId12"/>
    <p:sldId id="603" r:id="rId13"/>
    <p:sldId id="602" r:id="rId14"/>
    <p:sldId id="492" r:id="rId15"/>
    <p:sldId id="503" r:id="rId16"/>
    <p:sldId id="489" r:id="rId17"/>
    <p:sldId id="488" r:id="rId18"/>
    <p:sldId id="565" r:id="rId19"/>
    <p:sldId id="563" r:id="rId20"/>
    <p:sldId id="485" r:id="rId21"/>
    <p:sldId id="487" r:id="rId22"/>
    <p:sldId id="570" r:id="rId23"/>
    <p:sldId id="571" r:id="rId24"/>
    <p:sldId id="501" r:id="rId25"/>
    <p:sldId id="569" r:id="rId26"/>
    <p:sldId id="486" r:id="rId27"/>
    <p:sldId id="502" r:id="rId28"/>
    <p:sldId id="606" r:id="rId29"/>
    <p:sldId id="580" r:id="rId30"/>
    <p:sldId id="581" r:id="rId31"/>
    <p:sldId id="582" r:id="rId32"/>
    <p:sldId id="583" r:id="rId33"/>
    <p:sldId id="584" r:id="rId34"/>
    <p:sldId id="585" r:id="rId35"/>
    <p:sldId id="586" r:id="rId36"/>
    <p:sldId id="587" r:id="rId37"/>
    <p:sldId id="588" r:id="rId38"/>
    <p:sldId id="589" r:id="rId39"/>
    <p:sldId id="590" r:id="rId40"/>
    <p:sldId id="591" r:id="rId41"/>
    <p:sldId id="592" r:id="rId42"/>
    <p:sldId id="593" r:id="rId43"/>
    <p:sldId id="594" r:id="rId44"/>
    <p:sldId id="595" r:id="rId45"/>
    <p:sldId id="596" r:id="rId46"/>
    <p:sldId id="597" r:id="rId47"/>
    <p:sldId id="598" r:id="rId48"/>
    <p:sldId id="599" r:id="rId49"/>
    <p:sldId id="600" r:id="rId50"/>
    <p:sldId id="601" r:id="rId5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  <a:srgbClr val="33CCFF"/>
    <a:srgbClr val="0066FF"/>
    <a:srgbClr val="009BD2"/>
    <a:srgbClr val="005828"/>
    <a:srgbClr val="72BFC5"/>
    <a:srgbClr val="5DD5FF"/>
    <a:srgbClr val="45ED45"/>
    <a:srgbClr val="FAB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15" autoAdjust="0"/>
  </p:normalViewPr>
  <p:slideViewPr>
    <p:cSldViewPr>
      <p:cViewPr varScale="1">
        <p:scale>
          <a:sx n="210" d="100"/>
          <a:sy n="210" d="100"/>
        </p:scale>
        <p:origin x="-2496" y="-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92" d="100"/>
        <a:sy n="292" d="100"/>
      </p:scale>
      <p:origin x="0" y="33840"/>
    </p:cViewPr>
  </p:sorterViewPr>
  <p:notesViewPr>
    <p:cSldViewPr>
      <p:cViewPr varScale="1">
        <p:scale>
          <a:sx n="38" d="100"/>
          <a:sy n="38" d="100"/>
        </p:scale>
        <p:origin x="-221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01B9A-75FE-4252-995A-A04F94A3EAF3}" type="datetimeFigureOut">
              <a:rPr lang="pt-BR" smtClean="0"/>
              <a:pPr/>
              <a:t>25/02/16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28BD6-998E-432C-9ADB-7605E6BF648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57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28BD6-998E-432C-9ADB-7605E6BF6480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4714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EFBB-3CF7-4176-B25D-0698CEE6C4BB}" type="datetimeFigureOut">
              <a:rPr lang="pt-BR" smtClean="0"/>
              <a:pPr/>
              <a:t>25/02/16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28AB-FFFE-4C0E-ACA4-B27F07C65B5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01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EFBB-3CF7-4176-B25D-0698CEE6C4BB}" type="datetimeFigureOut">
              <a:rPr lang="pt-BR" smtClean="0"/>
              <a:pPr/>
              <a:t>25/02/16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28AB-FFFE-4C0E-ACA4-B27F07C65B5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9349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EFBB-3CF7-4176-B25D-0698CEE6C4BB}" type="datetimeFigureOut">
              <a:rPr lang="pt-BR" smtClean="0"/>
              <a:pPr/>
              <a:t>25/02/16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28AB-FFFE-4C0E-ACA4-B27F07C65B5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280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759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D91B-1B88-433E-9739-723B7B97329E}" type="datetimeFigureOut">
              <a:rPr lang="pt-BR" smtClean="0"/>
              <a:t>25/02/16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7A422-7FA1-42DC-AAFD-1A60376A2293}" type="slidenum">
              <a:rPr lang="pt-BR" smtClean="0"/>
              <a:t>‹#›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419"/>
            <a:ext cx="8995719" cy="684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1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D91B-1B88-433E-9739-723B7B97329E}" type="datetimeFigureOut">
              <a:rPr lang="pt-BR" smtClean="0"/>
              <a:t>25/02/16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7A422-7FA1-42DC-AAFD-1A60376A2293}" type="slidenum">
              <a:rPr lang="pt-BR" smtClean="0"/>
              <a:t>‹#›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835"/>
            <a:ext cx="9144000" cy="684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3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" y="6416"/>
            <a:ext cx="9144018" cy="684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97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97768-48BC-4A64-8712-5399A7A69A0E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25/02/16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ACC84B-46F9-48C9-8A3E-2290B6A8DB82}" type="slidenum">
              <a:rPr kumimoji="0" lang="en-US" altLang="pt-B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B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15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4A7BDC-5851-4834-9E42-E14A693EC990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25/02/16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2275BE-EF1B-46B5-89F3-84D4F68BB9A3}" type="slidenum">
              <a:rPr kumimoji="0" lang="en-US" altLang="pt-B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B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91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91DC36-6207-4293-9574-94196A7C803E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25/02/16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4C85D8-45D4-405B-A775-3F18B543D4E7}" type="slidenum">
              <a:rPr kumimoji="0" lang="en-US" altLang="pt-B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B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62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BD4703-2986-4C98-BCCF-384AA38F2A83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25/02/16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E931B5-CCEC-45FE-A193-16F87967F422}" type="slidenum">
              <a:rPr kumimoji="0" lang="en-US" altLang="pt-B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B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885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EFBB-3CF7-4176-B25D-0698CEE6C4BB}" type="datetimeFigureOut">
              <a:rPr lang="pt-BR" smtClean="0"/>
              <a:pPr/>
              <a:t>25/02/16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28AB-FFFE-4C0E-ACA4-B27F07C65B5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591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D81A89-FC9F-47E3-9C14-7BDF3A999D4F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25/02/16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04D452-48E7-48A5-AE18-80BC4B4CA487}" type="slidenum">
              <a:rPr kumimoji="0" lang="en-US" altLang="pt-B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B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327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F3FC6A-810E-4409-AC34-D9834E6136D4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25/02/16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49A525-3C42-45F6-B403-CBFC0DDA98B4}" type="slidenum">
              <a:rPr kumimoji="0" lang="en-US" altLang="pt-B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B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499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1CB621-DDDC-4A63-B3A8-B262A41480CF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25/02/16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5CD1A1-B59B-4FDE-A4E7-4594D478C0C3}" type="slidenum">
              <a:rPr kumimoji="0" lang="en-US" altLang="pt-B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B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15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CC1FF-512E-4C4B-A005-87B44B570EF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25/02/16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3855FE-C31F-4F9E-B8C7-C11B12BCC04E}" type="slidenum">
              <a:rPr kumimoji="0" lang="en-US" altLang="pt-B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B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83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1B28C7-B972-4D1A-BD42-D824C4C36C0C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25/02/16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32C8DD-8C37-4FCD-ABA6-9D06BF24B5D8}" type="slidenum">
              <a:rPr kumimoji="0" lang="en-US" altLang="pt-B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B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44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3C4578-0D99-49D7-8076-42F605DFEBA4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25/02/16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155477-0408-44DD-A2E0-BEE6D6EB86E3}" type="slidenum">
              <a:rPr kumimoji="0" lang="en-US" altLang="pt-B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B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819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C721E-7351-423E-8F80-6909D396A2F3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25/02/16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86B7FB-9A23-460C-BFA0-B4A11105DF15}" type="slidenum">
              <a:rPr kumimoji="0" lang="en-US" altLang="pt-B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B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576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lide_padão_fundo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mapa_horizontal_500p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5321300"/>
            <a:ext cx="444976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106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89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EFBB-3CF7-4176-B25D-0698CEE6C4BB}" type="datetimeFigureOut">
              <a:rPr lang="pt-BR" smtClean="0"/>
              <a:pPr/>
              <a:t>25/02/16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28AB-FFFE-4C0E-ACA4-B27F07C65B5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3716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EFBB-3CF7-4176-B25D-0698CEE6C4BB}" type="datetimeFigureOut">
              <a:rPr lang="pt-BR" smtClean="0"/>
              <a:pPr/>
              <a:t>25/02/16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28AB-FFFE-4C0E-ACA4-B27F07C65B5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224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EFBB-3CF7-4176-B25D-0698CEE6C4BB}" type="datetimeFigureOut">
              <a:rPr lang="pt-BR" smtClean="0"/>
              <a:pPr/>
              <a:t>25/02/16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28AB-FFFE-4C0E-ACA4-B27F07C65B5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4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EFBB-3CF7-4176-B25D-0698CEE6C4BB}" type="datetimeFigureOut">
              <a:rPr lang="pt-BR" smtClean="0"/>
              <a:pPr/>
              <a:t>25/02/16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28AB-FFFE-4C0E-ACA4-B27F07C65B5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410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EFBB-3CF7-4176-B25D-0698CEE6C4BB}" type="datetimeFigureOut">
              <a:rPr lang="pt-BR" smtClean="0"/>
              <a:pPr/>
              <a:t>25/02/16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28AB-FFFE-4C0E-ACA4-B27F07C65B5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428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EFBB-3CF7-4176-B25D-0698CEE6C4BB}" type="datetimeFigureOut">
              <a:rPr lang="pt-BR" smtClean="0"/>
              <a:pPr/>
              <a:t>25/02/16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28AB-FFFE-4C0E-ACA4-B27F07C65B5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714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5EFBB-3CF7-4176-B25D-0698CEE6C4BB}" type="datetimeFigureOut">
              <a:rPr lang="pt-BR" smtClean="0"/>
              <a:pPr/>
              <a:t>25/02/16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28AB-FFFE-4C0E-ACA4-B27F07C65B5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488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5EFBB-3CF7-4176-B25D-0698CEE6C4BB}" type="datetimeFigureOut">
              <a:rPr lang="pt-BR" smtClean="0"/>
              <a:pPr/>
              <a:t>25/02/16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28AB-FFFE-4C0E-ACA4-B27F07C65B50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341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3" r:id="rId12"/>
    <p:sldLayoutId id="2147483707" r:id="rId13"/>
    <p:sldLayoutId id="2147483708" r:id="rId14"/>
    <p:sldLayoutId id="214748370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0736E-58A3-4F27-8EE8-58D54B5DC7CF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25/02/16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E8D048-AF79-46BF-A34E-A7F9887025CF}" type="slidenum">
              <a:rPr kumimoji="0" lang="en-US" altLang="pt-BR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pt-BR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46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4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8.jpe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hyperlink" Target="mailto:804428%E2%80%94mandy.elschner@fli.bund.de%E2%80%94FriedrichLoefflerInstitut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hyperlink" Target="http://www.bt.cdc.gov/agent/agentlist-category.asp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slide" Target="slide37.xml"/><Relationship Id="rId9" Type="http://schemas.openxmlformats.org/officeDocument/2006/relationships/slide" Target="slide29.xml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49.emf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2.xls"/><Relationship Id="rId4" Type="http://schemas.openxmlformats.org/officeDocument/2006/relationships/image" Target="../media/image49.emf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3.xls"/><Relationship Id="rId4" Type="http://schemas.openxmlformats.org/officeDocument/2006/relationships/image" Target="../media/image49.emf"/><Relationship Id="rId5" Type="http://schemas.openxmlformats.org/officeDocument/2006/relationships/image" Target="../media/image5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jpe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jpe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apresentação mapa novo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323528" y="116632"/>
            <a:ext cx="853244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pPr algn="ctr"/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MORMO: 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implementação de políticas públicas para controle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pt-BR" altLang="pt-BR" sz="4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  <a:cs typeface="Arial" pitchFamily="34" charset="0"/>
            </a:endParaRPr>
          </a:p>
          <a:p>
            <a:pPr algn="ctr"/>
            <a:endParaRPr lang="pt-BR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hangingPunct="1"/>
            <a:endParaRPr lang="pt-BR" alt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685800" y="2852936"/>
            <a:ext cx="8170168" cy="2306632"/>
          </a:xfrm>
        </p:spPr>
        <p:txBody>
          <a:bodyPr>
            <a:normAutofit fontScale="25000" lnSpcReduction="20000"/>
          </a:bodyPr>
          <a:lstStyle/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5100" b="1" i="1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9000" b="1" i="1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9000" b="1" i="1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9000" b="1" i="1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 b="1" i="1" dirty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 b="1" i="1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 b="1" i="1" dirty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 b="1" i="1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 b="1" i="1" dirty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 b="1" i="1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 b="1" i="1" dirty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 b="1" i="1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8000" b="1" i="1" dirty="0" smtClean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8000" b="1" i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8000" b="1" i="1" dirty="0" smtClean="0">
                <a:latin typeface="Calibri" panose="020F0502020204030204" pitchFamily="34" charset="0"/>
                <a:cs typeface="Arial" pitchFamily="34" charset="0"/>
              </a:rPr>
              <a:t>Guilherme Henrique Figueiredo Marques, MV, </a:t>
            </a:r>
            <a:r>
              <a:rPr lang="pt-BR" altLang="pt-BR" sz="8000" b="1" i="1" dirty="0" err="1" smtClean="0">
                <a:latin typeface="Calibri" panose="020F0502020204030204" pitchFamily="34" charset="0"/>
                <a:cs typeface="Arial" pitchFamily="34" charset="0"/>
              </a:rPr>
              <a:t>MSc</a:t>
            </a:r>
            <a:endParaRPr lang="pt-BR" altLang="pt-BR" sz="8000" b="1" i="1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8000" b="1" i="1" dirty="0" smtClean="0">
                <a:latin typeface="Calibri" panose="020F0502020204030204" pitchFamily="34" charset="0"/>
                <a:cs typeface="Arial" pitchFamily="34" charset="0"/>
              </a:rPr>
              <a:t>Fiscal Federal Agropecuário </a:t>
            </a:r>
            <a:endParaRPr lang="pt-BR" altLang="pt-BR" sz="8000" b="1" i="1" dirty="0">
              <a:latin typeface="Calibri" panose="020F0502020204030204" pitchFamily="34" charset="0"/>
              <a:cs typeface="Arial" pitchFamily="34" charset="0"/>
            </a:endParaRP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8000" dirty="0" smtClean="0">
                <a:latin typeface="Calibri" panose="020F0502020204030204" pitchFamily="34" charset="0"/>
                <a:cs typeface="Arial" pitchFamily="34" charset="0"/>
              </a:rPr>
              <a:t>Departamento </a:t>
            </a:r>
            <a:r>
              <a:rPr lang="pt-BR" altLang="pt-BR" sz="8000" dirty="0">
                <a:latin typeface="Calibri" panose="020F0502020204030204" pitchFamily="34" charset="0"/>
                <a:cs typeface="Arial" pitchFamily="34" charset="0"/>
              </a:rPr>
              <a:t>de Saúde </a:t>
            </a:r>
            <a:r>
              <a:rPr lang="pt-BR" altLang="pt-BR" sz="8000" dirty="0" smtClean="0">
                <a:latin typeface="Calibri" panose="020F0502020204030204" pitchFamily="34" charset="0"/>
                <a:cs typeface="Arial" pitchFamily="34" charset="0"/>
              </a:rPr>
              <a:t>Animal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8000" dirty="0" smtClean="0">
                <a:latin typeface="Calibri" panose="020F0502020204030204" pitchFamily="34" charset="0"/>
                <a:cs typeface="Arial" pitchFamily="34" charset="0"/>
              </a:rPr>
              <a:t>Diretor</a:t>
            </a:r>
          </a:p>
          <a:p>
            <a:pPr marL="0" lvl="0" indent="0" algn="r" fontAlgn="base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800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pt-BR" sz="80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84784"/>
            <a:ext cx="73660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7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548680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Mormo – definição de caso IN 24/2004</a:t>
            </a:r>
            <a:endParaRPr lang="pt-BR" sz="2800" dirty="0">
              <a:solidFill>
                <a:srgbClr val="00863D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5536" y="1484784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altLang="pt-BR" sz="2400" dirty="0">
                <a:ea typeface="ＭＳ Ｐゴシック" panose="020B0600070205080204" pitchFamily="34" charset="-128"/>
              </a:rPr>
              <a:t>Animais reagentes no teste de </a:t>
            </a:r>
            <a:r>
              <a:rPr lang="pt-BR" altLang="pt-BR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Fixação de </a:t>
            </a:r>
            <a:r>
              <a:rPr lang="pt-BR" altLang="pt-BR" sz="24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Complemento com sintomas clínicos</a:t>
            </a:r>
            <a:r>
              <a:rPr lang="pt-BR" altLang="pt-BR" sz="2400" dirty="0" smtClean="0">
                <a:ea typeface="ＭＳ Ｐゴシック" panose="020B0600070205080204" pitchFamily="34" charset="-128"/>
              </a:rPr>
              <a:t>;</a:t>
            </a:r>
          </a:p>
          <a:p>
            <a:pPr algn="just"/>
            <a:endParaRPr lang="pt-BR" altLang="pt-BR" sz="2400" dirty="0" smtClean="0">
              <a:ea typeface="ＭＳ Ｐゴシック" panose="020B0600070205080204" pitchFamily="34" charset="-12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altLang="pt-BR" sz="2400" dirty="0">
                <a:ea typeface="ＭＳ Ｐゴシック" panose="020B0600070205080204" pitchFamily="34" charset="-128"/>
              </a:rPr>
              <a:t>Animais reagentes no teste de </a:t>
            </a:r>
            <a:r>
              <a:rPr lang="pt-BR" altLang="pt-BR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Fixação de </a:t>
            </a:r>
            <a:r>
              <a:rPr lang="pt-BR" altLang="pt-BR" sz="24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Complemento, sem </a:t>
            </a:r>
            <a:r>
              <a:rPr lang="pt-BR" altLang="pt-BR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sintomas clínicos e </a:t>
            </a:r>
            <a:r>
              <a:rPr lang="pt-BR" altLang="pt-BR" sz="24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resultado </a:t>
            </a:r>
            <a:r>
              <a:rPr lang="pt-BR" altLang="pt-BR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positivo </a:t>
            </a:r>
            <a:r>
              <a:rPr lang="pt-BR" altLang="pt-BR" sz="24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em </a:t>
            </a:r>
            <a:r>
              <a:rPr lang="pt-BR" altLang="pt-BR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teste </a:t>
            </a:r>
            <a:r>
              <a:rPr lang="pt-BR" altLang="pt-BR" sz="24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complementar (WB ou </a:t>
            </a:r>
            <a:r>
              <a:rPr lang="pt-BR" altLang="pt-BR" sz="2400" b="1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Maleína</a:t>
            </a:r>
            <a:r>
              <a:rPr lang="pt-BR" altLang="pt-BR" sz="24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)</a:t>
            </a:r>
            <a:r>
              <a:rPr lang="pt-BR" altLang="pt-BR" sz="2400" dirty="0" smtClean="0">
                <a:ea typeface="ＭＳ Ｐゴシック" panose="020B0600070205080204" pitchFamily="34" charset="-128"/>
              </a:rPr>
              <a:t>;</a:t>
            </a:r>
          </a:p>
          <a:p>
            <a:pPr algn="just"/>
            <a:endParaRPr lang="pt-BR" altLang="pt-BR" sz="2400" dirty="0" smtClean="0">
              <a:ea typeface="ＭＳ Ｐゴシック" panose="020B0600070205080204" pitchFamily="34" charset="-12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altLang="pt-BR" sz="2400" dirty="0" smtClean="0">
                <a:ea typeface="ＭＳ Ｐゴシック" panose="020B0600070205080204" pitchFamily="34" charset="-128"/>
              </a:rPr>
              <a:t>Animais não reagentes </a:t>
            </a:r>
            <a:r>
              <a:rPr lang="pt-BR" altLang="pt-BR" sz="2400" dirty="0">
                <a:ea typeface="ＭＳ Ｐゴシック" panose="020B0600070205080204" pitchFamily="34" charset="-128"/>
              </a:rPr>
              <a:t>no teste de Fixação de </a:t>
            </a:r>
            <a:r>
              <a:rPr lang="pt-BR" altLang="pt-BR" sz="2400" dirty="0" smtClean="0">
                <a:ea typeface="ＭＳ Ｐゴシック" panose="020B0600070205080204" pitchFamily="34" charset="-128"/>
              </a:rPr>
              <a:t>Complemento, </a:t>
            </a:r>
            <a:r>
              <a:rPr lang="pt-BR" altLang="pt-BR" sz="24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com sintomas clínicos </a:t>
            </a:r>
            <a:r>
              <a:rPr lang="pt-BR" altLang="pt-BR" sz="24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 resultado positivo em teste </a:t>
            </a:r>
            <a:r>
              <a:rPr lang="pt-BR" altLang="pt-BR" sz="2400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complementar</a:t>
            </a:r>
            <a:r>
              <a:rPr lang="pt-BR" altLang="pt-BR" sz="2400" dirty="0" smtClean="0">
                <a:ea typeface="ＭＳ Ｐゴシック" panose="020B0600070205080204" pitchFamily="34" charset="-128"/>
              </a:rPr>
              <a:t>.</a:t>
            </a:r>
            <a:endParaRPr lang="pt-BR" altLang="pt-BR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8663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548680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00863D"/>
                </a:solidFill>
              </a:rPr>
              <a:t>Instrução Normativa nº </a:t>
            </a:r>
            <a:r>
              <a:rPr lang="pt-BR" altLang="pt-BR" sz="2800" b="1" dirty="0" smtClean="0">
                <a:solidFill>
                  <a:srgbClr val="00863D"/>
                </a:solidFill>
              </a:rPr>
              <a:t>24/2004</a:t>
            </a:r>
            <a:endParaRPr lang="pt-BR" sz="2800" dirty="0">
              <a:solidFill>
                <a:srgbClr val="00863D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5536" y="1484784"/>
            <a:ext cx="8352928" cy="438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pt-BR" altLang="pt-BR" b="1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dirty="0"/>
              <a:t>1. </a:t>
            </a:r>
            <a:r>
              <a:rPr lang="pt-BR" altLang="pt-BR" sz="2400" dirty="0"/>
              <a:t>Exame negativo (FC) para animais originários de estado onde a presença de mormo foi confirmada, em laboratório credenciado:</a:t>
            </a:r>
          </a:p>
          <a:p>
            <a:pPr lvl="1">
              <a:lnSpc>
                <a:spcPct val="80000"/>
              </a:lnSpc>
            </a:pPr>
            <a:r>
              <a:rPr lang="pt-BR" altLang="pt-BR" sz="2400" dirty="0" smtClean="0"/>
              <a:t>- Trânsito </a:t>
            </a:r>
            <a:r>
              <a:rPr lang="pt-BR" altLang="pt-BR" sz="2400" dirty="0"/>
              <a:t>interestadual</a:t>
            </a:r>
          </a:p>
          <a:p>
            <a:pPr lvl="1">
              <a:lnSpc>
                <a:spcPct val="80000"/>
              </a:lnSpc>
            </a:pPr>
            <a:r>
              <a:rPr lang="pt-BR" altLang="pt-BR" sz="2400" dirty="0" smtClean="0"/>
              <a:t>- Eventos </a:t>
            </a:r>
            <a:r>
              <a:rPr lang="pt-BR" altLang="pt-BR" sz="2400" dirty="0"/>
              <a:t>de aglomeração animal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sz="24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400" dirty="0"/>
              <a:t>2. Exame com resultado diferente de negativo (FC)</a:t>
            </a:r>
          </a:p>
          <a:p>
            <a:pPr lvl="1">
              <a:lnSpc>
                <a:spcPct val="80000"/>
              </a:lnSpc>
            </a:pPr>
            <a:r>
              <a:rPr lang="pt-BR" altLang="pt-BR" sz="2400" dirty="0" smtClean="0"/>
              <a:t>- Notificação </a:t>
            </a:r>
            <a:r>
              <a:rPr lang="pt-BR" altLang="pt-BR" sz="2400" dirty="0"/>
              <a:t>imediata ao SVO, para interdição da propriedade e investigação epidemiológica, com busca de possíveis vínculos.</a:t>
            </a:r>
          </a:p>
          <a:p>
            <a:pPr lvl="1">
              <a:lnSpc>
                <a:spcPct val="80000"/>
              </a:lnSpc>
            </a:pPr>
            <a:r>
              <a:rPr lang="pt-BR" altLang="pt-BR" sz="2400" dirty="0" smtClean="0">
                <a:ea typeface="ＭＳ Ｐゴシック" panose="020B0600070205080204" pitchFamily="34" charset="-128"/>
              </a:rPr>
              <a:t>- Realização </a:t>
            </a:r>
            <a:r>
              <a:rPr lang="pt-BR" altLang="pt-BR" sz="2400" dirty="0">
                <a:ea typeface="ＭＳ Ｐゴシック" panose="020B0600070205080204" pitchFamily="34" charset="-128"/>
              </a:rPr>
              <a:t>de teste </a:t>
            </a:r>
            <a:r>
              <a:rPr lang="pt-BR" altLang="pt-BR" sz="2400" dirty="0" smtClean="0">
                <a:ea typeface="ＭＳ Ｐゴシック" panose="020B0600070205080204" pitchFamily="34" charset="-128"/>
              </a:rPr>
              <a:t>complementar </a:t>
            </a:r>
            <a:r>
              <a:rPr lang="pt-BR" altLang="pt-BR" sz="2400" dirty="0">
                <a:ea typeface="ＭＳ Ｐゴシック" panose="020B0600070205080204" pitchFamily="34" charset="-128"/>
              </a:rPr>
              <a:t>(</a:t>
            </a:r>
            <a:r>
              <a:rPr lang="pt-BR" altLang="pt-BR" sz="2400" dirty="0" smtClean="0">
                <a:ea typeface="ＭＳ Ｐゴシック" panose="020B0600070205080204" pitchFamily="34" charset="-128"/>
              </a:rPr>
              <a:t>WB- </a:t>
            </a:r>
            <a:r>
              <a:rPr lang="pt-BR" altLang="pt-BR" sz="2400" dirty="0">
                <a:ea typeface="ＭＳ Ｐゴシック" panose="020B0600070205080204" pitchFamily="34" charset="-128"/>
              </a:rPr>
              <a:t>Laboratório oficial ou </a:t>
            </a:r>
            <a:r>
              <a:rPr lang="pt-BR" altLang="pt-BR" sz="2400" dirty="0" err="1">
                <a:ea typeface="ＭＳ Ｐゴシック" panose="020B0600070205080204" pitchFamily="34" charset="-128"/>
              </a:rPr>
              <a:t>maleína</a:t>
            </a:r>
            <a:r>
              <a:rPr lang="pt-BR" altLang="pt-BR" sz="2400" dirty="0" smtClean="0">
                <a:ea typeface="ＭＳ Ｐゴシック" panose="020B0600070205080204" pitchFamily="34" charset="-128"/>
              </a:rPr>
              <a:t>)*</a:t>
            </a:r>
            <a:r>
              <a:rPr lang="pt-BR" altLang="pt-BR" sz="2400" dirty="0">
                <a:ea typeface="ＭＳ Ｐゴシック" panose="020B0600070205080204" pitchFamily="34" charset="-128"/>
              </a:rPr>
              <a:t>.</a:t>
            </a:r>
            <a:endParaRPr lang="pt-BR" altLang="pt-BR" sz="2400" dirty="0">
              <a:ea typeface="ＭＳ Ｐゴシック" panose="020B0600070205080204" pitchFamily="34" charset="-128"/>
            </a:endParaRPr>
          </a:p>
          <a:p>
            <a:pPr lvl="1">
              <a:lnSpc>
                <a:spcPct val="80000"/>
              </a:lnSpc>
            </a:pPr>
            <a:endParaRPr lang="pt-BR" altLang="pt-BR" sz="2400" dirty="0"/>
          </a:p>
          <a:p>
            <a:pPr lvl="1" algn="r">
              <a:lnSpc>
                <a:spcPct val="80000"/>
              </a:lnSpc>
            </a:pPr>
            <a:r>
              <a:rPr lang="pt-BR" altLang="pt-BR" sz="1600" dirty="0">
                <a:ea typeface="ＭＳ Ｐゴシック" panose="020B0600070205080204" pitchFamily="34" charset="-128"/>
              </a:rPr>
              <a:t>* </a:t>
            </a:r>
            <a:r>
              <a:rPr lang="pt-BR" altLang="pt-BR" sz="1600" dirty="0" smtClean="0">
                <a:ea typeface="ＭＳ Ｐゴシック" panose="020B0600070205080204" pitchFamily="34" charset="-128"/>
              </a:rPr>
              <a:t>adicionalmente: necropsia </a:t>
            </a:r>
            <a:r>
              <a:rPr lang="pt-BR" altLang="pt-BR" sz="1600" dirty="0">
                <a:ea typeface="ＭＳ Ｐゴシック" panose="020B0600070205080204" pitchFamily="34" charset="-128"/>
              </a:rPr>
              <a:t>e colheita de material (</a:t>
            </a:r>
            <a:r>
              <a:rPr lang="pt-BR" altLang="pt-BR" sz="1600" dirty="0" smtClean="0">
                <a:ea typeface="ＭＳ Ｐゴシック" panose="020B0600070205080204" pitchFamily="34" charset="-128"/>
              </a:rPr>
              <a:t>isolamento e </a:t>
            </a:r>
            <a:r>
              <a:rPr lang="pt-BR" altLang="pt-BR" sz="1600" dirty="0">
                <a:ea typeface="ＭＳ Ｐゴシック" panose="020B0600070205080204" pitchFamily="34" charset="-128"/>
              </a:rPr>
              <a:t>sequenciamento).</a:t>
            </a:r>
          </a:p>
          <a:p>
            <a:pPr lvl="1">
              <a:lnSpc>
                <a:spcPct val="80000"/>
              </a:lnSpc>
            </a:pP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182942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548680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00863D"/>
                </a:solidFill>
              </a:rPr>
              <a:t>Instrução Normativa nº </a:t>
            </a:r>
            <a:r>
              <a:rPr lang="pt-BR" altLang="pt-BR" sz="2800" b="1" dirty="0" smtClean="0">
                <a:solidFill>
                  <a:srgbClr val="00863D"/>
                </a:solidFill>
              </a:rPr>
              <a:t>24/2004</a:t>
            </a:r>
            <a:endParaRPr lang="pt-BR" sz="2800" dirty="0">
              <a:solidFill>
                <a:srgbClr val="00863D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82054" y="1240709"/>
            <a:ext cx="7662354" cy="357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endParaRPr lang="pt-BR" altLang="pt-BR" b="1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AutoNum type="arabicPeriod"/>
              <a:defRPr/>
            </a:pPr>
            <a:r>
              <a:rPr lang="pt-BR" altLang="pt-BR" sz="2400" dirty="0">
                <a:ea typeface="ＭＳ Ｐゴシック" panose="020B0600070205080204" pitchFamily="34" charset="-128"/>
              </a:rPr>
              <a:t>Caso confirmado:</a:t>
            </a:r>
          </a:p>
          <a:p>
            <a:pPr>
              <a:lnSpc>
                <a:spcPct val="80000"/>
              </a:lnSpc>
              <a:defRPr/>
            </a:pPr>
            <a:r>
              <a:rPr lang="pt-BR" altLang="pt-BR" sz="2400" dirty="0" smtClean="0">
                <a:ea typeface="ＭＳ Ｐゴシック" panose="020B0600070205080204" pitchFamily="34" charset="-128"/>
              </a:rPr>
              <a:t>       . </a:t>
            </a:r>
            <a:r>
              <a:rPr lang="pt-BR" altLang="pt-BR" sz="2400" dirty="0">
                <a:ea typeface="ＭＳ Ｐゴシック" panose="020B0600070205080204" pitchFamily="34" charset="-128"/>
              </a:rPr>
              <a:t>Eutanásia.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2400" dirty="0">
                <a:ea typeface="ＭＳ Ｐゴシック" panose="020B0600070205080204" pitchFamily="34" charset="-128"/>
              </a:rPr>
              <a:t>. </a:t>
            </a:r>
            <a:r>
              <a:rPr lang="pt-BR" altLang="pt-BR" sz="2400" dirty="0" err="1">
                <a:ea typeface="ＭＳ Ｐゴシック" panose="020B0600070205080204" pitchFamily="34" charset="-128"/>
              </a:rPr>
              <a:t>Enterrio</a:t>
            </a:r>
            <a:r>
              <a:rPr lang="pt-BR" altLang="pt-BR" sz="2400" dirty="0">
                <a:ea typeface="ＭＳ Ｐゴシック" panose="020B0600070205080204" pitchFamily="34" charset="-128"/>
              </a:rPr>
              <a:t> do cadáver;.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2400" dirty="0">
                <a:ea typeface="ＭＳ Ｐゴシック" panose="020B0600070205080204" pitchFamily="34" charset="-128"/>
              </a:rPr>
              <a:t>. Desinfecção de instalações e </a:t>
            </a:r>
            <a:r>
              <a:rPr lang="pt-BR" altLang="pt-BR" sz="2400" dirty="0" err="1">
                <a:ea typeface="ＭＳ Ｐゴシック" panose="020B0600070205080204" pitchFamily="34" charset="-128"/>
              </a:rPr>
              <a:t>fômites</a:t>
            </a:r>
            <a:r>
              <a:rPr lang="pt-BR" altLang="pt-BR" sz="2400" dirty="0">
                <a:ea typeface="ＭＳ Ｐゴシック" panose="020B0600070205080204" pitchFamily="34" charset="-128"/>
              </a:rPr>
              <a:t>.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pt-BR" altLang="pt-BR" sz="2400" dirty="0">
              <a:ea typeface="ＭＳ Ｐゴシック" panose="020B0600070205080204" pitchFamily="34" charset="-128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AutoNum type="arabicPeriod" startAt="2"/>
              <a:defRPr/>
            </a:pPr>
            <a:r>
              <a:rPr lang="pt-BR" altLang="pt-BR" sz="2400" dirty="0">
                <a:ea typeface="ＭＳ Ｐゴシック" panose="020B0600070205080204" pitchFamily="34" charset="-128"/>
              </a:rPr>
              <a:t>Saneamento</a:t>
            </a:r>
          </a:p>
          <a:p>
            <a:pPr marL="0" lvl="1" indent="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pt-BR" altLang="pt-BR" sz="2400" dirty="0">
                <a:ea typeface="ＭＳ Ｐゴシック" panose="020B0600070205080204" pitchFamily="34" charset="-128"/>
              </a:rPr>
              <a:t>	. Dois resultados negativos consecutivos em todos os animais, após a destruição </a:t>
            </a:r>
            <a:r>
              <a:rPr lang="pt-BR" altLang="pt-BR" sz="2400" dirty="0" smtClean="0">
                <a:ea typeface="ＭＳ Ｐゴシック" panose="020B0600070205080204" pitchFamily="34" charset="-128"/>
              </a:rPr>
              <a:t>de </a:t>
            </a:r>
            <a:r>
              <a:rPr lang="pt-BR" altLang="pt-BR" sz="2400" dirty="0">
                <a:ea typeface="ＭＳ Ｐゴシック" panose="020B0600070205080204" pitchFamily="34" charset="-128"/>
              </a:rPr>
              <a:t>último caso confirmado (FC).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pt-BR" altLang="pt-BR" sz="2400" dirty="0">
              <a:ea typeface="ＭＳ Ｐゴシック" panose="020B0600070205080204" pitchFamily="34" charset="-128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pt-BR" altLang="pt-BR" sz="2400" dirty="0"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pt-BR" altLang="pt-BR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1363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-27384"/>
            <a:ext cx="9073008" cy="5306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pt-BR" altLang="pt-BR" sz="2800" b="1" dirty="0" smtClean="0">
                <a:solidFill>
                  <a:srgbClr val="00863D"/>
                </a:solidFill>
                <a:ea typeface="ＭＳ Ｐゴシック" panose="020B0600070205080204" pitchFamily="34" charset="-128"/>
              </a:rPr>
              <a:t>Transmissão</a:t>
            </a:r>
            <a:endParaRPr lang="pt-BR" altLang="pt-BR" sz="2800" b="1" dirty="0">
              <a:solidFill>
                <a:srgbClr val="00863D"/>
              </a:solidFill>
              <a:latin typeface="+mj-lt"/>
            </a:endParaRPr>
          </a:p>
          <a:p>
            <a:pPr marL="800100" lvl="1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altLang="pt-BR" sz="2000" b="1" dirty="0"/>
              <a:t> </a:t>
            </a:r>
            <a:r>
              <a:rPr lang="pt-BR" altLang="pt-BR" sz="2800" dirty="0"/>
              <a:t>ingestão de alimentos contaminados</a:t>
            </a:r>
          </a:p>
          <a:p>
            <a:pPr marL="800100" lvl="1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altLang="pt-BR" sz="2800" dirty="0" smtClean="0"/>
              <a:t>contato </a:t>
            </a:r>
            <a:r>
              <a:rPr lang="pt-BR" altLang="pt-BR" sz="2800" dirty="0"/>
              <a:t>direto com secreção dos doentes ou por  </a:t>
            </a:r>
            <a:r>
              <a:rPr lang="pt-BR" altLang="pt-BR" sz="2800" dirty="0" err="1"/>
              <a:t>fômites</a:t>
            </a:r>
            <a:r>
              <a:rPr lang="pt-BR" altLang="pt-BR" sz="2800" dirty="0"/>
              <a:t> contaminados</a:t>
            </a:r>
          </a:p>
          <a:p>
            <a:pPr marL="800100" lvl="1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altLang="pt-BR" sz="2800" dirty="0"/>
              <a:t> via </a:t>
            </a:r>
            <a:r>
              <a:rPr lang="pt-BR" altLang="pt-BR" sz="2800" dirty="0" err="1"/>
              <a:t>aerógena</a:t>
            </a:r>
            <a:r>
              <a:rPr lang="pt-BR" altLang="pt-BR" sz="2800" dirty="0"/>
              <a:t> – </a:t>
            </a:r>
            <a:r>
              <a:rPr lang="pt-BR" altLang="pt-BR" sz="2800" dirty="0" smtClean="0"/>
              <a:t>perdigotos</a:t>
            </a:r>
            <a:endParaRPr lang="pt-BR" altLang="pt-BR" sz="2000" dirty="0" smtClean="0">
              <a:latin typeface="+mj-lt"/>
            </a:endParaRPr>
          </a:p>
          <a:p>
            <a:pPr lvl="1" algn="just">
              <a:lnSpc>
                <a:spcPct val="125000"/>
              </a:lnSpc>
            </a:pPr>
            <a:endParaRPr lang="pt-BR" altLang="pt-BR" sz="2000" dirty="0">
              <a:latin typeface="+mj-lt"/>
            </a:endParaRPr>
          </a:p>
          <a:p>
            <a:pPr lvl="1" algn="ctr">
              <a:lnSpc>
                <a:spcPct val="125000"/>
              </a:lnSpc>
            </a:pPr>
            <a:endParaRPr lang="pt-BR" altLang="pt-BR" sz="2800" b="1" dirty="0" smtClean="0">
              <a:solidFill>
                <a:srgbClr val="00863D"/>
              </a:solidFill>
              <a:latin typeface="+mj-lt"/>
            </a:endParaRPr>
          </a:p>
          <a:p>
            <a:pPr lvl="1" algn="ctr">
              <a:lnSpc>
                <a:spcPct val="125000"/>
              </a:lnSpc>
            </a:pPr>
            <a:endParaRPr lang="pt-BR" altLang="pt-BR" sz="2800" b="1" dirty="0" smtClean="0">
              <a:solidFill>
                <a:srgbClr val="00863D"/>
              </a:solidFill>
              <a:latin typeface="+mj-lt"/>
            </a:endParaRPr>
          </a:p>
          <a:p>
            <a:pPr lvl="1" algn="ctr">
              <a:lnSpc>
                <a:spcPct val="125000"/>
              </a:lnSpc>
            </a:pPr>
            <a:r>
              <a:rPr lang="pt-BR" altLang="pt-BR" sz="2800" b="1" dirty="0" smtClean="0">
                <a:solidFill>
                  <a:srgbClr val="00863D"/>
                </a:solidFill>
                <a:latin typeface="+mj-lt"/>
              </a:rPr>
              <a:t>Período </a:t>
            </a:r>
            <a:r>
              <a:rPr lang="pt-BR" altLang="pt-BR" sz="2800" b="1" dirty="0">
                <a:solidFill>
                  <a:srgbClr val="00863D"/>
                </a:solidFill>
                <a:latin typeface="+mj-lt"/>
              </a:rPr>
              <a:t>de Incubação</a:t>
            </a:r>
          </a:p>
          <a:p>
            <a:pPr marL="800100" lvl="1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altLang="pt-BR" sz="2800" dirty="0">
                <a:latin typeface="+mj-lt"/>
              </a:rPr>
              <a:t> </a:t>
            </a:r>
            <a:r>
              <a:rPr lang="pt-BR" altLang="pt-BR" sz="2800" dirty="0" smtClean="0">
                <a:latin typeface="+mj-lt"/>
              </a:rPr>
              <a:t>seis meses (OIE)</a:t>
            </a:r>
            <a:endParaRPr lang="pt-BR" altLang="pt-BR" sz="2800" dirty="0">
              <a:latin typeface="+mj-lt"/>
            </a:endParaRPr>
          </a:p>
        </p:txBody>
      </p:sp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772816"/>
            <a:ext cx="3804342" cy="213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5496" y="314067"/>
            <a:ext cx="9073008" cy="5460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pt-BR" altLang="pt-BR" sz="2800" b="1" dirty="0" smtClean="0">
                <a:solidFill>
                  <a:srgbClr val="00863D"/>
                </a:solidFill>
                <a:latin typeface="+mj-lt"/>
              </a:rPr>
              <a:t>Diagnóstico</a:t>
            </a:r>
            <a:endParaRPr lang="pt-BR" altLang="pt-BR" sz="2800" b="1" dirty="0">
              <a:solidFill>
                <a:srgbClr val="00863D"/>
              </a:solidFill>
              <a:latin typeface="+mj-lt"/>
            </a:endParaRPr>
          </a:p>
          <a:p>
            <a:pPr marL="800100" lvl="1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altLang="pt-BR" sz="2800" dirty="0" smtClean="0">
                <a:latin typeface="+mj-lt"/>
              </a:rPr>
              <a:t>Fixação de Complemento - triagem -  (Rede credenciada ou </a:t>
            </a:r>
            <a:r>
              <a:rPr lang="pt-BR" altLang="pt-BR" sz="2800" dirty="0" err="1" smtClean="0">
                <a:latin typeface="+mj-lt"/>
              </a:rPr>
              <a:t>Lanagros</a:t>
            </a:r>
            <a:r>
              <a:rPr lang="pt-BR" altLang="pt-BR" sz="2800" dirty="0" smtClean="0">
                <a:latin typeface="+mj-lt"/>
              </a:rPr>
              <a:t> PE e PA)</a:t>
            </a:r>
            <a:endParaRPr lang="pt-BR" altLang="pt-BR" sz="2800" dirty="0">
              <a:latin typeface="+mj-lt"/>
            </a:endParaRPr>
          </a:p>
          <a:p>
            <a:pPr marL="800100" lvl="1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altLang="pt-BR" sz="2800" dirty="0" err="1" smtClean="0">
                <a:latin typeface="+mj-lt"/>
              </a:rPr>
              <a:t>Maleína</a:t>
            </a:r>
            <a:r>
              <a:rPr lang="pt-BR" altLang="pt-BR" sz="2800" dirty="0" smtClean="0">
                <a:latin typeface="+mj-lt"/>
              </a:rPr>
              <a:t> ou Western </a:t>
            </a:r>
            <a:r>
              <a:rPr lang="pt-BR" altLang="pt-BR" sz="2800" dirty="0" err="1" smtClean="0">
                <a:latin typeface="+mj-lt"/>
              </a:rPr>
              <a:t>Blotting</a:t>
            </a:r>
            <a:r>
              <a:rPr lang="pt-BR" altLang="pt-BR" sz="2800" dirty="0" smtClean="0">
                <a:latin typeface="+mj-lt"/>
              </a:rPr>
              <a:t> (WB) - Teste complementar (SVO e </a:t>
            </a:r>
            <a:r>
              <a:rPr lang="pt-BR" altLang="pt-BR" sz="2800" dirty="0" err="1" smtClean="0">
                <a:latin typeface="+mj-lt"/>
              </a:rPr>
              <a:t>Lanagro</a:t>
            </a:r>
            <a:r>
              <a:rPr lang="pt-BR" altLang="pt-BR" sz="2800" dirty="0" smtClean="0">
                <a:latin typeface="+mj-lt"/>
              </a:rPr>
              <a:t> PE)</a:t>
            </a:r>
          </a:p>
          <a:p>
            <a:pPr marL="0" lvl="1" algn="ctr">
              <a:lnSpc>
                <a:spcPct val="125000"/>
              </a:lnSpc>
            </a:pPr>
            <a:endParaRPr lang="pt-BR" altLang="pt-BR" sz="2800" b="1" dirty="0" smtClean="0">
              <a:solidFill>
                <a:srgbClr val="00863D"/>
              </a:solidFill>
              <a:latin typeface="+mj-lt"/>
            </a:endParaRPr>
          </a:p>
          <a:p>
            <a:pPr marL="0" lvl="1" algn="ctr">
              <a:lnSpc>
                <a:spcPct val="125000"/>
              </a:lnSpc>
            </a:pPr>
            <a:r>
              <a:rPr lang="pt-BR" altLang="pt-BR" sz="2800" b="1" dirty="0" smtClean="0">
                <a:solidFill>
                  <a:srgbClr val="00863D"/>
                </a:solidFill>
                <a:latin typeface="+mj-lt"/>
              </a:rPr>
              <a:t>Provas adicionais</a:t>
            </a:r>
          </a:p>
          <a:p>
            <a:pPr lvl="1" algn="ctr">
              <a:lnSpc>
                <a:spcPct val="125000"/>
              </a:lnSpc>
            </a:pPr>
            <a:endParaRPr lang="pt-BR" altLang="pt-BR" sz="2800" b="1" dirty="0">
              <a:solidFill>
                <a:srgbClr val="00863D"/>
              </a:solidFill>
              <a:latin typeface="Calibri"/>
              <a:cs typeface="Calibri"/>
            </a:endParaRPr>
          </a:p>
          <a:p>
            <a:pPr marL="800100" lvl="1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altLang="pt-BR" sz="2800" dirty="0" smtClean="0">
                <a:latin typeface="Calibri"/>
                <a:cs typeface="Calibri"/>
              </a:rPr>
              <a:t>Isolamento e PCR (</a:t>
            </a:r>
            <a:r>
              <a:rPr lang="pt-BR" altLang="pt-BR" sz="2800" dirty="0" err="1" smtClean="0">
                <a:latin typeface="Calibri"/>
                <a:cs typeface="Calibri"/>
              </a:rPr>
              <a:t>Lanagros</a:t>
            </a:r>
            <a:r>
              <a:rPr lang="pt-BR" altLang="pt-BR" sz="2800" dirty="0" smtClean="0">
                <a:latin typeface="Calibri"/>
                <a:cs typeface="Calibri"/>
              </a:rPr>
              <a:t> PE e MG)</a:t>
            </a:r>
          </a:p>
          <a:p>
            <a:pPr marL="800100" lvl="1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BR" altLang="pt-BR" sz="2800" dirty="0" smtClean="0">
                <a:latin typeface="Calibri"/>
                <a:cs typeface="Calibri"/>
              </a:rPr>
              <a:t>Sequenciamento </a:t>
            </a:r>
            <a:r>
              <a:rPr lang="pt-BR" altLang="pt-BR" sz="2800" dirty="0">
                <a:latin typeface="Calibri"/>
                <a:cs typeface="Calibri"/>
              </a:rPr>
              <a:t>(</a:t>
            </a:r>
            <a:r>
              <a:rPr lang="pt-BR" altLang="pt-BR" sz="2800" dirty="0" err="1" smtClean="0">
                <a:latin typeface="Calibri"/>
                <a:cs typeface="Calibri"/>
              </a:rPr>
              <a:t>Lanagro</a:t>
            </a:r>
            <a:r>
              <a:rPr lang="pt-BR" altLang="pt-BR" sz="2800" dirty="0" smtClean="0">
                <a:latin typeface="Calibri"/>
                <a:cs typeface="Calibri"/>
              </a:rPr>
              <a:t> MG)</a:t>
            </a:r>
            <a:endParaRPr lang="pt-BR" altLang="pt-BR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9192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07504" y="172495"/>
            <a:ext cx="8784976" cy="591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25000"/>
              </a:lnSpc>
            </a:pPr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Animais historicamente afetados</a:t>
            </a:r>
          </a:p>
        </p:txBody>
      </p:sp>
      <p:pic>
        <p:nvPicPr>
          <p:cNvPr id="5" name="Picture 3" descr="Digitalizar0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56" y="836712"/>
            <a:ext cx="3643312" cy="2376488"/>
          </a:xfrm>
          <a:prstGeom prst="rect">
            <a:avLst/>
          </a:prstGeom>
          <a:noFill/>
          <a:ln w="57150" cmpd="thickThin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igitalizar0008"/>
          <p:cNvPicPr>
            <a:picLocks noChangeAspect="1" noChangeArrowheads="1"/>
          </p:cNvPicPr>
          <p:nvPr/>
        </p:nvPicPr>
        <p:blipFill>
          <a:blip r:embed="rId4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08" y="791716"/>
            <a:ext cx="3784899" cy="246305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SC003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6992"/>
            <a:ext cx="3686175" cy="23717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SC00001"/>
          <p:cNvPicPr>
            <a:picLocks noChangeAspect="1" noChangeArrowheads="1"/>
          </p:cNvPicPr>
          <p:nvPr/>
        </p:nvPicPr>
        <p:blipFill>
          <a:blip r:embed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08" y="3330204"/>
            <a:ext cx="3506911" cy="2371725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14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5496" y="116632"/>
            <a:ext cx="910850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25000"/>
              </a:lnSpc>
            </a:pPr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Animais atualmente afetados </a:t>
            </a:r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806716"/>
            <a:ext cx="3456310" cy="259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764704"/>
            <a:ext cx="3510812" cy="25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3" y="3429000"/>
            <a:ext cx="3987861" cy="22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44008" y="764704"/>
            <a:ext cx="30321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t-BR" altLang="pt-BR" b="1" dirty="0"/>
              <a:t>Ceará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95536" y="980728"/>
            <a:ext cx="2528887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ctr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t-BR" altLang="pt-BR" b="1" dirty="0"/>
              <a:t>Pernambuco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181145" y="3501008"/>
            <a:ext cx="1886799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t-BR" altLang="pt-BR" b="1" dirty="0"/>
              <a:t>Minas Gerais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076790"/>
            <a:ext cx="3510811" cy="2584806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5502296" y="3429000"/>
            <a:ext cx="1581202" cy="3194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t-BR" altLang="pt-BR" b="1" dirty="0" smtClean="0"/>
              <a:t>São Paulo</a:t>
            </a:r>
            <a:endParaRPr lang="pt-BR" altLang="pt-BR" b="1" dirty="0"/>
          </a:p>
        </p:txBody>
      </p:sp>
    </p:spTree>
    <p:extLst>
      <p:ext uri="{BB962C8B-B14F-4D97-AF65-F5344CB8AC3E}">
        <p14:creationId xmlns:p14="http://schemas.microsoft.com/office/powerpoint/2010/main" val="265439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35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́deo 0024 - Copi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416594">
            <a:off x="739799" y="1944084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79512" y="476672"/>
            <a:ext cx="518457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90000"/>
              </a:lnSpc>
            </a:pPr>
            <a:r>
              <a:rPr lang="pt-BR" sz="2800" dirty="0">
                <a:solidFill>
                  <a:srgbClr val="006600"/>
                </a:solidFill>
              </a:rPr>
              <a:t>Sintomas: Forma </a:t>
            </a:r>
            <a:r>
              <a:rPr lang="pt-BR" sz="2800" dirty="0" smtClean="0">
                <a:solidFill>
                  <a:srgbClr val="006600"/>
                </a:solidFill>
              </a:rPr>
              <a:t>aguda – quando a doença apareceu no país</a:t>
            </a:r>
            <a:endParaRPr lang="pt-BR" sz="2800" dirty="0">
              <a:solidFill>
                <a:srgbClr val="0066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48464" y="3212976"/>
            <a:ext cx="3024336" cy="28761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pt-BR" dirty="0">
                <a:solidFill>
                  <a:srgbClr val="006600"/>
                </a:solidFill>
              </a:rPr>
              <a:t>Febre alta</a:t>
            </a:r>
          </a:p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pt-BR" dirty="0">
                <a:solidFill>
                  <a:srgbClr val="006600"/>
                </a:solidFill>
              </a:rPr>
              <a:t> Descarga nasal </a:t>
            </a:r>
            <a:r>
              <a:rPr lang="pt-BR" dirty="0" smtClean="0">
                <a:solidFill>
                  <a:srgbClr val="006600"/>
                </a:solidFill>
              </a:rPr>
              <a:t>l</a:t>
            </a:r>
            <a:endParaRPr lang="pt-BR" dirty="0">
              <a:solidFill>
                <a:srgbClr val="006600"/>
              </a:solidFill>
            </a:endParaRPr>
          </a:p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pt-BR" dirty="0">
                <a:solidFill>
                  <a:srgbClr val="006600"/>
                </a:solidFill>
              </a:rPr>
              <a:t> Emagrecimento</a:t>
            </a:r>
          </a:p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pt-BR" dirty="0">
                <a:solidFill>
                  <a:srgbClr val="006600"/>
                </a:solidFill>
              </a:rPr>
              <a:t> Formação de abscessos isolados ou confluentes subcutâneos</a:t>
            </a:r>
          </a:p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pt-BR" dirty="0">
                <a:solidFill>
                  <a:srgbClr val="006600"/>
                </a:solidFill>
              </a:rPr>
              <a:t> Depressão </a:t>
            </a:r>
          </a:p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pt-BR" dirty="0">
                <a:solidFill>
                  <a:srgbClr val="006600"/>
                </a:solidFill>
              </a:rPr>
              <a:t> Edema e </a:t>
            </a:r>
            <a:r>
              <a:rPr lang="pt-BR" dirty="0" err="1">
                <a:solidFill>
                  <a:srgbClr val="006600"/>
                </a:solidFill>
              </a:rPr>
              <a:t>linfangite</a:t>
            </a:r>
            <a:endParaRPr lang="pt-BR" dirty="0">
              <a:solidFill>
                <a:srgbClr val="006600"/>
              </a:solidFill>
            </a:endParaRPr>
          </a:p>
          <a:p>
            <a:pPr lvl="2">
              <a:lnSpc>
                <a:spcPct val="70000"/>
              </a:lnSpc>
              <a:spcBef>
                <a:spcPct val="50000"/>
              </a:spcBef>
            </a:pPr>
            <a:r>
              <a:rPr lang="pt-BR" dirty="0">
                <a:solidFill>
                  <a:srgbClr val="006600"/>
                </a:solidFill>
              </a:rPr>
              <a:t> </a:t>
            </a:r>
            <a:r>
              <a:rPr lang="pt-BR" dirty="0" err="1">
                <a:solidFill>
                  <a:srgbClr val="006600"/>
                </a:solidFill>
              </a:rPr>
              <a:t>Epistaxe</a:t>
            </a:r>
            <a:endParaRPr lang="pt-BR" dirty="0">
              <a:solidFill>
                <a:srgbClr val="006600"/>
              </a:solidFill>
            </a:endParaRPr>
          </a:p>
        </p:txBody>
      </p:sp>
      <p:pic>
        <p:nvPicPr>
          <p:cNvPr id="7" name="Picture 2" descr="Digitalizar013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2808730" cy="4720383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1166" r="1762" b="1166"/>
          <a:stretch>
            <a:fillRect/>
          </a:stretch>
        </p:blipFill>
        <p:spPr bwMode="auto">
          <a:xfrm>
            <a:off x="5652120" y="692696"/>
            <a:ext cx="2808312" cy="475252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2" descr="Digitalizar01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2808312" cy="4824536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421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35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316416" y="188640"/>
            <a:ext cx="6841059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algn="just" eaLnBrk="1" hangingPunct="1"/>
            <a:r>
              <a:rPr lang="pt-BR" sz="3200" b="1" dirty="0">
                <a:solidFill>
                  <a:srgbClr val="00FF99"/>
                </a:solidFill>
                <a:latin typeface="Book Antiqua" charset="0"/>
              </a:rPr>
              <a:t>     </a:t>
            </a:r>
            <a:r>
              <a:rPr lang="pt-BR" sz="3200" b="1" dirty="0" smtClean="0">
                <a:solidFill>
                  <a:srgbClr val="00FF99"/>
                </a:solidFill>
                <a:latin typeface="Book Antiqua" charset="0"/>
              </a:rPr>
              <a:t>                     </a:t>
            </a:r>
            <a:endParaRPr lang="pt-BR" sz="4400" dirty="0">
              <a:solidFill>
                <a:srgbClr val="006600"/>
              </a:solidFill>
            </a:endParaRPr>
          </a:p>
          <a:p>
            <a:pPr lvl="1" algn="just" eaLnBrk="1" hangingPunct="1"/>
            <a:r>
              <a:rPr lang="pt-BR" sz="3200" b="1" dirty="0">
                <a:solidFill>
                  <a:srgbClr val="006600"/>
                </a:solidFill>
              </a:rPr>
              <a:t>     </a:t>
            </a:r>
            <a:r>
              <a:rPr lang="pt-BR" sz="3200" b="1" dirty="0" smtClean="0">
                <a:solidFill>
                  <a:srgbClr val="006600"/>
                </a:solidFill>
              </a:rPr>
              <a:t> </a:t>
            </a:r>
          </a:p>
          <a:p>
            <a:pPr marL="1257300" lvl="2" indent="-342900" algn="just" eaLnBrk="1" hangingPunct="1">
              <a:buFont typeface="Arial" charset="0"/>
              <a:buChar char="•"/>
            </a:pPr>
            <a:r>
              <a:rPr lang="pt-BR" sz="2400" dirty="0" smtClean="0">
                <a:solidFill>
                  <a:srgbClr val="006600"/>
                </a:solidFill>
              </a:rPr>
              <a:t> Pode aparentar boa saúde</a:t>
            </a:r>
          </a:p>
          <a:p>
            <a:pPr marL="1257300" lvl="2" indent="-342900" algn="just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pt-BR" sz="2400" dirty="0" smtClean="0">
                <a:solidFill>
                  <a:srgbClr val="006600"/>
                </a:solidFill>
              </a:rPr>
              <a:t> Manifestações febris temporárias </a:t>
            </a:r>
          </a:p>
          <a:p>
            <a:pPr marL="1257300" lvl="2" indent="-342900" algn="just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pt-BR" sz="2400" dirty="0" smtClean="0">
                <a:solidFill>
                  <a:srgbClr val="006600"/>
                </a:solidFill>
              </a:rPr>
              <a:t> Magreza mesmo com boa alimentação</a:t>
            </a:r>
          </a:p>
          <a:p>
            <a:pPr marL="1257300" lvl="2" indent="-342900" algn="just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pt-BR" sz="2400" dirty="0" smtClean="0">
                <a:solidFill>
                  <a:srgbClr val="006600"/>
                </a:solidFill>
              </a:rPr>
              <a:t> Edema dos membros</a:t>
            </a:r>
          </a:p>
          <a:p>
            <a:pPr marL="1257300" lvl="2" indent="-342900" algn="just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pt-BR" sz="2400" dirty="0" smtClean="0">
                <a:solidFill>
                  <a:srgbClr val="006600"/>
                </a:solidFill>
              </a:rPr>
              <a:t> </a:t>
            </a:r>
            <a:r>
              <a:rPr lang="pt-BR" sz="2400" dirty="0" err="1" smtClean="0">
                <a:solidFill>
                  <a:srgbClr val="006600"/>
                </a:solidFill>
              </a:rPr>
              <a:t>Semi</a:t>
            </a:r>
            <a:r>
              <a:rPr lang="pt-BR" sz="2400" dirty="0" smtClean="0">
                <a:solidFill>
                  <a:srgbClr val="006600"/>
                </a:solidFill>
              </a:rPr>
              <a:t>-flexão de membros</a:t>
            </a:r>
            <a:endParaRPr lang="pt-BR" sz="2400" b="1" dirty="0">
              <a:solidFill>
                <a:srgbClr val="00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88640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pt-BR" sz="2800" dirty="0">
                <a:solidFill>
                  <a:srgbClr val="006600"/>
                </a:solidFill>
              </a:rPr>
              <a:t>Sintomas: Forma crônica</a:t>
            </a:r>
          </a:p>
        </p:txBody>
      </p:sp>
      <p:pic>
        <p:nvPicPr>
          <p:cNvPr id="5" name="Picture 2" descr="Digitalizar0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760640" cy="4790426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2" descr="Digitalizar00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760640" cy="4824536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t="1225" r="964" b="1225"/>
          <a:stretch>
            <a:fillRect/>
          </a:stretch>
        </p:blipFill>
        <p:spPr bwMode="auto">
          <a:xfrm>
            <a:off x="1691680" y="764704"/>
            <a:ext cx="5760640" cy="4824536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4" descr="DSC00008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6048672" cy="4896543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eu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 r="9328"/>
          <a:stretch>
            <a:fillRect/>
          </a:stretch>
        </p:blipFill>
        <p:spPr bwMode="auto">
          <a:xfrm>
            <a:off x="1691680" y="764705"/>
            <a:ext cx="6048671" cy="4896544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421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9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44624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Animal com sintomas clínicos, positivo FC e WB e </a:t>
            </a:r>
            <a:r>
              <a:rPr lang="pt-BR" altLang="pt-BR" sz="2800" b="1" dirty="0" err="1">
                <a:solidFill>
                  <a:srgbClr val="00863D"/>
                </a:solidFill>
                <a:ea typeface="ＭＳ Ｐゴシック" panose="020B0600070205080204" pitchFamily="34" charset="-128"/>
              </a:rPr>
              <a:t>eutanasiado</a:t>
            </a:r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 em Pernambuco  </a:t>
            </a:r>
          </a:p>
        </p:txBody>
      </p:sp>
      <p:pic>
        <p:nvPicPr>
          <p:cNvPr id="5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52" y="1288828"/>
            <a:ext cx="5988531" cy="449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05427" y="3383806"/>
            <a:ext cx="2135301" cy="265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26427" y="3433452"/>
            <a:ext cx="2135300" cy="255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31" y="939013"/>
            <a:ext cx="3611563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52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35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23528" y="107340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Definição </a:t>
            </a:r>
            <a:r>
              <a:rPr lang="pt-BR" altLang="pt-BR" sz="2800" b="1" dirty="0" smtClean="0">
                <a:solidFill>
                  <a:srgbClr val="00863D"/>
                </a:solidFill>
                <a:ea typeface="ＭＳ Ｐゴシック" panose="020B0600070205080204" pitchFamily="34" charset="-128"/>
              </a:rPr>
              <a:t>pela Organização Mundial da Saúde - OIE</a:t>
            </a:r>
            <a:endParaRPr lang="pt-BR" sz="2800" dirty="0">
              <a:solidFill>
                <a:srgbClr val="00863D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79512" y="1052736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dirty="0" smtClean="0">
                <a:ea typeface="ＭＳ Ｐゴシック" panose="020B0600070205080204" pitchFamily="34" charset="-128"/>
              </a:rPr>
              <a:t>Mormo </a:t>
            </a:r>
            <a:r>
              <a:rPr lang="pt-BR" altLang="pt-BR" dirty="0">
                <a:ea typeface="ＭＳ Ｐゴシック" panose="020B0600070205080204" pitchFamily="34" charset="-128"/>
              </a:rPr>
              <a:t>é uma </a:t>
            </a:r>
            <a:r>
              <a:rPr lang="pt-BR" altLang="pt-BR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doença </a:t>
            </a:r>
            <a:r>
              <a:rPr lang="pt-BR" altLang="pt-BR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bacteriana</a:t>
            </a:r>
            <a:r>
              <a:rPr lang="pt-BR" altLang="pt-BR" dirty="0" smtClean="0">
                <a:ea typeface="ＭＳ Ｐゴシック" panose="020B0600070205080204" pitchFamily="34" charset="-128"/>
              </a:rPr>
              <a:t>, </a:t>
            </a:r>
            <a:r>
              <a:rPr lang="pt-BR" altLang="pt-BR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tem potencial </a:t>
            </a:r>
            <a:r>
              <a:rPr lang="pt-BR" altLang="pt-BR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zoonótico</a:t>
            </a:r>
            <a:r>
              <a:rPr lang="pt-BR" altLang="pt-BR" dirty="0">
                <a:ea typeface="ＭＳ Ｐゴシック" panose="020B0600070205080204" pitchFamily="34" charset="-128"/>
              </a:rPr>
              <a:t> e tem sido conhecido desde os tempos antigos. É causada pela bactéria </a:t>
            </a:r>
            <a:r>
              <a:rPr lang="pt-BR" altLang="pt-BR" b="1" i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Burkholderia</a:t>
            </a:r>
            <a:r>
              <a:rPr lang="pt-BR" altLang="pt-BR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pt-BR" altLang="pt-BR" b="1" i="1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mallei</a:t>
            </a:r>
            <a:r>
              <a:rPr lang="pt-BR" altLang="pt-BR" dirty="0" smtClean="0">
                <a:ea typeface="ＭＳ Ｐゴシック" panose="020B0600070205080204" pitchFamily="34" charset="-128"/>
              </a:rPr>
              <a:t>. </a:t>
            </a:r>
            <a:r>
              <a:rPr lang="pt-BR" altLang="pt-BR" dirty="0">
                <a:ea typeface="ＭＳ Ｐゴシック" panose="020B0600070205080204" pitchFamily="34" charset="-128"/>
              </a:rPr>
              <a:t>É uma doença grave e contagiosa em equídeos, e surtos também pode ocorrer em felinos que vivem em estado selvagem ou em jardins zoológicos. Susceptibilidade à mormo tenha sido provado em camelos, ursos, lobos e cães. Carnívoros podem ser infectados pela ingestão </a:t>
            </a:r>
            <a:r>
              <a:rPr lang="pt-BR" altLang="pt-BR" dirty="0" smtClean="0">
                <a:ea typeface="ＭＳ Ｐゴシック" panose="020B0600070205080204" pitchFamily="34" charset="-128"/>
              </a:rPr>
              <a:t>e </a:t>
            </a:r>
            <a:r>
              <a:rPr lang="pt-BR" altLang="pt-BR" dirty="0">
                <a:ea typeface="ＭＳ Ｐゴシック" panose="020B0600070205080204" pitchFamily="34" charset="-128"/>
              </a:rPr>
              <a:t>suínos são resistentes. </a:t>
            </a:r>
            <a:endParaRPr lang="pt-BR" altLang="pt-BR" dirty="0" smtClean="0">
              <a:ea typeface="ＭＳ Ｐゴシック" panose="020B0600070205080204" pitchFamily="34" charset="-128"/>
            </a:endParaRPr>
          </a:p>
          <a:p>
            <a:pPr algn="just"/>
            <a:endParaRPr lang="pt-BR" altLang="pt-BR" dirty="0" smtClean="0">
              <a:ea typeface="ＭＳ Ｐゴシック" panose="020B0600070205080204" pitchFamily="34" charset="-128"/>
            </a:endParaRPr>
          </a:p>
          <a:p>
            <a:pPr algn="just"/>
            <a:r>
              <a:rPr lang="pt-BR" altLang="pt-BR" dirty="0" smtClean="0">
                <a:ea typeface="ＭＳ Ｐゴシック" panose="020B0600070205080204" pitchFamily="34" charset="-128"/>
              </a:rPr>
              <a:t>Mormo </a:t>
            </a:r>
            <a:r>
              <a:rPr lang="pt-BR" altLang="pt-BR" dirty="0">
                <a:ea typeface="ＭＳ Ｐゴシック" panose="020B0600070205080204" pitchFamily="34" charset="-128"/>
              </a:rPr>
              <a:t>geralmente leva uma </a:t>
            </a:r>
            <a:r>
              <a:rPr lang="pt-BR" altLang="pt-BR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forma aguda em burros e mulas </a:t>
            </a:r>
            <a:r>
              <a:rPr lang="pt-BR" altLang="pt-BR" dirty="0">
                <a:ea typeface="ＭＳ Ｐゴシック" panose="020B0600070205080204" pitchFamily="34" charset="-128"/>
              </a:rPr>
              <a:t>com febre alta e sinais respiratórios (narinas inchadas, dispneia e pneumonia</a:t>
            </a:r>
            <a:r>
              <a:rPr lang="pt-BR" altLang="pt-BR" dirty="0" smtClean="0">
                <a:ea typeface="ＭＳ Ｐゴシック" panose="020B0600070205080204" pitchFamily="34" charset="-128"/>
              </a:rPr>
              <a:t>). </a:t>
            </a:r>
            <a:r>
              <a:rPr lang="pt-BR" altLang="pt-BR" dirty="0">
                <a:ea typeface="ＭＳ Ｐゴシック" panose="020B0600070205080204" pitchFamily="34" charset="-128"/>
              </a:rPr>
              <a:t>Em </a:t>
            </a:r>
            <a:r>
              <a:rPr lang="pt-BR" altLang="pt-BR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cavalos, mormo geralmente leva um curso mais crônico </a:t>
            </a:r>
            <a:r>
              <a:rPr lang="pt-BR" altLang="pt-BR" dirty="0">
                <a:ea typeface="ＭＳ Ｐゴシック" panose="020B0600070205080204" pitchFamily="34" charset="-128"/>
              </a:rPr>
              <a:t>e cavalos podem sobreviver por vários anos. </a:t>
            </a:r>
            <a:endParaRPr lang="pt-BR" altLang="pt-BR" dirty="0" smtClean="0">
              <a:ea typeface="ＭＳ Ｐゴシック" panose="020B0600070205080204" pitchFamily="34" charset="-128"/>
            </a:endParaRPr>
          </a:p>
          <a:p>
            <a:pPr algn="just"/>
            <a:endParaRPr lang="pt-BR" altLang="pt-BR" b="1" dirty="0">
              <a:ea typeface="ＭＳ Ｐゴシック" panose="020B0600070205080204" pitchFamily="34" charset="-128"/>
            </a:endParaRPr>
          </a:p>
          <a:p>
            <a:pPr algn="just"/>
            <a:r>
              <a:rPr lang="pt-BR" altLang="pt-BR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Casos </a:t>
            </a:r>
            <a:r>
              <a:rPr lang="pt-BR" altLang="pt-BR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"</a:t>
            </a:r>
            <a:r>
              <a:rPr lang="pt-BR" altLang="pt-BR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ocultos”, crônicos </a:t>
            </a:r>
            <a:r>
              <a:rPr lang="pt-BR" altLang="pt-BR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 </a:t>
            </a:r>
            <a:r>
              <a:rPr lang="pt-BR" altLang="pt-BR" b="1" dirty="0" err="1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subclínicos</a:t>
            </a:r>
            <a:r>
              <a:rPr lang="pt-BR" altLang="pt-BR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pt-BR" altLang="pt-BR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são potenciais fontes de infecção devido </a:t>
            </a:r>
            <a:r>
              <a:rPr lang="pt-BR" altLang="pt-BR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a disseminação  </a:t>
            </a:r>
            <a:r>
              <a:rPr lang="pt-BR" altLang="pt-BR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permanente ou intermitente de </a:t>
            </a:r>
            <a:r>
              <a:rPr lang="pt-BR" altLang="pt-BR" b="1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bactérias</a:t>
            </a:r>
            <a:r>
              <a:rPr lang="pt-BR" altLang="pt-BR" dirty="0" smtClean="0">
                <a:solidFill>
                  <a:srgbClr val="FF0000"/>
                </a:solidFill>
                <a:ea typeface="ＭＳ Ｐゴシック" panose="020B0600070205080204" pitchFamily="34" charset="-128"/>
              </a:rPr>
              <a:t>.</a:t>
            </a:r>
            <a:endParaRPr lang="pt-BR" altLang="pt-BR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algn="just"/>
            <a:endParaRPr lang="pt-BR" altLang="pt-BR" dirty="0">
              <a:ea typeface="ＭＳ Ｐゴシック" panose="020B0600070205080204" pitchFamily="34" charset="-128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286000" y="488193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/>
              <a:t>Capítulo 2.5.11</a:t>
            </a:r>
          </a:p>
          <a:p>
            <a:pPr algn="ctr"/>
            <a:r>
              <a:rPr lang="pt-BR" b="1" dirty="0"/>
              <a:t>Manual de Testes de Diagnóstico e Vacinas para Animais Terrestres - OIE 2015</a:t>
            </a:r>
          </a:p>
        </p:txBody>
      </p:sp>
    </p:spTree>
    <p:extLst>
      <p:ext uri="{BB962C8B-B14F-4D97-AF65-F5344CB8AC3E}">
        <p14:creationId xmlns:p14="http://schemas.microsoft.com/office/powerpoint/2010/main" val="409671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116632"/>
            <a:ext cx="9036496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80000"/>
              </a:lnSpc>
            </a:pPr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Animal sem sintomas clínicos, positivo </a:t>
            </a:r>
            <a:r>
              <a:rPr lang="pt-BR" altLang="pt-BR" sz="2800" b="1" dirty="0" smtClean="0">
                <a:solidFill>
                  <a:srgbClr val="00863D"/>
                </a:solidFill>
                <a:ea typeface="ＭＳ Ｐゴシック" panose="020B0600070205080204" pitchFamily="34" charset="-128"/>
              </a:rPr>
              <a:t>(FC, </a:t>
            </a:r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WB </a:t>
            </a:r>
            <a:r>
              <a:rPr lang="pt-BR" altLang="pt-BR" sz="2800" b="1" dirty="0" smtClean="0">
                <a:solidFill>
                  <a:srgbClr val="00863D"/>
                </a:solidFill>
                <a:ea typeface="ＭＳ Ｐゴシック" panose="020B0600070205080204" pitchFamily="34" charset="-128"/>
              </a:rPr>
              <a:t>e PCR) </a:t>
            </a:r>
            <a:r>
              <a:rPr lang="pt-BR" altLang="pt-BR" sz="2800" b="1" dirty="0" err="1">
                <a:solidFill>
                  <a:srgbClr val="00863D"/>
                </a:solidFill>
                <a:ea typeface="ＭＳ Ｐゴシック" panose="020B0600070205080204" pitchFamily="34" charset="-128"/>
              </a:rPr>
              <a:t>eutanasiado</a:t>
            </a:r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 no Complexo Militar de Deodoro - RJ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t="4935"/>
          <a:stretch/>
        </p:blipFill>
        <p:spPr>
          <a:xfrm>
            <a:off x="5148064" y="1164909"/>
            <a:ext cx="3995936" cy="2480115"/>
          </a:xfrm>
          <a:prstGeom prst="rect">
            <a:avLst/>
          </a:prstGeom>
        </p:spPr>
      </p:pic>
      <p:pic>
        <p:nvPicPr>
          <p:cNvPr id="10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41" y="3429000"/>
            <a:ext cx="3350859" cy="226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0" y="1196752"/>
            <a:ext cx="579009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71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116632"/>
            <a:ext cx="9036496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80000"/>
              </a:lnSpc>
            </a:pPr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Animal sem sintomas clínicos, positivo </a:t>
            </a:r>
            <a:r>
              <a:rPr lang="pt-BR" altLang="pt-BR" sz="2800" b="1" dirty="0" smtClean="0">
                <a:solidFill>
                  <a:srgbClr val="00863D"/>
                </a:solidFill>
                <a:ea typeface="ＭＳ Ｐゴシック" panose="020B0600070205080204" pitchFamily="34" charset="-128"/>
              </a:rPr>
              <a:t>FC, </a:t>
            </a:r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WB e </a:t>
            </a:r>
            <a:r>
              <a:rPr lang="pt-BR" altLang="pt-BR" sz="2800" b="1" dirty="0" smtClean="0">
                <a:solidFill>
                  <a:srgbClr val="00863D"/>
                </a:solidFill>
                <a:ea typeface="ＭＳ Ｐゴシック" panose="020B0600070205080204" pitchFamily="34" charset="-128"/>
              </a:rPr>
              <a:t>PCR </a:t>
            </a:r>
            <a:r>
              <a:rPr lang="pt-BR" altLang="pt-BR" sz="2800" b="1" dirty="0" err="1" smtClean="0">
                <a:solidFill>
                  <a:srgbClr val="00863D"/>
                </a:solidFill>
                <a:ea typeface="ＭＳ Ｐゴシック" panose="020B0600070205080204" pitchFamily="34" charset="-128"/>
              </a:rPr>
              <a:t>eutanasiado</a:t>
            </a:r>
            <a:r>
              <a:rPr lang="pt-BR" altLang="pt-BR" sz="2800" b="1" dirty="0" smtClean="0">
                <a:solidFill>
                  <a:srgbClr val="00863D"/>
                </a:solidFill>
                <a:ea typeface="ＭＳ Ｐゴシック" panose="020B0600070205080204" pitchFamily="34" charset="-128"/>
              </a:rPr>
              <a:t> </a:t>
            </a:r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no Complexo Militar de Deodoro - RJ 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08720"/>
            <a:ext cx="3240360" cy="460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26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35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igitalizar00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4766"/>
            <a:ext cx="3813822" cy="251021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t="604" r="420" b="604"/>
          <a:stretch>
            <a:fillRect/>
          </a:stretch>
        </p:blipFill>
        <p:spPr bwMode="auto">
          <a:xfrm>
            <a:off x="4716016" y="923587"/>
            <a:ext cx="4248472" cy="2088231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4" descr="Digitalizar00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2" y="1061743"/>
            <a:ext cx="4030652" cy="2083023"/>
          </a:xfrm>
          <a:prstGeom prst="rect">
            <a:avLst/>
          </a:prstGeom>
          <a:noFill/>
          <a:ln w="3810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332656"/>
            <a:ext cx="60486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 algn="just">
              <a:lnSpc>
                <a:spcPct val="90000"/>
              </a:lnSpc>
            </a:pPr>
            <a:r>
              <a:rPr lang="pt-BR" sz="3600" b="1" dirty="0">
                <a:solidFill>
                  <a:srgbClr val="006600"/>
                </a:solidFill>
              </a:rPr>
              <a:t>Anatomia Patológica</a:t>
            </a:r>
          </a:p>
        </p:txBody>
      </p:sp>
      <p:pic>
        <p:nvPicPr>
          <p:cNvPr id="9" name="Picture 3" descr="Digitalizar00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1" y="3333657"/>
            <a:ext cx="3456485" cy="2378656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2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7950" y="265113"/>
            <a:ext cx="885666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algn="ctr">
              <a:lnSpc>
                <a:spcPct val="80000"/>
              </a:lnSpc>
            </a:pPr>
            <a:r>
              <a:rPr lang="pt-BR" altLang="pt-BR" sz="2800" b="1" dirty="0">
                <a:solidFill>
                  <a:srgbClr val="00863D"/>
                </a:solidFill>
                <a:latin typeface="+mn-lt"/>
              </a:rPr>
              <a:t>Prevalência de </a:t>
            </a:r>
            <a:r>
              <a:rPr lang="pt-BR" altLang="pt-BR" sz="2800" b="1" dirty="0" smtClean="0">
                <a:solidFill>
                  <a:srgbClr val="00863D"/>
                </a:solidFill>
                <a:latin typeface="+mn-lt"/>
              </a:rPr>
              <a:t>mormo</a:t>
            </a:r>
            <a:endParaRPr lang="pt-BR" altLang="pt-BR" sz="2800" b="1" dirty="0">
              <a:solidFill>
                <a:srgbClr val="FF0000"/>
              </a:solidFill>
              <a:latin typeface="+mn-lt"/>
            </a:endParaRPr>
          </a:p>
          <a:p>
            <a:pPr marL="0" lvl="1" algn="ctr">
              <a:lnSpc>
                <a:spcPct val="80000"/>
              </a:lnSpc>
            </a:pPr>
            <a:r>
              <a:rPr lang="pt-BR" altLang="pt-BR" sz="2800" b="1" dirty="0" smtClean="0">
                <a:solidFill>
                  <a:srgbClr val="00863D"/>
                </a:solidFill>
                <a:latin typeface="+mn-lt"/>
              </a:rPr>
              <a:t>2014</a:t>
            </a:r>
            <a:endParaRPr lang="pt-BR" altLang="pt-BR" sz="2800" b="1" dirty="0">
              <a:solidFill>
                <a:srgbClr val="00863D"/>
              </a:solidFill>
              <a:latin typeface="+mn-lt"/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579856"/>
              </p:ext>
            </p:extLst>
          </p:nvPr>
        </p:nvGraphicFramePr>
        <p:xfrm>
          <a:off x="0" y="1397000"/>
          <a:ext cx="9144002" cy="3137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600"/>
                <a:gridCol w="792088"/>
                <a:gridCol w="360040"/>
                <a:gridCol w="648072"/>
                <a:gridCol w="493915"/>
                <a:gridCol w="653143"/>
                <a:gridCol w="509126"/>
                <a:gridCol w="720080"/>
                <a:gridCol w="730223"/>
                <a:gridCol w="653143"/>
                <a:gridCol w="560850"/>
                <a:gridCol w="648072"/>
                <a:gridCol w="432048"/>
                <a:gridCol w="509129"/>
                <a:gridCol w="462473"/>
              </a:tblGrid>
              <a:tr h="370840">
                <a:tc gridSpan="9">
                  <a:txBody>
                    <a:bodyPr/>
                    <a:lstStyle/>
                    <a:p>
                      <a:pPr algn="ctr"/>
                      <a:r>
                        <a:rPr lang="pt-BR" sz="1200" b="1" dirty="0" smtClean="0"/>
                        <a:t>FIXAÇÃO DE COMPLEMENTO</a:t>
                      </a:r>
                      <a:endParaRPr lang="pt-BR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pt-BR" sz="1200" b="1" dirty="0" smtClean="0"/>
                        <a:t>WESTERN</a:t>
                      </a:r>
                      <a:r>
                        <a:rPr lang="pt-BR" sz="1200" b="1" baseline="0" dirty="0" smtClean="0"/>
                        <a:t> BLOTTING</a:t>
                      </a:r>
                      <a:endParaRPr lang="pt-BR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</a:tr>
              <a:tr h="1157104">
                <a:tc>
                  <a:txBody>
                    <a:bodyPr/>
                    <a:lstStyle/>
                    <a:p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Total de amostras analisadas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Positivo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% Positivo</a:t>
                      </a:r>
                      <a:endParaRPr lang="pt-BR" sz="1200" b="1" dirty="0"/>
                    </a:p>
                  </a:txBody>
                  <a:tcPr vert="vert270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Inconclusivo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% de Inconclusivo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err="1" smtClean="0"/>
                        <a:t>Anticomplemental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% de </a:t>
                      </a:r>
                      <a:r>
                        <a:rPr lang="pt-BR" sz="1200" b="1" dirty="0" err="1" smtClean="0"/>
                        <a:t>Anticomplementar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Negativo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Total de amostras</a:t>
                      </a:r>
                      <a:r>
                        <a:rPr lang="pt-BR" sz="1200" b="1" baseline="0" dirty="0" smtClean="0"/>
                        <a:t> analisadas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Positivo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>
                          <a:solidFill>
                            <a:schemeClr val="tx1"/>
                          </a:solidFill>
                        </a:rPr>
                        <a:t>% de Positivo</a:t>
                      </a:r>
                      <a:endParaRPr lang="pt-BR" sz="1200" b="1" dirty="0">
                        <a:solidFill>
                          <a:schemeClr val="tx1"/>
                        </a:solidFill>
                      </a:endParaRPr>
                    </a:p>
                  </a:txBody>
                  <a:tcPr vert="vert270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Inconclusivo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%</a:t>
                      </a:r>
                      <a:r>
                        <a:rPr lang="pt-BR" sz="1200" b="1" baseline="0" dirty="0" smtClean="0"/>
                        <a:t> de Inconclusivo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Negativo</a:t>
                      </a:r>
                      <a:endParaRPr lang="pt-BR" sz="1200" b="1" dirty="0"/>
                    </a:p>
                  </a:txBody>
                  <a:tcPr vert="vert27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Credenciados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   580.457 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147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0,03%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26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0,00%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125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0,02%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 580.159 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- 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-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>
                          <a:effectLst/>
                        </a:rPr>
                        <a:t>-</a:t>
                      </a:r>
                      <a:endParaRPr lang="pt-BR" sz="1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-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-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Lanagro/PA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 smtClean="0">
                          <a:effectLst/>
                        </a:rPr>
                        <a:t>        1.114 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14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1,26%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10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0,90%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2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0,18%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      1.088 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- 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-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-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-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-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Lanagro/PE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       6.728 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351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5,22%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197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2,93%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121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1,80%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      6.059 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      1.021 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188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18,41%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48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4,70%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785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100" b="1" dirty="0" smtClean="0"/>
                        <a:t>TOTAL</a:t>
                      </a:r>
                      <a:endParaRPr lang="pt-BR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   588.299 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512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0,09%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233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0,04%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248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0,04%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 587.306 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      1.021 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188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18,41%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48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4,70%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785</a:t>
                      </a:r>
                      <a:endParaRPr lang="pt-BR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70" marR="7070" marT="707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332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7950" y="265113"/>
            <a:ext cx="885666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1" algn="ctr">
              <a:lnSpc>
                <a:spcPct val="80000"/>
              </a:lnSpc>
            </a:pPr>
            <a:r>
              <a:rPr lang="pt-BR" altLang="pt-BR" sz="2800" b="1" dirty="0">
                <a:solidFill>
                  <a:srgbClr val="00863D"/>
                </a:solidFill>
                <a:latin typeface="+mn-lt"/>
              </a:rPr>
              <a:t>Prevalência de </a:t>
            </a:r>
            <a:r>
              <a:rPr lang="pt-BR" altLang="pt-BR" sz="2800" b="1" dirty="0" smtClean="0">
                <a:solidFill>
                  <a:srgbClr val="00863D"/>
                </a:solidFill>
                <a:latin typeface="+mn-lt"/>
              </a:rPr>
              <a:t>mormo</a:t>
            </a:r>
            <a:endParaRPr lang="pt-BR" altLang="pt-BR" sz="2800" b="1" dirty="0">
              <a:solidFill>
                <a:srgbClr val="FF0000"/>
              </a:solidFill>
              <a:latin typeface="+mn-lt"/>
            </a:endParaRPr>
          </a:p>
          <a:p>
            <a:pPr marL="0" lvl="1" algn="ctr">
              <a:lnSpc>
                <a:spcPct val="80000"/>
              </a:lnSpc>
            </a:pPr>
            <a:r>
              <a:rPr lang="pt-BR" altLang="pt-BR" sz="2800" b="1" dirty="0" smtClean="0">
                <a:solidFill>
                  <a:srgbClr val="00863D"/>
                </a:solidFill>
                <a:latin typeface="+mn-lt"/>
              </a:rPr>
              <a:t>2015</a:t>
            </a:r>
            <a:endParaRPr lang="pt-BR" altLang="pt-BR" sz="2800" b="1" dirty="0">
              <a:solidFill>
                <a:srgbClr val="00863D"/>
              </a:solidFill>
              <a:latin typeface="+mn-lt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357850"/>
              </p:ext>
            </p:extLst>
          </p:nvPr>
        </p:nvGraphicFramePr>
        <p:xfrm>
          <a:off x="0" y="1397000"/>
          <a:ext cx="9144002" cy="3192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600"/>
                <a:gridCol w="648072"/>
                <a:gridCol w="504056"/>
                <a:gridCol w="648072"/>
                <a:gridCol w="493915"/>
                <a:gridCol w="653143"/>
                <a:gridCol w="509126"/>
                <a:gridCol w="720080"/>
                <a:gridCol w="730223"/>
                <a:gridCol w="653143"/>
                <a:gridCol w="560850"/>
                <a:gridCol w="648072"/>
                <a:gridCol w="432048"/>
                <a:gridCol w="509129"/>
                <a:gridCol w="462473"/>
              </a:tblGrid>
              <a:tr h="370840">
                <a:tc gridSpan="9">
                  <a:txBody>
                    <a:bodyPr/>
                    <a:lstStyle/>
                    <a:p>
                      <a:pPr algn="ctr"/>
                      <a:r>
                        <a:rPr lang="pt-BR" sz="1200" b="1" dirty="0" smtClean="0"/>
                        <a:t>FIXAÇÃO DE COMPLEMENTO</a:t>
                      </a:r>
                      <a:endParaRPr lang="pt-BR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pt-BR" sz="1200" b="1" dirty="0" smtClean="0"/>
                        <a:t>WESTERN</a:t>
                      </a:r>
                      <a:r>
                        <a:rPr lang="pt-BR" sz="1200" b="1" baseline="0" dirty="0" smtClean="0"/>
                        <a:t> BLOTTING</a:t>
                      </a:r>
                      <a:endParaRPr lang="pt-BR" sz="1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 dirty="0"/>
                    </a:p>
                  </a:txBody>
                  <a:tcPr/>
                </a:tc>
              </a:tr>
              <a:tr h="1157104">
                <a:tc>
                  <a:txBody>
                    <a:bodyPr/>
                    <a:lstStyle/>
                    <a:p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Total de amostras analisadas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Positivo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% Positivo</a:t>
                      </a:r>
                      <a:endParaRPr lang="pt-BR" sz="1200" b="1" dirty="0"/>
                    </a:p>
                  </a:txBody>
                  <a:tcPr vert="vert270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Inconclusivo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% de Inconclusivo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err="1" smtClean="0"/>
                        <a:t>Anticomplemental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% de </a:t>
                      </a:r>
                      <a:r>
                        <a:rPr lang="pt-BR" sz="1200" b="1" dirty="0" err="1" smtClean="0"/>
                        <a:t>Anticomplementar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Negativo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Total de amostras</a:t>
                      </a:r>
                      <a:r>
                        <a:rPr lang="pt-BR" sz="1200" b="1" baseline="0" dirty="0" smtClean="0"/>
                        <a:t> analisadas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Positivo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>
                          <a:solidFill>
                            <a:schemeClr val="tx1"/>
                          </a:solidFill>
                        </a:rPr>
                        <a:t>% de Positivo</a:t>
                      </a:r>
                      <a:endParaRPr lang="pt-BR" sz="1200" b="1" dirty="0">
                        <a:solidFill>
                          <a:schemeClr val="tx1"/>
                        </a:solidFill>
                      </a:endParaRPr>
                    </a:p>
                  </a:txBody>
                  <a:tcPr vert="vert270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Inconclusivo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%</a:t>
                      </a:r>
                      <a:r>
                        <a:rPr lang="pt-BR" sz="1200" b="1" baseline="0" dirty="0" smtClean="0"/>
                        <a:t> de Inconclusivo</a:t>
                      </a:r>
                      <a:endParaRPr lang="pt-BR" sz="1200" b="1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Negativo</a:t>
                      </a:r>
                      <a:endParaRPr lang="pt-BR" sz="1200" b="1" dirty="0"/>
                    </a:p>
                  </a:txBody>
                  <a:tcPr vert="vert27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Credenciados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effectLst/>
                          <a:latin typeface="Arial" panose="020B0604020202020204" pitchFamily="34" charset="0"/>
                        </a:rPr>
                        <a:t>    608.235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        252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0,04%</a:t>
                      </a:r>
                    </a:p>
                  </a:txBody>
                  <a:tcPr marL="9525" marR="9525" marT="9525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0,01%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211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0,03%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607.723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Lanagro/PA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effectLst/>
                          <a:latin typeface="Arial" panose="020B0604020202020204" pitchFamily="34" charset="0"/>
                        </a:rPr>
                        <a:t>        5.172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        402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7,77%</a:t>
                      </a:r>
                    </a:p>
                  </a:txBody>
                  <a:tcPr marL="9525" marR="9525" marT="9525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176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3,40%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203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3,92%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4.391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b="1" dirty="0" smtClean="0"/>
                        <a:t>Lanagro/PE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effectLst/>
                          <a:latin typeface="Arial" panose="020B0604020202020204" pitchFamily="34" charset="0"/>
                        </a:rPr>
                        <a:t>        6.968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        589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8,45%</a:t>
                      </a:r>
                    </a:p>
                  </a:txBody>
                  <a:tcPr marL="9525" marR="9525" marT="9525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460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6,60%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232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3,33%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5.687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       1.852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effectLst/>
                          <a:latin typeface="Arial" panose="020B0604020202020204" pitchFamily="34" charset="0"/>
                        </a:rPr>
                        <a:t>16,04%</a:t>
                      </a:r>
                    </a:p>
                  </a:txBody>
                  <a:tcPr marL="9525" marR="9525" marT="9525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172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9,29%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>
                          <a:effectLst/>
                          <a:latin typeface="Arial" panose="020B0604020202020204" pitchFamily="34" charset="0"/>
                        </a:rPr>
                        <a:t>   1.383 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endParaRPr lang="pt-BR" sz="1200" b="1" dirty="0" smtClean="0"/>
                    </a:p>
                    <a:p>
                      <a:r>
                        <a:rPr lang="pt-BR" sz="1200" b="1" dirty="0" smtClean="0"/>
                        <a:t>TOTAL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effectLst/>
                          <a:latin typeface="Arial" panose="020B0604020202020204" pitchFamily="34" charset="0"/>
                        </a:rPr>
                        <a:t>    620.375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effectLst/>
                          <a:latin typeface="Arial" panose="020B0604020202020204" pitchFamily="34" charset="0"/>
                        </a:rPr>
                        <a:t>     1.243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effectLst/>
                          <a:latin typeface="Arial" panose="020B0604020202020204" pitchFamily="34" charset="0"/>
                        </a:rPr>
                        <a:t>0,20%</a:t>
                      </a:r>
                    </a:p>
                  </a:txBody>
                  <a:tcPr marL="9525" marR="9525" marT="9525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effectLst/>
                          <a:latin typeface="Arial" panose="020B0604020202020204" pitchFamily="34" charset="0"/>
                        </a:rPr>
                        <a:t>685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effectLst/>
                          <a:latin typeface="Arial" panose="020B0604020202020204" pitchFamily="34" charset="0"/>
                        </a:rPr>
                        <a:t>0,11%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effectLst/>
                          <a:latin typeface="Arial" panose="020B0604020202020204" pitchFamily="34" charset="0"/>
                        </a:rPr>
                        <a:t>646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effectLst/>
                          <a:latin typeface="Arial" panose="020B0604020202020204" pitchFamily="34" charset="0"/>
                        </a:rPr>
                        <a:t>0,10%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effectLst/>
                          <a:latin typeface="Arial" panose="020B0604020202020204" pitchFamily="34" charset="0"/>
                        </a:rPr>
                        <a:t>617.801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effectLst/>
                          <a:latin typeface="Arial" panose="020B0604020202020204" pitchFamily="34" charset="0"/>
                        </a:rPr>
                        <a:t>       1.852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effectLst/>
                          <a:latin typeface="Arial" panose="020B0604020202020204" pitchFamily="34" charset="0"/>
                        </a:rPr>
                        <a:t>16,04%</a:t>
                      </a:r>
                    </a:p>
                  </a:txBody>
                  <a:tcPr marL="9525" marR="9525" marT="9525" marB="0" anchor="b"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effectLst/>
                          <a:latin typeface="Arial" panose="020B0604020202020204" pitchFamily="34" charset="0"/>
                        </a:rPr>
                        <a:t>172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effectLst/>
                          <a:latin typeface="Arial" panose="020B0604020202020204" pitchFamily="34" charset="0"/>
                        </a:rPr>
                        <a:t>9,29%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effectLst/>
                          <a:latin typeface="Arial" panose="020B0604020202020204" pitchFamily="34" charset="0"/>
                        </a:rPr>
                        <a:t>   1.383 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38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9512" y="-118274"/>
            <a:ext cx="8784976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pt-BR" sz="2800" b="1" dirty="0">
                <a:solidFill>
                  <a:srgbClr val="00863D"/>
                </a:solidFill>
                <a:latin typeface="+mj-lt"/>
              </a:rPr>
              <a:t>Diagnóstico de Mormo na Alemanha</a:t>
            </a:r>
          </a:p>
          <a:p>
            <a:pPr algn="ctr"/>
            <a:r>
              <a:rPr lang="pt-BR" b="1" dirty="0" smtClean="0">
                <a:solidFill>
                  <a:srgbClr val="00863D"/>
                </a:solidFill>
              </a:rPr>
              <a:t>Revista </a:t>
            </a:r>
            <a:r>
              <a:rPr lang="pt-BR" b="1" dirty="0" err="1" smtClean="0">
                <a:solidFill>
                  <a:srgbClr val="00863D"/>
                </a:solidFill>
              </a:rPr>
              <a:t>Equine</a:t>
            </a:r>
            <a:r>
              <a:rPr lang="pt-BR" b="1" dirty="0" smtClean="0">
                <a:solidFill>
                  <a:srgbClr val="00863D"/>
                </a:solidFill>
              </a:rPr>
              <a:t> </a:t>
            </a:r>
            <a:r>
              <a:rPr lang="pt-BR" b="1" dirty="0">
                <a:solidFill>
                  <a:srgbClr val="00863D"/>
                </a:solidFill>
              </a:rPr>
              <a:t>Disease </a:t>
            </a:r>
            <a:r>
              <a:rPr lang="pt-BR" b="1" dirty="0" err="1">
                <a:solidFill>
                  <a:srgbClr val="00863D"/>
                </a:solidFill>
              </a:rPr>
              <a:t>Quarterly</a:t>
            </a:r>
            <a:r>
              <a:rPr lang="pt-BR" b="1" dirty="0">
                <a:solidFill>
                  <a:srgbClr val="00863D"/>
                </a:solidFill>
              </a:rPr>
              <a:t> </a:t>
            </a:r>
            <a:r>
              <a:rPr lang="pt-BR" b="1" dirty="0" smtClean="0">
                <a:solidFill>
                  <a:srgbClr val="00863D"/>
                </a:solidFill>
              </a:rPr>
              <a:t>-  </a:t>
            </a:r>
            <a:r>
              <a:rPr lang="pt-BR" b="1" dirty="0" smtClean="0">
                <a:solidFill>
                  <a:srgbClr val="FF0000"/>
                </a:solidFill>
              </a:rPr>
              <a:t>02 de janeiro de 2016 </a:t>
            </a:r>
            <a:r>
              <a:rPr lang="pt-BR" b="1" dirty="0" smtClean="0">
                <a:solidFill>
                  <a:srgbClr val="00863D"/>
                </a:solidFill>
              </a:rPr>
              <a:t>• Artigo # 36944</a:t>
            </a:r>
          </a:p>
          <a:p>
            <a:pPr algn="ctr"/>
            <a:r>
              <a:rPr lang="pt-BR" b="1" dirty="0" smtClean="0">
                <a:solidFill>
                  <a:srgbClr val="00863D"/>
                </a:solidFill>
              </a:rPr>
              <a:t>Drs</a:t>
            </a:r>
            <a:r>
              <a:rPr lang="pt-BR" b="1" dirty="0">
                <a:solidFill>
                  <a:srgbClr val="00863D"/>
                </a:solidFill>
              </a:rPr>
              <a:t>. </a:t>
            </a:r>
            <a:r>
              <a:rPr lang="pt-BR" b="1" dirty="0" err="1">
                <a:solidFill>
                  <a:srgbClr val="00863D"/>
                </a:solidFill>
              </a:rPr>
              <a:t>Mandy</a:t>
            </a:r>
            <a:r>
              <a:rPr lang="pt-BR" b="1" dirty="0">
                <a:solidFill>
                  <a:srgbClr val="00863D"/>
                </a:solidFill>
              </a:rPr>
              <a:t> C. </a:t>
            </a:r>
            <a:r>
              <a:rPr lang="pt-BR" b="1" dirty="0" err="1">
                <a:solidFill>
                  <a:srgbClr val="00863D"/>
                </a:solidFill>
              </a:rPr>
              <a:t>Elschner</a:t>
            </a:r>
            <a:r>
              <a:rPr lang="pt-BR" b="1" dirty="0">
                <a:solidFill>
                  <a:srgbClr val="00863D"/>
                </a:solidFill>
              </a:rPr>
              <a:t>, Elisabeth </a:t>
            </a:r>
            <a:r>
              <a:rPr lang="pt-BR" b="1" dirty="0" err="1">
                <a:solidFill>
                  <a:srgbClr val="00863D"/>
                </a:solidFill>
              </a:rPr>
              <a:t>LieblerTenorio</a:t>
            </a:r>
            <a:r>
              <a:rPr lang="pt-BR" b="1" dirty="0">
                <a:solidFill>
                  <a:srgbClr val="00863D"/>
                </a:solidFill>
              </a:rPr>
              <a:t>, </a:t>
            </a:r>
            <a:r>
              <a:rPr lang="pt-BR" b="1" dirty="0" err="1">
                <a:solidFill>
                  <a:srgbClr val="00863D"/>
                </a:solidFill>
              </a:rPr>
              <a:t>and</a:t>
            </a:r>
            <a:r>
              <a:rPr lang="pt-BR" b="1" dirty="0">
                <a:solidFill>
                  <a:srgbClr val="00863D"/>
                </a:solidFill>
              </a:rPr>
              <a:t> </a:t>
            </a:r>
            <a:r>
              <a:rPr lang="pt-BR" b="1" dirty="0" smtClean="0">
                <a:solidFill>
                  <a:srgbClr val="00863D"/>
                </a:solidFill>
              </a:rPr>
              <a:t>Heinrich Neubauer</a:t>
            </a:r>
          </a:p>
          <a:p>
            <a:pPr algn="ctr"/>
            <a:r>
              <a:rPr lang="pt-BR" b="1" dirty="0">
                <a:solidFill>
                  <a:srgbClr val="00863D"/>
                </a:solidFill>
              </a:rPr>
              <a:t> </a:t>
            </a:r>
            <a:r>
              <a:rPr lang="pt-BR" b="1" dirty="0">
                <a:solidFill>
                  <a:srgbClr val="00863D"/>
                </a:solidFill>
                <a:hlinkClick r:id="rId3"/>
              </a:rPr>
              <a:t>Friedrich </a:t>
            </a:r>
            <a:r>
              <a:rPr lang="pt-BR" b="1" dirty="0" err="1">
                <a:solidFill>
                  <a:srgbClr val="00863D"/>
                </a:solidFill>
                <a:hlinkClick r:id="rId3"/>
              </a:rPr>
              <a:t>Loeffler</a:t>
            </a:r>
            <a:r>
              <a:rPr lang="pt-BR" b="1" dirty="0">
                <a:solidFill>
                  <a:srgbClr val="00863D"/>
                </a:solidFill>
                <a:hlinkClick r:id="rId3"/>
              </a:rPr>
              <a:t> </a:t>
            </a:r>
            <a:r>
              <a:rPr lang="pt-BR" b="1" dirty="0" err="1">
                <a:solidFill>
                  <a:srgbClr val="00863D"/>
                </a:solidFill>
                <a:hlinkClick r:id="rId3"/>
              </a:rPr>
              <a:t>Institut</a:t>
            </a:r>
            <a:r>
              <a:rPr lang="pt-BR" b="1" dirty="0">
                <a:solidFill>
                  <a:srgbClr val="00863D"/>
                </a:solidFill>
              </a:rPr>
              <a:t>, </a:t>
            </a:r>
            <a:r>
              <a:rPr lang="pt-BR" b="1" dirty="0" err="1">
                <a:solidFill>
                  <a:srgbClr val="00863D"/>
                </a:solidFill>
              </a:rPr>
              <a:t>Jena</a:t>
            </a:r>
            <a:r>
              <a:rPr lang="pt-BR" b="1" dirty="0">
                <a:solidFill>
                  <a:srgbClr val="00863D"/>
                </a:solidFill>
              </a:rPr>
              <a:t>, </a:t>
            </a:r>
            <a:r>
              <a:rPr lang="pt-BR" b="1" dirty="0" err="1">
                <a:solidFill>
                  <a:srgbClr val="00863D"/>
                </a:solidFill>
              </a:rPr>
              <a:t>Germany</a:t>
            </a:r>
            <a:endParaRPr lang="pt-BR" b="1" dirty="0">
              <a:solidFill>
                <a:srgbClr val="00863D"/>
              </a:solidFill>
            </a:endParaRPr>
          </a:p>
          <a:p>
            <a:pPr algn="just"/>
            <a:endParaRPr lang="pt-BR" dirty="0" smtClean="0"/>
          </a:p>
          <a:p>
            <a:pPr marL="285750" indent="-285750" algn="just">
              <a:buFontTx/>
              <a:buChar char="-"/>
            </a:pPr>
            <a:r>
              <a:rPr lang="pt-BR" sz="2000" dirty="0" smtClean="0"/>
              <a:t>A </a:t>
            </a:r>
            <a:r>
              <a:rPr lang="pt-BR" sz="2000" dirty="0" err="1"/>
              <a:t>imunotransferência</a:t>
            </a:r>
            <a:r>
              <a:rPr lang="pt-BR" sz="2000" dirty="0"/>
              <a:t> altamente específica </a:t>
            </a:r>
            <a:r>
              <a:rPr lang="pt-BR" sz="2000" dirty="0" smtClean="0"/>
              <a:t>(WB</a:t>
            </a:r>
            <a:r>
              <a:rPr lang="pt-BR" sz="2000" dirty="0"/>
              <a:t>) para </a:t>
            </a:r>
            <a:r>
              <a:rPr lang="pt-BR" sz="2000" dirty="0" smtClean="0"/>
              <a:t>Mormo </a:t>
            </a:r>
            <a:r>
              <a:rPr lang="pt-BR" sz="2000" dirty="0"/>
              <a:t>é utilizado para excluir resultados falsos positivos </a:t>
            </a:r>
            <a:r>
              <a:rPr lang="pt-BR" sz="2000" dirty="0" smtClean="0"/>
              <a:t>na FC.</a:t>
            </a:r>
          </a:p>
          <a:p>
            <a:pPr algn="just"/>
            <a:endParaRPr lang="pt-BR" sz="2000" dirty="0" smtClean="0"/>
          </a:p>
          <a:p>
            <a:pPr marL="285750" indent="-285750" algn="just">
              <a:buFontTx/>
              <a:buChar char="-"/>
            </a:pPr>
            <a:r>
              <a:rPr lang="pt-BR" sz="2000" dirty="0" smtClean="0"/>
              <a:t>O </a:t>
            </a:r>
            <a:r>
              <a:rPr lang="pt-BR" sz="2000" dirty="0"/>
              <a:t>caso de mormo na Alemanha em 2014, foi identificado por esta combinação de </a:t>
            </a:r>
            <a:r>
              <a:rPr lang="pt-BR" sz="2000" dirty="0" smtClean="0"/>
              <a:t>testes.</a:t>
            </a:r>
          </a:p>
          <a:p>
            <a:pPr marL="285750" indent="-285750" algn="just">
              <a:buFontTx/>
              <a:buChar char="-"/>
            </a:pPr>
            <a:endParaRPr lang="pt-BR" sz="2000" dirty="0" smtClean="0"/>
          </a:p>
          <a:p>
            <a:pPr marL="285750" indent="-285750" algn="just">
              <a:buFontTx/>
              <a:buChar char="-"/>
            </a:pPr>
            <a:r>
              <a:rPr lang="pt-BR" sz="2000" dirty="0" smtClean="0">
                <a:solidFill>
                  <a:srgbClr val="FF0000"/>
                </a:solidFill>
              </a:rPr>
              <a:t>De </a:t>
            </a:r>
            <a:r>
              <a:rPr lang="pt-BR" sz="2000" dirty="0">
                <a:solidFill>
                  <a:srgbClr val="FF0000"/>
                </a:solidFill>
              </a:rPr>
              <a:t>acordo com nossa experiência, </a:t>
            </a:r>
            <a:r>
              <a:rPr lang="pt-BR" sz="2000" dirty="0" smtClean="0">
                <a:solidFill>
                  <a:srgbClr val="FF0000"/>
                </a:solidFill>
              </a:rPr>
              <a:t>cavalos clinicamente normais, </a:t>
            </a:r>
            <a:r>
              <a:rPr lang="pt-BR" sz="2000" dirty="0">
                <a:solidFill>
                  <a:srgbClr val="FF0000"/>
                </a:solidFill>
              </a:rPr>
              <a:t>mas </a:t>
            </a:r>
            <a:r>
              <a:rPr lang="pt-BR" sz="2000" dirty="0" smtClean="0">
                <a:solidFill>
                  <a:srgbClr val="FF0000"/>
                </a:solidFill>
              </a:rPr>
              <a:t>infectados </a:t>
            </a:r>
            <a:r>
              <a:rPr lang="pt-BR" sz="2000" dirty="0">
                <a:solidFill>
                  <a:srgbClr val="FF0000"/>
                </a:solidFill>
              </a:rPr>
              <a:t>(ou seja, positivos </a:t>
            </a:r>
            <a:r>
              <a:rPr lang="pt-BR" sz="2000" dirty="0" smtClean="0">
                <a:solidFill>
                  <a:srgbClr val="FF0000"/>
                </a:solidFill>
              </a:rPr>
              <a:t>WB</a:t>
            </a:r>
            <a:r>
              <a:rPr lang="pt-BR" sz="2000" dirty="0">
                <a:solidFill>
                  <a:srgbClr val="FF0000"/>
                </a:solidFill>
              </a:rPr>
              <a:t>) </a:t>
            </a:r>
            <a:r>
              <a:rPr lang="pt-BR" sz="2000" dirty="0" smtClean="0">
                <a:solidFill>
                  <a:srgbClr val="FF0000"/>
                </a:solidFill>
              </a:rPr>
              <a:t>não </a:t>
            </a:r>
            <a:r>
              <a:rPr lang="pt-BR" sz="2000" dirty="0">
                <a:solidFill>
                  <a:srgbClr val="FF0000"/>
                </a:solidFill>
              </a:rPr>
              <a:t>mostram sinais clínicos clássicos</a:t>
            </a:r>
            <a:r>
              <a:rPr lang="pt-BR" sz="2000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pt-BR" sz="2000" dirty="0"/>
          </a:p>
          <a:p>
            <a:pPr marL="285750" indent="-285750" algn="just">
              <a:buFontTx/>
              <a:buChar char="-"/>
            </a:pPr>
            <a:r>
              <a:rPr lang="pt-BR" sz="2000" dirty="0"/>
              <a:t>Portanto, a detecção de B. </a:t>
            </a:r>
            <a:r>
              <a:rPr lang="pt-BR" sz="2000" dirty="0" err="1"/>
              <a:t>mallei</a:t>
            </a:r>
            <a:r>
              <a:rPr lang="pt-BR" sz="2000" dirty="0"/>
              <a:t> nestes cavalos é altamente desafiadora.</a:t>
            </a:r>
          </a:p>
          <a:p>
            <a:pPr algn="just"/>
            <a:endParaRPr lang="pt-BR" sz="2000" dirty="0"/>
          </a:p>
          <a:p>
            <a:pPr marL="285750" indent="-285750" algn="just">
              <a:buFontTx/>
              <a:buChar char="-"/>
            </a:pPr>
            <a:r>
              <a:rPr lang="pt-BR" sz="2000" dirty="0"/>
              <a:t>Na necropsia, uma busca minuciosa para lesões especialmente na cavidade nasal, pele e órgãos internos é necessário, uma vez que são muitas vezes pouco visível. </a:t>
            </a:r>
          </a:p>
          <a:p>
            <a:pPr marL="285750" indent="-285750" algn="just">
              <a:buFontTx/>
              <a:buChar char="-"/>
            </a:pPr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208525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07504" y="44624"/>
            <a:ext cx="892899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sz="2200" dirty="0"/>
          </a:p>
          <a:p>
            <a:pPr marL="285750" indent="-285750" algn="just">
              <a:buFontTx/>
              <a:buChar char="-"/>
            </a:pPr>
            <a:endParaRPr lang="pt-BR" sz="2000" i="1" u="sng" dirty="0" smtClean="0"/>
          </a:p>
          <a:p>
            <a:pPr marL="285750" indent="-285750" algn="just">
              <a:buFontTx/>
              <a:buChar char="-"/>
            </a:pPr>
            <a:r>
              <a:rPr lang="pt-BR" sz="2000" b="1" dirty="0" smtClean="0">
                <a:solidFill>
                  <a:srgbClr val="FF0000"/>
                </a:solidFill>
              </a:rPr>
              <a:t>Finalmente</a:t>
            </a:r>
            <a:r>
              <a:rPr lang="pt-BR" sz="2000" b="1" dirty="0">
                <a:solidFill>
                  <a:srgbClr val="FF0000"/>
                </a:solidFill>
              </a:rPr>
              <a:t>, a detecção de B. </a:t>
            </a:r>
            <a:r>
              <a:rPr lang="pt-BR" sz="2000" b="1" dirty="0" err="1">
                <a:solidFill>
                  <a:srgbClr val="FF0000"/>
                </a:solidFill>
              </a:rPr>
              <a:t>mallei</a:t>
            </a:r>
            <a:r>
              <a:rPr lang="pt-BR" sz="2000" b="1" dirty="0">
                <a:solidFill>
                  <a:srgbClr val="FF0000"/>
                </a:solidFill>
              </a:rPr>
              <a:t> ainda pode falhar em um número significativo de casos, porque poucas bactérias estão presentes nas lesões </a:t>
            </a:r>
            <a:r>
              <a:rPr lang="pt-BR" sz="2000" b="1" dirty="0" err="1" smtClean="0">
                <a:solidFill>
                  <a:srgbClr val="FF0000"/>
                </a:solidFill>
              </a:rPr>
              <a:t>mormosas</a:t>
            </a:r>
            <a:r>
              <a:rPr lang="pt-BR" sz="2000" b="1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pt-BR" sz="2000" dirty="0"/>
          </a:p>
          <a:p>
            <a:pPr marL="285750" indent="-285750" algn="just">
              <a:buFontTx/>
              <a:buChar char="-"/>
            </a:pPr>
            <a:r>
              <a:rPr lang="pt-BR" sz="2000" dirty="0" smtClean="0"/>
              <a:t>Cavalos </a:t>
            </a:r>
            <a:r>
              <a:rPr lang="pt-BR" sz="2000" dirty="0"/>
              <a:t>que testam </a:t>
            </a:r>
            <a:r>
              <a:rPr lang="pt-BR" sz="2000" u="sng" dirty="0" smtClean="0"/>
              <a:t>FC positivo</a:t>
            </a:r>
            <a:r>
              <a:rPr lang="pt-BR" sz="2000" u="sng" dirty="0"/>
              <a:t>, mas </a:t>
            </a:r>
            <a:r>
              <a:rPr lang="pt-BR" sz="2000" u="sng" dirty="0" smtClean="0"/>
              <a:t>WB </a:t>
            </a:r>
            <a:r>
              <a:rPr lang="pt-BR" sz="2000" u="sng" dirty="0"/>
              <a:t>negativo devem ser testadas novamente três vezes em intervalos de duas a três semanas</a:t>
            </a:r>
            <a:r>
              <a:rPr lang="pt-BR" sz="2000" dirty="0"/>
              <a:t>; cavalos que permanecem negativos são considerados não infectados. </a:t>
            </a:r>
            <a:endParaRPr lang="pt-BR" sz="2000" dirty="0" smtClean="0"/>
          </a:p>
          <a:p>
            <a:pPr marL="285750" indent="-285750" algn="just">
              <a:buFontTx/>
              <a:buChar char="-"/>
            </a:pPr>
            <a:endParaRPr lang="pt-BR" sz="2000" dirty="0" smtClean="0"/>
          </a:p>
          <a:p>
            <a:pPr marL="285750" indent="-285750" algn="just">
              <a:buFontTx/>
              <a:buChar char="-"/>
            </a:pPr>
            <a:r>
              <a:rPr lang="pt-BR" sz="2000" b="1" i="1" u="sng" dirty="0" smtClean="0">
                <a:solidFill>
                  <a:srgbClr val="FF0000"/>
                </a:solidFill>
              </a:rPr>
              <a:t>Resultados </a:t>
            </a:r>
            <a:r>
              <a:rPr lang="pt-BR" sz="2000" b="1" i="1" u="sng" dirty="0">
                <a:solidFill>
                  <a:srgbClr val="FF0000"/>
                </a:solidFill>
              </a:rPr>
              <a:t>positivos </a:t>
            </a:r>
            <a:r>
              <a:rPr lang="pt-BR" sz="2000" b="1" i="1" u="sng" dirty="0" smtClean="0">
                <a:solidFill>
                  <a:srgbClr val="FF0000"/>
                </a:solidFill>
              </a:rPr>
              <a:t>para FC que </a:t>
            </a:r>
            <a:r>
              <a:rPr lang="pt-BR" sz="2000" b="1" i="1" u="sng" dirty="0">
                <a:solidFill>
                  <a:srgbClr val="FF0000"/>
                </a:solidFill>
              </a:rPr>
              <a:t>foram confirmados pelo </a:t>
            </a:r>
            <a:r>
              <a:rPr lang="pt-BR" sz="2000" b="1" i="1" u="sng" dirty="0" smtClean="0">
                <a:solidFill>
                  <a:srgbClr val="FF0000"/>
                </a:solidFill>
              </a:rPr>
              <a:t>WB </a:t>
            </a:r>
            <a:r>
              <a:rPr lang="pt-BR" sz="2000" b="1" i="1" u="sng" dirty="0">
                <a:solidFill>
                  <a:srgbClr val="FF0000"/>
                </a:solidFill>
              </a:rPr>
              <a:t>são considerados como prova para a infecção B. </a:t>
            </a:r>
            <a:r>
              <a:rPr lang="pt-BR" sz="2000" b="1" i="1" u="sng" dirty="0" err="1">
                <a:solidFill>
                  <a:srgbClr val="FF0000"/>
                </a:solidFill>
              </a:rPr>
              <a:t>mallei</a:t>
            </a:r>
            <a:r>
              <a:rPr lang="pt-BR" sz="2000" b="1" i="1" u="sng" dirty="0">
                <a:solidFill>
                  <a:srgbClr val="FF0000"/>
                </a:solidFill>
              </a:rPr>
              <a:t>, mesmo na ausência de doença clínica ou na ausência </a:t>
            </a:r>
            <a:r>
              <a:rPr lang="pt-BR" sz="2000" b="1" i="1" u="sng" dirty="0" smtClean="0">
                <a:solidFill>
                  <a:srgbClr val="FF0000"/>
                </a:solidFill>
              </a:rPr>
              <a:t>de </a:t>
            </a:r>
            <a:r>
              <a:rPr lang="pt-BR" sz="2000" b="1" i="1" u="sng" dirty="0">
                <a:solidFill>
                  <a:srgbClr val="FF0000"/>
                </a:solidFill>
              </a:rPr>
              <a:t>detecção de B. </a:t>
            </a:r>
            <a:r>
              <a:rPr lang="pt-BR" sz="2000" b="1" i="1" u="sng" dirty="0" err="1">
                <a:solidFill>
                  <a:srgbClr val="FF0000"/>
                </a:solidFill>
              </a:rPr>
              <a:t>mallei</a:t>
            </a:r>
            <a:r>
              <a:rPr lang="pt-BR" sz="2000" i="1" u="sng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112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" y="-17247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88924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828"/>
                </a:solidFill>
              </a:rPr>
              <a:t>Genotyping of </a:t>
            </a:r>
            <a:r>
              <a:rPr lang="en-US" sz="2800" b="1" dirty="0" err="1">
                <a:solidFill>
                  <a:srgbClr val="005828"/>
                </a:solidFill>
              </a:rPr>
              <a:t>Burkholderia</a:t>
            </a:r>
            <a:r>
              <a:rPr lang="en-US" sz="2800" b="1" dirty="0">
                <a:solidFill>
                  <a:srgbClr val="005828"/>
                </a:solidFill>
              </a:rPr>
              <a:t> mallei from an Outbreak of </a:t>
            </a:r>
            <a:r>
              <a:rPr lang="en-US" sz="2800" b="1" dirty="0" err="1">
                <a:solidFill>
                  <a:srgbClr val="005828"/>
                </a:solidFill>
              </a:rPr>
              <a:t>Glanders</a:t>
            </a:r>
            <a:r>
              <a:rPr lang="en-US" sz="2800" b="1" dirty="0">
                <a:solidFill>
                  <a:srgbClr val="005828"/>
                </a:solidFill>
              </a:rPr>
              <a:t> in Bahrain Suggests Multiple Introduction Events</a:t>
            </a:r>
          </a:p>
          <a:p>
            <a:r>
              <a:rPr lang="pt-BR" dirty="0" err="1">
                <a:solidFill>
                  <a:srgbClr val="00863D"/>
                </a:solidFill>
              </a:rPr>
              <a:t>Published</a:t>
            </a:r>
            <a:r>
              <a:rPr lang="pt-BR" dirty="0">
                <a:solidFill>
                  <a:srgbClr val="00863D"/>
                </a:solidFill>
              </a:rPr>
              <a:t>: </a:t>
            </a:r>
            <a:r>
              <a:rPr lang="pt-BR" dirty="0" err="1">
                <a:solidFill>
                  <a:srgbClr val="FF0000"/>
                </a:solidFill>
              </a:rPr>
              <a:t>September</a:t>
            </a:r>
            <a:r>
              <a:rPr lang="pt-BR" dirty="0">
                <a:solidFill>
                  <a:srgbClr val="FF0000"/>
                </a:solidFill>
              </a:rPr>
              <a:t> 25, </a:t>
            </a:r>
            <a:r>
              <a:rPr lang="pt-BR" dirty="0" smtClean="0">
                <a:solidFill>
                  <a:srgbClr val="FF0000"/>
                </a:solidFill>
              </a:rPr>
              <a:t>2014 </a:t>
            </a:r>
            <a:r>
              <a:rPr lang="nb-NO" dirty="0" smtClean="0">
                <a:solidFill>
                  <a:srgbClr val="00863D"/>
                </a:solidFill>
              </a:rPr>
              <a:t>DOI</a:t>
            </a:r>
            <a:r>
              <a:rPr lang="nb-NO" dirty="0">
                <a:solidFill>
                  <a:srgbClr val="00863D"/>
                </a:solidFill>
              </a:rPr>
              <a:t>: 10.1371/journal.pntd.0003195</a:t>
            </a:r>
            <a:endParaRPr lang="en-US" dirty="0">
              <a:solidFill>
                <a:srgbClr val="00863D"/>
              </a:solidFill>
            </a:endParaRPr>
          </a:p>
          <a:p>
            <a:r>
              <a:rPr lang="en-US" dirty="0" err="1" smtClean="0">
                <a:solidFill>
                  <a:srgbClr val="00863D"/>
                </a:solidFill>
              </a:rPr>
              <a:t>Holger</a:t>
            </a:r>
            <a:r>
              <a:rPr lang="en-US" dirty="0" smtClean="0">
                <a:solidFill>
                  <a:srgbClr val="00863D"/>
                </a:solidFill>
              </a:rPr>
              <a:t> </a:t>
            </a:r>
            <a:r>
              <a:rPr lang="en-US" dirty="0">
                <a:solidFill>
                  <a:srgbClr val="00863D"/>
                </a:solidFill>
              </a:rPr>
              <a:t>C. </a:t>
            </a:r>
            <a:r>
              <a:rPr lang="en-US" dirty="0" err="1">
                <a:solidFill>
                  <a:srgbClr val="00863D"/>
                </a:solidFill>
              </a:rPr>
              <a:t>Scholz</a:t>
            </a:r>
            <a:r>
              <a:rPr lang="en-US" dirty="0">
                <a:solidFill>
                  <a:srgbClr val="00863D"/>
                </a:solidFill>
              </a:rPr>
              <a:t> </a:t>
            </a:r>
            <a:r>
              <a:rPr lang="en-US" dirty="0" smtClean="0">
                <a:solidFill>
                  <a:srgbClr val="00863D"/>
                </a:solidFill>
              </a:rPr>
              <a:t>,</a:t>
            </a:r>
            <a:r>
              <a:rPr lang="en-US" dirty="0" err="1" smtClean="0">
                <a:solidFill>
                  <a:srgbClr val="00863D"/>
                </a:solidFill>
              </a:rPr>
              <a:t>Talima</a:t>
            </a:r>
            <a:r>
              <a:rPr lang="en-US" dirty="0" smtClean="0">
                <a:solidFill>
                  <a:srgbClr val="00863D"/>
                </a:solidFill>
              </a:rPr>
              <a:t> </a:t>
            </a:r>
            <a:r>
              <a:rPr lang="en-US" dirty="0">
                <a:solidFill>
                  <a:srgbClr val="00863D"/>
                </a:solidFill>
              </a:rPr>
              <a:t>Pearson </a:t>
            </a:r>
            <a:r>
              <a:rPr lang="en-US" dirty="0" smtClean="0">
                <a:solidFill>
                  <a:srgbClr val="00863D"/>
                </a:solidFill>
              </a:rPr>
              <a:t>,</a:t>
            </a:r>
            <a:r>
              <a:rPr lang="en-US" dirty="0" err="1" smtClean="0">
                <a:solidFill>
                  <a:srgbClr val="00863D"/>
                </a:solidFill>
              </a:rPr>
              <a:t>Heidie</a:t>
            </a:r>
            <a:r>
              <a:rPr lang="en-US" dirty="0" smtClean="0">
                <a:solidFill>
                  <a:srgbClr val="00863D"/>
                </a:solidFill>
              </a:rPr>
              <a:t> </a:t>
            </a:r>
            <a:r>
              <a:rPr lang="en-US" dirty="0" err="1">
                <a:solidFill>
                  <a:srgbClr val="00863D"/>
                </a:solidFill>
              </a:rPr>
              <a:t>Hornstra</a:t>
            </a:r>
            <a:r>
              <a:rPr lang="en-US" dirty="0" err="1" smtClean="0">
                <a:solidFill>
                  <a:srgbClr val="00863D"/>
                </a:solidFill>
              </a:rPr>
              <a:t>,Michaela</a:t>
            </a:r>
            <a:r>
              <a:rPr lang="en-US" dirty="0" smtClean="0">
                <a:solidFill>
                  <a:srgbClr val="00863D"/>
                </a:solidFill>
              </a:rPr>
              <a:t> </a:t>
            </a:r>
            <a:r>
              <a:rPr lang="en-US" dirty="0" err="1">
                <a:solidFill>
                  <a:srgbClr val="00863D"/>
                </a:solidFill>
              </a:rPr>
              <a:t>Projahn</a:t>
            </a:r>
            <a:r>
              <a:rPr lang="en-US" dirty="0">
                <a:solidFill>
                  <a:srgbClr val="00863D"/>
                </a:solidFill>
              </a:rPr>
              <a:t>,</a:t>
            </a:r>
          </a:p>
          <a:p>
            <a:r>
              <a:rPr lang="en-US" dirty="0" err="1">
                <a:solidFill>
                  <a:srgbClr val="00863D"/>
                </a:solidFill>
              </a:rPr>
              <a:t>Rahime</a:t>
            </a:r>
            <a:r>
              <a:rPr lang="en-US" dirty="0">
                <a:solidFill>
                  <a:srgbClr val="00863D"/>
                </a:solidFill>
              </a:rPr>
              <a:t> </a:t>
            </a:r>
            <a:r>
              <a:rPr lang="en-US" dirty="0" err="1">
                <a:solidFill>
                  <a:srgbClr val="00863D"/>
                </a:solidFill>
              </a:rPr>
              <a:t>Terzioglu</a:t>
            </a:r>
            <a:r>
              <a:rPr lang="en-US" dirty="0" err="1" smtClean="0">
                <a:solidFill>
                  <a:srgbClr val="00863D"/>
                </a:solidFill>
              </a:rPr>
              <a:t>,Renate</a:t>
            </a:r>
            <a:r>
              <a:rPr lang="en-US" dirty="0" smtClean="0">
                <a:solidFill>
                  <a:srgbClr val="00863D"/>
                </a:solidFill>
              </a:rPr>
              <a:t> </a:t>
            </a:r>
            <a:r>
              <a:rPr lang="en-US" dirty="0" err="1">
                <a:solidFill>
                  <a:srgbClr val="00863D"/>
                </a:solidFill>
              </a:rPr>
              <a:t>Wernery</a:t>
            </a:r>
            <a:r>
              <a:rPr lang="en-US" dirty="0" err="1" smtClean="0">
                <a:solidFill>
                  <a:srgbClr val="00863D"/>
                </a:solidFill>
              </a:rPr>
              <a:t>,Enrico</a:t>
            </a:r>
            <a:r>
              <a:rPr lang="en-US" dirty="0" smtClean="0">
                <a:solidFill>
                  <a:srgbClr val="00863D"/>
                </a:solidFill>
              </a:rPr>
              <a:t> </a:t>
            </a:r>
            <a:r>
              <a:rPr lang="en-US" dirty="0" err="1">
                <a:solidFill>
                  <a:srgbClr val="00863D"/>
                </a:solidFill>
              </a:rPr>
              <a:t>Georgi</a:t>
            </a:r>
            <a:r>
              <a:rPr lang="en-US" dirty="0" err="1" smtClean="0">
                <a:solidFill>
                  <a:srgbClr val="00863D"/>
                </a:solidFill>
              </a:rPr>
              <a:t>,Julia</a:t>
            </a:r>
            <a:r>
              <a:rPr lang="en-US" dirty="0" smtClean="0">
                <a:solidFill>
                  <a:srgbClr val="00863D"/>
                </a:solidFill>
              </a:rPr>
              <a:t> </a:t>
            </a:r>
            <a:r>
              <a:rPr lang="en-US" dirty="0">
                <a:solidFill>
                  <a:srgbClr val="00863D"/>
                </a:solidFill>
              </a:rPr>
              <a:t>M. </a:t>
            </a:r>
            <a:r>
              <a:rPr lang="en-US" dirty="0" err="1">
                <a:solidFill>
                  <a:srgbClr val="00863D"/>
                </a:solidFill>
              </a:rPr>
              <a:t>Riehm</a:t>
            </a:r>
            <a:r>
              <a:rPr lang="en-US" dirty="0" err="1" smtClean="0">
                <a:solidFill>
                  <a:srgbClr val="00863D"/>
                </a:solidFill>
              </a:rPr>
              <a:t>,David</a:t>
            </a:r>
            <a:r>
              <a:rPr lang="en-US" dirty="0" smtClean="0">
                <a:solidFill>
                  <a:srgbClr val="00863D"/>
                </a:solidFill>
              </a:rPr>
              <a:t> </a:t>
            </a:r>
            <a:r>
              <a:rPr lang="en-US" dirty="0">
                <a:solidFill>
                  <a:srgbClr val="00863D"/>
                </a:solidFill>
              </a:rPr>
              <a:t>M. </a:t>
            </a:r>
            <a:r>
              <a:rPr lang="en-US" dirty="0" err="1">
                <a:solidFill>
                  <a:srgbClr val="00863D"/>
                </a:solidFill>
              </a:rPr>
              <a:t>Wagner</a:t>
            </a:r>
            <a:r>
              <a:rPr lang="en-US" dirty="0" err="1" smtClean="0">
                <a:solidFill>
                  <a:srgbClr val="00863D"/>
                </a:solidFill>
              </a:rPr>
              <a:t>,Paul</a:t>
            </a:r>
            <a:r>
              <a:rPr lang="en-US" dirty="0" smtClean="0">
                <a:solidFill>
                  <a:srgbClr val="00863D"/>
                </a:solidFill>
              </a:rPr>
              <a:t> </a:t>
            </a:r>
            <a:r>
              <a:rPr lang="en-US" dirty="0">
                <a:solidFill>
                  <a:srgbClr val="00863D"/>
                </a:solidFill>
              </a:rPr>
              <a:t>S. </a:t>
            </a:r>
            <a:r>
              <a:rPr lang="en-US" dirty="0" err="1">
                <a:solidFill>
                  <a:srgbClr val="00863D"/>
                </a:solidFill>
              </a:rPr>
              <a:t>Keim</a:t>
            </a:r>
            <a:r>
              <a:rPr lang="en-US" dirty="0" err="1" smtClean="0">
                <a:solidFill>
                  <a:srgbClr val="00863D"/>
                </a:solidFill>
              </a:rPr>
              <a:t>,Marina</a:t>
            </a:r>
            <a:r>
              <a:rPr lang="en-US" dirty="0" smtClean="0">
                <a:solidFill>
                  <a:srgbClr val="00863D"/>
                </a:solidFill>
              </a:rPr>
              <a:t> </a:t>
            </a:r>
            <a:r>
              <a:rPr lang="en-US" dirty="0" err="1">
                <a:solidFill>
                  <a:srgbClr val="00863D"/>
                </a:solidFill>
              </a:rPr>
              <a:t>Joseph</a:t>
            </a:r>
            <a:r>
              <a:rPr lang="en-US" dirty="0" err="1" smtClean="0">
                <a:solidFill>
                  <a:srgbClr val="00863D"/>
                </a:solidFill>
              </a:rPr>
              <a:t>,Bobby</a:t>
            </a:r>
            <a:r>
              <a:rPr lang="en-US" dirty="0" smtClean="0">
                <a:solidFill>
                  <a:srgbClr val="00863D"/>
                </a:solidFill>
              </a:rPr>
              <a:t> </a:t>
            </a:r>
            <a:r>
              <a:rPr lang="en-US" dirty="0" err="1">
                <a:solidFill>
                  <a:srgbClr val="00863D"/>
                </a:solidFill>
              </a:rPr>
              <a:t>Johnson</a:t>
            </a:r>
            <a:r>
              <a:rPr lang="en-US" dirty="0" err="1" smtClean="0">
                <a:solidFill>
                  <a:srgbClr val="00863D"/>
                </a:solidFill>
              </a:rPr>
              <a:t>,Joerg</a:t>
            </a:r>
            <a:r>
              <a:rPr lang="en-US" dirty="0" smtClean="0">
                <a:solidFill>
                  <a:srgbClr val="00863D"/>
                </a:solidFill>
              </a:rPr>
              <a:t> </a:t>
            </a:r>
            <a:r>
              <a:rPr lang="en-US" dirty="0" err="1">
                <a:solidFill>
                  <a:srgbClr val="00863D"/>
                </a:solidFill>
              </a:rPr>
              <a:t>Kinne</a:t>
            </a:r>
            <a:r>
              <a:rPr lang="en-US" dirty="0" smtClean="0">
                <a:solidFill>
                  <a:srgbClr val="00863D"/>
                </a:solidFill>
              </a:rPr>
              <a:t>,</a:t>
            </a:r>
            <a:r>
              <a:rPr lang="pt-BR" dirty="0" smtClean="0">
                <a:solidFill>
                  <a:srgbClr val="00863D"/>
                </a:solidFill>
              </a:rPr>
              <a:t> </a:t>
            </a:r>
            <a:endParaRPr lang="en-US" dirty="0">
              <a:solidFill>
                <a:srgbClr val="00863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2492896"/>
            <a:ext cx="8712968" cy="32624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200" b="1" dirty="0" smtClean="0"/>
              <a:t>INTRODUCTION</a:t>
            </a:r>
          </a:p>
          <a:p>
            <a:endParaRPr lang="en-US" sz="1200" b="1" dirty="0" smtClean="0"/>
          </a:p>
          <a:p>
            <a:r>
              <a:rPr lang="en-US" sz="1400" dirty="0" err="1" smtClean="0"/>
              <a:t>Glanders</a:t>
            </a:r>
            <a:r>
              <a:rPr lang="en-US" sz="1400" dirty="0" smtClean="0"/>
              <a:t> </a:t>
            </a:r>
            <a:r>
              <a:rPr lang="en-US" sz="1400" dirty="0"/>
              <a:t>is a life-threatening, </a:t>
            </a:r>
            <a:r>
              <a:rPr lang="en-US" sz="1400" dirty="0" err="1"/>
              <a:t>notifiable</a:t>
            </a:r>
            <a:r>
              <a:rPr lang="en-US" sz="1400" dirty="0"/>
              <a:t> zoonotic disease which is fatal to both animals and humans. It is caused by the gram-negative bacterium </a:t>
            </a:r>
            <a:r>
              <a:rPr lang="en-US" sz="1400" i="1" dirty="0" err="1"/>
              <a:t>Burkholderia</a:t>
            </a:r>
            <a:r>
              <a:rPr lang="en-US" sz="1400" i="1" dirty="0"/>
              <a:t> mallei</a:t>
            </a:r>
            <a:r>
              <a:rPr lang="en-US" sz="1400" dirty="0"/>
              <a:t> [1]. The only known reservoirs of </a:t>
            </a:r>
            <a:r>
              <a:rPr lang="en-US" sz="1400" i="1" dirty="0"/>
              <a:t>B. mallei</a:t>
            </a:r>
            <a:r>
              <a:rPr lang="en-US" sz="1400" dirty="0"/>
              <a:t> are </a:t>
            </a:r>
            <a:r>
              <a:rPr lang="en-US" sz="1400" dirty="0" err="1"/>
              <a:t>solipeds</a:t>
            </a:r>
            <a:r>
              <a:rPr lang="en-US" sz="1400" dirty="0"/>
              <a:t>, particularly horses. Chronically infected horses can be asymptomatic but may remain highly infectious.</a:t>
            </a:r>
          </a:p>
          <a:p>
            <a:r>
              <a:rPr lang="en-US" sz="1400" dirty="0"/>
              <a:t>As a highly infectious agent that can be transmitted by aerosol, causing invasive fatal disease in combination with resistance to multiple antibiotics, </a:t>
            </a:r>
            <a:r>
              <a:rPr lang="en-US" sz="1400" i="1" dirty="0"/>
              <a:t>B. mallei</a:t>
            </a:r>
            <a:r>
              <a:rPr lang="en-US" sz="1400" dirty="0"/>
              <a:t> is listed as a category B bio-threat agent by the CDC (</a:t>
            </a:r>
            <a:r>
              <a:rPr lang="en-US" sz="1400" dirty="0">
                <a:hlinkClick r:id="rId3"/>
              </a:rPr>
              <a:t>www.bt.cdc.gov/agent/agentlist-category.asp). Licensed vaccines against the disease do not exist. Antibiotic treatment is cumbersome and requires the combination of at least two different antibiotics over several weeks [2].</a:t>
            </a:r>
          </a:p>
          <a:p>
            <a:r>
              <a:rPr lang="en-US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Throughout the western world, </a:t>
            </a:r>
            <a:r>
              <a:rPr lang="en-US" sz="1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glanders</a:t>
            </a:r>
            <a:r>
              <a:rPr lang="en-US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has been eradicated through large scale culling of infected animals. In developing countries, however, economic and cultural circumstances may hinder culling of asymptomatic animals and enable the persistence of </a:t>
            </a:r>
            <a:r>
              <a:rPr lang="en-US" sz="140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glanders</a:t>
            </a:r>
            <a:r>
              <a:rPr lang="en-US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.</a:t>
            </a:r>
          </a:p>
          <a:p>
            <a:r>
              <a:rPr lang="en-US" sz="1400" dirty="0"/>
              <a:t>In recent years, several outbreaks of </a:t>
            </a:r>
            <a:r>
              <a:rPr lang="en-US" sz="1400" dirty="0" err="1"/>
              <a:t>glanders</a:t>
            </a:r>
            <a:r>
              <a:rPr lang="en-US" sz="1400" dirty="0"/>
              <a:t> occurred in the horse populations in Asia, Middle-East (Afghanistan, Kuwait, Iran, Iraq, Pakistan, Syria), Africa, and South America (Brazil) [3], [4]. Because of the recent rise in cases in multiple countries, </a:t>
            </a:r>
            <a:r>
              <a:rPr lang="en-US" sz="1400" dirty="0" err="1"/>
              <a:t>glanders</a:t>
            </a:r>
            <a:r>
              <a:rPr lang="en-US" sz="1400" dirty="0"/>
              <a:t> has regained the status of a re-emerging disease [5], [6].</a:t>
            </a:r>
          </a:p>
        </p:txBody>
      </p:sp>
      <p:sp>
        <p:nvSpPr>
          <p:cNvPr id="9" name="Line Callout 2 (No Border) 8"/>
          <p:cNvSpPr/>
          <p:nvPr/>
        </p:nvSpPr>
        <p:spPr>
          <a:xfrm>
            <a:off x="5004048" y="1988840"/>
            <a:ext cx="3888432" cy="1584176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1408"/>
              <a:gd name="adj6" fmla="val -67791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04048" y="1988840"/>
            <a:ext cx="38164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"</a:t>
            </a:r>
            <a:r>
              <a:rPr lang="en-US" sz="1400" dirty="0" err="1" smtClean="0">
                <a:solidFill>
                  <a:schemeClr val="bg1"/>
                </a:solidFill>
              </a:rPr>
              <a:t>Em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todo</a:t>
            </a:r>
            <a:r>
              <a:rPr lang="en-US" sz="1400" dirty="0">
                <a:solidFill>
                  <a:schemeClr val="bg1"/>
                </a:solidFill>
              </a:rPr>
              <a:t> o </a:t>
            </a:r>
            <a:r>
              <a:rPr lang="en-US" sz="1400" dirty="0" err="1">
                <a:solidFill>
                  <a:schemeClr val="bg1"/>
                </a:solidFill>
              </a:rPr>
              <a:t>mundo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ocidental</a:t>
            </a:r>
            <a:r>
              <a:rPr lang="en-US" sz="1400" dirty="0">
                <a:solidFill>
                  <a:schemeClr val="bg1"/>
                </a:solidFill>
              </a:rPr>
              <a:t>, o </a:t>
            </a:r>
            <a:r>
              <a:rPr lang="en-US" sz="1400" dirty="0" err="1">
                <a:solidFill>
                  <a:schemeClr val="bg1"/>
                </a:solidFill>
              </a:rPr>
              <a:t>mormo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tem </a:t>
            </a:r>
            <a:r>
              <a:rPr lang="en-US" sz="1400" dirty="0" err="1">
                <a:solidFill>
                  <a:schemeClr val="bg1"/>
                </a:solidFill>
              </a:rPr>
              <a:t>sido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erradicada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através</a:t>
            </a:r>
            <a:r>
              <a:rPr lang="en-US" sz="1400" dirty="0">
                <a:solidFill>
                  <a:schemeClr val="bg1"/>
                </a:solidFill>
              </a:rPr>
              <a:t> de abate </a:t>
            </a:r>
            <a:r>
              <a:rPr lang="en-US" sz="1400" dirty="0" err="1">
                <a:solidFill>
                  <a:schemeClr val="bg1"/>
                </a:solidFill>
              </a:rPr>
              <a:t>em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grande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escala</a:t>
            </a:r>
            <a:r>
              <a:rPr lang="en-US" sz="1400" dirty="0">
                <a:solidFill>
                  <a:schemeClr val="bg1"/>
                </a:solidFill>
              </a:rPr>
              <a:t> de </a:t>
            </a:r>
            <a:r>
              <a:rPr lang="en-US" sz="1400" dirty="0" err="1">
                <a:solidFill>
                  <a:schemeClr val="bg1"/>
                </a:solidFill>
              </a:rPr>
              <a:t>animais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infectados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just"/>
            <a:r>
              <a:rPr lang="en-US" sz="1400" dirty="0" err="1" smtClean="0">
                <a:solidFill>
                  <a:schemeClr val="bg1"/>
                </a:solidFill>
              </a:rPr>
              <a:t>Nos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países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desenvolvimento</a:t>
            </a:r>
            <a:r>
              <a:rPr lang="en-US" sz="1400" dirty="0">
                <a:solidFill>
                  <a:schemeClr val="bg1"/>
                </a:solidFill>
              </a:rPr>
              <a:t>, no </a:t>
            </a:r>
            <a:r>
              <a:rPr lang="en-US" sz="1400" dirty="0" err="1">
                <a:solidFill>
                  <a:schemeClr val="bg1"/>
                </a:solidFill>
              </a:rPr>
              <a:t>entanto</a:t>
            </a:r>
            <a:r>
              <a:rPr lang="en-US" sz="1400" dirty="0">
                <a:solidFill>
                  <a:schemeClr val="bg1"/>
                </a:solidFill>
              </a:rPr>
              <a:t>, as </a:t>
            </a:r>
            <a:r>
              <a:rPr lang="en-US" sz="1400" dirty="0" err="1">
                <a:solidFill>
                  <a:schemeClr val="bg1"/>
                </a:solidFill>
              </a:rPr>
              <a:t>circunstâncias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econômicas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e </a:t>
            </a:r>
            <a:r>
              <a:rPr lang="en-US" sz="1400" dirty="0" err="1">
                <a:solidFill>
                  <a:schemeClr val="bg1"/>
                </a:solidFill>
              </a:rPr>
              <a:t>culturais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podem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dificultar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o abate </a:t>
            </a:r>
            <a:r>
              <a:rPr lang="en-US" sz="1400" dirty="0">
                <a:solidFill>
                  <a:schemeClr val="bg1"/>
                </a:solidFill>
              </a:rPr>
              <a:t>de </a:t>
            </a:r>
            <a:r>
              <a:rPr lang="en-US" sz="1400" dirty="0" err="1">
                <a:solidFill>
                  <a:schemeClr val="bg1"/>
                </a:solidFill>
              </a:rPr>
              <a:t>animais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assintomáticos</a:t>
            </a:r>
            <a:r>
              <a:rPr lang="en-US" sz="1400" dirty="0">
                <a:solidFill>
                  <a:schemeClr val="bg1"/>
                </a:solidFill>
              </a:rPr>
              <a:t> e </a:t>
            </a:r>
            <a:r>
              <a:rPr lang="en-US" sz="1400" dirty="0" err="1">
                <a:solidFill>
                  <a:schemeClr val="bg1"/>
                </a:solidFill>
              </a:rPr>
              <a:t>permitir</a:t>
            </a:r>
            <a:r>
              <a:rPr lang="en-US" sz="1400" dirty="0">
                <a:solidFill>
                  <a:schemeClr val="bg1"/>
                </a:solidFill>
              </a:rPr>
              <a:t> a </a:t>
            </a:r>
            <a:r>
              <a:rPr lang="en-US" sz="1400" dirty="0" err="1">
                <a:solidFill>
                  <a:schemeClr val="bg1"/>
                </a:solidFill>
              </a:rPr>
              <a:t>persistência</a:t>
            </a:r>
            <a:r>
              <a:rPr lang="en-US" sz="1400" dirty="0">
                <a:solidFill>
                  <a:schemeClr val="bg1"/>
                </a:solidFill>
              </a:rPr>
              <a:t> de </a:t>
            </a:r>
            <a:r>
              <a:rPr lang="en-US" sz="1400" dirty="0" err="1">
                <a:solidFill>
                  <a:schemeClr val="bg1"/>
                </a:solidFill>
              </a:rPr>
              <a:t>mormo</a:t>
            </a:r>
            <a:r>
              <a:rPr lang="en-US" sz="1400" dirty="0" smtClean="0">
                <a:solidFill>
                  <a:schemeClr val="bg1"/>
                </a:solidFill>
              </a:rPr>
              <a:t>."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104502" y="1037428"/>
            <a:ext cx="583887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i="1" dirty="0">
                <a:solidFill>
                  <a:schemeClr val="bg1"/>
                </a:solidFill>
                <a:latin typeface="Arial Black" panose="020B0A04020102020204" pitchFamily="34" charset="0"/>
                <a:ea typeface="DejaVu Sans" pitchFamily="34" charset="0"/>
                <a:cs typeface="DejaVu Sans" pitchFamily="34" charset="0"/>
              </a:rPr>
              <a:t>Coordenação Geral de Laboratórios Agropecuários</a:t>
            </a:r>
          </a:p>
          <a:p>
            <a:pPr algn="ctr"/>
            <a:r>
              <a:rPr lang="pt-BR" sz="2800" i="1" dirty="0" smtClean="0">
                <a:solidFill>
                  <a:schemeClr val="bg1"/>
                </a:solidFill>
                <a:latin typeface="Arial Black" panose="020B0A04020102020204" pitchFamily="34" charset="0"/>
                <a:ea typeface="DejaVu Sans" pitchFamily="34" charset="0"/>
                <a:cs typeface="DejaVu Sans" pitchFamily="34" charset="0"/>
              </a:rPr>
              <a:t>CGAL/SDA</a:t>
            </a:r>
            <a:endParaRPr lang="pt-BR" sz="2800" i="1" dirty="0">
              <a:solidFill>
                <a:schemeClr val="bg1"/>
              </a:solidFill>
              <a:latin typeface="Arial Black" panose="020B0A04020102020204" pitchFamily="34" charset="0"/>
              <a:ea typeface="DejaVu Sans" pitchFamily="34" charset="0"/>
              <a:cs typeface="DejaVu Sans" pitchFamily="34" charset="0"/>
            </a:endParaRPr>
          </a:p>
          <a:p>
            <a:pPr algn="ctr"/>
            <a:endParaRPr lang="pt-BR" sz="3000" i="1" dirty="0">
              <a:latin typeface="Arial Black" panose="020B0A04020102020204" pitchFamily="34" charset="0"/>
              <a:ea typeface="DejaVu Sans" pitchFamily="34" charset="0"/>
              <a:cs typeface="DejaVu Sans" pitchFamily="34" charset="0"/>
            </a:endParaRPr>
          </a:p>
          <a:p>
            <a:pPr algn="ctr"/>
            <a:r>
              <a:rPr lang="pt-BR" sz="2000" i="1" dirty="0">
                <a:latin typeface="Arial Black" panose="020B0A04020102020204" pitchFamily="34" charset="0"/>
                <a:ea typeface="DejaVu Sans" pitchFamily="34" charset="0"/>
                <a:cs typeface="DejaVu Sans" pitchFamily="34" charset="0"/>
              </a:rPr>
              <a:t>Rede Nacional de Laboratórios Agropecuários</a:t>
            </a:r>
          </a:p>
          <a:p>
            <a:pPr algn="ctr"/>
            <a:endParaRPr lang="pt-BR" i="1" dirty="0" smtClean="0">
              <a:latin typeface="Arial Black" panose="020B0A04020102020204" pitchFamily="34" charset="0"/>
              <a:ea typeface="DejaVu Sans" pitchFamily="34" charset="0"/>
              <a:cs typeface="DejaVu Sans" pitchFamily="34" charset="0"/>
            </a:endParaRPr>
          </a:p>
          <a:p>
            <a:pPr algn="ctr"/>
            <a:endParaRPr lang="pt-BR" i="1" dirty="0">
              <a:latin typeface="Arial Black" panose="020B0A04020102020204" pitchFamily="34" charset="0"/>
              <a:ea typeface="DejaVu Sans" pitchFamily="34" charset="0"/>
              <a:cs typeface="DejaVu Sans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1920" y="4581128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i="1" dirty="0">
                <a:solidFill>
                  <a:srgbClr val="FFFFFF"/>
                </a:solidFill>
                <a:latin typeface="Arial Black" panose="020B0A04020102020204" pitchFamily="34" charset="0"/>
                <a:ea typeface="DejaVu Sans" pitchFamily="34" charset="0"/>
                <a:cs typeface="DejaVu Sans" pitchFamily="34" charset="0"/>
              </a:rPr>
              <a:t>Leandro </a:t>
            </a:r>
            <a:r>
              <a:rPr lang="pt-BR" sz="1200" i="1" dirty="0" err="1">
                <a:solidFill>
                  <a:srgbClr val="FFFFFF"/>
                </a:solidFill>
                <a:latin typeface="Arial Black" panose="020B0A04020102020204" pitchFamily="34" charset="0"/>
                <a:ea typeface="DejaVu Sans" pitchFamily="34" charset="0"/>
                <a:cs typeface="DejaVu Sans" pitchFamily="34" charset="0"/>
              </a:rPr>
              <a:t>Barbiéri</a:t>
            </a:r>
            <a:r>
              <a:rPr lang="pt-BR" sz="1200" i="1" dirty="0">
                <a:solidFill>
                  <a:srgbClr val="FFFFFF"/>
                </a:solidFill>
                <a:latin typeface="Arial Black" panose="020B0A04020102020204" pitchFamily="34" charset="0"/>
                <a:ea typeface="DejaVu Sans" pitchFamily="34" charset="0"/>
                <a:cs typeface="DejaVu Sans" pitchFamily="34" charset="0"/>
              </a:rPr>
              <a:t> de Carvalho, MV; </a:t>
            </a:r>
            <a:r>
              <a:rPr lang="pt-BR" sz="1200" i="1" dirty="0" err="1">
                <a:solidFill>
                  <a:srgbClr val="FFFFFF"/>
                </a:solidFill>
                <a:latin typeface="Arial Black" panose="020B0A04020102020204" pitchFamily="34" charset="0"/>
                <a:ea typeface="DejaVu Sans" pitchFamily="34" charset="0"/>
                <a:cs typeface="DejaVu Sans" pitchFamily="34" charset="0"/>
              </a:rPr>
              <a:t>MSc</a:t>
            </a:r>
            <a:r>
              <a:rPr lang="pt-BR" sz="1200" i="1" dirty="0">
                <a:solidFill>
                  <a:srgbClr val="FFFFFF"/>
                </a:solidFill>
                <a:latin typeface="Arial Black" panose="020B0A04020102020204" pitchFamily="34" charset="0"/>
                <a:ea typeface="DejaVu Sans" pitchFamily="34" charset="0"/>
                <a:cs typeface="DejaVu Sans" pitchFamily="34" charset="0"/>
              </a:rPr>
              <a:t>.; </a:t>
            </a:r>
            <a:r>
              <a:rPr lang="pt-BR" sz="1200" i="1" dirty="0" err="1">
                <a:solidFill>
                  <a:srgbClr val="FFFFFF"/>
                </a:solidFill>
                <a:latin typeface="Arial Black" panose="020B0A04020102020204" pitchFamily="34" charset="0"/>
                <a:ea typeface="DejaVu Sans" pitchFamily="34" charset="0"/>
                <a:cs typeface="DejaVu Sans" pitchFamily="34" charset="0"/>
              </a:rPr>
              <a:t>DSc</a:t>
            </a:r>
            <a:endParaRPr lang="pt-BR" sz="1200" i="1" dirty="0">
              <a:solidFill>
                <a:srgbClr val="FFFFFF"/>
              </a:solidFill>
              <a:latin typeface="Arial Black" panose="020B0A04020102020204" pitchFamily="34" charset="0"/>
              <a:ea typeface="DejaVu Sans" pitchFamily="34" charset="0"/>
              <a:cs typeface="DejaVu Sans" pitchFamily="34" charset="0"/>
            </a:endParaRPr>
          </a:p>
          <a:p>
            <a:pPr algn="r"/>
            <a:r>
              <a:rPr lang="pt-BR" sz="1200" i="1" dirty="0">
                <a:solidFill>
                  <a:srgbClr val="FFFFFF"/>
                </a:solidFill>
                <a:latin typeface="Arial Black" panose="020B0A04020102020204" pitchFamily="34" charset="0"/>
                <a:ea typeface="DejaVu Sans" pitchFamily="34" charset="0"/>
                <a:cs typeface="DejaVu Sans" pitchFamily="34" charset="0"/>
              </a:rPr>
              <a:t>Fiscal Federal Agropecuário</a:t>
            </a:r>
          </a:p>
          <a:p>
            <a:pPr algn="r"/>
            <a:r>
              <a:rPr lang="pt-BR" sz="1200" i="1" dirty="0">
                <a:solidFill>
                  <a:srgbClr val="FFFFFF"/>
                </a:solidFill>
                <a:latin typeface="Arial Black" panose="020B0A04020102020204" pitchFamily="34" charset="0"/>
                <a:ea typeface="DejaVu Sans" pitchFamily="34" charset="0"/>
                <a:cs typeface="DejaVu Sans" pitchFamily="34" charset="0"/>
              </a:rPr>
              <a:t>Coordenação Geral de Laboratórios Agropecuários</a:t>
            </a:r>
          </a:p>
          <a:p>
            <a:pPr algn="r"/>
            <a:r>
              <a:rPr lang="pt-BR" sz="1200" i="1" dirty="0">
                <a:solidFill>
                  <a:srgbClr val="FFFFFF"/>
                </a:solidFill>
                <a:latin typeface="Arial Black" panose="020B0A04020102020204" pitchFamily="34" charset="0"/>
                <a:ea typeface="DejaVu Sans" pitchFamily="34" charset="0"/>
                <a:cs typeface="DejaVu Sans" pitchFamily="34" charset="0"/>
              </a:rPr>
              <a:t>Coordenador Geral </a:t>
            </a:r>
          </a:p>
        </p:txBody>
      </p:sp>
    </p:spTree>
    <p:extLst>
      <p:ext uri="{BB962C8B-B14F-4D97-AF65-F5344CB8AC3E}">
        <p14:creationId xmlns:p14="http://schemas.microsoft.com/office/powerpoint/2010/main" val="135800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485900" y="295275"/>
            <a:ext cx="7124699" cy="5124450"/>
            <a:chOff x="1590604" y="149897"/>
            <a:chExt cx="8826776" cy="6491388"/>
          </a:xfrm>
        </p:grpSpPr>
        <p:sp>
          <p:nvSpPr>
            <p:cNvPr id="3" name="Line 196"/>
            <p:cNvSpPr>
              <a:spLocks noChangeShapeType="1"/>
            </p:cNvSpPr>
            <p:nvPr/>
          </p:nvSpPr>
          <p:spPr bwMode="auto">
            <a:xfrm>
              <a:off x="9041198" y="4590149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grpSp>
          <p:nvGrpSpPr>
            <p:cNvPr id="4" name="Group 211"/>
            <p:cNvGrpSpPr>
              <a:grpSpLocks/>
            </p:cNvGrpSpPr>
            <p:nvPr/>
          </p:nvGrpSpPr>
          <p:grpSpPr bwMode="auto">
            <a:xfrm>
              <a:off x="4656524" y="3221724"/>
              <a:ext cx="360363" cy="438150"/>
              <a:chOff x="1156" y="2157"/>
              <a:chExt cx="227" cy="321"/>
            </a:xfrm>
          </p:grpSpPr>
          <p:sp>
            <p:nvSpPr>
              <p:cNvPr id="51" name="Line 212"/>
              <p:cNvSpPr>
                <a:spLocks noChangeShapeType="1"/>
              </p:cNvSpPr>
              <p:nvPr/>
            </p:nvSpPr>
            <p:spPr bwMode="auto">
              <a:xfrm>
                <a:off x="1156" y="2478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 sz="750"/>
              </a:p>
            </p:txBody>
          </p:sp>
          <p:sp>
            <p:nvSpPr>
              <p:cNvPr id="52" name="Line 213"/>
              <p:cNvSpPr>
                <a:spLocks noChangeShapeType="1"/>
              </p:cNvSpPr>
              <p:nvPr/>
            </p:nvSpPr>
            <p:spPr bwMode="auto">
              <a:xfrm>
                <a:off x="1156" y="2157"/>
                <a:ext cx="0" cy="3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 sz="750"/>
              </a:p>
            </p:txBody>
          </p:sp>
        </p:grpSp>
        <p:grpSp>
          <p:nvGrpSpPr>
            <p:cNvPr id="5" name="Group 210"/>
            <p:cNvGrpSpPr>
              <a:grpSpLocks/>
            </p:cNvGrpSpPr>
            <p:nvPr/>
          </p:nvGrpSpPr>
          <p:grpSpPr bwMode="auto">
            <a:xfrm>
              <a:off x="3199199" y="3221725"/>
              <a:ext cx="360363" cy="433387"/>
              <a:chOff x="1156" y="2157"/>
              <a:chExt cx="227" cy="321"/>
            </a:xfrm>
          </p:grpSpPr>
          <p:sp>
            <p:nvSpPr>
              <p:cNvPr id="49" name="Line 202"/>
              <p:cNvSpPr>
                <a:spLocks noChangeShapeType="1"/>
              </p:cNvSpPr>
              <p:nvPr/>
            </p:nvSpPr>
            <p:spPr bwMode="auto">
              <a:xfrm>
                <a:off x="1156" y="2478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 sz="750"/>
              </a:p>
            </p:txBody>
          </p:sp>
          <p:sp>
            <p:nvSpPr>
              <p:cNvPr id="50" name="Line 203"/>
              <p:cNvSpPr>
                <a:spLocks noChangeShapeType="1"/>
              </p:cNvSpPr>
              <p:nvPr/>
            </p:nvSpPr>
            <p:spPr bwMode="auto">
              <a:xfrm>
                <a:off x="1156" y="2157"/>
                <a:ext cx="0" cy="3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 sz="750"/>
              </a:p>
            </p:txBody>
          </p:sp>
        </p:grpSp>
        <p:sp>
          <p:nvSpPr>
            <p:cNvPr id="6" name="Line 180"/>
            <p:cNvSpPr>
              <a:spLocks noChangeShapeType="1"/>
            </p:cNvSpPr>
            <p:nvPr/>
          </p:nvSpPr>
          <p:spPr bwMode="auto">
            <a:xfrm>
              <a:off x="9041198" y="3582086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7" name="Line 181"/>
            <p:cNvSpPr>
              <a:spLocks noChangeShapeType="1"/>
            </p:cNvSpPr>
            <p:nvPr/>
          </p:nvSpPr>
          <p:spPr bwMode="auto">
            <a:xfrm>
              <a:off x="9041198" y="4013886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8" name="Line 182"/>
            <p:cNvSpPr>
              <a:spLocks noChangeShapeType="1"/>
            </p:cNvSpPr>
            <p:nvPr/>
          </p:nvSpPr>
          <p:spPr bwMode="auto">
            <a:xfrm>
              <a:off x="8969762" y="3726549"/>
              <a:ext cx="714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9" name="Line 183"/>
            <p:cNvSpPr>
              <a:spLocks noChangeShapeType="1"/>
            </p:cNvSpPr>
            <p:nvPr/>
          </p:nvSpPr>
          <p:spPr bwMode="auto">
            <a:xfrm>
              <a:off x="8969761" y="3216961"/>
              <a:ext cx="0" cy="509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10" name="Line 197"/>
            <p:cNvSpPr>
              <a:spLocks noChangeShapeType="1"/>
            </p:cNvSpPr>
            <p:nvPr/>
          </p:nvSpPr>
          <p:spPr bwMode="auto">
            <a:xfrm>
              <a:off x="9041198" y="5166411"/>
              <a:ext cx="2873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11" name="Line 198"/>
            <p:cNvSpPr>
              <a:spLocks noChangeShapeType="1"/>
            </p:cNvSpPr>
            <p:nvPr/>
          </p:nvSpPr>
          <p:spPr bwMode="auto">
            <a:xfrm>
              <a:off x="9041198" y="3582087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12" name="Line 171"/>
            <p:cNvSpPr>
              <a:spLocks noChangeShapeType="1"/>
            </p:cNvSpPr>
            <p:nvPr/>
          </p:nvSpPr>
          <p:spPr bwMode="auto">
            <a:xfrm flipV="1">
              <a:off x="6102736" y="3726549"/>
              <a:ext cx="397086" cy="4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750"/>
            </a:p>
          </p:txBody>
        </p:sp>
        <p:sp>
          <p:nvSpPr>
            <p:cNvPr id="13" name="Line 172"/>
            <p:cNvSpPr>
              <a:spLocks noChangeShapeType="1"/>
            </p:cNvSpPr>
            <p:nvPr/>
          </p:nvSpPr>
          <p:spPr bwMode="auto">
            <a:xfrm>
              <a:off x="6102736" y="3221725"/>
              <a:ext cx="0" cy="509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750"/>
            </a:p>
          </p:txBody>
        </p:sp>
        <p:sp>
          <p:nvSpPr>
            <p:cNvPr id="14" name="Rectangle 21"/>
            <p:cNvSpPr>
              <a:spLocks noChangeArrowheads="1"/>
            </p:cNvSpPr>
            <p:nvPr/>
          </p:nvSpPr>
          <p:spPr bwMode="auto">
            <a:xfrm>
              <a:off x="6390647" y="3383742"/>
              <a:ext cx="1088271" cy="45454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89999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750" dirty="0"/>
                <a:t>SLAV</a:t>
              </a:r>
            </a:p>
            <a:p>
              <a:pPr algn="ctr">
                <a:defRPr/>
              </a:pPr>
              <a:r>
                <a:rPr lang="pt-BR" sz="750" dirty="0"/>
                <a:t>Jundiaí/SP</a:t>
              </a:r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9279897" y="3383742"/>
              <a:ext cx="1137483" cy="45454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89999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788"/>
                <a:t>SLAV</a:t>
              </a:r>
            </a:p>
            <a:p>
              <a:pPr algn="ctr">
                <a:defRPr/>
              </a:pPr>
              <a:r>
                <a:rPr lang="pt-BR" sz="788"/>
                <a:t>Belo Horizonte/MG</a:t>
              </a:r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9271959" y="3886981"/>
              <a:ext cx="1137483" cy="45454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89999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788"/>
                <a:t>SLAV</a:t>
              </a:r>
            </a:p>
            <a:p>
              <a:pPr algn="ctr">
                <a:defRPr/>
              </a:pPr>
              <a:r>
                <a:rPr lang="pt-BR" sz="788"/>
                <a:t>Varginha/MG</a:t>
              </a:r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9271959" y="4391806"/>
              <a:ext cx="1137483" cy="45454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89999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788"/>
                <a:t>SLAV</a:t>
              </a:r>
            </a:p>
            <a:p>
              <a:pPr algn="ctr">
                <a:defRPr/>
              </a:pPr>
              <a:r>
                <a:rPr lang="pt-BR" sz="788"/>
                <a:t>Andradas/MG</a:t>
              </a:r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9271959" y="4915681"/>
              <a:ext cx="1137483" cy="45454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89999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788"/>
                <a:t>SLAV</a:t>
              </a:r>
            </a:p>
            <a:p>
              <a:pPr algn="ctr">
                <a:defRPr/>
              </a:pPr>
              <a:r>
                <a:rPr lang="pt-BR" sz="788"/>
                <a:t>Rio de Janeiro/RJ</a:t>
              </a:r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3502984" y="3383742"/>
              <a:ext cx="1088271" cy="45454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89999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750"/>
                <a:t>SLAV</a:t>
              </a:r>
            </a:p>
            <a:p>
              <a:pPr algn="ctr">
                <a:defRPr/>
              </a:pPr>
              <a:r>
                <a:rPr lang="pt-BR" sz="750"/>
                <a:t>Campo Grande/MS</a:t>
              </a: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4960309" y="3388506"/>
              <a:ext cx="1088271" cy="45454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89999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750"/>
                <a:t>SLAV</a:t>
              </a:r>
            </a:p>
            <a:p>
              <a:pPr algn="ctr">
                <a:defRPr/>
              </a:pPr>
              <a:r>
                <a:rPr lang="pt-BR" sz="750"/>
                <a:t>São José/SC</a:t>
              </a:r>
            </a:p>
          </p:txBody>
        </p:sp>
        <p:pic>
          <p:nvPicPr>
            <p:cNvPr id="21" name="Picture 11" descr="LANAGRO RS ANA ROCHA 044"/>
            <p:cNvPicPr preferRelativeResize="0"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4113376" y="4581848"/>
              <a:ext cx="1144256" cy="101030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pic>
          <p:nvPicPr>
            <p:cNvPr id="22" name="Picture 12" descr="LANAGRO_M_SP(Campinas)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2891096" y="4584691"/>
              <a:ext cx="1144256" cy="1009389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pic>
          <p:nvPicPr>
            <p:cNvPr id="23" name="Picture 13" descr="para_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1590604" y="4585405"/>
              <a:ext cx="1233917" cy="1006143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3000761" y="5237850"/>
              <a:ext cx="985838" cy="329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750" b="1"/>
                <a:t>Lanagro/SP</a:t>
              </a: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1776799" y="5237850"/>
              <a:ext cx="985838" cy="329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750" b="1"/>
                <a:t>Lanagro/PA</a:t>
              </a: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4224723" y="5237850"/>
              <a:ext cx="985838" cy="3298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750" b="1"/>
                <a:t>Lanagro/RS</a:t>
              </a:r>
            </a:p>
          </p:txBody>
        </p:sp>
        <p:pic>
          <p:nvPicPr>
            <p:cNvPr id="27" name="Picture 2" descr="LANAGRO MINAS (17)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60611" y="4594378"/>
              <a:ext cx="1104406" cy="99782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pic>
          <p:nvPicPr>
            <p:cNvPr id="28" name="Picture 3" descr="RECIFE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787528" y="4594378"/>
              <a:ext cx="1168450" cy="99782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pic>
          <p:nvPicPr>
            <p:cNvPr id="29" name="Picture 10" descr="LANAGRO GO (36)"/>
            <p:cNvPicPr preferRelativeResize="0"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5337415" y="4585405"/>
              <a:ext cx="1103646" cy="1006143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5448687" y="5237850"/>
              <a:ext cx="1008061" cy="329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750" b="1"/>
                <a:t>Lanagro/GO</a:t>
              </a:r>
            </a:p>
          </p:txBody>
        </p:sp>
        <p:sp>
          <p:nvSpPr>
            <p:cNvPr id="31" name="Text Box 5"/>
            <p:cNvSpPr txBox="1">
              <a:spLocks noChangeArrowheads="1"/>
            </p:cNvSpPr>
            <p:nvPr/>
          </p:nvSpPr>
          <p:spPr bwMode="auto">
            <a:xfrm>
              <a:off x="6672649" y="5241025"/>
              <a:ext cx="1008063" cy="513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750" b="1"/>
                <a:t>Lanagro/MG</a:t>
              </a:r>
            </a:p>
          </p:txBody>
        </p:sp>
        <p:sp>
          <p:nvSpPr>
            <p:cNvPr id="32" name="Text Box 6"/>
            <p:cNvSpPr txBox="1">
              <a:spLocks noChangeArrowheads="1"/>
            </p:cNvSpPr>
            <p:nvPr/>
          </p:nvSpPr>
          <p:spPr bwMode="auto">
            <a:xfrm>
              <a:off x="7896612" y="5237850"/>
              <a:ext cx="1008061" cy="329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altLang="pt-BR" sz="750" b="1"/>
                <a:t>Lanagro/PE</a:t>
              </a:r>
            </a:p>
          </p:txBody>
        </p:sp>
        <p:sp>
          <p:nvSpPr>
            <p:cNvPr id="33" name="Line 71"/>
            <p:cNvSpPr>
              <a:spLocks noChangeShapeType="1"/>
            </p:cNvSpPr>
            <p:nvPr/>
          </p:nvSpPr>
          <p:spPr bwMode="auto">
            <a:xfrm>
              <a:off x="2318135" y="2358124"/>
              <a:ext cx="72051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34" name="Line 72"/>
            <p:cNvSpPr>
              <a:spLocks noChangeShapeType="1"/>
            </p:cNvSpPr>
            <p:nvPr/>
          </p:nvSpPr>
          <p:spPr bwMode="auto">
            <a:xfrm flipH="1">
              <a:off x="5847148" y="807122"/>
              <a:ext cx="8594" cy="15510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35" name="Line 73"/>
            <p:cNvSpPr>
              <a:spLocks noChangeShapeType="1"/>
            </p:cNvSpPr>
            <p:nvPr/>
          </p:nvSpPr>
          <p:spPr bwMode="auto">
            <a:xfrm>
              <a:off x="2318136" y="2358124"/>
              <a:ext cx="0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36" name="Line 74"/>
            <p:cNvSpPr>
              <a:spLocks noChangeShapeType="1"/>
            </p:cNvSpPr>
            <p:nvPr/>
          </p:nvSpPr>
          <p:spPr bwMode="auto">
            <a:xfrm>
              <a:off x="3759586" y="2358124"/>
              <a:ext cx="0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37" name="Line 75"/>
            <p:cNvSpPr>
              <a:spLocks noChangeShapeType="1"/>
            </p:cNvSpPr>
            <p:nvPr/>
          </p:nvSpPr>
          <p:spPr bwMode="auto">
            <a:xfrm>
              <a:off x="5199448" y="2358124"/>
              <a:ext cx="0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38" name="Line 76"/>
            <p:cNvSpPr>
              <a:spLocks noChangeShapeType="1"/>
            </p:cNvSpPr>
            <p:nvPr/>
          </p:nvSpPr>
          <p:spPr bwMode="auto">
            <a:xfrm>
              <a:off x="6639311" y="2358124"/>
              <a:ext cx="0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39" name="Line 77"/>
            <p:cNvSpPr>
              <a:spLocks noChangeShapeType="1"/>
            </p:cNvSpPr>
            <p:nvPr/>
          </p:nvSpPr>
          <p:spPr bwMode="auto">
            <a:xfrm>
              <a:off x="8079173" y="2358124"/>
              <a:ext cx="0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40" name="Line 78"/>
            <p:cNvSpPr>
              <a:spLocks noChangeShapeType="1"/>
            </p:cNvSpPr>
            <p:nvPr/>
          </p:nvSpPr>
          <p:spPr bwMode="auto">
            <a:xfrm>
              <a:off x="9519036" y="2358124"/>
              <a:ext cx="0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 sz="1350"/>
            </a:p>
          </p:txBody>
        </p:sp>
        <p:sp>
          <p:nvSpPr>
            <p:cNvPr id="41" name="Rectangle 15"/>
            <p:cNvSpPr>
              <a:spLocks noChangeArrowheads="1"/>
            </p:cNvSpPr>
            <p:nvPr/>
          </p:nvSpPr>
          <p:spPr bwMode="auto">
            <a:xfrm>
              <a:off x="1653905" y="2629572"/>
              <a:ext cx="1389889" cy="657225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350"/>
                <a:t>LANAGRO  PE</a:t>
              </a:r>
            </a:p>
          </p:txBody>
        </p:sp>
        <p:sp>
          <p:nvSpPr>
            <p:cNvPr id="42" name="Rectangle 16">
              <a:hlinkClick r:id="rId8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096942" y="2634334"/>
              <a:ext cx="1391478" cy="657224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89999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350"/>
                <a:t>LANAGRO  GO</a:t>
              </a:r>
            </a:p>
          </p:txBody>
        </p:sp>
        <p:sp>
          <p:nvSpPr>
            <p:cNvPr id="43" name="Rectangle 17"/>
            <p:cNvSpPr>
              <a:spLocks noChangeArrowheads="1"/>
            </p:cNvSpPr>
            <p:nvPr/>
          </p:nvSpPr>
          <p:spPr bwMode="auto">
            <a:xfrm>
              <a:off x="5981431" y="2629572"/>
              <a:ext cx="1391479" cy="657225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89999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350" dirty="0"/>
                <a:t>LANAGRO  SP</a:t>
              </a:r>
            </a:p>
          </p:txBody>
        </p:sp>
        <p:sp>
          <p:nvSpPr>
            <p:cNvPr id="44" name="Rectangle 18">
              <a:hlinkClick r:id="rId9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543155" y="2629572"/>
              <a:ext cx="1391478" cy="657225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89999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350"/>
                <a:t>LANAGRO  RS</a:t>
              </a:r>
            </a:p>
          </p:txBody>
        </p:sp>
        <p:sp>
          <p:nvSpPr>
            <p:cNvPr id="45" name="Rectangle 19"/>
            <p:cNvSpPr>
              <a:spLocks noChangeArrowheads="1"/>
            </p:cNvSpPr>
            <p:nvPr/>
          </p:nvSpPr>
          <p:spPr bwMode="auto">
            <a:xfrm>
              <a:off x="7419707" y="2629572"/>
              <a:ext cx="1389890" cy="657225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350" dirty="0"/>
                <a:t>LANAGRO  PA</a:t>
              </a:r>
            </a:p>
          </p:txBody>
        </p:sp>
        <p:sp>
          <p:nvSpPr>
            <p:cNvPr id="46" name="Rectangle 20"/>
            <p:cNvSpPr>
              <a:spLocks noChangeArrowheads="1"/>
            </p:cNvSpPr>
            <p:nvPr/>
          </p:nvSpPr>
          <p:spPr bwMode="auto">
            <a:xfrm>
              <a:off x="8856393" y="2629572"/>
              <a:ext cx="1391478" cy="657225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350" dirty="0"/>
                <a:t>LANAGRO  MG</a:t>
              </a:r>
            </a:p>
          </p:txBody>
        </p:sp>
        <p:sp>
          <p:nvSpPr>
            <p:cNvPr id="47" name="Rectangle 14"/>
            <p:cNvSpPr>
              <a:spLocks noChangeArrowheads="1"/>
            </p:cNvSpPr>
            <p:nvPr/>
          </p:nvSpPr>
          <p:spPr bwMode="auto">
            <a:xfrm>
              <a:off x="4078479" y="149897"/>
              <a:ext cx="3549828" cy="657225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89999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350" b="1" dirty="0"/>
                <a:t>Coordenação Geral</a:t>
              </a:r>
            </a:p>
            <a:p>
              <a:pPr algn="ctr">
                <a:defRPr/>
              </a:pPr>
              <a:r>
                <a:rPr lang="pt-BR" sz="1350" b="1" dirty="0"/>
                <a:t>de Laboratórios Agropecuários</a:t>
              </a:r>
            </a:p>
          </p:txBody>
        </p:sp>
        <p:sp>
          <p:nvSpPr>
            <p:cNvPr id="48" name="Rectangle 17"/>
            <p:cNvSpPr>
              <a:spLocks noChangeArrowheads="1"/>
            </p:cNvSpPr>
            <p:nvPr/>
          </p:nvSpPr>
          <p:spPr bwMode="auto">
            <a:xfrm>
              <a:off x="4543155" y="5984060"/>
              <a:ext cx="2876550" cy="657225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9999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89999"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pt-BR" sz="1050" dirty="0"/>
                <a:t>LABORATÓRIOS CREDENCIADOS</a:t>
              </a:r>
            </a:p>
          </p:txBody>
        </p:sp>
      </p:grpSp>
      <p:sp>
        <p:nvSpPr>
          <p:cNvPr id="53" name="CaixaDeTexto 52"/>
          <p:cNvSpPr txBox="1"/>
          <p:nvPr/>
        </p:nvSpPr>
        <p:spPr>
          <a:xfrm>
            <a:off x="184114" y="114318"/>
            <a:ext cx="18839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Legal</a:t>
            </a:r>
            <a:r>
              <a:rPr lang="pt-BR" dirty="0" smtClean="0"/>
              <a:t>: Decreto 5.741/2006</a:t>
            </a:r>
          </a:p>
          <a:p>
            <a:r>
              <a:rPr lang="pt-BR" dirty="0" smtClean="0"/>
              <a:t>Institui a Rede Nacional de Laboratórios Agropecuários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162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5496" y="893326"/>
            <a:ext cx="9036496" cy="332398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dirty="0" smtClean="0"/>
              <a:t> </a:t>
            </a:r>
            <a:r>
              <a:rPr lang="pt-BR" sz="2000" dirty="0"/>
              <a:t>Mormo foi </a:t>
            </a:r>
            <a:r>
              <a:rPr lang="pt-BR" sz="2000" dirty="0" smtClean="0"/>
              <a:t>descrito </a:t>
            </a:r>
            <a:r>
              <a:rPr lang="pt-BR" sz="2000" dirty="0"/>
              <a:t>pela primeira vez por Aristóteles no século III.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sz="2000" dirty="0" smtClean="0"/>
              <a:t> Em </a:t>
            </a:r>
            <a:r>
              <a:rPr lang="pt-BR" sz="2000" dirty="0"/>
              <a:t>1664, foi reconhecido que a doença era muito contagiosa. </a:t>
            </a:r>
            <a:r>
              <a:rPr lang="pt-BR" sz="2000" dirty="0" smtClean="0"/>
              <a:t>Seu </a:t>
            </a:r>
            <a:r>
              <a:rPr lang="pt-BR" sz="2000" dirty="0"/>
              <a:t>potencial </a:t>
            </a:r>
            <a:r>
              <a:rPr lang="pt-BR" sz="2000" dirty="0" err="1"/>
              <a:t>zoonótico</a:t>
            </a:r>
            <a:r>
              <a:rPr lang="pt-BR" sz="2000" dirty="0"/>
              <a:t> </a:t>
            </a:r>
            <a:r>
              <a:rPr lang="pt-BR" sz="2000" dirty="0" smtClean="0"/>
              <a:t>será observado </a:t>
            </a:r>
            <a:r>
              <a:rPr lang="pt-BR" sz="2000" dirty="0"/>
              <a:t>no início do século XIX</a:t>
            </a:r>
            <a:r>
              <a:rPr lang="pt-BR" sz="2000" dirty="0">
                <a:solidFill>
                  <a:srgbClr val="FF0000"/>
                </a:solidFill>
              </a:rPr>
              <a:t>. </a:t>
            </a:r>
            <a:r>
              <a:rPr lang="pt-BR" sz="2000" b="1" u="sng" dirty="0">
                <a:solidFill>
                  <a:srgbClr val="FF0000"/>
                </a:solidFill>
              </a:rPr>
              <a:t>Programas de </a:t>
            </a:r>
            <a:r>
              <a:rPr lang="pt-BR" sz="2000" b="1" u="sng" dirty="0" smtClean="0">
                <a:solidFill>
                  <a:srgbClr val="FF0000"/>
                </a:solidFill>
              </a:rPr>
              <a:t>controle do mormo </a:t>
            </a:r>
            <a:r>
              <a:rPr lang="pt-BR" sz="2000" b="1" u="sng" dirty="0">
                <a:solidFill>
                  <a:srgbClr val="FF0000"/>
                </a:solidFill>
              </a:rPr>
              <a:t>começaram a se estabelecer no século XX.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 </a:t>
            </a:r>
            <a:r>
              <a:rPr lang="pt-BR" sz="2000" dirty="0" smtClean="0"/>
              <a:t>O </a:t>
            </a:r>
            <a:r>
              <a:rPr lang="pt-BR" sz="2000" dirty="0"/>
              <a:t>mormo foi oficialmente </a:t>
            </a:r>
            <a:r>
              <a:rPr lang="pt-BR" sz="2000" dirty="0" smtClean="0"/>
              <a:t>erradicado </a:t>
            </a:r>
            <a:r>
              <a:rPr lang="pt-BR" sz="2000" dirty="0"/>
              <a:t>dos Estados Unidos da América em animais </a:t>
            </a:r>
            <a:r>
              <a:rPr lang="pt-BR" sz="2000" dirty="0" smtClean="0"/>
              <a:t>domésticos </a:t>
            </a:r>
            <a:r>
              <a:rPr lang="pt-BR" sz="2000" dirty="0"/>
              <a:t>em </a:t>
            </a:r>
            <a:r>
              <a:rPr lang="pt-BR" sz="2000" dirty="0" smtClean="0"/>
              <a:t>1942</a:t>
            </a:r>
            <a:r>
              <a:rPr lang="pt-BR" sz="2000" b="1" dirty="0" smtClean="0"/>
              <a:t>;</a:t>
            </a:r>
            <a:r>
              <a:rPr lang="pt-BR" sz="2000" b="1" dirty="0" smtClean="0">
                <a:solidFill>
                  <a:srgbClr val="00863D"/>
                </a:solidFill>
              </a:rPr>
              <a:t> </a:t>
            </a:r>
            <a:r>
              <a:rPr lang="pt-BR" sz="2000" dirty="0"/>
              <a:t>um caso humano isolado </a:t>
            </a:r>
            <a:r>
              <a:rPr lang="pt-BR" sz="2000" dirty="0" smtClean="0"/>
              <a:t>em </a:t>
            </a:r>
            <a:r>
              <a:rPr lang="pt-BR" sz="2000" dirty="0"/>
              <a:t>um pesquisador do Instituto de Pesquisa Médica de Doenças Infecciosas do Exército dos EUA (USAMRIID), em 2000.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sz="2000" dirty="0" smtClean="0"/>
              <a:t> </a:t>
            </a:r>
            <a:r>
              <a:rPr lang="pt-BR" sz="2000" dirty="0"/>
              <a:t>Durante a </a:t>
            </a:r>
            <a:r>
              <a:rPr lang="pt-BR" sz="2000" b="1" dirty="0" smtClean="0">
                <a:solidFill>
                  <a:srgbClr val="FF0000"/>
                </a:solidFill>
              </a:rPr>
              <a:t>Primeira </a:t>
            </a:r>
            <a:r>
              <a:rPr lang="pt-BR" sz="2000" b="1" dirty="0">
                <a:solidFill>
                  <a:srgbClr val="FF0000"/>
                </a:solidFill>
              </a:rPr>
              <a:t>Guerra Mundial</a:t>
            </a:r>
            <a:r>
              <a:rPr lang="pt-BR" sz="2000" dirty="0"/>
              <a:t>, </a:t>
            </a:r>
            <a:r>
              <a:rPr lang="pt-BR" sz="2000" dirty="0" smtClean="0"/>
              <a:t>o mormo </a:t>
            </a:r>
            <a:r>
              <a:rPr lang="pt-BR" sz="2000" dirty="0"/>
              <a:t>foi </a:t>
            </a:r>
            <a:r>
              <a:rPr lang="pt-BR" sz="2000" dirty="0" smtClean="0"/>
              <a:t>usado </a:t>
            </a:r>
            <a:r>
              <a:rPr lang="pt-BR" sz="2000" dirty="0"/>
              <a:t>como </a:t>
            </a:r>
            <a:r>
              <a:rPr lang="pt-BR" sz="2000" b="1" dirty="0">
                <a:solidFill>
                  <a:srgbClr val="FF0000"/>
                </a:solidFill>
              </a:rPr>
              <a:t>arma biológica contra os animais na Europa, Rússia e Estados Unidos</a:t>
            </a:r>
            <a:r>
              <a:rPr lang="pt-BR" sz="2000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7504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Histórico</a:t>
            </a:r>
            <a:endParaRPr lang="pt-BR" sz="2800" b="1" dirty="0">
              <a:solidFill>
                <a:srgbClr val="00863D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4230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 txBox="1">
            <a:spLocks noChangeArrowheads="1"/>
          </p:cNvSpPr>
          <p:nvPr/>
        </p:nvSpPr>
        <p:spPr bwMode="auto">
          <a:xfrm>
            <a:off x="164288" y="304799"/>
            <a:ext cx="2023242" cy="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altLang="pt-BR" sz="2800" u="sng" dirty="0" smtClean="0"/>
              <a:t>Escopo dos </a:t>
            </a:r>
            <a:r>
              <a:rPr lang="pt-BR" altLang="pt-BR" sz="2800" u="sng" dirty="0" err="1" smtClean="0"/>
              <a:t>Lanagro</a:t>
            </a:r>
            <a:endParaRPr lang="x-none" altLang="pt-BR" sz="2800" u="sng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/>
        </p:nvGraphicFramePr>
        <p:xfrm>
          <a:off x="2890838" y="55563"/>
          <a:ext cx="5521642" cy="5648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Planilha" r:id="rId3" imgW="7734252" imgH="8772354" progId="Excel.Sheet.8">
                  <p:embed/>
                </p:oleObj>
              </mc:Choice>
              <mc:Fallback>
                <p:oleObj name="Planilha" r:id="rId3" imgW="7734252" imgH="8772354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0838" y="55563"/>
                        <a:ext cx="5521642" cy="5648551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11" y="1473917"/>
            <a:ext cx="2376973" cy="187235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820" y="3714205"/>
            <a:ext cx="2375441" cy="17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63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 txBox="1">
            <a:spLocks noChangeArrowheads="1"/>
          </p:cNvSpPr>
          <p:nvPr/>
        </p:nvSpPr>
        <p:spPr bwMode="auto">
          <a:xfrm>
            <a:off x="164288" y="304799"/>
            <a:ext cx="2023242" cy="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altLang="pt-BR" sz="2800" u="sng" dirty="0" smtClean="0"/>
              <a:t>Escopo dos </a:t>
            </a:r>
            <a:r>
              <a:rPr lang="pt-BR" altLang="pt-BR" sz="2800" u="sng" dirty="0" err="1" smtClean="0"/>
              <a:t>Lanagro</a:t>
            </a:r>
            <a:endParaRPr lang="x-none" altLang="pt-BR" sz="2800" u="sng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/>
        </p:nvGraphicFramePr>
        <p:xfrm>
          <a:off x="2891245" y="55034"/>
          <a:ext cx="5233851" cy="5649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Planilha" r:id="rId3" imgW="7734252" imgH="8772354" progId="Excel.Sheet.8">
                  <p:embed/>
                </p:oleObj>
              </mc:Choice>
              <mc:Fallback>
                <p:oleObj name="Planilha" r:id="rId3" imgW="7734252" imgH="8772354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1245" y="55034"/>
                        <a:ext cx="5233851" cy="5649080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tângulo 10"/>
          <p:cNvSpPr/>
          <p:nvPr/>
        </p:nvSpPr>
        <p:spPr>
          <a:xfrm>
            <a:off x="2760617" y="3108960"/>
            <a:ext cx="5547360" cy="10276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40" y="1216493"/>
            <a:ext cx="2413448" cy="21624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39" y="3535681"/>
            <a:ext cx="2465697" cy="18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8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 txBox="1">
            <a:spLocks noChangeArrowheads="1"/>
          </p:cNvSpPr>
          <p:nvPr/>
        </p:nvSpPr>
        <p:spPr bwMode="auto">
          <a:xfrm>
            <a:off x="164288" y="304799"/>
            <a:ext cx="2023242" cy="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altLang="pt-BR" sz="2800" u="sng" dirty="0" smtClean="0"/>
              <a:t>Escopo dos </a:t>
            </a:r>
            <a:r>
              <a:rPr lang="pt-BR" altLang="pt-BR" sz="2800" u="sng" dirty="0" err="1" smtClean="0"/>
              <a:t>Lanagro</a:t>
            </a:r>
            <a:endParaRPr lang="x-none" altLang="pt-BR" sz="2800" u="sng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/>
        </p:nvGraphicFramePr>
        <p:xfrm>
          <a:off x="2891245" y="55034"/>
          <a:ext cx="5233851" cy="5649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Planilha" r:id="rId3" imgW="7734252" imgH="8772354" progId="Excel.Sheet.8">
                  <p:embed/>
                </p:oleObj>
              </mc:Choice>
              <mc:Fallback>
                <p:oleObj name="Planilha" r:id="rId3" imgW="7734252" imgH="8772354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1245" y="55034"/>
                        <a:ext cx="5233851" cy="5649080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tângulo 10"/>
          <p:cNvSpPr/>
          <p:nvPr/>
        </p:nvSpPr>
        <p:spPr>
          <a:xfrm>
            <a:off x="2760617" y="3108960"/>
            <a:ext cx="5608320" cy="10276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6006617" y="165463"/>
            <a:ext cx="228719" cy="56257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6544075" y="165463"/>
            <a:ext cx="311212" cy="56257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67" y="2059768"/>
            <a:ext cx="2447939" cy="18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6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 txBox="1">
            <a:spLocks noChangeArrowheads="1"/>
          </p:cNvSpPr>
          <p:nvPr/>
        </p:nvSpPr>
        <p:spPr bwMode="auto">
          <a:xfrm>
            <a:off x="354198" y="87085"/>
            <a:ext cx="7936362" cy="90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altLang="pt-BR" sz="2800" u="sng" dirty="0" smtClean="0"/>
              <a:t>Laboratórios Credenciados por área de atuação</a:t>
            </a:r>
            <a:endParaRPr lang="x-none" altLang="pt-BR" sz="2800" u="sng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988" y="862520"/>
            <a:ext cx="5225142" cy="469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4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 txBox="1">
            <a:spLocks noChangeArrowheads="1"/>
          </p:cNvSpPr>
          <p:nvPr/>
        </p:nvSpPr>
        <p:spPr bwMode="auto">
          <a:xfrm>
            <a:off x="354198" y="87085"/>
            <a:ext cx="7936362" cy="90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altLang="pt-BR" sz="2800" u="sng" dirty="0" smtClean="0"/>
              <a:t>Laboratórios Credenciados por área de atuação</a:t>
            </a:r>
            <a:endParaRPr lang="x-none" altLang="pt-BR" sz="2800" u="sng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988" y="862520"/>
            <a:ext cx="5225142" cy="469531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055223" y="1297577"/>
            <a:ext cx="4937760" cy="2873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6511379" y="2360395"/>
            <a:ext cx="21425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 smtClean="0"/>
              <a:t>27 laboratórios </a:t>
            </a:r>
          </a:p>
          <a:p>
            <a:pPr algn="ctr"/>
            <a:r>
              <a:rPr lang="pt-BR" sz="2400" dirty="0" smtClean="0"/>
              <a:t>credenciados </a:t>
            </a:r>
          </a:p>
          <a:p>
            <a:pPr algn="ctr"/>
            <a:r>
              <a:rPr lang="pt-BR" sz="2400" dirty="0" smtClean="0"/>
              <a:t> para mormo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62919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 txBox="1">
            <a:spLocks noChangeArrowheads="1"/>
          </p:cNvSpPr>
          <p:nvPr/>
        </p:nvSpPr>
        <p:spPr bwMode="auto">
          <a:xfrm>
            <a:off x="766354" y="653973"/>
            <a:ext cx="7489372" cy="90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x-none" altLang="pt-BR" sz="2800" u="sng" dirty="0"/>
              <a:t>Localiza</a:t>
            </a:r>
            <a:r>
              <a:rPr lang="pt-BR" altLang="pt-BR" sz="2800" u="sng" dirty="0" err="1"/>
              <a:t>ção</a:t>
            </a:r>
            <a:r>
              <a:rPr lang="x-none" altLang="pt-BR" sz="2800" u="sng" dirty="0"/>
              <a:t> dos </a:t>
            </a:r>
            <a:r>
              <a:rPr lang="x-none" altLang="pt-BR" sz="2800" u="sng" dirty="0" err="1"/>
              <a:t>Laborat</a:t>
            </a:r>
            <a:r>
              <a:rPr lang="pt-BR" altLang="pt-BR" sz="2800" u="sng" dirty="0"/>
              <a:t>ó</a:t>
            </a:r>
            <a:r>
              <a:rPr lang="x-none" altLang="pt-BR" sz="2800" u="sng" dirty="0" err="1"/>
              <a:t>rios</a:t>
            </a:r>
            <a:r>
              <a:rPr lang="x-none" altLang="pt-BR" sz="2800" u="sng" dirty="0"/>
              <a:t> </a:t>
            </a:r>
            <a:r>
              <a:rPr lang="x-none" altLang="pt-BR" sz="2800" u="sng" dirty="0" err="1"/>
              <a:t>Naciona</a:t>
            </a:r>
            <a:r>
              <a:rPr lang="pt-BR" altLang="pt-BR" sz="2800" u="sng" dirty="0" err="1"/>
              <a:t>is</a:t>
            </a:r>
            <a:r>
              <a:rPr lang="x-none" altLang="pt-BR" sz="2800" u="sng" dirty="0"/>
              <a:t> </a:t>
            </a:r>
            <a:r>
              <a:rPr lang="x-none" altLang="pt-BR" sz="2800" u="sng" dirty="0" err="1"/>
              <a:t>Agropecu</a:t>
            </a:r>
            <a:r>
              <a:rPr lang="pt-BR" altLang="pt-BR" sz="2800" u="sng" dirty="0"/>
              <a:t>á</a:t>
            </a:r>
            <a:r>
              <a:rPr lang="x-none" altLang="pt-BR" sz="2800" u="sng" dirty="0" err="1"/>
              <a:t>rios</a:t>
            </a:r>
            <a:r>
              <a:rPr lang="pt-BR" altLang="pt-BR" sz="2800" u="sng" dirty="0"/>
              <a:t> (LANAGRO)</a:t>
            </a:r>
            <a:r>
              <a:rPr lang="x-none" altLang="pt-BR" sz="2800" u="sng" dirty="0"/>
              <a:t> </a:t>
            </a:r>
            <a:r>
              <a:rPr lang="pt-BR" altLang="pt-BR" sz="2800" u="sng" dirty="0"/>
              <a:t>e </a:t>
            </a:r>
            <a:r>
              <a:rPr lang="x-none" altLang="pt-BR" sz="2800" u="sng" dirty="0"/>
              <a:t>su</a:t>
            </a:r>
            <a:r>
              <a:rPr lang="pt-BR" altLang="pt-BR" sz="2800" u="sng" dirty="0"/>
              <a:t>a</a:t>
            </a:r>
            <a:r>
              <a:rPr lang="x-none" altLang="pt-BR" sz="2800" u="sng" dirty="0"/>
              <a:t>s Unidades </a:t>
            </a:r>
            <a:r>
              <a:rPr lang="x-none" altLang="pt-BR" sz="2800" u="sng" dirty="0" err="1"/>
              <a:t>Avan</a:t>
            </a:r>
            <a:r>
              <a:rPr lang="pt-BR" altLang="pt-BR" sz="2800" u="sng" dirty="0"/>
              <a:t>ç</a:t>
            </a:r>
            <a:r>
              <a:rPr lang="x-none" altLang="pt-BR" sz="2800" u="sng" dirty="0" err="1"/>
              <a:t>adas</a:t>
            </a:r>
            <a:endParaRPr lang="x-none" altLang="pt-BR" sz="2800" u="sng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459" y="1873828"/>
            <a:ext cx="4664869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3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609" y="0"/>
            <a:ext cx="5493597" cy="5813161"/>
          </a:xfrm>
          <a:prstGeom prst="rect">
            <a:avLst/>
          </a:prstGeom>
        </p:spPr>
      </p:pic>
      <p:sp>
        <p:nvSpPr>
          <p:cNvPr id="5" name="Rectangle 15"/>
          <p:cNvSpPr txBox="1">
            <a:spLocks noChangeArrowheads="1"/>
          </p:cNvSpPr>
          <p:nvPr/>
        </p:nvSpPr>
        <p:spPr bwMode="auto">
          <a:xfrm>
            <a:off x="188735" y="87085"/>
            <a:ext cx="3242442" cy="90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x-none" altLang="pt-BR" sz="2100" u="sng" dirty="0"/>
              <a:t>Localiza</a:t>
            </a:r>
            <a:r>
              <a:rPr lang="pt-BR" altLang="pt-BR" sz="2100" u="sng" dirty="0" err="1"/>
              <a:t>ção</a:t>
            </a:r>
            <a:r>
              <a:rPr lang="x-none" altLang="pt-BR" sz="2100" u="sng" dirty="0"/>
              <a:t> dos </a:t>
            </a:r>
            <a:r>
              <a:rPr lang="x-none" altLang="pt-BR" sz="2100" u="sng" dirty="0" err="1"/>
              <a:t>Laborat</a:t>
            </a:r>
            <a:r>
              <a:rPr lang="pt-BR" altLang="pt-BR" sz="2100" u="sng" dirty="0"/>
              <a:t>ó</a:t>
            </a:r>
            <a:r>
              <a:rPr lang="x-none" altLang="pt-BR" sz="2100" u="sng" dirty="0" err="1"/>
              <a:t>rios</a:t>
            </a:r>
            <a:r>
              <a:rPr lang="x-none" altLang="pt-BR" sz="2100" u="sng" dirty="0"/>
              <a:t> </a:t>
            </a:r>
            <a:r>
              <a:rPr lang="pt-BR" altLang="pt-BR" sz="2100" u="sng" dirty="0" smtClean="0"/>
              <a:t>Credenciados para mormo</a:t>
            </a:r>
            <a:endParaRPr lang="x-none" altLang="pt-BR" sz="2100" u="sng" dirty="0"/>
          </a:p>
        </p:txBody>
      </p:sp>
      <p:sp>
        <p:nvSpPr>
          <p:cNvPr id="6" name="CaixaDeTexto 5"/>
          <p:cNvSpPr txBox="1"/>
          <p:nvPr/>
        </p:nvSpPr>
        <p:spPr>
          <a:xfrm>
            <a:off x="171555" y="1081020"/>
            <a:ext cx="349475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Legal</a:t>
            </a:r>
            <a:r>
              <a:rPr lang="pt-BR" dirty="0" smtClean="0"/>
              <a:t>: Decreto 5.741/2006</a:t>
            </a:r>
          </a:p>
          <a:p>
            <a:r>
              <a:rPr lang="pt-BR" dirty="0" smtClean="0"/>
              <a:t>Institui a Rede Nacional de Laboratórios Agropecuários</a:t>
            </a:r>
            <a:endParaRPr lang="pt-BR" dirty="0"/>
          </a:p>
          <a:p>
            <a:endParaRPr lang="pt-BR" dirty="0" smtClean="0"/>
          </a:p>
          <a:p>
            <a:r>
              <a:rPr lang="pt-BR" dirty="0" smtClean="0"/>
              <a:t>IN 57/2013 </a:t>
            </a:r>
            <a:r>
              <a:rPr lang="pt-BR" sz="1400" dirty="0" smtClean="0"/>
              <a:t>Estabelece </a:t>
            </a:r>
            <a:r>
              <a:rPr lang="pt-BR" sz="1400" dirty="0"/>
              <a:t>os critérios e requisitos para o credenciamento e monitoramento de laboratórios pelo Ministério da Agricultura, Pecuária e Abastecimento – MAPA</a:t>
            </a:r>
            <a:r>
              <a:rPr lang="pt-BR" sz="1400" dirty="0" smtClean="0"/>
              <a:t>)</a:t>
            </a:r>
          </a:p>
          <a:p>
            <a:endParaRPr lang="pt-BR" sz="1400" dirty="0"/>
          </a:p>
          <a:p>
            <a:r>
              <a:rPr lang="pt-BR" dirty="0"/>
              <a:t>IN 12/2004</a:t>
            </a:r>
            <a:r>
              <a:rPr lang="pt-BR" sz="1400" b="1" dirty="0"/>
              <a:t>: </a:t>
            </a:r>
            <a:r>
              <a:rPr lang="pt-BR" sz="1400" dirty="0"/>
              <a:t>requisitos de qualidade para o credenciamento e monitoramento de laboratórios para diagnóstico sorológico do mormo pela técnica da FC</a:t>
            </a:r>
          </a:p>
          <a:p>
            <a:r>
              <a:rPr lang="pt-BR" sz="1400" dirty="0"/>
              <a:t/>
            </a:r>
            <a:br>
              <a:rPr lang="pt-BR" sz="1400" dirty="0"/>
            </a:b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81949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>
            <a:spLocks noChangeArrowheads="1"/>
          </p:cNvSpPr>
          <p:nvPr/>
        </p:nvSpPr>
        <p:spPr bwMode="auto">
          <a:xfrm>
            <a:off x="2208613" y="3552826"/>
            <a:ext cx="4726781" cy="61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/>
          </a:p>
        </p:txBody>
      </p:sp>
      <p:sp>
        <p:nvSpPr>
          <p:cNvPr id="4" name="CustomShape 4"/>
          <p:cNvSpPr>
            <a:spLocks noChangeArrowheads="1"/>
          </p:cNvSpPr>
          <p:nvPr/>
        </p:nvSpPr>
        <p:spPr bwMode="auto">
          <a:xfrm>
            <a:off x="2208613" y="1672832"/>
            <a:ext cx="472678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/>
          </a:p>
        </p:txBody>
      </p:sp>
      <p:sp>
        <p:nvSpPr>
          <p:cNvPr id="5" name="CustomShape 5"/>
          <p:cNvSpPr>
            <a:spLocks noChangeArrowheads="1"/>
          </p:cNvSpPr>
          <p:nvPr/>
        </p:nvSpPr>
        <p:spPr bwMode="auto">
          <a:xfrm>
            <a:off x="2208613" y="4205288"/>
            <a:ext cx="5374481" cy="75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/>
          </a:p>
        </p:txBody>
      </p:sp>
      <p:sp>
        <p:nvSpPr>
          <p:cNvPr id="6" name="CustomShape 6"/>
          <p:cNvSpPr>
            <a:spLocks noChangeArrowheads="1"/>
          </p:cNvSpPr>
          <p:nvPr/>
        </p:nvSpPr>
        <p:spPr bwMode="auto">
          <a:xfrm>
            <a:off x="2237187" y="2301480"/>
            <a:ext cx="5561409" cy="98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/>
          </a:p>
        </p:txBody>
      </p:sp>
      <p:sp>
        <p:nvSpPr>
          <p:cNvPr id="7" name="CaixaDeTexto 6"/>
          <p:cNvSpPr txBox="1"/>
          <p:nvPr/>
        </p:nvSpPr>
        <p:spPr>
          <a:xfrm>
            <a:off x="585849" y="226875"/>
            <a:ext cx="1954530" cy="415498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100" u="sng" dirty="0" err="1"/>
              <a:t>Lanagro</a:t>
            </a:r>
            <a:r>
              <a:rPr lang="pt-BR" sz="2100" u="sng" dirty="0"/>
              <a:t> PE</a:t>
            </a:r>
          </a:p>
        </p:txBody>
      </p:sp>
      <p:pic>
        <p:nvPicPr>
          <p:cNvPr id="8" name="Picture 22" descr="DSC032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27" y="115631"/>
            <a:ext cx="3435282" cy="244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X:\2014_OBRAS\Imagem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" b="195"/>
          <a:stretch>
            <a:fillRect/>
          </a:stretch>
        </p:blipFill>
        <p:spPr bwMode="auto">
          <a:xfrm>
            <a:off x="51331" y="2134261"/>
            <a:ext cx="3981709" cy="2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X:\2014_OBRAS\Imagem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" b="195"/>
          <a:stretch>
            <a:fillRect/>
          </a:stretch>
        </p:blipFill>
        <p:spPr bwMode="auto">
          <a:xfrm>
            <a:off x="4107994" y="2969387"/>
            <a:ext cx="4267318" cy="240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ço Reservado para Texto 2"/>
          <p:cNvSpPr txBox="1">
            <a:spLocks/>
          </p:cNvSpPr>
          <p:nvPr/>
        </p:nvSpPr>
        <p:spPr>
          <a:xfrm>
            <a:off x="0" y="4520180"/>
            <a:ext cx="4019255" cy="3563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500" dirty="0"/>
              <a:t> Laboratórios de Virologia e Bacteriologia</a:t>
            </a:r>
          </a:p>
          <a:p>
            <a:pPr marL="0" indent="0" algn="ctr">
              <a:buNone/>
            </a:pPr>
            <a:endParaRPr lang="pt-BR" sz="1500" dirty="0"/>
          </a:p>
        </p:txBody>
      </p:sp>
      <p:sp>
        <p:nvSpPr>
          <p:cNvPr id="12" name="Espaço Reservado para Texto 2"/>
          <p:cNvSpPr txBox="1">
            <a:spLocks/>
          </p:cNvSpPr>
          <p:nvPr/>
        </p:nvSpPr>
        <p:spPr>
          <a:xfrm>
            <a:off x="6379939" y="5434011"/>
            <a:ext cx="2657653" cy="3000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500" dirty="0"/>
              <a:t>Laboratório de Bacteriologia</a:t>
            </a:r>
          </a:p>
        </p:txBody>
      </p:sp>
    </p:spTree>
    <p:extLst>
      <p:ext uri="{BB962C8B-B14F-4D97-AF65-F5344CB8AC3E}">
        <p14:creationId xmlns:p14="http://schemas.microsoft.com/office/powerpoint/2010/main" val="176138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3"/>
          <p:cNvSpPr>
            <a:spLocks noChangeArrowheads="1"/>
          </p:cNvSpPr>
          <p:nvPr/>
        </p:nvSpPr>
        <p:spPr bwMode="auto">
          <a:xfrm>
            <a:off x="1789513" y="3905251"/>
            <a:ext cx="4726781" cy="61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/>
          </a:p>
        </p:txBody>
      </p:sp>
      <p:sp>
        <p:nvSpPr>
          <p:cNvPr id="3" name="CustomShape 4"/>
          <p:cNvSpPr>
            <a:spLocks noChangeArrowheads="1"/>
          </p:cNvSpPr>
          <p:nvPr/>
        </p:nvSpPr>
        <p:spPr bwMode="auto">
          <a:xfrm>
            <a:off x="1789513" y="2025257"/>
            <a:ext cx="472678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/>
          </a:p>
        </p:txBody>
      </p:sp>
      <p:sp>
        <p:nvSpPr>
          <p:cNvPr id="4" name="CustomShape 5"/>
          <p:cNvSpPr>
            <a:spLocks noChangeArrowheads="1"/>
          </p:cNvSpPr>
          <p:nvPr/>
        </p:nvSpPr>
        <p:spPr bwMode="auto">
          <a:xfrm>
            <a:off x="1789513" y="4557713"/>
            <a:ext cx="5374481" cy="75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/>
          </a:p>
        </p:txBody>
      </p:sp>
      <p:sp>
        <p:nvSpPr>
          <p:cNvPr id="5" name="CustomShape 6"/>
          <p:cNvSpPr>
            <a:spLocks noChangeArrowheads="1"/>
          </p:cNvSpPr>
          <p:nvPr/>
        </p:nvSpPr>
        <p:spPr bwMode="auto">
          <a:xfrm>
            <a:off x="1818087" y="2653905"/>
            <a:ext cx="5561409" cy="98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/>
          </a:p>
        </p:txBody>
      </p:sp>
      <p:sp>
        <p:nvSpPr>
          <p:cNvPr id="6" name="CaixaDeTexto 5"/>
          <p:cNvSpPr txBox="1"/>
          <p:nvPr/>
        </p:nvSpPr>
        <p:spPr>
          <a:xfrm>
            <a:off x="3499488" y="118543"/>
            <a:ext cx="1954530" cy="415498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100" u="sng" dirty="0" err="1"/>
              <a:t>Lanagro</a:t>
            </a:r>
            <a:r>
              <a:rPr lang="pt-BR" sz="2100" u="sng" dirty="0"/>
              <a:t> PA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" y="360809"/>
            <a:ext cx="3247617" cy="182678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79" y="2555327"/>
            <a:ext cx="1550278" cy="27560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85" y="817893"/>
            <a:ext cx="3871743" cy="217785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08" y="3120633"/>
            <a:ext cx="3894658" cy="2190745"/>
          </a:xfrm>
          <a:prstGeom prst="rect">
            <a:avLst/>
          </a:prstGeom>
        </p:spPr>
      </p:pic>
      <p:sp>
        <p:nvSpPr>
          <p:cNvPr id="11" name="Espaço Reservado para Texto 2"/>
          <p:cNvSpPr txBox="1">
            <a:spLocks/>
          </p:cNvSpPr>
          <p:nvPr/>
        </p:nvSpPr>
        <p:spPr>
          <a:xfrm>
            <a:off x="-27573" y="2773530"/>
            <a:ext cx="2867879" cy="3274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500" dirty="0"/>
              <a:t>Laboratório de Bacteriologia</a:t>
            </a:r>
          </a:p>
        </p:txBody>
      </p:sp>
    </p:spTree>
    <p:extLst>
      <p:ext uri="{BB962C8B-B14F-4D97-AF65-F5344CB8AC3E}">
        <p14:creationId xmlns:p14="http://schemas.microsoft.com/office/powerpoint/2010/main" val="208863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3178" y="548641"/>
            <a:ext cx="8375468" cy="4962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100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Equipe envolvida no diagnóstico de mormo – </a:t>
            </a:r>
            <a:r>
              <a:rPr lang="pt-BR" sz="2100" b="1" u="sng" dirty="0" err="1">
                <a:solidFill>
                  <a:srgbClr val="000000"/>
                </a:solidFill>
                <a:ea typeface="Times New Roman" panose="02020603050405020304" pitchFamily="18" charset="0"/>
              </a:rPr>
              <a:t>Lanagro</a:t>
            </a:r>
            <a:r>
              <a:rPr lang="pt-BR" sz="2100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 PE</a:t>
            </a:r>
          </a:p>
          <a:p>
            <a:endParaRPr lang="pt-BR" sz="135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00"/>
                </a:solidFill>
                <a:ea typeface="Times New Roman" panose="02020603050405020304" pitchFamily="18" charset="0"/>
              </a:rPr>
              <a:t>04 </a:t>
            </a:r>
            <a:r>
              <a:rPr lang="pt-BR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FFAs</a:t>
            </a:r>
            <a:r>
              <a:rPr lang="pt-BR" b="1" dirty="0">
                <a:solidFill>
                  <a:srgbClr val="000000"/>
                </a:solidFill>
                <a:ea typeface="Times New Roman" panose="02020603050405020304" pitchFamily="18" charset="0"/>
              </a:rPr>
              <a:t> médicos veterinários, sendo 02 com título de Doutor;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00"/>
                </a:solidFill>
                <a:ea typeface="Times New Roman" panose="02020603050405020304" pitchFamily="18" charset="0"/>
              </a:rPr>
              <a:t>01 FEA médica veterinária, com título de Mestre;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00"/>
                </a:solidFill>
                <a:ea typeface="Times New Roman" panose="02020603050405020304" pitchFamily="18" charset="0"/>
              </a:rPr>
              <a:t>02 técnicos de laboratório (01 farmacêutico, com título de Doutor e 01 químico);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00"/>
                </a:solidFill>
                <a:ea typeface="Times New Roman" panose="02020603050405020304" pitchFamily="18" charset="0"/>
              </a:rPr>
              <a:t>01 auxiliar de laboratório (Químico).</a:t>
            </a:r>
          </a:p>
          <a:p>
            <a:endParaRPr lang="pt-BR" sz="135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pt-BR" sz="2100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Equipe envolvida no diagnóstico de mormo – </a:t>
            </a:r>
            <a:r>
              <a:rPr lang="pt-BR" sz="2100" b="1" u="sng" dirty="0" err="1">
                <a:solidFill>
                  <a:srgbClr val="000000"/>
                </a:solidFill>
                <a:ea typeface="Times New Roman" panose="02020603050405020304" pitchFamily="18" charset="0"/>
              </a:rPr>
              <a:t>Lanagro</a:t>
            </a:r>
            <a:r>
              <a:rPr lang="pt-BR" sz="2100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 PA</a:t>
            </a:r>
          </a:p>
          <a:p>
            <a:endParaRPr lang="pt-BR" sz="135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00"/>
                </a:solidFill>
                <a:ea typeface="Times New Roman" panose="02020603050405020304" pitchFamily="18" charset="0"/>
              </a:rPr>
              <a:t>05 </a:t>
            </a:r>
            <a:r>
              <a:rPr lang="pt-BR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FFAs</a:t>
            </a:r>
            <a:r>
              <a:rPr lang="pt-BR" b="1" dirty="0">
                <a:solidFill>
                  <a:srgbClr val="000000"/>
                </a:solidFill>
                <a:ea typeface="Times New Roman" panose="02020603050405020304" pitchFamily="18" charset="0"/>
              </a:rPr>
              <a:t> médicos veterinários, sendo 01 com título de Doutor e 01 com título de Mestre;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00"/>
                </a:solidFill>
                <a:ea typeface="Times New Roman" panose="02020603050405020304" pitchFamily="18" charset="0"/>
              </a:rPr>
              <a:t>01 FEA médica veterinária;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03 </a:t>
            </a:r>
            <a:r>
              <a:rPr lang="pt-BR" b="1" dirty="0">
                <a:solidFill>
                  <a:srgbClr val="000000"/>
                </a:solidFill>
                <a:ea typeface="Times New Roman" panose="02020603050405020304" pitchFamily="18" charset="0"/>
              </a:rPr>
              <a:t>técnicos de laboratório (02 farmacêuticos e biomédica, sendo 01 com título de Doutor e 02 com título de Mestre);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00"/>
                </a:solidFill>
                <a:ea typeface="Times New Roman" panose="02020603050405020304" pitchFamily="18" charset="0"/>
              </a:rPr>
              <a:t>01 auxiliar de laboratório (biólogo, com título de Mestre).</a:t>
            </a:r>
          </a:p>
          <a:p>
            <a:endParaRPr lang="pt-BR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pt-BR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As equipes </a:t>
            </a:r>
            <a:r>
              <a:rPr lang="pt-BR" b="1" dirty="0">
                <a:solidFill>
                  <a:srgbClr val="000000"/>
                </a:solidFill>
                <a:ea typeface="Times New Roman" panose="02020603050405020304" pitchFamily="18" charset="0"/>
              </a:rPr>
              <a:t>compostas 100% por servidores públicos, todos com formação mínima de nível superior.</a:t>
            </a:r>
          </a:p>
        </p:txBody>
      </p:sp>
    </p:spTree>
    <p:extLst>
      <p:ext uri="{BB962C8B-B14F-4D97-AF65-F5344CB8AC3E}">
        <p14:creationId xmlns:p14="http://schemas.microsoft.com/office/powerpoint/2010/main" val="761317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7504" y="474345"/>
            <a:ext cx="892899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endParaRPr lang="pt-BR" altLang="pt-BR" b="1" dirty="0">
              <a:latin typeface="Book Antiqua" panose="02040602050305030304" pitchFamily="18" charset="0"/>
            </a:endParaRP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000" dirty="0" smtClean="0">
                <a:latin typeface="Calibri" panose="020F0502020204030204" pitchFamily="34" charset="0"/>
              </a:rPr>
              <a:t> França </a:t>
            </a:r>
            <a:r>
              <a:rPr lang="pt-BR" altLang="pt-BR" sz="2000" dirty="0">
                <a:latin typeface="Calibri" panose="020F0502020204030204" pitchFamily="34" charset="0"/>
              </a:rPr>
              <a:t>em 1720 e 1790, Portugal em 1800, </a:t>
            </a:r>
            <a:r>
              <a:rPr lang="pt-BR" altLang="pt-B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Brasil desde </a:t>
            </a:r>
            <a:r>
              <a:rPr lang="pt-BR" altLang="pt-B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1811 </a:t>
            </a:r>
            <a:r>
              <a:rPr lang="pt-BR" altLang="pt-BR" sz="2000" dirty="0" smtClean="0">
                <a:latin typeface="Calibri" panose="020F0502020204030204" pitchFamily="34" charset="0"/>
              </a:rPr>
              <a:t>(na ilha do Marajó) </a:t>
            </a:r>
            <a:r>
              <a:rPr lang="pt-BR" altLang="pt-BR" sz="2000" dirty="0">
                <a:latin typeface="Calibri" panose="020F0502020204030204" pitchFamily="34" charset="0"/>
              </a:rPr>
              <a:t>até os dias atuais, com alguns “lapsos” </a:t>
            </a:r>
            <a:r>
              <a:rPr lang="pt-BR" altLang="pt-BR" sz="2000" dirty="0" smtClean="0">
                <a:latin typeface="Calibri" panose="020F0502020204030204" pitchFamily="34" charset="0"/>
              </a:rPr>
              <a:t>históricos. </a:t>
            </a:r>
            <a:r>
              <a:rPr lang="pt-BR" altLang="pt-B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Sendo detectado até 1968 (PE)</a:t>
            </a:r>
            <a:r>
              <a:rPr lang="pt-BR" altLang="pt-BR" sz="2000" dirty="0" smtClean="0">
                <a:latin typeface="Calibri" panose="020F0502020204030204" pitchFamily="34" charset="0"/>
              </a:rPr>
              <a:t>.</a:t>
            </a:r>
            <a:endParaRPr lang="pt-BR" altLang="pt-BR" sz="2000" dirty="0">
              <a:latin typeface="Calibri" panose="020F0502020204030204" pitchFamily="34" charset="0"/>
            </a:endParaRP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000" dirty="0" smtClean="0">
                <a:latin typeface="Calibri" panose="020F0502020204030204" pitchFamily="34" charset="0"/>
              </a:rPr>
              <a:t> </a:t>
            </a:r>
            <a:r>
              <a:rPr lang="pt-BR" altLang="pt-B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Silêncio </a:t>
            </a:r>
            <a:r>
              <a:rPr lang="pt-BR" altLang="pt-B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epidemiológico – 1968 a </a:t>
            </a:r>
            <a:r>
              <a:rPr lang="pt-BR" altLang="pt-B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2000.</a:t>
            </a:r>
            <a:endParaRPr lang="pt-BR" altLang="pt-BR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000" dirty="0" smtClean="0">
                <a:latin typeface="Calibri" panose="020F0502020204030204" pitchFamily="34" charset="0"/>
              </a:rPr>
              <a:t> Em </a:t>
            </a:r>
            <a:r>
              <a:rPr lang="pt-BR" altLang="pt-BR" sz="2000" dirty="0">
                <a:latin typeface="Calibri" panose="020F0502020204030204" pitchFamily="34" charset="0"/>
              </a:rPr>
              <a:t>2000 o MAPA publica instruções técnicas para o combate  a doença.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000" dirty="0" smtClean="0">
                <a:latin typeface="Calibri" panose="020F0502020204030204" pitchFamily="34" charset="0"/>
              </a:rPr>
              <a:t> </a:t>
            </a:r>
            <a:r>
              <a:rPr lang="pt-BR" altLang="pt-B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2000 </a:t>
            </a:r>
            <a:r>
              <a:rPr lang="pt-BR" altLang="pt-B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a 2008 </a:t>
            </a:r>
            <a:r>
              <a:rPr lang="pt-BR" altLang="pt-BR" sz="2000" dirty="0">
                <a:latin typeface="Calibri" panose="020F0502020204030204" pitchFamily="34" charset="0"/>
              </a:rPr>
              <a:t>– A </a:t>
            </a:r>
            <a:r>
              <a:rPr lang="pt-BR" altLang="pt-BR" sz="2000" dirty="0" smtClean="0">
                <a:latin typeface="Calibri" panose="020F0502020204030204" pitchFamily="34" charset="0"/>
              </a:rPr>
              <a:t>detecção </a:t>
            </a:r>
            <a:r>
              <a:rPr lang="pt-BR" altLang="pt-BR" sz="2000" dirty="0">
                <a:latin typeface="Calibri" panose="020F0502020204030204" pitchFamily="34" charset="0"/>
              </a:rPr>
              <a:t>fica </a:t>
            </a:r>
            <a:r>
              <a:rPr lang="pt-BR" altLang="pt-B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restrita a região Nordeste </a:t>
            </a:r>
            <a:r>
              <a:rPr lang="pt-BR" altLang="pt-BR" sz="2000" dirty="0">
                <a:latin typeface="Calibri" panose="020F0502020204030204" pitchFamily="34" charset="0"/>
              </a:rPr>
              <a:t>do Brasil, em animais de trabalho das usinas de </a:t>
            </a:r>
            <a:r>
              <a:rPr lang="pt-BR" altLang="pt-BR" sz="2000" dirty="0" smtClean="0">
                <a:latin typeface="Calibri" panose="020F0502020204030204" pitchFamily="34" charset="0"/>
              </a:rPr>
              <a:t>cana, casos </a:t>
            </a:r>
            <a:r>
              <a:rPr lang="pt-BR" altLang="pt-BR" sz="2000" dirty="0">
                <a:latin typeface="Calibri" panose="020F0502020204030204" pitchFamily="34" charset="0"/>
              </a:rPr>
              <a:t>isolados no Paraná e Santa Catarina </a:t>
            </a:r>
            <a:r>
              <a:rPr lang="pt-BR" altLang="pt-BR" sz="2000" dirty="0" smtClean="0">
                <a:latin typeface="Calibri" panose="020F0502020204030204" pitchFamily="34" charset="0"/>
              </a:rPr>
              <a:t>(2004) - animais </a:t>
            </a:r>
            <a:r>
              <a:rPr lang="pt-BR" altLang="pt-BR" sz="2000" dirty="0">
                <a:latin typeface="Calibri" panose="020F0502020204030204" pitchFamily="34" charset="0"/>
              </a:rPr>
              <a:t>oriundos da região </a:t>
            </a:r>
            <a:r>
              <a:rPr lang="pt-BR" altLang="pt-BR" sz="2000" dirty="0" smtClean="0">
                <a:latin typeface="Calibri" panose="020F0502020204030204" pitchFamily="34" charset="0"/>
              </a:rPr>
              <a:t>Nordeste.</a:t>
            </a:r>
            <a:endParaRPr lang="pt-BR" altLang="pt-BR" sz="2000" dirty="0">
              <a:latin typeface="Calibri" panose="020F0502020204030204" pitchFamily="34" charset="0"/>
            </a:endParaRP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pt-BR" altLang="pt-BR" sz="2000" dirty="0" smtClean="0">
                <a:latin typeface="Calibri" panose="020F0502020204030204" pitchFamily="34" charset="0"/>
              </a:rPr>
              <a:t> </a:t>
            </a:r>
            <a:r>
              <a:rPr lang="pt-BR" altLang="pt-B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2008 </a:t>
            </a:r>
            <a:r>
              <a:rPr lang="pt-BR" altLang="pt-B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a 2016 </a:t>
            </a:r>
            <a:r>
              <a:rPr lang="pt-BR" altLang="pt-BR" sz="2000" dirty="0">
                <a:latin typeface="Calibri" panose="020F0502020204030204" pitchFamily="34" charset="0"/>
              </a:rPr>
              <a:t>– Aumento da vigilância e novas técnicas </a:t>
            </a:r>
            <a:r>
              <a:rPr lang="pt-BR" altLang="pt-BR" sz="2000" dirty="0" smtClean="0">
                <a:latin typeface="Calibri" panose="020F0502020204030204" pitchFamily="34" charset="0"/>
              </a:rPr>
              <a:t>diagnósticas, detecção da doença na </a:t>
            </a:r>
            <a:r>
              <a:rPr lang="pt-BR" altLang="pt-B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região centro sul do país</a:t>
            </a:r>
            <a:r>
              <a:rPr lang="pt-BR" altLang="pt-BR" sz="2000" dirty="0">
                <a:latin typeface="Calibri" panose="020F0502020204030204" pitchFamily="34" charset="0"/>
              </a:rPr>
              <a:t>, devido </a:t>
            </a:r>
            <a:r>
              <a:rPr lang="pt-BR" altLang="pt-BR" sz="2000" dirty="0" smtClean="0">
                <a:latin typeface="Calibri" panose="020F0502020204030204" pitchFamily="34" charset="0"/>
              </a:rPr>
              <a:t>ao trânsito </a:t>
            </a:r>
            <a:r>
              <a:rPr lang="pt-BR" altLang="pt-BR" sz="2000" dirty="0">
                <a:latin typeface="Calibri" panose="020F0502020204030204" pitchFamily="34" charset="0"/>
              </a:rPr>
              <a:t>de animais, afetando outras categorias de equídeos (</a:t>
            </a:r>
            <a:r>
              <a:rPr lang="pt-BR" altLang="pt-BR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animais </a:t>
            </a:r>
            <a:r>
              <a:rPr lang="pt-BR" altLang="pt-BR" sz="2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atletas</a:t>
            </a:r>
            <a:r>
              <a:rPr lang="pt-BR" altLang="pt-BR" sz="2000" dirty="0" smtClean="0">
                <a:latin typeface="Calibri" panose="020F0502020204030204" pitchFamily="34" charset="0"/>
              </a:rPr>
              <a:t>)</a:t>
            </a:r>
            <a:r>
              <a:rPr lang="pt-BR" altLang="pt-BR" sz="2000" dirty="0"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7" name="Retângulo 6"/>
          <p:cNvSpPr/>
          <p:nvPr/>
        </p:nvSpPr>
        <p:spPr>
          <a:xfrm>
            <a:off x="107504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Histórico</a:t>
            </a:r>
            <a:endParaRPr lang="pt-BR" sz="2800" b="1" dirty="0">
              <a:solidFill>
                <a:srgbClr val="00863D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743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78674" y="600891"/>
            <a:ext cx="874819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Responsáveis Técnicos dos Laboratórios Credenciados</a:t>
            </a:r>
          </a:p>
          <a:p>
            <a:endParaRPr lang="pt-BR" sz="135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endParaRPr lang="pt-BR" sz="1350" b="1" dirty="0" smtClean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endParaRPr lang="pt-BR" sz="135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endParaRPr lang="pt-BR" sz="135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Todos os Responsáveis Técnicos dos laboratórios credenciados são médicos veterinários e são submetidos à avaliação/prova de habilitação para realização da FC nos LANAGRO PE ou PA, ou durante auditorias </a:t>
            </a:r>
            <a:r>
              <a:rPr lang="pt-BR" sz="2400" i="1" dirty="0">
                <a:solidFill>
                  <a:srgbClr val="000000"/>
                </a:solidFill>
                <a:ea typeface="Times New Roman" panose="02020603050405020304" pitchFamily="18" charset="0"/>
              </a:rPr>
              <a:t>in loco</a:t>
            </a:r>
            <a:r>
              <a:rPr lang="pt-BR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2400" b="1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Os laboratórios credenciados realizam ensaios laboratoriais com a finalidade de trânsito. </a:t>
            </a:r>
          </a:p>
        </p:txBody>
      </p:sp>
    </p:spTree>
    <p:extLst>
      <p:ext uri="{BB962C8B-B14F-4D97-AF65-F5344CB8AC3E}">
        <p14:creationId xmlns:p14="http://schemas.microsoft.com/office/powerpoint/2010/main" val="128930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00297" y="178325"/>
            <a:ext cx="8752113" cy="6838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u="sng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+mn-cs"/>
              </a:rPr>
              <a:t>Breve Histórico das atividades laboratoriais relacionadas ao </a:t>
            </a:r>
            <a:r>
              <a:rPr lang="pt-BR" sz="2800" b="1" u="sng" dirty="0" smtClean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+mn-cs"/>
              </a:rPr>
              <a:t>mormo</a:t>
            </a:r>
          </a:p>
          <a:p>
            <a:pPr algn="ctr"/>
            <a:endParaRPr lang="pt-BR" sz="2800" b="1" u="sng" dirty="0">
              <a:solidFill>
                <a:srgbClr val="000000"/>
              </a:solidFill>
              <a:latin typeface="+mn-lt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740227" y="1689459"/>
            <a:ext cx="8212183" cy="43717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/>
              <a:t>O </a:t>
            </a:r>
            <a:r>
              <a:rPr lang="pt-BR" sz="2400" dirty="0" err="1"/>
              <a:t>Lanagro</a:t>
            </a:r>
            <a:r>
              <a:rPr lang="pt-BR" sz="2400" dirty="0"/>
              <a:t> PE realiza exames sorológicos para o diagnóstico do mormo desde 2000.</a:t>
            </a:r>
          </a:p>
          <a:p>
            <a:endParaRPr lang="pt-BR" sz="2400" dirty="0"/>
          </a:p>
          <a:p>
            <a:r>
              <a:rPr lang="pt-BR" sz="2400" dirty="0"/>
              <a:t>O </a:t>
            </a:r>
            <a:r>
              <a:rPr lang="pt-BR" sz="2400" dirty="0" err="1"/>
              <a:t>Lanagro</a:t>
            </a:r>
            <a:r>
              <a:rPr lang="pt-BR" sz="2400" dirty="0"/>
              <a:t> PA iniciou o diagnóstico do mormo em 2004</a:t>
            </a:r>
            <a:r>
              <a:rPr lang="pt-BR" sz="2400" dirty="0" smtClean="0"/>
              <a:t>.</a:t>
            </a:r>
          </a:p>
          <a:p>
            <a:pPr marL="0" indent="0">
              <a:buNone/>
            </a:pPr>
            <a:endParaRPr lang="pt-BR" sz="2400" dirty="0" smtClean="0"/>
          </a:p>
          <a:p>
            <a:r>
              <a:rPr lang="pt-BR" sz="2400" dirty="0" smtClean="0"/>
              <a:t>Em 2011 o </a:t>
            </a:r>
            <a:r>
              <a:rPr lang="pt-BR" sz="2400" dirty="0" err="1" smtClean="0"/>
              <a:t>Lanagro</a:t>
            </a:r>
            <a:r>
              <a:rPr lang="pt-BR" sz="2400" dirty="0" smtClean="0"/>
              <a:t> MG disponibilizou </a:t>
            </a:r>
            <a:r>
              <a:rPr lang="pt-BR" sz="2400" dirty="0" err="1" smtClean="0"/>
              <a:t>maleína</a:t>
            </a:r>
            <a:r>
              <a:rPr lang="pt-BR" sz="2400" dirty="0" smtClean="0"/>
              <a:t> produzida à partir de cepas isoladas no Brasil, deixando de importar </a:t>
            </a:r>
            <a:r>
              <a:rPr lang="pt-BR" sz="2400" dirty="0" err="1" smtClean="0"/>
              <a:t>maleína</a:t>
            </a:r>
            <a:r>
              <a:rPr lang="pt-BR" sz="2400" dirty="0" smtClean="0"/>
              <a:t> da Romênia e República Tcheca. </a:t>
            </a:r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628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4503" y="77682"/>
            <a:ext cx="8526780" cy="6838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u="sng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+mn-cs"/>
              </a:rPr>
              <a:t>Breve Histórico das atividades laboratoriais relacionadas ao mormo</a:t>
            </a:r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740228" y="1027596"/>
            <a:ext cx="8212183" cy="43717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7438" y="896964"/>
            <a:ext cx="36048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 smtClean="0"/>
              <a:t>Lanagro</a:t>
            </a:r>
            <a:r>
              <a:rPr lang="pt-BR" dirty="0" smtClean="0"/>
              <a:t> MG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As oito amostras identificadas como F11 são oriundas de isolamentos em território nacional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grpSp>
        <p:nvGrpSpPr>
          <p:cNvPr id="5" name="Grupo 4"/>
          <p:cNvGrpSpPr/>
          <p:nvPr/>
        </p:nvGrpSpPr>
        <p:grpSpPr>
          <a:xfrm>
            <a:off x="427438" y="896964"/>
            <a:ext cx="8524973" cy="4903933"/>
            <a:chOff x="466106" y="495300"/>
            <a:chExt cx="8677894" cy="517488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2"/>
            <a:srcRect l="40639"/>
            <a:stretch/>
          </p:blipFill>
          <p:spPr>
            <a:xfrm>
              <a:off x="3981450" y="495300"/>
              <a:ext cx="5162550" cy="5174885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2"/>
            <a:srcRect t="68873" r="56732"/>
            <a:stretch/>
          </p:blipFill>
          <p:spPr>
            <a:xfrm>
              <a:off x="466106" y="4057650"/>
              <a:ext cx="3762994" cy="1612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466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4503" y="77682"/>
            <a:ext cx="8526780" cy="6838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u="sng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+mn-cs"/>
              </a:rPr>
              <a:t>Breve Histórico das atividades laboratoriais relacionadas ao mormo</a:t>
            </a:r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740228" y="1027596"/>
            <a:ext cx="8212183" cy="43717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427438" y="896964"/>
            <a:ext cx="36048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 smtClean="0"/>
              <a:t>Lanagro</a:t>
            </a:r>
            <a:r>
              <a:rPr lang="pt-BR" dirty="0" smtClean="0"/>
              <a:t> MG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As oito amostras identificadas como F11 são oriundas de isolamentos em território nacional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grpSp>
        <p:nvGrpSpPr>
          <p:cNvPr id="5" name="Grupo 4"/>
          <p:cNvGrpSpPr/>
          <p:nvPr/>
        </p:nvGrpSpPr>
        <p:grpSpPr>
          <a:xfrm>
            <a:off x="427438" y="896964"/>
            <a:ext cx="8524973" cy="4903933"/>
            <a:chOff x="466106" y="495300"/>
            <a:chExt cx="8677894" cy="517488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2"/>
            <a:srcRect l="40639"/>
            <a:stretch/>
          </p:blipFill>
          <p:spPr>
            <a:xfrm>
              <a:off x="3981450" y="495300"/>
              <a:ext cx="5162550" cy="5174885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2"/>
            <a:srcRect t="68873" r="56732"/>
            <a:stretch/>
          </p:blipFill>
          <p:spPr>
            <a:xfrm>
              <a:off x="466106" y="4057650"/>
              <a:ext cx="3762994" cy="1612535"/>
            </a:xfrm>
            <a:prstGeom prst="rect">
              <a:avLst/>
            </a:prstGeom>
          </p:spPr>
        </p:pic>
      </p:grpSp>
      <p:sp>
        <p:nvSpPr>
          <p:cNvPr id="8" name="Retângulo 7"/>
          <p:cNvSpPr/>
          <p:nvPr/>
        </p:nvSpPr>
        <p:spPr>
          <a:xfrm>
            <a:off x="5024844" y="892119"/>
            <a:ext cx="3170303" cy="25003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--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464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979714" y="213159"/>
            <a:ext cx="7886700" cy="6838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u="sng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+mn-cs"/>
              </a:rPr>
              <a:t>Sobre a norma ABNT NBR ISO IEC 17.025:2005</a:t>
            </a:r>
          </a:p>
        </p:txBody>
      </p:sp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243840" y="827291"/>
            <a:ext cx="8622573" cy="503358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600" dirty="0" smtClean="0"/>
              <a:t>ISO 17025 - </a:t>
            </a:r>
            <a:r>
              <a:rPr lang="pt-BR" sz="2600" i="1" dirty="0" smtClean="0"/>
              <a:t>Requisitos </a:t>
            </a:r>
            <a:r>
              <a:rPr lang="pt-BR" sz="2600" i="1" dirty="0"/>
              <a:t>Gerais para a Competência de Laboratórios de Ensaio e Calibração</a:t>
            </a:r>
          </a:p>
          <a:p>
            <a:endParaRPr lang="pt-BR" sz="2600" dirty="0"/>
          </a:p>
          <a:p>
            <a:pPr marL="0" indent="0" algn="ctr">
              <a:buNone/>
            </a:pPr>
            <a:r>
              <a:rPr lang="pt-BR" sz="2600" i="1" dirty="0"/>
              <a:t>É a Organização Internacional de Normalização, com sede em Genebra, na Suíça. Foi criada em 1946 e tem como associados organismos de normalização de cerca de 160 países.</a:t>
            </a:r>
            <a:br>
              <a:rPr lang="pt-BR" sz="2600" i="1" dirty="0"/>
            </a:br>
            <a:r>
              <a:rPr lang="pt-BR" sz="2600" i="1" dirty="0"/>
              <a:t>A ISO tem como objetivo criar normas que facilitem o comércio e promovam boas práticas de gestão e o avanço tecnológico, além de disseminar conhecimentos. </a:t>
            </a:r>
            <a:endParaRPr lang="pt-BR" sz="2600" i="1" dirty="0" smtClean="0"/>
          </a:p>
          <a:p>
            <a:pPr marL="0" indent="0" algn="ctr">
              <a:buNone/>
            </a:pPr>
            <a:endParaRPr lang="pt-BR" sz="2600" i="1" dirty="0"/>
          </a:p>
          <a:p>
            <a:r>
              <a:rPr lang="pt-BR" sz="2600" dirty="0" smtClean="0"/>
              <a:t>O </a:t>
            </a:r>
            <a:r>
              <a:rPr lang="pt-BR" sz="2600" dirty="0" err="1"/>
              <a:t>Lanagro</a:t>
            </a:r>
            <a:r>
              <a:rPr lang="pt-BR" sz="2600" dirty="0"/>
              <a:t> PE foi acreditado pelo INMETRO em 2011, e o </a:t>
            </a:r>
            <a:r>
              <a:rPr lang="pt-BR" sz="2600" dirty="0" err="1"/>
              <a:t>Lanagro</a:t>
            </a:r>
            <a:r>
              <a:rPr lang="pt-BR" sz="2600" dirty="0"/>
              <a:t> PA em 2012. Ambos obtiveram suas </a:t>
            </a:r>
            <a:r>
              <a:rPr lang="pt-BR" sz="2600" dirty="0" smtClean="0"/>
              <a:t>acreditações no  escopo específico para mormo </a:t>
            </a:r>
            <a:r>
              <a:rPr lang="pt-BR" sz="2600" dirty="0"/>
              <a:t>em 2015</a:t>
            </a:r>
            <a:r>
              <a:rPr lang="pt-BR" sz="2600" dirty="0" smtClean="0"/>
              <a:t>. </a:t>
            </a:r>
          </a:p>
          <a:p>
            <a:endParaRPr lang="pt-BR" sz="2600" dirty="0" smtClean="0"/>
          </a:p>
          <a:p>
            <a:r>
              <a:rPr lang="pt-BR" sz="2600" dirty="0" smtClean="0"/>
              <a:t>Capacidade de atendimento pelo INMETRO, repercussões frente a missões internacionais, exemplo da zona livre de febre aftosa</a:t>
            </a:r>
            <a:endParaRPr lang="pt-BR" sz="2600" dirty="0"/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772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30205" y="1245573"/>
            <a:ext cx="729666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35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325777"/>
            <a:ext cx="8870115" cy="51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6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30205" y="1245573"/>
            <a:ext cx="729666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350" b="1" dirty="0">
              <a:solidFill>
                <a:srgbClr val="000000"/>
              </a:solidFill>
              <a:latin typeface="Tahoma" panose="020B060403050404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69" y="182880"/>
            <a:ext cx="8385488" cy="563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7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3074126" y="287599"/>
            <a:ext cx="5769837" cy="171492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err="1" smtClean="0"/>
              <a:t>Glanders</a:t>
            </a:r>
            <a:r>
              <a:rPr lang="pt-BR" dirty="0" smtClean="0"/>
              <a:t> – </a:t>
            </a:r>
            <a:r>
              <a:rPr lang="pt-BR" dirty="0" err="1" smtClean="0"/>
              <a:t>version</a:t>
            </a:r>
            <a:r>
              <a:rPr lang="pt-BR" dirty="0" smtClean="0"/>
              <a:t> May 2015, </a:t>
            </a:r>
            <a:r>
              <a:rPr lang="pt-BR" dirty="0" err="1" smtClean="0"/>
              <a:t>Chapter</a:t>
            </a:r>
            <a:r>
              <a:rPr lang="pt-BR" dirty="0" smtClean="0"/>
              <a:t> 2.5.11 </a:t>
            </a:r>
          </a:p>
          <a:p>
            <a:r>
              <a:rPr lang="pt-BR" dirty="0" smtClean="0"/>
              <a:t>FC </a:t>
            </a:r>
            <a:r>
              <a:rPr lang="pt-BR" dirty="0" err="1" smtClean="0"/>
              <a:t>glanders</a:t>
            </a:r>
            <a:r>
              <a:rPr lang="pt-BR" dirty="0" smtClean="0"/>
              <a:t>: 1911 - USDA</a:t>
            </a:r>
          </a:p>
          <a:p>
            <a:r>
              <a:rPr lang="pt-BR" dirty="0" smtClean="0"/>
              <a:t>WB: Elschner et al. 2011 (</a:t>
            </a:r>
            <a:r>
              <a:rPr lang="pt-BR" i="1" dirty="0" err="1" smtClean="0"/>
              <a:t>Veterinary</a:t>
            </a:r>
            <a:r>
              <a:rPr lang="pt-BR" i="1" dirty="0" smtClean="0"/>
              <a:t> </a:t>
            </a:r>
            <a:r>
              <a:rPr lang="pt-BR" i="1" dirty="0" err="1" smtClean="0"/>
              <a:t>Research</a:t>
            </a:r>
            <a:r>
              <a:rPr lang="pt-BR" dirty="0" smtClean="0"/>
              <a:t>, 2011; 7-4)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3296337"/>
            <a:ext cx="2376351" cy="3420521"/>
          </a:xfrm>
          <a:prstGeom prst="rect">
            <a:avLst/>
          </a:prstGeom>
          <a:ln w="19050">
            <a:solidFill>
              <a:srgbClr val="15CD41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r="35935" b="45789"/>
          <a:stretch/>
        </p:blipFill>
        <p:spPr>
          <a:xfrm>
            <a:off x="2960913" y="2002523"/>
            <a:ext cx="4484916" cy="369223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" y="35398"/>
            <a:ext cx="2376351" cy="315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9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778631" y="104720"/>
            <a:ext cx="7995664" cy="8471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pt-BR" b="1" u="sng" dirty="0" err="1">
                <a:solidFill>
                  <a:srgbClr val="000000"/>
                </a:solidFill>
                <a:ea typeface="Times New Roman" panose="02020603050405020304" pitchFamily="18" charset="0"/>
              </a:rPr>
              <a:t>Glanders</a:t>
            </a:r>
            <a:r>
              <a:rPr lang="pt-BR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 – </a:t>
            </a:r>
            <a:r>
              <a:rPr lang="pt-BR" b="1" u="sng" dirty="0" err="1">
                <a:solidFill>
                  <a:srgbClr val="000000"/>
                </a:solidFill>
                <a:ea typeface="Times New Roman" panose="02020603050405020304" pitchFamily="18" charset="0"/>
              </a:rPr>
              <a:t>version</a:t>
            </a:r>
            <a:r>
              <a:rPr lang="pt-BR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 May 2015, </a:t>
            </a:r>
            <a:r>
              <a:rPr lang="pt-BR" b="1" u="sng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Chapter</a:t>
            </a:r>
            <a:r>
              <a:rPr lang="pt-BR" b="1" u="sng" dirty="0">
                <a:solidFill>
                  <a:srgbClr val="000000"/>
                </a:solidFill>
                <a:ea typeface="Times New Roman" panose="02020603050405020304" pitchFamily="18" charset="0"/>
              </a:rPr>
              <a:t> 2.5.11, pag. 2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9" y="686093"/>
            <a:ext cx="8688416" cy="5909968"/>
          </a:xfrm>
          <a:prstGeom prst="rect">
            <a:avLst/>
          </a:prstGeom>
          <a:ln w="28575" cmpd="sng">
            <a:solidFill>
              <a:srgbClr val="15CD41"/>
            </a:solidFill>
          </a:ln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15596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98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35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7504" y="116632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 smtClean="0">
                <a:solidFill>
                  <a:srgbClr val="00863D"/>
                </a:solidFill>
                <a:ea typeface="ＭＳ Ｐゴシック" panose="020B0600070205080204" pitchFamily="34" charset="-128"/>
              </a:rPr>
              <a:t>Distribuição no Mundo</a:t>
            </a:r>
            <a:endParaRPr lang="pt-BR" sz="2800" b="1" dirty="0">
              <a:solidFill>
                <a:srgbClr val="00863D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5951" t="31927" r="38681" b="16755"/>
          <a:stretch/>
        </p:blipFill>
        <p:spPr>
          <a:xfrm>
            <a:off x="171030" y="1628800"/>
            <a:ext cx="4400970" cy="229447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124744"/>
            <a:ext cx="4261473" cy="2826488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763688" y="11247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2010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300192" y="126876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395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35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53826" y="765175"/>
            <a:ext cx="4362637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en-US" sz="1600" b="1" dirty="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Serviços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Veterinários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Estaduais</a:t>
            </a:r>
            <a:endParaRPr lang="en-US" sz="1600" b="1" dirty="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4.692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escritórios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de </a:t>
            </a:r>
            <a:r>
              <a:rPr lang="en-US" sz="1600" b="1" dirty="0" err="1" smtClean="0">
                <a:solidFill>
                  <a:srgbClr val="003300"/>
                </a:solidFill>
                <a:latin typeface="Arial" charset="0"/>
                <a:cs typeface="Arial" charset="0"/>
              </a:rPr>
              <a:t>atendim</a:t>
            </a:r>
            <a:r>
              <a:rPr lang="en-US" sz="1600" b="1" dirty="0" err="1" smtClean="0">
                <a:solidFill>
                  <a:srgbClr val="003300"/>
                </a:solidFill>
              </a:rPr>
              <a:t>ento</a:t>
            </a:r>
            <a:endParaRPr lang="en-US" sz="1600" b="1" dirty="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1.738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Unidades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Veterinárias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Locais</a:t>
            </a:r>
            <a:endParaRPr lang="en-US" sz="1600" b="1" dirty="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4.171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veterinários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– 2.499 </a:t>
            </a:r>
            <a:r>
              <a:rPr lang="en-US" sz="1600" b="1" dirty="0" err="1" smtClean="0">
                <a:solidFill>
                  <a:srgbClr val="003300"/>
                </a:solidFill>
                <a:latin typeface="Arial" charset="0"/>
                <a:cs typeface="Arial" charset="0"/>
              </a:rPr>
              <a:t>em</a:t>
            </a:r>
            <a:r>
              <a:rPr lang="en-US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UVLs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5.835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auxiliares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técnicos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6.074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auxiliares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administrativos</a:t>
            </a:r>
            <a:endParaRPr lang="en-US" sz="1600" b="1" dirty="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dirty="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Nível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Federal (MAPA)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1.315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	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veterinários</a:t>
            </a:r>
            <a:endParaRPr lang="en-US" sz="1600" b="1" dirty="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2.905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	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auxiliares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técnicos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  </a:t>
            </a:r>
            <a:r>
              <a:rPr lang="en-US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319 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auxiliares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administrativos</a:t>
            </a:r>
            <a:endParaRPr lang="en-US" sz="1600" b="1" dirty="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b="1" dirty="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		TOTAL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	</a:t>
            </a:r>
            <a:r>
              <a:rPr lang="pt-BR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5.486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veterinários</a:t>
            </a:r>
            <a:endParaRPr lang="pt-BR" sz="1600" b="1" dirty="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	</a:t>
            </a:r>
            <a:r>
              <a:rPr lang="pt-BR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8.740 </a:t>
            </a:r>
            <a:r>
              <a:rPr lang="en-US" sz="1600" b="1" dirty="0" err="1" smtClean="0">
                <a:solidFill>
                  <a:srgbClr val="003300"/>
                </a:solidFill>
                <a:latin typeface="Arial" charset="0"/>
                <a:cs typeface="Arial" charset="0"/>
              </a:rPr>
              <a:t>auxiliares</a:t>
            </a:r>
            <a:r>
              <a:rPr lang="en-US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técnicos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endParaRPr lang="pt-BR" sz="1600" b="1" dirty="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pt-BR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	</a:t>
            </a:r>
            <a:r>
              <a:rPr lang="pt-BR" sz="1600" b="1" dirty="0" smtClean="0">
                <a:solidFill>
                  <a:srgbClr val="003300"/>
                </a:solidFill>
                <a:latin typeface="Arial" charset="0"/>
                <a:cs typeface="Arial" charset="0"/>
              </a:rPr>
              <a:t>6.396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auxiliares</a:t>
            </a:r>
            <a:r>
              <a:rPr lang="en-US" sz="1600" b="1" dirty="0">
                <a:solidFill>
                  <a:srgbClr val="0033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err="1">
                <a:solidFill>
                  <a:srgbClr val="003300"/>
                </a:solidFill>
                <a:latin typeface="Arial" charset="0"/>
                <a:cs typeface="Arial" charset="0"/>
              </a:rPr>
              <a:t>administrativos</a:t>
            </a:r>
            <a:endParaRPr lang="pt-BR" sz="1600" b="1" dirty="0">
              <a:solidFill>
                <a:srgbClr val="003300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4665"/>
            <a:ext cx="5616624" cy="567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79388" y="188913"/>
            <a:ext cx="8893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pt-BR" sz="2400" b="1" u="sng" dirty="0">
                <a:solidFill>
                  <a:srgbClr val="00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Estrutura do sistema de defesa sanitária animal nacional</a:t>
            </a:r>
          </a:p>
        </p:txBody>
      </p:sp>
    </p:spTree>
    <p:extLst>
      <p:ext uri="{BB962C8B-B14F-4D97-AF65-F5344CB8AC3E}">
        <p14:creationId xmlns:p14="http://schemas.microsoft.com/office/powerpoint/2010/main" val="264688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" y="34303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07504" y="46365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 smtClean="0">
                <a:solidFill>
                  <a:srgbClr val="00863D"/>
                </a:solidFill>
              </a:rPr>
              <a:t>Distribuição no Brasil - ocorrência por estado (2015)  </a:t>
            </a:r>
            <a:endParaRPr lang="pt-BR" altLang="pt-BR" sz="2800" b="1" dirty="0">
              <a:solidFill>
                <a:srgbClr val="00863D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5851" b="7274"/>
          <a:stretch/>
        </p:blipFill>
        <p:spPr>
          <a:xfrm>
            <a:off x="1569266" y="615950"/>
            <a:ext cx="6099078" cy="504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41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82054" y="2024847"/>
            <a:ext cx="7748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4" charset="-128"/>
              </a:defRPr>
            </a:lvl9pPr>
          </a:lstStyle>
          <a:p>
            <a:r>
              <a:rPr lang="pt-BR" altLang="pt-BR" dirty="0" smtClean="0">
                <a:solidFill>
                  <a:srgbClr val="063D8A"/>
                </a:solidFill>
                <a:latin typeface="Calibri" panose="020F0502020204030204" pitchFamily="34" charset="0"/>
              </a:rPr>
              <a:t>     </a:t>
            </a:r>
            <a:endParaRPr lang="pt-BR" altLang="pt-BR" dirty="0">
              <a:solidFill>
                <a:srgbClr val="063D8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82054" y="404664"/>
            <a:ext cx="8022394" cy="5410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b="1" dirty="0">
                <a:solidFill>
                  <a:srgbClr val="FF0000"/>
                </a:solidFill>
              </a:rPr>
              <a:t>Decreto n° </a:t>
            </a:r>
            <a:r>
              <a:rPr lang="pt-BR" altLang="pt-BR" b="1" dirty="0" smtClean="0">
                <a:solidFill>
                  <a:srgbClr val="FF0000"/>
                </a:solidFill>
              </a:rPr>
              <a:t>24.548, </a:t>
            </a:r>
            <a:r>
              <a:rPr lang="pt-BR" altLang="pt-BR" b="1" dirty="0">
                <a:solidFill>
                  <a:srgbClr val="FF0000"/>
                </a:solidFill>
              </a:rPr>
              <a:t>de 03/07/1934</a:t>
            </a:r>
            <a:r>
              <a:rPr lang="pt-BR" altLang="pt-BR" b="1" dirty="0">
                <a:solidFill>
                  <a:srgbClr val="C00000"/>
                </a:solidFill>
              </a:rPr>
              <a:t>:</a:t>
            </a:r>
            <a:r>
              <a:rPr lang="pt-BR" altLang="pt-BR" b="1" dirty="0"/>
              <a:t> </a:t>
            </a:r>
            <a:r>
              <a:rPr lang="pt-BR" altLang="pt-BR" dirty="0"/>
              <a:t>Doença passível de aplicação das medidas previstas no Regulamento de Defesa Sanitária Animal (</a:t>
            </a:r>
            <a:r>
              <a:rPr lang="pt-BR" altLang="pt-BR" b="1" i="1" u="sng" dirty="0"/>
              <a:t>Art. 63 – É obrigatório, por motivo de interesse da Defesa Sanitária Animal ou da Saúde Pública, o sacrifício de todos os animais atacados pela zoonose mormo</a:t>
            </a:r>
            <a:r>
              <a:rPr lang="pt-BR" altLang="pt-BR" dirty="0" smtClean="0"/>
              <a:t>).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pt-BR" altLang="pt-BR" dirty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b="1" dirty="0" smtClean="0">
                <a:solidFill>
                  <a:srgbClr val="FF0000"/>
                </a:solidFill>
              </a:rPr>
              <a:t>Decreto nº 27.932, de 28/3/1960: </a:t>
            </a:r>
            <a:r>
              <a:rPr lang="pt-BR" altLang="pt-BR" dirty="0" smtClean="0"/>
              <a:t>Aprova o regulamento para aplicação das medidas de </a:t>
            </a:r>
            <a:r>
              <a:rPr lang="pt-BR" altLang="pt-BR" dirty="0"/>
              <a:t>defesa sanitária </a:t>
            </a:r>
            <a:r>
              <a:rPr lang="pt-BR" altLang="pt-BR" dirty="0" smtClean="0"/>
              <a:t>animal </a:t>
            </a:r>
            <a:r>
              <a:rPr lang="pt-BR" altLang="pt-BR" b="1" i="1" u="sng" dirty="0" smtClean="0"/>
              <a:t>(Parag. 2 do Art. 8 – Não caberá qualquer indenização quando ... doença incurável ou letal). 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pt-BR" altLang="pt-BR" dirty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b="1" dirty="0">
                <a:solidFill>
                  <a:srgbClr val="FF0000"/>
                </a:solidFill>
              </a:rPr>
              <a:t>Instrução Normativa SDA nº </a:t>
            </a:r>
            <a:r>
              <a:rPr lang="pt-BR" altLang="pt-BR" b="1" dirty="0" smtClean="0">
                <a:solidFill>
                  <a:srgbClr val="FF0000"/>
                </a:solidFill>
              </a:rPr>
              <a:t>24, </a:t>
            </a:r>
            <a:r>
              <a:rPr lang="pt-BR" altLang="pt-BR" b="1" dirty="0">
                <a:solidFill>
                  <a:srgbClr val="FF0000"/>
                </a:solidFill>
              </a:rPr>
              <a:t>de </a:t>
            </a:r>
            <a:r>
              <a:rPr lang="pt-BR" altLang="pt-BR" b="1" dirty="0" smtClean="0">
                <a:solidFill>
                  <a:srgbClr val="FF0000"/>
                </a:solidFill>
              </a:rPr>
              <a:t>05/04/2004:</a:t>
            </a:r>
            <a:r>
              <a:rPr lang="pt-BR" altLang="pt-BR" b="1" dirty="0" smtClean="0"/>
              <a:t> </a:t>
            </a:r>
            <a:r>
              <a:rPr lang="pt-BR" altLang="pt-BR" dirty="0"/>
              <a:t>Normas para o Controle e a Erradicação do Mormo</a:t>
            </a:r>
            <a:r>
              <a:rPr lang="pt-BR" altLang="pt-BR" dirty="0" smtClean="0"/>
              <a:t>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pt-BR" altLang="pt-BR" dirty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b="1" dirty="0">
                <a:solidFill>
                  <a:srgbClr val="FF0000"/>
                </a:solidFill>
              </a:rPr>
              <a:t>Decreto  nº </a:t>
            </a:r>
            <a:r>
              <a:rPr lang="pt-BR" altLang="pt-BR" b="1" dirty="0" smtClean="0">
                <a:solidFill>
                  <a:srgbClr val="FF0000"/>
                </a:solidFill>
              </a:rPr>
              <a:t>5.741</a:t>
            </a:r>
            <a:r>
              <a:rPr lang="pt-BR" altLang="pt-BR" b="1" dirty="0">
                <a:solidFill>
                  <a:srgbClr val="FF0000"/>
                </a:solidFill>
              </a:rPr>
              <a:t>, de </a:t>
            </a:r>
            <a:r>
              <a:rPr lang="pt-BR" altLang="pt-BR" b="1" dirty="0" smtClean="0">
                <a:solidFill>
                  <a:srgbClr val="FF0000"/>
                </a:solidFill>
              </a:rPr>
              <a:t>30/03/2006:</a:t>
            </a:r>
            <a:r>
              <a:rPr lang="pt-BR" altLang="pt-BR" dirty="0" smtClean="0"/>
              <a:t> </a:t>
            </a:r>
            <a:r>
              <a:rPr lang="pt-BR" altLang="pt-BR" dirty="0"/>
              <a:t>Regulamenta artigos da Lei nº </a:t>
            </a:r>
            <a:r>
              <a:rPr lang="pt-BR" altLang="pt-BR" dirty="0" smtClean="0"/>
              <a:t>8.171/2006 – SUASA.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pt-BR" altLang="pt-BR" dirty="0" smtClean="0"/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pt-BR" altLang="pt-BR" b="1" dirty="0" smtClean="0">
                <a:solidFill>
                  <a:srgbClr val="FF0000"/>
                </a:solidFill>
              </a:rPr>
              <a:t>Instrução </a:t>
            </a:r>
            <a:r>
              <a:rPr lang="pt-BR" altLang="pt-BR" b="1" dirty="0">
                <a:solidFill>
                  <a:srgbClr val="FF0000"/>
                </a:solidFill>
              </a:rPr>
              <a:t>Normativa nº </a:t>
            </a:r>
            <a:r>
              <a:rPr lang="pt-BR" altLang="pt-BR" b="1" dirty="0" smtClean="0">
                <a:solidFill>
                  <a:srgbClr val="FF0000"/>
                </a:solidFill>
              </a:rPr>
              <a:t>17, de 08/05/2008: </a:t>
            </a:r>
            <a:r>
              <a:rPr lang="pt-BR" altLang="pt-BR" i="1" dirty="0">
                <a:latin typeface="Arial Narrow" panose="020B0606020202030204" pitchFamily="34" charset="0"/>
              </a:rPr>
              <a:t>Institui o </a:t>
            </a:r>
            <a:r>
              <a:rPr lang="pt-BR" altLang="pt-BR" b="1" i="1" dirty="0">
                <a:latin typeface="Arial Narrow" panose="020B0606020202030204" pitchFamily="34" charset="0"/>
              </a:rPr>
              <a:t>Programa Nacional de Sanidade dos Equídeos </a:t>
            </a:r>
            <a:r>
              <a:rPr lang="pt-BR" altLang="pt-BR" i="1" dirty="0">
                <a:latin typeface="Arial Narrow" panose="020B0606020202030204" pitchFamily="34" charset="0"/>
              </a:rPr>
              <a:t>-PNSE.</a:t>
            </a:r>
            <a:endParaRPr lang="en-US" altLang="pt-BR" i="1" dirty="0">
              <a:latin typeface="Arial Narrow" panose="020B0606020202030204" pitchFamily="34" charset="0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pt-BR" altLang="pt-BR" dirty="0" smtClean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b="1" dirty="0" smtClean="0">
                <a:solidFill>
                  <a:srgbClr val="FF0000"/>
                </a:solidFill>
              </a:rPr>
              <a:t>Instrução </a:t>
            </a:r>
            <a:r>
              <a:rPr lang="pt-BR" b="1" dirty="0">
                <a:solidFill>
                  <a:srgbClr val="FF0000"/>
                </a:solidFill>
              </a:rPr>
              <a:t>Normativa nº 50, de </a:t>
            </a:r>
            <a:r>
              <a:rPr lang="pt-BR" b="1" dirty="0" smtClean="0">
                <a:solidFill>
                  <a:srgbClr val="FF0000"/>
                </a:solidFill>
              </a:rPr>
              <a:t>24/09/2013:</a:t>
            </a:r>
            <a:r>
              <a:rPr lang="pt-BR" dirty="0" smtClean="0"/>
              <a:t> </a:t>
            </a:r>
            <a:r>
              <a:rPr lang="pt-BR" dirty="0"/>
              <a:t>A</a:t>
            </a:r>
            <a:r>
              <a:rPr lang="pt-BR" dirty="0" smtClean="0"/>
              <a:t>ltera </a:t>
            </a:r>
            <a:r>
              <a:rPr lang="pt-BR" dirty="0"/>
              <a:t>o Artigo 61 do Decreto </a:t>
            </a:r>
            <a:r>
              <a:rPr lang="pt-BR" dirty="0" smtClean="0"/>
              <a:t>24.548/1934</a:t>
            </a:r>
            <a:r>
              <a:rPr lang="pt-BR" dirty="0" smtClean="0"/>
              <a:t>.</a:t>
            </a:r>
            <a:r>
              <a:rPr lang="pt-BR" dirty="0"/>
              <a:t> </a:t>
            </a:r>
            <a:r>
              <a:rPr lang="pt-BR" b="1" i="1" dirty="0" smtClean="0"/>
              <a:t>Mormo requer </a:t>
            </a:r>
            <a:r>
              <a:rPr lang="pt-BR" b="1" i="1" dirty="0" err="1"/>
              <a:t>notificação</a:t>
            </a:r>
            <a:r>
              <a:rPr lang="pt-BR" b="1" i="1" dirty="0"/>
              <a:t> imediata de qualquer caso </a:t>
            </a:r>
            <a:r>
              <a:rPr lang="pt-BR" b="1" i="1" dirty="0" smtClean="0"/>
              <a:t>suspeito. </a:t>
            </a:r>
            <a:endParaRPr lang="pt-BR" b="1" i="1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0" y="-99392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00863D"/>
                </a:solidFill>
                <a:ea typeface="ＭＳ Ｐゴシック" panose="020B0600070205080204" pitchFamily="34" charset="-128"/>
              </a:rPr>
              <a:t>Mormo - legislação</a:t>
            </a:r>
            <a:endParaRPr lang="pt-BR" sz="2800" b="1" dirty="0">
              <a:solidFill>
                <a:srgbClr val="00863D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805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apresentação mapa nov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24" y="-99392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332656"/>
            <a:ext cx="9036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800" b="1" dirty="0">
                <a:solidFill>
                  <a:srgbClr val="00863D"/>
                </a:solidFill>
              </a:rPr>
              <a:t>Programa Nacional de Sanidade dos Equídeos </a:t>
            </a:r>
            <a:r>
              <a:rPr lang="pt-BR" altLang="pt-BR" sz="2800" b="1" dirty="0" smtClean="0">
                <a:solidFill>
                  <a:srgbClr val="00863D"/>
                </a:solidFill>
              </a:rPr>
              <a:t>PNSE</a:t>
            </a:r>
          </a:p>
          <a:p>
            <a:pPr algn="ctr"/>
            <a:r>
              <a:rPr lang="pt-BR" altLang="pt-BR" sz="2800" b="1" dirty="0">
                <a:solidFill>
                  <a:srgbClr val="00863D"/>
                </a:solidFill>
              </a:rPr>
              <a:t>Instrução Normativa nº 17, de 08/05/2008</a:t>
            </a:r>
            <a:endParaRPr lang="en-US" altLang="pt-BR" sz="2800" b="1" i="1" dirty="0">
              <a:solidFill>
                <a:srgbClr val="00863D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5536" y="148478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pt-BR" altLang="pt-BR" b="1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sz="2400" dirty="0"/>
          </a:p>
          <a:p>
            <a:pPr lvl="1">
              <a:lnSpc>
                <a:spcPct val="80000"/>
              </a:lnSpc>
            </a:pPr>
            <a:endParaRPr lang="pt-BR" altLang="pt-BR" sz="2400" dirty="0"/>
          </a:p>
          <a:p>
            <a:pPr lvl="1">
              <a:lnSpc>
                <a:spcPct val="80000"/>
              </a:lnSpc>
            </a:pPr>
            <a:endParaRPr lang="pt-BR" altLang="pt-BR" sz="2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0" y="2636912"/>
            <a:ext cx="90364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Educação Sanitária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Cadastramento, fiscalização e certificação de estabelecimentos de criação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Controle do trânsito de animais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Estudos epidemiológicos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Atendimento a suspeitas de ocorrência de doenças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 smtClean="0"/>
          </a:p>
          <a:p>
            <a:pPr marL="285750" indent="-285750">
              <a:buFontTx/>
              <a:buChar char="-"/>
            </a:pP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9512" y="1340768"/>
            <a:ext cx="8461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§ 3º Para </a:t>
            </a:r>
            <a:r>
              <a:rPr lang="pt-BR" sz="2400" dirty="0" smtClean="0">
                <a:solidFill>
                  <a:srgbClr val="FF0000"/>
                </a:solidFill>
              </a:rPr>
              <a:t>prevenir, diagnosticar, controlar e erradicar </a:t>
            </a:r>
            <a:r>
              <a:rPr lang="pt-BR" sz="2400" dirty="0" smtClean="0"/>
              <a:t>doenças que </a:t>
            </a:r>
          </a:p>
          <a:p>
            <a:r>
              <a:rPr lang="pt-BR" sz="2400" dirty="0" smtClean="0"/>
              <a:t>possam causar danos ao complexo agropecuário dos equídeos, </a:t>
            </a:r>
          </a:p>
          <a:p>
            <a:r>
              <a:rPr lang="pt-BR" sz="2400" dirty="0" smtClean="0"/>
              <a:t>o PNSE promoverá as seguintes atividades: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5759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24145</TotalTime>
  <Words>2737</Words>
  <Application>Microsoft Macintosh PowerPoint</Application>
  <PresentationFormat>On-screen Show (4:3)</PresentationFormat>
  <Paragraphs>483</Paragraphs>
  <Slides>49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Tema do Office</vt:lpstr>
      <vt:lpstr>1_Tema do Office</vt:lpstr>
      <vt:lpstr>Planilha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Plinio Leite Lopes</dc:creator>
  <cp:lastModifiedBy>GUILHERME MARQUES</cp:lastModifiedBy>
  <cp:revision>451</cp:revision>
  <dcterms:created xsi:type="dcterms:W3CDTF">2013-11-29T13:29:38Z</dcterms:created>
  <dcterms:modified xsi:type="dcterms:W3CDTF">2016-02-25T09:26:22Z</dcterms:modified>
</cp:coreProperties>
</file>