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27"/>
  </p:notesMasterIdLst>
  <p:sldIdLst>
    <p:sldId id="256" r:id="rId3"/>
    <p:sldId id="2147483522" r:id="rId4"/>
    <p:sldId id="257" r:id="rId5"/>
    <p:sldId id="270" r:id="rId6"/>
    <p:sldId id="258" r:id="rId7"/>
    <p:sldId id="259" r:id="rId8"/>
    <p:sldId id="260" r:id="rId9"/>
    <p:sldId id="271" r:id="rId10"/>
    <p:sldId id="261" r:id="rId11"/>
    <p:sldId id="2147483514" r:id="rId12"/>
    <p:sldId id="2147483519" r:id="rId13"/>
    <p:sldId id="2147483518" r:id="rId14"/>
    <p:sldId id="2147483520" r:id="rId15"/>
    <p:sldId id="262" r:id="rId16"/>
    <p:sldId id="264" r:id="rId17"/>
    <p:sldId id="265" r:id="rId18"/>
    <p:sldId id="263" r:id="rId19"/>
    <p:sldId id="2147483521" r:id="rId20"/>
    <p:sldId id="266" r:id="rId21"/>
    <p:sldId id="2147483523" r:id="rId22"/>
    <p:sldId id="2147483524" r:id="rId23"/>
    <p:sldId id="267" r:id="rId24"/>
    <p:sldId id="268" r:id="rId25"/>
    <p:sldId id="269" r:id="rId2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4610"/>
  </p:normalViewPr>
  <p:slideViewPr>
    <p:cSldViewPr snapToGrid="0" snapToObjects="1">
      <p:cViewPr varScale="1">
        <p:scale>
          <a:sx n="91" d="100"/>
          <a:sy n="91" d="100"/>
        </p:scale>
        <p:origin x="216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da população com 60+ anos</c:v>
                </c:pt>
              </c:strCache>
            </c:strRef>
          </c:tx>
          <c:spPr>
            <a:solidFill>
              <a:srgbClr val="1C7293"/>
            </a:solidFill>
            <a:effectLst/>
          </c:spPr>
          <c:invertIfNegative val="0"/>
          <c:dLbls>
            <c:numFmt formatCode="0.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1E293B"/>
                    </a:solidFill>
                    <a:latin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2000</c:v>
                </c:pt>
                <c:pt idx="1">
                  <c:v>2023</c:v>
                </c:pt>
                <c:pt idx="2">
                  <c:v>2030</c:v>
                </c:pt>
                <c:pt idx="3">
                  <c:v>2050</c:v>
                </c:pt>
                <c:pt idx="4">
                  <c:v>2070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8.6999999999999993</c:v>
                </c:pt>
                <c:pt idx="1">
                  <c:v>15.6</c:v>
                </c:pt>
                <c:pt idx="2">
                  <c:v>18.5</c:v>
                </c:pt>
                <c:pt idx="3">
                  <c:v>30</c:v>
                </c:pt>
                <c:pt idx="4">
                  <c:v>37.799999999999997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3-544F-8453-253967D8E38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45"/>
          <c:min val="0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Calibri"/>
              </a:defRPr>
            </a:pPr>
            <a:endParaRPr lang="pt-BR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Anos para dobrar (7%→14%)</c:v>
                </c:pt>
              </c:strCache>
            </c:strRef>
          </c:tx>
          <c:spPr>
            <a:solidFill>
              <a:srgbClr val="5B7B95"/>
            </a:solidFill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1E293B"/>
                    </a:solidFill>
                    <a:latin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França</c:v>
                </c:pt>
                <c:pt idx="1">
                  <c:v>Suécia</c:v>
                </c:pt>
                <c:pt idx="2">
                  <c:v>EUA</c:v>
                </c:pt>
                <c:pt idx="3">
                  <c:v>Reino Unido</c:v>
                </c:pt>
                <c:pt idx="4">
                  <c:v>Japão</c:v>
                </c:pt>
                <c:pt idx="5">
                  <c:v>Brasil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115</c:v>
                </c:pt>
                <c:pt idx="1">
                  <c:v>85</c:v>
                </c:pt>
                <c:pt idx="2">
                  <c:v>69</c:v>
                </c:pt>
                <c:pt idx="3">
                  <c:v>45</c:v>
                </c:pt>
                <c:pt idx="4">
                  <c:v>26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33-544A-BD83-7CC0A82583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2094734554"/>
        <c:axId val="2094734552"/>
      </c:barChart>
      <c:catAx>
        <c:axId val="209473455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300" b="0" i="0" u="none" strike="noStrike">
                <a:solidFill>
                  <a:srgbClr val="1E293B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b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Calibri"/>
              </a:defRPr>
            </a:pPr>
            <a:endParaRPr lang="pt-BR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TAVI por milhão de habitantes</c:v>
                </c:pt>
              </c:strCache>
            </c:strRef>
          </c:tx>
          <c:spPr>
            <a:solidFill>
              <a:srgbClr val="1C7293"/>
            </a:solidFill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C7293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CA88-5142-810B-AB5BF532EFC5}"/>
              </c:ext>
            </c:extLst>
          </c:dPt>
          <c:dPt>
            <c:idx val="1"/>
            <c:invertIfNegative val="0"/>
            <c:bubble3D val="0"/>
            <c:spPr>
              <a:solidFill>
                <a:srgbClr val="1C7293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CA88-5142-810B-AB5BF532EFC5}"/>
              </c:ext>
            </c:extLst>
          </c:dPt>
          <c:dPt>
            <c:idx val="2"/>
            <c:invertIfNegative val="0"/>
            <c:bubble3D val="0"/>
            <c:spPr>
              <a:solidFill>
                <a:srgbClr val="1C7293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CA88-5142-810B-AB5BF532EFC5}"/>
              </c:ext>
            </c:extLst>
          </c:dPt>
          <c:dPt>
            <c:idx val="3"/>
            <c:invertIfNegative val="0"/>
            <c:bubble3D val="0"/>
            <c:spPr>
              <a:solidFill>
                <a:srgbClr val="5B7B95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CA88-5142-810B-AB5BF532EFC5}"/>
              </c:ext>
            </c:extLst>
          </c:dPt>
          <c:dPt>
            <c:idx val="4"/>
            <c:invertIfNegative val="0"/>
            <c:bubble3D val="0"/>
            <c:spPr>
              <a:solidFill>
                <a:srgbClr val="C0392B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9-CA88-5142-810B-AB5BF532EFC5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u="none" strike="noStrike">
                    <a:solidFill>
                      <a:srgbClr val="1E293B"/>
                    </a:solidFill>
                    <a:latin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Alemanha</c:v>
                </c:pt>
                <c:pt idx="1">
                  <c:v>França</c:v>
                </c:pt>
                <c:pt idx="2">
                  <c:v>Inglaterra</c:v>
                </c:pt>
                <c:pt idx="3">
                  <c:v>Média europeia</c:v>
                </c:pt>
                <c:pt idx="4">
                  <c:v>Brasil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227</c:v>
                </c:pt>
                <c:pt idx="1">
                  <c:v>137</c:v>
                </c:pt>
                <c:pt idx="2">
                  <c:v>136</c:v>
                </c:pt>
                <c:pt idx="3">
                  <c:v>83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A88-5142-810B-AB5BF532EF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1E293B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250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Calibri"/>
              </a:defRPr>
            </a:pPr>
            <a:endParaRPr lang="pt-BR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Procedimentos / ano</c:v>
                </c:pt>
              </c:strCache>
            </c:strRef>
          </c:tx>
          <c:spPr>
            <a:solidFill>
              <a:srgbClr val="C0392B"/>
            </a:solidFill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392B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EFEC-9044-8E6D-953DE2B1B464}"/>
              </c:ext>
            </c:extLst>
          </c:dPt>
          <c:dPt>
            <c:idx val="1"/>
            <c:invertIfNegative val="0"/>
            <c:bubble3D val="0"/>
            <c:spPr>
              <a:solidFill>
                <a:srgbClr val="5B7B95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EFEC-9044-8E6D-953DE2B1B464}"/>
              </c:ext>
            </c:extLst>
          </c:dPt>
          <c:dPt>
            <c:idx val="2"/>
            <c:invertIfNegative val="0"/>
            <c:bubble3D val="0"/>
            <c:spPr>
              <a:solidFill>
                <a:srgbClr val="1C7293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EFEC-9044-8E6D-953DE2B1B464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1E293B"/>
                    </a:solidFill>
                    <a:latin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Ofertado pelo SUS</c:v>
                </c:pt>
                <c:pt idx="1">
                  <c:v>Demanda estimada (mín.)</c:v>
                </c:pt>
                <c:pt idx="2">
                  <c:v>Demanda estimada (máx.)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1200</c:v>
                </c:pt>
                <c:pt idx="1">
                  <c:v>15000</c:v>
                </c:pt>
                <c:pt idx="2">
                  <c:v>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EC-9044-8E6D-953DE2B1B4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100" b="0" i="0" u="none" strike="noStrike">
                <a:solidFill>
                  <a:srgbClr val="1E293B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48000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Calibri"/>
              </a:defRPr>
            </a:pPr>
            <a:endParaRPr lang="pt-BR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c:style val="2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Procedimentos M-TEER / ano — Alemanha</c:v>
                </c:pt>
              </c:strCache>
            </c:strRef>
          </c:tx>
          <c:spPr>
            <a:ln w="50800" cap="flat">
              <a:solidFill>
                <a:srgbClr val="1C7293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1C7293"/>
              </a:solidFill>
              <a:ln w="9525" cap="flat">
                <a:solidFill>
                  <a:srgbClr val="1C7293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u="none" strike="noStrike">
                    <a:solidFill>
                      <a:srgbClr val="1E293B"/>
                    </a:solidFill>
                    <a:latin typeface="Arial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2011</c:v>
                </c:pt>
                <c:pt idx="1">
                  <c:v>2013</c:v>
                </c:pt>
                <c:pt idx="2">
                  <c:v>2015</c:v>
                </c:pt>
                <c:pt idx="3">
                  <c:v>2017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815</c:v>
                </c:pt>
                <c:pt idx="1">
                  <c:v>2500</c:v>
                </c:pt>
                <c:pt idx="2">
                  <c:v>4300</c:v>
                </c:pt>
                <c:pt idx="3">
                  <c:v>5885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E1F-834F-9623-AF2E2DC84B0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Calibri"/>
              </a:defRPr>
            </a:pPr>
            <a:endParaRPr lang="pt-BR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txPr>
        <a:bodyPr/>
        <a:lstStyle/>
        <a:p>
          <a:pPr>
            <a:defRPr>
              <a:solidFill>
                <a:srgbClr val="64748B"/>
              </a:solidFill>
              <a:latin typeface="Calibri"/>
              <a:cs typeface="Calibri"/>
            </a:defRPr>
          </a:pPr>
          <a:endParaRPr lang="pt-BR"/>
        </a:p>
      </c:txPr>
    </c:legend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542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B7FF6-C823-20DE-1F08-5C16DC9B6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640F6-2B2B-3FEB-3940-517167288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7CD05-5C53-8132-CF05-AE27F5F88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/>
              <a:t>Disease Prevalence and Population Data:</a:t>
            </a:r>
          </a:p>
          <a:p>
            <a:r>
              <a:rPr lang="en-US"/>
              <a:t>1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Nkomo et al., Lancet, 2006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(China) Yang et. al., BMC Cardiovasc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Disord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2021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(India) Jose et. al., Indian Heart Journal, 2016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(Brazil) da Silva Menezes Junior, et. al., J. of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Endovasc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Therapy,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United Nations 2024 census data, median fertility variant</a:t>
            </a:r>
            <a:endParaRPr lang="en-US"/>
          </a:p>
          <a:p>
            <a:endParaRPr lang="en-US" sz="1200" b="0" i="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u="none"/>
          </a:p>
          <a:p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29882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800220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664885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1122363"/>
            <a:ext cx="12192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aseline="0">
                <a:solidFill>
                  <a:schemeClr val="bg1"/>
                </a:solidFill>
                <a:latin typeface="Arial Gras" charset="0"/>
              </a:defRPr>
            </a:lvl1pPr>
          </a:lstStyle>
          <a:p>
            <a:r>
              <a:rPr lang="fr-FR"/>
              <a:t>Click and </a:t>
            </a:r>
            <a:r>
              <a:rPr lang="fr-FR" err="1"/>
              <a:t>edit</a:t>
            </a:r>
            <a:r>
              <a:rPr lang="fr-FR"/>
              <a:t> the </a:t>
            </a: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132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57" y="1559861"/>
            <a:ext cx="11080832" cy="4667905"/>
          </a:xfrm>
          <a:prstGeom prst="rect">
            <a:avLst/>
          </a:prstGeom>
        </p:spPr>
        <p:txBody>
          <a:bodyPr/>
          <a:lstStyle>
            <a:lvl1pPr marL="228184" indent="-228184">
              <a:buClr>
                <a:schemeClr val="tx1">
                  <a:lumMod val="75000"/>
                  <a:lumOff val="25000"/>
                </a:schemeClr>
              </a:buClr>
              <a:defRPr sz="1797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4550" indent="-228184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57" y="276775"/>
            <a:ext cx="9144000" cy="411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95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04156" y="715609"/>
            <a:ext cx="9144000" cy="27432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996" b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Double tap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75550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line"/>
          <p:cNvSpPr>
            <a:spLocks noGrp="1"/>
          </p:cNvSpPr>
          <p:nvPr>
            <p:ph type="title" hasCustomPrompt="1"/>
          </p:nvPr>
        </p:nvSpPr>
        <p:spPr>
          <a:xfrm>
            <a:off x="912286" y="155575"/>
            <a:ext cx="10358967" cy="755651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Title Calibri Bold 28 </a:t>
            </a:r>
            <a:r>
              <a:rPr lang="en-US" noProof="0" err="1"/>
              <a:t>pt</a:t>
            </a:r>
            <a:endParaRPr lang="en-US" noProof="0"/>
          </a:p>
        </p:txBody>
      </p:sp>
      <p:sp>
        <p:nvSpPr>
          <p:cNvPr id="19" name="Footnote"/>
          <p:cNvSpPr>
            <a:spLocks noGrp="1"/>
          </p:cNvSpPr>
          <p:nvPr>
            <p:ph type="body" sz="quarter" idx="15" hasCustomPrompt="1"/>
          </p:nvPr>
        </p:nvSpPr>
        <p:spPr>
          <a:xfrm>
            <a:off x="540987" y="6297348"/>
            <a:ext cx="4519037" cy="360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1000" b="0"/>
            </a:lvl1pPr>
          </a:lstStyle>
          <a:p>
            <a:r>
              <a:rPr lang="en-US"/>
              <a:t>Click to add footnote</a:t>
            </a:r>
            <a:br>
              <a:rPr lang="en-US"/>
            </a:br>
            <a:r>
              <a:rPr lang="en-US"/>
              <a:t>second line</a:t>
            </a:r>
          </a:p>
        </p:txBody>
      </p:sp>
      <p:sp>
        <p:nvSpPr>
          <p:cNvPr id="2" name="Author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57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/>
          <p:cNvSpPr>
            <a:spLocks noGrp="1"/>
          </p:cNvSpPr>
          <p:nvPr>
            <p:ph sz="quarter" idx="11"/>
          </p:nvPr>
        </p:nvSpPr>
        <p:spPr>
          <a:xfrm>
            <a:off x="815417" y="1412782"/>
            <a:ext cx="10563787" cy="3997424"/>
          </a:xfrm>
          <a:prstGeom prst="rect">
            <a:avLst/>
          </a:prstGeom>
        </p:spPr>
        <p:txBody>
          <a:bodyPr lIns="89731" tIns="44803" rIns="89731" bIns="44803"/>
          <a:lstStyle>
            <a:lvl1pPr marL="236587" indent="-236587" algn="l">
              <a:spcBef>
                <a:spcPts val="2107"/>
              </a:spcBef>
              <a:buClrTx/>
              <a:buFont typeface="Arial" pitchFamily="34" charset="0"/>
              <a:buChar char="•"/>
              <a:defRPr sz="218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1928" indent="-236587" algn="l">
              <a:spcBef>
                <a:spcPts val="843"/>
              </a:spcBef>
              <a:buClrTx/>
              <a:buFont typeface="Arial" panose="020B0604020202020204" pitchFamily="34" charset="0"/>
              <a:buChar char="•"/>
              <a:defRPr sz="1898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7237" indent="-236587" algn="l">
              <a:spcBef>
                <a:spcPts val="843"/>
              </a:spcBef>
              <a:buClrTx/>
              <a:buFont typeface="Arial" panose="020B0604020202020204" pitchFamily="34" charset="0"/>
              <a:buChar char="•"/>
              <a:defRPr sz="168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82673" indent="-244151" algn="l">
              <a:spcBef>
                <a:spcPts val="843"/>
              </a:spcBef>
              <a:buClrTx/>
              <a:buFont typeface="Arial" pitchFamily="34" charset="0"/>
              <a:buChar char="•"/>
              <a:defRPr sz="140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98043" indent="-243096" algn="l">
              <a:spcBef>
                <a:spcPts val="843"/>
              </a:spcBef>
              <a:buClrTx/>
              <a:buFont typeface="Arial" pitchFamily="34" charset="0"/>
              <a:buChar char="•"/>
              <a:defRPr sz="126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 userDrawn="1">
            <p:ph type="sldNum" sz="quarter" idx="12"/>
          </p:nvPr>
        </p:nvSpPr>
        <p:spPr>
          <a:xfrm>
            <a:off x="11287173" y="6481841"/>
            <a:ext cx="882652" cy="365125"/>
          </a:xfrm>
          <a:prstGeom prst="rect">
            <a:avLst/>
          </a:prstGeom>
        </p:spPr>
        <p:txBody>
          <a:bodyPr lIns="127534" tIns="63769" rIns="127534" bIns="63769" anchor="ctr" anchorCtr="0"/>
          <a:lstStyle>
            <a:lvl1pPr>
              <a:defRPr sz="1195"/>
            </a:lvl1pPr>
          </a:lstStyle>
          <a:p>
            <a:fld id="{90146C4E-7856-4D28-A55A-56E79DC22DB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1836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155575"/>
            <a:ext cx="10358967" cy="7556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CC99"/>
                </a:solidFill>
                <a:ea typeface="ヒラギノ角ゴ Pro W3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CC99"/>
                </a:solidFill>
                <a:ea typeface="ヒラギノ角ゴ Pro W3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CC99"/>
                </a:solidFill>
                <a:ea typeface="ヒラギノ角ゴ Pro W3"/>
                <a:cs typeface="Arial" pitchFamily="34" charset="0"/>
              </a:defRPr>
            </a:lvl1pPr>
          </a:lstStyle>
          <a:p>
            <a:pPr>
              <a:defRPr/>
            </a:pPr>
            <a:fld id="{52B11198-1728-44C5-9C82-782A09DA898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65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0"/>
            <a:ext cx="96520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56896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0"/>
            <a:ext cx="5689600" cy="262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689600" cy="262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963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90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5588000" cy="715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HEAVY METALS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4775200" cy="281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356351"/>
            <a:ext cx="2844800" cy="365125"/>
          </a:xfrm>
        </p:spPr>
        <p:txBody>
          <a:bodyPr/>
          <a:lstStyle/>
          <a:p>
            <a:fld id="{4FFC8135-50D9-461B-9117-58F04931B1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" y="4495800"/>
            <a:ext cx="10972800" cy="1524000"/>
          </a:xfrm>
          <a:prstGeom prst="rect">
            <a:avLst/>
          </a:prstGeom>
        </p:spPr>
        <p:txBody>
          <a:bodyPr/>
          <a:lstStyle>
            <a:lvl2pPr>
              <a:buNone/>
              <a:defRPr/>
            </a:lvl2pPr>
          </a:lstStyle>
          <a:p>
            <a:pPr lvl="0"/>
            <a:r>
              <a:rPr lang="en-US"/>
              <a:t>Click to </a:t>
            </a:r>
            <a:r>
              <a:rPr lang="en-US" err="1"/>
              <a:t>edi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1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30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Template - White Banner Black Body_Medium Headline ">
  <p:cSld name="17 Template - White Banner Black Body_Medium Headline ">
    <p:bg>
      <p:bgPr>
        <a:solidFill>
          <a:schemeClr val="dk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71"/>
          <p:cNvSpPr/>
          <p:nvPr/>
        </p:nvSpPr>
        <p:spPr>
          <a:xfrm>
            <a:off x="0" y="0"/>
            <a:ext cx="12192000" cy="15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7" name="Google Shape;657;p71"/>
          <p:cNvSpPr/>
          <p:nvPr/>
        </p:nvSpPr>
        <p:spPr>
          <a:xfrm>
            <a:off x="0" y="6541284"/>
            <a:ext cx="12192000" cy="3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8" name="Google Shape;658;p71"/>
          <p:cNvSpPr txBox="1">
            <a:spLocks noGrp="1"/>
          </p:cNvSpPr>
          <p:nvPr>
            <p:ph type="title"/>
          </p:nvPr>
        </p:nvSpPr>
        <p:spPr>
          <a:xfrm>
            <a:off x="398617" y="702067"/>
            <a:ext cx="10871600" cy="55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9" name="Google Shape;659;p71"/>
          <p:cNvSpPr txBox="1">
            <a:spLocks noGrp="1"/>
          </p:cNvSpPr>
          <p:nvPr>
            <p:ph type="sldNum" idx="12"/>
          </p:nvPr>
        </p:nvSpPr>
        <p:spPr>
          <a:xfrm>
            <a:off x="11445033" y="6620700"/>
            <a:ext cx="305200" cy="1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‹nº›</a:t>
            </a:fld>
            <a:endParaRPr lang="en"/>
          </a:p>
        </p:txBody>
      </p:sp>
      <p:sp>
        <p:nvSpPr>
          <p:cNvPr id="660" name="Google Shape;660;p71"/>
          <p:cNvSpPr txBox="1">
            <a:spLocks noGrp="1"/>
          </p:cNvSpPr>
          <p:nvPr>
            <p:ph type="subTitle" idx="1"/>
          </p:nvPr>
        </p:nvSpPr>
        <p:spPr>
          <a:xfrm>
            <a:off x="398617" y="406767"/>
            <a:ext cx="11300800" cy="2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1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" name="Google Shape;402;p45">
            <a:extLst>
              <a:ext uri="{FF2B5EF4-FFF2-40B4-BE49-F238E27FC236}">
                <a16:creationId xmlns:a16="http://schemas.microsoft.com/office/drawing/2014/main" id="{D40AE1A1-8A91-3325-5200-934B372EF90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2267" y="6635350"/>
            <a:ext cx="129483" cy="12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03;p45">
            <a:extLst>
              <a:ext uri="{FF2B5EF4-FFF2-40B4-BE49-F238E27FC236}">
                <a16:creationId xmlns:a16="http://schemas.microsoft.com/office/drawing/2014/main" id="{DF40C2B4-2717-7677-9C2A-3BB6082C0283}"/>
              </a:ext>
            </a:extLst>
          </p:cNvPr>
          <p:cNvSpPr/>
          <p:nvPr userDrawn="1"/>
        </p:nvSpPr>
        <p:spPr>
          <a:xfrm>
            <a:off x="608784" y="6629348"/>
            <a:ext cx="1909200" cy="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r>
              <a:rPr lang="en" sz="667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Rewriting the story of disease.</a:t>
            </a:r>
            <a:endParaRPr sz="66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562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Template - Black_Solid">
  <p:cSld name="01 Template - Black_Solid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/>
          <p:nvPr/>
        </p:nvSpPr>
        <p:spPr>
          <a:xfrm>
            <a:off x="0" y="6541284"/>
            <a:ext cx="12192000" cy="31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398617" y="669817"/>
            <a:ext cx="1087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12"/>
          </p:nvPr>
        </p:nvSpPr>
        <p:spPr>
          <a:xfrm>
            <a:off x="11445033" y="6620700"/>
            <a:ext cx="305200" cy="1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‹nº›</a:t>
            </a:fld>
            <a:endParaRPr lang="en"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398617" y="406767"/>
            <a:ext cx="11300800" cy="2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2">
            <a:alphaModFix/>
          </a:blip>
          <a:srcRect t="27543" r="22845" b="8875"/>
          <a:stretch/>
        </p:blipFill>
        <p:spPr>
          <a:xfrm>
            <a:off x="9300901" y="0"/>
            <a:ext cx="2891100" cy="187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02;p45">
            <a:extLst>
              <a:ext uri="{FF2B5EF4-FFF2-40B4-BE49-F238E27FC236}">
                <a16:creationId xmlns:a16="http://schemas.microsoft.com/office/drawing/2014/main" id="{1100C909-DFEF-772F-6F03-F3E900B84E1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267" y="6635350"/>
            <a:ext cx="129483" cy="12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03;p45">
            <a:extLst>
              <a:ext uri="{FF2B5EF4-FFF2-40B4-BE49-F238E27FC236}">
                <a16:creationId xmlns:a16="http://schemas.microsoft.com/office/drawing/2014/main" id="{A8F3D0FD-F747-7FEC-680D-D0E1D88255BA}"/>
              </a:ext>
            </a:extLst>
          </p:cNvPr>
          <p:cNvSpPr/>
          <p:nvPr userDrawn="1"/>
        </p:nvSpPr>
        <p:spPr>
          <a:xfrm>
            <a:off x="608784" y="6629348"/>
            <a:ext cx="1909200" cy="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r>
              <a:rPr lang="en" sz="667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Rewriting the story of disease.</a:t>
            </a:r>
            <a:endParaRPr sz="66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379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tor wearing a mask and gloves&#10;&#10;AI-generated content may be incorrect.">
            <a:extLst>
              <a:ext uri="{FF2B5EF4-FFF2-40B4-BE49-F238E27FC236}">
                <a16:creationId xmlns:a16="http://schemas.microsoft.com/office/drawing/2014/main" id="{E8F2FE75-3ABA-9F1A-8247-B8AB16552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239DC5-7688-CD82-E79A-AD062443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91" y="499903"/>
            <a:ext cx="10358967" cy="2108612"/>
          </a:xfrm>
        </p:spPr>
        <p:txBody>
          <a:bodyPr/>
          <a:lstStyle>
            <a:lvl1pPr algn="l">
              <a:defRPr sz="5867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1FCD08-E7F2-C0AE-5EFA-24568D2DC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3440" y="3389376"/>
            <a:ext cx="10062517" cy="1219200"/>
          </a:xfrm>
        </p:spPr>
        <p:txBody>
          <a:bodyPr/>
          <a:lstStyle>
            <a:lvl1pPr marL="0" indent="0">
              <a:buFontTx/>
              <a:buNone/>
              <a:defRPr sz="3733" b="1" i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FontTx/>
              <a:buNone/>
              <a:defRPr sz="3733" b="1" i="1">
                <a:solidFill>
                  <a:schemeClr val="accent2"/>
                </a:solidFill>
              </a:defRPr>
            </a:lvl2pPr>
            <a:lvl3pPr marL="914377" indent="0">
              <a:buFontTx/>
              <a:buNone/>
              <a:defRPr sz="3733" b="1" i="1">
                <a:solidFill>
                  <a:schemeClr val="accent2"/>
                </a:solidFill>
              </a:defRPr>
            </a:lvl3pPr>
            <a:lvl4pPr marL="1371566" indent="0">
              <a:buFontTx/>
              <a:buNone/>
              <a:defRPr sz="3733" b="1" i="1">
                <a:solidFill>
                  <a:schemeClr val="accent2"/>
                </a:solidFill>
              </a:defRPr>
            </a:lvl4pPr>
            <a:lvl5pPr marL="1828754" indent="0">
              <a:buFontTx/>
              <a:buNone/>
              <a:defRPr sz="3733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B831-F9AB-2D23-1061-5DAE7E27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9306" y="5348799"/>
            <a:ext cx="4287008" cy="12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42494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959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with side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1469407"/>
            <a:ext cx="10521696" cy="3809504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3268" rtl="0" eaLnBrk="1" latinLnBrk="0" hangingPunct="1">
              <a:lnSpc>
                <a:spcPct val="120000"/>
              </a:lnSpc>
              <a:spcBef>
                <a:spcPts val="1599"/>
              </a:spcBef>
              <a:spcAft>
                <a:spcPts val="799"/>
              </a:spcAft>
              <a:defRPr lang="en-US" sz="2000" b="1" kern="1200" dirty="0" smtClean="0">
                <a:solidFill>
                  <a:srgbClr val="008FBE"/>
                </a:solidFill>
                <a:latin typeface="+mn-lt"/>
                <a:ea typeface="Sharp Sans" pitchFamily="2" charset="0"/>
                <a:cs typeface="Sharp Sans" pitchFamily="2" charset="0"/>
              </a:defRPr>
            </a:lvl1pPr>
            <a:lvl2pPr marL="279054" indent="-279054" algn="l" defTabSz="913268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rgbClr val="555555"/>
                </a:solidFill>
                <a:latin typeface="+mn-lt"/>
                <a:ea typeface="Sharp Sans Medium" pitchFamily="2" charset="0"/>
                <a:cs typeface="Sharp Sans Medium" pitchFamily="2" charset="0"/>
              </a:defRPr>
            </a:lvl2pPr>
            <a:lvl3pPr marL="684951" indent="-380529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800" b="0">
                <a:solidFill>
                  <a:srgbClr val="555555"/>
                </a:solidFill>
                <a:latin typeface="+mn-lt"/>
                <a:ea typeface="Sharp Sans Medium" pitchFamily="2" charset="0"/>
                <a:cs typeface="Sharp Sans Medium" pitchFamily="2" charset="0"/>
              </a:defRPr>
            </a:lvl3pPr>
            <a:lvl4pPr marL="1141585" indent="-380529" defTabSz="121769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800" b="0">
                <a:solidFill>
                  <a:srgbClr val="555555"/>
                </a:solidFill>
                <a:latin typeface="+mn-lt"/>
                <a:ea typeface="Sharp Sans Medium" pitchFamily="2" charset="0"/>
                <a:cs typeface="Sharp Sans Medium" pitchFamily="2" charset="0"/>
              </a:defRPr>
            </a:lvl4pPr>
            <a:lvl5pPr marL="1598219" indent="-380529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800" b="0">
                <a:solidFill>
                  <a:srgbClr val="555555"/>
                </a:solidFill>
                <a:latin typeface="+mn-lt"/>
                <a:ea typeface="Sharp Sans Medium" pitchFamily="2" charset="0"/>
                <a:cs typeface="Sharp Sans Medium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14400" y="474902"/>
            <a:ext cx="10515600" cy="614795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>
                <a:latin typeface="+mn-lt"/>
                <a:ea typeface="Sharp Sans Extrabold" pitchFamily="2" charset="0"/>
                <a:cs typeface="Sharp Sans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CB88FC01-C42C-DC58-FEBC-AA0127854F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3364" y="6205539"/>
            <a:ext cx="244475" cy="122237"/>
          </a:xfrm>
        </p:spPr>
        <p:txBody>
          <a:bodyPr lIns="0" tIns="0" rIns="0" bIns="0" anchorCtr="1">
            <a:noAutofit/>
          </a:bodyPr>
          <a:lstStyle>
            <a:lvl1pPr>
              <a:defRPr sz="799" b="0" i="0">
                <a:solidFill>
                  <a:srgbClr val="555555"/>
                </a:solidFill>
                <a:latin typeface="+mn-lt"/>
                <a:ea typeface="Sharp Sans" pitchFamily="2" charset="0"/>
                <a:cs typeface="Sharp Sans" pitchFamily="2" charset="0"/>
              </a:defRPr>
            </a:lvl1pPr>
          </a:lstStyle>
          <a:p>
            <a:pPr>
              <a:defRPr/>
            </a:pPr>
            <a:fld id="{13AD9BA1-C2FA-D949-881D-7AC43A06233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155575"/>
            <a:ext cx="10358967" cy="755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50021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749300" y="3946526"/>
            <a:ext cx="10913533" cy="946151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260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260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56219" y="1424186"/>
            <a:ext cx="10119783" cy="615553"/>
          </a:xfrm>
          <a:prstGeom prst="rect">
            <a:avLst/>
          </a:prstGeo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224213"/>
            <a:ext cx="10913533" cy="889000"/>
          </a:xfrm>
          <a:prstGeom prst="rect">
            <a:avLst/>
          </a:prstGeom>
        </p:spPr>
        <p:txBody>
          <a:bodyPr anchorCtr="1"/>
          <a:lstStyle>
            <a:lvl1pPr marL="0" indent="0" algn="ctr">
              <a:buSzTx/>
              <a:buFontTx/>
              <a:buNone/>
              <a:defRPr sz="3333" i="1" baseline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650842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155575"/>
            <a:ext cx="10358967" cy="755651"/>
          </a:xfrm>
          <a:prstGeom prst="rect">
            <a:avLst/>
          </a:prstGeom>
        </p:spPr>
        <p:txBody>
          <a:bodyPr/>
          <a:lstStyle>
            <a:lvl1pPr>
              <a:defRPr sz="3333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79551"/>
            <a:ext cx="10363200" cy="4114800"/>
          </a:xfrm>
          <a:prstGeom prst="rect">
            <a:avLst/>
          </a:prstGeom>
        </p:spPr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133" baseline="0"/>
            </a:lvl3pPr>
            <a:lvl4pPr>
              <a:defRPr sz="1867" baseline="0"/>
            </a:lvl4pPr>
            <a:lvl5pPr>
              <a:defRPr sz="16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366989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155575"/>
            <a:ext cx="10358967" cy="755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79551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9551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92146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153108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155575"/>
            <a:ext cx="10358967" cy="755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840544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755342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2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SE">
            <a:extLst>
              <a:ext uri="{FF2B5EF4-FFF2-40B4-BE49-F238E27FC236}">
                <a16:creationId xmlns:a16="http://schemas.microsoft.com/office/drawing/2014/main" id="{0B32DF52-D5F6-9521-B707-71039B83F7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75" y="6211957"/>
            <a:ext cx="1578955" cy="5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E8127AF-4DA7-820C-917F-7847052BD9A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C8E6FEE3-A6D3-C00E-9920-2021A82B98C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09" y="0"/>
            <a:ext cx="12281210" cy="6858000"/>
          </a:xfrm>
          <a:prstGeom prst="rect">
            <a:avLst/>
          </a:prstGeom>
        </p:spPr>
      </p:pic>
      <p:pic>
        <p:nvPicPr>
          <p:cNvPr id="4" name="Picture 3" descr="A white background with a blue border&#10;&#10;AI-generated content may be incorrect.">
            <a:extLst>
              <a:ext uri="{FF2B5EF4-FFF2-40B4-BE49-F238E27FC236}">
                <a16:creationId xmlns:a16="http://schemas.microsoft.com/office/drawing/2014/main" id="{1C035538-0D9F-5BDC-64DB-6B6DC473213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10" y="-1"/>
            <a:ext cx="12281210" cy="68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958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transition>
    <p:wipe dir="r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33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2800" b="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¡"/>
        <a:defRPr sz="2400" b="0" baseline="0">
          <a:solidFill>
            <a:schemeClr val="bg1"/>
          </a:solidFill>
          <a:latin typeface="+mn-lt"/>
        </a:defRPr>
      </a:lvl2pPr>
      <a:lvl3pPr marL="1142971" indent="-228594" algn="l" rtl="0" eaLnBrk="0" fontAlgn="base" hangingPunct="0">
        <a:spcBef>
          <a:spcPct val="30000"/>
        </a:spcBef>
        <a:spcAft>
          <a:spcPct val="0"/>
        </a:spcAft>
        <a:buChar char="•"/>
        <a:defRPr sz="2133" b="0" baseline="0">
          <a:solidFill>
            <a:schemeClr val="bg1"/>
          </a:solidFill>
          <a:latin typeface="+mn-lt"/>
        </a:defRPr>
      </a:lvl3pPr>
      <a:lvl4pPr marL="1600160" indent="-228594" algn="l" rtl="0" eaLnBrk="0" fontAlgn="base" hangingPunct="0">
        <a:spcBef>
          <a:spcPct val="30000"/>
        </a:spcBef>
        <a:spcAft>
          <a:spcPct val="0"/>
        </a:spcAft>
        <a:buChar char="–"/>
        <a:defRPr sz="1867" b="0" baseline="0">
          <a:solidFill>
            <a:schemeClr val="bg1"/>
          </a:solidFill>
          <a:latin typeface="+mj-lt"/>
        </a:defRPr>
      </a:lvl4pPr>
      <a:lvl5pPr marL="2057349" indent="-228594" algn="l" rtl="0" eaLnBrk="0" fontAlgn="base" hangingPunct="0">
        <a:spcBef>
          <a:spcPct val="30000"/>
        </a:spcBef>
        <a:spcAft>
          <a:spcPct val="0"/>
        </a:spcAft>
        <a:buChar char="»"/>
        <a:defRPr sz="1600" b="0" baseline="0">
          <a:solidFill>
            <a:schemeClr val="bg1"/>
          </a:solidFill>
          <a:latin typeface="+mn-lt"/>
        </a:defRPr>
      </a:lvl5pPr>
      <a:lvl6pPr marL="2514537" indent="-228594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ixabay.com/en/brazil-country-map-geography-28623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vgsilh.com/image/1674031.html" TargetMode="External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hyperlink" Target="https://cod.pressbooks.pub/westernworlddailyreadingsgeography/chapter/europe-population-geography-i/akman_europe_portrait_104_schengen/" TargetMode="External"/><Relationship Id="rId19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">
    <p:bg>
      <p:bgPr>
        <a:solidFill>
          <a:srgbClr val="0B2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22960" y="1554480"/>
            <a:ext cx="10515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kern="0" spc="200" dirty="0">
                <a:solidFill>
                  <a:srgbClr val="9FC3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ENVELHECIMENTO POPULACIONAL &amp; DOENÇA CARDÍACA ESTRUTURAL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22960" y="2148840"/>
            <a:ext cx="105156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lacuna de acesso ao tratamento percutâneo no Brasil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822960" y="3703320"/>
            <a:ext cx="10515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solidFill>
                  <a:srgbClr val="CADCF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Estenose Aórtica e Insuficiência Mitral · TAVI e Reparo Mitral Borda a Borda (M-TEER)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868680" y="4480560"/>
            <a:ext cx="4114800" cy="0"/>
          </a:xfrm>
          <a:prstGeom prst="line">
            <a:avLst/>
          </a:prstGeom>
          <a:noFill/>
          <a:ln w="254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22960" y="4663440"/>
            <a:ext cx="10515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Sociedade Brasileira de Hemodinâmica e Cardiologia Intervencionista (SBHCI)</a:t>
            </a:r>
            <a:endParaRPr lang="en-US" sz="24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AD5E0B4-EC94-27AE-3903-27F3B6BE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502E97-A83F-723A-BC39-97D138A549D2}"/>
              </a:ext>
            </a:extLst>
          </p:cNvPr>
          <p:cNvSpPr/>
          <p:nvPr/>
        </p:nvSpPr>
        <p:spPr bwMode="auto">
          <a:xfrm>
            <a:off x="388717" y="1643712"/>
            <a:ext cx="6144429" cy="3926424"/>
          </a:xfrm>
          <a:prstGeom prst="rect">
            <a:avLst/>
          </a:prstGeom>
          <a:solidFill>
            <a:srgbClr val="0054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B1ECD-D8BC-CFCC-002F-E664CBD51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252" y="147020"/>
            <a:ext cx="12288252" cy="735106"/>
          </a:xfrm>
        </p:spPr>
        <p:txBody>
          <a:bodyPr/>
          <a:lstStyle/>
          <a:p>
            <a:r>
              <a:rPr lang="pt-BR" sz="4200" b="0" dirty="0">
                <a:solidFill>
                  <a:srgbClr val="005493"/>
                </a:solidFill>
                <a:latin typeface="Aptos" panose="020B0004020202020204" pitchFamily="34" charset="0"/>
              </a:rPr>
              <a:t>A Lacuna no Acesso aos Cuidados Cresce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C9274533-6D7A-59B5-BF71-780714D776DD}"/>
              </a:ext>
            </a:extLst>
          </p:cNvPr>
          <p:cNvSpPr txBox="1"/>
          <p:nvPr/>
        </p:nvSpPr>
        <p:spPr>
          <a:xfrm>
            <a:off x="-96253" y="1011136"/>
            <a:ext cx="12288251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spcBef>
                <a:spcPts val="0"/>
              </a:spcBef>
              <a:spcAft>
                <a:spcPts val="1800"/>
              </a:spcAft>
              <a:buNone/>
              <a:defRPr>
                <a:latin typeface="Poppins"/>
                <a:ea typeface="Poppins"/>
                <a:cs typeface="Poppins"/>
              </a:defRPr>
            </a:pPr>
            <a:r>
              <a:rPr lang="pt-BR" sz="3000" b="0" dirty="0">
                <a:solidFill>
                  <a:srgbClr val="002060"/>
                </a:solidFill>
                <a:latin typeface="Aptos" panose="020B0004020202020204" pitchFamily="34" charset="0"/>
                <a:ea typeface="Poppins"/>
                <a:cs typeface="Arial" panose="020B0604020202020204" pitchFamily="34" charset="0"/>
              </a:rPr>
              <a:t>Diferente de Outros Setores, Que Equilibram Oferta e Demanda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C0737D-BDBB-8A5B-4979-FFD4BA809EF2}"/>
              </a:ext>
            </a:extLst>
          </p:cNvPr>
          <p:cNvSpPr/>
          <p:nvPr/>
        </p:nvSpPr>
        <p:spPr bwMode="auto">
          <a:xfrm>
            <a:off x="388717" y="1751736"/>
            <a:ext cx="6019800" cy="3559628"/>
          </a:xfrm>
          <a:custGeom>
            <a:avLst/>
            <a:gdLst>
              <a:gd name="connsiteX0" fmla="*/ 0 w 6019800"/>
              <a:gd name="connsiteY0" fmla="*/ 0 h 3559628"/>
              <a:gd name="connsiteX1" fmla="*/ 6019800 w 6019800"/>
              <a:gd name="connsiteY1" fmla="*/ 0 h 3559628"/>
              <a:gd name="connsiteX2" fmla="*/ 6019800 w 6019800"/>
              <a:gd name="connsiteY2" fmla="*/ 3559628 h 3559628"/>
              <a:gd name="connsiteX3" fmla="*/ 0 w 6019800"/>
              <a:gd name="connsiteY3" fmla="*/ 3559628 h 3559628"/>
              <a:gd name="connsiteX4" fmla="*/ 0 w 6019800"/>
              <a:gd name="connsiteY4" fmla="*/ 0 h 3559628"/>
              <a:gd name="connsiteX0" fmla="*/ 6019800 w 6111240"/>
              <a:gd name="connsiteY0" fmla="*/ 3559628 h 3651068"/>
              <a:gd name="connsiteX1" fmla="*/ 0 w 6111240"/>
              <a:gd name="connsiteY1" fmla="*/ 3559628 h 3651068"/>
              <a:gd name="connsiteX2" fmla="*/ 0 w 6111240"/>
              <a:gd name="connsiteY2" fmla="*/ 0 h 3651068"/>
              <a:gd name="connsiteX3" fmla="*/ 6019800 w 6111240"/>
              <a:gd name="connsiteY3" fmla="*/ 0 h 3651068"/>
              <a:gd name="connsiteX4" fmla="*/ 6111240 w 6111240"/>
              <a:gd name="connsiteY4" fmla="*/ 3651068 h 3651068"/>
              <a:gd name="connsiteX0" fmla="*/ 6019800 w 6019800"/>
              <a:gd name="connsiteY0" fmla="*/ 3559628 h 3559628"/>
              <a:gd name="connsiteX1" fmla="*/ 0 w 6019800"/>
              <a:gd name="connsiteY1" fmla="*/ 3559628 h 3559628"/>
              <a:gd name="connsiteX2" fmla="*/ 0 w 6019800"/>
              <a:gd name="connsiteY2" fmla="*/ 0 h 3559628"/>
              <a:gd name="connsiteX3" fmla="*/ 6019800 w 6019800"/>
              <a:gd name="connsiteY3" fmla="*/ 0 h 3559628"/>
              <a:gd name="connsiteX0" fmla="*/ 6019800 w 6019800"/>
              <a:gd name="connsiteY0" fmla="*/ 3559628 h 3559628"/>
              <a:gd name="connsiteX1" fmla="*/ 0 w 6019800"/>
              <a:gd name="connsiteY1" fmla="*/ 3559628 h 3559628"/>
              <a:gd name="connsiteX2" fmla="*/ 0 w 6019800"/>
              <a:gd name="connsiteY2" fmla="*/ 0 h 355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19800" h="3559628">
                <a:moveTo>
                  <a:pt x="6019800" y="3559628"/>
                </a:moveTo>
                <a:lnTo>
                  <a:pt x="0" y="3559628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§"/>
              <a:tabLst/>
            </a:pPr>
            <a:endParaRPr kumimoji="0" lang="en-US" sz="3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ptos" panose="020B0004020202020204" pitchFamily="34" charset="0"/>
              <a:ea typeface="Osaka" charset="0"/>
              <a:cs typeface="Osaka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6669877-8C17-0025-9014-60BB71A029A8}"/>
              </a:ext>
            </a:extLst>
          </p:cNvPr>
          <p:cNvSpPr txBox="1">
            <a:spLocks/>
          </p:cNvSpPr>
          <p:nvPr/>
        </p:nvSpPr>
        <p:spPr>
          <a:xfrm>
            <a:off x="2703762" y="6352899"/>
            <a:ext cx="9400010" cy="327319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0" fontAlgn="base" hangingPunct="0">
              <a:lnSpc>
                <a:spcPct val="90000"/>
              </a:lnSpc>
              <a:spcBef>
                <a:spcPts val="533"/>
              </a:spcBef>
              <a:spcAft>
                <a:spcPts val="533"/>
              </a:spcAft>
              <a:buSzPct val="110000"/>
              <a:buFont typeface="Wingdings" pitchFamily="2" charset="2"/>
              <a:buChar char="§"/>
              <a:defRPr sz="2667" b="0" i="0" kern="1200">
                <a:solidFill>
                  <a:srgbClr val="262626"/>
                </a:solidFill>
                <a:latin typeface="Helvetica" pitchFamily="2" charset="0"/>
                <a:ea typeface="ＭＳ Ｐゴシック" charset="0"/>
                <a:cs typeface="Helvetica" pitchFamily="2" charset="0"/>
              </a:defRPr>
            </a:lvl1pPr>
            <a:lvl2pPr marL="761981" indent="-311143" algn="l" defTabSz="60958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533"/>
              </a:spcAft>
              <a:buFont typeface="Arial" panose="020B0604020202020204" pitchFamily="34" charset="0"/>
              <a:buChar char="–"/>
              <a:defRPr b="0" i="0" kern="1200">
                <a:solidFill>
                  <a:srgbClr val="262626"/>
                </a:solidFill>
                <a:latin typeface="Helvetica" pitchFamily="2" charset="0"/>
                <a:ea typeface="ＭＳ Ｐゴシック" charset="0"/>
                <a:cs typeface="Helvetica" pitchFamily="2" charset="0"/>
              </a:defRPr>
            </a:lvl2pPr>
            <a:lvl3pPr marL="1066773" indent="-304792" algn="l" defTabSz="605352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533"/>
              </a:spcAft>
              <a:buSzPct val="80000"/>
              <a:buFont typeface="Wingdings" pitchFamily="2" charset="2"/>
              <a:buChar char="§"/>
              <a:defRPr b="0" i="0" kern="1200">
                <a:solidFill>
                  <a:srgbClr val="262626"/>
                </a:solidFill>
                <a:latin typeface="Helvetica" pitchFamily="2" charset="0"/>
                <a:ea typeface="ＭＳ Ｐゴシック" charset="0"/>
                <a:cs typeface="Helvetica" pitchFamily="2" charset="0"/>
              </a:defRPr>
            </a:lvl3pPr>
            <a:lvl4pPr marL="2133547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67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438339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667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“Morte por Mil Cortes” Landon, BE. et al. N Engl J Med 2025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8717" y="1938156"/>
            <a:ext cx="5181599" cy="3410479"/>
            <a:chOff x="923733" y="2250509"/>
            <a:chExt cx="5181599" cy="3410479"/>
          </a:xfrm>
        </p:grpSpPr>
        <p:pic>
          <p:nvPicPr>
            <p:cNvPr id="28" name="Picture 27" descr="A person in a hospital bed&#10;&#10;AI-generated content may be incorrect.">
              <a:extLst>
                <a:ext uri="{FF2B5EF4-FFF2-40B4-BE49-F238E27FC236}">
                  <a16:creationId xmlns:a16="http://schemas.microsoft.com/office/drawing/2014/main" id="{C7857F1E-9AE7-E1B3-1D78-B75CF6B30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1000"/>
            </a:blip>
            <a:stretch>
              <a:fillRect/>
            </a:stretch>
          </p:blipFill>
          <p:spPr>
            <a:xfrm>
              <a:off x="1653075" y="2502200"/>
              <a:ext cx="2091474" cy="11721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9" descr="A group of medical professionals looking at a tablet&#10;&#10;AI-generated content may be incorrect.">
              <a:extLst>
                <a:ext uri="{FF2B5EF4-FFF2-40B4-BE49-F238E27FC236}">
                  <a16:creationId xmlns:a16="http://schemas.microsoft.com/office/drawing/2014/main" id="{D86972F0-3541-844D-2A61-5B8CC1A3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1000"/>
            </a:blip>
            <a:srcRect l="16371" b="30296"/>
            <a:stretch>
              <a:fillRect/>
            </a:stretch>
          </p:blipFill>
          <p:spPr>
            <a:xfrm>
              <a:off x="1653075" y="4375945"/>
              <a:ext cx="2102633" cy="11683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4926101-927B-E41B-E4F8-64E1EFF60013}"/>
                </a:ext>
              </a:extLst>
            </p:cNvPr>
            <p:cNvCxnSpPr/>
            <p:nvPr/>
          </p:nvCxnSpPr>
          <p:spPr bwMode="auto">
            <a:xfrm>
              <a:off x="923733" y="4746588"/>
              <a:ext cx="914400" cy="9144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F976A54-9A50-AD17-2826-4F238C775B96}"/>
                </a:ext>
              </a:extLst>
            </p:cNvPr>
            <p:cNvSpPr/>
            <p:nvPr/>
          </p:nvSpPr>
          <p:spPr bwMode="auto">
            <a:xfrm>
              <a:off x="1076131" y="4375945"/>
              <a:ext cx="5029201" cy="685799"/>
            </a:xfrm>
            <a:custGeom>
              <a:avLst/>
              <a:gdLst>
                <a:gd name="connsiteX0" fmla="*/ 0 w 4005942"/>
                <a:gd name="connsiteY0" fmla="*/ 0 h 326571"/>
                <a:gd name="connsiteX1" fmla="*/ 4005942 w 4005942"/>
                <a:gd name="connsiteY1" fmla="*/ 326571 h 326571"/>
                <a:gd name="connsiteX0" fmla="*/ 0 w 4005942"/>
                <a:gd name="connsiteY0" fmla="*/ 56004 h 382575"/>
                <a:gd name="connsiteX1" fmla="*/ 4005942 w 4005942"/>
                <a:gd name="connsiteY1" fmla="*/ 382575 h 382575"/>
                <a:gd name="connsiteX0" fmla="*/ 0 w 4637314"/>
                <a:gd name="connsiteY0" fmla="*/ 0 h 685799"/>
                <a:gd name="connsiteX1" fmla="*/ 4637314 w 4637314"/>
                <a:gd name="connsiteY1" fmla="*/ 685799 h 68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37314" h="685799">
                  <a:moveTo>
                    <a:pt x="0" y="0"/>
                  </a:moveTo>
                  <a:cubicBezTo>
                    <a:pt x="1335314" y="108857"/>
                    <a:pt x="3737429" y="-1"/>
                    <a:pt x="4637314" y="685799"/>
                  </a:cubicBezTo>
                </a:path>
              </a:pathLst>
            </a:custGeom>
            <a:ln w="76200">
              <a:solidFill>
                <a:srgbClr val="73FDD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Char char="§"/>
                <a:tabLst/>
              </a:pPr>
              <a:endParaRPr kumimoji="0" lang="en-US" sz="3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ptos" panose="020B0004020202020204" pitchFamily="34" charset="0"/>
                <a:ea typeface="Osaka" charset="0"/>
                <a:cs typeface="Osaka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29F7E80-C098-DA62-1D76-D72DADD4464B}"/>
                </a:ext>
              </a:extLst>
            </p:cNvPr>
            <p:cNvSpPr/>
            <p:nvPr/>
          </p:nvSpPr>
          <p:spPr bwMode="auto">
            <a:xfrm flipV="1">
              <a:off x="1076131" y="2250509"/>
              <a:ext cx="5029201" cy="1485370"/>
            </a:xfrm>
            <a:custGeom>
              <a:avLst/>
              <a:gdLst>
                <a:gd name="connsiteX0" fmla="*/ 0 w 4005942"/>
                <a:gd name="connsiteY0" fmla="*/ 0 h 326571"/>
                <a:gd name="connsiteX1" fmla="*/ 4005942 w 4005942"/>
                <a:gd name="connsiteY1" fmla="*/ 326571 h 326571"/>
                <a:gd name="connsiteX0" fmla="*/ 0 w 4005942"/>
                <a:gd name="connsiteY0" fmla="*/ 56004 h 382575"/>
                <a:gd name="connsiteX1" fmla="*/ 4005942 w 4005942"/>
                <a:gd name="connsiteY1" fmla="*/ 382575 h 382575"/>
                <a:gd name="connsiteX0" fmla="*/ 0 w 4637314"/>
                <a:gd name="connsiteY0" fmla="*/ 0 h 685799"/>
                <a:gd name="connsiteX1" fmla="*/ 4637314 w 4637314"/>
                <a:gd name="connsiteY1" fmla="*/ 685799 h 68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37314" h="685799">
                  <a:moveTo>
                    <a:pt x="0" y="0"/>
                  </a:moveTo>
                  <a:cubicBezTo>
                    <a:pt x="1335314" y="108857"/>
                    <a:pt x="3737429" y="-1"/>
                    <a:pt x="4637314" y="685799"/>
                  </a:cubicBezTo>
                </a:path>
              </a:pathLst>
            </a:custGeom>
            <a:ln w="76200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Char char="§"/>
                <a:tabLst/>
              </a:pPr>
              <a:endParaRPr kumimoji="0" lang="en-US" sz="3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ptos" panose="020B0004020202020204" pitchFamily="34" charset="0"/>
                <a:ea typeface="Osaka" charset="0"/>
                <a:cs typeface="Osaka" charset="0"/>
              </a:endParaRPr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32A563EC-7F8A-366B-A3BE-436D04C17B44}"/>
                </a:ext>
              </a:extLst>
            </p:cNvPr>
            <p:cNvSpPr txBox="1"/>
            <p:nvPr/>
          </p:nvSpPr>
          <p:spPr>
            <a:xfrm>
              <a:off x="1782538" y="3231150"/>
              <a:ext cx="1396079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R="5080">
                <a:spcBef>
                  <a:spcPts val="0"/>
                </a:spcBef>
                <a:spcAft>
                  <a:spcPts val="1800"/>
                </a:spcAft>
                <a:buClr>
                  <a:srgbClr val="FFC000"/>
                </a:buClr>
                <a:buNone/>
                <a:defRPr>
                  <a:latin typeface="Poppins"/>
                  <a:ea typeface="Poppins"/>
                  <a:cs typeface="Poppins"/>
                </a:defRPr>
              </a:pPr>
              <a:r>
                <a:rPr lang="en-US" sz="2400" b="0" i="0" dirty="0">
                  <a:solidFill>
                    <a:srgbClr val="FFFF00"/>
                  </a:solidFill>
                  <a:latin typeface="Aptos" panose="020B0004020202020204" pitchFamily="34" charset="0"/>
                  <a:ea typeface="Poppins"/>
                  <a:cs typeface="Arial" panose="020B0604020202020204" pitchFamily="34" charset="0"/>
                </a:rPr>
                <a:t>Demanda</a:t>
              </a:r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6FA13A40-74FC-85AE-83D0-053812A897C0}"/>
                </a:ext>
              </a:extLst>
            </p:cNvPr>
            <p:cNvSpPr txBox="1"/>
            <p:nvPr/>
          </p:nvSpPr>
          <p:spPr>
            <a:xfrm>
              <a:off x="1782538" y="5083578"/>
              <a:ext cx="1396079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R="5080">
                <a:spcBef>
                  <a:spcPts val="0"/>
                </a:spcBef>
                <a:spcAft>
                  <a:spcPts val="1800"/>
                </a:spcAft>
                <a:buClr>
                  <a:srgbClr val="FFC000"/>
                </a:buClr>
                <a:buNone/>
                <a:defRPr>
                  <a:latin typeface="Poppins"/>
                  <a:ea typeface="Poppins"/>
                  <a:cs typeface="Poppins"/>
                </a:defRPr>
              </a:pPr>
              <a:r>
                <a:rPr lang="en-US" sz="2400" b="0" i="0" dirty="0">
                  <a:solidFill>
                    <a:srgbClr val="73FDD6"/>
                  </a:solidFill>
                  <a:latin typeface="Aptos" panose="020B0004020202020204" pitchFamily="34" charset="0"/>
                  <a:ea typeface="Poppins"/>
                  <a:cs typeface="Arial" panose="020B0604020202020204" pitchFamily="34" charset="0"/>
                </a:rPr>
                <a:t>Oferta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72277" y="2289749"/>
            <a:ext cx="1396079" cy="2144486"/>
            <a:chOff x="5407293" y="2602102"/>
            <a:chExt cx="1396079" cy="214448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5C35804-7503-35E5-0692-42720E06D40E}"/>
                </a:ext>
              </a:extLst>
            </p:cNvPr>
            <p:cNvCxnSpPr/>
            <p:nvPr/>
          </p:nvCxnSpPr>
          <p:spPr bwMode="auto">
            <a:xfrm>
              <a:off x="6105332" y="2602102"/>
              <a:ext cx="0" cy="2144486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triangl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26" name="object 7">
              <a:extLst>
                <a:ext uri="{FF2B5EF4-FFF2-40B4-BE49-F238E27FC236}">
                  <a16:creationId xmlns:a16="http://schemas.microsoft.com/office/drawing/2014/main" id="{CEDA3E59-3620-4DF2-EFFE-DC87AD69746C}"/>
                </a:ext>
              </a:extLst>
            </p:cNvPr>
            <p:cNvSpPr txBox="1"/>
            <p:nvPr/>
          </p:nvSpPr>
          <p:spPr>
            <a:xfrm>
              <a:off x="5407293" y="3455699"/>
              <a:ext cx="1396079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R="5080" algn="ctr">
                <a:spcBef>
                  <a:spcPts val="0"/>
                </a:spcBef>
                <a:spcAft>
                  <a:spcPts val="1800"/>
                </a:spcAft>
                <a:buClr>
                  <a:srgbClr val="FFC000"/>
                </a:buClr>
                <a:buNone/>
                <a:defRPr>
                  <a:latin typeface="Poppins"/>
                  <a:ea typeface="Poppins"/>
                  <a:cs typeface="Poppins"/>
                </a:defRPr>
              </a:pPr>
              <a:r>
                <a:rPr lang="en-US" sz="2800" b="0" i="0" dirty="0">
                  <a:solidFill>
                    <a:srgbClr val="FF0000"/>
                  </a:solidFill>
                  <a:latin typeface="Aptos" panose="020B0004020202020204" pitchFamily="34" charset="0"/>
                  <a:ea typeface="Poppins"/>
                  <a:cs typeface="Arial" panose="020B0604020202020204" pitchFamily="34" charset="0"/>
                </a:rPr>
                <a:t>Lacuna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57EA562-8A47-EF1A-955C-530B416AC7DF}"/>
              </a:ext>
            </a:extLst>
          </p:cNvPr>
          <p:cNvSpPr/>
          <p:nvPr/>
        </p:nvSpPr>
        <p:spPr bwMode="auto">
          <a:xfrm>
            <a:off x="6647444" y="1643712"/>
            <a:ext cx="5155839" cy="3926424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5080" indent="-3429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>
                <a:latin typeface="Poppins"/>
                <a:ea typeface="Poppins"/>
                <a:cs typeface="Poppins"/>
              </a:defRPr>
            </a:pPr>
            <a:r>
              <a:rPr lang="pt-BR" sz="2200" dirty="0">
                <a:latin typeface="Aptos" panose="020B0004020202020204" pitchFamily="34" charset="0"/>
                <a:ea typeface="Poppins"/>
                <a:cs typeface="Arial" panose="020B0604020202020204" pitchFamily="34" charset="0"/>
              </a:rPr>
              <a:t>População envelhecendo</a:t>
            </a:r>
          </a:p>
          <a:p>
            <a:pPr marL="342900" marR="5080" indent="-3429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>
                <a:latin typeface="Poppins"/>
                <a:ea typeface="Poppins"/>
                <a:cs typeface="Poppins"/>
              </a:defRPr>
            </a:pPr>
            <a:r>
              <a:rPr lang="pt-BR" sz="2200" dirty="0">
                <a:latin typeface="Aptos" panose="020B0004020202020204" pitchFamily="34" charset="0"/>
                <a:ea typeface="Poppins"/>
                <a:cs typeface="Arial" panose="020B0604020202020204" pitchFamily="34" charset="0"/>
              </a:rPr>
              <a:t>Profissionais de saúde envelhecendo e esgotamento</a:t>
            </a:r>
          </a:p>
          <a:p>
            <a:pPr marL="342900" marR="5080" indent="-3429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>
                <a:latin typeface="Poppins"/>
                <a:ea typeface="Poppins"/>
                <a:cs typeface="Poppins"/>
              </a:defRPr>
            </a:pPr>
            <a:r>
              <a:rPr lang="pt-BR" sz="2200" dirty="0">
                <a:latin typeface="Aptos" panose="020B0004020202020204" pitchFamily="34" charset="0"/>
                <a:ea typeface="Poppins"/>
                <a:cs typeface="Arial" panose="020B0604020202020204" pitchFamily="34" charset="0"/>
              </a:rPr>
              <a:t>Finanças hospitalares</a:t>
            </a:r>
          </a:p>
          <a:p>
            <a:pPr marL="342900" marR="5080" indent="-3429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>
                <a:latin typeface="Poppins"/>
                <a:ea typeface="Poppins"/>
                <a:cs typeface="Poppins"/>
              </a:defRPr>
            </a:pPr>
            <a:r>
              <a:rPr lang="pt-BR" sz="2200" dirty="0">
                <a:latin typeface="Aptos" panose="020B0004020202020204" pitchFamily="34" charset="0"/>
                <a:ea typeface="Poppins"/>
                <a:cs typeface="Arial" panose="020B0604020202020204" pitchFamily="34" charset="0"/>
              </a:rPr>
              <a:t>Desalinhamento dos seguros</a:t>
            </a:r>
          </a:p>
          <a:p>
            <a:pPr marL="342900" marR="5080" indent="-3429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>
                <a:latin typeface="Poppins"/>
                <a:ea typeface="Poppins"/>
                <a:cs typeface="Poppins"/>
              </a:defRPr>
            </a:pPr>
            <a:r>
              <a:rPr lang="pt-BR" sz="2200" dirty="0">
                <a:latin typeface="Aptos" panose="020B0004020202020204" pitchFamily="34" charset="0"/>
                <a:ea typeface="Poppins"/>
                <a:cs typeface="Arial" panose="020B0604020202020204" pitchFamily="34" charset="0"/>
              </a:rPr>
              <a:t>Confusão dos convênios e planos de saúde </a:t>
            </a:r>
            <a:r>
              <a:rPr lang="pt-BR" sz="2200" b="1" dirty="0">
                <a:latin typeface="Aptos" panose="020B0004020202020204" pitchFamily="34" charset="0"/>
                <a:ea typeface="Poppins"/>
                <a:cs typeface="Arial" panose="020B0604020202020204" pitchFamily="34" charset="0"/>
              </a:rPr>
              <a:t>(nega/nega)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AB4D73-E48E-3573-A187-2D490DFB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17" y="6183263"/>
            <a:ext cx="1397000" cy="66658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65759E3-4898-20E0-6E43-2D696CC12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99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EB0BECE-298C-74C7-AC91-6329B227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CFCA3-DDEA-56F2-3D36-C67A694DD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7A907F-184C-53E2-3621-ADB04B9C8079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5948231" y="767394"/>
            <a:ext cx="16522" cy="449016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1C0931E-D18B-4C7A-A09D-D9F0B43B9791}"/>
              </a:ext>
            </a:extLst>
          </p:cNvPr>
          <p:cNvSpPr/>
          <p:nvPr/>
        </p:nvSpPr>
        <p:spPr>
          <a:xfrm>
            <a:off x="69614" y="626474"/>
            <a:ext cx="5871335" cy="356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Prevalência Estimada de EA em Países Desenvolvidos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18A81B-1B37-0E44-4F09-4CB3345CF8B3}"/>
              </a:ext>
            </a:extLst>
          </p:cNvPr>
          <p:cNvSpPr/>
          <p:nvPr/>
        </p:nvSpPr>
        <p:spPr>
          <a:xfrm>
            <a:off x="5975527" y="589233"/>
            <a:ext cx="6096737" cy="356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Prevalência Estimada de EA em Países em Rápido Crescimento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6" descr="Flag of the United States of America | History, Meaning, Facts, &amp; Design |  Britannica">
            <a:extLst>
              <a:ext uri="{FF2B5EF4-FFF2-40B4-BE49-F238E27FC236}">
                <a16:creationId xmlns:a16="http://schemas.microsoft.com/office/drawing/2014/main" id="{E2622AA7-02B7-20A9-B5A5-55D9FCD97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6" y="3437399"/>
            <a:ext cx="846278" cy="56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1C0FD6-CAEF-BC9F-7CD5-81C927CE7044}"/>
              </a:ext>
            </a:extLst>
          </p:cNvPr>
          <p:cNvSpPr/>
          <p:nvPr/>
        </p:nvSpPr>
        <p:spPr>
          <a:xfrm>
            <a:off x="694271" y="4891826"/>
            <a:ext cx="855526" cy="505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336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8201BF-AD68-4C91-BE0F-A2A3D0F4F96C}"/>
              </a:ext>
            </a:extLst>
          </p:cNvPr>
          <p:cNvGrpSpPr/>
          <p:nvPr/>
        </p:nvGrpSpPr>
        <p:grpSpPr>
          <a:xfrm>
            <a:off x="604617" y="1406479"/>
            <a:ext cx="1577158" cy="927714"/>
            <a:chOff x="1396396" y="1815950"/>
            <a:chExt cx="1577158" cy="927714"/>
          </a:xfrm>
          <a:noFill/>
        </p:grpSpPr>
        <p:pic>
          <p:nvPicPr>
            <p:cNvPr id="17" name="Picture 16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4AE3BBB2-A148-E42D-8568-CA3296C2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79000"/>
                      </a14:imgEffect>
                      <a14:imgEffect>
                        <a14:brightnessContrast bright="-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437019" y="1815950"/>
              <a:ext cx="1468283" cy="927714"/>
            </a:xfrm>
            <a:prstGeom prst="rect">
              <a:avLst/>
            </a:prstGeom>
            <a:grpFill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ED1287-5F6B-1107-1654-E08618D813EF}"/>
                </a:ext>
              </a:extLst>
            </p:cNvPr>
            <p:cNvSpPr/>
            <p:nvPr/>
          </p:nvSpPr>
          <p:spPr>
            <a:xfrm>
              <a:off x="1396396" y="2030396"/>
              <a:ext cx="1577158" cy="413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37160" rIns="137160" bIns="13716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3.5M+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85A24DB-1F9F-ADF1-F67F-474B96DDCA52}"/>
              </a:ext>
            </a:extLst>
          </p:cNvPr>
          <p:cNvSpPr/>
          <p:nvPr/>
        </p:nvSpPr>
        <p:spPr>
          <a:xfrm>
            <a:off x="604070" y="2489933"/>
            <a:ext cx="1468282" cy="276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Estados Unidos</a:t>
            </a:r>
          </a:p>
        </p:txBody>
      </p:sp>
      <p:pic>
        <p:nvPicPr>
          <p:cNvPr id="20" name="Picture 4" descr="Flag of Europe - Wikipedia">
            <a:extLst>
              <a:ext uri="{FF2B5EF4-FFF2-40B4-BE49-F238E27FC236}">
                <a16:creationId xmlns:a16="http://schemas.microsoft.com/office/drawing/2014/main" id="{9ECE151F-7D61-A3C7-60F7-A25C89D8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183" y="3429565"/>
            <a:ext cx="846278" cy="57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5621BBE-624D-6620-6CA7-A09806FED0D1}"/>
              </a:ext>
            </a:extLst>
          </p:cNvPr>
          <p:cNvSpPr/>
          <p:nvPr/>
        </p:nvSpPr>
        <p:spPr>
          <a:xfrm>
            <a:off x="2473653" y="4868763"/>
            <a:ext cx="1155450" cy="528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221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6" name="Picture 25" descr="A map of europe with black lines&#10;&#10;AI-generated content may be incorrect.">
            <a:extLst>
              <a:ext uri="{FF2B5EF4-FFF2-40B4-BE49-F238E27FC236}">
                <a16:creationId xmlns:a16="http://schemas.microsoft.com/office/drawing/2014/main" id="{82713825-9B12-43C7-EA8A-2A98E16AAF0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410969" y="1124059"/>
            <a:ext cx="1235661" cy="1237895"/>
          </a:xfrm>
          <a:prstGeom prst="rect">
            <a:avLst/>
          </a:prstGeom>
          <a:noFill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0A28B1-A8E3-D41D-3353-E75B321696B6}"/>
              </a:ext>
            </a:extLst>
          </p:cNvPr>
          <p:cNvSpPr/>
          <p:nvPr/>
        </p:nvSpPr>
        <p:spPr>
          <a:xfrm>
            <a:off x="2381842" y="1559591"/>
            <a:ext cx="1399630" cy="42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6M+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F7A1C9-5DE8-78BF-A75F-7F7A9C343E4C}"/>
              </a:ext>
            </a:extLst>
          </p:cNvPr>
          <p:cNvSpPr/>
          <p:nvPr/>
        </p:nvSpPr>
        <p:spPr>
          <a:xfrm>
            <a:off x="2290900" y="2489933"/>
            <a:ext cx="1468282" cy="276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Europa Ocidental</a:t>
            </a:r>
          </a:p>
        </p:txBody>
      </p:sp>
      <p:pic>
        <p:nvPicPr>
          <p:cNvPr id="29" name="Picture 8" descr="Flag of Japan - Wikipedia">
            <a:extLst>
              <a:ext uri="{FF2B5EF4-FFF2-40B4-BE49-F238E27FC236}">
                <a16:creationId xmlns:a16="http://schemas.microsoft.com/office/drawing/2014/main" id="{80766736-E30C-9FA1-6630-9AB1F35A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63" y="3441788"/>
            <a:ext cx="846278" cy="56255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BA0455E-936F-0C91-1F6F-35C5D9FCF0AB}"/>
              </a:ext>
            </a:extLst>
          </p:cNvPr>
          <p:cNvGrpSpPr/>
          <p:nvPr/>
        </p:nvGrpSpPr>
        <p:grpSpPr>
          <a:xfrm>
            <a:off x="4191568" y="1054895"/>
            <a:ext cx="1364158" cy="1317963"/>
            <a:chOff x="4565149" y="1464366"/>
            <a:chExt cx="1364158" cy="1317963"/>
          </a:xfrm>
        </p:grpSpPr>
        <p:pic>
          <p:nvPicPr>
            <p:cNvPr id="35" name="Picture 2" descr="Vector Maps of Japan | Free Vector Maps">
              <a:extLst>
                <a:ext uri="{FF2B5EF4-FFF2-40B4-BE49-F238E27FC236}">
                  <a16:creationId xmlns:a16="http://schemas.microsoft.com/office/drawing/2014/main" id="{544AAA29-EBC6-519B-E8FA-40E0250B96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1" r="28006" b="30806"/>
            <a:stretch>
              <a:fillRect/>
            </a:stretch>
          </p:blipFill>
          <p:spPr bwMode="auto">
            <a:xfrm>
              <a:off x="4565149" y="1464366"/>
              <a:ext cx="1317401" cy="131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EE3076F-5573-74E6-AA28-99C94B52CB8F}"/>
                </a:ext>
              </a:extLst>
            </p:cNvPr>
            <p:cNvSpPr/>
            <p:nvPr/>
          </p:nvSpPr>
          <p:spPr>
            <a:xfrm>
              <a:off x="4693689" y="1972382"/>
              <a:ext cx="1235618" cy="434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37160" rIns="137160" bIns="13716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3M+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6B6CFD7-9661-BB60-DC5B-A1DC6E8D81E9}"/>
              </a:ext>
            </a:extLst>
          </p:cNvPr>
          <p:cNvSpPr/>
          <p:nvPr/>
        </p:nvSpPr>
        <p:spPr>
          <a:xfrm>
            <a:off x="4128702" y="2489933"/>
            <a:ext cx="1468282" cy="276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Japão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48B6F2-C75E-415F-E911-335E6BC375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5949" y="3447952"/>
            <a:ext cx="850392" cy="56692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DBD2707-663A-2D30-0B90-A0A412486634}"/>
              </a:ext>
            </a:extLst>
          </p:cNvPr>
          <p:cNvGrpSpPr/>
          <p:nvPr/>
        </p:nvGrpSpPr>
        <p:grpSpPr>
          <a:xfrm>
            <a:off x="6250667" y="969492"/>
            <a:ext cx="1812271" cy="1392463"/>
            <a:chOff x="8105835" y="1378963"/>
            <a:chExt cx="1812271" cy="1392463"/>
          </a:xfrm>
        </p:grpSpPr>
        <p:pic>
          <p:nvPicPr>
            <p:cNvPr id="44" name="Picture 4" descr="8 Free Printable Physical Map of China with Cities – [Outline]">
              <a:extLst>
                <a:ext uri="{FF2B5EF4-FFF2-40B4-BE49-F238E27FC236}">
                  <a16:creationId xmlns:a16="http://schemas.microsoft.com/office/drawing/2014/main" id="{BB00AA0F-B87B-1DD1-B84C-09E82B827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835" y="1378963"/>
              <a:ext cx="1812271" cy="139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8FB5DDF-9DE7-D63C-A6B4-04457ABB13CC}"/>
                </a:ext>
              </a:extLst>
            </p:cNvPr>
            <p:cNvSpPr/>
            <p:nvPr/>
          </p:nvSpPr>
          <p:spPr>
            <a:xfrm>
              <a:off x="8260799" y="1986498"/>
              <a:ext cx="1493100" cy="4065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37160" rIns="137160" bIns="13716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6M+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01A6B4C-E919-3ECA-5279-AE40287DF9C6}"/>
              </a:ext>
            </a:extLst>
          </p:cNvPr>
          <p:cNvSpPr/>
          <p:nvPr/>
        </p:nvSpPr>
        <p:spPr>
          <a:xfrm>
            <a:off x="6430449" y="2489933"/>
            <a:ext cx="1468282" cy="276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China</a:t>
            </a:r>
          </a:p>
        </p:txBody>
      </p:sp>
      <p:pic>
        <p:nvPicPr>
          <p:cNvPr id="57" name="Picture 5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C9BE718-129B-5248-33C3-00AC94CF14C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251124" y="945939"/>
            <a:ext cx="1494664" cy="1489993"/>
          </a:xfrm>
          <a:prstGeom prst="rect">
            <a:avLst/>
          </a:prstGeom>
        </p:spPr>
      </p:pic>
      <p:pic>
        <p:nvPicPr>
          <p:cNvPr id="1026" name="Picture 2" descr="Flag of Brazil - Wikipedia">
            <a:extLst>
              <a:ext uri="{FF2B5EF4-FFF2-40B4-BE49-F238E27FC236}">
                <a16:creationId xmlns:a16="http://schemas.microsoft.com/office/drawing/2014/main" id="{1A9EA2E0-FCFD-9D0E-A5E0-03D423ECCC39}"/>
              </a:ext>
            </a:extLst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212" y="3422314"/>
            <a:ext cx="850392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3A8F10E-E32F-A674-7837-329FD4EFD84E}"/>
              </a:ext>
            </a:extLst>
          </p:cNvPr>
          <p:cNvSpPr/>
          <p:nvPr/>
        </p:nvSpPr>
        <p:spPr>
          <a:xfrm>
            <a:off x="10261902" y="2493865"/>
            <a:ext cx="1468282" cy="276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Brasil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20F7AE5-721F-2952-F8E2-B0879A07D269}"/>
              </a:ext>
            </a:extLst>
          </p:cNvPr>
          <p:cNvSpPr/>
          <p:nvPr/>
        </p:nvSpPr>
        <p:spPr>
          <a:xfrm>
            <a:off x="10332229" y="1502147"/>
            <a:ext cx="1493100" cy="509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1M+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F9498-0FF2-804D-7167-D95D91778AB5}"/>
              </a:ext>
            </a:extLst>
          </p:cNvPr>
          <p:cNvSpPr txBox="1"/>
          <p:nvPr/>
        </p:nvSpPr>
        <p:spPr>
          <a:xfrm>
            <a:off x="694272" y="5257554"/>
            <a:ext cx="105409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1. Nkomo et al., Lancet, 2006. 2. (China) Yang et. al., BMC Cardiovasc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Disord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2021. 3. (Índia) Jose et. al., Indian Heart Journal, 2016. 4. (Brasil) da Silva Menezes Junior, et. al., J. of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Vasc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Endovasc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Therapy, 2018. 5. Dados do censo da ONU 2024, variante de fertilidade mediana. * 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Inclui estenose aórtica grave sintomática, grave assintomática e moderada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D0ECDE5-61EE-2FB3-5B65-6F70D60C17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75226" y="3422314"/>
            <a:ext cx="849728" cy="56692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54942B5B-9745-3EE4-B618-18BE9C554DEF}"/>
              </a:ext>
            </a:extLst>
          </p:cNvPr>
          <p:cNvSpPr/>
          <p:nvPr/>
        </p:nvSpPr>
        <p:spPr>
          <a:xfrm>
            <a:off x="8334576" y="1543091"/>
            <a:ext cx="1493100" cy="509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6M+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60C4379-FAB6-44BC-13F6-5B9B1588871C}"/>
              </a:ext>
            </a:extLst>
          </p:cNvPr>
          <p:cNvSpPr/>
          <p:nvPr/>
        </p:nvSpPr>
        <p:spPr>
          <a:xfrm>
            <a:off x="8334576" y="2489933"/>
            <a:ext cx="1468282" cy="276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Índia</a:t>
            </a:r>
          </a:p>
        </p:txBody>
      </p:sp>
      <p:pic>
        <p:nvPicPr>
          <p:cNvPr id="3" name="Picture 2" descr="Vector Maps of India | Free Vector Maps">
            <a:extLst>
              <a:ext uri="{FF2B5EF4-FFF2-40B4-BE49-F238E27FC236}">
                <a16:creationId xmlns:a16="http://schemas.microsoft.com/office/drawing/2014/main" id="{3B3B14B9-20C0-C262-CFC3-CD2056E90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1244" r="16820" b="6572"/>
          <a:stretch>
            <a:fillRect/>
          </a:stretch>
        </p:blipFill>
        <p:spPr bwMode="auto">
          <a:xfrm>
            <a:off x="8481733" y="931403"/>
            <a:ext cx="1493095" cy="15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itolo 1">
            <a:extLst>
              <a:ext uri="{FF2B5EF4-FFF2-40B4-BE49-F238E27FC236}">
                <a16:creationId xmlns:a16="http://schemas.microsoft.com/office/drawing/2014/main" id="{8439D55D-3F78-CA98-7BE1-CA369000574E}"/>
              </a:ext>
            </a:extLst>
          </p:cNvPr>
          <p:cNvSpPr txBox="1">
            <a:spLocks/>
          </p:cNvSpPr>
          <p:nvPr/>
        </p:nvSpPr>
        <p:spPr bwMode="auto">
          <a:xfrm>
            <a:off x="-84220" y="-58304"/>
            <a:ext cx="12276220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60" tIns="60960" rIns="60960" bIns="6096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" b="0" i="0" u="none" strike="noStrike" kern="1200" cap="none" spc="0" normalizeH="0" baseline="0" noProof="0" dirty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venir Next World" panose="020B0503020202020204" pitchFamily="34" charset="0"/>
              </a:rPr>
              <a:t>Prevalência de EA vs. Penetração do TAVI</a:t>
            </a:r>
            <a:endParaRPr kumimoji="0" lang="pt-BR" sz="4200" b="0" i="0" u="none" strike="noStrike" kern="0" cap="none" spc="0" normalizeH="0" baseline="0" noProof="0" dirty="0">
              <a:ln>
                <a:noFill/>
              </a:ln>
              <a:solidFill>
                <a:srgbClr val="005493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033ABA7-B7A6-9997-9323-F4010F0C28E8}"/>
              </a:ext>
            </a:extLst>
          </p:cNvPr>
          <p:cNvSpPr/>
          <p:nvPr/>
        </p:nvSpPr>
        <p:spPr>
          <a:xfrm>
            <a:off x="706505" y="3009264"/>
            <a:ext cx="4581035" cy="3563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Penetração Total EA-TAVR* </a:t>
            </a:r>
            <a:endParaRPr kumimoji="0" lang="en-US" sz="24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3798F74D-3AC7-D34D-6420-EE1611C4A02E}"/>
              </a:ext>
            </a:extLst>
          </p:cNvPr>
          <p:cNvSpPr txBox="1"/>
          <p:nvPr/>
        </p:nvSpPr>
        <p:spPr>
          <a:xfrm>
            <a:off x="706504" y="4024180"/>
            <a:ext cx="846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3% 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2B744559-C2DC-C7BD-6623-A132F8F775C2}"/>
              </a:ext>
            </a:extLst>
          </p:cNvPr>
          <p:cNvSpPr txBox="1"/>
          <p:nvPr/>
        </p:nvSpPr>
        <p:spPr>
          <a:xfrm>
            <a:off x="2616183" y="4013571"/>
            <a:ext cx="846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2% 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08A461D7-0C73-E7B7-6ECE-BD0ACF378133}"/>
              </a:ext>
            </a:extLst>
          </p:cNvPr>
          <p:cNvSpPr txBox="1"/>
          <p:nvPr/>
        </p:nvSpPr>
        <p:spPr>
          <a:xfrm>
            <a:off x="4332077" y="4013570"/>
            <a:ext cx="1026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0.4% </a:t>
            </a: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DC72DB5F-B364-81B0-E134-5AB0D7AE808D}"/>
              </a:ext>
            </a:extLst>
          </p:cNvPr>
          <p:cNvSpPr/>
          <p:nvPr/>
        </p:nvSpPr>
        <p:spPr>
          <a:xfrm>
            <a:off x="694271" y="4512441"/>
            <a:ext cx="4581035" cy="3563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TAVR por Milhão de Habitantes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8BDD03DC-6CD2-9564-BD92-66FE0832ED65}"/>
              </a:ext>
            </a:extLst>
          </p:cNvPr>
          <p:cNvSpPr/>
          <p:nvPr/>
        </p:nvSpPr>
        <p:spPr>
          <a:xfrm>
            <a:off x="4454911" y="4890182"/>
            <a:ext cx="789173" cy="528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110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8B3C2772-ED44-734D-2F9F-3B476C24BA68}"/>
              </a:ext>
            </a:extLst>
          </p:cNvPr>
          <p:cNvSpPr/>
          <p:nvPr/>
        </p:nvSpPr>
        <p:spPr>
          <a:xfrm>
            <a:off x="6540813" y="4850584"/>
            <a:ext cx="855526" cy="505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71D571E-5F14-8845-7D48-AE861C467ACB}"/>
              </a:ext>
            </a:extLst>
          </p:cNvPr>
          <p:cNvSpPr/>
          <p:nvPr/>
        </p:nvSpPr>
        <p:spPr>
          <a:xfrm>
            <a:off x="8320195" y="4827521"/>
            <a:ext cx="1155450" cy="528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AEFDB84B-D933-063B-D5A8-9CFF629D771B}"/>
              </a:ext>
            </a:extLst>
          </p:cNvPr>
          <p:cNvSpPr/>
          <p:nvPr/>
        </p:nvSpPr>
        <p:spPr>
          <a:xfrm>
            <a:off x="6515147" y="4485404"/>
            <a:ext cx="4720087" cy="3563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TAVR por Milhão de Habitantes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973E11D-4929-653F-5A38-52D43D0CD09A}"/>
              </a:ext>
            </a:extLst>
          </p:cNvPr>
          <p:cNvSpPr/>
          <p:nvPr/>
        </p:nvSpPr>
        <p:spPr>
          <a:xfrm>
            <a:off x="10301453" y="4848940"/>
            <a:ext cx="789173" cy="528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8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628DA0F-FA53-6D73-7D19-9AC02F6EE7A9}"/>
              </a:ext>
            </a:extLst>
          </p:cNvPr>
          <p:cNvSpPr txBox="1"/>
          <p:nvPr/>
        </p:nvSpPr>
        <p:spPr>
          <a:xfrm>
            <a:off x="6486221" y="4025490"/>
            <a:ext cx="960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0.2% 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3346DA0-ED3F-A7D0-3245-A09FCB55A84A}"/>
              </a:ext>
            </a:extLst>
          </p:cNvPr>
          <p:cNvSpPr txBox="1"/>
          <p:nvPr/>
        </p:nvSpPr>
        <p:spPr>
          <a:xfrm>
            <a:off x="8340127" y="4014881"/>
            <a:ext cx="1088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0.03% 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B626BD70-4162-2A15-38C7-A245969AE263}"/>
              </a:ext>
            </a:extLst>
          </p:cNvPr>
          <p:cNvSpPr txBox="1"/>
          <p:nvPr/>
        </p:nvSpPr>
        <p:spPr>
          <a:xfrm>
            <a:off x="10302846" y="4014646"/>
            <a:ext cx="1026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0.1% 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119D781-F153-F9FC-8C5E-36CD10EBD87D}"/>
              </a:ext>
            </a:extLst>
          </p:cNvPr>
          <p:cNvSpPr/>
          <p:nvPr/>
        </p:nvSpPr>
        <p:spPr>
          <a:xfrm>
            <a:off x="6545949" y="2969490"/>
            <a:ext cx="4720088" cy="3563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Penetração Total EA-TAVR* </a:t>
            </a:r>
            <a:endParaRPr kumimoji="0" lang="en-US" sz="24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44C656-F224-EFA3-378F-D0FA2C18F15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96039" y="6081342"/>
            <a:ext cx="1397000" cy="6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495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786"/>
          <a:stretch/>
        </p:blipFill>
        <p:spPr>
          <a:xfrm>
            <a:off x="-103769" y="14506"/>
            <a:ext cx="12295769" cy="666764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C60453F-9D80-7CEA-3127-3539AD4C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0" y="28575"/>
            <a:ext cx="1397000" cy="66658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PROCEDIMENTOS POR MILHÃO DE HABITANTES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lacuna do TAVI: Brasil x Europa</a:t>
            </a:r>
            <a:endParaRPr lang="en-US" sz="3000" dirty="0"/>
          </a:p>
        </p:txBody>
      </p:sp>
      <p:graphicFrame>
        <p:nvGraphicFramePr>
          <p:cNvPr id="4" name="Chart 0"/>
          <p:cNvGraphicFramePr/>
          <p:nvPr/>
        </p:nvGraphicFramePr>
        <p:xfrm>
          <a:off x="548640" y="1874520"/>
          <a:ext cx="740664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2"/>
          <p:cNvSpPr/>
          <p:nvPr/>
        </p:nvSpPr>
        <p:spPr>
          <a:xfrm>
            <a:off x="8229600" y="2194560"/>
            <a:ext cx="3429000" cy="3566160"/>
          </a:xfrm>
          <a:prstGeom prst="rect">
            <a:avLst/>
          </a:prstGeom>
          <a:solidFill>
            <a:srgbClr val="0B2B4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229600" y="2560320"/>
            <a:ext cx="3429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~10x a 28x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8412480" y="3383280"/>
            <a:ext cx="30632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CADCF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menos TAVI por habitante no Brasil do que na Alemanha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8412480" y="4389120"/>
            <a:ext cx="306324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i="1" dirty="0">
                <a:solidFill>
                  <a:srgbClr val="9FC3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Mesmo a média europeia (~83/milhão) é ~10x a brasileira (~8/milhão).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48640" y="6172200"/>
            <a:ext cx="11155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Fontes: ESC Atlas of Cardiology; registros nacionais europeus; estimativas para o Brasil (emerging economies &lt; 10/milhão).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endParaRPr lang="en-US" sz="9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CD5DEF1-D5CB-D136-A794-745A4DF77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LINHA DO TEMPO REGULATÓRIA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TAVI no SUS: uma incorporação tardia e parcial</a:t>
            </a:r>
            <a:endParaRPr lang="en-US" sz="3000" dirty="0"/>
          </a:p>
        </p:txBody>
      </p:sp>
      <p:sp>
        <p:nvSpPr>
          <p:cNvPr id="4" name="Shape 2"/>
          <p:cNvSpPr/>
          <p:nvPr/>
        </p:nvSpPr>
        <p:spPr>
          <a:xfrm>
            <a:off x="548640" y="2286000"/>
            <a:ext cx="2212848" cy="301752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48640" y="2514600"/>
            <a:ext cx="221284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0392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2008</a:t>
            </a:r>
            <a:endParaRPr lang="en-US" sz="2600" dirty="0"/>
          </a:p>
        </p:txBody>
      </p:sp>
      <p:sp>
        <p:nvSpPr>
          <p:cNvPr id="6" name="Shape 4"/>
          <p:cNvSpPr/>
          <p:nvPr/>
        </p:nvSpPr>
        <p:spPr>
          <a:xfrm>
            <a:off x="1005840" y="3246120"/>
            <a:ext cx="1298448" cy="0"/>
          </a:xfrm>
          <a:prstGeom prst="line">
            <a:avLst/>
          </a:prstGeom>
          <a:noFill/>
          <a:ln w="1905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31520" y="3429000"/>
            <a:ext cx="1847088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Primeiros TAVI realizados no Brasil (rede privada / pesquisa).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2852928" y="2286000"/>
            <a:ext cx="2212848" cy="301752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2852928" y="2514600"/>
            <a:ext cx="221284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0392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2014</a:t>
            </a:r>
            <a:endParaRPr lang="en-US" sz="2600" dirty="0"/>
          </a:p>
        </p:txBody>
      </p:sp>
      <p:sp>
        <p:nvSpPr>
          <p:cNvPr id="10" name="Shape 8"/>
          <p:cNvSpPr/>
          <p:nvPr/>
        </p:nvSpPr>
        <p:spPr>
          <a:xfrm>
            <a:off x="3310128" y="3246120"/>
            <a:ext cx="1298448" cy="0"/>
          </a:xfrm>
          <a:prstGeom prst="line">
            <a:avLst/>
          </a:prstGeom>
          <a:noFill/>
          <a:ln w="1905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035808" y="3429000"/>
            <a:ext cx="1847088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CONITEC decide NÃO incorporar o TAVI ao SUS.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157216" y="2286000"/>
            <a:ext cx="2212848" cy="301752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5157216" y="2514600"/>
            <a:ext cx="221284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0392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2021</a:t>
            </a:r>
            <a:endParaRPr lang="en-US" sz="2600" dirty="0"/>
          </a:p>
        </p:txBody>
      </p:sp>
      <p:sp>
        <p:nvSpPr>
          <p:cNvPr id="14" name="Shape 12"/>
          <p:cNvSpPr/>
          <p:nvPr/>
        </p:nvSpPr>
        <p:spPr>
          <a:xfrm>
            <a:off x="5614416" y="3246120"/>
            <a:ext cx="1298448" cy="0"/>
          </a:xfrm>
          <a:prstGeom prst="line">
            <a:avLst/>
          </a:prstGeom>
          <a:noFill/>
          <a:ln w="1905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5340096" y="3429000"/>
            <a:ext cx="1847088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CONITEC recomenda incorporação — restrita a pacientes inoperáveis.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7461504" y="2286000"/>
            <a:ext cx="2212848" cy="3017520"/>
          </a:xfrm>
          <a:prstGeom prst="rect">
            <a:avLst/>
          </a:prstGeom>
          <a:solidFill>
            <a:srgbClr val="0B2B4A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461504" y="2514600"/>
            <a:ext cx="221284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</a:t>
            </a:r>
            <a:endParaRPr lang="en-US" sz="2600" dirty="0"/>
          </a:p>
        </p:txBody>
      </p:sp>
      <p:sp>
        <p:nvSpPr>
          <p:cNvPr id="18" name="Shape 16"/>
          <p:cNvSpPr/>
          <p:nvPr/>
        </p:nvSpPr>
        <p:spPr>
          <a:xfrm>
            <a:off x="7918704" y="3246120"/>
            <a:ext cx="1298448" cy="0"/>
          </a:xfrm>
          <a:prstGeom prst="line">
            <a:avLst/>
          </a:prstGeom>
          <a:noFill/>
          <a:ln w="1905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644384" y="3429000"/>
            <a:ext cx="1847088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Inclusão na Tabela SUS (Portaria GM/MS) e no Rol da ANS.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9765792" y="2286000"/>
            <a:ext cx="2212848" cy="3017520"/>
          </a:xfrm>
          <a:prstGeom prst="rect">
            <a:avLst/>
          </a:prstGeom>
          <a:solidFill>
            <a:srgbClr val="0B2B4A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9765792" y="2514600"/>
            <a:ext cx="2212848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2024</a:t>
            </a:r>
            <a:endParaRPr lang="en-US" sz="2600" dirty="0"/>
          </a:p>
        </p:txBody>
      </p:sp>
      <p:sp>
        <p:nvSpPr>
          <p:cNvPr id="22" name="Shape 20"/>
          <p:cNvSpPr/>
          <p:nvPr/>
        </p:nvSpPr>
        <p:spPr>
          <a:xfrm>
            <a:off x="10222992" y="3246120"/>
            <a:ext cx="1298448" cy="0"/>
          </a:xfrm>
          <a:prstGeom prst="line">
            <a:avLst/>
          </a:prstGeom>
          <a:noFill/>
          <a:ln w="1905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9948672" y="3429000"/>
            <a:ext cx="1847088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Portaria GM/MS nº 3.414 e regulamento técnico (via transfemoral, contraindicação cirúrgica).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548640" y="5577840"/>
            <a:ext cx="11064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0B2B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oferta pública chega ~14 anos após o início da técnica e cobre apenas o subgrupo inoperável/contraindicado — não toda a população elegível.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548640" y="6199632"/>
            <a:ext cx="11155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Fontes: CONITEC; Portarias GM/MS 4.228/2022, 3.414/2024 e SAES 1.589/2024; CONASS Informa.</a:t>
            </a:r>
            <a:endParaRPr lang="en-US" sz="950" dirty="0"/>
          </a:p>
        </p:txBody>
      </p:sp>
      <p:sp>
        <p:nvSpPr>
          <p:cNvPr id="26" name="Text 24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27" name="Text 25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</a:t>
            </a:r>
            <a:endParaRPr lang="en-US" sz="900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CAB80555-FE7D-EE5F-29E8-26FEC32F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TAVI NO SUS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Oferta pública x demanda reprimida</a:t>
            </a:r>
            <a:endParaRPr lang="en-US" sz="3000" dirty="0"/>
          </a:p>
        </p:txBody>
      </p:sp>
      <p:graphicFrame>
        <p:nvGraphicFramePr>
          <p:cNvPr id="4" name="Chart 0"/>
          <p:cNvGraphicFramePr/>
          <p:nvPr/>
        </p:nvGraphicFramePr>
        <p:xfrm>
          <a:off x="548640" y="1920240"/>
          <a:ext cx="713232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2"/>
          <p:cNvSpPr/>
          <p:nvPr/>
        </p:nvSpPr>
        <p:spPr>
          <a:xfrm>
            <a:off x="7955280" y="2194560"/>
            <a:ext cx="3703320" cy="356616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955280" y="2606040"/>
            <a:ext cx="3703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até 97%</a:t>
            </a:r>
            <a:endParaRPr lang="en-US" sz="4400" dirty="0"/>
          </a:p>
        </p:txBody>
      </p:sp>
      <p:sp>
        <p:nvSpPr>
          <p:cNvPr id="7" name="Text 4"/>
          <p:cNvSpPr/>
          <p:nvPr/>
        </p:nvSpPr>
        <p:spPr>
          <a:xfrm>
            <a:off x="8183880" y="3611880"/>
            <a:ext cx="324612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500" dirty="0">
                <a:solidFill>
                  <a:srgbClr val="FFE3D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dos candidatos a TAVI podem ficar sem acesso no SUS a cada ano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8183880" y="4846320"/>
            <a:ext cx="32461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~1.200 procedimentos/ano reembolsados vs. 15.000–45.000 candidatos estimados.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548640" y="6126480"/>
            <a:ext cx="11155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Fontes: estimativas de candidatos (Dante Pazzanese; literatura); volume SUS reportado.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9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05EFB6B-5A52-FF9F-86CB-D3BB625A1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REPARO MITRAL BORDA A BORDA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A lacuna do M-TEER é ainda maior</a:t>
            </a:r>
            <a:endParaRPr lang="en-US" sz="3000" dirty="0"/>
          </a:p>
        </p:txBody>
      </p:sp>
      <p:graphicFrame>
        <p:nvGraphicFramePr>
          <p:cNvPr id="4" name="Chart 0"/>
          <p:cNvGraphicFramePr/>
          <p:nvPr/>
        </p:nvGraphicFramePr>
        <p:xfrm>
          <a:off x="548640" y="1965960"/>
          <a:ext cx="6766560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2"/>
          <p:cNvSpPr/>
          <p:nvPr/>
        </p:nvSpPr>
        <p:spPr>
          <a:xfrm>
            <a:off x="7589520" y="1965960"/>
            <a:ext cx="4069080" cy="384048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589520" y="1965960"/>
            <a:ext cx="4069080" cy="109728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818120" y="2240280"/>
            <a:ext cx="3657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Alemanha: 7,2x em 6 anos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818120" y="2834640"/>
            <a:ext cx="3657600" cy="2834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 815 (2011) para 5.885 (2017) procedimentos/ano — adoção rápida sob reembolso estabelecido.</a:t>
            </a:r>
            <a:endParaRPr lang="en-US" sz="125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Brasil: dezenas de casos/ano, concentrados em poucos centros privados.</a:t>
            </a:r>
            <a:endParaRPr lang="en-US" sz="125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M-TEER NÃO consta no Rol da ANS nem foi incorporado ao SUS — acesso depende, na prática, de judicialização.</a:t>
            </a:r>
            <a:endParaRPr lang="en-US" sz="1250" dirty="0"/>
          </a:p>
          <a:p>
            <a:pPr marL="342900" indent="-342900">
              <a:buSzPct val="100000"/>
              <a:buChar char="•"/>
            </a:pPr>
            <a:r>
              <a:rPr lang="en-US" sz="12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Custo do procedimento: ~R$ 180 mil — inacessível para a maioria.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548640" y="6080760"/>
            <a:ext cx="11155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Fontes: Keller et al. (Alemanha); registros MitraClip; jurisprudência ANS/planos no Brasil.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endParaRPr lang="en-US" sz="9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E55B8E2-BDC8-1F59-D95E-A586E8850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406"/>
          <a:stretch/>
        </p:blipFill>
        <p:spPr>
          <a:xfrm>
            <a:off x="0" y="28575"/>
            <a:ext cx="12192000" cy="65691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B2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 PAPEL DO PODER PÚBLICO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777240"/>
            <a:ext cx="109728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Adoção plena, parcial ou ausente?</a:t>
            </a:r>
            <a:endParaRPr lang="en-US" sz="3000" dirty="0"/>
          </a:p>
        </p:txBody>
      </p:sp>
      <p:sp>
        <p:nvSpPr>
          <p:cNvPr id="4" name="Shape 2"/>
          <p:cNvSpPr/>
          <p:nvPr/>
        </p:nvSpPr>
        <p:spPr>
          <a:xfrm>
            <a:off x="548640" y="1874520"/>
            <a:ext cx="11109960" cy="1783080"/>
          </a:xfrm>
          <a:prstGeom prst="rect">
            <a:avLst/>
          </a:prstGeom>
          <a:solidFill>
            <a:srgbClr val="12365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48640" y="1874520"/>
            <a:ext cx="146304" cy="1783080"/>
          </a:xfrm>
          <a:prstGeom prst="rect">
            <a:avLst/>
          </a:prstGeom>
          <a:solidFill>
            <a:srgbClr val="F2B70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2194560"/>
            <a:ext cx="237744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TAVI</a:t>
            </a:r>
            <a:endParaRPr lang="en-US" sz="3000" dirty="0"/>
          </a:p>
        </p:txBody>
      </p:sp>
      <p:sp>
        <p:nvSpPr>
          <p:cNvPr id="7" name="Text 5"/>
          <p:cNvSpPr/>
          <p:nvPr/>
        </p:nvSpPr>
        <p:spPr>
          <a:xfrm>
            <a:off x="3383280" y="2148840"/>
            <a:ext cx="8046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kern="0" spc="100" dirty="0">
                <a:solidFill>
                  <a:srgbClr val="F2B70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INCORPORAÇÃO PARCIAL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383280" y="2587752"/>
            <a:ext cx="8046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dirty="0">
                <a:solidFill>
                  <a:srgbClr val="D6E2E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Coberto pelo SUS e pela ANS, mas restrito ao subgrupo inoperável/contraindicado e com oferta muito abaixo da demanda.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548640" y="3813048"/>
            <a:ext cx="11109960" cy="1783080"/>
          </a:xfrm>
          <a:prstGeom prst="rect">
            <a:avLst/>
          </a:prstGeom>
          <a:solidFill>
            <a:srgbClr val="12365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48640" y="3813048"/>
            <a:ext cx="146304" cy="178308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14400" y="4133088"/>
            <a:ext cx="237744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M-TEER</a:t>
            </a:r>
            <a:endParaRPr lang="en-US" sz="3000" dirty="0"/>
          </a:p>
        </p:txBody>
      </p:sp>
      <p:sp>
        <p:nvSpPr>
          <p:cNvPr id="12" name="Text 10"/>
          <p:cNvSpPr/>
          <p:nvPr/>
        </p:nvSpPr>
        <p:spPr>
          <a:xfrm>
            <a:off x="3383280" y="4087368"/>
            <a:ext cx="8046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kern="0" spc="1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NÃO INCORPORADO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383280" y="4526280"/>
            <a:ext cx="8046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dirty="0">
                <a:solidFill>
                  <a:srgbClr val="D6E2E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Ausente do Rol da ANS e do SUS. Acesso, quando ocorre, é via decisão judicial individual — iniquidade e imprevisibilidade.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548640" y="5852160"/>
            <a:ext cx="11064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50" i="1" dirty="0">
                <a:solidFill>
                  <a:srgbClr val="9FC3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judicialização não é política pública: ela onera o sistema, gera desigualdade entre quem pode e quem não pode litigar, e não planeja a oferta.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</a:t>
            </a:r>
            <a:endParaRPr lang="en-US" sz="9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1CDE44F-2DEF-3E2C-D607-DE9B8386F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062"/>
          <a:stretch/>
        </p:blipFill>
        <p:spPr>
          <a:xfrm>
            <a:off x="0" y="28575"/>
            <a:ext cx="12192000" cy="64566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F7D951-FC11-BC21-3651-5953A6C1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0" y="28575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CAMINHO PARA O ACESSO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Proposições da SBHCI</a:t>
            </a:r>
            <a:endParaRPr lang="en-US" sz="3000" dirty="0"/>
          </a:p>
        </p:txBody>
      </p:sp>
      <p:sp>
        <p:nvSpPr>
          <p:cNvPr id="4" name="Shape 2"/>
          <p:cNvSpPr/>
          <p:nvPr/>
        </p:nvSpPr>
        <p:spPr>
          <a:xfrm>
            <a:off x="548640" y="1783080"/>
            <a:ext cx="3611880" cy="19659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77240" y="2011680"/>
            <a:ext cx="594360" cy="594360"/>
          </a:xfrm>
          <a:prstGeom prst="ellipse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77240" y="201168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508760" y="2039112"/>
            <a:ext cx="246888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2B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Ampliar a indicação coberta de TAVI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804672" y="2807208"/>
            <a:ext cx="3108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Avançar da cobertura restrita a inoperáveis para todo o espectro de risco com indicação em diretriz, alinhando o SUS e a ANS às evidências atuais.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4325112" y="1783080"/>
            <a:ext cx="3611880" cy="19659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4553712" y="2011680"/>
            <a:ext cx="594360" cy="594360"/>
          </a:xfrm>
          <a:prstGeom prst="ellipse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553712" y="201168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5285232" y="2039112"/>
            <a:ext cx="246888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2B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Incorporar o M-TEER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4581144" y="2807208"/>
            <a:ext cx="3108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Incluir o reparo mitral borda a borda no Rol da ANS e no SUS, encerrando a dependência da judicialização para a insuficiência mitral.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8101584" y="1783080"/>
            <a:ext cx="3611880" cy="19659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8330184" y="2011680"/>
            <a:ext cx="594360" cy="594360"/>
          </a:xfrm>
          <a:prstGeom prst="ellipse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8330184" y="201168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9061704" y="2039112"/>
            <a:ext cx="246888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2B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Dimensionar oferta à demanda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8357616" y="2807208"/>
            <a:ext cx="3108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Planejar metas de procedimentos compatíveis com a população elegível e o envelhecimento projetado, com financiamento adequado.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548640" y="3931920"/>
            <a:ext cx="3611880" cy="19659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77240" y="4160520"/>
            <a:ext cx="594360" cy="594360"/>
          </a:xfrm>
          <a:prstGeom prst="ellipse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77240" y="416052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1508760" y="4187952"/>
            <a:ext cx="246888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2B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Rede de centros qualificados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804672" y="4956048"/>
            <a:ext cx="3108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Credenciar e distribuir centros com volume e expertise (Heart Team), garantindo qualidade e equidade regional de acesso.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4325112" y="3931920"/>
            <a:ext cx="3611880" cy="19659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4553712" y="4160520"/>
            <a:ext cx="594360" cy="594360"/>
          </a:xfrm>
          <a:prstGeom prst="ellipse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4553712" y="416052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5285232" y="4187952"/>
            <a:ext cx="246888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2B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Registro nacional e transparência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4581144" y="4956048"/>
            <a:ext cx="3108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Fortalecer o RIBAC-NT e registros de desfechos para monitorar segurança, qualidade e custo-efetividade na vida real.</a:t>
            </a:r>
            <a:endParaRPr lang="en-US" sz="1150" dirty="0"/>
          </a:p>
        </p:txBody>
      </p:sp>
      <p:sp>
        <p:nvSpPr>
          <p:cNvPr id="29" name="Shape 27"/>
          <p:cNvSpPr/>
          <p:nvPr/>
        </p:nvSpPr>
        <p:spPr>
          <a:xfrm>
            <a:off x="8101584" y="3931920"/>
            <a:ext cx="3611880" cy="19659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8330184" y="4160520"/>
            <a:ext cx="594360" cy="594360"/>
          </a:xfrm>
          <a:prstGeom prst="ellipse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8330184" y="416052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2000" dirty="0"/>
          </a:p>
        </p:txBody>
      </p:sp>
      <p:sp>
        <p:nvSpPr>
          <p:cNvPr id="32" name="Text 30"/>
          <p:cNvSpPr/>
          <p:nvPr/>
        </p:nvSpPr>
        <p:spPr>
          <a:xfrm>
            <a:off x="9061704" y="4187952"/>
            <a:ext cx="246888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2B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ATS ágil e baseada em evidência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8357616" y="4956048"/>
            <a:ext cx="31089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Tornar a avaliação de tecnologias (CONITEC/ANS) mais rápida e previsível para terapias já consolidadas no mundo.</a:t>
            </a:r>
            <a:endParaRPr lang="en-US" sz="1150" dirty="0"/>
          </a:p>
        </p:txBody>
      </p:sp>
      <p:sp>
        <p:nvSpPr>
          <p:cNvPr id="34" name="Text 32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35" name="Text 33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</a:t>
            </a:r>
            <a:endParaRPr lang="en-US" sz="900" dirty="0"/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1C0BD551-D0DD-3B4E-77FC-7785821A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B2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22960" y="10972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CONCLUSÃO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2960" y="1508760"/>
            <a:ext cx="10515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 envelhecimento já chegou. O acesso, não.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868680" y="2651760"/>
            <a:ext cx="1042416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1200"/>
              </a:spcAft>
              <a:buSzPct val="100000"/>
              <a:buChar char="•"/>
            </a:pPr>
            <a:r>
              <a:rPr lang="en-US" sz="150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 Brasil envelhece mais rápido que os países desenvolvidos, elevando de forma estrutural a carga de estenose aórtica e insuficiência mitral.</a:t>
            </a:r>
            <a:endParaRPr lang="en-US" sz="1500" dirty="0"/>
          </a:p>
          <a:p>
            <a:pPr marL="342900" indent="-342900">
              <a:spcAft>
                <a:spcPts val="1200"/>
              </a:spcAft>
              <a:buSzPct val="100000"/>
              <a:buChar char="•"/>
            </a:pPr>
            <a:r>
              <a:rPr lang="en-US" sz="150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 acesso ao TAVI e ao M-TEER no Brasil está muito abaixo do padrão europeu — gap de ~10x a 28x e demanda reprimida de até 97% no TAVI.</a:t>
            </a:r>
            <a:endParaRPr lang="en-US" sz="1500" dirty="0"/>
          </a:p>
          <a:p>
            <a:pPr marL="342900" indent="-342900">
              <a:spcAft>
                <a:spcPts val="1200"/>
              </a:spcAft>
              <a:buSzPct val="100000"/>
              <a:buChar char="•"/>
            </a:pPr>
            <a:r>
              <a:rPr lang="en-US" sz="150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incorporação pública é tardia e parcial (TAVI) ou ausente (M-TEER), empurrando pacientes para a judicialização.</a:t>
            </a:r>
            <a:endParaRPr lang="en-US" sz="1500" dirty="0"/>
          </a:p>
          <a:p>
            <a:pPr marL="342900" indent="-342900">
              <a:buSzPct val="100000"/>
              <a:buChar char="•"/>
            </a:pPr>
            <a:r>
              <a:rPr lang="en-US" sz="150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SBHCI propõe ampliar indicações, incorporar o M-TEER, dimensionar oferta e qualificar a rede — transformando evidência em política pública.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868680" y="5943600"/>
            <a:ext cx="10515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9FC3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Sociedade Brasileira de Hemodinâmica e Cardiologia Intervencionista (SBHCI)</a:t>
            </a:r>
            <a:endParaRPr lang="en-US" sz="1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7628E44-1711-3042-F0BE-6730D49F0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REFERÊNCIAS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Fontes e notas metodológicas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828800"/>
            <a:ext cx="11064240" cy="3291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Demografia: IBGE — Projeções da População; IPEA; FGV/IBRE; literatura demográfica (velocidade de envelhecimento).</a:t>
            </a:r>
            <a:endParaRPr lang="en-US" sz="135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Taxas por milhão (TAVI): ESC Atlas of Cardiology e registros nacionais europeus; estimativa para o Brasil (&lt;10/milhão, economias emergentes).</a:t>
            </a:r>
            <a:endParaRPr lang="en-US" sz="135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M-TEER: Keller et al., European Journal of Heart Failure (Alemanha, 815→5.885); registros MitraClip; jurisprudência de cobertura no Brasil.</a:t>
            </a:r>
            <a:endParaRPr lang="en-US" sz="135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TAVI no Brasil: registro RIBAC-NT (SBHCI); estimativas de candidatos (Instituto Dante Pazzanese e literatura).</a:t>
            </a:r>
            <a:endParaRPr lang="en-US" sz="135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Regulação: CONITEC; Portarias GM/MS 4.228/2022 e 3.414/2024; Portaria SAES 1.589/2024; CONASS Informa; ANS — Rol de Procedimentos.</a:t>
            </a:r>
            <a:endParaRPr lang="en-US" sz="1350" dirty="0"/>
          </a:p>
          <a:p>
            <a:pPr marL="342900" indent="-342900">
              <a:spcAft>
                <a:spcPts val="8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Posições institucionais: SBHCI e CFM (defesa de incorporação de TAVI/RTVM ao SUS e à saúde suplementar).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548640" y="5212080"/>
            <a:ext cx="11109960" cy="1005840"/>
          </a:xfrm>
          <a:prstGeom prst="rect">
            <a:avLst/>
          </a:prstGeom>
          <a:solidFill>
            <a:srgbClr val="F4F6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77240" y="5349240"/>
            <a:ext cx="1065276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Nota: vários valores (especialmente volumes brasileiros e taxas por milhão) são estimativas de ordem de grandeza a partir de fontes públicas, para fins de discussão técnico-política. Substituir pelos dados do notebook "Aging and CVD" quando disponíveis.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</a:t>
            </a:r>
            <a:endParaRPr lang="en-US" sz="9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F9F55CA-9488-3DBA-9045-AF3908057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TRANSIÇÃO DEMOGRÁFICA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 Brasil envelhece — e em ritmo acelerado</a:t>
            </a:r>
            <a:endParaRPr lang="en-US" sz="3000" dirty="0"/>
          </a:p>
        </p:txBody>
      </p:sp>
      <p:sp>
        <p:nvSpPr>
          <p:cNvPr id="4" name="Shape 2"/>
          <p:cNvSpPr/>
          <p:nvPr/>
        </p:nvSpPr>
        <p:spPr>
          <a:xfrm>
            <a:off x="548640" y="1920240"/>
            <a:ext cx="2697480" cy="35661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48640" y="1920240"/>
            <a:ext cx="2697480" cy="109728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31520" y="2286000"/>
            <a:ext cx="2331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8,7% → 15,6%</a:t>
            </a:r>
            <a:endParaRPr lang="en-US" sz="2700" dirty="0"/>
          </a:p>
        </p:txBody>
      </p:sp>
      <p:sp>
        <p:nvSpPr>
          <p:cNvPr id="7" name="Text 5"/>
          <p:cNvSpPr/>
          <p:nvPr/>
        </p:nvSpPr>
        <p:spPr>
          <a:xfrm>
            <a:off x="731520" y="3383280"/>
            <a:ext cx="233172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Proporção de pessoas com 60+ anos na população, de 2000 a 2023 — quase o dobro em duas décadas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3364992" y="1920240"/>
            <a:ext cx="2697480" cy="35661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3364992" y="1920240"/>
            <a:ext cx="2697480" cy="109728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3547872" y="2286000"/>
            <a:ext cx="2331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~19 anos</a:t>
            </a:r>
            <a:endParaRPr lang="en-US" sz="2700" dirty="0"/>
          </a:p>
        </p:txBody>
      </p:sp>
      <p:sp>
        <p:nvSpPr>
          <p:cNvPr id="11" name="Text 9"/>
          <p:cNvSpPr/>
          <p:nvPr/>
        </p:nvSpPr>
        <p:spPr>
          <a:xfrm>
            <a:off x="3547872" y="3383280"/>
            <a:ext cx="233172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Tempo para o Brasil dobrar a fração de idosos (65+) de 7% para 14% — um dos mais rápidos do mundo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181344" y="1920240"/>
            <a:ext cx="2697480" cy="35661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6181344" y="1920240"/>
            <a:ext cx="2697480" cy="109728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364224" y="2286000"/>
            <a:ext cx="2331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~30%</a:t>
            </a:r>
            <a:endParaRPr lang="en-US" sz="2700" dirty="0"/>
          </a:p>
        </p:txBody>
      </p:sp>
      <p:sp>
        <p:nvSpPr>
          <p:cNvPr id="15" name="Text 13"/>
          <p:cNvSpPr/>
          <p:nvPr/>
        </p:nvSpPr>
        <p:spPr>
          <a:xfrm>
            <a:off x="6364224" y="3383280"/>
            <a:ext cx="233172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Projeção de população com 60+ anos em 2050 (IBGE) — perfil etário semelhante ao europeu atual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8997696" y="1920240"/>
            <a:ext cx="2697480" cy="356616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8997696" y="1920240"/>
            <a:ext cx="2697480" cy="109728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9180576" y="2286000"/>
            <a:ext cx="2331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48,4 anos</a:t>
            </a:r>
            <a:endParaRPr lang="en-US" sz="2700" dirty="0"/>
          </a:p>
        </p:txBody>
      </p:sp>
      <p:sp>
        <p:nvSpPr>
          <p:cNvPr id="19" name="Text 17"/>
          <p:cNvSpPr/>
          <p:nvPr/>
        </p:nvSpPr>
        <p:spPr>
          <a:xfrm>
            <a:off x="9180576" y="3383280"/>
            <a:ext cx="233172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Idade mediana projetada para 2070 (era 28,3 em 2000) — envelhecimento estrutural e irreversível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48640" y="576072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Fontes: IBGE — Projeções da População; IPEA; FGV/IBRE.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900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E55ED816-9C54-44C8-7CE2-228C957E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-420"/>
          <a:stretch/>
        </p:blipFill>
        <p:spPr>
          <a:xfrm>
            <a:off x="0" y="28575"/>
            <a:ext cx="12192000" cy="68294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0790D9A-887D-E763-3A43-A10C97174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0" y="6191411"/>
            <a:ext cx="1397000" cy="6665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4313DAF-088D-2564-4A02-79DE6930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BRASIL 2000–2070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pirâmide etária se inverte</a:t>
            </a:r>
            <a:endParaRPr lang="en-US" sz="3000" dirty="0"/>
          </a:p>
        </p:txBody>
      </p:sp>
      <p:graphicFrame>
        <p:nvGraphicFramePr>
          <p:cNvPr id="4" name="Chart 0"/>
          <p:cNvGraphicFramePr/>
          <p:nvPr/>
        </p:nvGraphicFramePr>
        <p:xfrm>
          <a:off x="548640" y="1920240"/>
          <a:ext cx="694944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2"/>
          <p:cNvSpPr/>
          <p:nvPr/>
        </p:nvSpPr>
        <p:spPr>
          <a:xfrm>
            <a:off x="7772400" y="1920240"/>
            <a:ext cx="3886200" cy="4023360"/>
          </a:xfrm>
          <a:prstGeom prst="rect">
            <a:avLst/>
          </a:prstGeom>
          <a:solidFill>
            <a:srgbClr val="0B2B4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001000" y="2194560"/>
            <a:ext cx="3474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 base larga a topo largo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001000" y="2880360"/>
            <a:ext cx="3474720" cy="2834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1000"/>
              </a:spcAft>
              <a:buNone/>
            </a:pPr>
            <a:r>
              <a:rPr lang="en-US" sz="135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estrutura etária deixa de ser uma pirâmide jovem e passa a concentrar população nas faixas mais velhas.</a:t>
            </a:r>
            <a:endParaRPr lang="en-US" sz="1350" dirty="0"/>
          </a:p>
          <a:p>
            <a:pPr marL="0" indent="0">
              <a:spcAft>
                <a:spcPts val="1000"/>
              </a:spcAft>
              <a:buNone/>
            </a:pPr>
            <a:r>
              <a:rPr lang="en-US" sz="135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É justamente nessas faixas que a doença valvar degenerativa — estenose aórtica e insuficiência mitral — se torna prevalente.</a:t>
            </a:r>
            <a:endParaRPr lang="en-US" sz="1350" dirty="0"/>
          </a:p>
          <a:p>
            <a:pPr marL="0" indent="0">
              <a:buNone/>
            </a:pPr>
            <a:r>
              <a:rPr lang="en-US" sz="1350" dirty="0">
                <a:solidFill>
                  <a:srgbClr val="E6EE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Resultado: a demanda por tratamento valvar cresce de forma estrutural nas próximas décadas.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548640" y="608076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Fonte: IBGE — Projeções da População (valores de 2030 interpolados).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9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92367D0-B4D4-767B-6A94-D39EA235B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D8E6324-ED34-DF9E-EEBF-378BABF66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COMPARAÇÃO INTERNACIONAL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Envelhecemos mais rápido que os países desenvolvidos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5544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Anos necessários para a proporção de idosos (65+) passar de 7% para 14% da população:</a:t>
            </a:r>
            <a:endParaRPr lang="en-US" sz="1400" dirty="0"/>
          </a:p>
        </p:txBody>
      </p:sp>
      <p:graphicFrame>
        <p:nvGraphicFramePr>
          <p:cNvPr id="5" name="Chart 0"/>
          <p:cNvGraphicFramePr/>
          <p:nvPr/>
        </p:nvGraphicFramePr>
        <p:xfrm>
          <a:off x="548640" y="2057400"/>
          <a:ext cx="7315200" cy="393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hape 3"/>
          <p:cNvSpPr/>
          <p:nvPr/>
        </p:nvSpPr>
        <p:spPr>
          <a:xfrm>
            <a:off x="8138160" y="2377440"/>
            <a:ext cx="3520440" cy="329184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 sz="2000"/>
          </a:p>
        </p:txBody>
      </p:sp>
      <p:sp>
        <p:nvSpPr>
          <p:cNvPr id="7" name="Text 4"/>
          <p:cNvSpPr/>
          <p:nvPr/>
        </p:nvSpPr>
        <p:spPr>
          <a:xfrm>
            <a:off x="8138160" y="2651760"/>
            <a:ext cx="352044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8138160" y="3749040"/>
            <a:ext cx="3520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anos no Brasil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321040" y="4297680"/>
            <a:ext cx="31546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FFE3D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França levou ~115 anos para o mesmo processo. O sistema de saúde brasileiro tem muito menos tempo para se adaptar.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48640" y="608076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Valores aproximados; literatura demográfica (OMS, IPEA) e projeções IBGE.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 DEMOGRAFIA À DOENÇA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Envelhecer adoeceu o coração estrutural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8640" y="1554480"/>
            <a:ext cx="11064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doença valvar degenerativa é, em essência, uma doença do envelhecimento. Conforme a população envelhece, dois quadros se tornam protagonistas:</a:t>
            </a:r>
            <a:endParaRPr lang="en-US" sz="1450" dirty="0"/>
          </a:p>
        </p:txBody>
      </p:sp>
      <p:sp>
        <p:nvSpPr>
          <p:cNvPr id="5" name="Shape 3"/>
          <p:cNvSpPr/>
          <p:nvPr/>
        </p:nvSpPr>
        <p:spPr>
          <a:xfrm>
            <a:off x="548640" y="2377440"/>
            <a:ext cx="5486400" cy="338328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48640" y="2377440"/>
            <a:ext cx="128016" cy="338328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68680" y="260604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Estenose Aórtica (EA)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68680" y="3200400"/>
            <a:ext cx="4937760" cy="2377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9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Estreitamento degenerativo da válvula aórtica; prevalência sobe acentuadamente após os 75 anos.</a:t>
            </a:r>
            <a:endParaRPr lang="en-US" sz="1350" dirty="0"/>
          </a:p>
          <a:p>
            <a:pPr marL="342900" indent="-342900">
              <a:spcAft>
                <a:spcPts val="9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Sintomática e não tratada, tem prognóstico grave — mortalidade comparável a vários cânceres.</a:t>
            </a:r>
            <a:endParaRPr lang="en-US" sz="1350" dirty="0"/>
          </a:p>
          <a:p>
            <a:pPr marL="342900" indent="-342900">
              <a:spcAft>
                <a:spcPts val="9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Tratamento de referência para idosos: TAVI (implante de válvula por cateter).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6153912" y="2377440"/>
            <a:ext cx="5486400" cy="338328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153912" y="2377440"/>
            <a:ext cx="128016" cy="3383280"/>
          </a:xfrm>
          <a:prstGeom prst="rect">
            <a:avLst/>
          </a:prstGeom>
          <a:solidFill>
            <a:srgbClr val="1C72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473952" y="260604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Insuficiência Mitral (IM)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6473952" y="3200400"/>
            <a:ext cx="4937760" cy="2377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9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Fechamento incompleto da válvula mitral, com refluxo de sangue; comum no idoso (primária e secundária).</a:t>
            </a:r>
            <a:endParaRPr lang="en-US" sz="1350" dirty="0"/>
          </a:p>
          <a:p>
            <a:pPr marL="342900" indent="-342900">
              <a:spcAft>
                <a:spcPts val="9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Muitos pacientes são idosos frágeis, de alto risco cirúrgico.</a:t>
            </a:r>
            <a:endParaRPr lang="en-US" sz="1350" dirty="0"/>
          </a:p>
          <a:p>
            <a:pPr marL="342900" indent="-342900">
              <a:spcAft>
                <a:spcPts val="900"/>
              </a:spcAft>
              <a:buSzPct val="100000"/>
              <a:buChar char="•"/>
            </a:pPr>
            <a:r>
              <a:rPr lang="en-US" sz="13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Tratamento percutâneo de referência: Reparo Borda a Borda (M-TEER / MitraClip, PASCAL).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548640" y="598932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Fontes: diretrizes de valvopatias; literatura de cardiologia geriátrica.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9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53DCD7A-2A0D-2296-696E-E897185AD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B9A7DEC-4A69-57F0-FE7A-4F2588E5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0" y="6191411"/>
            <a:ext cx="1397000" cy="6665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85B28A3-C1AA-5B1D-A871-1933FA9D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840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2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TAVI E M-TEER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48640" y="658368"/>
            <a:ext cx="110642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B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Tratamento percutâneo: padrão de cuidado no mundo</a:t>
            </a:r>
            <a:endParaRPr lang="en-US" sz="3000" dirty="0"/>
          </a:p>
        </p:txBody>
      </p:sp>
      <p:sp>
        <p:nvSpPr>
          <p:cNvPr id="4" name="Shape 2"/>
          <p:cNvSpPr/>
          <p:nvPr/>
        </p:nvSpPr>
        <p:spPr>
          <a:xfrm>
            <a:off x="548640" y="1828800"/>
            <a:ext cx="11109960" cy="187452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868680" y="2240280"/>
            <a:ext cx="1051560" cy="1051560"/>
          </a:xfrm>
          <a:prstGeom prst="ellipse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" y="2240280"/>
            <a:ext cx="105156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TAVI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2194560" y="2103120"/>
            <a:ext cx="9144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Transcatheter Aortic Valve Implantation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2194560" y="2487168"/>
            <a:ext cx="9235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Implante de bioprótese valvar aórtica por cateter, sem cirurgia de peito aberto. Padrão de cuidado para estenose aórtica grave em idosos e pacientes de risco cirúrgico elevado ou proibitivo.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548640" y="3886200"/>
            <a:ext cx="11109960" cy="1874520"/>
          </a:xfrm>
          <a:prstGeom prst="rect">
            <a:avLst/>
          </a:prstGeom>
          <a:solidFill>
            <a:srgbClr val="F4F6F8"/>
          </a:solidFill>
          <a:ln/>
          <a:effectLst>
            <a:outerShdw blurRad="889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868680" y="4297680"/>
            <a:ext cx="1051560" cy="1051560"/>
          </a:xfrm>
          <a:prstGeom prst="ellipse">
            <a:avLst/>
          </a:prstGeom>
          <a:solidFill>
            <a:srgbClr val="1C72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868680" y="4297680"/>
            <a:ext cx="105156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M-TEER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2194560" y="4160520"/>
            <a:ext cx="9144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00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Mitral Transcatheter Edge-to-Edge Repair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2194560" y="4544568"/>
            <a:ext cx="9235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Reparo da válvula mitral por cateter (clipe borda a borda — MitraClip, PASCAL). Reduz o refluxo na insuficiência mitral em pacientes não candidatos à cirurgia convencional.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548640" y="5989320"/>
            <a:ext cx="10972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i="1" dirty="0">
                <a:solidFill>
                  <a:srgbClr val="0B2B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Ambos são consolidados em diretrizes internacionais e amplamente reembolsados na Europa e nos EUA.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457200" y="6446520"/>
            <a:ext cx="9144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SBHCI · Envelhecimento e Doença Cardíaca Estrutural no Brasil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11338560" y="6446520"/>
            <a:ext cx="457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9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D2566C2-80E1-25BB-9180-71AF7AE44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0" y="304800"/>
            <a:ext cx="1397000" cy="6665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F_2006_background">
  <a:themeElements>
    <a:clrScheme name="Custom 40">
      <a:dk1>
        <a:srgbClr val="000000"/>
      </a:dk1>
      <a:lt1>
        <a:srgbClr val="FFFFFF"/>
      </a:lt1>
      <a:dk2>
        <a:srgbClr val="1D384C"/>
      </a:dk2>
      <a:lt2>
        <a:srgbClr val="FEB91A"/>
      </a:lt2>
      <a:accent1>
        <a:srgbClr val="ED2937"/>
      </a:accent1>
      <a:accent2>
        <a:srgbClr val="6699FF"/>
      </a:accent2>
      <a:accent3>
        <a:srgbClr val="9A9A9C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i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9B8FBD3-F834-0541-9374-E7CCCEB069C2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aefebe64-93c2-4069-b343-d38aec81cf32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1919</Words>
  <Application>Microsoft Macintosh PowerPoint</Application>
  <PresentationFormat>Widescreen</PresentationFormat>
  <Paragraphs>217</Paragraphs>
  <Slides>24</Slides>
  <Notes>15</Notes>
  <HiddenSlides>3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7" baseType="lpstr">
      <vt:lpstr>Aptos</vt:lpstr>
      <vt:lpstr>Arial</vt:lpstr>
      <vt:lpstr>Arial Gras</vt:lpstr>
      <vt:lpstr>Calibri</vt:lpstr>
      <vt:lpstr>Calibri Light</vt:lpstr>
      <vt:lpstr>Georgia</vt:lpstr>
      <vt:lpstr>Helvetica Neue</vt:lpstr>
      <vt:lpstr>Symbol</vt:lpstr>
      <vt:lpstr>Wingdings</vt:lpstr>
      <vt:lpstr>Wingdings 2</vt:lpstr>
      <vt:lpstr>ヒラギノ角ゴ Pro W3</vt:lpstr>
      <vt:lpstr>Office Theme</vt:lpstr>
      <vt:lpstr>CRF_2006_background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Lacuna no Acesso aos Cuidados Cresce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Envelhecimento e Doença Cardíaca Estrutural no Brasil</dc:title>
  <dc:subject>PptxGenJS Presentation</dc:subject>
  <dc:creator>SBHCI</dc:creator>
  <cp:lastModifiedBy>JOSE AIRTON ARRUDA</cp:lastModifiedBy>
  <cp:revision>3</cp:revision>
  <dcterms:created xsi:type="dcterms:W3CDTF">2026-06-09T01:30:54Z</dcterms:created>
  <dcterms:modified xsi:type="dcterms:W3CDTF">2026-06-09T17:17:48Z</dcterms:modified>
</cp:coreProperties>
</file>