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99" r:id="rId11"/>
    <p:sldId id="300" r:id="rId12"/>
    <p:sldId id="277" r:id="rId13"/>
    <p:sldId id="278" r:id="rId14"/>
    <p:sldId id="285" r:id="rId15"/>
    <p:sldId id="289" r:id="rId16"/>
    <p:sldId id="293" r:id="rId17"/>
    <p:sldId id="294" r:id="rId18"/>
    <p:sldId id="297" r:id="rId19"/>
    <p:sldId id="298" r:id="rId20"/>
    <p:sldId id="257" r:id="rId21"/>
    <p:sldId id="258" r:id="rId22"/>
    <p:sldId id="259" r:id="rId23"/>
    <p:sldId id="267" r:id="rId24"/>
    <p:sldId id="266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62170-C798-46EA-85FF-AAF6DB410E9A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0DF4A-03D3-4079-BA05-93F7798F0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70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6F5B3-CB23-47CC-9356-E317EB9895E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0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6F5B3-CB23-47CC-9356-E317EB9895E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86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CRITÉRIOS GEOGRÁFICOS E POR OPERADOR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AD5E9-C311-4FEB-B2A6-A6F94F682330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8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6F5B3-CB23-47CC-9356-E317EB9895E8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3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5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27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3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88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30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1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80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07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29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68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06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30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41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03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9AF4D-EBC9-4E1F-B31F-9A48A5FC6BB4}" type="datetimeFigureOut">
              <a:rPr lang="pt-BR" smtClean="0"/>
              <a:pPr/>
              <a:t>14/11/2016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5603-D50E-4CCC-8C98-40CAA8475D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2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4-SEAP\DPROFAA\Gestão Técnica\MONITORAMENTO - CONVÊNIOS\Acompanhamento de Obras\Vitória da Conquista\Visita técnica 08 - nov-15\fotos\DSC070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r="7043"/>
          <a:stretch/>
        </p:blipFill>
        <p:spPr bwMode="auto">
          <a:xfrm>
            <a:off x="8201" y="-126919"/>
            <a:ext cx="9172311" cy="581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67092" y="332656"/>
            <a:ext cx="40098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" panose="020B0502040204020203" pitchFamily="34" charset="0"/>
              </a:rPr>
              <a:t>SECRETARIA DE AVIAÇÃO CIVIL</a:t>
            </a:r>
          </a:p>
        </p:txBody>
      </p:sp>
      <p:sp>
        <p:nvSpPr>
          <p:cNvPr id="4" name="Retângulo 3"/>
          <p:cNvSpPr/>
          <p:nvPr/>
        </p:nvSpPr>
        <p:spPr>
          <a:xfrm rot="10800000">
            <a:off x="0" y="2355321"/>
            <a:ext cx="9180512" cy="4524544"/>
          </a:xfrm>
          <a:prstGeom prst="rect">
            <a:avLst/>
          </a:prstGeom>
          <a:gradFill>
            <a:gsLst>
              <a:gs pos="48000">
                <a:srgbClr val="201C17"/>
              </a:gs>
              <a:gs pos="100000">
                <a:srgbClr val="282421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Retângulo 56"/>
          <p:cNvSpPr/>
          <p:nvPr/>
        </p:nvSpPr>
        <p:spPr>
          <a:xfrm>
            <a:off x="7082927" y="3553271"/>
            <a:ext cx="1733349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 panose="020F0502020204030204" pitchFamily="34" charset="0"/>
                <a:ea typeface="Segoe UI" panose="020B0502040204020203" pitchFamily="34" charset="0"/>
              </a:rPr>
              <a:t>NOVEMBRO </a:t>
            </a: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Segoe UI" panose="020B0502040204020203" pitchFamily="34" charset="0"/>
              </a:rPr>
              <a:t>2016</a:t>
            </a:r>
          </a:p>
        </p:txBody>
      </p:sp>
      <p:sp>
        <p:nvSpPr>
          <p:cNvPr id="6" name="Retângulo 58"/>
          <p:cNvSpPr/>
          <p:nvPr/>
        </p:nvSpPr>
        <p:spPr>
          <a:xfrm>
            <a:off x="-36512" y="3241968"/>
            <a:ext cx="9144000" cy="46519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" panose="020B0502040204020203" pitchFamily="34" charset="0"/>
              </a:rPr>
              <a:t>PROGRAMA DE AVIAÇÃO REGIONAL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Segoe U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0" y="5891645"/>
            <a:ext cx="3551376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0612" y="215988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Aquisição: Modalidades</a:t>
            </a:r>
            <a:endParaRPr lang="pt-BR" sz="2000" dirty="0">
              <a:latin typeface="+mj-lt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745253" y="868751"/>
            <a:ext cx="1624128" cy="12787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14" name="Seta para a direita 4"/>
          <p:cNvSpPr/>
          <p:nvPr/>
        </p:nvSpPr>
        <p:spPr>
          <a:xfrm>
            <a:off x="5962082" y="5240678"/>
            <a:ext cx="2571525" cy="10351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BR" sz="16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60042" y="3033885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rgbClr val="0070C0"/>
                </a:solidFill>
              </a:rPr>
              <a:t>Tipo 3 = </a:t>
            </a:r>
            <a:r>
              <a:rPr lang="pt-BR" sz="1400" b="1" dirty="0"/>
              <a:t>13</a:t>
            </a:r>
            <a:endParaRPr lang="pt-BR" sz="1400" dirty="0"/>
          </a:p>
          <a:p>
            <a:pPr lvl="0" algn="ctr"/>
            <a:r>
              <a:rPr lang="pt-BR" sz="1400" b="1" dirty="0">
                <a:solidFill>
                  <a:srgbClr val="0070C0"/>
                </a:solidFill>
              </a:rPr>
              <a:t>Tipo 4 = </a:t>
            </a:r>
            <a:r>
              <a:rPr lang="pt-BR" sz="1400" b="1" dirty="0"/>
              <a:t>40</a:t>
            </a:r>
          </a:p>
          <a:p>
            <a:pPr lvl="0" algn="ctr"/>
            <a:r>
              <a:rPr lang="pt-BR" sz="1400" b="1" dirty="0">
                <a:solidFill>
                  <a:srgbClr val="0070C0"/>
                </a:solidFill>
              </a:rPr>
              <a:t>TOTAL: R$ </a:t>
            </a:r>
            <a:r>
              <a:rPr lang="pt-BR" sz="1400" b="1" dirty="0"/>
              <a:t>77.793.710,00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18696" y="3155034"/>
            <a:ext cx="2329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rgbClr val="0070C0"/>
                </a:solidFill>
              </a:rPr>
              <a:t>Tipo 4 = </a:t>
            </a:r>
            <a:r>
              <a:rPr lang="pt-BR" sz="1400" b="1" dirty="0" smtClean="0"/>
              <a:t>47 </a:t>
            </a:r>
            <a:r>
              <a:rPr lang="pt-BR" sz="1200" b="1" baseline="30000" dirty="0" smtClean="0">
                <a:solidFill>
                  <a:srgbClr val="FF0000"/>
                </a:solidFill>
              </a:rPr>
              <a:t>(1)</a:t>
            </a:r>
            <a:endParaRPr lang="pt-BR" sz="1200" baseline="30000" dirty="0">
              <a:solidFill>
                <a:srgbClr val="FF0000"/>
              </a:solidFill>
            </a:endParaRPr>
          </a:p>
          <a:p>
            <a:pPr lvl="0" algn="ctr"/>
            <a:r>
              <a:rPr lang="pt-BR" sz="1400" b="1" dirty="0" smtClean="0">
                <a:solidFill>
                  <a:srgbClr val="0070C0"/>
                </a:solidFill>
              </a:rPr>
              <a:t>TOTAL: R$ </a:t>
            </a:r>
            <a:r>
              <a:rPr lang="pt-BR" sz="1400" b="1" dirty="0" smtClean="0"/>
              <a:t>38.156.450,00 </a:t>
            </a:r>
            <a:r>
              <a:rPr lang="pt-BR" sz="1200" b="1" baseline="30000" dirty="0" smtClean="0">
                <a:solidFill>
                  <a:srgbClr val="FF0000"/>
                </a:solidFill>
              </a:rPr>
              <a:t>(2)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26" name="Seta para baixo 25"/>
          <p:cNvSpPr/>
          <p:nvPr/>
        </p:nvSpPr>
        <p:spPr>
          <a:xfrm>
            <a:off x="3841132" y="2345799"/>
            <a:ext cx="686092" cy="536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baixo 27"/>
          <p:cNvSpPr/>
          <p:nvPr/>
        </p:nvSpPr>
        <p:spPr>
          <a:xfrm>
            <a:off x="1138978" y="2355839"/>
            <a:ext cx="686092" cy="536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366631" y="3052583"/>
            <a:ext cx="2230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rgbClr val="0070C0"/>
                </a:solidFill>
              </a:rPr>
              <a:t>Tipo 3 = </a:t>
            </a:r>
            <a:r>
              <a:rPr lang="pt-BR" sz="1400" b="1" dirty="0" smtClean="0"/>
              <a:t>16</a:t>
            </a:r>
            <a:endParaRPr lang="pt-BR" sz="1400" dirty="0"/>
          </a:p>
          <a:p>
            <a:pPr lvl="0" algn="ctr"/>
            <a:r>
              <a:rPr lang="pt-BR" sz="1400" b="1" dirty="0">
                <a:solidFill>
                  <a:srgbClr val="0070C0"/>
                </a:solidFill>
              </a:rPr>
              <a:t>Tipo 4 = </a:t>
            </a:r>
            <a:r>
              <a:rPr lang="pt-BR" sz="1400" b="1" dirty="0" smtClean="0"/>
              <a:t>20</a:t>
            </a:r>
            <a:endParaRPr lang="pt-BR" sz="1400" b="1" dirty="0"/>
          </a:p>
          <a:p>
            <a:pPr lvl="0" algn="ctr"/>
            <a:r>
              <a:rPr lang="pt-BR" sz="1400" b="1" dirty="0">
                <a:solidFill>
                  <a:srgbClr val="0070C0"/>
                </a:solidFill>
              </a:rPr>
              <a:t>TOTAL: R$</a:t>
            </a:r>
            <a:r>
              <a:rPr lang="pt-BR" sz="1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1400" b="1" dirty="0" smtClean="0"/>
              <a:t>45.359.087,00</a:t>
            </a:r>
            <a:endParaRPr lang="pt-BR" sz="1400" b="1" dirty="0"/>
          </a:p>
        </p:txBody>
      </p:sp>
      <p:sp>
        <p:nvSpPr>
          <p:cNvPr id="30" name="Seta para baixo 29"/>
          <p:cNvSpPr/>
          <p:nvPr/>
        </p:nvSpPr>
        <p:spPr>
          <a:xfrm>
            <a:off x="6640215" y="2355839"/>
            <a:ext cx="686092" cy="536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a direita 2"/>
          <p:cNvSpPr/>
          <p:nvPr/>
        </p:nvSpPr>
        <p:spPr>
          <a:xfrm>
            <a:off x="4436692" y="5056460"/>
            <a:ext cx="933509" cy="851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322283" y="5689353"/>
            <a:ext cx="2244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</a:t>
            </a:r>
            <a:r>
              <a:rPr 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$ </a:t>
            </a:r>
            <a:r>
              <a:rPr lang="pt-BR" sz="1400" b="1" dirty="0" smtClean="0">
                <a:latin typeface="Calibri" panose="020F0502020204030204" pitchFamily="34" charset="0"/>
              </a:rPr>
              <a:t>161.309.247,00</a:t>
            </a:r>
            <a:endParaRPr lang="pt-BR" sz="14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099778"/>
              </p:ext>
            </p:extLst>
          </p:nvPr>
        </p:nvGraphicFramePr>
        <p:xfrm>
          <a:off x="5997359" y="3678254"/>
          <a:ext cx="2537354" cy="881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7354"/>
              </a:tblGrid>
              <a:tr h="26759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05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</a:t>
                      </a:r>
                      <a:r>
                        <a:rPr lang="pt-BR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 </a:t>
                      </a:r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CCIs </a:t>
                      </a:r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entregues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41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t-BR" sz="105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(1)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CCIs</a:t>
                      </a:r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(Contrato Suspenso)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pt-BR" sz="105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(2)</a:t>
                      </a:r>
                      <a:r>
                        <a:rPr lang="pt-BR" sz="105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r>
                        <a:rPr lang="pt-BR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referente aos CCIs entregues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7" name="Retângulo 26"/>
          <p:cNvSpPr/>
          <p:nvPr/>
        </p:nvSpPr>
        <p:spPr>
          <a:xfrm>
            <a:off x="5197454" y="5195224"/>
            <a:ext cx="2493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Tipo 3:</a:t>
            </a:r>
            <a:r>
              <a:rPr lang="pt-BR" sz="14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1400" b="1" dirty="0" smtClean="0">
                <a:latin typeface="Calibri" panose="020F0502020204030204" pitchFamily="34" charset="0"/>
              </a:rPr>
              <a:t>29</a:t>
            </a:r>
          </a:p>
          <a:p>
            <a:pPr lvl="0" algn="ctr"/>
            <a:r>
              <a:rPr 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Tipo 4:</a:t>
            </a:r>
            <a:r>
              <a:rPr lang="pt-BR" sz="1400" b="1" dirty="0" smtClean="0">
                <a:latin typeface="Calibri" panose="020F0502020204030204" pitchFamily="34" charset="0"/>
              </a:rPr>
              <a:t> 84</a:t>
            </a:r>
            <a:endParaRPr lang="pt-BR" sz="1400" b="1" dirty="0"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71062" y="907948"/>
            <a:ext cx="137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Convênio</a:t>
            </a:r>
          </a:p>
          <a:p>
            <a:pPr algn="ctr"/>
            <a:r>
              <a:rPr lang="pt-BR" sz="2400" b="1" dirty="0" smtClean="0"/>
              <a:t>com</a:t>
            </a:r>
          </a:p>
          <a:p>
            <a:pPr algn="ctr"/>
            <a:r>
              <a:rPr lang="pt-BR" sz="2400" b="1" dirty="0" smtClean="0"/>
              <a:t>Estados</a:t>
            </a:r>
            <a:endParaRPr lang="pt-BR" sz="2400" b="1" dirty="0"/>
          </a:p>
        </p:txBody>
      </p:sp>
      <p:sp>
        <p:nvSpPr>
          <p:cNvPr id="33" name="Retângulo de cantos arredondados 32"/>
          <p:cNvSpPr/>
          <p:nvPr/>
        </p:nvSpPr>
        <p:spPr>
          <a:xfrm>
            <a:off x="3372114" y="857861"/>
            <a:ext cx="1624128" cy="12787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12" name="CaixaDeTexto 11"/>
          <p:cNvSpPr txBox="1"/>
          <p:nvPr/>
        </p:nvSpPr>
        <p:spPr>
          <a:xfrm>
            <a:off x="3464909" y="1086334"/>
            <a:ext cx="143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Compra</a:t>
            </a:r>
          </a:p>
          <a:p>
            <a:pPr algn="ctr"/>
            <a:r>
              <a:rPr lang="pt-BR" sz="2400" b="1" dirty="0" smtClean="0"/>
              <a:t>Direta</a:t>
            </a:r>
            <a:endParaRPr lang="pt-BR" sz="2400" b="1" dirty="0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171197" y="865499"/>
            <a:ext cx="1624128" cy="12787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13" name="CaixaDeTexto 12"/>
          <p:cNvSpPr txBox="1"/>
          <p:nvPr/>
        </p:nvSpPr>
        <p:spPr>
          <a:xfrm>
            <a:off x="6386922" y="1266390"/>
            <a:ext cx="152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Infraero</a:t>
            </a:r>
            <a:endParaRPr lang="pt-BR" sz="2400" b="1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508255" y="4773858"/>
            <a:ext cx="2645680" cy="141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15" name="CaixaDeTexto 14"/>
          <p:cNvSpPr txBox="1"/>
          <p:nvPr/>
        </p:nvSpPr>
        <p:spPr>
          <a:xfrm>
            <a:off x="1557316" y="5041335"/>
            <a:ext cx="2479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INVESTIMENTO</a:t>
            </a:r>
          </a:p>
          <a:p>
            <a:pPr algn="ctr"/>
            <a:r>
              <a:rPr lang="pt-BR" sz="2400" b="1" dirty="0" smtClean="0"/>
              <a:t>TOTAL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477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74223"/>
              </p:ext>
            </p:extLst>
          </p:nvPr>
        </p:nvGraphicFramePr>
        <p:xfrm>
          <a:off x="303087" y="667485"/>
          <a:ext cx="8640960" cy="5828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84176"/>
                <a:gridCol w="2540721"/>
                <a:gridCol w="3075903"/>
              </a:tblGrid>
              <a:tr h="355064">
                <a:tc>
                  <a:txBody>
                    <a:bodyPr/>
                    <a:lstStyle/>
                    <a:p>
                      <a:pPr algn="ctr"/>
                      <a:r>
                        <a:rPr lang="pt-BR" sz="1100" cap="small" dirty="0" smtClean="0">
                          <a:solidFill>
                            <a:srgbClr val="FFFF00"/>
                          </a:solidFill>
                        </a:rPr>
                        <a:t>Operação</a:t>
                      </a:r>
                      <a:r>
                        <a:rPr lang="pt-BR" sz="1100" cap="small" baseline="0" dirty="0" smtClean="0">
                          <a:solidFill>
                            <a:srgbClr val="FFFF00"/>
                          </a:solidFill>
                        </a:rPr>
                        <a:t> Regular Iniciada ou em Avaliação</a:t>
                      </a:r>
                      <a:endParaRPr lang="pt-BR" sz="1100" cap="small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b="1" kern="1200" cap="small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Possibilita</a:t>
                      </a:r>
                      <a:r>
                        <a:rPr lang="pt-BR" sz="1100" b="1" kern="1200" cap="small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novo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100" b="1" kern="1200" cap="small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NPCE</a:t>
                      </a:r>
                      <a:endParaRPr lang="pt-BR" sz="1100" b="1" kern="1200" cap="small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b="1" kern="1200" cap="small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Aumentaram a Segurança Operacional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cap="small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Habilitados ao Início de Operação</a:t>
                      </a:r>
                      <a:endParaRPr lang="pt-BR" sz="1100" b="1" kern="1200" cap="small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cap="small" dirty="0" smtClean="0">
                          <a:solidFill>
                            <a:schemeClr val="bg1"/>
                          </a:solidFill>
                        </a:rPr>
                        <a:t>BA: Valença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AM: Parintins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AM: Coari, Eirunepé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AM: Fonte</a:t>
                      </a: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Boa e Manicoré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lang="pt-BR" sz="1100" b="0" cap="small" dirty="0" smtClean="0">
                          <a:solidFill>
                            <a:schemeClr val="bg1"/>
                          </a:solidFill>
                        </a:rPr>
                        <a:t>MG: Divinópolis e Varginha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BA: Porto Seguro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BA: Barreiras,</a:t>
                      </a: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Lençóis</a:t>
                      </a: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Vit.</a:t>
                      </a: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da Conquista e Teixeira de Freitas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BA: Feira de Santana, Guanambi.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100" b="0" cap="small" dirty="0" smtClean="0">
                          <a:solidFill>
                            <a:schemeClr val="bg1"/>
                          </a:solidFill>
                        </a:rPr>
                        <a:t>MS: Barra do Garças e Sorriso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GO: Caldas Novas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GO: Rio Verde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CE: Aracati e Jijoca de Jericoacoara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37904">
                <a:tc>
                  <a:txBody>
                    <a:bodyPr/>
                    <a:lstStyle/>
                    <a:p>
                      <a:pPr algn="l"/>
                      <a:r>
                        <a:rPr lang="pt-BR" sz="1100" b="0" cap="small" dirty="0" smtClean="0">
                          <a:solidFill>
                            <a:schemeClr val="bg1"/>
                          </a:solidFill>
                        </a:rPr>
                        <a:t>PR: Ponta</a:t>
                      </a:r>
                      <a:r>
                        <a:rPr lang="pt-BR" sz="1100" b="0" cap="small" baseline="0" dirty="0" smtClean="0">
                          <a:solidFill>
                            <a:schemeClr val="bg1"/>
                          </a:solidFill>
                        </a:rPr>
                        <a:t> Grossa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MG: Goianá e</a:t>
                      </a: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Ipatinga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MG: Araxá, Gov. Valadares, </a:t>
                      </a: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Juiz de Fora e </a:t>
                      </a:r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Patos</a:t>
                      </a: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Minas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GO: Catalão e Itumbiara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100" b="0" cap="small" baseline="0" dirty="0" smtClean="0">
                          <a:solidFill>
                            <a:schemeClr val="bg1"/>
                          </a:solidFill>
                        </a:rPr>
                        <a:t>RS: Santo Ângelo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MS: Dourados</a:t>
                      </a: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1100" b="0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Três</a:t>
                      </a: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Lagoas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MS: Bonito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MA: Barreirinhas e Carolina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35515">
                <a:tc>
                  <a:txBody>
                    <a:bodyPr/>
                    <a:lstStyle/>
                    <a:p>
                      <a:pPr algn="l"/>
                      <a:r>
                        <a:rPr lang="pt-BR" sz="1100" b="0" cap="small" baseline="0" dirty="0" smtClean="0">
                          <a:solidFill>
                            <a:schemeClr val="bg1"/>
                          </a:solidFill>
                        </a:rPr>
                        <a:t>SC: Lages e Jaguaruna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RO: Vilhena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MT: Alta Floresta, Rondonópolis e Sinop</a:t>
                      </a:r>
                    </a:p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MG: Diamantina, Paracatu, Passos, Poços de Caldas e São João Del Rei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20000">
                <a:tc>
                  <a:txBody>
                    <a:bodyPr/>
                    <a:lstStyle/>
                    <a:p>
                      <a:pPr algn="l"/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RS: Passo Fundo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PA: Itaituba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PA: Redenção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32360"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PE: Fernando de Noronha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PE: Caruaru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38648"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PR: Cascavel e Maringá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PI: Picos e São Raimundo Nonato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RJ: Cabo Frio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PR: Umuarama e Guarapuava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24544"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RO: Cacoal e Ji-paraná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RJ: Resende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53496"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RS: Caxias do Sul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RN: Mossoró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82448"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SC: Chapecó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RS: Erechim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8227"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SP: Araçatuba, Arealva Bauru, Itanhaém, Marília, Pres. Prudente e Ribeirão Preto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SC: Caçador e Joaçaba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272792"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TO: Araguaína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cap="sm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TO: Gurupi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25288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rgbClr val="FFFF00"/>
                          </a:solidFill>
                        </a:rPr>
                        <a:t>9 Aeroportos</a:t>
                      </a:r>
                      <a:endParaRPr lang="pt-BR" sz="11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rgbClr val="FFFF00"/>
                          </a:solidFill>
                        </a:rPr>
                        <a:t>9 Aeroportos</a:t>
                      </a:r>
                      <a:endParaRPr lang="pt-BR" sz="11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rgbClr val="FFFF00"/>
                          </a:solidFill>
                        </a:rPr>
                        <a:t>31 Aeroportos</a:t>
                      </a:r>
                      <a:endParaRPr lang="pt-BR" sz="11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b="1" dirty="0" smtClean="0">
                          <a:solidFill>
                            <a:srgbClr val="FFFF00"/>
                          </a:solidFill>
                        </a:rPr>
                        <a:t>27 Aeroportos</a:t>
                      </a:r>
                      <a:endParaRPr lang="pt-BR" sz="11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331640" y="188640"/>
            <a:ext cx="6583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Aeroportos beneficiados com a distribuição </a:t>
            </a:r>
            <a:r>
              <a:rPr lang="pt-BR" sz="2400" dirty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dos CCI</a:t>
            </a:r>
          </a:p>
        </p:txBody>
      </p:sp>
    </p:spTree>
    <p:extLst>
      <p:ext uri="{BB962C8B-B14F-4D97-AF65-F5344CB8AC3E}">
        <p14:creationId xmlns:p14="http://schemas.microsoft.com/office/powerpoint/2010/main" val="39059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00240"/>
            <a:ext cx="292368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26900" b="21058"/>
          <a:stretch/>
        </p:blipFill>
        <p:spPr>
          <a:xfrm>
            <a:off x="6948035" y="3929066"/>
            <a:ext cx="1920336" cy="223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tângulo 33"/>
          <p:cNvSpPr/>
          <p:nvPr/>
        </p:nvSpPr>
        <p:spPr>
          <a:xfrm>
            <a:off x="3275461" y="1928802"/>
            <a:ext cx="559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Pórticos / Raio-X / Detectores Manuais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915816" y="2357430"/>
            <a:ext cx="6228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Mínimo de 12 Aeroportos Regionais</a:t>
            </a:r>
          </a:p>
          <a:p>
            <a:pPr lvl="0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Previsão inicial de investimento: R$ 2,5 milhões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Previsão conclusão Termo de Referência: 04/12/16</a:t>
            </a:r>
          </a:p>
          <a:p>
            <a:pPr lvl="0"/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995314" y="4214818"/>
            <a:ext cx="559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Cerca Operacional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5314" y="4643446"/>
            <a:ext cx="5592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Em avaliação junto a ANAC a quantidade de Aeroportos Regionais que seriam beneficiados</a:t>
            </a:r>
          </a:p>
          <a:p>
            <a:pPr lvl="0" algn="r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Previsão conclusão Termo de Referência: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Fev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/2017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764729" y="928670"/>
          <a:ext cx="745060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06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FF00"/>
                          </a:solidFill>
                        </a:rPr>
                        <a:t>Inspeção de segurança &amp; cerca operacional</a:t>
                      </a:r>
                      <a:endParaRPr lang="pt-B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820B-6921-4BD4-BD47-F661A8F3065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/>
          <p:nvPr/>
        </p:nvSpPr>
        <p:spPr>
          <a:xfrm>
            <a:off x="2483768" y="5013176"/>
            <a:ext cx="7851154" cy="1584175"/>
          </a:xfrm>
          <a:prstGeom prst="rect">
            <a:avLst/>
          </a:prstGeom>
          <a:gradFill>
            <a:gsLst>
              <a:gs pos="11000">
                <a:srgbClr val="00B0F0">
                  <a:lumMod val="80000"/>
                  <a:lumOff val="20000"/>
                  <a:alpha val="2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11"/>
          <p:cNvSpPr/>
          <p:nvPr/>
        </p:nvSpPr>
        <p:spPr>
          <a:xfrm>
            <a:off x="485413" y="5177086"/>
            <a:ext cx="2286387" cy="1584175"/>
          </a:xfrm>
          <a:prstGeom prst="roundRect">
            <a:avLst>
              <a:gd name="adj" fmla="val 8468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10800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pt-B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ELEMENTOS ADICIONAIS PARA ANÁLISE E TOMADA DE DECISÃO</a:t>
            </a:r>
          </a:p>
        </p:txBody>
      </p:sp>
      <p:sp>
        <p:nvSpPr>
          <p:cNvPr id="23" name="Rectangle 40"/>
          <p:cNvSpPr/>
          <p:nvPr/>
        </p:nvSpPr>
        <p:spPr>
          <a:xfrm>
            <a:off x="2483768" y="1268669"/>
            <a:ext cx="4104456" cy="897849"/>
          </a:xfrm>
          <a:prstGeom prst="rect">
            <a:avLst/>
          </a:prstGeom>
          <a:gradFill>
            <a:gsLst>
              <a:gs pos="11000">
                <a:srgbClr val="00B0F0">
                  <a:lumMod val="80000"/>
                  <a:lumOff val="20000"/>
                  <a:alpha val="2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11"/>
          <p:cNvSpPr/>
          <p:nvPr/>
        </p:nvSpPr>
        <p:spPr>
          <a:xfrm>
            <a:off x="485413" y="1268671"/>
            <a:ext cx="2286387" cy="897848"/>
          </a:xfrm>
          <a:prstGeom prst="roundRect">
            <a:avLst>
              <a:gd name="adj" fmla="val 846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10800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pt-B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INDICADORES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pt-B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DE CUSTO</a:t>
            </a:r>
          </a:p>
        </p:txBody>
      </p:sp>
      <p:sp>
        <p:nvSpPr>
          <p:cNvPr id="25" name="Retângulo de cantos arredondados 11"/>
          <p:cNvSpPr/>
          <p:nvPr/>
        </p:nvSpPr>
        <p:spPr>
          <a:xfrm>
            <a:off x="2987824" y="1421991"/>
            <a:ext cx="1944216" cy="559513"/>
          </a:xfrm>
          <a:prstGeom prst="roundRect">
            <a:avLst>
              <a:gd name="adj" fmla="val 8468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10800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pt-BR" sz="1100" dirty="0">
                <a:solidFill>
                  <a:schemeClr val="tx1"/>
                </a:solidFill>
                <a:latin typeface="+mj-lt"/>
              </a:rPr>
              <a:t>CUSTO DO INVESTIMENTO POR PASSAGEIRO</a:t>
            </a:r>
          </a:p>
        </p:txBody>
      </p:sp>
      <p:sp>
        <p:nvSpPr>
          <p:cNvPr id="36" name="Rectangle 40"/>
          <p:cNvSpPr/>
          <p:nvPr/>
        </p:nvSpPr>
        <p:spPr>
          <a:xfrm>
            <a:off x="2483768" y="2335469"/>
            <a:ext cx="6628433" cy="897849"/>
          </a:xfrm>
          <a:prstGeom prst="rect">
            <a:avLst/>
          </a:prstGeom>
          <a:gradFill>
            <a:gsLst>
              <a:gs pos="11000">
                <a:srgbClr val="00B0F0">
                  <a:lumMod val="80000"/>
                  <a:lumOff val="20000"/>
                  <a:alpha val="2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de cantos arredondados 11"/>
          <p:cNvSpPr/>
          <p:nvPr/>
        </p:nvSpPr>
        <p:spPr>
          <a:xfrm>
            <a:off x="485413" y="2335471"/>
            <a:ext cx="2286387" cy="897848"/>
          </a:xfrm>
          <a:prstGeom prst="roundRect">
            <a:avLst>
              <a:gd name="adj" fmla="val 846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10800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pt-B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INDICADORES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pt-B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DE OPERAÇÃO</a:t>
            </a:r>
          </a:p>
        </p:txBody>
      </p:sp>
      <p:sp>
        <p:nvSpPr>
          <p:cNvPr id="38" name="Retângulo de cantos arredondados 11"/>
          <p:cNvSpPr/>
          <p:nvPr/>
        </p:nvSpPr>
        <p:spPr>
          <a:xfrm>
            <a:off x="2987823" y="2488791"/>
            <a:ext cx="2611033" cy="559513"/>
          </a:xfrm>
          <a:prstGeom prst="roundRect">
            <a:avLst>
              <a:gd name="adj" fmla="val 8468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10800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pt-BR" sz="1100" dirty="0">
                <a:solidFill>
                  <a:schemeClr val="tx1"/>
                </a:solidFill>
                <a:latin typeface="+mj-lt"/>
              </a:rPr>
              <a:t>OPERA NO CENÁRIO ATUAL</a:t>
            </a:r>
          </a:p>
        </p:txBody>
      </p:sp>
      <p:sp>
        <p:nvSpPr>
          <p:cNvPr id="44" name="Rectangle 40"/>
          <p:cNvSpPr/>
          <p:nvPr/>
        </p:nvSpPr>
        <p:spPr>
          <a:xfrm>
            <a:off x="2483768" y="3241526"/>
            <a:ext cx="7851154" cy="1584175"/>
          </a:xfrm>
          <a:prstGeom prst="rect">
            <a:avLst/>
          </a:prstGeom>
          <a:gradFill>
            <a:gsLst>
              <a:gs pos="11000">
                <a:srgbClr val="00B0F0">
                  <a:lumMod val="80000"/>
                  <a:lumOff val="20000"/>
                  <a:alpha val="2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de cantos arredondados 11"/>
          <p:cNvSpPr/>
          <p:nvPr/>
        </p:nvSpPr>
        <p:spPr>
          <a:xfrm>
            <a:off x="485413" y="3405436"/>
            <a:ext cx="2286387" cy="1584175"/>
          </a:xfrm>
          <a:prstGeom prst="roundRect">
            <a:avLst>
              <a:gd name="adj" fmla="val 846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10800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pt-B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INDICADORES DE BENEFÍCIOS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987824" y="3558757"/>
            <a:ext cx="5400600" cy="1282002"/>
            <a:chOff x="2411760" y="3414832"/>
            <a:chExt cx="6264696" cy="1282002"/>
          </a:xfrm>
        </p:grpSpPr>
        <p:sp>
          <p:nvSpPr>
            <p:cNvPr id="46" name="Retângulo de cantos arredondados 11"/>
            <p:cNvSpPr/>
            <p:nvPr/>
          </p:nvSpPr>
          <p:spPr>
            <a:xfrm>
              <a:off x="2411760" y="3414832"/>
              <a:ext cx="3028798" cy="559513"/>
            </a:xfrm>
            <a:prstGeom prst="roundRect">
              <a:avLst>
                <a:gd name="adj" fmla="val 8468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108000" rtlCol="0" anchor="ctr"/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Pct val="150000"/>
              </a:pPr>
              <a:r>
                <a:rPr lang="pt-BR" sz="1100" dirty="0">
                  <a:solidFill>
                    <a:schemeClr val="tx1"/>
                  </a:solidFill>
                </a:rPr>
                <a:t>PARTICIPAÇÃO DA DEMANDA NA REDE (POTENCIAL E REAL)</a:t>
              </a:r>
            </a:p>
          </p:txBody>
        </p:sp>
        <p:sp>
          <p:nvSpPr>
            <p:cNvPr id="47" name="Retângulo de cantos arredondados 11"/>
            <p:cNvSpPr/>
            <p:nvPr/>
          </p:nvSpPr>
          <p:spPr>
            <a:xfrm>
              <a:off x="5647658" y="3414832"/>
              <a:ext cx="3028798" cy="559513"/>
            </a:xfrm>
            <a:prstGeom prst="roundRect">
              <a:avLst>
                <a:gd name="adj" fmla="val 8468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108000" rtlCol="0" anchor="ctr"/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Pct val="150000"/>
              </a:pPr>
              <a:r>
                <a:rPr lang="pt-BR" sz="1100" dirty="0">
                  <a:solidFill>
                    <a:schemeClr val="tx1"/>
                  </a:solidFill>
                </a:rPr>
                <a:t>POTENCIAL DE RENTABILIDADE DO OPERADOR AEROPORTUÁRIO</a:t>
              </a:r>
            </a:p>
          </p:txBody>
        </p:sp>
        <p:sp>
          <p:nvSpPr>
            <p:cNvPr id="48" name="Retângulo de cantos arredondados 47"/>
            <p:cNvSpPr/>
            <p:nvPr/>
          </p:nvSpPr>
          <p:spPr>
            <a:xfrm>
              <a:off x="2411760" y="4137321"/>
              <a:ext cx="3028798" cy="559513"/>
            </a:xfrm>
            <a:prstGeom prst="roundRect">
              <a:avLst>
                <a:gd name="adj" fmla="val 8468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108000" rtlCol="0" anchor="ctr"/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Pct val="150000"/>
              </a:pPr>
              <a:r>
                <a:rPr lang="pt-BR" sz="1100" dirty="0">
                  <a:solidFill>
                    <a:schemeClr val="tx1"/>
                  </a:solidFill>
                </a:rPr>
                <a:t>COBERTURA DA POPULAÇÃO NA AMAZÔNIA LEGAL</a:t>
              </a:r>
            </a:p>
          </p:txBody>
        </p:sp>
        <p:sp>
          <p:nvSpPr>
            <p:cNvPr id="49" name="Retângulo de cantos arredondados 11"/>
            <p:cNvSpPr/>
            <p:nvPr/>
          </p:nvSpPr>
          <p:spPr>
            <a:xfrm>
              <a:off x="5647658" y="4137321"/>
              <a:ext cx="3028798" cy="559513"/>
            </a:xfrm>
            <a:prstGeom prst="roundRect">
              <a:avLst>
                <a:gd name="adj" fmla="val 8468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108000" rtlCol="0" anchor="ctr"/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Pct val="150000"/>
              </a:pPr>
              <a:r>
                <a:rPr lang="pt-BR" sz="1100" dirty="0">
                  <a:solidFill>
                    <a:schemeClr val="tx1"/>
                  </a:solidFill>
                </a:rPr>
                <a:t>COBERTURA DA POPULAÇÃO EM ATÉ 120 MIN DE DESLOCAMENTO</a:t>
              </a:r>
            </a:p>
          </p:txBody>
        </p:sp>
      </p:grpSp>
      <p:sp>
        <p:nvSpPr>
          <p:cNvPr id="50" name="Retângulo de cantos arredondados 11"/>
          <p:cNvSpPr/>
          <p:nvPr/>
        </p:nvSpPr>
        <p:spPr>
          <a:xfrm>
            <a:off x="5777390" y="2488791"/>
            <a:ext cx="2611033" cy="559513"/>
          </a:xfrm>
          <a:prstGeom prst="roundRect">
            <a:avLst>
              <a:gd name="adj" fmla="val 8468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10800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pt-BR" sz="1100" dirty="0">
                <a:solidFill>
                  <a:schemeClr val="tx1"/>
                </a:solidFill>
                <a:latin typeface="+mj-lt"/>
              </a:rPr>
              <a:t>PROXIMIDADE COM AEROPORTOS SISTÊMICOS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987824" y="5330407"/>
            <a:ext cx="5400600" cy="1282002"/>
            <a:chOff x="2987824" y="5166498"/>
            <a:chExt cx="5400600" cy="1282002"/>
          </a:xfrm>
        </p:grpSpPr>
        <p:sp>
          <p:nvSpPr>
            <p:cNvPr id="26" name="Retângulo de cantos arredondados 11"/>
            <p:cNvSpPr/>
            <p:nvPr/>
          </p:nvSpPr>
          <p:spPr>
            <a:xfrm>
              <a:off x="2987824" y="5166498"/>
              <a:ext cx="2611033" cy="559513"/>
            </a:xfrm>
            <a:prstGeom prst="roundRect">
              <a:avLst>
                <a:gd name="adj" fmla="val 8468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108000" rtlCol="0" anchor="ctr"/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Pct val="150000"/>
              </a:pPr>
              <a:r>
                <a:rPr lang="pt-BR" sz="1100" dirty="0">
                  <a:solidFill>
                    <a:schemeClr val="tx1"/>
                  </a:solidFill>
                  <a:latin typeface="+mj-lt"/>
                </a:rPr>
                <a:t>INTERESSE DAS </a:t>
              </a:r>
              <a:br>
                <a:rPr lang="pt-BR" sz="1100" dirty="0">
                  <a:solidFill>
                    <a:schemeClr val="tx1"/>
                  </a:solidFill>
                  <a:latin typeface="+mj-lt"/>
                </a:rPr>
              </a:br>
              <a:r>
                <a:rPr lang="pt-BR" sz="1100" dirty="0">
                  <a:solidFill>
                    <a:schemeClr val="tx1"/>
                  </a:solidFill>
                  <a:latin typeface="+mj-lt"/>
                </a:rPr>
                <a:t>COMPANHIAS AÉREAS</a:t>
              </a:r>
            </a:p>
          </p:txBody>
        </p:sp>
        <p:sp>
          <p:nvSpPr>
            <p:cNvPr id="27" name="Retângulo de cantos arredondados 11"/>
            <p:cNvSpPr/>
            <p:nvPr/>
          </p:nvSpPr>
          <p:spPr>
            <a:xfrm>
              <a:off x="5777391" y="5166498"/>
              <a:ext cx="2611033" cy="559513"/>
            </a:xfrm>
            <a:prstGeom prst="roundRect">
              <a:avLst>
                <a:gd name="adj" fmla="val 8468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108000" rtlCol="0" anchor="ctr"/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Pct val="150000"/>
              </a:pPr>
              <a:r>
                <a:rPr lang="pt-BR" sz="1100" dirty="0">
                  <a:solidFill>
                    <a:schemeClr val="tx1"/>
                  </a:solidFill>
                  <a:latin typeface="+mj-lt"/>
                </a:rPr>
                <a:t>INTERESSE DO ESTADO EM ASSUMIR A OPERAÇÃO DO AERÓDROMO</a:t>
              </a:r>
            </a:p>
          </p:txBody>
        </p:sp>
        <p:sp>
          <p:nvSpPr>
            <p:cNvPr id="28" name="Retângulo de cantos arredondados 27"/>
            <p:cNvSpPr/>
            <p:nvPr/>
          </p:nvSpPr>
          <p:spPr>
            <a:xfrm>
              <a:off x="2987824" y="5888987"/>
              <a:ext cx="2611033" cy="559513"/>
            </a:xfrm>
            <a:prstGeom prst="roundRect">
              <a:avLst>
                <a:gd name="adj" fmla="val 8468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108000" rtlCol="0" anchor="ctr"/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Pct val="150000"/>
              </a:pPr>
              <a:r>
                <a:rPr lang="pt-BR" sz="1100" dirty="0">
                  <a:solidFill>
                    <a:schemeClr val="tx1"/>
                  </a:solidFill>
                </a:rPr>
                <a:t>FATORES EXTERNOS QUE ATRASEM OU INVIABILIZEM A IMPLANTAÇÃO DO EMPREENDIMENTO</a:t>
              </a:r>
            </a:p>
          </p:txBody>
        </p:sp>
        <p:sp>
          <p:nvSpPr>
            <p:cNvPr id="29" name="Retângulo de cantos arredondados 11"/>
            <p:cNvSpPr/>
            <p:nvPr/>
          </p:nvSpPr>
          <p:spPr>
            <a:xfrm>
              <a:off x="5777391" y="5888987"/>
              <a:ext cx="2611033" cy="559513"/>
            </a:xfrm>
            <a:prstGeom prst="roundRect">
              <a:avLst>
                <a:gd name="adj" fmla="val 8468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108000" rtlCol="0" anchor="ctr"/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Pct val="150000"/>
              </a:pPr>
              <a:r>
                <a:rPr lang="pt-BR" sz="1100" dirty="0">
                  <a:solidFill>
                    <a:schemeClr val="tx1"/>
                  </a:solidFill>
                  <a:latin typeface="+mj-lt"/>
                </a:rPr>
                <a:t>FASE DO EMPREENDIMENTO</a:t>
              </a:r>
            </a:p>
          </p:txBody>
        </p:sp>
      </p:grpSp>
      <p:sp>
        <p:nvSpPr>
          <p:cNvPr id="30" name="Espaço Reservado para Número de Slide 2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98BD820B-6921-4BD4-BD47-F661A8F3065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142407" y="-18256"/>
            <a:ext cx="8928992" cy="1143000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6</a:t>
            </a:r>
            <a:r>
              <a:rPr lang="pt-BR" sz="22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. Investimentos estruturais: priorização 2016 – 2018</a:t>
            </a:r>
            <a:endParaRPr lang="pt-BR" sz="2200" b="1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3" grpId="0" animBg="1"/>
      <p:bldP spid="24" grpId="0" animBg="1"/>
      <p:bldP spid="25" grpId="0" animBg="1"/>
      <p:bldP spid="36" grpId="0" animBg="1"/>
      <p:bldP spid="37" grpId="0" animBg="1"/>
      <p:bldP spid="38" grpId="0" animBg="1"/>
      <p:bldP spid="44" grpId="0" animBg="1"/>
      <p:bldP spid="45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-72008" y="188640"/>
            <a:ext cx="9252520" cy="73866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</a:pPr>
            <a:r>
              <a:rPr lang="pt-BR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pt-BR" sz="2400" b="1" dirty="0">
              <a:solidFill>
                <a:schemeClr val="bg1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483768" y="260648"/>
            <a:ext cx="6336714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</a:pPr>
            <a:r>
              <a:rPr lang="en-US" b="1" dirty="0" err="1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Estratégia</a:t>
            </a: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implantação</a:t>
            </a: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: </a:t>
            </a:r>
            <a:r>
              <a:rPr lang="en-US" b="1" i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DECEA</a:t>
            </a:r>
            <a:endParaRPr lang="pt-BR" b="1" i="1" dirty="0">
              <a:solidFill>
                <a:srgbClr val="00206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LS aparelho equipamento atrasos voos Uberlândia aeroporto (Foto: Reprodução/TV Integração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34" y="323433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carta de navegação rna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46" y="869565"/>
            <a:ext cx="337744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29249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Rockwell" panose="02060603020205020403"/>
              </a:rPr>
              <a:t>EMS-A</a:t>
            </a:r>
            <a:endParaRPr lang="pt-BR" b="1" dirty="0">
              <a:solidFill>
                <a:schemeClr val="tx2"/>
              </a:solidFill>
              <a:latin typeface="Rockwell" panose="02060603020205020403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1" y="712317"/>
            <a:ext cx="2530712" cy="22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1566" y="3797682"/>
            <a:ext cx="7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Rockwell" panose="02060603020205020403"/>
              </a:rPr>
              <a:t>ALS</a:t>
            </a:r>
            <a:endParaRPr lang="pt-BR" b="1" dirty="0">
              <a:solidFill>
                <a:schemeClr val="tx2"/>
              </a:solidFill>
              <a:latin typeface="Rockwell" panose="02060603020205020403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" y="4167014"/>
            <a:ext cx="2520075" cy="2420888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006351" y="6322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Rockwell" panose="02060603020205020403"/>
              </a:rPr>
              <a:t>Cartas RNAV </a:t>
            </a:r>
            <a:endParaRPr lang="pt-BR" b="1" dirty="0">
              <a:solidFill>
                <a:schemeClr val="tx2"/>
              </a:solidFill>
              <a:latin typeface="Rockwell" panose="02060603020205020403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27790" y="2865001"/>
            <a:ext cx="66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Rockwell" panose="02060603020205020403"/>
              </a:rPr>
              <a:t>ILS</a:t>
            </a:r>
            <a:endParaRPr lang="pt-BR" b="1" dirty="0">
              <a:solidFill>
                <a:schemeClr val="tx2"/>
              </a:solidFill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31409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571472" y="1357298"/>
            <a:ext cx="8072494" cy="550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875" lvl="1" indent="0">
              <a:lnSpc>
                <a:spcPct val="11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SzPct val="87000"/>
            </a:pPr>
            <a:r>
              <a:rPr lang="pt-BR" sz="2000" dirty="0" smtClean="0">
                <a:latin typeface="+mn-lt"/>
              </a:rPr>
              <a:t>Regularização </a:t>
            </a:r>
            <a:r>
              <a:rPr lang="pt-BR" sz="2000" dirty="0">
                <a:latin typeface="+mn-lt"/>
              </a:rPr>
              <a:t>da situação patrimonial do sítio aeroportuário </a:t>
            </a:r>
            <a:br>
              <a:rPr lang="pt-BR" sz="2000" dirty="0">
                <a:latin typeface="+mn-lt"/>
              </a:rPr>
            </a:br>
            <a:r>
              <a:rPr lang="pt-BR" sz="1600" dirty="0">
                <a:latin typeface="+mn-lt"/>
              </a:rPr>
              <a:t>(documentação, zoneamento civil-militar, </a:t>
            </a:r>
            <a:r>
              <a:rPr lang="pt-BR" sz="1600" dirty="0" smtClean="0">
                <a:latin typeface="+mn-lt"/>
              </a:rPr>
              <a:t>desocupações)</a:t>
            </a:r>
          </a:p>
          <a:p>
            <a:pPr marL="15875" lvl="1" indent="0">
              <a:lnSpc>
                <a:spcPct val="11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SzPct val="87000"/>
            </a:pPr>
            <a:r>
              <a:rPr lang="pt-BR" sz="2000" dirty="0" smtClean="0">
                <a:latin typeface="+mn-lt"/>
              </a:rPr>
              <a:t>Proteção urbana do sítio </a:t>
            </a: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1600" dirty="0" smtClean="0">
                <a:latin typeface="+mn-lt"/>
              </a:rPr>
              <a:t>(aeródromo parte integrante da Lei de Uso e Ocupação do Solo)</a:t>
            </a:r>
            <a:endParaRPr lang="pt-BR" sz="1600" dirty="0">
              <a:latin typeface="+mn-lt"/>
            </a:endParaRPr>
          </a:p>
          <a:p>
            <a:pPr marL="15875" lvl="1" indent="0">
              <a:lnSpc>
                <a:spcPct val="11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SzPct val="87000"/>
            </a:pPr>
            <a:r>
              <a:rPr lang="pt-BR" sz="2000" dirty="0" smtClean="0">
                <a:latin typeface="+mn-lt"/>
              </a:rPr>
              <a:t>Custos </a:t>
            </a:r>
            <a:r>
              <a:rPr lang="pt-BR" sz="2000" dirty="0">
                <a:latin typeface="+mn-lt"/>
              </a:rPr>
              <a:t>e processos de desapropriações necessárias </a:t>
            </a:r>
            <a:br>
              <a:rPr lang="pt-BR" sz="2000" dirty="0">
                <a:latin typeface="+mn-lt"/>
              </a:rPr>
            </a:br>
            <a:r>
              <a:rPr lang="pt-BR" sz="1600" dirty="0">
                <a:latin typeface="+mn-lt"/>
              </a:rPr>
              <a:t>(imissão de posse para licitação)</a:t>
            </a:r>
          </a:p>
          <a:p>
            <a:pPr marL="15875" lvl="1" indent="0">
              <a:lnSpc>
                <a:spcPct val="11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SzPct val="87000"/>
            </a:pPr>
            <a:r>
              <a:rPr lang="pt-BR" sz="2000" dirty="0">
                <a:latin typeface="+mn-lt"/>
              </a:rPr>
              <a:t>Regularização dos convênios de delegação </a:t>
            </a:r>
            <a:br>
              <a:rPr lang="pt-BR" sz="2000" dirty="0">
                <a:latin typeface="+mn-lt"/>
              </a:rPr>
            </a:br>
            <a:r>
              <a:rPr lang="pt-BR" sz="1600" dirty="0">
                <a:latin typeface="+mn-lt"/>
              </a:rPr>
              <a:t>(Plano Geral de Outorgas</a:t>
            </a:r>
            <a:r>
              <a:rPr lang="pt-BR" sz="1600" dirty="0" smtClean="0">
                <a:latin typeface="+mn-lt"/>
              </a:rPr>
              <a:t>)</a:t>
            </a:r>
          </a:p>
          <a:p>
            <a:pPr marL="15875" lvl="1" indent="0">
              <a:lnSpc>
                <a:spcPct val="11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SzPct val="87000"/>
            </a:pPr>
            <a:r>
              <a:rPr lang="pt-BR" sz="2000" dirty="0" smtClean="0">
                <a:latin typeface="+mn-lt"/>
              </a:rPr>
              <a:t>Acesso viário externo e infra-estrutura básica </a:t>
            </a:r>
            <a:br>
              <a:rPr lang="pt-BR" sz="2000" dirty="0" smtClean="0">
                <a:latin typeface="+mn-lt"/>
              </a:rPr>
            </a:br>
            <a:r>
              <a:rPr lang="pt-BR" sz="1600" dirty="0" smtClean="0">
                <a:latin typeface="+mn-lt"/>
              </a:rPr>
              <a:t>(água, esgoto, telefonia, </a:t>
            </a:r>
            <a:r>
              <a:rPr lang="pt-BR" sz="1600" dirty="0" err="1" smtClean="0">
                <a:latin typeface="+mn-lt"/>
              </a:rPr>
              <a:t>etc</a:t>
            </a:r>
            <a:r>
              <a:rPr lang="pt-BR" sz="1600" dirty="0" smtClean="0">
                <a:latin typeface="+mn-lt"/>
              </a:rPr>
              <a:t>)</a:t>
            </a:r>
          </a:p>
          <a:p>
            <a:pPr marL="15875" lvl="1" indent="0">
              <a:lnSpc>
                <a:spcPct val="11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SzPct val="87000"/>
            </a:pPr>
            <a:r>
              <a:rPr lang="pt-BR" sz="2000" dirty="0" smtClean="0">
                <a:latin typeface="+mn-lt"/>
              </a:rPr>
              <a:t>Regularização </a:t>
            </a:r>
            <a:r>
              <a:rPr lang="pt-BR" sz="2000" dirty="0">
                <a:latin typeface="+mn-lt"/>
              </a:rPr>
              <a:t>de focos de risco aviário </a:t>
            </a:r>
            <a:br>
              <a:rPr lang="pt-BR" sz="2000" dirty="0">
                <a:latin typeface="+mn-lt"/>
              </a:rPr>
            </a:br>
            <a:r>
              <a:rPr lang="pt-BR" sz="1600" dirty="0">
                <a:latin typeface="+mn-lt"/>
              </a:rPr>
              <a:t>(lixões, matadouros </a:t>
            </a:r>
            <a:r>
              <a:rPr lang="pt-BR" sz="1600" dirty="0" err="1">
                <a:latin typeface="+mn-lt"/>
              </a:rPr>
              <a:t>etc</a:t>
            </a:r>
            <a:r>
              <a:rPr lang="pt-BR" sz="1600" dirty="0">
                <a:latin typeface="+mn-lt"/>
              </a:rPr>
              <a:t>)</a:t>
            </a:r>
          </a:p>
          <a:p>
            <a:pPr marL="15875" lvl="1" indent="0">
              <a:lnSpc>
                <a:spcPct val="11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SzPct val="87000"/>
            </a:pPr>
            <a:r>
              <a:rPr lang="pt-BR" sz="2000" dirty="0">
                <a:latin typeface="+mn-lt"/>
              </a:rPr>
              <a:t>Garantia da gestão e manutenção dos </a:t>
            </a:r>
            <a:r>
              <a:rPr lang="pt-BR" sz="2000" dirty="0" smtClean="0">
                <a:latin typeface="+mn-lt"/>
              </a:rPr>
              <a:t>investimentos</a:t>
            </a:r>
          </a:p>
          <a:p>
            <a:pPr marL="15875" lvl="1" indent="0">
              <a:lnSpc>
                <a:spcPct val="1100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  <a:buSzPct val="87000"/>
            </a:pPr>
            <a:r>
              <a:rPr lang="pt-BR" sz="2000" dirty="0" smtClean="0">
                <a:latin typeface="+mn-lt"/>
              </a:rPr>
              <a:t>Designação de efetivo para treinamento</a:t>
            </a:r>
            <a:endParaRPr lang="pt-BR" sz="2000" dirty="0">
              <a:latin typeface="+mn-lt"/>
            </a:endParaRPr>
          </a:p>
        </p:txBody>
      </p:sp>
      <p:pic>
        <p:nvPicPr>
          <p:cNvPr id="16385" name="Picture 1" descr="C:\Users\Maria Antonia\Pictures\Aeroporto-de-Aracatu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476639"/>
            <a:ext cx="3357566" cy="2238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7</a:t>
            </a:r>
            <a:r>
              <a:rPr lang="pt-BR" sz="24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. </a:t>
            </a:r>
            <a:r>
              <a:rPr lang="pt-BR" sz="24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Compromissos dos entes federativos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820B-6921-4BD4-BD47-F661A8F3065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37"/>
          <p:cNvSpPr>
            <a:spLocks noChangeArrowheads="1"/>
          </p:cNvSpPr>
          <p:nvPr/>
        </p:nvSpPr>
        <p:spPr bwMode="auto">
          <a:xfrm>
            <a:off x="869577" y="1066750"/>
            <a:ext cx="35317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B0F0"/>
                </a:solidFill>
                <a:latin typeface="Rockwell" pitchFamily="18" charset="0"/>
                <a:cs typeface="Arial" pitchFamily="34" charset="0"/>
              </a:rPr>
              <a:t>ARRECADAÇÃO - FNAC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92D050"/>
                </a:solidFill>
                <a:latin typeface="Rockwell" pitchFamily="18" charset="0"/>
                <a:cs typeface="Arial" pitchFamily="34" charset="0"/>
              </a:rPr>
              <a:t>INVESTIMENTO </a:t>
            </a:r>
            <a:r>
              <a:rPr lang="pt-BR" sz="1600" b="1" dirty="0" smtClean="0">
                <a:solidFill>
                  <a:srgbClr val="92D050"/>
                </a:solidFill>
                <a:latin typeface="Rockwell" pitchFamily="18" charset="0"/>
                <a:cs typeface="Arial" pitchFamily="34" charset="0"/>
              </a:rPr>
              <a:t>NECESSÁRIO</a:t>
            </a:r>
            <a:endParaRPr lang="pt-BR" sz="1600" b="1" dirty="0">
              <a:solidFill>
                <a:srgbClr val="92D05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103" name="Retângulo de cantos arredondados 102"/>
          <p:cNvSpPr/>
          <p:nvPr/>
        </p:nvSpPr>
        <p:spPr>
          <a:xfrm rot="16200000">
            <a:off x="-764013" y="3655532"/>
            <a:ext cx="3956400" cy="514681"/>
          </a:xfrm>
          <a:prstGeom prst="roundRect">
            <a:avLst>
              <a:gd name="adj" fmla="val 7807"/>
            </a:avLst>
          </a:prstGeom>
          <a:solidFill>
            <a:srgbClr val="00B0F0"/>
          </a:solidFill>
          <a:ln w="317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05" name="Conector reto 104"/>
          <p:cNvCxnSpPr/>
          <p:nvPr/>
        </p:nvCxnSpPr>
        <p:spPr>
          <a:xfrm>
            <a:off x="755576" y="5984728"/>
            <a:ext cx="777686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tângulo de cantos arredondados 105"/>
          <p:cNvSpPr/>
          <p:nvPr/>
        </p:nvSpPr>
        <p:spPr>
          <a:xfrm rot="16200000">
            <a:off x="1720214" y="5453144"/>
            <a:ext cx="361178" cy="514681"/>
          </a:xfrm>
          <a:prstGeom prst="roundRect">
            <a:avLst>
              <a:gd name="adj" fmla="val 7807"/>
            </a:avLst>
          </a:prstGeom>
          <a:solidFill>
            <a:srgbClr val="92D05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8" name="Retângulo de cantos arredondados 107"/>
          <p:cNvSpPr/>
          <p:nvPr/>
        </p:nvSpPr>
        <p:spPr>
          <a:xfrm rot="16200000">
            <a:off x="1596437" y="3956132"/>
            <a:ext cx="3355200" cy="514681"/>
          </a:xfrm>
          <a:prstGeom prst="roundRect">
            <a:avLst>
              <a:gd name="adj" fmla="val 7807"/>
            </a:avLst>
          </a:prstGeom>
          <a:solidFill>
            <a:srgbClr val="00B0F0"/>
          </a:solidFill>
          <a:ln w="317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9" name="Retângulo de cantos arredondados 108"/>
          <p:cNvSpPr/>
          <p:nvPr/>
        </p:nvSpPr>
        <p:spPr>
          <a:xfrm rot="16200000">
            <a:off x="3620454" y="5293531"/>
            <a:ext cx="680400" cy="514681"/>
          </a:xfrm>
          <a:prstGeom prst="roundRect">
            <a:avLst>
              <a:gd name="adj" fmla="val 7807"/>
            </a:avLst>
          </a:prstGeom>
          <a:solidFill>
            <a:srgbClr val="92D05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1" name="Retângulo de cantos arredondados 110"/>
          <p:cNvSpPr/>
          <p:nvPr/>
        </p:nvSpPr>
        <p:spPr>
          <a:xfrm rot="16200000">
            <a:off x="3553691" y="3853533"/>
            <a:ext cx="3560400" cy="514681"/>
          </a:xfrm>
          <a:prstGeom prst="roundRect">
            <a:avLst>
              <a:gd name="adj" fmla="val 7807"/>
            </a:avLst>
          </a:prstGeom>
          <a:solidFill>
            <a:srgbClr val="00B0F0"/>
          </a:solidFill>
          <a:ln w="317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9" name="Rectangle 16"/>
          <p:cNvSpPr/>
          <p:nvPr/>
        </p:nvSpPr>
        <p:spPr>
          <a:xfrm>
            <a:off x="857493" y="1628800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4.947 </a:t>
            </a:r>
            <a:r>
              <a:rPr lang="pt-BR" sz="1400" b="1" dirty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M</a:t>
            </a:r>
          </a:p>
        </p:txBody>
      </p:sp>
      <p:sp>
        <p:nvSpPr>
          <p:cNvPr id="120" name="Rectangle 16"/>
          <p:cNvSpPr/>
          <p:nvPr/>
        </p:nvSpPr>
        <p:spPr>
          <a:xfrm>
            <a:off x="1551512" y="5205108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92D050"/>
                </a:solidFill>
                <a:latin typeface="Rockwell" panose="02060603020205020403" pitchFamily="18" charset="0"/>
                <a:cs typeface="Arial" pitchFamily="34" charset="0"/>
              </a:rPr>
              <a:t>415 </a:t>
            </a:r>
            <a:r>
              <a:rPr lang="pt-BR" sz="1400" b="1" dirty="0">
                <a:solidFill>
                  <a:srgbClr val="92D050"/>
                </a:solidFill>
                <a:latin typeface="Rockwell" panose="02060603020205020403" pitchFamily="18" charset="0"/>
                <a:cs typeface="Arial" pitchFamily="34" charset="0"/>
              </a:rPr>
              <a:t>M</a:t>
            </a:r>
          </a:p>
        </p:txBody>
      </p:sp>
      <p:sp>
        <p:nvSpPr>
          <p:cNvPr id="122" name="Rectangle 16"/>
          <p:cNvSpPr/>
          <p:nvPr/>
        </p:nvSpPr>
        <p:spPr>
          <a:xfrm>
            <a:off x="2915816" y="2204864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4.193 </a:t>
            </a:r>
            <a:r>
              <a:rPr lang="pt-BR" sz="1400" b="1" dirty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M</a:t>
            </a:r>
          </a:p>
        </p:txBody>
      </p:sp>
      <p:sp>
        <p:nvSpPr>
          <p:cNvPr id="123" name="Rectangle 16"/>
          <p:cNvSpPr/>
          <p:nvPr/>
        </p:nvSpPr>
        <p:spPr>
          <a:xfrm>
            <a:off x="3548778" y="4903891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92D050"/>
                </a:solidFill>
                <a:latin typeface="Rockwell" panose="02060603020205020403" pitchFamily="18" charset="0"/>
                <a:cs typeface="Arial" pitchFamily="34" charset="0"/>
              </a:rPr>
              <a:t>1.000 </a:t>
            </a:r>
            <a:r>
              <a:rPr lang="pt-BR" sz="1400" b="1" dirty="0">
                <a:solidFill>
                  <a:srgbClr val="92D050"/>
                </a:solidFill>
                <a:latin typeface="Rockwell" panose="02060603020205020403" pitchFamily="18" charset="0"/>
                <a:cs typeface="Arial" pitchFamily="34" charset="0"/>
              </a:rPr>
              <a:t>M</a:t>
            </a:r>
          </a:p>
        </p:txBody>
      </p:sp>
      <p:sp>
        <p:nvSpPr>
          <p:cNvPr id="125" name="Rectangle 16"/>
          <p:cNvSpPr/>
          <p:nvPr/>
        </p:nvSpPr>
        <p:spPr>
          <a:xfrm>
            <a:off x="7006830" y="1825079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4.707 </a:t>
            </a:r>
            <a:r>
              <a:rPr lang="pt-BR" sz="1400" b="1" dirty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M</a:t>
            </a:r>
          </a:p>
        </p:txBody>
      </p:sp>
      <p:sp>
        <p:nvSpPr>
          <p:cNvPr id="126" name="Rectangle 16"/>
          <p:cNvSpPr/>
          <p:nvPr/>
        </p:nvSpPr>
        <p:spPr>
          <a:xfrm>
            <a:off x="5671215" y="4941168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92D050"/>
                </a:solidFill>
                <a:latin typeface="Rockwell" panose="02060603020205020403" pitchFamily="18" charset="0"/>
                <a:cs typeface="Arial" pitchFamily="34" charset="0"/>
              </a:rPr>
              <a:t>765 </a:t>
            </a:r>
            <a:r>
              <a:rPr lang="pt-BR" sz="1400" b="1" dirty="0">
                <a:solidFill>
                  <a:srgbClr val="92D050"/>
                </a:solidFill>
                <a:latin typeface="Rockwell" panose="02060603020205020403" pitchFamily="18" charset="0"/>
                <a:cs typeface="Arial" pitchFamily="34" charset="0"/>
              </a:rPr>
              <a:t>M</a:t>
            </a:r>
          </a:p>
        </p:txBody>
      </p:sp>
      <p:sp>
        <p:nvSpPr>
          <p:cNvPr id="127" name="Rectangle 16"/>
          <p:cNvSpPr/>
          <p:nvPr/>
        </p:nvSpPr>
        <p:spPr>
          <a:xfrm>
            <a:off x="4986380" y="2041103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4.450 </a:t>
            </a:r>
            <a:r>
              <a:rPr lang="pt-BR" sz="1400" b="1" dirty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M</a:t>
            </a:r>
          </a:p>
        </p:txBody>
      </p:sp>
      <p:sp>
        <p:nvSpPr>
          <p:cNvPr id="130" name="Retângulo de cantos arredondados 129"/>
          <p:cNvSpPr/>
          <p:nvPr/>
        </p:nvSpPr>
        <p:spPr>
          <a:xfrm rot="16200000">
            <a:off x="5491778" y="3750934"/>
            <a:ext cx="3765600" cy="514681"/>
          </a:xfrm>
          <a:prstGeom prst="roundRect">
            <a:avLst>
              <a:gd name="adj" fmla="val 7807"/>
            </a:avLst>
          </a:prstGeom>
          <a:solidFill>
            <a:srgbClr val="00B0F0"/>
          </a:solidFill>
          <a:ln w="317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1354874" y="6068032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2017</a:t>
            </a:r>
            <a:endParaRPr kumimoji="0" lang="pt-BR" sz="28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77"/>
          <p:cNvSpPr>
            <a:spLocks noChangeArrowheads="1"/>
          </p:cNvSpPr>
          <p:nvPr/>
        </p:nvSpPr>
        <p:spPr bwMode="auto">
          <a:xfrm>
            <a:off x="3434499" y="6068032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2018</a:t>
            </a:r>
            <a:endParaRPr kumimoji="0" lang="pt-BR" sz="28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77"/>
          <p:cNvSpPr>
            <a:spLocks noChangeArrowheads="1"/>
          </p:cNvSpPr>
          <p:nvPr/>
        </p:nvSpPr>
        <p:spPr bwMode="auto">
          <a:xfrm>
            <a:off x="5514124" y="6068032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2019</a:t>
            </a:r>
            <a:endParaRPr kumimoji="0" lang="pt-BR" sz="28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77"/>
          <p:cNvSpPr>
            <a:spLocks noChangeArrowheads="1"/>
          </p:cNvSpPr>
          <p:nvPr/>
        </p:nvSpPr>
        <p:spPr bwMode="auto">
          <a:xfrm>
            <a:off x="7593749" y="6068032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2020</a:t>
            </a:r>
            <a:endParaRPr kumimoji="0" lang="pt-BR" sz="28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tângulo de cantos arredondados 128"/>
          <p:cNvSpPr/>
          <p:nvPr/>
        </p:nvSpPr>
        <p:spPr>
          <a:xfrm rot="16200000">
            <a:off x="7928853" y="5513133"/>
            <a:ext cx="241200" cy="514681"/>
          </a:xfrm>
          <a:prstGeom prst="roundRect">
            <a:avLst>
              <a:gd name="adj" fmla="val 7807"/>
            </a:avLst>
          </a:prstGeom>
          <a:solidFill>
            <a:srgbClr val="92D05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Rectangle 16"/>
          <p:cNvSpPr/>
          <p:nvPr/>
        </p:nvSpPr>
        <p:spPr>
          <a:xfrm>
            <a:off x="7668829" y="5373216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92D050"/>
                </a:solidFill>
                <a:latin typeface="Rockwell" panose="02060603020205020403" pitchFamily="18" charset="0"/>
                <a:cs typeface="Arial" pitchFamily="34" charset="0"/>
              </a:rPr>
              <a:t>220 </a:t>
            </a:r>
            <a:r>
              <a:rPr lang="pt-BR" sz="1400" b="1" dirty="0">
                <a:solidFill>
                  <a:srgbClr val="92D050"/>
                </a:solidFill>
                <a:latin typeface="Rockwell" panose="02060603020205020403" pitchFamily="18" charset="0"/>
                <a:cs typeface="Arial" pitchFamily="34" charset="0"/>
              </a:rPr>
              <a:t>M</a:t>
            </a:r>
          </a:p>
        </p:txBody>
      </p:sp>
      <p:sp>
        <p:nvSpPr>
          <p:cNvPr id="38" name="Retângulo 56"/>
          <p:cNvSpPr/>
          <p:nvPr/>
        </p:nvSpPr>
        <p:spPr>
          <a:xfrm>
            <a:off x="64616" y="-804639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FONTE DOS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RECURSOS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 rot="16200000">
            <a:off x="5690620" y="5310590"/>
            <a:ext cx="680400" cy="514681"/>
          </a:xfrm>
          <a:prstGeom prst="roundRect">
            <a:avLst>
              <a:gd name="adj" fmla="val 7807"/>
            </a:avLst>
          </a:prstGeom>
          <a:solidFill>
            <a:srgbClr val="92D05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5076055" y="1268760"/>
            <a:ext cx="237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1600" b="1" dirty="0">
                <a:solidFill>
                  <a:srgbClr val="92D050"/>
                </a:solidFill>
                <a:latin typeface="Rockwell" pitchFamily="18" charset="0"/>
                <a:cs typeface="Arial" pitchFamily="34" charset="0"/>
              </a:rPr>
              <a:t>R$   </a:t>
            </a:r>
            <a:r>
              <a:rPr lang="pt-BR" sz="1600" b="1" dirty="0" smtClean="0">
                <a:solidFill>
                  <a:srgbClr val="92D050"/>
                </a:solidFill>
                <a:latin typeface="Rockwell" pitchFamily="18" charset="0"/>
                <a:cs typeface="Arial" pitchFamily="34" charset="0"/>
              </a:rPr>
              <a:t>2.400 </a:t>
            </a:r>
            <a:r>
              <a:rPr lang="pt-BR" sz="1600" b="1" dirty="0">
                <a:solidFill>
                  <a:srgbClr val="92D050"/>
                </a:solidFill>
                <a:latin typeface="Rockwell" pitchFamily="18" charset="0"/>
                <a:cs typeface="Arial" pitchFamily="34" charset="0"/>
              </a:rPr>
              <a:t>milhões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004048" y="1052736"/>
            <a:ext cx="253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1600" b="1" dirty="0">
                <a:solidFill>
                  <a:srgbClr val="00B0F0"/>
                </a:solidFill>
                <a:latin typeface="Rockwell" pitchFamily="18" charset="0"/>
                <a:cs typeface="Arial" pitchFamily="34" charset="0"/>
              </a:rPr>
              <a:t>R$ 18.298 milhões</a:t>
            </a:r>
          </a:p>
        </p:txBody>
      </p:sp>
      <p:sp>
        <p:nvSpPr>
          <p:cNvPr id="29" name="Espaço Reservado para Número de Slide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BR" sz="1200" dirty="0"/>
          </a:p>
        </p:txBody>
      </p:sp>
      <p:sp>
        <p:nvSpPr>
          <p:cNvPr id="31" name="Espaço Reservado para Número de Slide 6"/>
          <p:cNvSpPr txBox="1">
            <a:spLocks/>
          </p:cNvSpPr>
          <p:nvPr/>
        </p:nvSpPr>
        <p:spPr>
          <a:xfrm>
            <a:off x="673224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Cronograma financeiro: 2017 – 2020</a:t>
            </a:r>
            <a:br>
              <a:rPr lang="pt-BR" sz="2400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rgbClr val="00206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Espaço Reservado para Número de Slid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820B-6921-4BD4-BD47-F661A8F3065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 animBg="1"/>
      <p:bldP spid="106" grpId="0" animBg="1"/>
      <p:bldP spid="108" grpId="0" animBg="1"/>
      <p:bldP spid="109" grpId="0" animBg="1"/>
      <p:bldP spid="111" grpId="0" animBg="1"/>
      <p:bldP spid="119" grpId="0"/>
      <p:bldP spid="120" grpId="0"/>
      <p:bldP spid="122" grpId="0"/>
      <p:bldP spid="123" grpId="0"/>
      <p:bldP spid="125" grpId="0"/>
      <p:bldP spid="126" grpId="0"/>
      <p:bldP spid="127" grpId="0"/>
      <p:bldP spid="130" grpId="0" animBg="1"/>
      <p:bldP spid="35" grpId="0" animBg="1"/>
      <p:bldP spid="36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8. Subvenção: estrutura e orçamento</a:t>
            </a:r>
            <a:endParaRPr lang="pt-BR" sz="2400" b="1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 – Requisitos legais (lei13.097 / 2015)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>
                <a:solidFill>
                  <a:srgbClr val="7030A0"/>
                </a:solidFill>
              </a:rPr>
              <a:t>Artigo 114</a:t>
            </a:r>
            <a:r>
              <a:rPr lang="pt-BR" sz="2400" dirty="0" smtClean="0"/>
              <a:t>: cria o PDAR – Programa de Desenvolvimento da Aviação regional</a:t>
            </a:r>
          </a:p>
          <a:p>
            <a:r>
              <a:rPr lang="pt-BR" sz="2400" dirty="0" smtClean="0">
                <a:solidFill>
                  <a:srgbClr val="7030A0"/>
                </a:solidFill>
              </a:rPr>
              <a:t>Artigo 115</a:t>
            </a:r>
            <a:r>
              <a:rPr lang="pt-BR" sz="2400" dirty="0" smtClean="0"/>
              <a:t>: </a:t>
            </a:r>
          </a:p>
          <a:p>
            <a:pPr lvl="1"/>
            <a:r>
              <a:rPr lang="pt-BR" sz="2000" dirty="0" smtClean="0"/>
              <a:t>Aeroporto regional: pequeno ou médio porte, com movimentação anual inferior a 600 mil passageiros. Na região da Amazônia Legal o limite para 800 mil</a:t>
            </a:r>
          </a:p>
          <a:p>
            <a:pPr lvl="1"/>
            <a:r>
              <a:rPr lang="pt-BR" sz="2000" dirty="0" smtClean="0"/>
              <a:t>Rota regional: voos que tenham origem ou destino aeroporto regional</a:t>
            </a:r>
            <a:endParaRPr lang="pt-BR" sz="2000" dirty="0"/>
          </a:p>
          <a:p>
            <a:r>
              <a:rPr lang="pt-BR" sz="2400" dirty="0">
                <a:solidFill>
                  <a:srgbClr val="7030A0"/>
                </a:solidFill>
              </a:rPr>
              <a:t>Artigo 116</a:t>
            </a:r>
            <a:r>
              <a:rPr lang="pt-BR" sz="2400" dirty="0"/>
              <a:t>: Objetivos do PDAR</a:t>
            </a:r>
            <a:endParaRPr lang="pt-BR" sz="2000" dirty="0"/>
          </a:p>
          <a:p>
            <a:pPr lvl="1"/>
            <a:r>
              <a:rPr lang="pt-BR" sz="2000" dirty="0"/>
              <a:t>Aumentar o acesso ao transporte </a:t>
            </a:r>
            <a:r>
              <a:rPr lang="pt-BR" sz="2000" dirty="0" smtClean="0"/>
              <a:t>aéreo</a:t>
            </a:r>
            <a:endParaRPr lang="pt-BR" sz="2000" dirty="0"/>
          </a:p>
          <a:p>
            <a:pPr lvl="1"/>
            <a:r>
              <a:rPr lang="pt-BR" sz="2000" dirty="0"/>
              <a:t>Integrar comunidades </a:t>
            </a:r>
            <a:r>
              <a:rPr lang="pt-BR" sz="2000" dirty="0" smtClean="0"/>
              <a:t>isoladas</a:t>
            </a:r>
          </a:p>
          <a:p>
            <a:pPr lvl="1"/>
            <a:r>
              <a:rPr lang="pt-BR" sz="2000" dirty="0" smtClean="0"/>
              <a:t>Facilitar o acesso a regiões com potencial turístico</a:t>
            </a:r>
            <a:endParaRPr lang="pt-BR" sz="2000" dirty="0"/>
          </a:p>
          <a:p>
            <a:endParaRPr lang="pt-BR" sz="2400" dirty="0" smtClean="0"/>
          </a:p>
          <a:p>
            <a:endParaRPr lang="pt-BR" sz="2800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65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 – Modelo de subvenção: fundamentos &amp; características</a:t>
            </a:r>
          </a:p>
          <a:p>
            <a:pPr marL="0" indent="0">
              <a:buNone/>
            </a:pPr>
            <a:endParaRPr lang="pt-BR" sz="2200" dirty="0" smtClean="0"/>
          </a:p>
          <a:p>
            <a:pPr marL="0" indent="0">
              <a:buNone/>
            </a:pPr>
            <a:r>
              <a:rPr lang="pt-BR" sz="2200" dirty="0" smtClean="0"/>
              <a:t>O modelo de subvenção proposto se baseia em três aspectos:</a:t>
            </a:r>
          </a:p>
          <a:p>
            <a:pPr marL="0" indent="0">
              <a:buNone/>
            </a:pPr>
            <a:endParaRPr lang="pt-BR" sz="2200" dirty="0"/>
          </a:p>
          <a:p>
            <a:pPr marL="457200" indent="-457200">
              <a:buFont typeface="+mj-lt"/>
              <a:buAutoNum type="arabicParenR"/>
            </a:pPr>
            <a:r>
              <a:rPr lang="pt-BR" sz="2200" dirty="0" smtClean="0"/>
              <a:t>Menor subsídio por passageiro transportado</a:t>
            </a:r>
          </a:p>
          <a:p>
            <a:pPr marL="457200" indent="-457200">
              <a:buFont typeface="+mj-lt"/>
              <a:buAutoNum type="arabicParenR"/>
            </a:pPr>
            <a:endParaRPr lang="pt-BR" sz="2200" dirty="0" smtClean="0"/>
          </a:p>
          <a:p>
            <a:pPr marL="457200" indent="-457200">
              <a:buFont typeface="+mj-lt"/>
              <a:buAutoNum type="arabicParenR"/>
            </a:pPr>
            <a:r>
              <a:rPr lang="pt-BR" sz="2200" dirty="0" smtClean="0"/>
              <a:t>Acesso à subvenção através de licitação pública</a:t>
            </a:r>
          </a:p>
          <a:p>
            <a:pPr marL="457200" indent="-457200">
              <a:buFont typeface="+mj-lt"/>
              <a:buAutoNum type="arabicParenR"/>
            </a:pPr>
            <a:endParaRPr lang="pt-BR" sz="2200" dirty="0" smtClean="0"/>
          </a:p>
          <a:p>
            <a:pPr marL="457200" indent="-457200">
              <a:buFont typeface="+mj-lt"/>
              <a:buAutoNum type="arabicParenR"/>
            </a:pPr>
            <a:r>
              <a:rPr lang="pt-BR" sz="2200" dirty="0" smtClean="0"/>
              <a:t>Abrangência restrita à Amazônia Legal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5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 smtClean="0"/>
              <a:t>Principais características do modelo de subvenção:</a:t>
            </a:r>
          </a:p>
          <a:p>
            <a:pPr marL="0" indent="0">
              <a:buNone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Atendimento a localidades da Amazônia Legal integrantes da rede de aeroportos regionais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Seleção pelo menor valor de subsídio por passageiro transportado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Liberdade para escolha do aeroporto destino (a partir da localidade a ser atendida, respeitadas as condições de conectividade no destino)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Número mínimo de frequências semanais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Índices mínimos de regularidade e pontualidade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Multa em caso de descontinuidade dos serviços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Sem exclusividade de operação na rota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19179" r="3380" b="4973"/>
          <a:stretch/>
        </p:blipFill>
        <p:spPr bwMode="auto">
          <a:xfrm>
            <a:off x="6865695" y="4078618"/>
            <a:ext cx="1785950" cy="1439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418058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Subvenção: fundamentos &amp; características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399276" cy="43819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kern="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Programa de </a:t>
            </a:r>
            <a:r>
              <a:rPr lang="pt-BR" sz="2000" b="1" kern="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Aviação Regional</a:t>
            </a:r>
            <a:r>
              <a:rPr lang="pt-BR" sz="2000" b="1" kern="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: objetivos &amp; dimensões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kern="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Histórico e situação atual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kern="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Construção da Rede Regional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kern="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Especificação dos investimentos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kern="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Adequação das condições de </a:t>
            </a:r>
            <a:r>
              <a:rPr lang="pt-BR" sz="2000" b="1" i="1" kern="0" dirty="0" err="1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safety</a:t>
            </a:r>
            <a:r>
              <a:rPr lang="pt-BR" sz="2000" b="1" kern="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 &amp; </a:t>
            </a:r>
            <a:r>
              <a:rPr lang="pt-BR" sz="2000" b="1" i="1" kern="0" dirty="0" err="1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security</a:t>
            </a:r>
            <a:endParaRPr lang="pt-BR" sz="2000" b="1" i="1" kern="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kern="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Investimentos estruturais: priorização 2016 - 2018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kern="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Compromissos </a:t>
            </a:r>
            <a:r>
              <a:rPr lang="pt-BR" sz="2000" b="1" kern="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dos entes federativos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kern="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Arial" pitchFamily="34" charset="0"/>
              </a:rPr>
              <a:t>Subvenções: estrutura e orçamento</a:t>
            </a:r>
            <a:endParaRPr lang="pt-BR" sz="2000" b="1" kern="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6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559" r="25714" b="598"/>
          <a:stretch/>
        </p:blipFill>
        <p:spPr>
          <a:xfrm>
            <a:off x="4374299" y="1352550"/>
            <a:ext cx="4669972" cy="442595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701006"/>
            <a:ext cx="8291264" cy="63976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Lista dos aeroportos (rede de interesse regional)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330824" cy="5400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1400" b="1" dirty="0">
                <a:solidFill>
                  <a:srgbClr val="00B050"/>
                </a:solidFill>
                <a:ea typeface="Segoe UI" panose="020B0502040204020203" pitchFamily="34" charset="0"/>
              </a:rPr>
              <a:t>ALTA </a:t>
            </a:r>
            <a:r>
              <a:rPr lang="pt-BR" sz="1400" b="1" dirty="0" smtClean="0">
                <a:solidFill>
                  <a:srgbClr val="00B050"/>
                </a:solidFill>
                <a:ea typeface="Segoe UI" panose="020B0502040204020203" pitchFamily="34" charset="0"/>
              </a:rPr>
              <a:t>FLORESTA*</a:t>
            </a:r>
            <a:endParaRPr lang="pt-BR" sz="1400" b="1" dirty="0">
              <a:solidFill>
                <a:srgbClr val="00B05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1400" b="1" dirty="0">
                <a:solidFill>
                  <a:srgbClr val="00B050"/>
                </a:solidFill>
                <a:ea typeface="Segoe UI" panose="020B0502040204020203" pitchFamily="34" charset="0"/>
              </a:rPr>
              <a:t>BARRA DO GARÇAS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rgbClr val="00B050"/>
                </a:solidFill>
                <a:ea typeface="Segoe UI" panose="020B0502040204020203" pitchFamily="34" charset="0"/>
              </a:rPr>
              <a:t>RONDONÓPOLIS*</a:t>
            </a:r>
            <a:endParaRPr lang="pt-BR" sz="1400" b="1" dirty="0">
              <a:solidFill>
                <a:srgbClr val="00B05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1400" b="1" dirty="0">
                <a:solidFill>
                  <a:srgbClr val="00B050"/>
                </a:solidFill>
                <a:ea typeface="Segoe UI" panose="020B0502040204020203" pitchFamily="34" charset="0"/>
              </a:rPr>
              <a:t>SINOP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CÁCERES*</a:t>
            </a:r>
            <a:endParaRPr lang="pt-BR" sz="1400" b="1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JUARA*</a:t>
            </a:r>
            <a:endParaRPr lang="pt-BR" sz="1400" b="1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JUÍNA*</a:t>
            </a:r>
            <a:endParaRPr lang="pt-BR" sz="1400" b="1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MATUPÁ*</a:t>
            </a:r>
            <a:endParaRPr lang="pt-BR" sz="1400" b="1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1400" b="1" dirty="0">
                <a:solidFill>
                  <a:srgbClr val="0070C0"/>
                </a:solidFill>
                <a:ea typeface="Segoe UI" panose="020B0502040204020203" pitchFamily="34" charset="0"/>
              </a:rPr>
              <a:t>PONTES E </a:t>
            </a:r>
            <a:r>
              <a:rPr lang="pt-BR" sz="1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LACERDA*</a:t>
            </a:r>
            <a:endParaRPr lang="pt-BR" sz="1400" b="1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SÃO </a:t>
            </a:r>
            <a:r>
              <a:rPr lang="pt-BR" sz="1400" b="1" dirty="0">
                <a:solidFill>
                  <a:srgbClr val="0070C0"/>
                </a:solidFill>
                <a:ea typeface="Segoe UI" panose="020B0502040204020203" pitchFamily="34" charset="0"/>
              </a:rPr>
              <a:t>FÉLIX DO </a:t>
            </a:r>
            <a:r>
              <a:rPr lang="pt-BR" sz="1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ARAGUAIA*</a:t>
            </a:r>
            <a:endParaRPr lang="pt-BR" sz="1400" b="1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TANGARÁ </a:t>
            </a:r>
            <a:r>
              <a:rPr lang="pt-BR" sz="1400" b="1" dirty="0">
                <a:solidFill>
                  <a:srgbClr val="0070C0"/>
                </a:solidFill>
                <a:ea typeface="Segoe UI" panose="020B0502040204020203" pitchFamily="34" charset="0"/>
              </a:rPr>
              <a:t>DA SERRA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400" b="1" dirty="0">
                <a:solidFill>
                  <a:srgbClr val="0070C0"/>
                </a:solidFill>
                <a:ea typeface="Segoe UI" panose="020B0502040204020203" pitchFamily="34" charset="0"/>
              </a:rPr>
              <a:t>VILA </a:t>
            </a:r>
            <a:r>
              <a:rPr lang="pt-BR" sz="1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RICA*</a:t>
            </a:r>
            <a:endParaRPr lang="pt-BR" sz="1400" b="1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1400" b="1" dirty="0">
                <a:solidFill>
                  <a:srgbClr val="FF0000"/>
                </a:solidFill>
                <a:ea typeface="Segoe UI" panose="020B0502040204020203" pitchFamily="34" charset="0"/>
              </a:rPr>
              <a:t>LUCAS DO RIO VERDE</a:t>
            </a:r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58880" y="6304235"/>
            <a:ext cx="2133600" cy="365125"/>
          </a:xfrm>
        </p:spPr>
        <p:txBody>
          <a:bodyPr/>
          <a:lstStyle/>
          <a:p>
            <a:fld id="{D27BA877-BF1F-4D95-91D3-C4F2BF3A2E0B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1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83968" y="5589240"/>
            <a:ext cx="4330824" cy="1179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b="1" dirty="0" smtClean="0">
                <a:ea typeface="Segoe UI" panose="020B0502040204020203" pitchFamily="34" charset="0"/>
              </a:rPr>
              <a:t>LEGENDA: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rgbClr val="00B050"/>
                </a:solidFill>
                <a:ea typeface="Segoe UI" panose="020B0502040204020203" pitchFamily="34" charset="0"/>
              </a:rPr>
              <a:t>PRIORIDADES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CARTEIRA DE PROJETOS 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rgbClr val="FF0000"/>
                </a:solidFill>
                <a:ea typeface="Segoe UI" panose="020B0502040204020203" pitchFamily="34" charset="0"/>
              </a:rPr>
              <a:t>SUSPENSOS</a:t>
            </a:r>
            <a:endParaRPr lang="pt-BR" sz="1400" b="1" dirty="0">
              <a:solidFill>
                <a:srgbClr val="FF0000"/>
              </a:solidFill>
              <a:ea typeface="Segoe UI" panose="020B0502040204020203" pitchFamily="34" charset="0"/>
            </a:endParaRPr>
          </a:p>
          <a:p>
            <a:pPr marL="0" indent="0">
              <a:buNone/>
            </a:pPr>
            <a:r>
              <a:rPr lang="pt-BR" sz="1400" b="1" dirty="0" smtClean="0">
                <a:solidFill>
                  <a:srgbClr val="00B050"/>
                </a:solidFill>
                <a:ea typeface="Segoe UI" panose="020B0502040204020203" pitchFamily="34" charset="0"/>
              </a:rPr>
              <a:t>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084691" y="1554290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Aeroportos PIL</a:t>
            </a:r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Mato Grosso</a:t>
            </a:r>
            <a:endParaRPr lang="pt-BR" sz="2400" b="1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95536" y="4797152"/>
            <a:ext cx="4330824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100" b="1" dirty="0" smtClean="0">
                <a:ea typeface="Segoe UI" panose="020B0502040204020203" pitchFamily="34" charset="0"/>
              </a:rPr>
              <a:t>*PROJETISTA É A PACS ENAR</a:t>
            </a:r>
            <a:endParaRPr lang="pt-BR" sz="1100" b="1" dirty="0" smtClean="0">
              <a:solidFill>
                <a:srgbClr val="00B050"/>
              </a:solidFill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8291264" cy="63976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Carteira de investimentos: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5987008" cy="540060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AP EM ELABORAÇÃO </a:t>
            </a:r>
            <a:endParaRPr lang="pt-B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chemeClr val="tx2"/>
                </a:solidFill>
                <a:ea typeface="Segoe UI" panose="020B0502040204020203" pitchFamily="34" charset="0"/>
              </a:rPr>
              <a:t>BARRA DO GARÇAS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  <a:ea typeface="Segoe UI" panose="020B0502040204020203" pitchFamily="34" charset="0"/>
              </a:rPr>
              <a:t>PBZPA CONCLUÍDO E PROTOCOLADO NO DECEA;  </a:t>
            </a:r>
            <a:r>
              <a:rPr lang="pt-BR" sz="1400" dirty="0" smtClean="0">
                <a:solidFill>
                  <a:schemeClr val="tx2"/>
                </a:solidFill>
                <a:ea typeface="Segoe UI" panose="020B0502040204020203" pitchFamily="34" charset="0"/>
              </a:rPr>
              <a:t>LICENC. AMB. EM ANDAMENTO;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chemeClr val="tx2"/>
                </a:solidFill>
                <a:ea typeface="Segoe UI" panose="020B0502040204020203" pitchFamily="34" charset="0"/>
              </a:rPr>
              <a:t>RONDONÓPOLIS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  <a:ea typeface="Segoe UI" panose="020B0502040204020203" pitchFamily="34" charset="0"/>
              </a:rPr>
              <a:t>PBZPA CONCLUÍDO E PROTOCOLADO NO DECEA; </a:t>
            </a:r>
            <a:r>
              <a:rPr lang="pt-BR" sz="1400" dirty="0" smtClean="0">
                <a:solidFill>
                  <a:schemeClr val="tx2"/>
                </a:solidFill>
                <a:ea typeface="Segoe UI" panose="020B0502040204020203" pitchFamily="34" charset="0"/>
              </a:rPr>
              <a:t>LICENC. AMB. PRÉVIA EMITIDA; LICENÇA AMBIENTAL DE INSTALAÇÃO EM ANDAMENTO;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chemeClr val="tx2"/>
                </a:solidFill>
                <a:ea typeface="Segoe UI" panose="020B0502040204020203" pitchFamily="34" charset="0"/>
              </a:rPr>
              <a:t>SINOP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  <a:ea typeface="Segoe UI" panose="020B0502040204020203" pitchFamily="34" charset="0"/>
              </a:rPr>
              <a:t>PBZPA CONCLUÍDO E PROTOCOLADO NO DECEA; LICENC. AMB. PRÉVIA EMITIDA; LICENÇA AMBIENTAL DE INSTALAÇÃO EM </a:t>
            </a:r>
            <a:r>
              <a:rPr lang="pt-BR" sz="1400" dirty="0" smtClean="0">
                <a:solidFill>
                  <a:schemeClr val="tx2"/>
                </a:solidFill>
                <a:ea typeface="Segoe UI" panose="020B0502040204020203" pitchFamily="34" charset="0"/>
              </a:rPr>
              <a:t>ANDAMENTO; 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400" b="1" dirty="0" smtClean="0">
                <a:solidFill>
                  <a:schemeClr val="tx2"/>
                </a:solidFill>
                <a:ea typeface="Segoe UI" panose="020B0502040204020203" pitchFamily="34" charset="0"/>
              </a:rPr>
              <a:t>TANGARÁ DA SERRA</a:t>
            </a:r>
          </a:p>
          <a:p>
            <a:pPr marL="857250" lvl="2" indent="-457200"/>
            <a:r>
              <a:rPr lang="pt-BR" sz="1400" dirty="0" smtClean="0">
                <a:solidFill>
                  <a:schemeClr val="tx2"/>
                </a:solidFill>
                <a:ea typeface="Segoe UI" panose="020B0502040204020203" pitchFamily="34" charset="0"/>
              </a:rPr>
              <a:t>PBZPA CONCLUÍDO</a:t>
            </a:r>
            <a:r>
              <a:rPr lang="pt-BR" sz="1400" dirty="0">
                <a:solidFill>
                  <a:schemeClr val="tx2"/>
                </a:solidFill>
                <a:ea typeface="Segoe UI" panose="020B0502040204020203" pitchFamily="34" charset="0"/>
              </a:rPr>
              <a:t>; </a:t>
            </a:r>
            <a:r>
              <a:rPr lang="pt-BR" sz="1400" dirty="0" smtClean="0">
                <a:solidFill>
                  <a:schemeClr val="tx2"/>
                </a:solidFill>
                <a:ea typeface="Segoe UI" panose="020B0502040204020203" pitchFamily="34" charset="0"/>
              </a:rPr>
              <a:t>LICENÇA AMBIENTAL </a:t>
            </a:r>
            <a:r>
              <a:rPr lang="pt-BR" sz="1400" dirty="0">
                <a:solidFill>
                  <a:schemeClr val="tx2"/>
                </a:solidFill>
                <a:ea typeface="Segoe UI" panose="020B0502040204020203" pitchFamily="34" charset="0"/>
              </a:rPr>
              <a:t>PRÉVIA  E LICENÇA AMBIENTAL DE INSTALAÇÃO EM ANDAMENTO; </a:t>
            </a: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AP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AUTORIZADO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pt-BR" sz="1400" b="1" dirty="0">
                <a:solidFill>
                  <a:schemeClr val="tx2"/>
                </a:solidFill>
                <a:ea typeface="Segoe UI" panose="020B0502040204020203" pitchFamily="34" charset="0"/>
              </a:rPr>
              <a:t>ALTA FLORESTA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pt-BR" sz="1400" b="1" dirty="0">
                <a:solidFill>
                  <a:schemeClr val="tx2"/>
                </a:solidFill>
                <a:ea typeface="Segoe UI" panose="020B0502040204020203" pitchFamily="34" charset="0"/>
              </a:rPr>
              <a:t>CÁCERES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pt-BR" sz="1400" b="1" dirty="0">
                <a:solidFill>
                  <a:schemeClr val="tx2"/>
                </a:solidFill>
                <a:ea typeface="Segoe UI" panose="020B0502040204020203" pitchFamily="34" charset="0"/>
              </a:rPr>
              <a:t>JUARA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pt-BR" sz="1400" b="1" dirty="0">
                <a:solidFill>
                  <a:schemeClr val="tx2"/>
                </a:solidFill>
                <a:ea typeface="Segoe UI" panose="020B0502040204020203" pitchFamily="34" charset="0"/>
              </a:rPr>
              <a:t>SÃO FÉLIX DO ARAGUAIA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pt-BR" sz="1400" b="1" dirty="0">
                <a:solidFill>
                  <a:schemeClr val="tx2"/>
                </a:solidFill>
                <a:ea typeface="Segoe UI" panose="020B0502040204020203" pitchFamily="34" charset="0"/>
              </a:rPr>
              <a:t>VILA RICA</a:t>
            </a:r>
          </a:p>
          <a:p>
            <a:pPr marL="400050" lvl="2" indent="0">
              <a:buNone/>
            </a:pPr>
            <a:endParaRPr lang="pt-BR" sz="1400" dirty="0" smtClean="0">
              <a:solidFill>
                <a:srgbClr val="FF0000"/>
              </a:solidFill>
              <a:ea typeface="Segoe UI" panose="020B0502040204020203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58880" y="6304235"/>
            <a:ext cx="2133600" cy="365125"/>
          </a:xfrm>
        </p:spPr>
        <p:txBody>
          <a:bodyPr/>
          <a:lstStyle/>
          <a:p>
            <a:fld id="{D27BA877-BF1F-4D95-91D3-C4F2BF3A2E0B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6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44208" y="1340768"/>
            <a:ext cx="2520280" cy="540060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EP EM ANÁLISE</a:t>
            </a:r>
            <a:endParaRPr lang="pt-BR" sz="1400" b="1" dirty="0" smtClean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 startAt="10"/>
            </a:pPr>
            <a:r>
              <a:rPr lang="pt-BR" sz="1400" b="1" dirty="0">
                <a:solidFill>
                  <a:schemeClr val="tx2"/>
                </a:solidFill>
                <a:ea typeface="Segoe UI" panose="020B0502040204020203" pitchFamily="34" charset="0"/>
              </a:rPr>
              <a:t>JUÍNA</a:t>
            </a:r>
          </a:p>
          <a:p>
            <a:pPr marL="457200" indent="-457200">
              <a:buFont typeface="+mj-lt"/>
              <a:buAutoNum type="arabicParenR" startAt="10"/>
            </a:pPr>
            <a:r>
              <a:rPr lang="pt-BR" sz="1400" b="1" dirty="0" smtClean="0">
                <a:solidFill>
                  <a:schemeClr val="tx2"/>
                </a:solidFill>
                <a:ea typeface="Segoe UI" panose="020B0502040204020203" pitchFamily="34" charset="0"/>
              </a:rPr>
              <a:t>MATUPÁ</a:t>
            </a:r>
          </a:p>
          <a:p>
            <a:pPr marL="457200" indent="-457200">
              <a:buFont typeface="+mj-lt"/>
              <a:buAutoNum type="arabicParenR" startAt="10"/>
            </a:pPr>
            <a:r>
              <a:rPr lang="pt-BR" sz="1400" b="1" dirty="0" smtClean="0">
                <a:solidFill>
                  <a:schemeClr val="tx2"/>
                </a:solidFill>
                <a:ea typeface="Segoe UI" panose="020B0502040204020203" pitchFamily="34" charset="0"/>
              </a:rPr>
              <a:t>PONTES </a:t>
            </a:r>
            <a:r>
              <a:rPr lang="pt-BR" sz="1400" b="1" dirty="0">
                <a:solidFill>
                  <a:schemeClr val="tx2"/>
                </a:solidFill>
                <a:ea typeface="Segoe UI" panose="020B0502040204020203" pitchFamily="34" charset="0"/>
              </a:rPr>
              <a:t>E </a:t>
            </a:r>
            <a:r>
              <a:rPr lang="pt-BR" sz="1400" b="1" dirty="0" smtClean="0">
                <a:solidFill>
                  <a:schemeClr val="tx2"/>
                </a:solidFill>
                <a:ea typeface="Segoe UI" panose="020B0502040204020203" pitchFamily="34" charset="0"/>
              </a:rPr>
              <a:t>LACERDA</a:t>
            </a:r>
            <a:endParaRPr lang="pt-BR" sz="1400" b="1" dirty="0">
              <a:solidFill>
                <a:schemeClr val="tx2"/>
              </a:solidFill>
              <a:ea typeface="Segoe UI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Mato Grosso</a:t>
            </a:r>
            <a:endParaRPr lang="pt-BR" sz="2400" b="1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3826768" cy="63976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Prioritários: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980728"/>
            <a:ext cx="8579296" cy="58772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ALTA FLORESTA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(AP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autorizado):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Licenciamento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Ambiental: LP e LI iniciada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PBZPA: concluído e protocolado no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DECEA</a:t>
            </a:r>
          </a:p>
          <a:p>
            <a:pPr lvl="1">
              <a:spcBef>
                <a:spcPts val="0"/>
              </a:spcBef>
            </a:pP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Aeronave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de projeto: Categoria 3C com 90% do Peso Máximo de Decolagem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Operação: IFR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não precisão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Pista de pouso e decolagem: 2.335x30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m, com recuo de 145 m, taxiway EXISTENTE, RESA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90x60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m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Pátio de aeronaves: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novo com 5 posições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Terminal de passageiros: </a:t>
            </a:r>
            <a:r>
              <a:rPr lang="pt-BR" sz="1600" dirty="0" err="1" smtClean="0">
                <a:solidFill>
                  <a:srgbClr val="0070C0"/>
                </a:solidFill>
                <a:ea typeface="Segoe UI" panose="020B0502040204020203" pitchFamily="34" charset="0"/>
              </a:rPr>
              <a:t>mC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 2160 m²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Seção Contra Incêndio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: A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[R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]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EPTA: CAT A [E]</a:t>
            </a:r>
            <a:endParaRPr lang="pt-BR" sz="1600" dirty="0" smtClean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BARRA DO GARÇAS (AP em Elaboração):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Licenciamento Ambiental: Estudos e Planos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Ambientais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iniciados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PBZPA: concluído e protocolado no DECEA</a:t>
            </a:r>
          </a:p>
          <a:p>
            <a:pPr lvl="1">
              <a:spcBef>
                <a:spcPts val="0"/>
              </a:spcBef>
            </a:pP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Aeronave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de projeto: Categoria 3C com 80% do Peso Máximo de Decolagem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Operação: IFR não precisão</a:t>
            </a:r>
          </a:p>
          <a:p>
            <a:pPr lvl="1">
              <a:spcBef>
                <a:spcPts val="0"/>
              </a:spcBef>
            </a:pP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Pista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de pouso e decolagem: 1.552X30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m, com recuo de  46 m, taxiway NOVA, RESA 90x60 m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Pátio de aeronaves: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 recuperação e adequação com 4 posições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Terminal de passageiros: </a:t>
            </a:r>
            <a:r>
              <a:rPr lang="pt-BR" sz="1600" dirty="0" err="1">
                <a:solidFill>
                  <a:srgbClr val="0070C0"/>
                </a:solidFill>
                <a:ea typeface="Segoe UI" panose="020B0502040204020203" pitchFamily="34" charset="0"/>
              </a:rPr>
              <a:t>mA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682 m²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Seção Contra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Incêndio: A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[R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]</a:t>
            </a:r>
          </a:p>
          <a:p>
            <a:pPr lvl="1">
              <a:spcBef>
                <a:spcPts val="0"/>
              </a:spcBef>
            </a:pP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EPTA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: CAT A [R/S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]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58880" y="6304235"/>
            <a:ext cx="2133600" cy="365125"/>
          </a:xfrm>
        </p:spPr>
        <p:txBody>
          <a:bodyPr/>
          <a:lstStyle/>
          <a:p>
            <a:fld id="{D27BA877-BF1F-4D95-91D3-C4F2BF3A2E0B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Mato Grosso</a:t>
            </a:r>
            <a:endParaRPr lang="pt-BR" sz="2400" b="1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3826768" cy="63976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Prioritários: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980728"/>
            <a:ext cx="8579296" cy="58772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RONDONÓPOLIS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(AP em Elaboração):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Licenciamento Ambiental: LP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emitida e LI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iniciada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PBZPA: concluído e protocolado no DECEA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Aeronave de projeto: Categoria 4C com 90% do Peso Máximo de Decolagem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Operação: IFR não precisão</a:t>
            </a:r>
          </a:p>
          <a:p>
            <a:pPr lvl="1">
              <a:spcBef>
                <a:spcPts val="0"/>
              </a:spcBef>
            </a:pP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Pista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de pouso e decolagem: 2.260x45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m, com alargamento de 15 m, ampliação de 410 m, conclusão da taxiway paralela existente, RESA 240x150 m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Pátio de aeronaves: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novo com 6 posições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Terminal de passageiros: </a:t>
            </a:r>
            <a:r>
              <a:rPr lang="pt-BR" sz="1600" dirty="0" err="1">
                <a:solidFill>
                  <a:srgbClr val="0070C0"/>
                </a:solidFill>
                <a:ea typeface="Segoe UI" panose="020B0502040204020203" pitchFamily="34" charset="0"/>
              </a:rPr>
              <a:t>mD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 3550 m²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Seção Contra Incêndio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: A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- 400 m²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EPTA: CAT A</a:t>
            </a:r>
            <a:endParaRPr lang="pt-BR" sz="1600" dirty="0" smtClean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SINOP (AP em Elaboração):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Licenciamento Ambiental: LP emitida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PBZPA: concluído e protocolado no DECEA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Aeronave de projeto: Categoria 4C com 90% do Peso Máximo de Decolagem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Operação: IFR não precisão</a:t>
            </a:r>
          </a:p>
          <a:p>
            <a:pPr lvl="1">
              <a:spcBef>
                <a:spcPts val="0"/>
              </a:spcBef>
            </a:pP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Pista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de pouso e decolagem: 2.230x45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m, com alargamento de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15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m, ampliação de 600 m, taxiway NOVA, RESA 90x90 m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Pátio de aeronaves: recuperação e adequação com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6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posições</a:t>
            </a:r>
          </a:p>
          <a:p>
            <a:pPr lvl="1">
              <a:spcBef>
                <a:spcPts val="0"/>
              </a:spcBef>
            </a:pP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Terminal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de passageiros: </a:t>
            </a:r>
            <a:r>
              <a:rPr lang="pt-BR" sz="1600" dirty="0" err="1">
                <a:solidFill>
                  <a:srgbClr val="0070C0"/>
                </a:solidFill>
                <a:ea typeface="Segoe UI" panose="020B0502040204020203" pitchFamily="34" charset="0"/>
              </a:rPr>
              <a:t>mD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 3550 m²</a:t>
            </a:r>
            <a:endParaRPr lang="pt-BR" sz="1600" dirty="0">
              <a:solidFill>
                <a:srgbClr val="0070C0"/>
              </a:solidFill>
              <a:ea typeface="Segoe UI" panose="020B0502040204020203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Seção Contra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Incêndio: A - </a:t>
            </a: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400 m²</a:t>
            </a:r>
          </a:p>
          <a:p>
            <a:pPr lvl="1">
              <a:spcBef>
                <a:spcPts val="0"/>
              </a:spcBef>
            </a:pPr>
            <a:r>
              <a:rPr lang="pt-BR" sz="1600" dirty="0">
                <a:solidFill>
                  <a:srgbClr val="0070C0"/>
                </a:solidFill>
                <a:ea typeface="Segoe UI" panose="020B0502040204020203" pitchFamily="34" charset="0"/>
              </a:rPr>
              <a:t>EPTA: CAT </a:t>
            </a:r>
            <a:r>
              <a:rPr lang="pt-BR" sz="1600" dirty="0" smtClean="0">
                <a:solidFill>
                  <a:srgbClr val="0070C0"/>
                </a:solidFill>
                <a:ea typeface="Segoe UI" panose="020B0502040204020203" pitchFamily="34" charset="0"/>
              </a:rPr>
              <a:t>A</a:t>
            </a:r>
            <a:endParaRPr lang="pt-BR" sz="2800" dirty="0">
              <a:solidFill>
                <a:srgbClr val="0070C0"/>
              </a:solidFill>
              <a:ea typeface="Segoe UI" panose="020B0502040204020203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58880" y="6304235"/>
            <a:ext cx="2133600" cy="365125"/>
          </a:xfrm>
        </p:spPr>
        <p:txBody>
          <a:bodyPr/>
          <a:lstStyle/>
          <a:p>
            <a:fld id="{D27BA877-BF1F-4D95-91D3-C4F2BF3A2E0B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Mato Grosso</a:t>
            </a:r>
            <a:endParaRPr lang="pt-BR" sz="2400" b="1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 b="5714"/>
          <a:stretch/>
        </p:blipFill>
        <p:spPr>
          <a:xfrm>
            <a:off x="-1" y="-27384"/>
            <a:ext cx="9144001" cy="586807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10800000">
            <a:off x="-36512" y="2360839"/>
            <a:ext cx="9180512" cy="4524544"/>
          </a:xfrm>
          <a:prstGeom prst="rect">
            <a:avLst/>
          </a:prstGeom>
          <a:gradFill>
            <a:gsLst>
              <a:gs pos="48000">
                <a:srgbClr val="201C17"/>
              </a:gs>
              <a:gs pos="100000">
                <a:srgbClr val="282421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0" y="5891645"/>
            <a:ext cx="3551376" cy="702204"/>
          </a:xfrm>
          <a:prstGeom prst="rect">
            <a:avLst/>
          </a:prstGeom>
        </p:spPr>
      </p:pic>
      <p:sp>
        <p:nvSpPr>
          <p:cNvPr id="8" name="Retângulo 58"/>
          <p:cNvSpPr/>
          <p:nvPr/>
        </p:nvSpPr>
        <p:spPr>
          <a:xfrm>
            <a:off x="827584" y="3102040"/>
            <a:ext cx="7496200" cy="249299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" panose="020B0502040204020203" pitchFamily="34" charset="0"/>
              </a:rPr>
              <a:t>OBRIGADO!</a:t>
            </a:r>
          </a:p>
          <a:p>
            <a:pPr algn="ctr">
              <a:lnSpc>
                <a:spcPct val="75000"/>
              </a:lnSpc>
              <a:spcAft>
                <a:spcPts val="0"/>
              </a:spcAft>
            </a:pP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Segoe UI" panose="020B0502040204020203" pitchFamily="34" charset="0"/>
            </a:endParaRPr>
          </a:p>
          <a:p>
            <a:pPr algn="ctr">
              <a:lnSpc>
                <a:spcPct val="75000"/>
              </a:lnSpc>
              <a:spcAft>
                <a:spcPts val="0"/>
              </a:spcAft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Segoe UI" panose="020B0502040204020203" pitchFamily="34" charset="0"/>
            </a:endParaRPr>
          </a:p>
          <a:p>
            <a:pPr algn="ctr">
              <a:lnSpc>
                <a:spcPct val="75000"/>
              </a:lnSpc>
              <a:spcAft>
                <a:spcPts val="0"/>
              </a:spcAft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Segoe UI" panose="020B0502040204020203" pitchFamily="34" charset="0"/>
            </a:endParaRPr>
          </a:p>
          <a:p>
            <a:pPr>
              <a:lnSpc>
                <a:spcPct val="7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" panose="020B0502040204020203" pitchFamily="34" charset="0"/>
              </a:rPr>
              <a:t>Eduardo Henn Bernardi – Diretor do DPROFAA</a:t>
            </a:r>
          </a:p>
          <a:p>
            <a:pPr>
              <a:lnSpc>
                <a:spcPct val="7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" panose="020B0502040204020203" pitchFamily="34" charset="0"/>
              </a:rPr>
              <a:t>61 3311 7385</a:t>
            </a:r>
          </a:p>
          <a:p>
            <a:pPr>
              <a:lnSpc>
                <a:spcPct val="7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" panose="020B0502040204020203" pitchFamily="34" charset="0"/>
              </a:rPr>
              <a:t>eduardo.bernardi@aviacao.gov.br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10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1. Programa de </a:t>
            </a:r>
            <a:r>
              <a:rPr lang="pt-BR" sz="24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</a:t>
            </a:r>
            <a:r>
              <a:rPr lang="pt-BR" sz="24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: </a:t>
            </a:r>
            <a:br>
              <a:rPr lang="pt-BR" sz="24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objetivos &amp; dimensões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"/>
          </p:nvPr>
        </p:nvSpPr>
        <p:spPr>
          <a:xfrm>
            <a:off x="2627784" y="121825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a) Principais objetivos:</a:t>
            </a:r>
            <a:endParaRPr lang="pt-BR" sz="2000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51520" y="2228591"/>
            <a:ext cx="824615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 marL="342900" indent="-342900">
              <a:spcBef>
                <a:spcPts val="18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pt-BR" sz="2000" kern="0" dirty="0" smtClean="0">
                <a:solidFill>
                  <a:schemeClr val="accent1">
                    <a:lumMod val="50000"/>
                  </a:schemeClr>
                </a:solidFill>
              </a:rPr>
              <a:t>Melhoria da </a:t>
            </a:r>
            <a:r>
              <a:rPr lang="pt-BR" sz="2000" kern="0" dirty="0">
                <a:solidFill>
                  <a:schemeClr val="accent1">
                    <a:lumMod val="50000"/>
                  </a:schemeClr>
                </a:solidFill>
              </a:rPr>
              <a:t>qualidade</a:t>
            </a:r>
            <a:r>
              <a:rPr lang="pt-BR" sz="2000" b="0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 dos serviços e </a:t>
            </a:r>
            <a:br>
              <a:rPr lang="pt-BR" sz="2000" b="0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</a:br>
            <a:r>
              <a:rPr lang="pt-BR" sz="2000" b="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da </a:t>
            </a:r>
            <a:r>
              <a:rPr lang="pt-BR" sz="2000" b="0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infraestrutura aeroportuária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cs typeface="Arial" pitchFamily="34" charset="0"/>
              </a:rPr>
              <a:t>Integração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cs typeface="Arial" pitchFamily="34" charset="0"/>
              </a:rPr>
              <a:t> do território nacional</a:t>
            </a:r>
          </a:p>
          <a:p>
            <a:pPr marL="342900" lvl="0" indent="-342900">
              <a:spcBef>
                <a:spcPts val="18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cs typeface="Arial" pitchFamily="34" charset="0"/>
              </a:rPr>
              <a:t>Desenvolvimento dos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cs typeface="Arial" pitchFamily="34" charset="0"/>
              </a:rPr>
              <a:t>polos regionais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cs typeface="Arial" pitchFamily="34" charset="0"/>
              </a:rPr>
              <a:t>Fortalecimento dos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cs typeface="Arial" pitchFamily="34" charset="0"/>
              </a:rPr>
              <a:t>centros de 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cs typeface="Arial" pitchFamily="34" charset="0"/>
              </a:rPr>
              <a:t>turismo</a:t>
            </a:r>
            <a:endParaRPr lang="pt-BR" sz="2000" b="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cs typeface="Arial" pitchFamily="34" charset="0"/>
              </a:rPr>
              <a:t>Garantia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cs typeface="Arial" pitchFamily="34" charset="0"/>
              </a:rPr>
              <a:t>de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cs typeface="Arial" pitchFamily="34" charset="0"/>
              </a:rPr>
              <a:t>acesso às 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cs typeface="Arial" pitchFamily="34" charset="0"/>
              </a:rPr>
              <a:t>comunidades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cs typeface="Arial" pitchFamily="34" charset="0"/>
              </a:rPr>
              <a:t>da Amazônia Legal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cs typeface="Arial" pitchFamily="34" charset="0"/>
              </a:rPr>
              <a:t>– Saúde e Inclusão Social</a:t>
            </a:r>
          </a:p>
        </p:txBody>
      </p:sp>
      <p:pic>
        <p:nvPicPr>
          <p:cNvPr id="1026" name="Picture 2" descr="aeroporto em Labrea-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8837" y="2272510"/>
            <a:ext cx="358439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01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82674" y="1181840"/>
            <a:ext cx="5713472" cy="639762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b) Dimensões </a:t>
            </a:r>
            <a:r>
              <a:rPr lang="pt-BR" sz="2000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do </a:t>
            </a:r>
            <a:r>
              <a:rPr lang="pt-BR" sz="2000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programa:</a:t>
            </a:r>
            <a:endParaRPr lang="pt-BR" sz="2000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8" name="CaixaDeTexto 4"/>
          <p:cNvSpPr txBox="1"/>
          <p:nvPr/>
        </p:nvSpPr>
        <p:spPr>
          <a:xfrm>
            <a:off x="4540718" y="2132856"/>
            <a:ext cx="420774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buClr>
                <a:schemeClr val="bg2">
                  <a:lumMod val="40000"/>
                  <a:lumOff val="60000"/>
                </a:schemeClr>
              </a:buClr>
            </a:pPr>
            <a:r>
              <a:rPr lang="pt-BR" dirty="0">
                <a:latin typeface="Rockwell" panose="02060603020205020403" pitchFamily="18" charset="0"/>
                <a:ea typeface="Segoe UI" panose="020B0502040204020203" pitchFamily="34" charset="0"/>
              </a:rPr>
              <a:t>INVESTIMENTO</a:t>
            </a:r>
            <a:r>
              <a:rPr lang="pt-BR" sz="2000" dirty="0">
                <a:latin typeface="Rockwell" panose="02060603020205020403" pitchFamily="18" charset="0"/>
                <a:ea typeface="Segoe UI" panose="020B0502040204020203" pitchFamily="34" charset="0"/>
              </a:rPr>
              <a:t> </a:t>
            </a:r>
            <a:r>
              <a:rPr lang="pt-BR" sz="2000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</a:rPr>
              <a:t/>
            </a:r>
            <a:br>
              <a:rPr lang="pt-BR" sz="2000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</a:rPr>
            </a:br>
            <a:r>
              <a:rPr lang="pt-BR" sz="1800" dirty="0">
                <a:solidFill>
                  <a:srgbClr val="002060"/>
                </a:solidFill>
              </a:rPr>
              <a:t>em infraestrutura e equipamentos</a:t>
            </a:r>
            <a:r>
              <a:rPr lang="pt-BR" sz="1800" b="0" dirty="0">
                <a:solidFill>
                  <a:srgbClr val="002060"/>
                </a:solidFill>
              </a:rPr>
              <a:t/>
            </a:r>
            <a:br>
              <a:rPr lang="pt-BR" sz="1800" b="0" dirty="0">
                <a:solidFill>
                  <a:srgbClr val="002060"/>
                </a:solidFill>
              </a:rPr>
            </a:br>
            <a:endParaRPr lang="pt-BR" sz="1600" b="0" dirty="0">
              <a:solidFill>
                <a:srgbClr val="002060"/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r>
              <a:rPr lang="pt-BR" dirty="0">
                <a:latin typeface="Rockwell" panose="02060603020205020403" pitchFamily="18" charset="0"/>
                <a:ea typeface="Segoe UI" panose="020B0502040204020203" pitchFamily="34" charset="0"/>
              </a:rPr>
              <a:t>SUBSÍDIOS </a:t>
            </a:r>
            <a:r>
              <a:rPr lang="pt-BR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</a:rPr>
              <a:t/>
            </a:r>
            <a:br>
              <a:rPr lang="pt-BR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</a:rPr>
            </a:br>
            <a:r>
              <a:rPr lang="pt-BR" sz="1800" dirty="0">
                <a:solidFill>
                  <a:srgbClr val="002060"/>
                </a:solidFill>
              </a:rPr>
              <a:t>a </a:t>
            </a:r>
            <a:r>
              <a:rPr lang="pt-BR" sz="1800" dirty="0" smtClean="0">
                <a:solidFill>
                  <a:srgbClr val="002060"/>
                </a:solidFill>
              </a:rPr>
              <a:t>tarifas</a:t>
            </a:r>
            <a:r>
              <a:rPr lang="pt-BR" sz="1800" b="0" dirty="0">
                <a:solidFill>
                  <a:srgbClr val="002060"/>
                </a:solidFill>
              </a:rPr>
              <a:t/>
            </a:r>
            <a:br>
              <a:rPr lang="pt-BR" sz="1800" b="0" dirty="0">
                <a:solidFill>
                  <a:srgbClr val="002060"/>
                </a:solidFill>
              </a:rPr>
            </a:br>
            <a:endParaRPr lang="pt-BR" sz="1600" b="0" dirty="0">
              <a:solidFill>
                <a:srgbClr val="002060"/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r>
              <a:rPr lang="pt-BR" dirty="0">
                <a:latin typeface="Rockwell" panose="02060603020205020403" pitchFamily="18" charset="0"/>
                <a:ea typeface="Segoe UI" panose="020B0502040204020203" pitchFamily="34" charset="0"/>
              </a:rPr>
              <a:t>GESTÃO</a:t>
            </a:r>
            <a:r>
              <a:rPr lang="pt-BR" sz="1800" dirty="0">
                <a:latin typeface="Rockwell" panose="02060603020205020403" pitchFamily="18" charset="0"/>
                <a:ea typeface="Segoe UI" panose="020B0502040204020203" pitchFamily="34" charset="0"/>
              </a:rPr>
              <a:t> </a:t>
            </a:r>
            <a:r>
              <a:rPr lang="pt-BR" sz="1800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</a:rPr>
              <a:t/>
            </a:r>
            <a:br>
              <a:rPr lang="pt-BR" sz="1800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</a:rPr>
            </a:br>
            <a:r>
              <a:rPr lang="pt-BR" sz="1800" dirty="0">
                <a:solidFill>
                  <a:srgbClr val="002060"/>
                </a:solidFill>
              </a:rPr>
              <a:t>dos aeroportos (estados e municípios</a:t>
            </a:r>
            <a:r>
              <a:rPr lang="pt-BR" sz="1800" b="0" dirty="0"/>
              <a:t>)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pt-BR" sz="1600" b="0" dirty="0"/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r>
              <a:rPr lang="pt-BR" dirty="0">
                <a:latin typeface="Rockwell" panose="02060603020205020403" pitchFamily="18" charset="0"/>
                <a:ea typeface="Segoe UI" panose="020B0502040204020203" pitchFamily="34" charset="0"/>
              </a:rPr>
              <a:t>REGULA</a:t>
            </a:r>
            <a:r>
              <a:rPr lang="en-US" dirty="0">
                <a:latin typeface="Rockwell" panose="02060603020205020403" pitchFamily="18" charset="0"/>
                <a:ea typeface="Segoe UI" panose="020B0502040204020203" pitchFamily="34" charset="0"/>
              </a:rPr>
              <a:t>ÇÃO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r>
              <a:rPr lang="en-US" sz="1800" dirty="0" err="1">
                <a:solidFill>
                  <a:srgbClr val="002060"/>
                </a:solidFill>
              </a:rPr>
              <a:t>técnica</a:t>
            </a:r>
            <a:r>
              <a:rPr lang="en-US" sz="1800" dirty="0">
                <a:solidFill>
                  <a:srgbClr val="002060"/>
                </a:solidFill>
              </a:rPr>
              <a:t> e </a:t>
            </a:r>
            <a:r>
              <a:rPr lang="en-US" sz="1800" dirty="0" err="1">
                <a:solidFill>
                  <a:srgbClr val="002060"/>
                </a:solidFill>
              </a:rPr>
              <a:t>econômica</a:t>
            </a:r>
            <a:endParaRPr lang="pt-BR" sz="1800" dirty="0">
              <a:solidFill>
                <a:srgbClr val="002060"/>
              </a:solidFill>
            </a:endParaRPr>
          </a:p>
        </p:txBody>
      </p:sp>
      <p:pic>
        <p:nvPicPr>
          <p:cNvPr id="10" name="Picture 2" descr="https://upload.wikimedia.org/wikipedia/commons/6/68/Air_Fiji_Embraer_EMB-110_Spijk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8" y="2204864"/>
            <a:ext cx="3456000" cy="2399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2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226771" y="2459076"/>
            <a:ext cx="1571935" cy="4311281"/>
            <a:chOff x="6177608" y="1751837"/>
            <a:chExt cx="1910103" cy="5238762"/>
          </a:xfrm>
        </p:grpSpPr>
        <p:sp>
          <p:nvSpPr>
            <p:cNvPr id="82" name="Semicírculos 81"/>
            <p:cNvSpPr/>
            <p:nvPr/>
          </p:nvSpPr>
          <p:spPr>
            <a:xfrm rot="18900000" flipH="1">
              <a:off x="6509698" y="1751837"/>
              <a:ext cx="1173267" cy="1173267"/>
            </a:xfrm>
            <a:prstGeom prst="blockArc">
              <a:avLst>
                <a:gd name="adj1" fmla="val 5399574"/>
                <a:gd name="adj2" fmla="val 21394925"/>
                <a:gd name="adj3" fmla="val 18363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rgbClr val="A51D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6199175" y="2812097"/>
              <a:ext cx="1801037" cy="31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100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EVT’s</a:t>
              </a:r>
              <a:r>
                <a:rPr lang="pt-BR" sz="11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Concluídos</a:t>
              </a:r>
              <a:endParaRPr lang="pt-BR" sz="14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6" name="Semicírculos 85"/>
            <p:cNvSpPr/>
            <p:nvPr/>
          </p:nvSpPr>
          <p:spPr>
            <a:xfrm rot="18900000" flipH="1">
              <a:off x="6509698" y="3365997"/>
              <a:ext cx="1173267" cy="1173267"/>
            </a:xfrm>
            <a:prstGeom prst="blockArc">
              <a:avLst>
                <a:gd name="adj1" fmla="val 5399574"/>
                <a:gd name="adj2" fmla="val 21394925"/>
                <a:gd name="adj3" fmla="val 18363"/>
              </a:avLst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F0992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9" name="CaixaDeTexto 88"/>
            <p:cNvSpPr txBox="1"/>
            <p:nvPr/>
          </p:nvSpPr>
          <p:spPr>
            <a:xfrm>
              <a:off x="6222545" y="4336665"/>
              <a:ext cx="1711163" cy="31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100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EP’s</a:t>
              </a:r>
              <a:r>
                <a:rPr lang="pt-BR" sz="11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concluídos</a:t>
              </a:r>
              <a:endParaRPr lang="pt-BR" sz="14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Semicírculos 89"/>
            <p:cNvSpPr/>
            <p:nvPr/>
          </p:nvSpPr>
          <p:spPr>
            <a:xfrm rot="18900000" flipH="1">
              <a:off x="6509698" y="4989130"/>
              <a:ext cx="1173267" cy="1173267"/>
            </a:xfrm>
            <a:prstGeom prst="blockArc">
              <a:avLst>
                <a:gd name="adj1" fmla="val 5399574"/>
                <a:gd name="adj2" fmla="val 21394925"/>
                <a:gd name="adj3" fmla="val 18363"/>
              </a:avLst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0767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6359911" y="5990527"/>
              <a:ext cx="1497889" cy="31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100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AP’s</a:t>
              </a:r>
              <a:r>
                <a:rPr lang="pt-BR" sz="11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autorizados</a:t>
              </a:r>
              <a:endParaRPr lang="pt-BR" sz="14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7423781" y="2617516"/>
              <a:ext cx="663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270</a:t>
              </a:r>
              <a:endParaRPr lang="pt-BR" sz="11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5" name="CaixaDeTexto 104"/>
            <p:cNvSpPr txBox="1"/>
            <p:nvPr/>
          </p:nvSpPr>
          <p:spPr>
            <a:xfrm>
              <a:off x="6177608" y="2617516"/>
              <a:ext cx="663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endParaRPr lang="pt-BR" sz="11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7423781" y="4192857"/>
              <a:ext cx="663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243</a:t>
              </a:r>
              <a:endParaRPr lang="pt-BR" sz="11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7" name="CaixaDeTexto 116"/>
            <p:cNvSpPr txBox="1"/>
            <p:nvPr/>
          </p:nvSpPr>
          <p:spPr>
            <a:xfrm>
              <a:off x="6177608" y="4192857"/>
              <a:ext cx="663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endParaRPr lang="pt-BR" sz="11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3" name="CaixaDeTexto 122"/>
            <p:cNvSpPr txBox="1"/>
            <p:nvPr/>
          </p:nvSpPr>
          <p:spPr>
            <a:xfrm>
              <a:off x="7423781" y="5833900"/>
              <a:ext cx="663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192</a:t>
              </a:r>
              <a:endParaRPr lang="pt-BR" sz="11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6177608" y="5833900"/>
              <a:ext cx="663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endParaRPr lang="pt-BR" sz="1100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7" name="CaixaDeTexto 126"/>
            <p:cNvSpPr txBox="1"/>
            <p:nvPr/>
          </p:nvSpPr>
          <p:spPr>
            <a:xfrm>
              <a:off x="6177609" y="6205224"/>
              <a:ext cx="1862495" cy="78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prstClr val="white">
                      <a:lumMod val="50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Previsão SAC/BB:</a:t>
              </a:r>
              <a:br>
                <a:rPr lang="pt-BR" sz="900" dirty="0">
                  <a:solidFill>
                    <a:prstClr val="white">
                      <a:lumMod val="50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pt-BR" sz="900" dirty="0">
                  <a:solidFill>
                    <a:prstClr val="white">
                      <a:lumMod val="50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r>
                <a:rPr lang="pt-BR" sz="900" dirty="0" smtClean="0">
                  <a:solidFill>
                    <a:prstClr val="white">
                      <a:lumMod val="50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900" dirty="0">
                  <a:solidFill>
                    <a:prstClr val="white">
                      <a:lumMod val="50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concluídos até </a:t>
              </a:r>
              <a:r>
                <a:rPr lang="pt-BR" sz="900" dirty="0" smtClean="0">
                  <a:solidFill>
                    <a:prstClr val="white">
                      <a:lumMod val="50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12/2016 SBCN, SNGG, SBMG,  </a:t>
              </a:r>
            </a:p>
            <a:p>
              <a:r>
                <a:rPr lang="pt-BR" sz="900" dirty="0" smtClean="0">
                  <a:solidFill>
                    <a:prstClr val="white">
                      <a:lumMod val="50000"/>
                    </a:prst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SWGN, SBRP</a:t>
              </a:r>
              <a:endParaRPr lang="pt-BR" sz="1050" dirty="0">
                <a:solidFill>
                  <a:prstClr val="white">
                    <a:lumMod val="50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66670" y="-308570"/>
            <a:ext cx="7733490" cy="232466"/>
            <a:chOff x="666670" y="1189890"/>
            <a:chExt cx="7733490" cy="213883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6667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053345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44002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826695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21337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600045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98672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373395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76007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146745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53342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920095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30677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693445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08012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466795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85347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240145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62682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013495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8400160" y="1189890"/>
              <a:ext cx="0" cy="2138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직사각형 91"/>
          <p:cNvSpPr/>
          <p:nvPr/>
        </p:nvSpPr>
        <p:spPr>
          <a:xfrm>
            <a:off x="-251027" y="1161237"/>
            <a:ext cx="9607747" cy="61687"/>
          </a:xfrm>
          <a:prstGeom prst="rect">
            <a:avLst/>
          </a:prstGeom>
          <a:solidFill>
            <a:srgbClr val="BFBFB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pt-BR" altLang="ko-KR">
                <a:solidFill>
                  <a:srgbClr val="7F7F7F"/>
                </a:solidFill>
                <a:cs typeface="Roboto condensed"/>
              </a:rPr>
              <a:t> </a:t>
            </a:r>
          </a:p>
        </p:txBody>
      </p:sp>
      <p:sp>
        <p:nvSpPr>
          <p:cNvPr id="9" name="타원 50"/>
          <p:cNvSpPr/>
          <p:nvPr/>
        </p:nvSpPr>
        <p:spPr>
          <a:xfrm>
            <a:off x="621072" y="932803"/>
            <a:ext cx="504000" cy="508339"/>
          </a:xfrm>
          <a:prstGeom prst="ellipse">
            <a:avLst/>
          </a:prstGeom>
          <a:ln>
            <a:solidFill>
              <a:srgbClr val="BFBF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12"/>
              </a:lnSpc>
            </a:pPr>
            <a:endParaRPr lang="pt-BR" altLang="ko-KR" sz="4100">
              <a:solidFill>
                <a:srgbClr val="7F7F7F"/>
              </a:solidFill>
              <a:ea typeface="Roboto Light" pitchFamily="2" charset="0"/>
              <a:cs typeface="Roboto condensed"/>
            </a:endParaRPr>
          </a:p>
        </p:txBody>
      </p:sp>
      <p:sp>
        <p:nvSpPr>
          <p:cNvPr id="11" name="타원 50"/>
          <p:cNvSpPr/>
          <p:nvPr/>
        </p:nvSpPr>
        <p:spPr>
          <a:xfrm>
            <a:off x="4631832" y="932803"/>
            <a:ext cx="504000" cy="508339"/>
          </a:xfrm>
          <a:prstGeom prst="ellipse">
            <a:avLst/>
          </a:prstGeom>
          <a:ln>
            <a:solidFill>
              <a:srgbClr val="BFBF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12"/>
              </a:lnSpc>
            </a:pPr>
            <a:endParaRPr lang="pt-BR" altLang="ko-KR" sz="4100">
              <a:solidFill>
                <a:srgbClr val="7F7F7F"/>
              </a:solidFill>
              <a:ea typeface="Roboto Light" pitchFamily="2" charset="0"/>
              <a:cs typeface="Roboto condense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0609" y="1041901"/>
            <a:ext cx="550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rgbClr val="00B0F0"/>
                </a:solidFill>
              </a:rPr>
              <a:t>2015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5905" y="1041901"/>
            <a:ext cx="550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rgbClr val="00B0F0"/>
                </a:solidFill>
              </a:rPr>
              <a:t>2013</a:t>
            </a:r>
          </a:p>
        </p:txBody>
      </p:sp>
      <p:sp>
        <p:nvSpPr>
          <p:cNvPr id="15" name="타원 50"/>
          <p:cNvSpPr/>
          <p:nvPr/>
        </p:nvSpPr>
        <p:spPr>
          <a:xfrm>
            <a:off x="2626452" y="932803"/>
            <a:ext cx="504000" cy="508339"/>
          </a:xfrm>
          <a:prstGeom prst="ellipse">
            <a:avLst/>
          </a:prstGeom>
          <a:ln>
            <a:solidFill>
              <a:srgbClr val="BFBF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12"/>
              </a:lnSpc>
            </a:pPr>
            <a:endParaRPr lang="pt-BR" altLang="ko-KR" sz="4100">
              <a:solidFill>
                <a:srgbClr val="7F7F7F"/>
              </a:solidFill>
              <a:ea typeface="Roboto Light" pitchFamily="2" charset="0"/>
              <a:cs typeface="Roboto condense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9348" y="1041901"/>
            <a:ext cx="550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rgbClr val="00B0F0"/>
                </a:solidFill>
              </a:rPr>
              <a:t>2014</a:t>
            </a:r>
          </a:p>
        </p:txBody>
      </p:sp>
      <p:sp>
        <p:nvSpPr>
          <p:cNvPr id="17" name="타원 50"/>
          <p:cNvSpPr/>
          <p:nvPr/>
        </p:nvSpPr>
        <p:spPr>
          <a:xfrm>
            <a:off x="6781228" y="932803"/>
            <a:ext cx="504000" cy="508339"/>
          </a:xfrm>
          <a:prstGeom prst="ellipse">
            <a:avLst/>
          </a:prstGeom>
          <a:ln>
            <a:solidFill>
              <a:srgbClr val="BFBF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12"/>
              </a:lnSpc>
            </a:pPr>
            <a:endParaRPr lang="pt-BR" altLang="ko-KR" sz="4100">
              <a:solidFill>
                <a:srgbClr val="7F7F7F"/>
              </a:solidFill>
              <a:ea typeface="Roboto Light" pitchFamily="2" charset="0"/>
              <a:cs typeface="Roboto condense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58152" y="1041901"/>
            <a:ext cx="550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rgbClr val="00B0F0"/>
                </a:solidFill>
              </a:rPr>
              <a:t>2016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94937" y="1268760"/>
            <a:ext cx="0" cy="7928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5869723" y="1612108"/>
            <a:ext cx="12225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 b="1" dirty="0">
                <a:latin typeface="+mn-lt"/>
              </a:rPr>
              <a:t>08/2015</a:t>
            </a:r>
          </a:p>
          <a:p>
            <a:pPr eaLnBrk="1" hangingPunct="1"/>
            <a:r>
              <a:rPr lang="pt-BR" sz="800" dirty="0">
                <a:latin typeface="+mn-lt"/>
              </a:rPr>
              <a:t>RESOLUÇÃO </a:t>
            </a:r>
            <a:r>
              <a:rPr lang="pt-BR" sz="800" dirty="0"/>
              <a:t>CONAMA </a:t>
            </a:r>
            <a:r>
              <a:rPr lang="pt-BR" sz="800" dirty="0">
                <a:latin typeface="+mn-lt"/>
              </a:rPr>
              <a:t>N</a:t>
            </a:r>
            <a:r>
              <a:rPr lang="pt-BR" sz="600" u="sng" baseline="30000" dirty="0">
                <a:latin typeface="+mn-lt"/>
              </a:rPr>
              <a:t>O</a:t>
            </a:r>
            <a:r>
              <a:rPr lang="pt-BR" sz="800" dirty="0">
                <a:latin typeface="+mn-lt"/>
              </a:rPr>
              <a:t> 470, DE 27/08/2015 </a:t>
            </a:r>
            <a:br>
              <a:rPr lang="pt-BR" sz="800" dirty="0">
                <a:latin typeface="+mn-lt"/>
              </a:rPr>
            </a:br>
            <a:endParaRPr lang="pt-BR" sz="800" dirty="0">
              <a:latin typeface="+mn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868144" y="1268760"/>
            <a:ext cx="0" cy="7928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394937" y="1612108"/>
            <a:ext cx="11207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sz="1000" b="1" dirty="0">
                <a:latin typeface="+mn-lt"/>
              </a:rPr>
              <a:t>12/2012</a:t>
            </a:r>
          </a:p>
          <a:p>
            <a:pPr eaLnBrk="1" hangingPunct="1"/>
            <a:r>
              <a:rPr lang="pt-BR" sz="800" dirty="0">
                <a:latin typeface="+mn-lt"/>
              </a:rPr>
              <a:t>LANÇAMENTO DO </a:t>
            </a:r>
            <a:r>
              <a:rPr lang="pt-BR" sz="800" dirty="0" smtClean="0">
                <a:latin typeface="+mn-lt"/>
              </a:rPr>
              <a:t>PROGRAMA (270 AERÓDROMOS)</a:t>
            </a:r>
            <a:endParaRPr lang="pt-BR" sz="800" dirty="0">
              <a:latin typeface="+mn-lt"/>
            </a:endParaRP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1659867" y="1612108"/>
            <a:ext cx="11207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 b="1" dirty="0">
                <a:latin typeface="+mn-lt"/>
              </a:rPr>
              <a:t>07/2013</a:t>
            </a:r>
          </a:p>
          <a:p>
            <a:pPr eaLnBrk="1" hangingPunct="1"/>
            <a:r>
              <a:rPr lang="pt-BR" sz="800" dirty="0">
                <a:latin typeface="+mn-lt"/>
              </a:rPr>
              <a:t>CONTRATAÇÃO BB</a:t>
            </a:r>
          </a:p>
          <a:p>
            <a:pPr eaLnBrk="1" hangingPunct="1"/>
            <a:r>
              <a:rPr lang="pt-BR" sz="800" dirty="0">
                <a:latin typeface="+mn-lt"/>
              </a:rPr>
              <a:t>E PROJETISTAS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203848" y="1268760"/>
            <a:ext cx="0" cy="83464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254545" y="1612108"/>
            <a:ext cx="8854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1000" b="1" dirty="0">
                <a:latin typeface="+mn-lt"/>
              </a:rPr>
              <a:t>01/2014</a:t>
            </a:r>
            <a:endParaRPr lang="pt-BR" sz="1000" dirty="0">
              <a:latin typeface="+mn-lt"/>
            </a:endParaRPr>
          </a:p>
          <a:p>
            <a:r>
              <a:rPr lang="pt-BR" sz="800" dirty="0">
                <a:latin typeface="+mn-lt"/>
              </a:rPr>
              <a:t>INÍCIO DOS </a:t>
            </a:r>
            <a:r>
              <a:rPr lang="pt-BR" sz="800" dirty="0" smtClean="0">
                <a:latin typeface="+mn-lt"/>
              </a:rPr>
              <a:t>TRABALHOS</a:t>
            </a:r>
            <a:endParaRPr lang="pt-BR" sz="800" dirty="0"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644389" y="1268760"/>
            <a:ext cx="8577" cy="85531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604448" y="1268760"/>
            <a:ext cx="0" cy="90401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5"/>
          <p:cNvSpPr txBox="1">
            <a:spLocks noChangeArrowheads="1"/>
          </p:cNvSpPr>
          <p:nvPr/>
        </p:nvSpPr>
        <p:spPr bwMode="auto">
          <a:xfrm>
            <a:off x="7597342" y="1628800"/>
            <a:ext cx="9585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000" b="1" dirty="0" smtClean="0">
                <a:latin typeface="+mn-lt"/>
              </a:rPr>
              <a:t>10/2016</a:t>
            </a:r>
            <a:endParaRPr lang="pt-BR" sz="1000" b="1" dirty="0">
              <a:latin typeface="+mn-lt"/>
            </a:endParaRPr>
          </a:p>
        </p:txBody>
      </p:sp>
      <p:sp>
        <p:nvSpPr>
          <p:cNvPr id="151" name="Retângulo 56"/>
          <p:cNvSpPr/>
          <p:nvPr/>
        </p:nvSpPr>
        <p:spPr>
          <a:xfrm>
            <a:off x="64617" y="-739250"/>
            <a:ext cx="8970249" cy="6463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sz="1600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A CRONOLOGIA DO –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000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SETOR AEROPORTUÁRIO</a:t>
            </a:r>
            <a:endParaRPr lang="pt-BR" sz="20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7374251" y="2715491"/>
            <a:ext cx="118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000" b="1" dirty="0">
                <a:solidFill>
                  <a:srgbClr val="C0504D">
                    <a:lumMod val="75000"/>
                  </a:srgbClr>
                </a:solidFill>
                <a:ea typeface="Segoe UI" panose="020B0502040204020203" pitchFamily="34" charset="0"/>
                <a:cs typeface="Arial" panose="020B0604020202020204" pitchFamily="34" charset="0"/>
              </a:rPr>
              <a:t>243</a:t>
            </a:r>
          </a:p>
        </p:txBody>
      </p:sp>
      <p:sp>
        <p:nvSpPr>
          <p:cNvPr id="84" name="Semicírculos 83"/>
          <p:cNvSpPr/>
          <p:nvPr/>
        </p:nvSpPr>
        <p:spPr>
          <a:xfrm rot="18900000" flipH="1">
            <a:off x="7500066" y="2452461"/>
            <a:ext cx="965550" cy="965550"/>
          </a:xfrm>
          <a:prstGeom prst="blockArc">
            <a:avLst>
              <a:gd name="adj1" fmla="val 6304862"/>
              <a:gd name="adj2" fmla="val 21372796"/>
              <a:gd name="adj3" fmla="val 18542"/>
            </a:avLst>
          </a:prstGeom>
          <a:solidFill>
            <a:srgbClr val="A51D3F"/>
          </a:solidFill>
          <a:ln w="25400" cap="flat" cmpd="sng" algn="ctr">
            <a:solidFill>
              <a:srgbClr val="A51D3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7366938" y="4052575"/>
            <a:ext cx="118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000" b="1" dirty="0">
                <a:solidFill>
                  <a:srgbClr val="F0992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192</a:t>
            </a:r>
          </a:p>
        </p:txBody>
      </p:sp>
      <p:sp>
        <p:nvSpPr>
          <p:cNvPr id="88" name="Semicírculos 87"/>
          <p:cNvSpPr/>
          <p:nvPr/>
        </p:nvSpPr>
        <p:spPr>
          <a:xfrm rot="18900000" flipH="1">
            <a:off x="7491638" y="3793143"/>
            <a:ext cx="965550" cy="965550"/>
          </a:xfrm>
          <a:prstGeom prst="blockArc">
            <a:avLst>
              <a:gd name="adj1" fmla="val 7152012"/>
              <a:gd name="adj2" fmla="val 21372796"/>
              <a:gd name="adj3" fmla="val 18542"/>
            </a:avLst>
          </a:prstGeom>
          <a:solidFill>
            <a:srgbClr val="F0992E"/>
          </a:solidFill>
          <a:ln w="25400" cap="flat" cmpd="sng" algn="ctr">
            <a:solidFill>
              <a:srgbClr val="F099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7376463" y="5390979"/>
            <a:ext cx="118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000" b="1" dirty="0" smtClean="0">
                <a:solidFill>
                  <a:srgbClr val="07678A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93</a:t>
            </a:r>
            <a:endParaRPr lang="pt-BR" sz="2000" b="1" dirty="0">
              <a:solidFill>
                <a:srgbClr val="07678A"/>
              </a:solidFill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7" name="Semicírculos 96"/>
          <p:cNvSpPr/>
          <p:nvPr/>
        </p:nvSpPr>
        <p:spPr>
          <a:xfrm rot="18900000" flipH="1">
            <a:off x="7504808" y="5123232"/>
            <a:ext cx="965550" cy="965550"/>
          </a:xfrm>
          <a:prstGeom prst="blockArc">
            <a:avLst>
              <a:gd name="adj1" fmla="val 14806399"/>
              <a:gd name="adj2" fmla="val 21372796"/>
              <a:gd name="adj3" fmla="val 18542"/>
            </a:avLst>
          </a:prstGeom>
          <a:solidFill>
            <a:srgbClr val="07678A"/>
          </a:solidFill>
          <a:ln w="25400" cap="flat" cmpd="sng" algn="ctr">
            <a:solidFill>
              <a:srgbClr val="0767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1" y="2636912"/>
            <a:ext cx="4620610" cy="391365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6808" y="2687765"/>
            <a:ext cx="2242943" cy="2450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5" name="Retângulo 74"/>
          <p:cNvSpPr/>
          <p:nvPr/>
        </p:nvSpPr>
        <p:spPr>
          <a:xfrm>
            <a:off x="91387" y="2687764"/>
            <a:ext cx="2077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ETAPAS DOS  TRABALHOS</a:t>
            </a:r>
            <a:endParaRPr lang="pt-BR" sz="1400" b="1" dirty="0">
              <a:solidFill>
                <a:schemeClr val="bg1"/>
              </a:solidFill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7305032" y="1899460"/>
            <a:ext cx="1299416" cy="319486"/>
            <a:chOff x="7032093" y="2137534"/>
            <a:chExt cx="1299416" cy="319486"/>
          </a:xfrm>
        </p:grpSpPr>
        <p:sp>
          <p:nvSpPr>
            <p:cNvPr id="76" name="Retângulo 75"/>
            <p:cNvSpPr/>
            <p:nvPr/>
          </p:nvSpPr>
          <p:spPr>
            <a:xfrm>
              <a:off x="7032093" y="2137534"/>
              <a:ext cx="1299416" cy="2833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77" name="Retângulo 76"/>
            <p:cNvSpPr/>
            <p:nvPr/>
          </p:nvSpPr>
          <p:spPr>
            <a:xfrm>
              <a:off x="7050135" y="2149243"/>
              <a:ext cx="1246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</a:pPr>
              <a:r>
                <a:rPr lang="en-US" sz="1400" b="1" dirty="0">
                  <a:solidFill>
                    <a:schemeClr val="bg1"/>
                  </a:solidFill>
                  <a:ea typeface="Segoe UI" panose="020B0502040204020203" pitchFamily="34" charset="0"/>
                  <a:cs typeface="Arial" panose="020B0604020202020204" pitchFamily="34" charset="0"/>
                </a:rPr>
                <a:t>STATUS ATUAL</a:t>
              </a:r>
              <a:endParaRPr lang="pt-BR" sz="1400" b="1" dirty="0">
                <a:solidFill>
                  <a:schemeClr val="bg1"/>
                </a:solidFill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CaixaDeTexto 77"/>
          <p:cNvSpPr txBox="1"/>
          <p:nvPr/>
        </p:nvSpPr>
        <p:spPr>
          <a:xfrm>
            <a:off x="4095111" y="5704814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ESTUDOS AMBIENTAIS</a:t>
            </a:r>
          </a:p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ZONA DE PROTEÇÃO DE AERÓDROMO</a:t>
            </a:r>
          </a:p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ZONA DE RUÍDO AERONÁUTICO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3263120" y="3066119"/>
            <a:ext cx="15969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LEVANTAMENTO TOPOGRÁFICO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4552311" y="4523714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SONDAGENS </a:t>
            </a:r>
          </a:p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GEOTECNIA</a:t>
            </a:r>
          </a:p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ENSAIOS DE CAMPO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79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2. Histórico e situação atual</a:t>
            </a:r>
            <a:br>
              <a:rPr lang="pt-BR" sz="24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42" grpId="0"/>
      <p:bldP spid="48" grpId="0"/>
      <p:bldP spid="137" grpId="0"/>
      <p:bldP spid="83" grpId="0"/>
      <p:bldP spid="84" grpId="0" animBg="1"/>
      <p:bldP spid="87" grpId="0"/>
      <p:bldP spid="88" grpId="0" animBg="1"/>
      <p:bldP spid="91" grpId="0"/>
      <p:bldP spid="97" grpId="0" animBg="1"/>
      <p:bldP spid="6" grpId="0" animBg="1"/>
      <p:bldP spid="75" grpId="0"/>
      <p:bldP spid="78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9288" y="44624"/>
            <a:ext cx="9433048" cy="1143000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3. Construção da Rede </a:t>
            </a:r>
            <a:r>
              <a:rPr lang="pt-BR" sz="22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Regional</a:t>
            </a:r>
            <a:endParaRPr lang="pt-BR" sz="2200" b="1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2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820B-6921-4BD4-BD47-F661A8F3065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27712" y="2060848"/>
            <a:ext cx="720000" cy="273630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-108456" y="13407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270 </a:t>
            </a:r>
          </a:p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aeródromos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496" y="486916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solidFill>
                  <a:schemeClr val="tx2">
                    <a:lumMod val="50000"/>
                  </a:schemeClr>
                </a:solidFill>
              </a:rPr>
              <a:t>Seleção inicial para estudos e prospecção</a:t>
            </a:r>
            <a:endParaRPr lang="pt-B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069735" y="2925152"/>
            <a:ext cx="720000" cy="187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35496" y="4869160"/>
            <a:ext cx="28803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709567" y="5041640"/>
            <a:ext cx="158417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884259" y="3504193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186 dos 270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eródromos 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31840" y="50851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solidFill>
                  <a:schemeClr val="tx2">
                    <a:lumMod val="50000"/>
                  </a:schemeClr>
                </a:solidFill>
              </a:rPr>
              <a:t>Rede Regional</a:t>
            </a:r>
            <a:endParaRPr lang="pt-B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064708" y="4876613"/>
            <a:ext cx="720000" cy="4571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340097" y="474613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eródromos de Sorriso </a:t>
            </a:r>
          </a:p>
          <a:p>
            <a:pPr algn="ctr"/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e Valença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1740424" y="2953568"/>
            <a:ext cx="2147306" cy="25940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657709" y="3215598"/>
            <a:ext cx="2372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Critérios: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</a:rPr>
              <a:t>Viabilidade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técnico-operacional (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</a:rPr>
              <a:t>EVT)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</a:rPr>
              <a:t>Proximidade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com aeroporto sistêmico ou outra unidade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</a:rPr>
              <a:t>selecionada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</a:rPr>
              <a:t>Potencial de aeroportos não selecionados</a:t>
            </a:r>
            <a:endParaRPr lang="pt-BR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059832" y="22048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188</a:t>
            </a:r>
          </a:p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aeródromos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7596416" y="3033153"/>
            <a:ext cx="720000" cy="1764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>
            <a:off x="6984496" y="4869160"/>
            <a:ext cx="205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6588224" y="235062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176</a:t>
            </a:r>
          </a:p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aeródromos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588224" y="486916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solidFill>
                  <a:schemeClr val="tx2">
                    <a:lumMod val="50000"/>
                  </a:schemeClr>
                </a:solidFill>
              </a:rPr>
              <a:t>Recomendados para investimentos</a:t>
            </a:r>
            <a:endParaRPr lang="pt-B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Seta para a direita 31"/>
          <p:cNvSpPr/>
          <p:nvPr/>
        </p:nvSpPr>
        <p:spPr>
          <a:xfrm>
            <a:off x="5868144" y="3115679"/>
            <a:ext cx="1440160" cy="31332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8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4" grpId="0"/>
      <p:bldP spid="15" grpId="0"/>
      <p:bldP spid="17" grpId="0" animBg="1"/>
      <p:bldP spid="18" grpId="0"/>
      <p:bldP spid="21" grpId="0" animBg="1"/>
      <p:bldP spid="22" grpId="0"/>
      <p:bldP spid="23" grpId="0"/>
      <p:bldP spid="24" grpId="0" animBg="1"/>
      <p:bldP spid="29" grpId="0"/>
      <p:bldP spid="30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4</a:t>
            </a:r>
            <a:r>
              <a:rPr lang="pt-BR" sz="24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. Especificação dos investimentos</a:t>
            </a:r>
            <a:endParaRPr lang="pt-BR" sz="2400" b="1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Adequação das condições de </a:t>
            </a:r>
            <a:r>
              <a:rPr lang="pt-BR" dirty="0" err="1" smtClean="0">
                <a:solidFill>
                  <a:srgbClr val="7030A0"/>
                </a:solidFill>
              </a:rPr>
              <a:t>safety</a:t>
            </a:r>
            <a:r>
              <a:rPr lang="pt-BR" dirty="0" smtClean="0">
                <a:solidFill>
                  <a:srgbClr val="7030A0"/>
                </a:solidFill>
              </a:rPr>
              <a:t> &amp; </a:t>
            </a:r>
            <a:r>
              <a:rPr lang="pt-BR" dirty="0" err="1" smtClean="0">
                <a:solidFill>
                  <a:srgbClr val="7030A0"/>
                </a:solidFill>
              </a:rPr>
              <a:t>security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pt-BR" dirty="0" smtClean="0"/>
              <a:t>Veículos para combate à incêndio em aeroportos (CCI)</a:t>
            </a:r>
          </a:p>
          <a:p>
            <a:r>
              <a:rPr lang="pt-BR" dirty="0" smtClean="0"/>
              <a:t>Equipamentos para inspeção de segurança (raio-X, pórtico e raquetes)</a:t>
            </a:r>
          </a:p>
          <a:p>
            <a:r>
              <a:rPr lang="pt-BR" dirty="0" smtClean="0"/>
              <a:t>Cerca operacional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pt-BR" sz="2200" dirty="0" smtClean="0">
                <a:solidFill>
                  <a:srgbClr val="7030A0"/>
                </a:solidFill>
              </a:rPr>
              <a:t>Intervenções estruturais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pt-BR" dirty="0" smtClean="0"/>
              <a:t>Ampliação da capacidade e modernização dos terminais de passageiros</a:t>
            </a:r>
          </a:p>
          <a:p>
            <a:r>
              <a:rPr lang="pt-BR" dirty="0" smtClean="0"/>
              <a:t>Aumento da dimensão e da capacidade de suporte dos sistemas de pistas e pátios</a:t>
            </a:r>
          </a:p>
          <a:p>
            <a:r>
              <a:rPr lang="pt-BR" dirty="0" smtClean="0"/>
              <a:t>Sistemas e equipamentos de apoio à navegação aérea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74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Pequenas intervenções que podem (1) habilitar o aeroporto para receber voos  regulares; (2) viabilizar a operação de aeronaves maiores; ou (3) viabilizar o incremento de operações</a:t>
            </a: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Aquisições diretas pela SAC/MTPA e doações aos aeroportos (delegatários)</a:t>
            </a:r>
          </a:p>
          <a:p>
            <a:pPr lvl="0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Necessidades identificadas pelas empresas aéreas (intenção de operação no curto prazo)</a:t>
            </a: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Vale para toda a rede regional</a:t>
            </a:r>
          </a:p>
          <a:p>
            <a:pPr lvl="0"/>
            <a:endParaRPr 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5. Adequação das condições de </a:t>
            </a:r>
            <a:r>
              <a:rPr lang="pt-BR" sz="2400" b="1" i="1" dirty="0" err="1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safety</a:t>
            </a:r>
            <a:r>
              <a:rPr lang="pt-BR" sz="2400" b="1" dirty="0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 &amp; </a:t>
            </a:r>
            <a:r>
              <a:rPr lang="pt-BR" sz="2400" b="1" i="1" dirty="0" err="1" smtClean="0">
                <a:solidFill>
                  <a:srgbClr val="FF00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security</a:t>
            </a:r>
            <a:endParaRPr lang="pt-BR" sz="2400" b="1" i="1" dirty="0">
              <a:solidFill>
                <a:srgbClr val="FF00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9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36167" y="1214422"/>
          <a:ext cx="7450609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06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FF00"/>
                          </a:solidFill>
                        </a:rPr>
                        <a:t>Veículos para combate à incêndio em aeroportos - CCI</a:t>
                      </a:r>
                      <a:endParaRPr lang="pt-B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89 Veículos Adquiridos</a:t>
                      </a:r>
                      <a:endParaRPr lang="pt-BR" b="1" baseline="0" dirty="0" smtClean="0"/>
                    </a:p>
                    <a:p>
                      <a:pPr algn="ctr"/>
                      <a:r>
                        <a:rPr lang="pt-BR" sz="1600" baseline="0" dirty="0" smtClean="0"/>
                        <a:t>(Convênio e Compra Direta)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84 Aeroportos Contemplados</a:t>
                      </a:r>
                    </a:p>
                    <a:p>
                      <a:pPr algn="ctr"/>
                      <a:r>
                        <a:rPr lang="pt-BR" sz="1400" dirty="0" smtClean="0"/>
                        <a:t>Sendo que 5 desses Aeroportos receberam</a:t>
                      </a:r>
                      <a:r>
                        <a:rPr lang="pt-BR" sz="1400" baseline="0" dirty="0" smtClean="0"/>
                        <a:t> 2 CCIs:</a:t>
                      </a:r>
                    </a:p>
                    <a:p>
                      <a:pPr algn="ctr"/>
                      <a:r>
                        <a:rPr lang="pt-BR" sz="1400" baseline="0" dirty="0" smtClean="0"/>
                        <a:t>Dourados/MS; Fernando de Noronha/PE; Maringá/PR; Cacoal/RO e Caxias do Sul/RS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76 Aeroportos Beneficiados</a:t>
                      </a:r>
                    </a:p>
                    <a:p>
                      <a:pPr algn="ctr"/>
                      <a:r>
                        <a:rPr lang="pt-BR" sz="1600" dirty="0" smtClean="0"/>
                        <a:t>(</a:t>
                      </a:r>
                      <a:r>
                        <a:rPr lang="pt-BR" sz="1600" baseline="0" dirty="0" smtClean="0"/>
                        <a:t>até o presente momento)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 Veículos</a:t>
                      </a:r>
                    </a:p>
                    <a:p>
                      <a:pPr algn="ctr"/>
                      <a:r>
                        <a:rPr lang="pt-BR" sz="1600" dirty="0" smtClean="0"/>
                        <a:t>Entrega</a:t>
                      </a:r>
                      <a:r>
                        <a:rPr lang="pt-BR" sz="1600" baseline="0" dirty="0" smtClean="0"/>
                        <a:t> programada até dezembro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5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1805</Words>
  <Application>Microsoft Office PowerPoint</Application>
  <PresentationFormat>Apresentação na tela (4:3)</PresentationFormat>
  <Paragraphs>399</Paragraphs>
  <Slides>24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맑은 고딕</vt:lpstr>
      <vt:lpstr>Arial</vt:lpstr>
      <vt:lpstr>Calibri</vt:lpstr>
      <vt:lpstr>Open Sans</vt:lpstr>
      <vt:lpstr>Roboto condensed</vt:lpstr>
      <vt:lpstr>Roboto Light</vt:lpstr>
      <vt:lpstr>Rockwell</vt:lpstr>
      <vt:lpstr>Segoe UI</vt:lpstr>
      <vt:lpstr>Wingdings</vt:lpstr>
      <vt:lpstr>Tema do Office</vt:lpstr>
      <vt:lpstr>Apresentação do PowerPoint</vt:lpstr>
      <vt:lpstr>ROTEIRO</vt:lpstr>
      <vt:lpstr>1. Programa de Aviação Regional:  objetivos &amp; dimensões</vt:lpstr>
      <vt:lpstr>Apresentação do PowerPoint</vt:lpstr>
      <vt:lpstr>2. Histórico e situação atual </vt:lpstr>
      <vt:lpstr>3. Construção da Rede Regional</vt:lpstr>
      <vt:lpstr>4. Especificação dos investimentos</vt:lpstr>
      <vt:lpstr>5. Adequação das condições de safety &amp; security</vt:lpstr>
      <vt:lpstr>Apresentação do PowerPoint</vt:lpstr>
      <vt:lpstr>Apresentação do PowerPoint</vt:lpstr>
      <vt:lpstr>Apresentação do PowerPoint</vt:lpstr>
      <vt:lpstr>Apresentação do PowerPoint</vt:lpstr>
      <vt:lpstr>6. Investimentos estruturais: priorização 2016 – 2018</vt:lpstr>
      <vt:lpstr>Apresentação do PowerPoint</vt:lpstr>
      <vt:lpstr>7. Compromissos dos entes federativos</vt:lpstr>
      <vt:lpstr>Cronograma financeiro: 2017 – 2020 </vt:lpstr>
      <vt:lpstr>Apresentação do PowerPoint</vt:lpstr>
      <vt:lpstr>Apresentação do PowerPoint</vt:lpstr>
      <vt:lpstr>Subvenção: fundamentos &amp; características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AEROPORTOS - BAHIA</dc:title>
  <dc:creator>Cristiano Gontijo Silva</dc:creator>
  <cp:lastModifiedBy>Maria José Gomes Mello Ribeiro</cp:lastModifiedBy>
  <cp:revision>53</cp:revision>
  <dcterms:created xsi:type="dcterms:W3CDTF">2016-11-03T12:25:35Z</dcterms:created>
  <dcterms:modified xsi:type="dcterms:W3CDTF">2016-11-14T11:19:31Z</dcterms:modified>
</cp:coreProperties>
</file>