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65" r:id="rId2"/>
    <p:sldId id="269" r:id="rId3"/>
    <p:sldId id="270" r:id="rId4"/>
    <p:sldId id="271" r:id="rId5"/>
    <p:sldId id="272" r:id="rId6"/>
    <p:sldId id="273" r:id="rId7"/>
    <p:sldId id="274" r:id="rId8"/>
    <p:sldId id="275" r:id="rId9"/>
    <p:sldId id="276" r:id="rId10"/>
    <p:sldId id="299" r:id="rId11"/>
    <p:sldId id="300" r:id="rId12"/>
    <p:sldId id="277" r:id="rId13"/>
    <p:sldId id="278" r:id="rId14"/>
    <p:sldId id="285" r:id="rId15"/>
    <p:sldId id="289" r:id="rId16"/>
    <p:sldId id="293" r:id="rId17"/>
    <p:sldId id="294" r:id="rId18"/>
    <p:sldId id="297" r:id="rId19"/>
    <p:sldId id="298" r:id="rId20"/>
    <p:sldId id="257" r:id="rId21"/>
    <p:sldId id="258" r:id="rId22"/>
    <p:sldId id="259" r:id="rId23"/>
    <p:sldId id="267" r:id="rId24"/>
    <p:sldId id="266" r:id="rId25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1164" y="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662170-C798-46EA-85FF-AAF6DB410E9A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ED0DF4A-03D3-4079-BA05-93F7798F0725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07056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1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32467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6F5B3-CB23-47CC-9356-E317EB9895E8}" type="slidenum">
              <a:rPr lang="pt-BR" smtClean="0"/>
              <a:pPr/>
              <a:t>5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80238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6F5B3-CB23-47CC-9356-E317EB9895E8}" type="slidenum">
              <a:rPr lang="pt-BR" smtClean="0"/>
              <a:pPr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658600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CRITÉRIOS GEOGRÁFICOS E POR OPERADOR</a:t>
            </a: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17AD5E9-C311-4FEB-B2A6-A6F94F682330}" type="slidenum">
              <a:rPr lang="pt-BR" smtClean="0">
                <a:solidFill>
                  <a:prstClr val="black"/>
                </a:solidFill>
              </a:rPr>
              <a:pPr/>
              <a:t>14</a:t>
            </a:fld>
            <a:endParaRPr lang="pt-BR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258323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296F5B3-CB23-47CC-9356-E317EB9895E8}" type="slidenum">
              <a:rPr lang="pt-BR" smtClean="0"/>
              <a:pPr/>
              <a:t>16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4753914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Rectangl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Rectangl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A5D3BF3-D352-46FC-8343-31F56E6730EA}" type="slidenum">
              <a:rPr lang="en-US" smtClean="0">
                <a:solidFill>
                  <a:prstClr val="black"/>
                </a:solidFill>
              </a:rPr>
              <a:pPr/>
              <a:t>24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34587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652713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331361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088104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itle Slide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153027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extLst/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7" name="Rectangle 6"/>
          <p:cNvSpPr>
            <a:spLocks noGrp="1"/>
          </p:cNvSpPr>
          <p:nvPr>
            <p:ph sz="quarter" idx="13"/>
          </p:nvPr>
        </p:nvSpPr>
        <p:spPr>
          <a:xfrm>
            <a:off x="609600" y="1803400"/>
            <a:ext cx="8153400" cy="4368800"/>
          </a:xfrm>
        </p:spPr>
        <p:txBody>
          <a:bodyPr/>
          <a:lstStyle>
            <a:lvl1pPr>
              <a:defRPr>
                <a:latin typeface="Calibri" panose="020F0502020204030204" pitchFamily="34" charset="0"/>
              </a:defRPr>
            </a:lvl1pPr>
            <a:lvl2pPr>
              <a:defRPr>
                <a:latin typeface="Calibri" panose="020F0502020204030204" pitchFamily="34" charset="0"/>
              </a:defRPr>
            </a:lvl2pPr>
            <a:lvl3pPr>
              <a:defRPr>
                <a:latin typeface="Calibri" panose="020F0502020204030204" pitchFamily="34" charset="0"/>
              </a:defRPr>
            </a:lvl3pPr>
            <a:lvl4pPr>
              <a:defRPr>
                <a:latin typeface="Calibri" panose="020F0502020204030204" pitchFamily="34" charset="0"/>
              </a:defRPr>
            </a:lvl4pPr>
            <a:lvl5pPr>
              <a:defRPr>
                <a:latin typeface="Calibri" panose="020F0502020204030204" pitchFamily="34" charset="0"/>
              </a:defRPr>
            </a:lvl5pPr>
            <a:extLst/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098198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48056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50759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67292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346833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70626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23091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25417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750375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9AF4D-EBC9-4E1F-B31F-9A48A5FC6BB4}" type="datetimeFigureOut">
              <a:rPr lang="pt-BR" smtClean="0"/>
              <a:pPr/>
              <a:t>14/11/2016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625603-D50E-4CCC-8C98-40CAA8475D2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92248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5" descr="H:\4-SEAP\DPROFAA\Gestão Técnica\MONITORAMENTO - CONVÊNIOS\Acompanhamento de Obras\Vitória da Conquista\Visita técnica 08 - nov-15\fotos\DSC07069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1" r="7043"/>
          <a:stretch/>
        </p:blipFill>
        <p:spPr bwMode="auto">
          <a:xfrm>
            <a:off x="8201" y="-126919"/>
            <a:ext cx="9172311" cy="58118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ângulo 1"/>
          <p:cNvSpPr/>
          <p:nvPr/>
        </p:nvSpPr>
        <p:spPr>
          <a:xfrm>
            <a:off x="2567092" y="332656"/>
            <a:ext cx="4009816" cy="30008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</a:rPr>
              <a:t>SECRETARIA DE AVIAÇÃO CIVIL</a:t>
            </a:r>
          </a:p>
        </p:txBody>
      </p:sp>
      <p:sp>
        <p:nvSpPr>
          <p:cNvPr id="4" name="Retângulo 3"/>
          <p:cNvSpPr/>
          <p:nvPr/>
        </p:nvSpPr>
        <p:spPr>
          <a:xfrm rot="10800000">
            <a:off x="0" y="2355321"/>
            <a:ext cx="9180512" cy="4524544"/>
          </a:xfrm>
          <a:prstGeom prst="rect">
            <a:avLst/>
          </a:prstGeom>
          <a:gradFill>
            <a:gsLst>
              <a:gs pos="48000">
                <a:srgbClr val="201C17"/>
              </a:gs>
              <a:gs pos="100000">
                <a:srgbClr val="282421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4" name="Retângulo 56"/>
          <p:cNvSpPr/>
          <p:nvPr/>
        </p:nvSpPr>
        <p:spPr>
          <a:xfrm>
            <a:off x="7082927" y="3553271"/>
            <a:ext cx="1733349" cy="307777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>
              <a:spcAft>
                <a:spcPts val="0"/>
              </a:spcAft>
            </a:pPr>
            <a:r>
              <a:rPr lang="en-US" sz="1400" dirty="0" smtClean="0">
                <a:solidFill>
                  <a:prstClr val="white"/>
                </a:solidFill>
                <a:latin typeface="Calibri" panose="020F0502020204030204" pitchFamily="34" charset="0"/>
                <a:ea typeface="Segoe UI" panose="020B0502040204020203" pitchFamily="34" charset="0"/>
              </a:rPr>
              <a:t>NOVEMBRO </a:t>
            </a:r>
            <a:r>
              <a:rPr lang="en-US" sz="1400" dirty="0">
                <a:solidFill>
                  <a:prstClr val="white"/>
                </a:solidFill>
                <a:latin typeface="Calibri" panose="020F0502020204030204" pitchFamily="34" charset="0"/>
                <a:ea typeface="Segoe UI" panose="020B0502040204020203" pitchFamily="34" charset="0"/>
              </a:rPr>
              <a:t>2016</a:t>
            </a:r>
          </a:p>
        </p:txBody>
      </p:sp>
      <p:sp>
        <p:nvSpPr>
          <p:cNvPr id="6" name="Retângulo 58"/>
          <p:cNvSpPr/>
          <p:nvPr/>
        </p:nvSpPr>
        <p:spPr>
          <a:xfrm>
            <a:off x="-36512" y="3241968"/>
            <a:ext cx="9144000" cy="465192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</a:rPr>
              <a:t>PROGRAMA DE AVIAÇÃO REGIONAL</a:t>
            </a:r>
            <a:endParaRPr lang="pt-BR" sz="2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  <a:ea typeface="Segoe UI" panose="020B0502040204020203" pitchFamily="34" charset="0"/>
            </a:endParaRP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800" y="5891645"/>
            <a:ext cx="3551376" cy="702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3586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580612" y="215988"/>
            <a:ext cx="633670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 smtClean="0">
                <a:latin typeface="+mj-lt"/>
                <a:ea typeface="Segoe UI" panose="020B0502040204020203" pitchFamily="34" charset="0"/>
                <a:cs typeface="Arial" panose="020B0604020202020204" pitchFamily="34" charset="0"/>
              </a:rPr>
              <a:t>Aquisição: Modalidades</a:t>
            </a:r>
            <a:endParaRPr lang="pt-BR" sz="2000" dirty="0">
              <a:latin typeface="+mj-lt"/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745253" y="868751"/>
            <a:ext cx="1624128" cy="12787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4" name="Seta para a direita 4"/>
          <p:cNvSpPr/>
          <p:nvPr/>
        </p:nvSpPr>
        <p:spPr>
          <a:xfrm>
            <a:off x="5962082" y="5240678"/>
            <a:ext cx="2571525" cy="1035140"/>
          </a:xfrm>
          <a:prstGeom prst="rect">
            <a:avLst/>
          </a:prstGeom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  <p:txBody>
          <a:bodyPr spcFirstLastPara="0" vert="horz" wrap="square" lIns="10160" tIns="10160" rIns="10160" bIns="10160" numCol="1" spcCol="1270" anchor="t" anchorCtr="0">
            <a:noAutofit/>
          </a:bodyPr>
          <a:lstStyle/>
          <a:p>
            <a:pPr marL="0" lvl="1" algn="ctr" defTabSz="7112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endParaRPr lang="pt-BR" sz="1600" b="1" kern="1200" dirty="0">
              <a:solidFill>
                <a:schemeClr val="tx1"/>
              </a:solidFill>
              <a:latin typeface="Calibri" panose="020F0502020204030204" pitchFamily="34" charset="0"/>
            </a:endParaRPr>
          </a:p>
        </p:txBody>
      </p:sp>
      <p:sp>
        <p:nvSpPr>
          <p:cNvPr id="5" name="Retângulo 4"/>
          <p:cNvSpPr/>
          <p:nvPr/>
        </p:nvSpPr>
        <p:spPr>
          <a:xfrm>
            <a:off x="2960042" y="3033885"/>
            <a:ext cx="2448272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b="1" dirty="0">
                <a:solidFill>
                  <a:srgbClr val="0070C0"/>
                </a:solidFill>
              </a:rPr>
              <a:t>Tipo 3 = </a:t>
            </a:r>
            <a:r>
              <a:rPr lang="pt-BR" sz="1400" b="1" dirty="0"/>
              <a:t>13</a:t>
            </a:r>
            <a:endParaRPr lang="pt-BR" sz="1400" dirty="0"/>
          </a:p>
          <a:p>
            <a:pPr lvl="0" algn="ctr"/>
            <a:r>
              <a:rPr lang="pt-BR" sz="1400" b="1" dirty="0">
                <a:solidFill>
                  <a:srgbClr val="0070C0"/>
                </a:solidFill>
              </a:rPr>
              <a:t>Tipo 4 = </a:t>
            </a:r>
            <a:r>
              <a:rPr lang="pt-BR" sz="1400" b="1" dirty="0"/>
              <a:t>40</a:t>
            </a:r>
          </a:p>
          <a:p>
            <a:pPr lvl="0" algn="ctr"/>
            <a:r>
              <a:rPr lang="pt-BR" sz="1400" b="1" dirty="0">
                <a:solidFill>
                  <a:srgbClr val="0070C0"/>
                </a:solidFill>
              </a:rPr>
              <a:t>TOTAL: R$ </a:t>
            </a:r>
            <a:r>
              <a:rPr lang="pt-BR" sz="1400" b="1" dirty="0"/>
              <a:t>77.793.710,00</a:t>
            </a:r>
          </a:p>
        </p:txBody>
      </p:sp>
      <p:sp>
        <p:nvSpPr>
          <p:cNvPr id="6" name="Retângulo 5"/>
          <p:cNvSpPr/>
          <p:nvPr/>
        </p:nvSpPr>
        <p:spPr>
          <a:xfrm>
            <a:off x="5818696" y="3155034"/>
            <a:ext cx="2329129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b="1" dirty="0">
                <a:solidFill>
                  <a:srgbClr val="0070C0"/>
                </a:solidFill>
              </a:rPr>
              <a:t>Tipo 4 = </a:t>
            </a:r>
            <a:r>
              <a:rPr lang="pt-BR" sz="1400" b="1" dirty="0" smtClean="0"/>
              <a:t>47 </a:t>
            </a:r>
            <a:r>
              <a:rPr lang="pt-BR" sz="1200" b="1" baseline="30000" dirty="0" smtClean="0">
                <a:solidFill>
                  <a:srgbClr val="FF0000"/>
                </a:solidFill>
              </a:rPr>
              <a:t>(1)</a:t>
            </a:r>
            <a:endParaRPr lang="pt-BR" sz="1200" baseline="30000" dirty="0">
              <a:solidFill>
                <a:srgbClr val="FF0000"/>
              </a:solidFill>
            </a:endParaRPr>
          </a:p>
          <a:p>
            <a:pPr lvl="0" algn="ctr"/>
            <a:r>
              <a:rPr lang="pt-BR" sz="1400" b="1" dirty="0" smtClean="0">
                <a:solidFill>
                  <a:srgbClr val="0070C0"/>
                </a:solidFill>
              </a:rPr>
              <a:t>TOTAL: R$ </a:t>
            </a:r>
            <a:r>
              <a:rPr lang="pt-BR" sz="1400" b="1" dirty="0" smtClean="0"/>
              <a:t>38.156.450,00 </a:t>
            </a:r>
            <a:r>
              <a:rPr lang="pt-BR" sz="1200" b="1" baseline="30000" dirty="0" smtClean="0">
                <a:solidFill>
                  <a:srgbClr val="FF0000"/>
                </a:solidFill>
              </a:rPr>
              <a:t>(2)</a:t>
            </a:r>
            <a:endParaRPr lang="pt-BR" sz="1200" b="1" dirty="0">
              <a:solidFill>
                <a:srgbClr val="FF0000"/>
              </a:solidFill>
            </a:endParaRPr>
          </a:p>
        </p:txBody>
      </p:sp>
      <p:sp>
        <p:nvSpPr>
          <p:cNvPr id="26" name="Seta para baixo 25"/>
          <p:cNvSpPr/>
          <p:nvPr/>
        </p:nvSpPr>
        <p:spPr>
          <a:xfrm>
            <a:off x="3841132" y="2345799"/>
            <a:ext cx="686092" cy="5365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Seta para baixo 27"/>
          <p:cNvSpPr/>
          <p:nvPr/>
        </p:nvSpPr>
        <p:spPr>
          <a:xfrm>
            <a:off x="1138978" y="2355839"/>
            <a:ext cx="686092" cy="5365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9" name="Retângulo 28"/>
          <p:cNvSpPr/>
          <p:nvPr/>
        </p:nvSpPr>
        <p:spPr>
          <a:xfrm>
            <a:off x="366631" y="3052583"/>
            <a:ext cx="2230786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b="1" dirty="0">
                <a:solidFill>
                  <a:srgbClr val="0070C0"/>
                </a:solidFill>
              </a:rPr>
              <a:t>Tipo 3 = </a:t>
            </a:r>
            <a:r>
              <a:rPr lang="pt-BR" sz="1400" b="1" dirty="0" smtClean="0"/>
              <a:t>16</a:t>
            </a:r>
            <a:endParaRPr lang="pt-BR" sz="1400" dirty="0"/>
          </a:p>
          <a:p>
            <a:pPr lvl="0" algn="ctr"/>
            <a:r>
              <a:rPr lang="pt-BR" sz="1400" b="1" dirty="0">
                <a:solidFill>
                  <a:srgbClr val="0070C0"/>
                </a:solidFill>
              </a:rPr>
              <a:t>Tipo 4 = </a:t>
            </a:r>
            <a:r>
              <a:rPr lang="pt-BR" sz="1400" b="1" dirty="0" smtClean="0"/>
              <a:t>20</a:t>
            </a:r>
            <a:endParaRPr lang="pt-BR" sz="1400" b="1" dirty="0"/>
          </a:p>
          <a:p>
            <a:pPr lvl="0" algn="ctr"/>
            <a:r>
              <a:rPr lang="pt-BR" sz="1400" b="1" dirty="0">
                <a:solidFill>
                  <a:srgbClr val="0070C0"/>
                </a:solidFill>
              </a:rPr>
              <a:t>TOTAL: R$</a:t>
            </a:r>
            <a:r>
              <a:rPr lang="pt-BR" sz="1400" b="1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pt-BR" sz="1400" b="1" dirty="0" smtClean="0"/>
              <a:t>45.359.087,00</a:t>
            </a:r>
            <a:endParaRPr lang="pt-BR" sz="1400" b="1" dirty="0"/>
          </a:p>
        </p:txBody>
      </p:sp>
      <p:sp>
        <p:nvSpPr>
          <p:cNvPr id="30" name="Seta para baixo 29"/>
          <p:cNvSpPr/>
          <p:nvPr/>
        </p:nvSpPr>
        <p:spPr>
          <a:xfrm>
            <a:off x="6640215" y="2355839"/>
            <a:ext cx="686092" cy="53655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Seta para a direita 2"/>
          <p:cNvSpPr/>
          <p:nvPr/>
        </p:nvSpPr>
        <p:spPr>
          <a:xfrm>
            <a:off x="4436692" y="5056460"/>
            <a:ext cx="933509" cy="8512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Retângulo 3"/>
          <p:cNvSpPr/>
          <p:nvPr/>
        </p:nvSpPr>
        <p:spPr>
          <a:xfrm>
            <a:off x="5322283" y="5689353"/>
            <a:ext cx="2244223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R</a:t>
            </a:r>
            <a:r>
              <a:rPr lang="pt-BR" sz="1400" b="1" dirty="0">
                <a:solidFill>
                  <a:srgbClr val="0070C0"/>
                </a:solidFill>
                <a:latin typeface="Calibri" panose="020F0502020204030204" pitchFamily="34" charset="0"/>
              </a:rPr>
              <a:t>$ </a:t>
            </a:r>
            <a:r>
              <a:rPr lang="pt-BR" sz="1400" b="1" dirty="0" smtClean="0">
                <a:latin typeface="Calibri" panose="020F0502020204030204" pitchFamily="34" charset="0"/>
              </a:rPr>
              <a:t>161.309.247,00</a:t>
            </a:r>
            <a:endParaRPr lang="pt-BR" sz="1400" b="1" dirty="0">
              <a:latin typeface="Calibri" panose="020F0502020204030204" pitchFamily="34" charset="0"/>
            </a:endParaRPr>
          </a:p>
        </p:txBody>
      </p:sp>
      <p:graphicFrame>
        <p:nvGraphicFramePr>
          <p:cNvPr id="7" name="Tabe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4099778"/>
              </p:ext>
            </p:extLst>
          </p:nvPr>
        </p:nvGraphicFramePr>
        <p:xfrm>
          <a:off x="5997359" y="3678254"/>
          <a:ext cx="2537354" cy="88110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537354"/>
              </a:tblGrid>
              <a:tr h="267590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20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pt-BR" sz="1050" b="1" u="none" strike="noStrike" kern="1200" dirty="0" smtClean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(1) </a:t>
                      </a:r>
                      <a:r>
                        <a:rPr lang="pt-BR" sz="12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24 </a:t>
                      </a:r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CCIs </a:t>
                      </a:r>
                      <a:r>
                        <a:rPr lang="pt-BR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entregues</a:t>
                      </a:r>
                      <a:endParaRPr lang="pt-BR" sz="14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313418">
                <a:tc>
                  <a:txBody>
                    <a:bodyPr/>
                    <a:lstStyle/>
                    <a:p>
                      <a:pPr algn="l" fontAlgn="b">
                        <a:lnSpc>
                          <a:spcPct val="150000"/>
                        </a:lnSpc>
                      </a:pPr>
                      <a:r>
                        <a:rPr lang="pt-BR" sz="12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</a:t>
                      </a:r>
                      <a:r>
                        <a:rPr lang="pt-BR" sz="105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(1)</a:t>
                      </a:r>
                      <a:r>
                        <a:rPr lang="pt-BR" sz="1200" b="1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2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23</a:t>
                      </a:r>
                      <a:r>
                        <a:rPr lang="pt-BR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200" u="none" strike="noStrike" dirty="0" err="1">
                          <a:solidFill>
                            <a:schemeClr val="tx1"/>
                          </a:solidFill>
                          <a:effectLst/>
                        </a:rPr>
                        <a:t>CCIs</a:t>
                      </a:r>
                      <a:r>
                        <a:rPr lang="pt-BR" sz="1200" u="none" strike="noStrike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20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(Contrato Suspenso)</a:t>
                      </a:r>
                      <a:endParaRPr lang="pt-BR" sz="1200" b="1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  <a:tr h="267590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5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20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  </a:t>
                      </a:r>
                      <a:r>
                        <a:rPr lang="pt-BR" sz="1050" b="1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(2)</a:t>
                      </a:r>
                      <a:r>
                        <a:rPr lang="pt-BR" sz="105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pt-BR" sz="1200" b="0" u="none" strike="noStrike" dirty="0" smtClean="0">
                          <a:solidFill>
                            <a:schemeClr val="tx1"/>
                          </a:solidFill>
                          <a:effectLst/>
                        </a:rPr>
                        <a:t>Valor</a:t>
                      </a:r>
                      <a:r>
                        <a:rPr lang="pt-BR" sz="1200" b="0" u="none" strike="noStrike" baseline="0" dirty="0" smtClean="0">
                          <a:solidFill>
                            <a:schemeClr val="tx1"/>
                          </a:solidFill>
                          <a:effectLst/>
                        </a:rPr>
                        <a:t> referente aos CCIs entregues</a:t>
                      </a:r>
                      <a:endParaRPr lang="pt-BR" sz="1200" b="0" i="0" u="none" strike="noStrike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27" name="Retângulo 26"/>
          <p:cNvSpPr/>
          <p:nvPr/>
        </p:nvSpPr>
        <p:spPr>
          <a:xfrm>
            <a:off x="5197454" y="5195224"/>
            <a:ext cx="249388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pt-BR" sz="1400" b="1" dirty="0" smtClean="0">
                <a:solidFill>
                  <a:srgbClr val="0070C0"/>
                </a:solidFill>
                <a:latin typeface="Calibri" panose="020F0502020204030204" pitchFamily="34" charset="0"/>
              </a:rPr>
              <a:t>Tipo 3:</a:t>
            </a:r>
            <a:r>
              <a:rPr lang="pt-BR" sz="1400" b="1" dirty="0" smtClean="0">
                <a:solidFill>
                  <a:schemeClr val="bg2">
                    <a:lumMod val="75000"/>
                  </a:schemeClr>
                </a:solidFill>
                <a:latin typeface="Calibri" panose="020F0502020204030204" pitchFamily="34" charset="0"/>
              </a:rPr>
              <a:t> </a:t>
            </a:r>
            <a:r>
              <a:rPr lang="pt-BR" sz="1400" b="1" dirty="0" smtClean="0">
                <a:latin typeface="Calibri" panose="020F0502020204030204" pitchFamily="34" charset="0"/>
              </a:rPr>
              <a:t>29</a:t>
            </a:r>
          </a:p>
          <a:p>
            <a:pPr lvl="0" algn="ctr"/>
            <a:r>
              <a:rPr lang="pt-BR" sz="1400" b="1" dirty="0">
                <a:solidFill>
                  <a:srgbClr val="0070C0"/>
                </a:solidFill>
                <a:latin typeface="Calibri" panose="020F0502020204030204" pitchFamily="34" charset="0"/>
              </a:rPr>
              <a:t>Tipo 4:</a:t>
            </a:r>
            <a:r>
              <a:rPr lang="pt-BR" sz="1400" b="1" dirty="0" smtClean="0">
                <a:latin typeface="Calibri" panose="020F0502020204030204" pitchFamily="34" charset="0"/>
              </a:rPr>
              <a:t> 84</a:t>
            </a:r>
            <a:endParaRPr lang="pt-BR" sz="1400" b="1" dirty="0">
              <a:latin typeface="Calibri" panose="020F050202020403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871062" y="907948"/>
            <a:ext cx="13725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Convênio</a:t>
            </a:r>
          </a:p>
          <a:p>
            <a:pPr algn="ctr"/>
            <a:r>
              <a:rPr lang="pt-BR" sz="2400" b="1" dirty="0" smtClean="0"/>
              <a:t>com</a:t>
            </a:r>
          </a:p>
          <a:p>
            <a:pPr algn="ctr"/>
            <a:r>
              <a:rPr lang="pt-BR" sz="2400" b="1" dirty="0" smtClean="0"/>
              <a:t>Estados</a:t>
            </a:r>
            <a:endParaRPr lang="pt-BR" sz="2400" b="1" dirty="0"/>
          </a:p>
        </p:txBody>
      </p:sp>
      <p:sp>
        <p:nvSpPr>
          <p:cNvPr id="33" name="Retângulo de cantos arredondados 32"/>
          <p:cNvSpPr/>
          <p:nvPr/>
        </p:nvSpPr>
        <p:spPr>
          <a:xfrm>
            <a:off x="3372114" y="857861"/>
            <a:ext cx="1624128" cy="12787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2" name="CaixaDeTexto 11"/>
          <p:cNvSpPr txBox="1"/>
          <p:nvPr/>
        </p:nvSpPr>
        <p:spPr>
          <a:xfrm>
            <a:off x="3464909" y="1086334"/>
            <a:ext cx="143853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Compra</a:t>
            </a:r>
          </a:p>
          <a:p>
            <a:pPr algn="ctr"/>
            <a:r>
              <a:rPr lang="pt-BR" sz="2400" b="1" dirty="0" smtClean="0"/>
              <a:t>Direta</a:t>
            </a:r>
            <a:endParaRPr lang="pt-BR" sz="2400" b="1" dirty="0"/>
          </a:p>
        </p:txBody>
      </p:sp>
      <p:sp>
        <p:nvSpPr>
          <p:cNvPr id="34" name="Retângulo de cantos arredondados 33"/>
          <p:cNvSpPr/>
          <p:nvPr/>
        </p:nvSpPr>
        <p:spPr>
          <a:xfrm>
            <a:off x="6171197" y="865499"/>
            <a:ext cx="1624128" cy="1278724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3" name="CaixaDeTexto 12"/>
          <p:cNvSpPr txBox="1"/>
          <p:nvPr/>
        </p:nvSpPr>
        <p:spPr>
          <a:xfrm>
            <a:off x="6386922" y="1266390"/>
            <a:ext cx="15251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/>
              <a:t>Infraero</a:t>
            </a:r>
            <a:endParaRPr lang="pt-BR" sz="2400" b="1" dirty="0"/>
          </a:p>
        </p:txBody>
      </p:sp>
      <p:sp>
        <p:nvSpPr>
          <p:cNvPr id="35" name="Retângulo de cantos arredondados 34"/>
          <p:cNvSpPr/>
          <p:nvPr/>
        </p:nvSpPr>
        <p:spPr>
          <a:xfrm>
            <a:off x="1508255" y="4773858"/>
            <a:ext cx="2645680" cy="1416478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</p:sp>
      <p:sp>
        <p:nvSpPr>
          <p:cNvPr id="15" name="CaixaDeTexto 14"/>
          <p:cNvSpPr txBox="1"/>
          <p:nvPr/>
        </p:nvSpPr>
        <p:spPr>
          <a:xfrm>
            <a:off x="1557316" y="5041335"/>
            <a:ext cx="247936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 smtClean="0"/>
              <a:t>INVESTIMENTO</a:t>
            </a:r>
          </a:p>
          <a:p>
            <a:pPr algn="ctr"/>
            <a:r>
              <a:rPr lang="pt-BR" sz="2400" b="1" dirty="0" smtClean="0"/>
              <a:t>TOTAL</a:t>
            </a:r>
            <a:endParaRPr lang="pt-BR" sz="2400" b="1" dirty="0"/>
          </a:p>
        </p:txBody>
      </p:sp>
    </p:spTree>
    <p:extLst>
      <p:ext uri="{BB962C8B-B14F-4D97-AF65-F5344CB8AC3E}">
        <p14:creationId xmlns:p14="http://schemas.microsoft.com/office/powerpoint/2010/main" val="547724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6574223"/>
              </p:ext>
            </p:extLst>
          </p:nvPr>
        </p:nvGraphicFramePr>
        <p:xfrm>
          <a:off x="303087" y="667485"/>
          <a:ext cx="8640960" cy="58289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0160"/>
                <a:gridCol w="1584176"/>
                <a:gridCol w="2540721"/>
                <a:gridCol w="3075903"/>
              </a:tblGrid>
              <a:tr h="355064">
                <a:tc>
                  <a:txBody>
                    <a:bodyPr/>
                    <a:lstStyle/>
                    <a:p>
                      <a:pPr algn="ctr"/>
                      <a:r>
                        <a:rPr lang="pt-BR" sz="1100" cap="small" dirty="0" smtClean="0">
                          <a:solidFill>
                            <a:srgbClr val="FFFF00"/>
                          </a:solidFill>
                        </a:rPr>
                        <a:t>Operação</a:t>
                      </a:r>
                      <a:r>
                        <a:rPr lang="pt-BR" sz="1100" cap="small" baseline="0" dirty="0" smtClean="0">
                          <a:solidFill>
                            <a:srgbClr val="FFFF00"/>
                          </a:solidFill>
                        </a:rPr>
                        <a:t> Regular Iniciada ou em Avaliação</a:t>
                      </a:r>
                      <a:endParaRPr lang="pt-BR" sz="1100" cap="small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100" b="1" kern="1200" cap="small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Possibilita</a:t>
                      </a:r>
                      <a:r>
                        <a:rPr lang="pt-BR" sz="1100" b="1" kern="1200" cap="small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 novo </a:t>
                      </a:r>
                    </a:p>
                    <a:p>
                      <a:pPr marL="0" algn="ctr" defTabSz="914400" rtl="0" eaLnBrk="1" latinLnBrk="0" hangingPunct="1"/>
                      <a:r>
                        <a:rPr lang="pt-BR" sz="1100" b="1" kern="1200" cap="small" baseline="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NPCE</a:t>
                      </a:r>
                      <a:endParaRPr lang="pt-BR" sz="1100" b="1" kern="1200" cap="small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100" b="1" kern="1200" cap="small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Aumentaram a Segurança Operacional</a:t>
                      </a:r>
                    </a:p>
                  </a:txBody>
                  <a:tcPr anchor="ctr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1" kern="1200" cap="small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Habilitados ao Início de Operação</a:t>
                      </a:r>
                      <a:endParaRPr lang="pt-BR" sz="1100" b="1" kern="1200" cap="small" dirty="0">
                        <a:solidFill>
                          <a:srgbClr val="FFFF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cap="small" dirty="0" smtClean="0">
                          <a:solidFill>
                            <a:schemeClr val="bg1"/>
                          </a:solidFill>
                        </a:rPr>
                        <a:t>BA: Valença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AM: Parintins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AM: Coari, Eirunepé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AM: Fonte</a:t>
                      </a: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Boa e Manicoré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29540">
                <a:tc>
                  <a:txBody>
                    <a:bodyPr/>
                    <a:lstStyle/>
                    <a:p>
                      <a:pPr algn="l"/>
                      <a:r>
                        <a:rPr lang="pt-BR" sz="1100" b="0" cap="small" dirty="0" smtClean="0">
                          <a:solidFill>
                            <a:schemeClr val="bg1"/>
                          </a:solidFill>
                        </a:rPr>
                        <a:t>MG: Divinópolis e Varginha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BA: Porto Seguro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BA: Barreiras,</a:t>
                      </a: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Lençóis</a:t>
                      </a: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Vit.</a:t>
                      </a: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da Conquista e Teixeira de Freitas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BA: Feira de Santana, Guanambi.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pt-BR" sz="1100" b="0" cap="small" dirty="0" smtClean="0">
                          <a:solidFill>
                            <a:schemeClr val="bg1"/>
                          </a:solidFill>
                        </a:rPr>
                        <a:t>MS: Barra do Garças e Sorriso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GO: Caldas Novas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GO: Rio Verde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CE: Aracati e Jijoca de Jericoacoara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37904">
                <a:tc>
                  <a:txBody>
                    <a:bodyPr/>
                    <a:lstStyle/>
                    <a:p>
                      <a:pPr algn="l"/>
                      <a:r>
                        <a:rPr lang="pt-BR" sz="1100" b="0" cap="small" dirty="0" smtClean="0">
                          <a:solidFill>
                            <a:schemeClr val="bg1"/>
                          </a:solidFill>
                        </a:rPr>
                        <a:t>PR: Ponta</a:t>
                      </a:r>
                      <a:r>
                        <a:rPr lang="pt-BR" sz="1100" b="0" cap="small" baseline="0" dirty="0" smtClean="0">
                          <a:solidFill>
                            <a:schemeClr val="bg1"/>
                          </a:solidFill>
                        </a:rPr>
                        <a:t> Grossa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MG: Goianá e</a:t>
                      </a: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Ipatinga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MG: Araxá, Gov. Valadares, </a:t>
                      </a: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Juiz de Fora e </a:t>
                      </a:r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Patos</a:t>
                      </a: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de Minas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GO: Catalão e Itumbiara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/>
                      <a:r>
                        <a:rPr lang="pt-BR" sz="1100" b="0" cap="small" baseline="0" dirty="0" smtClean="0">
                          <a:solidFill>
                            <a:schemeClr val="bg1"/>
                          </a:solidFill>
                        </a:rPr>
                        <a:t>RS: Santo Ângelo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MS: Dourados</a:t>
                      </a: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e </a:t>
                      </a:r>
                      <a:r>
                        <a:rPr lang="pt-BR" sz="1100" b="0" kern="1200" cap="small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Três</a:t>
                      </a: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 Lagoas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MS: Bonito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MA: Barreirinhas e Carolina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435515">
                <a:tc>
                  <a:txBody>
                    <a:bodyPr/>
                    <a:lstStyle/>
                    <a:p>
                      <a:pPr algn="l"/>
                      <a:r>
                        <a:rPr lang="pt-BR" sz="1100" b="0" cap="small" baseline="0" dirty="0" smtClean="0">
                          <a:solidFill>
                            <a:schemeClr val="bg1"/>
                          </a:solidFill>
                        </a:rPr>
                        <a:t>SC: Lages e Jaguaruna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RO: Vilhena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MT: Alta Floresta, Rondonópolis e Sinop</a:t>
                      </a:r>
                    </a:p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MG: Diamantina, Paracatu, Passos, Poços de Caldas e São João Del Rei</a:t>
                      </a: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  <a:tr h="320000">
                <a:tc>
                  <a:txBody>
                    <a:bodyPr/>
                    <a:lstStyle/>
                    <a:p>
                      <a:pPr algn="l"/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RS: Passo Fundo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PA: Itaituba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PA: Redenção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232360"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PE: Fernando de Noronha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PE: Caruaru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  <a:tr h="138648"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PR: Cascavel e Maringá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PI: Picos e São Raimundo Nonato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67600"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RJ: Cabo Frio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PR: Umuarama e Guarapuava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  <a:tr h="124544"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RO: Cacoal e Ji-paraná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RJ: Resende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53496"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RS: Caxias do Sul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RN: Mossoró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  <a:tr h="182448"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SC: Chapecó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RS: Erechim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308227"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SP: Araçatuba, Arealva Bauru, Itanhaém, Marília, Pres. Prudente e Ribeirão Preto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914400" rtl="0" eaLnBrk="1" latinLnBrk="0" hangingPunct="1"/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SC: Caçador e Joaçaba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90000"/>
                      </a:schemeClr>
                    </a:solidFill>
                  </a:tcPr>
                </a:tc>
              </a:tr>
              <a:tr h="272792"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TO: Araguaína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100" b="0" kern="1200" cap="small" baseline="0" dirty="0" smtClean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TO: Gurupi</a:t>
                      </a:r>
                      <a:endParaRPr lang="pt-BR" sz="1100" b="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75000"/>
                      </a:schemeClr>
                    </a:solidFill>
                  </a:tcPr>
                </a:tc>
              </a:tr>
              <a:tr h="125288"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solidFill>
                            <a:srgbClr val="FFFF00"/>
                          </a:solidFill>
                        </a:rPr>
                        <a:t>9 Aeroportos</a:t>
                      </a:r>
                      <a:endParaRPr lang="pt-BR" sz="1100" b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solidFill>
                            <a:srgbClr val="FFFF00"/>
                          </a:solidFill>
                        </a:rPr>
                        <a:t>9 Aeroportos</a:t>
                      </a:r>
                      <a:endParaRPr lang="pt-BR" sz="1100" b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100" b="1" dirty="0" smtClean="0">
                          <a:solidFill>
                            <a:srgbClr val="FFFF00"/>
                          </a:solidFill>
                        </a:rPr>
                        <a:t>31 Aeroportos</a:t>
                      </a:r>
                      <a:endParaRPr lang="pt-BR" sz="1100" b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100" b="1" dirty="0" smtClean="0">
                          <a:solidFill>
                            <a:srgbClr val="FFFF00"/>
                          </a:solidFill>
                        </a:rPr>
                        <a:t>27 Aeroportos</a:t>
                      </a:r>
                      <a:endParaRPr lang="pt-BR" sz="1100" b="1" dirty="0">
                        <a:solidFill>
                          <a:srgbClr val="FFFF00"/>
                        </a:solidFill>
                      </a:endParaRPr>
                    </a:p>
                  </a:txBody>
                  <a:tcPr anchor="ctr">
                    <a:solidFill>
                      <a:schemeClr val="tx2">
                        <a:lumMod val="25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3" name="Retângulo 2"/>
          <p:cNvSpPr/>
          <p:nvPr/>
        </p:nvSpPr>
        <p:spPr>
          <a:xfrm>
            <a:off x="1331640" y="188640"/>
            <a:ext cx="65838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2400" dirty="0" smtClean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Aeroportos beneficiados com a distribuição </a:t>
            </a:r>
            <a:r>
              <a:rPr lang="pt-BR" sz="2400" dirty="0">
                <a:ln w="0"/>
                <a:solidFill>
                  <a:schemeClr val="tx2">
                    <a:lumMod val="10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</a:rPr>
              <a:t>dos CCI</a:t>
            </a:r>
          </a:p>
        </p:txBody>
      </p:sp>
    </p:spTree>
    <p:extLst>
      <p:ext uri="{BB962C8B-B14F-4D97-AF65-F5344CB8AC3E}">
        <p14:creationId xmlns:p14="http://schemas.microsoft.com/office/powerpoint/2010/main" val="390591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m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2000240"/>
            <a:ext cx="2923688" cy="194421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308" t="26900" b="21058"/>
          <a:stretch/>
        </p:blipFill>
        <p:spPr>
          <a:xfrm>
            <a:off x="6948035" y="3929066"/>
            <a:ext cx="1920336" cy="2230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4" name="Retângulo 33"/>
          <p:cNvSpPr/>
          <p:nvPr/>
        </p:nvSpPr>
        <p:spPr>
          <a:xfrm>
            <a:off x="3275461" y="1928802"/>
            <a:ext cx="55929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Pórticos / Raio-X / Detectores Manuais</a:t>
            </a:r>
            <a:endParaRPr lang="pt-BR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2915816" y="2357430"/>
            <a:ext cx="622818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Mínimo de 12 Aeroportos Regionais</a:t>
            </a:r>
          </a:p>
          <a:p>
            <a:pPr lvl="0"/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Previsão inicial de investimento: R$ 2,5 milhões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  <a:p>
            <a:pPr lvl="0"/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Previsão conclusão Termo de Referência: 04/12/16</a:t>
            </a:r>
          </a:p>
          <a:p>
            <a:pPr lvl="0"/>
            <a:endParaRPr lang="pt-BR" sz="1000" dirty="0" smtClean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995314" y="4214818"/>
            <a:ext cx="5592910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Cerca Operacional</a:t>
            </a:r>
            <a:endParaRPr lang="pt-BR" sz="2000" b="1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995314" y="4643446"/>
            <a:ext cx="55929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r"/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Em avaliação junto a ANAC a quantidade de Aeroportos Regionais que seriam beneficiados</a:t>
            </a:r>
          </a:p>
          <a:p>
            <a:pPr lvl="0" algn="r"/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Previsão conclusão Termo de Referência: </a:t>
            </a:r>
            <a:r>
              <a:rPr lang="pt-BR" dirty="0" err="1" smtClean="0">
                <a:solidFill>
                  <a:schemeClr val="tx2">
                    <a:lumMod val="75000"/>
                  </a:schemeClr>
                </a:solidFill>
              </a:rPr>
              <a:t>Fev</a:t>
            </a:r>
            <a:r>
              <a:rPr lang="pt-BR" dirty="0" smtClean="0">
                <a:solidFill>
                  <a:schemeClr val="tx2">
                    <a:lumMod val="75000"/>
                  </a:schemeClr>
                </a:solidFill>
              </a:rPr>
              <a:t>/2017</a:t>
            </a:r>
            <a:endParaRPr lang="pt-BR" dirty="0">
              <a:solidFill>
                <a:schemeClr val="tx2">
                  <a:lumMod val="75000"/>
                </a:schemeClr>
              </a:solidFill>
            </a:endParaRPr>
          </a:p>
        </p:txBody>
      </p:sp>
      <p:graphicFrame>
        <p:nvGraphicFramePr>
          <p:cNvPr id="15" name="Tabela 14"/>
          <p:cNvGraphicFramePr>
            <a:graphicFrameLocks noGrp="1"/>
          </p:cNvGraphicFramePr>
          <p:nvPr/>
        </p:nvGraphicFramePr>
        <p:xfrm>
          <a:off x="764729" y="928670"/>
          <a:ext cx="7450609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060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rgbClr val="FFFF00"/>
                          </a:solidFill>
                        </a:rPr>
                        <a:t>Inspeção de segurança &amp; cerca operacional</a:t>
                      </a:r>
                      <a:endParaRPr lang="pt-BR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6" name="Espaço Reservado para Número de Slide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820B-6921-4BD4-BD47-F661A8F306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12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2677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0"/>
          <p:cNvSpPr/>
          <p:nvPr/>
        </p:nvSpPr>
        <p:spPr>
          <a:xfrm>
            <a:off x="2483768" y="5013176"/>
            <a:ext cx="7851154" cy="1584175"/>
          </a:xfrm>
          <a:prstGeom prst="rect">
            <a:avLst/>
          </a:prstGeom>
          <a:gradFill>
            <a:gsLst>
              <a:gs pos="11000">
                <a:srgbClr val="00B0F0">
                  <a:lumMod val="80000"/>
                  <a:lumOff val="20000"/>
                  <a:alpha val="20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de cantos arredondados 11"/>
          <p:cNvSpPr/>
          <p:nvPr/>
        </p:nvSpPr>
        <p:spPr>
          <a:xfrm>
            <a:off x="485413" y="5177086"/>
            <a:ext cx="2286387" cy="1584175"/>
          </a:xfrm>
          <a:prstGeom prst="roundRect">
            <a:avLst>
              <a:gd name="adj" fmla="val 8468"/>
            </a:avLst>
          </a:prstGeom>
          <a:solidFill>
            <a:schemeClr val="tx2">
              <a:lumMod val="60000"/>
              <a:lumOff val="40000"/>
            </a:schemeClr>
          </a:solidFill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108000" rtlCol="0" anchor="ctr"/>
          <a:lstStyle/>
          <a:p>
            <a:pPr algn="ctr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Pct val="150000"/>
            </a:pPr>
            <a:r>
              <a:rPr lang="pt-BR" sz="1400" b="1" dirty="0">
                <a:solidFill>
                  <a:schemeClr val="bg1"/>
                </a:solidFill>
                <a:latin typeface="Rockwell" panose="02060603020205020403" pitchFamily="18" charset="0"/>
              </a:rPr>
              <a:t>ELEMENTOS ADICIONAIS PARA ANÁLISE E TOMADA DE DECISÃO</a:t>
            </a:r>
          </a:p>
        </p:txBody>
      </p:sp>
      <p:sp>
        <p:nvSpPr>
          <p:cNvPr id="23" name="Rectangle 40"/>
          <p:cNvSpPr/>
          <p:nvPr/>
        </p:nvSpPr>
        <p:spPr>
          <a:xfrm>
            <a:off x="2483768" y="1268669"/>
            <a:ext cx="4104456" cy="897849"/>
          </a:xfrm>
          <a:prstGeom prst="rect">
            <a:avLst/>
          </a:prstGeom>
          <a:gradFill>
            <a:gsLst>
              <a:gs pos="11000">
                <a:srgbClr val="00B0F0">
                  <a:lumMod val="80000"/>
                  <a:lumOff val="20000"/>
                  <a:alpha val="20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4" name="Retângulo de cantos arredondados 11"/>
          <p:cNvSpPr/>
          <p:nvPr/>
        </p:nvSpPr>
        <p:spPr>
          <a:xfrm>
            <a:off x="485413" y="1268671"/>
            <a:ext cx="2286387" cy="897848"/>
          </a:xfrm>
          <a:prstGeom prst="roundRect">
            <a:avLst>
              <a:gd name="adj" fmla="val 8468"/>
            </a:avLst>
          </a:prstGeom>
          <a:solidFill>
            <a:schemeClr val="accent5">
              <a:lumMod val="75000"/>
            </a:schemeClr>
          </a:solidFill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108000" rtlCol="0" anchor="ctr"/>
          <a:lstStyle/>
          <a:p>
            <a:pPr algn="ctr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Pct val="150000"/>
            </a:pPr>
            <a:r>
              <a:rPr lang="pt-BR" sz="1400" b="1" dirty="0">
                <a:solidFill>
                  <a:schemeClr val="bg1"/>
                </a:solidFill>
                <a:latin typeface="Rockwell" panose="02060603020205020403" pitchFamily="18" charset="0"/>
              </a:rPr>
              <a:t>INDICADORES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Pct val="150000"/>
            </a:pPr>
            <a:r>
              <a:rPr lang="pt-BR" sz="1400" b="1" dirty="0">
                <a:solidFill>
                  <a:schemeClr val="bg1"/>
                </a:solidFill>
                <a:latin typeface="Rockwell" panose="02060603020205020403" pitchFamily="18" charset="0"/>
              </a:rPr>
              <a:t>DE CUSTO</a:t>
            </a:r>
          </a:p>
        </p:txBody>
      </p:sp>
      <p:sp>
        <p:nvSpPr>
          <p:cNvPr id="25" name="Retângulo de cantos arredondados 11"/>
          <p:cNvSpPr/>
          <p:nvPr/>
        </p:nvSpPr>
        <p:spPr>
          <a:xfrm>
            <a:off x="2987824" y="1421991"/>
            <a:ext cx="1944216" cy="559513"/>
          </a:xfrm>
          <a:prstGeom prst="roundRect">
            <a:avLst>
              <a:gd name="adj" fmla="val 8468"/>
            </a:avLst>
          </a:prstGeom>
          <a:solidFill>
            <a:schemeClr val="bg1"/>
          </a:solidFill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108000" rtlCol="0" anchor="ctr"/>
          <a:lstStyle/>
          <a:p>
            <a:pPr algn="ctr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Pct val="150000"/>
            </a:pPr>
            <a:r>
              <a:rPr lang="pt-BR" sz="1100" dirty="0">
                <a:solidFill>
                  <a:schemeClr val="tx1"/>
                </a:solidFill>
                <a:latin typeface="+mj-lt"/>
              </a:rPr>
              <a:t>CUSTO DO INVESTIMENTO POR PASSAGEIRO</a:t>
            </a:r>
          </a:p>
        </p:txBody>
      </p:sp>
      <p:sp>
        <p:nvSpPr>
          <p:cNvPr id="36" name="Rectangle 40"/>
          <p:cNvSpPr/>
          <p:nvPr/>
        </p:nvSpPr>
        <p:spPr>
          <a:xfrm>
            <a:off x="2483768" y="2335469"/>
            <a:ext cx="6628433" cy="897849"/>
          </a:xfrm>
          <a:prstGeom prst="rect">
            <a:avLst/>
          </a:prstGeom>
          <a:gradFill>
            <a:gsLst>
              <a:gs pos="11000">
                <a:srgbClr val="00B0F0">
                  <a:lumMod val="80000"/>
                  <a:lumOff val="20000"/>
                  <a:alpha val="20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 de cantos arredondados 11"/>
          <p:cNvSpPr/>
          <p:nvPr/>
        </p:nvSpPr>
        <p:spPr>
          <a:xfrm>
            <a:off x="485413" y="2335471"/>
            <a:ext cx="2286387" cy="897848"/>
          </a:xfrm>
          <a:prstGeom prst="roundRect">
            <a:avLst>
              <a:gd name="adj" fmla="val 8468"/>
            </a:avLst>
          </a:prstGeom>
          <a:solidFill>
            <a:schemeClr val="accent5">
              <a:lumMod val="75000"/>
            </a:schemeClr>
          </a:solidFill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108000" rtlCol="0" anchor="ctr"/>
          <a:lstStyle/>
          <a:p>
            <a:pPr algn="ctr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Pct val="150000"/>
            </a:pPr>
            <a:r>
              <a:rPr lang="pt-BR" sz="1400" b="1" dirty="0">
                <a:solidFill>
                  <a:schemeClr val="bg1"/>
                </a:solidFill>
                <a:latin typeface="Rockwell" panose="02060603020205020403" pitchFamily="18" charset="0"/>
              </a:rPr>
              <a:t>INDICADORES</a:t>
            </a:r>
          </a:p>
          <a:p>
            <a:pPr algn="ctr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Pct val="150000"/>
            </a:pPr>
            <a:r>
              <a:rPr lang="pt-BR" sz="1400" b="1" dirty="0">
                <a:solidFill>
                  <a:schemeClr val="bg1"/>
                </a:solidFill>
                <a:latin typeface="Rockwell" panose="02060603020205020403" pitchFamily="18" charset="0"/>
              </a:rPr>
              <a:t>DE OPERAÇÃO</a:t>
            </a:r>
          </a:p>
        </p:txBody>
      </p:sp>
      <p:sp>
        <p:nvSpPr>
          <p:cNvPr id="38" name="Retângulo de cantos arredondados 11"/>
          <p:cNvSpPr/>
          <p:nvPr/>
        </p:nvSpPr>
        <p:spPr>
          <a:xfrm>
            <a:off x="2987823" y="2488791"/>
            <a:ext cx="2611033" cy="559513"/>
          </a:xfrm>
          <a:prstGeom prst="roundRect">
            <a:avLst>
              <a:gd name="adj" fmla="val 8468"/>
            </a:avLst>
          </a:prstGeom>
          <a:solidFill>
            <a:schemeClr val="bg1"/>
          </a:solidFill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108000" rtlCol="0" anchor="ctr"/>
          <a:lstStyle/>
          <a:p>
            <a:pPr algn="ctr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Pct val="150000"/>
            </a:pPr>
            <a:r>
              <a:rPr lang="pt-BR" sz="1100" dirty="0">
                <a:solidFill>
                  <a:schemeClr val="tx1"/>
                </a:solidFill>
                <a:latin typeface="+mj-lt"/>
              </a:rPr>
              <a:t>OPERA NO CENÁRIO ATUAL</a:t>
            </a:r>
          </a:p>
        </p:txBody>
      </p:sp>
      <p:sp>
        <p:nvSpPr>
          <p:cNvPr id="44" name="Rectangle 40"/>
          <p:cNvSpPr/>
          <p:nvPr/>
        </p:nvSpPr>
        <p:spPr>
          <a:xfrm>
            <a:off x="2483768" y="3241526"/>
            <a:ext cx="7851154" cy="1584175"/>
          </a:xfrm>
          <a:prstGeom prst="rect">
            <a:avLst/>
          </a:prstGeom>
          <a:gradFill>
            <a:gsLst>
              <a:gs pos="11000">
                <a:srgbClr val="00B0F0">
                  <a:lumMod val="80000"/>
                  <a:lumOff val="20000"/>
                  <a:alpha val="20000"/>
                </a:srgbClr>
              </a:gs>
              <a:gs pos="100000">
                <a:schemeClr val="accent1">
                  <a:tint val="23500"/>
                  <a:satMod val="160000"/>
                  <a:alpha val="0"/>
                </a:scheme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5" name="Retângulo de cantos arredondados 11"/>
          <p:cNvSpPr/>
          <p:nvPr/>
        </p:nvSpPr>
        <p:spPr>
          <a:xfrm>
            <a:off x="485413" y="3405436"/>
            <a:ext cx="2286387" cy="1584175"/>
          </a:xfrm>
          <a:prstGeom prst="roundRect">
            <a:avLst>
              <a:gd name="adj" fmla="val 8468"/>
            </a:avLst>
          </a:prstGeom>
          <a:solidFill>
            <a:schemeClr val="accent5">
              <a:lumMod val="75000"/>
            </a:schemeClr>
          </a:solidFill>
          <a:ln w="28575">
            <a:noFill/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108000" rtlCol="0" anchor="ctr"/>
          <a:lstStyle/>
          <a:p>
            <a:pPr algn="ctr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Pct val="150000"/>
            </a:pPr>
            <a:r>
              <a:rPr lang="pt-BR" sz="1400" b="1" dirty="0">
                <a:solidFill>
                  <a:schemeClr val="bg1"/>
                </a:solidFill>
                <a:latin typeface="Rockwell" panose="02060603020205020403" pitchFamily="18" charset="0"/>
              </a:rPr>
              <a:t>INDICADORES DE BENEFÍCIOS</a:t>
            </a:r>
          </a:p>
        </p:txBody>
      </p:sp>
      <p:grpSp>
        <p:nvGrpSpPr>
          <p:cNvPr id="5" name="Grupo 4"/>
          <p:cNvGrpSpPr/>
          <p:nvPr/>
        </p:nvGrpSpPr>
        <p:grpSpPr>
          <a:xfrm>
            <a:off x="2987824" y="3558757"/>
            <a:ext cx="5400600" cy="1282002"/>
            <a:chOff x="2411760" y="3414832"/>
            <a:chExt cx="6264696" cy="1282002"/>
          </a:xfrm>
        </p:grpSpPr>
        <p:sp>
          <p:nvSpPr>
            <p:cNvPr id="46" name="Retângulo de cantos arredondados 11"/>
            <p:cNvSpPr/>
            <p:nvPr/>
          </p:nvSpPr>
          <p:spPr>
            <a:xfrm>
              <a:off x="2411760" y="3414832"/>
              <a:ext cx="3028798" cy="559513"/>
            </a:xfrm>
            <a:prstGeom prst="roundRect">
              <a:avLst>
                <a:gd name="adj" fmla="val 8468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108000" rtlCol="0" anchor="ctr"/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  <a:buClr>
                  <a:srgbClr val="00B050"/>
                </a:buClr>
                <a:buSzPct val="150000"/>
              </a:pPr>
              <a:r>
                <a:rPr lang="pt-BR" sz="1100" dirty="0">
                  <a:solidFill>
                    <a:schemeClr val="tx1"/>
                  </a:solidFill>
                </a:rPr>
                <a:t>PARTICIPAÇÃO DA DEMANDA NA REDE (POTENCIAL E REAL)</a:t>
              </a:r>
            </a:p>
          </p:txBody>
        </p:sp>
        <p:sp>
          <p:nvSpPr>
            <p:cNvPr id="47" name="Retângulo de cantos arredondados 11"/>
            <p:cNvSpPr/>
            <p:nvPr/>
          </p:nvSpPr>
          <p:spPr>
            <a:xfrm>
              <a:off x="5647658" y="3414832"/>
              <a:ext cx="3028798" cy="559513"/>
            </a:xfrm>
            <a:prstGeom prst="roundRect">
              <a:avLst>
                <a:gd name="adj" fmla="val 8468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108000" rtlCol="0" anchor="ctr"/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  <a:buClr>
                  <a:srgbClr val="00B050"/>
                </a:buClr>
                <a:buSzPct val="150000"/>
              </a:pPr>
              <a:r>
                <a:rPr lang="pt-BR" sz="1100" dirty="0">
                  <a:solidFill>
                    <a:schemeClr val="tx1"/>
                  </a:solidFill>
                </a:rPr>
                <a:t>POTENCIAL DE RENTABILIDADE DO OPERADOR AEROPORTUÁRIO</a:t>
              </a:r>
            </a:p>
          </p:txBody>
        </p:sp>
        <p:sp>
          <p:nvSpPr>
            <p:cNvPr id="48" name="Retângulo de cantos arredondados 47"/>
            <p:cNvSpPr/>
            <p:nvPr/>
          </p:nvSpPr>
          <p:spPr>
            <a:xfrm>
              <a:off x="2411760" y="4137321"/>
              <a:ext cx="3028798" cy="559513"/>
            </a:xfrm>
            <a:prstGeom prst="roundRect">
              <a:avLst>
                <a:gd name="adj" fmla="val 8468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108000" rtlCol="0" anchor="ctr"/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  <a:buClr>
                  <a:srgbClr val="00B050"/>
                </a:buClr>
                <a:buSzPct val="150000"/>
              </a:pPr>
              <a:r>
                <a:rPr lang="pt-BR" sz="1100" dirty="0">
                  <a:solidFill>
                    <a:schemeClr val="tx1"/>
                  </a:solidFill>
                </a:rPr>
                <a:t>COBERTURA DA POPULAÇÃO NA AMAZÔNIA LEGAL</a:t>
              </a:r>
            </a:p>
          </p:txBody>
        </p:sp>
        <p:sp>
          <p:nvSpPr>
            <p:cNvPr id="49" name="Retângulo de cantos arredondados 11"/>
            <p:cNvSpPr/>
            <p:nvPr/>
          </p:nvSpPr>
          <p:spPr>
            <a:xfrm>
              <a:off x="5647658" y="4137321"/>
              <a:ext cx="3028798" cy="559513"/>
            </a:xfrm>
            <a:prstGeom prst="roundRect">
              <a:avLst>
                <a:gd name="adj" fmla="val 8468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108000" rtlCol="0" anchor="ctr"/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  <a:buClr>
                  <a:srgbClr val="00B050"/>
                </a:buClr>
                <a:buSzPct val="150000"/>
              </a:pPr>
              <a:r>
                <a:rPr lang="pt-BR" sz="1100" dirty="0">
                  <a:solidFill>
                    <a:schemeClr val="tx1"/>
                  </a:solidFill>
                </a:rPr>
                <a:t>COBERTURA DA POPULAÇÃO EM ATÉ 120 MIN DE DESLOCAMENTO</a:t>
              </a:r>
            </a:p>
          </p:txBody>
        </p:sp>
      </p:grpSp>
      <p:sp>
        <p:nvSpPr>
          <p:cNvPr id="50" name="Retângulo de cantos arredondados 11"/>
          <p:cNvSpPr/>
          <p:nvPr/>
        </p:nvSpPr>
        <p:spPr>
          <a:xfrm>
            <a:off x="5777390" y="2488791"/>
            <a:ext cx="2611033" cy="559513"/>
          </a:xfrm>
          <a:prstGeom prst="roundRect">
            <a:avLst>
              <a:gd name="adj" fmla="val 8468"/>
            </a:avLst>
          </a:prstGeom>
          <a:solidFill>
            <a:schemeClr val="bg1"/>
          </a:solidFill>
          <a:ln w="28575">
            <a:solidFill>
              <a:srgbClr val="00B0F0"/>
            </a:solidFill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108000" rtlCol="0" anchor="ctr"/>
          <a:lstStyle/>
          <a:p>
            <a:pPr algn="ctr">
              <a:spcBef>
                <a:spcPts val="0"/>
              </a:spcBef>
              <a:spcAft>
                <a:spcPts val="600"/>
              </a:spcAft>
              <a:buClr>
                <a:srgbClr val="00B050"/>
              </a:buClr>
              <a:buSzPct val="150000"/>
            </a:pPr>
            <a:r>
              <a:rPr lang="pt-BR" sz="1100" dirty="0">
                <a:solidFill>
                  <a:schemeClr val="tx1"/>
                </a:solidFill>
                <a:latin typeface="+mj-lt"/>
              </a:rPr>
              <a:t>PROXIMIDADE COM AEROPORTOS SISTÊMICOS</a:t>
            </a:r>
          </a:p>
        </p:txBody>
      </p:sp>
      <p:grpSp>
        <p:nvGrpSpPr>
          <p:cNvPr id="3" name="Grupo 2"/>
          <p:cNvGrpSpPr/>
          <p:nvPr/>
        </p:nvGrpSpPr>
        <p:grpSpPr>
          <a:xfrm>
            <a:off x="2987824" y="5330407"/>
            <a:ext cx="5400600" cy="1282002"/>
            <a:chOff x="2987824" y="5166498"/>
            <a:chExt cx="5400600" cy="1282002"/>
          </a:xfrm>
        </p:grpSpPr>
        <p:sp>
          <p:nvSpPr>
            <p:cNvPr id="26" name="Retângulo de cantos arredondados 11"/>
            <p:cNvSpPr/>
            <p:nvPr/>
          </p:nvSpPr>
          <p:spPr>
            <a:xfrm>
              <a:off x="2987824" y="5166498"/>
              <a:ext cx="2611033" cy="559513"/>
            </a:xfrm>
            <a:prstGeom prst="roundRect">
              <a:avLst>
                <a:gd name="adj" fmla="val 8468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108000" rtlCol="0" anchor="ctr"/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  <a:buClr>
                  <a:srgbClr val="00B050"/>
                </a:buClr>
                <a:buSzPct val="150000"/>
              </a:pPr>
              <a:r>
                <a:rPr lang="pt-BR" sz="1100" dirty="0">
                  <a:solidFill>
                    <a:schemeClr val="tx1"/>
                  </a:solidFill>
                  <a:latin typeface="+mj-lt"/>
                </a:rPr>
                <a:t>INTERESSE DAS </a:t>
              </a:r>
              <a:br>
                <a:rPr lang="pt-BR" sz="1100" dirty="0">
                  <a:solidFill>
                    <a:schemeClr val="tx1"/>
                  </a:solidFill>
                  <a:latin typeface="+mj-lt"/>
                </a:rPr>
              </a:br>
              <a:r>
                <a:rPr lang="pt-BR" sz="1100" dirty="0">
                  <a:solidFill>
                    <a:schemeClr val="tx1"/>
                  </a:solidFill>
                  <a:latin typeface="+mj-lt"/>
                </a:rPr>
                <a:t>COMPANHIAS AÉREAS</a:t>
              </a:r>
            </a:p>
          </p:txBody>
        </p:sp>
        <p:sp>
          <p:nvSpPr>
            <p:cNvPr id="27" name="Retângulo de cantos arredondados 11"/>
            <p:cNvSpPr/>
            <p:nvPr/>
          </p:nvSpPr>
          <p:spPr>
            <a:xfrm>
              <a:off x="5777391" y="5166498"/>
              <a:ext cx="2611033" cy="559513"/>
            </a:xfrm>
            <a:prstGeom prst="roundRect">
              <a:avLst>
                <a:gd name="adj" fmla="val 8468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108000" rtlCol="0" anchor="ctr"/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  <a:buClr>
                  <a:srgbClr val="00B050"/>
                </a:buClr>
                <a:buSzPct val="150000"/>
              </a:pPr>
              <a:r>
                <a:rPr lang="pt-BR" sz="1100" dirty="0">
                  <a:solidFill>
                    <a:schemeClr val="tx1"/>
                  </a:solidFill>
                  <a:latin typeface="+mj-lt"/>
                </a:rPr>
                <a:t>INTERESSE DO ESTADO EM ASSUMIR A OPERAÇÃO DO AERÓDROMO</a:t>
              </a:r>
            </a:p>
          </p:txBody>
        </p:sp>
        <p:sp>
          <p:nvSpPr>
            <p:cNvPr id="28" name="Retângulo de cantos arredondados 27"/>
            <p:cNvSpPr/>
            <p:nvPr/>
          </p:nvSpPr>
          <p:spPr>
            <a:xfrm>
              <a:off x="2987824" y="5888987"/>
              <a:ext cx="2611033" cy="559513"/>
            </a:xfrm>
            <a:prstGeom prst="roundRect">
              <a:avLst>
                <a:gd name="adj" fmla="val 8468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108000" rtlCol="0" anchor="ctr"/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  <a:buClr>
                  <a:srgbClr val="00B050"/>
                </a:buClr>
                <a:buSzPct val="150000"/>
              </a:pPr>
              <a:r>
                <a:rPr lang="pt-BR" sz="1100" dirty="0">
                  <a:solidFill>
                    <a:schemeClr val="tx1"/>
                  </a:solidFill>
                </a:rPr>
                <a:t>FATORES EXTERNOS QUE ATRASEM OU INVIABILIZEM A IMPLANTAÇÃO DO EMPREENDIMENTO</a:t>
              </a:r>
            </a:p>
          </p:txBody>
        </p:sp>
        <p:sp>
          <p:nvSpPr>
            <p:cNvPr id="29" name="Retângulo de cantos arredondados 11"/>
            <p:cNvSpPr/>
            <p:nvPr/>
          </p:nvSpPr>
          <p:spPr>
            <a:xfrm>
              <a:off x="5777391" y="5888987"/>
              <a:ext cx="2611033" cy="559513"/>
            </a:xfrm>
            <a:prstGeom prst="roundRect">
              <a:avLst>
                <a:gd name="adj" fmla="val 8468"/>
              </a:avLst>
            </a:prstGeom>
            <a:solidFill>
              <a:schemeClr val="bg1"/>
            </a:solidFill>
            <a:ln w="28575">
              <a:solidFill>
                <a:srgbClr val="00B0F0"/>
              </a:solidFill>
              <a:prstDash val="sysDot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72000" rIns="108000" rtlCol="0" anchor="ctr"/>
            <a:lstStyle/>
            <a:p>
              <a:pPr algn="ctr">
                <a:spcBef>
                  <a:spcPts val="0"/>
                </a:spcBef>
                <a:spcAft>
                  <a:spcPts val="600"/>
                </a:spcAft>
                <a:buClr>
                  <a:srgbClr val="00B050"/>
                </a:buClr>
                <a:buSzPct val="150000"/>
              </a:pPr>
              <a:r>
                <a:rPr lang="pt-BR" sz="1100" dirty="0">
                  <a:solidFill>
                    <a:schemeClr val="tx1"/>
                  </a:solidFill>
                  <a:latin typeface="+mj-lt"/>
                </a:rPr>
                <a:t>FASE DO EMPREENDIMENTO</a:t>
              </a:r>
            </a:p>
          </p:txBody>
        </p:sp>
      </p:grpSp>
      <p:sp>
        <p:nvSpPr>
          <p:cNvPr id="30" name="Espaço Reservado para Número de Slide 29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/>
          <a:p>
            <a:fld id="{98BD820B-6921-4BD4-BD47-F661A8F306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13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1" name="Título 1"/>
          <p:cNvSpPr>
            <a:spLocks noGrp="1"/>
          </p:cNvSpPr>
          <p:nvPr>
            <p:ph type="title"/>
          </p:nvPr>
        </p:nvSpPr>
        <p:spPr>
          <a:xfrm>
            <a:off x="142407" y="-18256"/>
            <a:ext cx="8928992" cy="1143000"/>
          </a:xfrm>
        </p:spPr>
        <p:txBody>
          <a:bodyPr>
            <a:normAutofit/>
          </a:bodyPr>
          <a:lstStyle/>
          <a:p>
            <a:r>
              <a:rPr lang="pt-BR" sz="22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6</a:t>
            </a:r>
            <a:r>
              <a:rPr lang="pt-BR" sz="22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. Investimentos estruturais: priorização 2016 – 2018</a:t>
            </a:r>
            <a:endParaRPr lang="pt-BR" sz="2200" b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9460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6" grpId="0" animBg="1"/>
      <p:bldP spid="23" grpId="0" animBg="1"/>
      <p:bldP spid="24" grpId="0" animBg="1"/>
      <p:bldP spid="25" grpId="0" animBg="1"/>
      <p:bldP spid="36" grpId="0" animBg="1"/>
      <p:bldP spid="37" grpId="0" animBg="1"/>
      <p:bldP spid="38" grpId="0" animBg="1"/>
      <p:bldP spid="44" grpId="0" animBg="1"/>
      <p:bldP spid="45" grpId="0" animBg="1"/>
      <p:bldP spid="5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14</a:t>
            </a:fld>
            <a:endParaRPr lang="pt-BR"/>
          </a:p>
        </p:txBody>
      </p:sp>
      <p:sp>
        <p:nvSpPr>
          <p:cNvPr id="26" name="Retângulo 25"/>
          <p:cNvSpPr/>
          <p:nvPr/>
        </p:nvSpPr>
        <p:spPr>
          <a:xfrm>
            <a:off x="-72008" y="188640"/>
            <a:ext cx="9252520" cy="738664"/>
          </a:xfrm>
          <a:prstGeom prst="rect">
            <a:avLst/>
          </a:prstGeom>
          <a:solidFill>
            <a:srgbClr val="FFFFFF">
              <a:alpha val="40000"/>
            </a:srgbClr>
          </a:solidFill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pt-BR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endParaRPr lang="en-US" b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</a:t>
            </a:r>
            <a:endParaRPr lang="pt-BR" sz="2400" b="1" dirty="0">
              <a:solidFill>
                <a:schemeClr val="bg1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27" name="Retângulo 26"/>
          <p:cNvSpPr/>
          <p:nvPr/>
        </p:nvSpPr>
        <p:spPr>
          <a:xfrm>
            <a:off x="2483768" y="260648"/>
            <a:ext cx="6336714" cy="369332"/>
          </a:xfrm>
          <a:prstGeom prst="rect">
            <a:avLst/>
          </a:prstGeom>
          <a:noFill/>
        </p:spPr>
        <p:txBody>
          <a:bodyPr wrap="square" anchor="ctr" anchorCtr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 eaLnBrk="0" fontAlgn="base" hangingPunct="0">
              <a:spcBef>
                <a:spcPct val="0"/>
              </a:spcBef>
            </a:pPr>
            <a:r>
              <a:rPr lang="en-US" b="1" dirty="0" err="1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Estratégia</a:t>
            </a:r>
            <a:r>
              <a:rPr lang="en-US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de </a:t>
            </a:r>
            <a:r>
              <a:rPr lang="en-US" b="1" dirty="0" err="1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implantação</a:t>
            </a:r>
            <a:r>
              <a:rPr lang="en-US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r>
              <a:rPr lang="en-US" b="1" i="1" dirty="0" smtClean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DECEA</a:t>
            </a:r>
            <a:endParaRPr lang="pt-BR" b="1" i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pic>
        <p:nvPicPr>
          <p:cNvPr id="1028" name="Picture 4" descr="ILS aparelho equipamento atrasos voos Uberlândia aeroporto (Foto: Reprodução/TV Integração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07334" y="3234333"/>
            <a:ext cx="2857500" cy="2143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Resultado de imagem para carta de navegação rnav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34146" y="869565"/>
            <a:ext cx="3377445" cy="54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755576" y="2924944"/>
            <a:ext cx="1152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Rockwell" panose="02060603020205020403"/>
              </a:rPr>
              <a:t>EMS-A</a:t>
            </a:r>
            <a:endParaRPr lang="pt-BR" b="1" dirty="0">
              <a:solidFill>
                <a:schemeClr val="tx2"/>
              </a:solidFill>
              <a:latin typeface="Rockwell" panose="02060603020205020403"/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811" y="712317"/>
            <a:ext cx="2530712" cy="22468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CaixaDeTexto 10"/>
          <p:cNvSpPr txBox="1"/>
          <p:nvPr/>
        </p:nvSpPr>
        <p:spPr>
          <a:xfrm>
            <a:off x="71566" y="3797682"/>
            <a:ext cx="7826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Rockwell" panose="02060603020205020403"/>
              </a:rPr>
              <a:t>ALS</a:t>
            </a:r>
            <a:endParaRPr lang="pt-BR" b="1" dirty="0">
              <a:solidFill>
                <a:schemeClr val="tx2"/>
              </a:solidFill>
              <a:latin typeface="Rockwell" panose="02060603020205020403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06" y="4167014"/>
            <a:ext cx="2520075" cy="2420888"/>
          </a:xfrm>
          <a:prstGeom prst="rect">
            <a:avLst/>
          </a:prstGeom>
        </p:spPr>
      </p:pic>
      <p:sp>
        <p:nvSpPr>
          <p:cNvPr id="14" name="CaixaDeTexto 13"/>
          <p:cNvSpPr txBox="1"/>
          <p:nvPr/>
        </p:nvSpPr>
        <p:spPr>
          <a:xfrm>
            <a:off x="6006351" y="6322296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Rockwell" panose="02060603020205020403"/>
              </a:rPr>
              <a:t>Cartas RNAV </a:t>
            </a:r>
            <a:endParaRPr lang="pt-BR" b="1" dirty="0">
              <a:solidFill>
                <a:schemeClr val="tx2"/>
              </a:solidFill>
              <a:latin typeface="Rockwell" panose="02060603020205020403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4327790" y="2865001"/>
            <a:ext cx="6601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 smtClean="0">
                <a:solidFill>
                  <a:schemeClr val="tx2"/>
                </a:solidFill>
                <a:latin typeface="Rockwell" panose="02060603020205020403"/>
              </a:rPr>
              <a:t>ILS</a:t>
            </a:r>
            <a:endParaRPr lang="pt-BR" b="1" dirty="0">
              <a:solidFill>
                <a:schemeClr val="tx2"/>
              </a:solidFill>
              <a:latin typeface="Rockwell" panose="02060603020205020403"/>
            </a:endParaRPr>
          </a:p>
        </p:txBody>
      </p:sp>
    </p:spTree>
    <p:extLst>
      <p:ext uri="{BB962C8B-B14F-4D97-AF65-F5344CB8AC3E}">
        <p14:creationId xmlns:p14="http://schemas.microsoft.com/office/powerpoint/2010/main" val="3140948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4"/>
          <p:cNvSpPr>
            <a:spLocks noChangeArrowheads="1"/>
          </p:cNvSpPr>
          <p:nvPr/>
        </p:nvSpPr>
        <p:spPr bwMode="auto">
          <a:xfrm>
            <a:off x="571472" y="1357298"/>
            <a:ext cx="8072494" cy="55030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514350" indent="-5143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58775" indent="-3429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15875" lvl="1" indent="0">
              <a:lnSpc>
                <a:spcPct val="110000"/>
              </a:lnSpc>
              <a:spcAft>
                <a:spcPts val="1200"/>
              </a:spcAft>
              <a:buClr>
                <a:schemeClr val="bg2">
                  <a:lumMod val="50000"/>
                </a:schemeClr>
              </a:buClr>
              <a:buSzPct val="87000"/>
            </a:pPr>
            <a:r>
              <a:rPr lang="pt-BR" sz="2000" dirty="0" smtClean="0">
                <a:latin typeface="+mn-lt"/>
              </a:rPr>
              <a:t>Regularização </a:t>
            </a:r>
            <a:r>
              <a:rPr lang="pt-BR" sz="2000" dirty="0">
                <a:latin typeface="+mn-lt"/>
              </a:rPr>
              <a:t>da situação patrimonial do sítio aeroportuário </a:t>
            </a:r>
            <a:br>
              <a:rPr lang="pt-BR" sz="2000" dirty="0">
                <a:latin typeface="+mn-lt"/>
              </a:rPr>
            </a:br>
            <a:r>
              <a:rPr lang="pt-BR" sz="1600" dirty="0">
                <a:latin typeface="+mn-lt"/>
              </a:rPr>
              <a:t>(documentação, zoneamento civil-militar, </a:t>
            </a:r>
            <a:r>
              <a:rPr lang="pt-BR" sz="1600" dirty="0" smtClean="0">
                <a:latin typeface="+mn-lt"/>
              </a:rPr>
              <a:t>desocupações)</a:t>
            </a:r>
          </a:p>
          <a:p>
            <a:pPr marL="15875" lvl="1" indent="0">
              <a:lnSpc>
                <a:spcPct val="110000"/>
              </a:lnSpc>
              <a:spcAft>
                <a:spcPts val="1200"/>
              </a:spcAft>
              <a:buClr>
                <a:schemeClr val="bg2">
                  <a:lumMod val="50000"/>
                </a:schemeClr>
              </a:buClr>
              <a:buSzPct val="87000"/>
            </a:pPr>
            <a:r>
              <a:rPr lang="pt-BR" sz="2000" dirty="0" smtClean="0">
                <a:latin typeface="+mn-lt"/>
              </a:rPr>
              <a:t>Proteção urbana do sítio </a:t>
            </a:r>
            <a:r>
              <a:rPr lang="pt-BR" sz="2000" dirty="0">
                <a:latin typeface="+mn-lt"/>
              </a:rPr>
              <a:t/>
            </a:r>
            <a:br>
              <a:rPr lang="pt-BR" sz="2000" dirty="0">
                <a:latin typeface="+mn-lt"/>
              </a:rPr>
            </a:br>
            <a:r>
              <a:rPr lang="pt-BR" sz="1600" dirty="0" smtClean="0">
                <a:latin typeface="+mn-lt"/>
              </a:rPr>
              <a:t>(aeródromo parte integrante da Lei de Uso e Ocupação do Solo)</a:t>
            </a:r>
            <a:endParaRPr lang="pt-BR" sz="1600" dirty="0">
              <a:latin typeface="+mn-lt"/>
            </a:endParaRPr>
          </a:p>
          <a:p>
            <a:pPr marL="15875" lvl="1" indent="0">
              <a:lnSpc>
                <a:spcPct val="110000"/>
              </a:lnSpc>
              <a:spcAft>
                <a:spcPts val="1200"/>
              </a:spcAft>
              <a:buClr>
                <a:schemeClr val="bg2">
                  <a:lumMod val="50000"/>
                </a:schemeClr>
              </a:buClr>
              <a:buSzPct val="87000"/>
            </a:pPr>
            <a:r>
              <a:rPr lang="pt-BR" sz="2000" dirty="0" smtClean="0">
                <a:latin typeface="+mn-lt"/>
              </a:rPr>
              <a:t>Custos </a:t>
            </a:r>
            <a:r>
              <a:rPr lang="pt-BR" sz="2000" dirty="0">
                <a:latin typeface="+mn-lt"/>
              </a:rPr>
              <a:t>e processos de desapropriações necessárias </a:t>
            </a:r>
            <a:br>
              <a:rPr lang="pt-BR" sz="2000" dirty="0">
                <a:latin typeface="+mn-lt"/>
              </a:rPr>
            </a:br>
            <a:r>
              <a:rPr lang="pt-BR" sz="1600" dirty="0">
                <a:latin typeface="+mn-lt"/>
              </a:rPr>
              <a:t>(imissão de posse para licitação)</a:t>
            </a:r>
          </a:p>
          <a:p>
            <a:pPr marL="15875" lvl="1" indent="0">
              <a:lnSpc>
                <a:spcPct val="110000"/>
              </a:lnSpc>
              <a:spcAft>
                <a:spcPts val="1200"/>
              </a:spcAft>
              <a:buClr>
                <a:schemeClr val="bg2">
                  <a:lumMod val="50000"/>
                </a:schemeClr>
              </a:buClr>
              <a:buSzPct val="87000"/>
            </a:pPr>
            <a:r>
              <a:rPr lang="pt-BR" sz="2000" dirty="0">
                <a:latin typeface="+mn-lt"/>
              </a:rPr>
              <a:t>Regularização dos convênios de delegação </a:t>
            </a:r>
            <a:br>
              <a:rPr lang="pt-BR" sz="2000" dirty="0">
                <a:latin typeface="+mn-lt"/>
              </a:rPr>
            </a:br>
            <a:r>
              <a:rPr lang="pt-BR" sz="1600" dirty="0">
                <a:latin typeface="+mn-lt"/>
              </a:rPr>
              <a:t>(Plano Geral de Outorgas</a:t>
            </a:r>
            <a:r>
              <a:rPr lang="pt-BR" sz="1600" dirty="0" smtClean="0">
                <a:latin typeface="+mn-lt"/>
              </a:rPr>
              <a:t>)</a:t>
            </a:r>
          </a:p>
          <a:p>
            <a:pPr marL="15875" lvl="1" indent="0">
              <a:lnSpc>
                <a:spcPct val="110000"/>
              </a:lnSpc>
              <a:spcAft>
                <a:spcPts val="1200"/>
              </a:spcAft>
              <a:buClr>
                <a:schemeClr val="bg2">
                  <a:lumMod val="50000"/>
                </a:schemeClr>
              </a:buClr>
              <a:buSzPct val="87000"/>
            </a:pPr>
            <a:r>
              <a:rPr lang="pt-BR" sz="2000" dirty="0" smtClean="0">
                <a:latin typeface="+mn-lt"/>
              </a:rPr>
              <a:t>Acesso viário externo e infra-estrutura básica </a:t>
            </a:r>
            <a:br>
              <a:rPr lang="pt-BR" sz="2000" dirty="0" smtClean="0">
                <a:latin typeface="+mn-lt"/>
              </a:rPr>
            </a:br>
            <a:r>
              <a:rPr lang="pt-BR" sz="1600" dirty="0" smtClean="0">
                <a:latin typeface="+mn-lt"/>
              </a:rPr>
              <a:t>(água, esgoto, telefonia, </a:t>
            </a:r>
            <a:r>
              <a:rPr lang="pt-BR" sz="1600" dirty="0" err="1" smtClean="0">
                <a:latin typeface="+mn-lt"/>
              </a:rPr>
              <a:t>etc</a:t>
            </a:r>
            <a:r>
              <a:rPr lang="pt-BR" sz="1600" dirty="0" smtClean="0">
                <a:latin typeface="+mn-lt"/>
              </a:rPr>
              <a:t>)</a:t>
            </a:r>
          </a:p>
          <a:p>
            <a:pPr marL="15875" lvl="1" indent="0">
              <a:lnSpc>
                <a:spcPct val="110000"/>
              </a:lnSpc>
              <a:spcAft>
                <a:spcPts val="1200"/>
              </a:spcAft>
              <a:buClr>
                <a:schemeClr val="bg2">
                  <a:lumMod val="50000"/>
                </a:schemeClr>
              </a:buClr>
              <a:buSzPct val="87000"/>
            </a:pPr>
            <a:r>
              <a:rPr lang="pt-BR" sz="2000" dirty="0" smtClean="0">
                <a:latin typeface="+mn-lt"/>
              </a:rPr>
              <a:t>Regularização </a:t>
            </a:r>
            <a:r>
              <a:rPr lang="pt-BR" sz="2000" dirty="0">
                <a:latin typeface="+mn-lt"/>
              </a:rPr>
              <a:t>de focos de risco aviário </a:t>
            </a:r>
            <a:br>
              <a:rPr lang="pt-BR" sz="2000" dirty="0">
                <a:latin typeface="+mn-lt"/>
              </a:rPr>
            </a:br>
            <a:r>
              <a:rPr lang="pt-BR" sz="1600" dirty="0">
                <a:latin typeface="+mn-lt"/>
              </a:rPr>
              <a:t>(lixões, matadouros </a:t>
            </a:r>
            <a:r>
              <a:rPr lang="pt-BR" sz="1600" dirty="0" err="1">
                <a:latin typeface="+mn-lt"/>
              </a:rPr>
              <a:t>etc</a:t>
            </a:r>
            <a:r>
              <a:rPr lang="pt-BR" sz="1600" dirty="0">
                <a:latin typeface="+mn-lt"/>
              </a:rPr>
              <a:t>)</a:t>
            </a:r>
          </a:p>
          <a:p>
            <a:pPr marL="15875" lvl="1" indent="0">
              <a:lnSpc>
                <a:spcPct val="110000"/>
              </a:lnSpc>
              <a:spcAft>
                <a:spcPts val="1200"/>
              </a:spcAft>
              <a:buClr>
                <a:schemeClr val="bg2">
                  <a:lumMod val="50000"/>
                </a:schemeClr>
              </a:buClr>
              <a:buSzPct val="87000"/>
            </a:pPr>
            <a:r>
              <a:rPr lang="pt-BR" sz="2000" dirty="0">
                <a:latin typeface="+mn-lt"/>
              </a:rPr>
              <a:t>Garantia da gestão e manutenção dos </a:t>
            </a:r>
            <a:r>
              <a:rPr lang="pt-BR" sz="2000" dirty="0" smtClean="0">
                <a:latin typeface="+mn-lt"/>
              </a:rPr>
              <a:t>investimentos</a:t>
            </a:r>
          </a:p>
          <a:p>
            <a:pPr marL="15875" lvl="1" indent="0">
              <a:lnSpc>
                <a:spcPct val="110000"/>
              </a:lnSpc>
              <a:spcAft>
                <a:spcPts val="1200"/>
              </a:spcAft>
              <a:buClr>
                <a:schemeClr val="bg2">
                  <a:lumMod val="50000"/>
                </a:schemeClr>
              </a:buClr>
              <a:buSzPct val="87000"/>
            </a:pPr>
            <a:r>
              <a:rPr lang="pt-BR" sz="2000" dirty="0" smtClean="0">
                <a:latin typeface="+mn-lt"/>
              </a:rPr>
              <a:t>Designação de efetivo para treinamento</a:t>
            </a:r>
            <a:endParaRPr lang="pt-BR" sz="2000" dirty="0">
              <a:latin typeface="+mn-lt"/>
            </a:endParaRPr>
          </a:p>
        </p:txBody>
      </p:sp>
      <p:pic>
        <p:nvPicPr>
          <p:cNvPr id="16385" name="Picture 1" descr="C:\Users\Maria Antonia\Pictures\Aeroporto-de-Aracatub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476639"/>
            <a:ext cx="3357566" cy="22383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7</a:t>
            </a:r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. </a:t>
            </a:r>
            <a:r>
              <a:rPr lang="pt-BR" sz="24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Compromissos dos entes federativos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820B-6921-4BD4-BD47-F661A8F306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15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2190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Rectangle 37"/>
          <p:cNvSpPr>
            <a:spLocks noChangeArrowheads="1"/>
          </p:cNvSpPr>
          <p:nvPr/>
        </p:nvSpPr>
        <p:spPr bwMode="auto">
          <a:xfrm>
            <a:off x="869577" y="1066750"/>
            <a:ext cx="3531736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00B0F0"/>
                </a:solidFill>
                <a:latin typeface="Rockwell" pitchFamily="18" charset="0"/>
                <a:cs typeface="Arial" pitchFamily="34" charset="0"/>
              </a:rPr>
              <a:t>ARRECADAÇÃO - FNAC</a:t>
            </a:r>
          </a:p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pt-BR" sz="1600" b="1" dirty="0">
                <a:solidFill>
                  <a:srgbClr val="92D050"/>
                </a:solidFill>
                <a:latin typeface="Rockwell" pitchFamily="18" charset="0"/>
                <a:cs typeface="Arial" pitchFamily="34" charset="0"/>
              </a:rPr>
              <a:t>INVESTIMENTO </a:t>
            </a:r>
            <a:r>
              <a:rPr lang="pt-BR" sz="1600" b="1" dirty="0" smtClean="0">
                <a:solidFill>
                  <a:srgbClr val="92D050"/>
                </a:solidFill>
                <a:latin typeface="Rockwell" pitchFamily="18" charset="0"/>
                <a:cs typeface="Arial" pitchFamily="34" charset="0"/>
              </a:rPr>
              <a:t>NECESSÁRIO</a:t>
            </a:r>
            <a:endParaRPr lang="pt-BR" sz="1600" b="1" dirty="0">
              <a:solidFill>
                <a:srgbClr val="92D050"/>
              </a:solidFill>
              <a:latin typeface="Rockwell" pitchFamily="18" charset="0"/>
              <a:cs typeface="Arial" pitchFamily="34" charset="0"/>
            </a:endParaRPr>
          </a:p>
        </p:txBody>
      </p:sp>
      <p:sp>
        <p:nvSpPr>
          <p:cNvPr id="103" name="Retângulo de cantos arredondados 102"/>
          <p:cNvSpPr/>
          <p:nvPr/>
        </p:nvSpPr>
        <p:spPr>
          <a:xfrm rot="16200000">
            <a:off x="-764013" y="3655532"/>
            <a:ext cx="3956400" cy="514681"/>
          </a:xfrm>
          <a:prstGeom prst="roundRect">
            <a:avLst>
              <a:gd name="adj" fmla="val 7807"/>
            </a:avLst>
          </a:prstGeom>
          <a:solidFill>
            <a:srgbClr val="00B0F0"/>
          </a:solidFill>
          <a:ln w="3175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cxnSp>
        <p:nvCxnSpPr>
          <p:cNvPr id="105" name="Conector reto 104"/>
          <p:cNvCxnSpPr/>
          <p:nvPr/>
        </p:nvCxnSpPr>
        <p:spPr>
          <a:xfrm>
            <a:off x="755576" y="5984728"/>
            <a:ext cx="7776864" cy="0"/>
          </a:xfrm>
          <a:prstGeom prst="line">
            <a:avLst/>
          </a:prstGeom>
          <a:ln w="285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6" name="Retângulo de cantos arredondados 105"/>
          <p:cNvSpPr/>
          <p:nvPr/>
        </p:nvSpPr>
        <p:spPr>
          <a:xfrm rot="16200000">
            <a:off x="1720214" y="5453144"/>
            <a:ext cx="361178" cy="514681"/>
          </a:xfrm>
          <a:prstGeom prst="roundRect">
            <a:avLst>
              <a:gd name="adj" fmla="val 7807"/>
            </a:avLst>
          </a:prstGeom>
          <a:solidFill>
            <a:srgbClr val="92D050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8" name="Retângulo de cantos arredondados 107"/>
          <p:cNvSpPr/>
          <p:nvPr/>
        </p:nvSpPr>
        <p:spPr>
          <a:xfrm rot="16200000">
            <a:off x="1596437" y="3956132"/>
            <a:ext cx="3355200" cy="514681"/>
          </a:xfrm>
          <a:prstGeom prst="roundRect">
            <a:avLst>
              <a:gd name="adj" fmla="val 7807"/>
            </a:avLst>
          </a:prstGeom>
          <a:solidFill>
            <a:srgbClr val="00B0F0"/>
          </a:solidFill>
          <a:ln w="3175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09" name="Retângulo de cantos arredondados 108"/>
          <p:cNvSpPr/>
          <p:nvPr/>
        </p:nvSpPr>
        <p:spPr>
          <a:xfrm rot="16200000">
            <a:off x="3620454" y="5293531"/>
            <a:ext cx="680400" cy="514681"/>
          </a:xfrm>
          <a:prstGeom prst="roundRect">
            <a:avLst>
              <a:gd name="adj" fmla="val 7807"/>
            </a:avLst>
          </a:prstGeom>
          <a:solidFill>
            <a:srgbClr val="92D050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1" name="Retângulo de cantos arredondados 110"/>
          <p:cNvSpPr/>
          <p:nvPr/>
        </p:nvSpPr>
        <p:spPr>
          <a:xfrm rot="16200000">
            <a:off x="3553691" y="3853533"/>
            <a:ext cx="3560400" cy="514681"/>
          </a:xfrm>
          <a:prstGeom prst="roundRect">
            <a:avLst>
              <a:gd name="adj" fmla="val 7807"/>
            </a:avLst>
          </a:prstGeom>
          <a:solidFill>
            <a:srgbClr val="00B0F0"/>
          </a:solidFill>
          <a:ln w="3175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9" name="Rectangle 16"/>
          <p:cNvSpPr/>
          <p:nvPr/>
        </p:nvSpPr>
        <p:spPr>
          <a:xfrm>
            <a:off x="857493" y="1628800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4.947 </a:t>
            </a:r>
            <a:r>
              <a:rPr lang="pt-BR" sz="1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M</a:t>
            </a:r>
          </a:p>
        </p:txBody>
      </p:sp>
      <p:sp>
        <p:nvSpPr>
          <p:cNvPr id="120" name="Rectangle 16"/>
          <p:cNvSpPr/>
          <p:nvPr/>
        </p:nvSpPr>
        <p:spPr>
          <a:xfrm>
            <a:off x="1551512" y="5205108"/>
            <a:ext cx="715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92D050"/>
                </a:solidFill>
                <a:latin typeface="Rockwell" panose="02060603020205020403" pitchFamily="18" charset="0"/>
                <a:cs typeface="Arial" pitchFamily="34" charset="0"/>
              </a:rPr>
              <a:t>415 </a:t>
            </a:r>
            <a:r>
              <a:rPr lang="pt-BR" sz="1400" b="1" dirty="0">
                <a:solidFill>
                  <a:srgbClr val="92D050"/>
                </a:solidFill>
                <a:latin typeface="Rockwell" panose="02060603020205020403" pitchFamily="18" charset="0"/>
                <a:cs typeface="Arial" pitchFamily="34" charset="0"/>
              </a:rPr>
              <a:t>M</a:t>
            </a:r>
          </a:p>
        </p:txBody>
      </p:sp>
      <p:sp>
        <p:nvSpPr>
          <p:cNvPr id="122" name="Rectangle 16"/>
          <p:cNvSpPr/>
          <p:nvPr/>
        </p:nvSpPr>
        <p:spPr>
          <a:xfrm>
            <a:off x="2915816" y="2204864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4.193 </a:t>
            </a:r>
            <a:r>
              <a:rPr lang="pt-BR" sz="1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M</a:t>
            </a:r>
          </a:p>
        </p:txBody>
      </p:sp>
      <p:sp>
        <p:nvSpPr>
          <p:cNvPr id="123" name="Rectangle 16"/>
          <p:cNvSpPr/>
          <p:nvPr/>
        </p:nvSpPr>
        <p:spPr>
          <a:xfrm>
            <a:off x="3548778" y="4903891"/>
            <a:ext cx="878767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92D050"/>
                </a:solidFill>
                <a:latin typeface="Rockwell" panose="02060603020205020403" pitchFamily="18" charset="0"/>
                <a:cs typeface="Arial" pitchFamily="34" charset="0"/>
              </a:rPr>
              <a:t>1.000 </a:t>
            </a:r>
            <a:r>
              <a:rPr lang="pt-BR" sz="1400" b="1" dirty="0">
                <a:solidFill>
                  <a:srgbClr val="92D050"/>
                </a:solidFill>
                <a:latin typeface="Rockwell" panose="02060603020205020403" pitchFamily="18" charset="0"/>
                <a:cs typeface="Arial" pitchFamily="34" charset="0"/>
              </a:rPr>
              <a:t>M</a:t>
            </a:r>
          </a:p>
        </p:txBody>
      </p:sp>
      <p:sp>
        <p:nvSpPr>
          <p:cNvPr id="125" name="Rectangle 16"/>
          <p:cNvSpPr/>
          <p:nvPr/>
        </p:nvSpPr>
        <p:spPr>
          <a:xfrm>
            <a:off x="7006830" y="1825079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4.707 </a:t>
            </a:r>
            <a:r>
              <a:rPr lang="pt-BR" sz="1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M</a:t>
            </a:r>
          </a:p>
        </p:txBody>
      </p:sp>
      <p:sp>
        <p:nvSpPr>
          <p:cNvPr id="126" name="Rectangle 16"/>
          <p:cNvSpPr/>
          <p:nvPr/>
        </p:nvSpPr>
        <p:spPr>
          <a:xfrm>
            <a:off x="5671215" y="4941168"/>
            <a:ext cx="715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92D050"/>
                </a:solidFill>
                <a:latin typeface="Rockwell" panose="02060603020205020403" pitchFamily="18" charset="0"/>
                <a:cs typeface="Arial" pitchFamily="34" charset="0"/>
              </a:rPr>
              <a:t>765 </a:t>
            </a:r>
            <a:r>
              <a:rPr lang="pt-BR" sz="1400" b="1" dirty="0">
                <a:solidFill>
                  <a:srgbClr val="92D050"/>
                </a:solidFill>
                <a:latin typeface="Rockwell" panose="02060603020205020403" pitchFamily="18" charset="0"/>
                <a:cs typeface="Arial" pitchFamily="34" charset="0"/>
              </a:rPr>
              <a:t>M</a:t>
            </a:r>
          </a:p>
        </p:txBody>
      </p:sp>
      <p:sp>
        <p:nvSpPr>
          <p:cNvPr id="127" name="Rectangle 16"/>
          <p:cNvSpPr/>
          <p:nvPr/>
        </p:nvSpPr>
        <p:spPr>
          <a:xfrm>
            <a:off x="4986380" y="2041103"/>
            <a:ext cx="803425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4.450 </a:t>
            </a:r>
            <a:r>
              <a:rPr lang="pt-BR" sz="1400" b="1" dirty="0">
                <a:solidFill>
                  <a:srgbClr val="00B0F0"/>
                </a:solidFill>
                <a:latin typeface="Rockwell" panose="02060603020205020403" pitchFamily="18" charset="0"/>
                <a:cs typeface="Arial" pitchFamily="34" charset="0"/>
              </a:rPr>
              <a:t>M</a:t>
            </a:r>
          </a:p>
        </p:txBody>
      </p:sp>
      <p:sp>
        <p:nvSpPr>
          <p:cNvPr id="130" name="Retângulo de cantos arredondados 129"/>
          <p:cNvSpPr/>
          <p:nvPr/>
        </p:nvSpPr>
        <p:spPr>
          <a:xfrm rot="16200000">
            <a:off x="5491778" y="3750934"/>
            <a:ext cx="3765600" cy="514681"/>
          </a:xfrm>
          <a:prstGeom prst="roundRect">
            <a:avLst>
              <a:gd name="adj" fmla="val 7807"/>
            </a:avLst>
          </a:prstGeom>
          <a:solidFill>
            <a:srgbClr val="00B0F0"/>
          </a:solidFill>
          <a:ln w="3175">
            <a:solidFill>
              <a:srgbClr val="00B0F0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101" name="Rectangle 77"/>
          <p:cNvSpPr>
            <a:spLocks noChangeArrowheads="1"/>
          </p:cNvSpPr>
          <p:nvPr/>
        </p:nvSpPr>
        <p:spPr bwMode="auto">
          <a:xfrm>
            <a:off x="1354874" y="6068032"/>
            <a:ext cx="31418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cs typeface="Arial" pitchFamily="34" charset="0"/>
              </a:rPr>
              <a:t>2017</a:t>
            </a:r>
            <a:endParaRPr kumimoji="0" lang="pt-BR" sz="2800" b="1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4" name="Rectangle 77"/>
          <p:cNvSpPr>
            <a:spLocks noChangeArrowheads="1"/>
          </p:cNvSpPr>
          <p:nvPr/>
        </p:nvSpPr>
        <p:spPr bwMode="auto">
          <a:xfrm>
            <a:off x="3434499" y="6068032"/>
            <a:ext cx="31418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cs typeface="Arial" pitchFamily="34" charset="0"/>
              </a:rPr>
              <a:t>2018</a:t>
            </a:r>
            <a:endParaRPr kumimoji="0" lang="pt-BR" sz="2800" b="1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6" name="Rectangle 77"/>
          <p:cNvSpPr>
            <a:spLocks noChangeArrowheads="1"/>
          </p:cNvSpPr>
          <p:nvPr/>
        </p:nvSpPr>
        <p:spPr bwMode="auto">
          <a:xfrm>
            <a:off x="5514124" y="6068032"/>
            <a:ext cx="31418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cs typeface="Arial" pitchFamily="34" charset="0"/>
              </a:rPr>
              <a:t>2019</a:t>
            </a:r>
            <a:endParaRPr kumimoji="0" lang="pt-BR" sz="2800" b="1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Rectangle 77"/>
          <p:cNvSpPr>
            <a:spLocks noChangeArrowheads="1"/>
          </p:cNvSpPr>
          <p:nvPr/>
        </p:nvSpPr>
        <p:spPr bwMode="auto">
          <a:xfrm>
            <a:off x="7593749" y="6068032"/>
            <a:ext cx="314189" cy="1846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non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sz="1200" b="1" i="0" u="none" strike="noStrike" cap="none" normalizeH="0" baseline="0" dirty="0">
                <a:ln>
                  <a:noFill/>
                </a:ln>
                <a:solidFill>
                  <a:schemeClr val="tx1">
                    <a:lumMod val="50000"/>
                    <a:lumOff val="50000"/>
                  </a:schemeClr>
                </a:solidFill>
                <a:effectLst/>
                <a:latin typeface="Calibri" pitchFamily="34" charset="0"/>
                <a:cs typeface="Arial" pitchFamily="34" charset="0"/>
              </a:rPr>
              <a:t>2020</a:t>
            </a:r>
            <a:endParaRPr kumimoji="0" lang="pt-BR" sz="2800" b="1" i="0" u="none" strike="noStrike" cap="none" normalizeH="0" baseline="0" dirty="0">
              <a:ln>
                <a:noFill/>
              </a:ln>
              <a:solidFill>
                <a:schemeClr val="tx1">
                  <a:lumMod val="50000"/>
                  <a:lumOff val="50000"/>
                </a:schemeClr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tângulo de cantos arredondados 128"/>
          <p:cNvSpPr/>
          <p:nvPr/>
        </p:nvSpPr>
        <p:spPr>
          <a:xfrm rot="16200000">
            <a:off x="7928853" y="5513133"/>
            <a:ext cx="241200" cy="514681"/>
          </a:xfrm>
          <a:prstGeom prst="roundRect">
            <a:avLst>
              <a:gd name="adj" fmla="val 7807"/>
            </a:avLst>
          </a:prstGeom>
          <a:solidFill>
            <a:srgbClr val="92D050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36" name="Rectangle 16"/>
          <p:cNvSpPr/>
          <p:nvPr/>
        </p:nvSpPr>
        <p:spPr>
          <a:xfrm>
            <a:off x="7668829" y="5373216"/>
            <a:ext cx="715260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 smtClean="0">
                <a:solidFill>
                  <a:srgbClr val="92D050"/>
                </a:solidFill>
                <a:latin typeface="Rockwell" panose="02060603020205020403" pitchFamily="18" charset="0"/>
                <a:cs typeface="Arial" pitchFamily="34" charset="0"/>
              </a:rPr>
              <a:t>220 </a:t>
            </a:r>
            <a:r>
              <a:rPr lang="pt-BR" sz="1400" b="1" dirty="0">
                <a:solidFill>
                  <a:srgbClr val="92D050"/>
                </a:solidFill>
                <a:latin typeface="Rockwell" panose="02060603020205020403" pitchFamily="18" charset="0"/>
                <a:cs typeface="Arial" pitchFamily="34" charset="0"/>
              </a:rPr>
              <a:t>M</a:t>
            </a:r>
          </a:p>
        </p:txBody>
      </p:sp>
      <p:sp>
        <p:nvSpPr>
          <p:cNvPr id="38" name="Retângulo 56"/>
          <p:cNvSpPr/>
          <p:nvPr/>
        </p:nvSpPr>
        <p:spPr>
          <a:xfrm>
            <a:off x="64616" y="-804639"/>
            <a:ext cx="8970249" cy="738664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FONTE DOS – 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4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RECURSOS</a:t>
            </a:r>
            <a:endParaRPr lang="pt-BR" sz="24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26" name="Retângulo de cantos arredondados 25"/>
          <p:cNvSpPr/>
          <p:nvPr/>
        </p:nvSpPr>
        <p:spPr>
          <a:xfrm rot="16200000">
            <a:off x="5690620" y="5310590"/>
            <a:ext cx="680400" cy="514681"/>
          </a:xfrm>
          <a:prstGeom prst="roundRect">
            <a:avLst>
              <a:gd name="adj" fmla="val 7807"/>
            </a:avLst>
          </a:prstGeom>
          <a:solidFill>
            <a:srgbClr val="92D050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27" name="CaixaDeTexto 26"/>
          <p:cNvSpPr txBox="1"/>
          <p:nvPr/>
        </p:nvSpPr>
        <p:spPr>
          <a:xfrm>
            <a:off x="5076055" y="1268760"/>
            <a:ext cx="2376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1600" b="1" dirty="0">
                <a:solidFill>
                  <a:srgbClr val="92D050"/>
                </a:solidFill>
                <a:latin typeface="Rockwell" pitchFamily="18" charset="0"/>
                <a:cs typeface="Arial" pitchFamily="34" charset="0"/>
              </a:rPr>
              <a:t>R$   </a:t>
            </a:r>
            <a:r>
              <a:rPr lang="pt-BR" sz="1600" b="1" dirty="0" smtClean="0">
                <a:solidFill>
                  <a:srgbClr val="92D050"/>
                </a:solidFill>
                <a:latin typeface="Rockwell" pitchFamily="18" charset="0"/>
                <a:cs typeface="Arial" pitchFamily="34" charset="0"/>
              </a:rPr>
              <a:t>2.400 </a:t>
            </a:r>
            <a:r>
              <a:rPr lang="pt-BR" sz="1600" b="1" dirty="0">
                <a:solidFill>
                  <a:srgbClr val="92D050"/>
                </a:solidFill>
                <a:latin typeface="Rockwell" pitchFamily="18" charset="0"/>
                <a:cs typeface="Arial" pitchFamily="34" charset="0"/>
              </a:rPr>
              <a:t>milhões</a:t>
            </a:r>
          </a:p>
        </p:txBody>
      </p:sp>
      <p:sp>
        <p:nvSpPr>
          <p:cNvPr id="28" name="CaixaDeTexto 27"/>
          <p:cNvSpPr txBox="1"/>
          <p:nvPr/>
        </p:nvSpPr>
        <p:spPr>
          <a:xfrm>
            <a:off x="5004048" y="1052736"/>
            <a:ext cx="253061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1600" b="1" dirty="0">
                <a:solidFill>
                  <a:srgbClr val="00B0F0"/>
                </a:solidFill>
                <a:latin typeface="Rockwell" pitchFamily="18" charset="0"/>
                <a:cs typeface="Arial" pitchFamily="34" charset="0"/>
              </a:rPr>
              <a:t>R$ 18.298 milhões</a:t>
            </a:r>
          </a:p>
        </p:txBody>
      </p:sp>
      <p:sp>
        <p:nvSpPr>
          <p:cNvPr id="29" name="Espaço Reservado para Número de Slide 6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endParaRPr lang="pt-BR" sz="1200" dirty="0"/>
          </a:p>
        </p:txBody>
      </p:sp>
      <p:sp>
        <p:nvSpPr>
          <p:cNvPr id="31" name="Espaço Reservado para Número de Slide 6"/>
          <p:cNvSpPr txBox="1">
            <a:spLocks/>
          </p:cNvSpPr>
          <p:nvPr/>
        </p:nvSpPr>
        <p:spPr>
          <a:xfrm>
            <a:off x="6732240" y="638132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pt-B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Cronograma financeiro: 2017 – 2020</a:t>
            </a:r>
            <a:br>
              <a:rPr lang="pt-BR" sz="2400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</a:br>
            <a:endParaRPr lang="pt-BR" sz="2400" b="1" dirty="0">
              <a:solidFill>
                <a:srgbClr val="00206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30" name="Espaço Reservado para Número de Slide 2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8BD820B-6921-4BD4-BD47-F661A8F3065C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16</a:t>
            </a:fld>
            <a:endParaRPr lang="pt-BR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7413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" grpId="0"/>
      <p:bldP spid="103" grpId="0" animBg="1"/>
      <p:bldP spid="106" grpId="0" animBg="1"/>
      <p:bldP spid="108" grpId="0" animBg="1"/>
      <p:bldP spid="109" grpId="0" animBg="1"/>
      <p:bldP spid="111" grpId="0" animBg="1"/>
      <p:bldP spid="119" grpId="0"/>
      <p:bldP spid="120" grpId="0"/>
      <p:bldP spid="122" grpId="0"/>
      <p:bldP spid="123" grpId="0"/>
      <p:bldP spid="125" grpId="0"/>
      <p:bldP spid="126" grpId="0"/>
      <p:bldP spid="127" grpId="0"/>
      <p:bldP spid="130" grpId="0" animBg="1"/>
      <p:bldP spid="35" grpId="0" animBg="1"/>
      <p:bldP spid="36" grpId="0"/>
      <p:bldP spid="26" grpId="0" animBg="1"/>
      <p:bldP spid="27" grpId="0"/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 txBox="1">
            <a:spLocks/>
          </p:cNvSpPr>
          <p:nvPr/>
        </p:nvSpPr>
        <p:spPr>
          <a:xfrm>
            <a:off x="457200" y="413792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8. Subvenção: estrutura e orçamento</a:t>
            </a:r>
            <a:endParaRPr lang="pt-BR" sz="2400" b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8.1 – Requisitos legais (lei13.097 / 2015)</a:t>
            </a:r>
          </a:p>
          <a:p>
            <a:pPr marL="0" indent="0">
              <a:buNone/>
            </a:pPr>
            <a:endParaRPr lang="pt-BR" sz="2400" dirty="0" smtClean="0"/>
          </a:p>
          <a:p>
            <a:r>
              <a:rPr lang="pt-BR" sz="2400" dirty="0" smtClean="0">
                <a:solidFill>
                  <a:srgbClr val="7030A0"/>
                </a:solidFill>
              </a:rPr>
              <a:t>Artigo 114</a:t>
            </a:r>
            <a:r>
              <a:rPr lang="pt-BR" sz="2400" dirty="0" smtClean="0"/>
              <a:t>: cria o PDAR – Programa de Desenvolvimento da Aviação regional</a:t>
            </a:r>
          </a:p>
          <a:p>
            <a:r>
              <a:rPr lang="pt-BR" sz="2400" dirty="0" smtClean="0">
                <a:solidFill>
                  <a:srgbClr val="7030A0"/>
                </a:solidFill>
              </a:rPr>
              <a:t>Artigo 115</a:t>
            </a:r>
            <a:r>
              <a:rPr lang="pt-BR" sz="2400" dirty="0" smtClean="0"/>
              <a:t>: </a:t>
            </a:r>
          </a:p>
          <a:p>
            <a:pPr lvl="1"/>
            <a:r>
              <a:rPr lang="pt-BR" sz="2000" dirty="0" smtClean="0"/>
              <a:t>Aeroporto regional: pequeno ou médio porte, com movimentação anual inferior a 600 mil passageiros. Na região da Amazônia Legal o limite para 800 mil</a:t>
            </a:r>
          </a:p>
          <a:p>
            <a:pPr lvl="1"/>
            <a:r>
              <a:rPr lang="pt-BR" sz="2000" dirty="0" smtClean="0"/>
              <a:t>Rota regional: voos que tenham origem ou destino aeroporto regional</a:t>
            </a:r>
            <a:endParaRPr lang="pt-BR" sz="2000" dirty="0"/>
          </a:p>
          <a:p>
            <a:r>
              <a:rPr lang="pt-BR" sz="2400" dirty="0">
                <a:solidFill>
                  <a:srgbClr val="7030A0"/>
                </a:solidFill>
              </a:rPr>
              <a:t>Artigo 116</a:t>
            </a:r>
            <a:r>
              <a:rPr lang="pt-BR" sz="2400" dirty="0"/>
              <a:t>: Objetivos do PDAR</a:t>
            </a:r>
            <a:endParaRPr lang="pt-BR" sz="2000" dirty="0"/>
          </a:p>
          <a:p>
            <a:pPr lvl="1"/>
            <a:r>
              <a:rPr lang="pt-BR" sz="2000" dirty="0"/>
              <a:t>Aumentar o acesso ao transporte </a:t>
            </a:r>
            <a:r>
              <a:rPr lang="pt-BR" sz="2000" dirty="0" smtClean="0"/>
              <a:t>aéreo</a:t>
            </a:r>
            <a:endParaRPr lang="pt-BR" sz="2000" dirty="0"/>
          </a:p>
          <a:p>
            <a:pPr lvl="1"/>
            <a:r>
              <a:rPr lang="pt-BR" sz="2000" dirty="0"/>
              <a:t>Integrar comunidades </a:t>
            </a:r>
            <a:r>
              <a:rPr lang="pt-BR" sz="2000" dirty="0" smtClean="0"/>
              <a:t>isoladas</a:t>
            </a:r>
          </a:p>
          <a:p>
            <a:pPr lvl="1"/>
            <a:r>
              <a:rPr lang="pt-BR" sz="2000" dirty="0" smtClean="0"/>
              <a:t>Facilitar o acesso a regiões com potencial turístico</a:t>
            </a:r>
            <a:endParaRPr lang="pt-BR" sz="2000" dirty="0"/>
          </a:p>
          <a:p>
            <a:endParaRPr lang="pt-BR" sz="2400" dirty="0" smtClean="0"/>
          </a:p>
          <a:p>
            <a:endParaRPr lang="pt-BR" sz="2800" dirty="0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17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9636570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pt-BR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8</a:t>
            </a:r>
            <a:r>
              <a:rPr lang="pt-BR" sz="2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.2 – Modelo de subvenção: fundamentos &amp; características</a:t>
            </a:r>
          </a:p>
          <a:p>
            <a:pPr marL="0" indent="0">
              <a:buNone/>
            </a:pPr>
            <a:endParaRPr lang="pt-BR" sz="2200" dirty="0" smtClean="0"/>
          </a:p>
          <a:p>
            <a:pPr marL="0" indent="0">
              <a:buNone/>
            </a:pPr>
            <a:r>
              <a:rPr lang="pt-BR" sz="2200" dirty="0" smtClean="0"/>
              <a:t>O modelo de subvenção proposto se baseia em três aspectos:</a:t>
            </a:r>
          </a:p>
          <a:p>
            <a:pPr marL="0" indent="0">
              <a:buNone/>
            </a:pPr>
            <a:endParaRPr lang="pt-BR" sz="2200" dirty="0"/>
          </a:p>
          <a:p>
            <a:pPr marL="457200" indent="-457200">
              <a:buFont typeface="+mj-lt"/>
              <a:buAutoNum type="arabicParenR"/>
            </a:pPr>
            <a:r>
              <a:rPr lang="pt-BR" sz="2200" dirty="0" smtClean="0"/>
              <a:t>Menor subsídio por passageiro transportado</a:t>
            </a:r>
          </a:p>
          <a:p>
            <a:pPr marL="457200" indent="-457200">
              <a:buFont typeface="+mj-lt"/>
              <a:buAutoNum type="arabicParenR"/>
            </a:pPr>
            <a:endParaRPr lang="pt-BR" sz="2200" dirty="0" smtClean="0"/>
          </a:p>
          <a:p>
            <a:pPr marL="457200" indent="-457200">
              <a:buFont typeface="+mj-lt"/>
              <a:buAutoNum type="arabicParenR"/>
            </a:pPr>
            <a:r>
              <a:rPr lang="pt-BR" sz="2200" dirty="0" smtClean="0"/>
              <a:t>Acesso à subvenção através de licitação pública</a:t>
            </a:r>
          </a:p>
          <a:p>
            <a:pPr marL="457200" indent="-457200">
              <a:buFont typeface="+mj-lt"/>
              <a:buAutoNum type="arabicParenR"/>
            </a:pPr>
            <a:endParaRPr lang="pt-BR" sz="2200" dirty="0" smtClean="0"/>
          </a:p>
          <a:p>
            <a:pPr marL="457200" indent="-457200">
              <a:buFont typeface="+mj-lt"/>
              <a:buAutoNum type="arabicParenR"/>
            </a:pPr>
            <a:r>
              <a:rPr lang="pt-BR" sz="2200" dirty="0" smtClean="0"/>
              <a:t>Abrangência restrita à Amazônia Legal</a:t>
            </a:r>
            <a:endParaRPr lang="pt-BR" sz="22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18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005201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pt-BR" sz="2400" dirty="0" smtClean="0"/>
              <a:t>Principais características do modelo de subvenção:</a:t>
            </a:r>
          </a:p>
          <a:p>
            <a:pPr marL="0" indent="0">
              <a:buNone/>
            </a:pPr>
            <a:endParaRPr lang="pt-BR" sz="2400" dirty="0" smtClean="0"/>
          </a:p>
          <a:p>
            <a:pPr>
              <a:buFont typeface="Wingdings" panose="05000000000000000000" pitchFamily="2" charset="2"/>
              <a:buChar char="ü"/>
            </a:pPr>
            <a:r>
              <a:rPr lang="pt-BR" sz="2400" dirty="0" smtClean="0"/>
              <a:t>Atendimento a localidades da Amazônia Legal integrantes da rede de aeroportos regionais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400" dirty="0" smtClean="0"/>
              <a:t>Seleção pelo menor valor de subsídio por passageiro transportado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400" dirty="0" smtClean="0"/>
              <a:t>Liberdade para escolha do aeroporto destino (a partir da localidade a ser atendida, respeitadas as condições de conectividade no destino)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400" dirty="0" smtClean="0"/>
              <a:t>Número mínimo de frequências semanais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400" dirty="0" smtClean="0"/>
              <a:t>Índices mínimos de regularidade e pontualidade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400" dirty="0" smtClean="0"/>
              <a:t>Multa em caso de descontinuidade dos serviços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pt-BR" sz="2400" dirty="0" smtClean="0"/>
              <a:t>Sem exclusividade de operação na rota</a:t>
            </a:r>
          </a:p>
          <a:p>
            <a:pPr marL="0" indent="0">
              <a:buNone/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19</a:t>
            </a:fld>
            <a:endParaRPr lang="pt-BR"/>
          </a:p>
        </p:txBody>
      </p:sp>
      <p:pic>
        <p:nvPicPr>
          <p:cNvPr id="5" name="Imagem 4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7" t="19179" r="3380" b="4973"/>
          <a:stretch/>
        </p:blipFill>
        <p:spPr bwMode="auto">
          <a:xfrm>
            <a:off x="6865695" y="4078618"/>
            <a:ext cx="1785950" cy="143959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4355976" y="274638"/>
            <a:ext cx="4330824" cy="418058"/>
          </a:xfrm>
        </p:spPr>
        <p:txBody>
          <a:bodyPr>
            <a:normAutofit fontScale="90000"/>
          </a:bodyPr>
          <a:lstStyle/>
          <a:p>
            <a:r>
              <a:rPr lang="pt-BR" sz="2000" b="1" dirty="0" smtClean="0">
                <a:solidFill>
                  <a:srgbClr val="C00000"/>
                </a:solidFill>
              </a:rPr>
              <a:t>Subvenção: fundamentos &amp; características</a:t>
            </a:r>
            <a:endParaRPr lang="pt-BR" sz="2000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45994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8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ROTEIRO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57200" y="1340768"/>
            <a:ext cx="8399276" cy="4381947"/>
          </a:xfrm>
        </p:spPr>
        <p:txBody>
          <a:bodyPr>
            <a:normAutofit fontScale="92500" lnSpcReduction="10000"/>
          </a:bodyPr>
          <a:lstStyle/>
          <a:p>
            <a:pPr>
              <a:lnSpc>
                <a:spcPct val="150000"/>
              </a:lnSpc>
            </a:pPr>
            <a:endParaRPr lang="pt-BR" sz="2400" dirty="0" smtClean="0"/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b="1" kern="0" dirty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Programa de </a:t>
            </a:r>
            <a:r>
              <a:rPr lang="pt-BR" sz="2000" b="1" kern="0" dirty="0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Aviação Regional</a:t>
            </a:r>
            <a:r>
              <a:rPr lang="pt-BR" sz="2000" b="1" kern="0" dirty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: objetivos &amp; dimensões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b="1" kern="0" dirty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Histórico e situação atual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b="1" kern="0" dirty="0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Construção da Rede Regional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b="1" kern="0" dirty="0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Especificação dos investimentos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b="1" kern="0" dirty="0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Adequação das condições de </a:t>
            </a:r>
            <a:r>
              <a:rPr lang="pt-BR" sz="2000" b="1" i="1" kern="0" dirty="0" err="1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safety</a:t>
            </a:r>
            <a:r>
              <a:rPr lang="pt-BR" sz="2000" b="1" kern="0" dirty="0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 &amp; </a:t>
            </a:r>
            <a:r>
              <a:rPr lang="pt-BR" sz="2000" b="1" i="1" kern="0" dirty="0" err="1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security</a:t>
            </a:r>
            <a:endParaRPr lang="pt-BR" sz="2000" b="1" i="1" kern="0" dirty="0">
              <a:solidFill>
                <a:schemeClr val="accent1">
                  <a:lumMod val="50000"/>
                </a:schemeClr>
              </a:solidFill>
              <a:latin typeface="Rockwell" panose="02060603020205020403" pitchFamily="18" charset="0"/>
              <a:cs typeface="Arial" pitchFamily="34" charset="0"/>
            </a:endParaRP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b="1" kern="0" dirty="0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Investimentos estruturais: priorização 2016 - 2018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b="1" kern="0" dirty="0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Compromissos </a:t>
            </a:r>
            <a:r>
              <a:rPr lang="pt-BR" sz="2000" b="1" kern="0" dirty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dos entes federativos</a:t>
            </a:r>
          </a:p>
          <a:p>
            <a:pPr marL="457200" indent="-457200">
              <a:lnSpc>
                <a:spcPct val="150000"/>
              </a:lnSpc>
              <a:buFont typeface="+mj-lt"/>
              <a:buAutoNum type="arabicPeriod"/>
            </a:pPr>
            <a:r>
              <a:rPr lang="pt-BR" sz="2000" b="1" kern="0" dirty="0" smtClean="0">
                <a:solidFill>
                  <a:schemeClr val="accent1">
                    <a:lumMod val="50000"/>
                  </a:schemeClr>
                </a:solidFill>
                <a:latin typeface="Rockwell" panose="02060603020205020403" pitchFamily="18" charset="0"/>
                <a:cs typeface="Arial" pitchFamily="34" charset="0"/>
              </a:rPr>
              <a:t>Subvenções: estrutura e orçamento</a:t>
            </a:r>
            <a:endParaRPr lang="pt-BR" sz="2000" b="1" kern="0" dirty="0">
              <a:solidFill>
                <a:schemeClr val="accent1">
                  <a:lumMod val="50000"/>
                </a:schemeClr>
              </a:solidFill>
              <a:latin typeface="Rockwell" panose="02060603020205020403" pitchFamily="18" charset="0"/>
              <a:cs typeface="Arial" pitchFamily="34" charset="0"/>
            </a:endParaRPr>
          </a:p>
          <a:p>
            <a:pPr>
              <a:lnSpc>
                <a:spcPct val="150000"/>
              </a:lnSpc>
            </a:pPr>
            <a:endParaRPr lang="pt-BR" sz="2400" dirty="0" smtClean="0"/>
          </a:p>
          <a:p>
            <a:pPr>
              <a:lnSpc>
                <a:spcPct val="150000"/>
              </a:lnSpc>
            </a:pPr>
            <a:endParaRPr lang="pt-BR" sz="2400" dirty="0" smtClean="0"/>
          </a:p>
          <a:p>
            <a:pPr>
              <a:lnSpc>
                <a:spcPct val="150000"/>
              </a:lnSpc>
            </a:pPr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2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17666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214" t="559" r="25714" b="598"/>
          <a:stretch/>
        </p:blipFill>
        <p:spPr>
          <a:xfrm>
            <a:off x="4374299" y="1352550"/>
            <a:ext cx="4669972" cy="4425950"/>
          </a:xfrm>
          <a:prstGeom prst="rect">
            <a:avLst/>
          </a:prstGeom>
        </p:spPr>
      </p:pic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701006"/>
            <a:ext cx="8291264" cy="639762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Lista dos aeroportos (rede de interesse regional)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340768"/>
            <a:ext cx="4330824" cy="5400600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pt-BR" sz="1400" b="1" dirty="0">
                <a:solidFill>
                  <a:srgbClr val="00B050"/>
                </a:solidFill>
                <a:ea typeface="Segoe UI" panose="020B0502040204020203" pitchFamily="34" charset="0"/>
              </a:rPr>
              <a:t>ALTA </a:t>
            </a:r>
            <a:r>
              <a:rPr lang="pt-BR" sz="1400" b="1" dirty="0" smtClean="0">
                <a:solidFill>
                  <a:srgbClr val="00B050"/>
                </a:solidFill>
                <a:ea typeface="Segoe UI" panose="020B0502040204020203" pitchFamily="34" charset="0"/>
              </a:rPr>
              <a:t>FLORESTA*</a:t>
            </a:r>
            <a:endParaRPr lang="pt-BR" sz="1400" b="1" dirty="0">
              <a:solidFill>
                <a:srgbClr val="00B05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>
                <a:solidFill>
                  <a:srgbClr val="00B050"/>
                </a:solidFill>
                <a:ea typeface="Segoe UI" panose="020B0502040204020203" pitchFamily="34" charset="0"/>
              </a:rPr>
              <a:t>BARRA DO GARÇAS</a:t>
            </a: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00B050"/>
                </a:solidFill>
                <a:ea typeface="Segoe UI" panose="020B0502040204020203" pitchFamily="34" charset="0"/>
              </a:rPr>
              <a:t>RONDONÓPOLIS*</a:t>
            </a:r>
            <a:endParaRPr lang="pt-BR" sz="1400" b="1" dirty="0">
              <a:solidFill>
                <a:srgbClr val="00B05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>
                <a:solidFill>
                  <a:srgbClr val="00B050"/>
                </a:solidFill>
                <a:ea typeface="Segoe UI" panose="020B0502040204020203" pitchFamily="34" charset="0"/>
              </a:rPr>
              <a:t>SINOP</a:t>
            </a: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CÁCERES*</a:t>
            </a:r>
            <a:endParaRPr lang="pt-BR" sz="1400" b="1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JUARA*</a:t>
            </a:r>
            <a:endParaRPr lang="pt-BR" sz="1400" b="1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JUÍNA*</a:t>
            </a:r>
            <a:endParaRPr lang="pt-BR" sz="1400" b="1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MATUPÁ*</a:t>
            </a:r>
            <a:endParaRPr lang="pt-BR" sz="1400" b="1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>
                <a:solidFill>
                  <a:srgbClr val="0070C0"/>
                </a:solidFill>
                <a:ea typeface="Segoe UI" panose="020B0502040204020203" pitchFamily="34" charset="0"/>
              </a:rPr>
              <a:t>PONTES E </a:t>
            </a: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LACERDA*</a:t>
            </a:r>
            <a:endParaRPr lang="pt-BR" sz="1400" b="1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SÃO </a:t>
            </a:r>
            <a:r>
              <a:rPr lang="pt-BR" sz="1400" b="1" dirty="0">
                <a:solidFill>
                  <a:srgbClr val="0070C0"/>
                </a:solidFill>
                <a:ea typeface="Segoe UI" panose="020B0502040204020203" pitchFamily="34" charset="0"/>
              </a:rPr>
              <a:t>FÉLIX DO </a:t>
            </a: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ARAGUAIA*</a:t>
            </a:r>
            <a:endParaRPr lang="pt-BR" sz="1400" b="1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TANGARÁ </a:t>
            </a:r>
            <a:r>
              <a:rPr lang="pt-BR" sz="1400" b="1" dirty="0">
                <a:solidFill>
                  <a:srgbClr val="0070C0"/>
                </a:solidFill>
                <a:ea typeface="Segoe UI" panose="020B0502040204020203" pitchFamily="34" charset="0"/>
              </a:rPr>
              <a:t>DA SERRA</a:t>
            </a:r>
          </a:p>
          <a:p>
            <a:pPr marL="457200" indent="-457200">
              <a:buFont typeface="+mj-lt"/>
              <a:buAutoNum type="arabicParenR"/>
            </a:pPr>
            <a:r>
              <a:rPr lang="pt-BR" sz="1400" b="1" dirty="0">
                <a:solidFill>
                  <a:srgbClr val="0070C0"/>
                </a:solidFill>
                <a:ea typeface="Segoe UI" panose="020B0502040204020203" pitchFamily="34" charset="0"/>
              </a:rPr>
              <a:t>VILA </a:t>
            </a: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RICA*</a:t>
            </a:r>
            <a:endParaRPr lang="pt-BR" sz="1400" b="1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>
                <a:solidFill>
                  <a:srgbClr val="FF0000"/>
                </a:solidFill>
                <a:ea typeface="Segoe UI" panose="020B0502040204020203" pitchFamily="34" charset="0"/>
              </a:rPr>
              <a:t>LUCAS DO RIO VERDE</a:t>
            </a:r>
          </a:p>
          <a:p>
            <a:pPr marL="0" indent="0">
              <a:buNone/>
            </a:pPr>
            <a:endParaRPr lang="pt-BR" sz="1400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758880" y="6304235"/>
            <a:ext cx="2133600" cy="365125"/>
          </a:xfrm>
        </p:spPr>
        <p:txBody>
          <a:bodyPr/>
          <a:lstStyle/>
          <a:p>
            <a:fld id="{D27BA877-BF1F-4D95-91D3-C4F2BF3A2E0B}" type="slidenum">
              <a:rPr lang="pt-BR" smtClean="0"/>
              <a:pPr/>
              <a:t>20</a:t>
            </a:fld>
            <a:endParaRPr lang="pt-BR" dirty="0"/>
          </a:p>
        </p:txBody>
      </p:sp>
      <p:sp>
        <p:nvSpPr>
          <p:cNvPr id="1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283968" y="5589240"/>
            <a:ext cx="4330824" cy="117951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400" b="1" dirty="0" smtClean="0">
                <a:ea typeface="Segoe UI" panose="020B0502040204020203" pitchFamily="34" charset="0"/>
              </a:rPr>
              <a:t>LEGENDA:</a:t>
            </a: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00B050"/>
                </a:solidFill>
                <a:ea typeface="Segoe UI" panose="020B0502040204020203" pitchFamily="34" charset="0"/>
              </a:rPr>
              <a:t>PRIORIDADES</a:t>
            </a: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0070C0"/>
                </a:solidFill>
                <a:ea typeface="Segoe UI" panose="020B0502040204020203" pitchFamily="34" charset="0"/>
              </a:rPr>
              <a:t>CARTEIRA DE PROJETOS </a:t>
            </a: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rgbClr val="FF0000"/>
                </a:solidFill>
                <a:ea typeface="Segoe UI" panose="020B0502040204020203" pitchFamily="34" charset="0"/>
              </a:rPr>
              <a:t>SUSPENSOS</a:t>
            </a:r>
            <a:endParaRPr lang="pt-BR" sz="1400" b="1" dirty="0">
              <a:solidFill>
                <a:srgbClr val="FF0000"/>
              </a:solidFill>
              <a:ea typeface="Segoe UI" panose="020B0502040204020203" pitchFamily="34" charset="0"/>
            </a:endParaRPr>
          </a:p>
          <a:p>
            <a:pPr marL="0" indent="0">
              <a:buNone/>
            </a:pPr>
            <a:r>
              <a:rPr lang="pt-BR" sz="1400" b="1" dirty="0" smtClean="0">
                <a:solidFill>
                  <a:srgbClr val="00B050"/>
                </a:solidFill>
                <a:ea typeface="Segoe UI" panose="020B0502040204020203" pitchFamily="34" charset="0"/>
              </a:rPr>
              <a:t> 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7084691" y="1554290"/>
            <a:ext cx="15685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smtClean="0"/>
              <a:t>Aeroportos PIL</a:t>
            </a:r>
            <a:endParaRPr lang="pt-BR" dirty="0"/>
          </a:p>
        </p:txBody>
      </p:sp>
      <p:sp>
        <p:nvSpPr>
          <p:cNvPr id="10" name="Título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Mato Grosso</a:t>
            </a:r>
            <a:endParaRPr lang="pt-BR" sz="2400" b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9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395536" y="4797152"/>
            <a:ext cx="4330824" cy="3600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pt-BR" sz="1100" b="1" dirty="0" smtClean="0">
                <a:ea typeface="Segoe UI" panose="020B0502040204020203" pitchFamily="34" charset="0"/>
              </a:rPr>
              <a:t>*PROJETISTA É A PACS ENAR</a:t>
            </a:r>
            <a:endParaRPr lang="pt-BR" sz="1100" b="1" dirty="0" smtClean="0">
              <a:solidFill>
                <a:srgbClr val="00B050"/>
              </a:solidFill>
              <a:ea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11306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692696"/>
            <a:ext cx="8291264" cy="639762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Carteira de investimentos: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1340768"/>
            <a:ext cx="5987008" cy="5400600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AP EM ELABORAÇÃO </a:t>
            </a:r>
            <a:endParaRPr lang="pt-BR" sz="2000" b="1" dirty="0" smtClean="0">
              <a:solidFill>
                <a:schemeClr val="tx2">
                  <a:lumMod val="75000"/>
                </a:schemeClr>
              </a:solidFill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chemeClr val="tx2"/>
                </a:solidFill>
                <a:ea typeface="Segoe UI" panose="020B0502040204020203" pitchFamily="34" charset="0"/>
              </a:rPr>
              <a:t>BARRA DO GARÇAS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2"/>
                </a:solidFill>
                <a:ea typeface="Segoe UI" panose="020B0502040204020203" pitchFamily="34" charset="0"/>
              </a:rPr>
              <a:t>PBZPA CONCLUÍDO E PROTOCOLADO NO DECEA;  </a:t>
            </a:r>
            <a:r>
              <a:rPr lang="pt-BR" sz="1400" dirty="0" smtClean="0">
                <a:solidFill>
                  <a:schemeClr val="tx2"/>
                </a:solidFill>
                <a:ea typeface="Segoe UI" panose="020B0502040204020203" pitchFamily="34" charset="0"/>
              </a:rPr>
              <a:t>LICENC. AMB. EM ANDAMENTO;</a:t>
            </a: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chemeClr val="tx2"/>
                </a:solidFill>
                <a:ea typeface="Segoe UI" panose="020B0502040204020203" pitchFamily="34" charset="0"/>
              </a:rPr>
              <a:t>RONDONÓPOLIS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2"/>
                </a:solidFill>
                <a:ea typeface="Segoe UI" panose="020B0502040204020203" pitchFamily="34" charset="0"/>
              </a:rPr>
              <a:t>PBZPA CONCLUÍDO E PROTOCOLADO NO DECEA; </a:t>
            </a:r>
            <a:r>
              <a:rPr lang="pt-BR" sz="1400" dirty="0" smtClean="0">
                <a:solidFill>
                  <a:schemeClr val="tx2"/>
                </a:solidFill>
                <a:ea typeface="Segoe UI" panose="020B0502040204020203" pitchFamily="34" charset="0"/>
              </a:rPr>
              <a:t>LICENC. AMB. PRÉVIA EMITIDA; LICENÇA AMBIENTAL DE INSTALAÇÃO EM ANDAMENTO;</a:t>
            </a: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chemeClr val="tx2"/>
                </a:solidFill>
                <a:ea typeface="Segoe UI" panose="020B0502040204020203" pitchFamily="34" charset="0"/>
              </a:rPr>
              <a:t>SINOP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pt-BR" sz="1400" dirty="0">
                <a:solidFill>
                  <a:schemeClr val="tx2"/>
                </a:solidFill>
                <a:ea typeface="Segoe UI" panose="020B0502040204020203" pitchFamily="34" charset="0"/>
              </a:rPr>
              <a:t>PBZPA CONCLUÍDO E PROTOCOLADO NO DECEA; LICENC. AMB. PRÉVIA EMITIDA; LICENÇA AMBIENTAL DE INSTALAÇÃO EM </a:t>
            </a:r>
            <a:r>
              <a:rPr lang="pt-BR" sz="1400" dirty="0" smtClean="0">
                <a:solidFill>
                  <a:schemeClr val="tx2"/>
                </a:solidFill>
                <a:ea typeface="Segoe UI" panose="020B0502040204020203" pitchFamily="34" charset="0"/>
              </a:rPr>
              <a:t>ANDAMENTO; </a:t>
            </a:r>
          </a:p>
          <a:p>
            <a:pPr marL="457200" indent="-457200">
              <a:buFont typeface="+mj-lt"/>
              <a:buAutoNum type="arabicParenR"/>
            </a:pPr>
            <a:r>
              <a:rPr lang="pt-BR" sz="1400" b="1" dirty="0" smtClean="0">
                <a:solidFill>
                  <a:schemeClr val="tx2"/>
                </a:solidFill>
                <a:ea typeface="Segoe UI" panose="020B0502040204020203" pitchFamily="34" charset="0"/>
              </a:rPr>
              <a:t>TANGARÁ DA SERRA</a:t>
            </a:r>
          </a:p>
          <a:p>
            <a:pPr marL="857250" lvl="2" indent="-457200"/>
            <a:r>
              <a:rPr lang="pt-BR" sz="1400" dirty="0" smtClean="0">
                <a:solidFill>
                  <a:schemeClr val="tx2"/>
                </a:solidFill>
                <a:ea typeface="Segoe UI" panose="020B0502040204020203" pitchFamily="34" charset="0"/>
              </a:rPr>
              <a:t>PBZPA CONCLUÍDO</a:t>
            </a:r>
            <a:r>
              <a:rPr lang="pt-BR" sz="1400" dirty="0">
                <a:solidFill>
                  <a:schemeClr val="tx2"/>
                </a:solidFill>
                <a:ea typeface="Segoe UI" panose="020B0502040204020203" pitchFamily="34" charset="0"/>
              </a:rPr>
              <a:t>; </a:t>
            </a:r>
            <a:r>
              <a:rPr lang="pt-BR" sz="1400" dirty="0" smtClean="0">
                <a:solidFill>
                  <a:schemeClr val="tx2"/>
                </a:solidFill>
                <a:ea typeface="Segoe UI" panose="020B0502040204020203" pitchFamily="34" charset="0"/>
              </a:rPr>
              <a:t>LICENÇA AMBIENTAL </a:t>
            </a:r>
            <a:r>
              <a:rPr lang="pt-BR" sz="1400" dirty="0">
                <a:solidFill>
                  <a:schemeClr val="tx2"/>
                </a:solidFill>
                <a:ea typeface="Segoe UI" panose="020B0502040204020203" pitchFamily="34" charset="0"/>
              </a:rPr>
              <a:t>PRÉVIA  E LICENÇA AMBIENTAL DE INSTALAÇÃO EM ANDAMENTO; </a:t>
            </a:r>
          </a:p>
          <a:p>
            <a:pPr marL="0" indent="0">
              <a:buNone/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AP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AUTORIZADO</a:t>
            </a:r>
          </a:p>
          <a:p>
            <a:pPr marL="457200" indent="-457200">
              <a:buFont typeface="+mj-lt"/>
              <a:buAutoNum type="arabicParenR" startAt="5"/>
            </a:pPr>
            <a:r>
              <a:rPr lang="pt-BR" sz="1400" b="1" dirty="0">
                <a:solidFill>
                  <a:schemeClr val="tx2"/>
                </a:solidFill>
                <a:ea typeface="Segoe UI" panose="020B0502040204020203" pitchFamily="34" charset="0"/>
              </a:rPr>
              <a:t>ALTA FLORESTA</a:t>
            </a:r>
          </a:p>
          <a:p>
            <a:pPr marL="457200" indent="-457200">
              <a:buFont typeface="+mj-lt"/>
              <a:buAutoNum type="arabicParenR" startAt="5"/>
            </a:pPr>
            <a:r>
              <a:rPr lang="pt-BR" sz="1400" b="1" dirty="0">
                <a:solidFill>
                  <a:schemeClr val="tx2"/>
                </a:solidFill>
                <a:ea typeface="Segoe UI" panose="020B0502040204020203" pitchFamily="34" charset="0"/>
              </a:rPr>
              <a:t>CÁCERES</a:t>
            </a:r>
          </a:p>
          <a:p>
            <a:pPr marL="457200" indent="-457200">
              <a:buFont typeface="+mj-lt"/>
              <a:buAutoNum type="arabicParenR" startAt="5"/>
            </a:pPr>
            <a:r>
              <a:rPr lang="pt-BR" sz="1400" b="1" dirty="0">
                <a:solidFill>
                  <a:schemeClr val="tx2"/>
                </a:solidFill>
                <a:ea typeface="Segoe UI" panose="020B0502040204020203" pitchFamily="34" charset="0"/>
              </a:rPr>
              <a:t>JUARA</a:t>
            </a:r>
          </a:p>
          <a:p>
            <a:pPr marL="457200" indent="-457200">
              <a:buFont typeface="+mj-lt"/>
              <a:buAutoNum type="arabicParenR" startAt="5"/>
            </a:pPr>
            <a:r>
              <a:rPr lang="pt-BR" sz="1400" b="1" dirty="0">
                <a:solidFill>
                  <a:schemeClr val="tx2"/>
                </a:solidFill>
                <a:ea typeface="Segoe UI" panose="020B0502040204020203" pitchFamily="34" charset="0"/>
              </a:rPr>
              <a:t>SÃO FÉLIX DO ARAGUAIA</a:t>
            </a:r>
          </a:p>
          <a:p>
            <a:pPr marL="457200" indent="-457200">
              <a:buFont typeface="+mj-lt"/>
              <a:buAutoNum type="arabicParenR" startAt="5"/>
            </a:pPr>
            <a:r>
              <a:rPr lang="pt-BR" sz="1400" b="1" dirty="0">
                <a:solidFill>
                  <a:schemeClr val="tx2"/>
                </a:solidFill>
                <a:ea typeface="Segoe UI" panose="020B0502040204020203" pitchFamily="34" charset="0"/>
              </a:rPr>
              <a:t>VILA RICA</a:t>
            </a:r>
          </a:p>
          <a:p>
            <a:pPr marL="400050" lvl="2" indent="0">
              <a:buNone/>
            </a:pPr>
            <a:endParaRPr lang="pt-BR" sz="1400" dirty="0" smtClean="0">
              <a:solidFill>
                <a:srgbClr val="FF0000"/>
              </a:solidFill>
              <a:ea typeface="Segoe UI" panose="020B0502040204020203" pitchFamily="34" charset="0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758880" y="6304235"/>
            <a:ext cx="2133600" cy="365125"/>
          </a:xfrm>
        </p:spPr>
        <p:txBody>
          <a:bodyPr/>
          <a:lstStyle/>
          <a:p>
            <a:fld id="{D27BA877-BF1F-4D95-91D3-C4F2BF3A2E0B}" type="slidenum">
              <a:rPr lang="pt-BR" smtClean="0"/>
              <a:pPr/>
              <a:t>21</a:t>
            </a:fld>
            <a:endParaRPr lang="pt-BR" dirty="0"/>
          </a:p>
        </p:txBody>
      </p:sp>
      <p:sp>
        <p:nvSpPr>
          <p:cNvPr id="6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444208" y="1340768"/>
            <a:ext cx="2520280" cy="5400600"/>
          </a:xfrm>
        </p:spPr>
        <p:txBody>
          <a:bodyPr numCol="1">
            <a:noAutofit/>
          </a:bodyPr>
          <a:lstStyle/>
          <a:p>
            <a:pPr marL="0" indent="0">
              <a:buNone/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EP EM ANÁLISE</a:t>
            </a:r>
            <a:endParaRPr lang="pt-BR" sz="1400" b="1" dirty="0" smtClean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 startAt="10"/>
            </a:pPr>
            <a:r>
              <a:rPr lang="pt-BR" sz="1400" b="1" dirty="0">
                <a:solidFill>
                  <a:schemeClr val="tx2"/>
                </a:solidFill>
                <a:ea typeface="Segoe UI" panose="020B0502040204020203" pitchFamily="34" charset="0"/>
              </a:rPr>
              <a:t>JUÍNA</a:t>
            </a:r>
          </a:p>
          <a:p>
            <a:pPr marL="457200" indent="-457200">
              <a:buFont typeface="+mj-lt"/>
              <a:buAutoNum type="arabicParenR" startAt="10"/>
            </a:pPr>
            <a:r>
              <a:rPr lang="pt-BR" sz="1400" b="1" dirty="0" smtClean="0">
                <a:solidFill>
                  <a:schemeClr val="tx2"/>
                </a:solidFill>
                <a:ea typeface="Segoe UI" panose="020B0502040204020203" pitchFamily="34" charset="0"/>
              </a:rPr>
              <a:t>MATUPÁ</a:t>
            </a:r>
          </a:p>
          <a:p>
            <a:pPr marL="457200" indent="-457200">
              <a:buFont typeface="+mj-lt"/>
              <a:buAutoNum type="arabicParenR" startAt="10"/>
            </a:pPr>
            <a:r>
              <a:rPr lang="pt-BR" sz="1400" b="1" dirty="0" smtClean="0">
                <a:solidFill>
                  <a:schemeClr val="tx2"/>
                </a:solidFill>
                <a:ea typeface="Segoe UI" panose="020B0502040204020203" pitchFamily="34" charset="0"/>
              </a:rPr>
              <a:t>PONTES </a:t>
            </a:r>
            <a:r>
              <a:rPr lang="pt-BR" sz="1400" b="1" dirty="0">
                <a:solidFill>
                  <a:schemeClr val="tx2"/>
                </a:solidFill>
                <a:ea typeface="Segoe UI" panose="020B0502040204020203" pitchFamily="34" charset="0"/>
              </a:rPr>
              <a:t>E </a:t>
            </a:r>
            <a:r>
              <a:rPr lang="pt-BR" sz="1400" b="1" dirty="0" smtClean="0">
                <a:solidFill>
                  <a:schemeClr val="tx2"/>
                </a:solidFill>
                <a:ea typeface="Segoe UI" panose="020B0502040204020203" pitchFamily="34" charset="0"/>
              </a:rPr>
              <a:t>LACERDA</a:t>
            </a:r>
            <a:endParaRPr lang="pt-BR" sz="1400" b="1" dirty="0">
              <a:solidFill>
                <a:schemeClr val="tx2"/>
              </a:solidFill>
              <a:ea typeface="Segoe UI" panose="020B0502040204020203" pitchFamily="34" charset="0"/>
            </a:endParaRPr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Mato Grosso</a:t>
            </a:r>
            <a:endParaRPr lang="pt-BR" sz="2400" b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26975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404664"/>
            <a:ext cx="3826768" cy="639762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Prioritários: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980728"/>
            <a:ext cx="8579296" cy="5877272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/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ALTA FLORESTA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(AP </a:t>
            </a: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autorizado):</a:t>
            </a:r>
            <a:endParaRPr lang="pt-BR" sz="2000" b="1" dirty="0">
              <a:solidFill>
                <a:schemeClr val="tx2">
                  <a:lumMod val="75000"/>
                </a:schemeClr>
              </a:solidFill>
            </a:endParaRPr>
          </a:p>
          <a:p>
            <a:pPr lvl="1">
              <a:spcBef>
                <a:spcPts val="0"/>
              </a:spcBef>
            </a:pP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Licenciamento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Ambiental: LP e LI iniciada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PBZPA: concluído e protocolado no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DECEA</a:t>
            </a:r>
          </a:p>
          <a:p>
            <a:pPr lvl="1">
              <a:spcBef>
                <a:spcPts val="0"/>
              </a:spcBef>
            </a:pP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Aeronave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de projeto: Categoria 3C com 90% do Peso Máximo de Decolagem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Operação: IFR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não precisão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Pista de pouso e decolagem: 2.335x30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m, com recuo de 145 m, taxiway EXISTENTE, RESA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90x60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m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Pátio de aeronaves: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novo com 5 posições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Terminal de passageiros: </a:t>
            </a:r>
            <a:r>
              <a:rPr lang="pt-BR" sz="1600" dirty="0" err="1" smtClean="0">
                <a:solidFill>
                  <a:srgbClr val="0070C0"/>
                </a:solidFill>
                <a:ea typeface="Segoe UI" panose="020B0502040204020203" pitchFamily="34" charset="0"/>
              </a:rPr>
              <a:t>mC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 2160 m²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Seção Contra Incêndio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: A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[R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]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EPTA: CAT A [E]</a:t>
            </a:r>
            <a:endParaRPr lang="pt-BR" sz="1600" dirty="0" smtClean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/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BARRA DO GARÇAS (AP em Elaboração):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Licenciamento Ambiental: Estudos e Planos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Ambientais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iniciados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PBZPA: concluído e protocolado no DECEA</a:t>
            </a:r>
          </a:p>
          <a:p>
            <a:pPr lvl="1">
              <a:spcBef>
                <a:spcPts val="0"/>
              </a:spcBef>
            </a:pP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Aeronave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de projeto: Categoria 3C com 80% do Peso Máximo de Decolagem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Operação: IFR não precisão</a:t>
            </a:r>
          </a:p>
          <a:p>
            <a:pPr lvl="1">
              <a:spcBef>
                <a:spcPts val="0"/>
              </a:spcBef>
            </a:pP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Pista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de pouso e decolagem: 1.552X30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m, com recuo de  46 m, taxiway NOVA, RESA 90x60 m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Pátio de aeronaves: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 recuperação e adequação com 4 posições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Terminal de passageiros: </a:t>
            </a:r>
            <a:r>
              <a:rPr lang="pt-BR" sz="1600" dirty="0" err="1">
                <a:solidFill>
                  <a:srgbClr val="0070C0"/>
                </a:solidFill>
                <a:ea typeface="Segoe UI" panose="020B0502040204020203" pitchFamily="34" charset="0"/>
              </a:rPr>
              <a:t>mA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682 m²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Seção Contra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Incêndio: A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[R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]</a:t>
            </a:r>
          </a:p>
          <a:p>
            <a:pPr lvl="1">
              <a:spcBef>
                <a:spcPts val="0"/>
              </a:spcBef>
            </a:pP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EPTA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: CAT A [R/S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]</a:t>
            </a: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758880" y="6304235"/>
            <a:ext cx="2133600" cy="365125"/>
          </a:xfrm>
        </p:spPr>
        <p:txBody>
          <a:bodyPr/>
          <a:lstStyle/>
          <a:p>
            <a:fld id="{D27BA877-BF1F-4D95-91D3-C4F2BF3A2E0B}" type="slidenum">
              <a:rPr lang="pt-BR" smtClean="0"/>
              <a:pPr/>
              <a:t>22</a:t>
            </a:fld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Mato Grosso</a:t>
            </a:r>
            <a:endParaRPr lang="pt-BR" sz="2400" b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892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404664"/>
            <a:ext cx="3826768" cy="639762"/>
          </a:xfrm>
        </p:spPr>
        <p:txBody>
          <a:bodyPr>
            <a:normAutofit/>
          </a:bodyPr>
          <a:lstStyle/>
          <a:p>
            <a:r>
              <a:rPr lang="pt-BR" sz="2000" dirty="0">
                <a:solidFill>
                  <a:schemeClr val="tx2">
                    <a:lumMod val="75000"/>
                  </a:schemeClr>
                </a:solidFill>
              </a:rPr>
              <a:t>Prioritários: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980728"/>
            <a:ext cx="8579296" cy="5877272"/>
          </a:xfrm>
        </p:spPr>
        <p:txBody>
          <a:bodyPr>
            <a:noAutofit/>
          </a:bodyPr>
          <a:lstStyle/>
          <a:p>
            <a:pPr marL="457200" indent="-457200">
              <a:buFont typeface="+mj-lt"/>
              <a:buAutoNum type="arabicParenR" startAt="3"/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RONDONÓPOLIS </a:t>
            </a:r>
            <a:r>
              <a:rPr lang="pt-BR" sz="2000" b="1" dirty="0">
                <a:solidFill>
                  <a:schemeClr val="tx2">
                    <a:lumMod val="75000"/>
                  </a:schemeClr>
                </a:solidFill>
              </a:rPr>
              <a:t>(AP em Elaboração):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Licenciamento Ambiental: LP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emitida e LI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iniciada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PBZPA: concluído e protocolado no DECEA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Aeronave de projeto: Categoria 4C com 90% do Peso Máximo de Decolagem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Operação: IFR não precisão</a:t>
            </a:r>
          </a:p>
          <a:p>
            <a:pPr lvl="1">
              <a:spcBef>
                <a:spcPts val="0"/>
              </a:spcBef>
            </a:pP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Pista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de pouso e decolagem: 2.260x45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m, com alargamento de 15 m, ampliação de 410 m, conclusão da taxiway paralela existente, RESA 240x150 m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Pátio de aeronaves: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novo com 6 posições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Terminal de passageiros: </a:t>
            </a:r>
            <a:r>
              <a:rPr lang="pt-BR" sz="1600" dirty="0" err="1">
                <a:solidFill>
                  <a:srgbClr val="0070C0"/>
                </a:solidFill>
                <a:ea typeface="Segoe UI" panose="020B0502040204020203" pitchFamily="34" charset="0"/>
              </a:rPr>
              <a:t>mD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 3550 m²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Seção Contra Incêndio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: A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- 400 m²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EPTA: CAT A</a:t>
            </a:r>
            <a:endParaRPr lang="pt-BR" sz="1600" dirty="0" smtClean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marL="457200" indent="-457200">
              <a:buFont typeface="+mj-lt"/>
              <a:buAutoNum type="arabicParenR" startAt="3"/>
            </a:pPr>
            <a:r>
              <a:rPr lang="pt-BR" sz="2000" b="1" dirty="0" smtClean="0">
                <a:solidFill>
                  <a:schemeClr val="tx2">
                    <a:lumMod val="75000"/>
                  </a:schemeClr>
                </a:solidFill>
              </a:rPr>
              <a:t>SINOP (AP em Elaboração):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Licenciamento Ambiental: LP emitida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PBZPA: concluído e protocolado no DECEA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Aeronave de projeto: Categoria 4C com 90% do Peso Máximo de Decolagem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Operação: IFR não precisão</a:t>
            </a:r>
          </a:p>
          <a:p>
            <a:pPr lvl="1">
              <a:spcBef>
                <a:spcPts val="0"/>
              </a:spcBef>
            </a:pP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Pista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de pouso e decolagem: 2.230x45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m, com alargamento de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15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m, ampliação de 600 m, taxiway NOVA, RESA 90x90 m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Pátio de aeronaves: recuperação e adequação com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6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posições</a:t>
            </a:r>
          </a:p>
          <a:p>
            <a:pPr lvl="1">
              <a:spcBef>
                <a:spcPts val="0"/>
              </a:spcBef>
            </a:pP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Terminal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de passageiros: </a:t>
            </a:r>
            <a:r>
              <a:rPr lang="pt-BR" sz="1600" dirty="0" err="1">
                <a:solidFill>
                  <a:srgbClr val="0070C0"/>
                </a:solidFill>
                <a:ea typeface="Segoe UI" panose="020B0502040204020203" pitchFamily="34" charset="0"/>
              </a:rPr>
              <a:t>mD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 3550 m²</a:t>
            </a:r>
            <a:endParaRPr lang="pt-BR" sz="1600" dirty="0">
              <a:solidFill>
                <a:srgbClr val="0070C0"/>
              </a:solidFill>
              <a:ea typeface="Segoe UI" panose="020B0502040204020203" pitchFamily="34" charset="0"/>
            </a:endParaRP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Seção Contra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Incêndio: A - </a:t>
            </a: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400 m²</a:t>
            </a:r>
          </a:p>
          <a:p>
            <a:pPr lvl="1">
              <a:spcBef>
                <a:spcPts val="0"/>
              </a:spcBef>
            </a:pPr>
            <a:r>
              <a:rPr lang="pt-BR" sz="1600" dirty="0">
                <a:solidFill>
                  <a:srgbClr val="0070C0"/>
                </a:solidFill>
                <a:ea typeface="Segoe UI" panose="020B0502040204020203" pitchFamily="34" charset="0"/>
              </a:rPr>
              <a:t>EPTA: CAT </a:t>
            </a:r>
            <a:r>
              <a:rPr lang="pt-BR" sz="1600" dirty="0" smtClean="0">
                <a:solidFill>
                  <a:srgbClr val="0070C0"/>
                </a:solidFill>
                <a:ea typeface="Segoe UI" panose="020B0502040204020203" pitchFamily="34" charset="0"/>
              </a:rPr>
              <a:t>A</a:t>
            </a:r>
            <a:endParaRPr lang="pt-BR" sz="2800" dirty="0">
              <a:solidFill>
                <a:srgbClr val="0070C0"/>
              </a:solidFill>
              <a:ea typeface="Segoe UI" panose="020B0502040204020203" pitchFamily="34" charset="0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758880" y="6304235"/>
            <a:ext cx="2133600" cy="365125"/>
          </a:xfrm>
        </p:spPr>
        <p:txBody>
          <a:bodyPr/>
          <a:lstStyle/>
          <a:p>
            <a:fld id="{D27BA877-BF1F-4D95-91D3-C4F2BF3A2E0B}" type="slidenum">
              <a:rPr lang="pt-BR" smtClean="0"/>
              <a:pPr/>
              <a:t>23</a:t>
            </a:fld>
            <a:endParaRPr lang="pt-BR" dirty="0"/>
          </a:p>
        </p:txBody>
      </p:sp>
      <p:sp>
        <p:nvSpPr>
          <p:cNvPr id="9" name="Título 1"/>
          <p:cNvSpPr txBox="1">
            <a:spLocks/>
          </p:cNvSpPr>
          <p:nvPr/>
        </p:nvSpPr>
        <p:spPr>
          <a:xfrm>
            <a:off x="457200" y="404664"/>
            <a:ext cx="8229600" cy="1143000"/>
          </a:xfrm>
          <a:prstGeom prst="rect">
            <a:avLst/>
          </a:prstGeom>
        </p:spPr>
        <p:txBody>
          <a:bodyPr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Mato Grosso</a:t>
            </a:r>
            <a:endParaRPr lang="pt-BR" sz="2400" b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5751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721" b="5714"/>
          <a:stretch/>
        </p:blipFill>
        <p:spPr>
          <a:xfrm>
            <a:off x="-1" y="-27384"/>
            <a:ext cx="9144001" cy="5868077"/>
          </a:xfrm>
          <a:prstGeom prst="rect">
            <a:avLst/>
          </a:prstGeom>
        </p:spPr>
      </p:pic>
      <p:sp>
        <p:nvSpPr>
          <p:cNvPr id="4" name="Retângulo 3"/>
          <p:cNvSpPr/>
          <p:nvPr/>
        </p:nvSpPr>
        <p:spPr>
          <a:xfrm rot="10800000">
            <a:off x="-36512" y="2360839"/>
            <a:ext cx="9180512" cy="4524544"/>
          </a:xfrm>
          <a:prstGeom prst="rect">
            <a:avLst/>
          </a:prstGeom>
          <a:gradFill>
            <a:gsLst>
              <a:gs pos="48000">
                <a:srgbClr val="201C17"/>
              </a:gs>
              <a:gs pos="100000">
                <a:srgbClr val="282421">
                  <a:alpha val="0"/>
                </a:srgb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800" y="5891645"/>
            <a:ext cx="3551376" cy="702204"/>
          </a:xfrm>
          <a:prstGeom prst="rect">
            <a:avLst/>
          </a:prstGeom>
        </p:spPr>
      </p:pic>
      <p:sp>
        <p:nvSpPr>
          <p:cNvPr id="8" name="Retângulo 58"/>
          <p:cNvSpPr/>
          <p:nvPr/>
        </p:nvSpPr>
        <p:spPr>
          <a:xfrm>
            <a:off x="827584" y="3102040"/>
            <a:ext cx="7496200" cy="2492990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>
              <a:lnSpc>
                <a:spcPct val="75000"/>
              </a:lnSpc>
              <a:spcAft>
                <a:spcPts val="0"/>
              </a:spcAft>
            </a:pPr>
            <a:r>
              <a:rPr lang="pt-BR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</a:rPr>
              <a:t>OBRIGADO!</a:t>
            </a: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 algn="ctr">
              <a:lnSpc>
                <a:spcPct val="75000"/>
              </a:lnSpc>
              <a:spcAft>
                <a:spcPts val="0"/>
              </a:spcAft>
            </a:pPr>
            <a:endParaRPr lang="pt-BR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  <a:ea typeface="Segoe UI" panose="020B0502040204020203" pitchFamily="34" charset="0"/>
            </a:endParaRPr>
          </a:p>
          <a:p>
            <a:pPr>
              <a:lnSpc>
                <a:spcPct val="75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</a:rPr>
              <a:t>Eduardo Henn Bernardi – Diretor do DPROFAA</a:t>
            </a:r>
          </a:p>
          <a:p>
            <a:pPr>
              <a:lnSpc>
                <a:spcPct val="75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</a:rPr>
              <a:t>61 3311 7385</a:t>
            </a:r>
          </a:p>
          <a:p>
            <a:pPr>
              <a:lnSpc>
                <a:spcPct val="75000"/>
              </a:lnSpc>
              <a:spcBef>
                <a:spcPts val="600"/>
              </a:spcBef>
              <a:spcAft>
                <a:spcPts val="0"/>
              </a:spcAft>
            </a:pPr>
            <a:r>
              <a:rPr lang="pt-BR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Rockwell" panose="02060603020205020403" pitchFamily="18" charset="0"/>
                <a:ea typeface="Segoe UI" panose="020B0502040204020203" pitchFamily="34" charset="0"/>
              </a:rPr>
              <a:t>eduardo.bernardi@aviacao.gov.br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Rockwell" panose="02060603020205020403" pitchFamily="18" charset="0"/>
              <a:ea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901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4610" y="260648"/>
            <a:ext cx="8229600" cy="1143000"/>
          </a:xfrm>
        </p:spPr>
        <p:txBody>
          <a:bodyPr>
            <a:no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1. Programa de </a:t>
            </a:r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Aviação Regional</a:t>
            </a:r>
            <a:r>
              <a:rPr lang="pt-BR" sz="24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: </a:t>
            </a:r>
            <a:br>
              <a:rPr lang="pt-BR" sz="24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</a:br>
            <a:r>
              <a:rPr lang="pt-BR" sz="24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objetivos &amp; dimensões</a:t>
            </a:r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idx="1"/>
          </p:nvPr>
        </p:nvSpPr>
        <p:spPr>
          <a:xfrm>
            <a:off x="2627784" y="1218250"/>
            <a:ext cx="4040188" cy="639762"/>
          </a:xfrm>
        </p:spPr>
        <p:txBody>
          <a:bodyPr>
            <a:normAutofit/>
          </a:bodyPr>
          <a:lstStyle/>
          <a:p>
            <a:pPr algn="ctr"/>
            <a:r>
              <a:rPr lang="pt-BR" sz="2000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a) Principais objetivos:</a:t>
            </a:r>
            <a:endParaRPr lang="pt-BR" sz="2000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3</a:t>
            </a:fld>
            <a:endParaRPr lang="pt-BR"/>
          </a:p>
        </p:txBody>
      </p:sp>
      <p:sp>
        <p:nvSpPr>
          <p:cNvPr id="14" name="CaixaDeTexto 13"/>
          <p:cNvSpPr txBox="1">
            <a:spLocks noChangeArrowheads="1"/>
          </p:cNvSpPr>
          <p:nvPr/>
        </p:nvSpPr>
        <p:spPr bwMode="auto">
          <a:xfrm>
            <a:off x="251520" y="2228591"/>
            <a:ext cx="8246150" cy="30777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lvl="0" fontAlgn="base">
              <a:spcBef>
                <a:spcPct val="0"/>
              </a:spcBef>
              <a:spcAft>
                <a:spcPct val="0"/>
              </a:spcAft>
              <a:defRPr kumimoji="0" sz="1600" b="1" i="0" u="none" strike="noStrike" cap="none" normalizeH="0" baseline="0">
                <a:ln>
                  <a:noFill/>
                </a:ln>
                <a:solidFill>
                  <a:srgbClr val="00B0F0"/>
                </a:solidFill>
                <a:effectLst/>
                <a:latin typeface="Rockwell" panose="02060603020205020403" pitchFamily="18" charset="0"/>
                <a:cs typeface="Arial" pitchFamily="34" charset="0"/>
              </a:defRPr>
            </a:lvl1pPr>
            <a:extLst/>
          </a:lstStyle>
          <a:p>
            <a:pPr marL="342900" indent="-342900">
              <a:spcBef>
                <a:spcPts val="180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lang="pt-BR" sz="2000" kern="0" dirty="0" smtClean="0">
                <a:solidFill>
                  <a:schemeClr val="accent1">
                    <a:lumMod val="50000"/>
                  </a:schemeClr>
                </a:solidFill>
              </a:rPr>
              <a:t>Melhoria da </a:t>
            </a:r>
            <a:r>
              <a:rPr lang="pt-BR" sz="2000" kern="0" dirty="0">
                <a:solidFill>
                  <a:schemeClr val="accent1">
                    <a:lumMod val="50000"/>
                  </a:schemeClr>
                </a:solidFill>
              </a:rPr>
              <a:t>qualidade</a:t>
            </a:r>
            <a:r>
              <a:rPr lang="pt-BR" sz="2000" b="0" kern="0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 dos serviços e </a:t>
            </a:r>
            <a:br>
              <a:rPr lang="pt-BR" sz="2000" b="0" kern="0" dirty="0">
                <a:solidFill>
                  <a:schemeClr val="accent1">
                    <a:lumMod val="50000"/>
                  </a:schemeClr>
                </a:solidFill>
                <a:latin typeface="Calibri"/>
              </a:rPr>
            </a:br>
            <a:r>
              <a:rPr lang="pt-BR" sz="2000" b="0" kern="0" dirty="0" smtClean="0">
                <a:solidFill>
                  <a:schemeClr val="accent1">
                    <a:lumMod val="50000"/>
                  </a:schemeClr>
                </a:solidFill>
                <a:latin typeface="Calibri"/>
              </a:rPr>
              <a:t>da </a:t>
            </a:r>
            <a:r>
              <a:rPr lang="pt-BR" sz="2000" b="0" kern="0" dirty="0">
                <a:solidFill>
                  <a:schemeClr val="accent1">
                    <a:lumMod val="50000"/>
                  </a:schemeClr>
                </a:solidFill>
                <a:latin typeface="Calibri"/>
              </a:rPr>
              <a:t>infraestrutura aeroportuária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>
                <a:srgbClr val="00206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Rockwell" panose="02060603020205020403" pitchFamily="18" charset="0"/>
                <a:cs typeface="Arial" pitchFamily="34" charset="0"/>
              </a:rPr>
              <a:t>Integração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rial" pitchFamily="34" charset="0"/>
              </a:rPr>
              <a:t> do território nacional</a:t>
            </a:r>
          </a:p>
          <a:p>
            <a:pPr marL="342900" lvl="0" indent="-342900">
              <a:spcBef>
                <a:spcPts val="1800"/>
              </a:spcBef>
              <a:buClr>
                <a:srgbClr val="002060"/>
              </a:buClr>
              <a:buFont typeface="Arial" panose="020B0604020202020204" pitchFamily="34" charset="0"/>
              <a:buChar char="•"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rial" pitchFamily="34" charset="0"/>
              </a:rPr>
              <a:t>Desenvolvimento dos </a:t>
            </a: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Rockwell" panose="02060603020205020403" pitchFamily="18" charset="0"/>
                <a:cs typeface="Arial" pitchFamily="34" charset="0"/>
              </a:rPr>
              <a:t>polos regionais</a:t>
            </a: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>
                <a:srgbClr val="00206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rial" pitchFamily="34" charset="0"/>
              </a:rPr>
              <a:t>Fortalecimento dos </a:t>
            </a: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Rockwell" panose="02060603020205020403" pitchFamily="18" charset="0"/>
                <a:cs typeface="Arial" pitchFamily="34" charset="0"/>
              </a:rPr>
              <a:t>centros de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Rockwell" panose="02060603020205020403" pitchFamily="18" charset="0"/>
                <a:cs typeface="Arial" pitchFamily="34" charset="0"/>
              </a:rPr>
              <a:t>turismo</a:t>
            </a:r>
            <a:endParaRPr lang="pt-BR" sz="2000" b="0" kern="0" dirty="0">
              <a:solidFill>
                <a:schemeClr val="accent1">
                  <a:lumMod val="50000"/>
                </a:schemeClr>
              </a:solidFill>
              <a:latin typeface="+mn-lt"/>
            </a:endParaRPr>
          </a:p>
          <a:p>
            <a:pPr marL="342900" marR="0" lvl="0" indent="-342900" defTabSz="914400" eaLnBrk="1" fontAlgn="base" latinLnBrk="0" hangingPunct="1">
              <a:lnSpc>
                <a:spcPct val="100000"/>
              </a:lnSpc>
              <a:spcBef>
                <a:spcPts val="1800"/>
              </a:spcBef>
              <a:spcAft>
                <a:spcPct val="0"/>
              </a:spcAft>
              <a:buClr>
                <a:srgbClr val="002060"/>
              </a:buClr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rial" pitchFamily="34" charset="0"/>
              </a:rPr>
              <a:t>Garantia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rial" pitchFamily="34" charset="0"/>
              </a:rPr>
              <a:t>de </a:t>
            </a:r>
            <a:r>
              <a:rPr kumimoji="0" lang="pt-BR" sz="2000" b="1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Rockwell" panose="02060603020205020403" pitchFamily="18" charset="0"/>
                <a:cs typeface="Arial" pitchFamily="34" charset="0"/>
              </a:rPr>
              <a:t>acesso às </a:t>
            </a:r>
            <a:r>
              <a:rPr kumimoji="0" lang="pt-BR" sz="2000" b="1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Rockwell" panose="02060603020205020403" pitchFamily="18" charset="0"/>
                <a:cs typeface="Arial" pitchFamily="34" charset="0"/>
              </a:rPr>
              <a:t>comunidades </a:t>
            </a:r>
            <a:r>
              <a:rPr kumimoji="0" lang="pt-BR" sz="2000" b="0" i="0" u="none" strike="noStrike" kern="0" cap="none" spc="0" normalizeH="0" baseline="0" noProof="0" dirty="0" smtClean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rial" pitchFamily="34" charset="0"/>
              </a:rPr>
              <a:t>da Amazônia Legal </a:t>
            </a:r>
            <a:r>
              <a:rPr kumimoji="0" lang="pt-BR" sz="2000" b="0" i="0" u="none" strike="noStrike" kern="0" cap="none" spc="0" normalizeH="0" baseline="0" noProof="0" dirty="0">
                <a:ln>
                  <a:noFill/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Calibri"/>
                <a:cs typeface="Arial" pitchFamily="34" charset="0"/>
              </a:rPr>
              <a:t>– Saúde e Inclusão Social</a:t>
            </a:r>
          </a:p>
        </p:txBody>
      </p:sp>
      <p:pic>
        <p:nvPicPr>
          <p:cNvPr id="1026" name="Picture 2" descr="aeroporto em Labrea-A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28837" y="2272510"/>
            <a:ext cx="3584398" cy="20162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90110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682674" y="1181840"/>
            <a:ext cx="5713472" cy="639762"/>
          </a:xfrm>
        </p:spPr>
        <p:txBody>
          <a:bodyPr>
            <a:noAutofit/>
          </a:bodyPr>
          <a:lstStyle/>
          <a:p>
            <a:pPr algn="ctr"/>
            <a:r>
              <a:rPr lang="pt-BR" sz="2000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b) Dimensões </a:t>
            </a:r>
            <a:r>
              <a:rPr lang="pt-BR" sz="2000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do </a:t>
            </a:r>
            <a:r>
              <a:rPr lang="pt-BR" sz="2000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programa:</a:t>
            </a:r>
            <a:endParaRPr lang="pt-BR" sz="2000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4</a:t>
            </a:fld>
            <a:endParaRPr lang="pt-BR"/>
          </a:p>
        </p:txBody>
      </p:sp>
      <p:sp>
        <p:nvSpPr>
          <p:cNvPr id="8" name="CaixaDeTexto 4"/>
          <p:cNvSpPr txBox="1"/>
          <p:nvPr/>
        </p:nvSpPr>
        <p:spPr>
          <a:xfrm>
            <a:off x="4540718" y="2132856"/>
            <a:ext cx="4207746" cy="34470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>
              <a:defRPr sz="2400" b="1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pPr>
              <a:buClr>
                <a:schemeClr val="bg2">
                  <a:lumMod val="40000"/>
                  <a:lumOff val="60000"/>
                </a:schemeClr>
              </a:buClr>
            </a:pPr>
            <a:r>
              <a:rPr lang="pt-BR" dirty="0">
                <a:latin typeface="Rockwell" panose="02060603020205020403" pitchFamily="18" charset="0"/>
                <a:ea typeface="Segoe UI" panose="020B0502040204020203" pitchFamily="34" charset="0"/>
              </a:rPr>
              <a:t>INVESTIMENTO</a:t>
            </a:r>
            <a:r>
              <a:rPr lang="pt-BR" sz="2000" dirty="0">
                <a:latin typeface="Rockwell" panose="02060603020205020403" pitchFamily="18" charset="0"/>
                <a:ea typeface="Segoe UI" panose="020B0502040204020203" pitchFamily="34" charset="0"/>
              </a:rPr>
              <a:t> </a:t>
            </a:r>
            <a:r>
              <a:rPr lang="pt-BR" sz="20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/>
            </a:r>
            <a:br>
              <a:rPr lang="pt-BR" sz="20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</a:br>
            <a:r>
              <a:rPr lang="pt-BR" sz="1800" dirty="0">
                <a:solidFill>
                  <a:srgbClr val="002060"/>
                </a:solidFill>
              </a:rPr>
              <a:t>em infraestrutura e equipamentos</a:t>
            </a:r>
            <a:r>
              <a:rPr lang="pt-BR" sz="1800" b="0" dirty="0">
                <a:solidFill>
                  <a:srgbClr val="002060"/>
                </a:solidFill>
              </a:rPr>
              <a:t/>
            </a:r>
            <a:br>
              <a:rPr lang="pt-BR" sz="1800" b="0" dirty="0">
                <a:solidFill>
                  <a:srgbClr val="002060"/>
                </a:solidFill>
              </a:rPr>
            </a:br>
            <a:endParaRPr lang="pt-BR" sz="1600" b="0" dirty="0">
              <a:solidFill>
                <a:srgbClr val="002060"/>
              </a:solidFill>
            </a:endParaRPr>
          </a:p>
          <a:p>
            <a:pPr>
              <a:buClr>
                <a:schemeClr val="bg2">
                  <a:lumMod val="40000"/>
                  <a:lumOff val="60000"/>
                </a:schemeClr>
              </a:buClr>
            </a:pPr>
            <a:r>
              <a:rPr lang="pt-BR" dirty="0">
                <a:latin typeface="Rockwell" panose="02060603020205020403" pitchFamily="18" charset="0"/>
                <a:ea typeface="Segoe UI" panose="020B0502040204020203" pitchFamily="34" charset="0"/>
              </a:rPr>
              <a:t>SUBSÍDIOS </a:t>
            </a:r>
            <a:r>
              <a:rPr lang="pt-BR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/>
            </a:r>
            <a:br>
              <a:rPr lang="pt-BR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</a:br>
            <a:r>
              <a:rPr lang="pt-BR" sz="1800" dirty="0">
                <a:solidFill>
                  <a:srgbClr val="002060"/>
                </a:solidFill>
              </a:rPr>
              <a:t>a </a:t>
            </a:r>
            <a:r>
              <a:rPr lang="pt-BR" sz="1800" dirty="0" smtClean="0">
                <a:solidFill>
                  <a:srgbClr val="002060"/>
                </a:solidFill>
              </a:rPr>
              <a:t>tarifas</a:t>
            </a:r>
            <a:r>
              <a:rPr lang="pt-BR" sz="1800" b="0" dirty="0">
                <a:solidFill>
                  <a:srgbClr val="002060"/>
                </a:solidFill>
              </a:rPr>
              <a:t/>
            </a:r>
            <a:br>
              <a:rPr lang="pt-BR" sz="1800" b="0" dirty="0">
                <a:solidFill>
                  <a:srgbClr val="002060"/>
                </a:solidFill>
              </a:rPr>
            </a:br>
            <a:endParaRPr lang="pt-BR" sz="1600" b="0" dirty="0">
              <a:solidFill>
                <a:srgbClr val="002060"/>
              </a:solidFill>
            </a:endParaRPr>
          </a:p>
          <a:p>
            <a:pPr>
              <a:buClr>
                <a:schemeClr val="bg2">
                  <a:lumMod val="40000"/>
                  <a:lumOff val="60000"/>
                </a:schemeClr>
              </a:buClr>
            </a:pPr>
            <a:r>
              <a:rPr lang="pt-BR" dirty="0">
                <a:latin typeface="Rockwell" panose="02060603020205020403" pitchFamily="18" charset="0"/>
                <a:ea typeface="Segoe UI" panose="020B0502040204020203" pitchFamily="34" charset="0"/>
              </a:rPr>
              <a:t>GESTÃO</a:t>
            </a:r>
            <a:r>
              <a:rPr lang="pt-BR" sz="1800" dirty="0">
                <a:latin typeface="Rockwell" panose="02060603020205020403" pitchFamily="18" charset="0"/>
                <a:ea typeface="Segoe UI" panose="020B0502040204020203" pitchFamily="34" charset="0"/>
              </a:rPr>
              <a:t> </a:t>
            </a:r>
            <a:r>
              <a:rPr lang="pt-BR" sz="18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  <a:t/>
            </a:r>
            <a:br>
              <a:rPr lang="pt-BR" sz="1800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</a:rPr>
            </a:br>
            <a:r>
              <a:rPr lang="pt-BR" sz="1800" dirty="0">
                <a:solidFill>
                  <a:srgbClr val="002060"/>
                </a:solidFill>
              </a:rPr>
              <a:t>dos aeroportos (estados e municípios</a:t>
            </a:r>
            <a:r>
              <a:rPr lang="pt-BR" sz="1800" b="0" dirty="0"/>
              <a:t>)</a:t>
            </a:r>
          </a:p>
          <a:p>
            <a:pPr>
              <a:buClr>
                <a:schemeClr val="bg2">
                  <a:lumMod val="40000"/>
                  <a:lumOff val="60000"/>
                </a:schemeClr>
              </a:buClr>
            </a:pPr>
            <a:endParaRPr lang="pt-BR" sz="1600" b="0" dirty="0"/>
          </a:p>
          <a:p>
            <a:pPr>
              <a:buClr>
                <a:schemeClr val="bg2">
                  <a:lumMod val="40000"/>
                  <a:lumOff val="60000"/>
                </a:schemeClr>
              </a:buClr>
            </a:pPr>
            <a:r>
              <a:rPr lang="pt-BR" dirty="0">
                <a:latin typeface="Rockwell" panose="02060603020205020403" pitchFamily="18" charset="0"/>
                <a:ea typeface="Segoe UI" panose="020B0502040204020203" pitchFamily="34" charset="0"/>
              </a:rPr>
              <a:t>REGULA</a:t>
            </a:r>
            <a:r>
              <a:rPr lang="en-US" dirty="0">
                <a:latin typeface="Rockwell" panose="02060603020205020403" pitchFamily="18" charset="0"/>
                <a:ea typeface="Segoe UI" panose="020B0502040204020203" pitchFamily="34" charset="0"/>
              </a:rPr>
              <a:t>ÇÃO</a:t>
            </a:r>
          </a:p>
          <a:p>
            <a:pPr>
              <a:buClr>
                <a:schemeClr val="bg2">
                  <a:lumMod val="40000"/>
                  <a:lumOff val="60000"/>
                </a:schemeClr>
              </a:buClr>
            </a:pPr>
            <a:r>
              <a:rPr lang="en-US" sz="1800" dirty="0" err="1">
                <a:solidFill>
                  <a:srgbClr val="002060"/>
                </a:solidFill>
              </a:rPr>
              <a:t>técnica</a:t>
            </a:r>
            <a:r>
              <a:rPr lang="en-US" sz="1800" dirty="0">
                <a:solidFill>
                  <a:srgbClr val="002060"/>
                </a:solidFill>
              </a:rPr>
              <a:t> e </a:t>
            </a:r>
            <a:r>
              <a:rPr lang="en-US" sz="1800" dirty="0" err="1">
                <a:solidFill>
                  <a:srgbClr val="002060"/>
                </a:solidFill>
              </a:rPr>
              <a:t>econômica</a:t>
            </a:r>
            <a:endParaRPr lang="pt-BR" sz="1800" dirty="0">
              <a:solidFill>
                <a:srgbClr val="002060"/>
              </a:solidFill>
            </a:endParaRPr>
          </a:p>
        </p:txBody>
      </p:sp>
      <p:pic>
        <p:nvPicPr>
          <p:cNvPr id="10" name="Picture 2" descr="https://upload.wikimedia.org/wikipedia/commons/6/68/Air_Fiji_Embraer_EMB-110_Spijkers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28" y="2204864"/>
            <a:ext cx="3456000" cy="239991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</p:spTree>
    <p:extLst>
      <p:ext uri="{BB962C8B-B14F-4D97-AF65-F5344CB8AC3E}">
        <p14:creationId xmlns:p14="http://schemas.microsoft.com/office/powerpoint/2010/main" val="5213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o 7"/>
          <p:cNvGrpSpPr/>
          <p:nvPr/>
        </p:nvGrpSpPr>
        <p:grpSpPr>
          <a:xfrm>
            <a:off x="7226771" y="2459076"/>
            <a:ext cx="1571935" cy="4311281"/>
            <a:chOff x="6177608" y="1751837"/>
            <a:chExt cx="1910103" cy="5238762"/>
          </a:xfrm>
        </p:grpSpPr>
        <p:sp>
          <p:nvSpPr>
            <p:cNvPr id="82" name="Semicírculos 81"/>
            <p:cNvSpPr/>
            <p:nvPr/>
          </p:nvSpPr>
          <p:spPr>
            <a:xfrm rot="18900000" flipH="1">
              <a:off x="6509698" y="1751837"/>
              <a:ext cx="1173267" cy="1173267"/>
            </a:xfrm>
            <a:prstGeom prst="blockArc">
              <a:avLst>
                <a:gd name="adj1" fmla="val 5399574"/>
                <a:gd name="adj2" fmla="val 21394925"/>
                <a:gd name="adj3" fmla="val 18363"/>
              </a:avLst>
            </a:prstGeom>
            <a:solidFill>
              <a:srgbClr val="C0504D">
                <a:lumMod val="40000"/>
                <a:lumOff val="60000"/>
              </a:srgbClr>
            </a:solidFill>
            <a:ln w="25400" cap="flat" cmpd="sng" algn="ctr">
              <a:solidFill>
                <a:srgbClr val="A51D3F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5" name="CaixaDeTexto 84"/>
            <p:cNvSpPr txBox="1"/>
            <p:nvPr/>
          </p:nvSpPr>
          <p:spPr>
            <a:xfrm>
              <a:off x="6199175" y="2812097"/>
              <a:ext cx="1801037" cy="317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pt-BR" sz="1100" dirty="0" err="1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EVT’s</a:t>
              </a:r>
              <a:r>
                <a:rPr lang="pt-BR" sz="11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Concluídos</a:t>
              </a:r>
              <a:endParaRPr lang="pt-BR" sz="14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86" name="Semicírculos 85"/>
            <p:cNvSpPr/>
            <p:nvPr/>
          </p:nvSpPr>
          <p:spPr>
            <a:xfrm rot="18900000" flipH="1">
              <a:off x="6509698" y="3365997"/>
              <a:ext cx="1173267" cy="1173267"/>
            </a:xfrm>
            <a:prstGeom prst="blockArc">
              <a:avLst>
                <a:gd name="adj1" fmla="val 5399574"/>
                <a:gd name="adj2" fmla="val 21394925"/>
                <a:gd name="adj3" fmla="val 18363"/>
              </a:avLst>
            </a:prstGeom>
            <a:solidFill>
              <a:srgbClr val="F79646">
                <a:lumMod val="20000"/>
                <a:lumOff val="80000"/>
              </a:srgbClr>
            </a:solidFill>
            <a:ln w="25400" cap="flat" cmpd="sng" algn="ctr">
              <a:solidFill>
                <a:srgbClr val="F0992E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89" name="CaixaDeTexto 88"/>
            <p:cNvSpPr txBox="1"/>
            <p:nvPr/>
          </p:nvSpPr>
          <p:spPr>
            <a:xfrm>
              <a:off x="6222545" y="4336665"/>
              <a:ext cx="1711163" cy="317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pt-BR" sz="1100" dirty="0" err="1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EP’s</a:t>
              </a:r>
              <a:r>
                <a:rPr lang="pt-BR" sz="11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concluídos</a:t>
              </a:r>
              <a:endParaRPr lang="pt-BR" sz="14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0" name="Semicírculos 89"/>
            <p:cNvSpPr/>
            <p:nvPr/>
          </p:nvSpPr>
          <p:spPr>
            <a:xfrm rot="18900000" flipH="1">
              <a:off x="6509698" y="4989130"/>
              <a:ext cx="1173267" cy="1173267"/>
            </a:xfrm>
            <a:prstGeom prst="blockArc">
              <a:avLst>
                <a:gd name="adj1" fmla="val 5399574"/>
                <a:gd name="adj2" fmla="val 21394925"/>
                <a:gd name="adj3" fmla="val 18363"/>
              </a:avLst>
            </a:prstGeom>
            <a:solidFill>
              <a:srgbClr val="4BACC6">
                <a:lumMod val="20000"/>
                <a:lumOff val="80000"/>
              </a:srgbClr>
            </a:solidFill>
            <a:ln w="25400" cap="flat" cmpd="sng" algn="ctr">
              <a:solidFill>
                <a:srgbClr val="07678A"/>
              </a:solidFill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</a:endParaRPr>
            </a:p>
          </p:txBody>
        </p:sp>
        <p:sp>
          <p:nvSpPr>
            <p:cNvPr id="98" name="CaixaDeTexto 97"/>
            <p:cNvSpPr txBox="1"/>
            <p:nvPr/>
          </p:nvSpPr>
          <p:spPr>
            <a:xfrm>
              <a:off x="6359911" y="5990527"/>
              <a:ext cx="1497889" cy="31789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pt-BR" sz="1100" dirty="0" err="1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AP’s</a:t>
              </a:r>
              <a:r>
                <a:rPr lang="pt-BR" sz="11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autorizados</a:t>
              </a:r>
              <a:endParaRPr lang="pt-BR" sz="14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99" name="CaixaDeTexto 98"/>
            <p:cNvSpPr txBox="1"/>
            <p:nvPr/>
          </p:nvSpPr>
          <p:spPr>
            <a:xfrm>
              <a:off x="7423781" y="2617516"/>
              <a:ext cx="6639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pt-BR" sz="10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270</a:t>
              </a:r>
              <a:endParaRPr lang="pt-BR" sz="11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05" name="CaixaDeTexto 104"/>
            <p:cNvSpPr txBox="1"/>
            <p:nvPr/>
          </p:nvSpPr>
          <p:spPr>
            <a:xfrm>
              <a:off x="6177608" y="2617516"/>
              <a:ext cx="6639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pt-BR" sz="10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endParaRPr lang="pt-BR" sz="11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1" name="CaixaDeTexto 110"/>
            <p:cNvSpPr txBox="1"/>
            <p:nvPr/>
          </p:nvSpPr>
          <p:spPr>
            <a:xfrm>
              <a:off x="7423781" y="4192857"/>
              <a:ext cx="6639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pt-BR" sz="10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243</a:t>
              </a:r>
              <a:endParaRPr lang="pt-BR" sz="11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17" name="CaixaDeTexto 116"/>
            <p:cNvSpPr txBox="1"/>
            <p:nvPr/>
          </p:nvSpPr>
          <p:spPr>
            <a:xfrm>
              <a:off x="6177608" y="4192857"/>
              <a:ext cx="6639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pt-BR" sz="10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endParaRPr lang="pt-BR" sz="11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3" name="CaixaDeTexto 122"/>
            <p:cNvSpPr txBox="1"/>
            <p:nvPr/>
          </p:nvSpPr>
          <p:spPr>
            <a:xfrm>
              <a:off x="7423781" y="5833900"/>
              <a:ext cx="6639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pt-BR" sz="10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192</a:t>
              </a:r>
              <a:endParaRPr lang="pt-BR" sz="11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6" name="CaixaDeTexto 125"/>
            <p:cNvSpPr txBox="1"/>
            <p:nvPr/>
          </p:nvSpPr>
          <p:spPr>
            <a:xfrm>
              <a:off x="6177608" y="5833900"/>
              <a:ext cx="663930" cy="2462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spcBef>
                  <a:spcPts val="1200"/>
                </a:spcBef>
              </a:pPr>
              <a:r>
                <a:rPr lang="pt-BR" sz="1000" dirty="0">
                  <a:solidFill>
                    <a:prstClr val="black">
                      <a:lumMod val="65000"/>
                      <a:lumOff val="35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0</a:t>
              </a:r>
              <a:endParaRPr lang="pt-BR" sz="1100" dirty="0">
                <a:solidFill>
                  <a:prstClr val="black">
                    <a:lumMod val="65000"/>
                    <a:lumOff val="35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  <p:sp>
          <p:nvSpPr>
            <p:cNvPr id="127" name="CaixaDeTexto 126"/>
            <p:cNvSpPr txBox="1"/>
            <p:nvPr/>
          </p:nvSpPr>
          <p:spPr>
            <a:xfrm>
              <a:off x="6177609" y="6205224"/>
              <a:ext cx="1862495" cy="7853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pt-BR" sz="900" dirty="0">
                  <a:solidFill>
                    <a:prstClr val="white">
                      <a:lumMod val="50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Previsão SAC/BB:</a:t>
              </a:r>
              <a:br>
                <a:rPr lang="pt-BR" sz="900" dirty="0">
                  <a:solidFill>
                    <a:prstClr val="white">
                      <a:lumMod val="50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</a:br>
              <a:r>
                <a:rPr lang="pt-BR" sz="900" dirty="0">
                  <a:solidFill>
                    <a:prstClr val="white">
                      <a:lumMod val="50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5</a:t>
              </a:r>
              <a:r>
                <a:rPr lang="pt-BR" sz="900" dirty="0" smtClean="0">
                  <a:solidFill>
                    <a:prstClr val="white">
                      <a:lumMod val="50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 </a:t>
              </a:r>
              <a:r>
                <a:rPr lang="pt-BR" sz="900" dirty="0">
                  <a:solidFill>
                    <a:prstClr val="white">
                      <a:lumMod val="50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concluídos até </a:t>
              </a:r>
              <a:r>
                <a:rPr lang="pt-BR" sz="900" dirty="0" smtClean="0">
                  <a:solidFill>
                    <a:prstClr val="white">
                      <a:lumMod val="50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12/2016 SBCN, SNGG, SBMG,  </a:t>
              </a:r>
            </a:p>
            <a:p>
              <a:r>
                <a:rPr lang="pt-BR" sz="900" dirty="0" smtClean="0">
                  <a:solidFill>
                    <a:prstClr val="white">
                      <a:lumMod val="50000"/>
                    </a:prstClr>
                  </a:solidFill>
                  <a:ea typeface="Open Sans" panose="020B0606030504020204" pitchFamily="34" charset="0"/>
                  <a:cs typeface="Open Sans" panose="020B0606030504020204" pitchFamily="34" charset="0"/>
                </a:rPr>
                <a:t>SWGN, SBRP</a:t>
              </a:r>
              <a:endParaRPr lang="pt-BR" sz="1050" dirty="0">
                <a:solidFill>
                  <a:prstClr val="white">
                    <a:lumMod val="50000"/>
                  </a:prstClr>
                </a:solidFill>
                <a:ea typeface="Open Sans" panose="020B0606030504020204" pitchFamily="34" charset="0"/>
                <a:cs typeface="Open Sans" panose="020B0606030504020204" pitchFamily="34" charset="0"/>
              </a:endParaRPr>
            </a:p>
          </p:txBody>
        </p:sp>
      </p:grpSp>
      <p:grpSp>
        <p:nvGrpSpPr>
          <p:cNvPr id="118" name="Group 117"/>
          <p:cNvGrpSpPr/>
          <p:nvPr/>
        </p:nvGrpSpPr>
        <p:grpSpPr>
          <a:xfrm>
            <a:off x="666670" y="-308570"/>
            <a:ext cx="7733490" cy="232466"/>
            <a:chOff x="666670" y="1189890"/>
            <a:chExt cx="7733490" cy="213883"/>
          </a:xfrm>
        </p:grpSpPr>
        <p:cxnSp>
          <p:nvCxnSpPr>
            <p:cNvPr id="62" name="Straight Connector 61"/>
            <p:cNvCxnSpPr/>
            <p:nvPr/>
          </p:nvCxnSpPr>
          <p:spPr>
            <a:xfrm>
              <a:off x="66667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2" name="Straight Connector 91"/>
            <p:cNvCxnSpPr/>
            <p:nvPr/>
          </p:nvCxnSpPr>
          <p:spPr>
            <a:xfrm>
              <a:off x="105334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3" name="Straight Connector 92"/>
            <p:cNvCxnSpPr/>
            <p:nvPr/>
          </p:nvCxnSpPr>
          <p:spPr>
            <a:xfrm>
              <a:off x="144002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4" name="Straight Connector 93"/>
            <p:cNvCxnSpPr/>
            <p:nvPr/>
          </p:nvCxnSpPr>
          <p:spPr>
            <a:xfrm>
              <a:off x="182669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5" name="Straight Connector 94"/>
            <p:cNvCxnSpPr/>
            <p:nvPr/>
          </p:nvCxnSpPr>
          <p:spPr>
            <a:xfrm>
              <a:off x="221337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/>
            <p:cNvCxnSpPr/>
            <p:nvPr/>
          </p:nvCxnSpPr>
          <p:spPr>
            <a:xfrm>
              <a:off x="260004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>
              <a:off x="298672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1" name="Straight Connector 100"/>
            <p:cNvCxnSpPr/>
            <p:nvPr/>
          </p:nvCxnSpPr>
          <p:spPr>
            <a:xfrm>
              <a:off x="337339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2" name="Straight Connector 101"/>
            <p:cNvCxnSpPr/>
            <p:nvPr/>
          </p:nvCxnSpPr>
          <p:spPr>
            <a:xfrm>
              <a:off x="376007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3" name="Straight Connector 102"/>
            <p:cNvCxnSpPr/>
            <p:nvPr/>
          </p:nvCxnSpPr>
          <p:spPr>
            <a:xfrm>
              <a:off x="414674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4" name="Straight Connector 103"/>
            <p:cNvCxnSpPr/>
            <p:nvPr/>
          </p:nvCxnSpPr>
          <p:spPr>
            <a:xfrm>
              <a:off x="453342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6" name="Straight Connector 105"/>
            <p:cNvCxnSpPr/>
            <p:nvPr/>
          </p:nvCxnSpPr>
          <p:spPr>
            <a:xfrm>
              <a:off x="492009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7" name="Straight Connector 106"/>
            <p:cNvCxnSpPr/>
            <p:nvPr/>
          </p:nvCxnSpPr>
          <p:spPr>
            <a:xfrm>
              <a:off x="530677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8" name="Straight Connector 107"/>
            <p:cNvCxnSpPr/>
            <p:nvPr/>
          </p:nvCxnSpPr>
          <p:spPr>
            <a:xfrm>
              <a:off x="569344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9" name="Straight Connector 108"/>
            <p:cNvCxnSpPr/>
            <p:nvPr/>
          </p:nvCxnSpPr>
          <p:spPr>
            <a:xfrm>
              <a:off x="608012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0" name="Straight Connector 109"/>
            <p:cNvCxnSpPr/>
            <p:nvPr/>
          </p:nvCxnSpPr>
          <p:spPr>
            <a:xfrm>
              <a:off x="646679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2" name="Straight Connector 111"/>
            <p:cNvCxnSpPr/>
            <p:nvPr/>
          </p:nvCxnSpPr>
          <p:spPr>
            <a:xfrm>
              <a:off x="685347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3" name="Straight Connector 112"/>
            <p:cNvCxnSpPr/>
            <p:nvPr/>
          </p:nvCxnSpPr>
          <p:spPr>
            <a:xfrm>
              <a:off x="724014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4" name="Straight Connector 113"/>
            <p:cNvCxnSpPr/>
            <p:nvPr/>
          </p:nvCxnSpPr>
          <p:spPr>
            <a:xfrm>
              <a:off x="762682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5" name="Straight Connector 114"/>
            <p:cNvCxnSpPr/>
            <p:nvPr/>
          </p:nvCxnSpPr>
          <p:spPr>
            <a:xfrm>
              <a:off x="8013495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6" name="Straight Connector 115"/>
            <p:cNvCxnSpPr/>
            <p:nvPr/>
          </p:nvCxnSpPr>
          <p:spPr>
            <a:xfrm>
              <a:off x="8400160" y="1189890"/>
              <a:ext cx="0" cy="213883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7" name="직사각형 91"/>
          <p:cNvSpPr/>
          <p:nvPr/>
        </p:nvSpPr>
        <p:spPr>
          <a:xfrm>
            <a:off x="-251027" y="1161237"/>
            <a:ext cx="9607747" cy="61687"/>
          </a:xfrm>
          <a:prstGeom prst="rect">
            <a:avLst/>
          </a:prstGeom>
          <a:solidFill>
            <a:srgbClr val="BFBFBF"/>
          </a:solidFill>
          <a:ln w="25400" cap="flat" cmpd="sng" algn="ctr">
            <a:noFill/>
            <a:prstDash val="solid"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pt-BR" altLang="ko-KR">
                <a:solidFill>
                  <a:srgbClr val="7F7F7F"/>
                </a:solidFill>
                <a:cs typeface="Roboto condensed"/>
              </a:rPr>
              <a:t> </a:t>
            </a:r>
          </a:p>
        </p:txBody>
      </p:sp>
      <p:sp>
        <p:nvSpPr>
          <p:cNvPr id="9" name="타원 50"/>
          <p:cNvSpPr/>
          <p:nvPr/>
        </p:nvSpPr>
        <p:spPr>
          <a:xfrm>
            <a:off x="621072" y="932803"/>
            <a:ext cx="504000" cy="508339"/>
          </a:xfrm>
          <a:prstGeom prst="ellipse">
            <a:avLst/>
          </a:prstGeom>
          <a:ln>
            <a:solidFill>
              <a:srgbClr val="BFBFB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112"/>
              </a:lnSpc>
            </a:pPr>
            <a:endParaRPr lang="pt-BR" altLang="ko-KR" sz="4100">
              <a:solidFill>
                <a:srgbClr val="7F7F7F"/>
              </a:solidFill>
              <a:ea typeface="Roboto Light" pitchFamily="2" charset="0"/>
              <a:cs typeface="Roboto condensed"/>
            </a:endParaRPr>
          </a:p>
        </p:txBody>
      </p:sp>
      <p:sp>
        <p:nvSpPr>
          <p:cNvPr id="11" name="타원 50"/>
          <p:cNvSpPr/>
          <p:nvPr/>
        </p:nvSpPr>
        <p:spPr>
          <a:xfrm>
            <a:off x="4631832" y="932803"/>
            <a:ext cx="504000" cy="508339"/>
          </a:xfrm>
          <a:prstGeom prst="ellipse">
            <a:avLst/>
          </a:prstGeom>
          <a:ln>
            <a:solidFill>
              <a:srgbClr val="BFBFB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112"/>
              </a:lnSpc>
            </a:pPr>
            <a:endParaRPr lang="pt-BR" altLang="ko-KR" sz="4100">
              <a:solidFill>
                <a:srgbClr val="7F7F7F"/>
              </a:solidFill>
              <a:ea typeface="Roboto Light" pitchFamily="2" charset="0"/>
              <a:cs typeface="Roboto condensed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620609" y="1041901"/>
            <a:ext cx="5501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>
                <a:solidFill>
                  <a:srgbClr val="00B0F0"/>
                </a:solidFill>
              </a:rPr>
              <a:t>2015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05905" y="1041901"/>
            <a:ext cx="5501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>
                <a:solidFill>
                  <a:srgbClr val="00B0F0"/>
                </a:solidFill>
              </a:rPr>
              <a:t>2013</a:t>
            </a:r>
          </a:p>
        </p:txBody>
      </p:sp>
      <p:sp>
        <p:nvSpPr>
          <p:cNvPr id="15" name="타원 50"/>
          <p:cNvSpPr/>
          <p:nvPr/>
        </p:nvSpPr>
        <p:spPr>
          <a:xfrm>
            <a:off x="2626452" y="932803"/>
            <a:ext cx="504000" cy="508339"/>
          </a:xfrm>
          <a:prstGeom prst="ellipse">
            <a:avLst/>
          </a:prstGeom>
          <a:ln>
            <a:solidFill>
              <a:srgbClr val="BFBFB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112"/>
              </a:lnSpc>
            </a:pPr>
            <a:endParaRPr lang="pt-BR" altLang="ko-KR" sz="4100">
              <a:solidFill>
                <a:srgbClr val="7F7F7F"/>
              </a:solidFill>
              <a:ea typeface="Roboto Light" pitchFamily="2" charset="0"/>
              <a:cs typeface="Roboto condensed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2599348" y="1041901"/>
            <a:ext cx="5501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>
                <a:solidFill>
                  <a:srgbClr val="00B0F0"/>
                </a:solidFill>
              </a:rPr>
              <a:t>2014</a:t>
            </a:r>
          </a:p>
        </p:txBody>
      </p:sp>
      <p:sp>
        <p:nvSpPr>
          <p:cNvPr id="17" name="타원 50"/>
          <p:cNvSpPr/>
          <p:nvPr/>
        </p:nvSpPr>
        <p:spPr>
          <a:xfrm>
            <a:off x="6781228" y="932803"/>
            <a:ext cx="504000" cy="508339"/>
          </a:xfrm>
          <a:prstGeom prst="ellipse">
            <a:avLst/>
          </a:prstGeom>
          <a:ln>
            <a:solidFill>
              <a:srgbClr val="BFBFBF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lnSpc>
                <a:spcPts val="2112"/>
              </a:lnSpc>
            </a:pPr>
            <a:endParaRPr lang="pt-BR" altLang="ko-KR" sz="4100">
              <a:solidFill>
                <a:srgbClr val="7F7F7F"/>
              </a:solidFill>
              <a:ea typeface="Roboto Light" pitchFamily="2" charset="0"/>
              <a:cs typeface="Roboto condensed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6758152" y="1041901"/>
            <a:ext cx="550152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400" b="1" dirty="0">
                <a:solidFill>
                  <a:srgbClr val="00B0F0"/>
                </a:solidFill>
              </a:rPr>
              <a:t>2016</a:t>
            </a:r>
          </a:p>
        </p:txBody>
      </p:sp>
      <p:cxnSp>
        <p:nvCxnSpPr>
          <p:cNvPr id="25" name="Straight Connector 24"/>
          <p:cNvCxnSpPr/>
          <p:nvPr/>
        </p:nvCxnSpPr>
        <p:spPr>
          <a:xfrm>
            <a:off x="394937" y="1268760"/>
            <a:ext cx="0" cy="79285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5"/>
          <p:cNvSpPr txBox="1">
            <a:spLocks noChangeArrowheads="1"/>
          </p:cNvSpPr>
          <p:nvPr/>
        </p:nvSpPr>
        <p:spPr bwMode="auto">
          <a:xfrm>
            <a:off x="5869723" y="1612108"/>
            <a:ext cx="1222557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000" b="1" dirty="0">
                <a:latin typeface="+mn-lt"/>
              </a:rPr>
              <a:t>08/2015</a:t>
            </a:r>
          </a:p>
          <a:p>
            <a:pPr eaLnBrk="1" hangingPunct="1"/>
            <a:r>
              <a:rPr lang="pt-BR" sz="800" dirty="0">
                <a:latin typeface="+mn-lt"/>
              </a:rPr>
              <a:t>RESOLUÇÃO </a:t>
            </a:r>
            <a:r>
              <a:rPr lang="pt-BR" sz="800" dirty="0"/>
              <a:t>CONAMA </a:t>
            </a:r>
            <a:r>
              <a:rPr lang="pt-BR" sz="800" dirty="0">
                <a:latin typeface="+mn-lt"/>
              </a:rPr>
              <a:t>N</a:t>
            </a:r>
            <a:r>
              <a:rPr lang="pt-BR" sz="600" u="sng" baseline="30000" dirty="0">
                <a:latin typeface="+mn-lt"/>
              </a:rPr>
              <a:t>O</a:t>
            </a:r>
            <a:r>
              <a:rPr lang="pt-BR" sz="800" dirty="0">
                <a:latin typeface="+mn-lt"/>
              </a:rPr>
              <a:t> 470, DE 27/08/2015 </a:t>
            </a:r>
            <a:br>
              <a:rPr lang="pt-BR" sz="800" dirty="0">
                <a:latin typeface="+mn-lt"/>
              </a:rPr>
            </a:br>
            <a:endParaRPr lang="pt-BR" sz="800" dirty="0">
              <a:latin typeface="+mn-lt"/>
            </a:endParaRPr>
          </a:p>
        </p:txBody>
      </p:sp>
      <p:cxnSp>
        <p:nvCxnSpPr>
          <p:cNvPr id="28" name="Straight Connector 27"/>
          <p:cNvCxnSpPr/>
          <p:nvPr/>
        </p:nvCxnSpPr>
        <p:spPr>
          <a:xfrm>
            <a:off x="5868144" y="1268760"/>
            <a:ext cx="0" cy="79285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5"/>
          <p:cNvSpPr txBox="1">
            <a:spLocks noChangeArrowheads="1"/>
          </p:cNvSpPr>
          <p:nvPr/>
        </p:nvSpPr>
        <p:spPr bwMode="auto">
          <a:xfrm>
            <a:off x="394937" y="1612108"/>
            <a:ext cx="1120756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just" eaLnBrk="1" hangingPunct="1"/>
            <a:r>
              <a:rPr lang="pt-BR" sz="1000" b="1" dirty="0">
                <a:latin typeface="+mn-lt"/>
              </a:rPr>
              <a:t>12/2012</a:t>
            </a:r>
          </a:p>
          <a:p>
            <a:pPr eaLnBrk="1" hangingPunct="1"/>
            <a:r>
              <a:rPr lang="pt-BR" sz="800" dirty="0">
                <a:latin typeface="+mn-lt"/>
              </a:rPr>
              <a:t>LANÇAMENTO DO </a:t>
            </a:r>
            <a:r>
              <a:rPr lang="pt-BR" sz="800" dirty="0" smtClean="0">
                <a:latin typeface="+mn-lt"/>
              </a:rPr>
              <a:t>PROGRAMA (270 AERÓDROMOS)</a:t>
            </a:r>
            <a:endParaRPr lang="pt-BR" sz="800" dirty="0">
              <a:latin typeface="+mn-lt"/>
            </a:endParaRPr>
          </a:p>
        </p:txBody>
      </p:sp>
      <p:sp>
        <p:nvSpPr>
          <p:cNvPr id="42" name="TextBox 5"/>
          <p:cNvSpPr txBox="1">
            <a:spLocks noChangeArrowheads="1"/>
          </p:cNvSpPr>
          <p:nvPr/>
        </p:nvSpPr>
        <p:spPr bwMode="auto">
          <a:xfrm>
            <a:off x="1659867" y="1612108"/>
            <a:ext cx="1120756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pt-BR" sz="1000" b="1" dirty="0">
                <a:latin typeface="+mn-lt"/>
              </a:rPr>
              <a:t>07/2013</a:t>
            </a:r>
          </a:p>
          <a:p>
            <a:pPr eaLnBrk="1" hangingPunct="1"/>
            <a:r>
              <a:rPr lang="pt-BR" sz="800" dirty="0">
                <a:latin typeface="+mn-lt"/>
              </a:rPr>
              <a:t>CONTRATAÇÃO BB</a:t>
            </a:r>
          </a:p>
          <a:p>
            <a:pPr eaLnBrk="1" hangingPunct="1"/>
            <a:r>
              <a:rPr lang="pt-BR" sz="800" dirty="0">
                <a:latin typeface="+mn-lt"/>
              </a:rPr>
              <a:t>E PROJETISTAS</a:t>
            </a:r>
          </a:p>
        </p:txBody>
      </p:sp>
      <p:cxnSp>
        <p:nvCxnSpPr>
          <p:cNvPr id="47" name="Straight Connector 46"/>
          <p:cNvCxnSpPr/>
          <p:nvPr/>
        </p:nvCxnSpPr>
        <p:spPr>
          <a:xfrm>
            <a:off x="3203848" y="1268760"/>
            <a:ext cx="0" cy="834643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5"/>
          <p:cNvSpPr txBox="1">
            <a:spLocks noChangeArrowheads="1"/>
          </p:cNvSpPr>
          <p:nvPr/>
        </p:nvSpPr>
        <p:spPr bwMode="auto">
          <a:xfrm>
            <a:off x="3254545" y="1612108"/>
            <a:ext cx="885407" cy="4924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r>
              <a:rPr lang="pt-BR" sz="1000" b="1" dirty="0">
                <a:latin typeface="+mn-lt"/>
              </a:rPr>
              <a:t>01/2014</a:t>
            </a:r>
            <a:endParaRPr lang="pt-BR" sz="1000" dirty="0">
              <a:latin typeface="+mn-lt"/>
            </a:endParaRPr>
          </a:p>
          <a:p>
            <a:r>
              <a:rPr lang="pt-BR" sz="800" dirty="0">
                <a:latin typeface="+mn-lt"/>
              </a:rPr>
              <a:t>INÍCIO DOS </a:t>
            </a:r>
            <a:r>
              <a:rPr lang="pt-BR" sz="800" dirty="0" smtClean="0">
                <a:latin typeface="+mn-lt"/>
              </a:rPr>
              <a:t>TRABALHOS</a:t>
            </a:r>
            <a:endParaRPr lang="pt-BR" sz="800" dirty="0">
              <a:latin typeface="+mn-lt"/>
            </a:endParaRPr>
          </a:p>
        </p:txBody>
      </p:sp>
      <p:cxnSp>
        <p:nvCxnSpPr>
          <p:cNvPr id="51" name="Straight Connector 50"/>
          <p:cNvCxnSpPr/>
          <p:nvPr/>
        </p:nvCxnSpPr>
        <p:spPr>
          <a:xfrm>
            <a:off x="1644389" y="1268760"/>
            <a:ext cx="8577" cy="855315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6" name="Straight Connector 135"/>
          <p:cNvCxnSpPr/>
          <p:nvPr/>
        </p:nvCxnSpPr>
        <p:spPr>
          <a:xfrm>
            <a:off x="8604448" y="1268760"/>
            <a:ext cx="0" cy="904019"/>
          </a:xfrm>
          <a:prstGeom prst="line">
            <a:avLst/>
          </a:prstGeom>
          <a:ln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7" name="TextBox 5"/>
          <p:cNvSpPr txBox="1">
            <a:spLocks noChangeArrowheads="1"/>
          </p:cNvSpPr>
          <p:nvPr/>
        </p:nvSpPr>
        <p:spPr bwMode="auto">
          <a:xfrm>
            <a:off x="7597342" y="1628800"/>
            <a:ext cx="958546" cy="2462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pt-BR" sz="1000" b="1" dirty="0" smtClean="0">
                <a:latin typeface="+mn-lt"/>
              </a:rPr>
              <a:t>10/2016</a:t>
            </a:r>
            <a:endParaRPr lang="pt-BR" sz="1000" b="1" dirty="0">
              <a:latin typeface="+mn-lt"/>
            </a:endParaRPr>
          </a:p>
        </p:txBody>
      </p:sp>
      <p:sp>
        <p:nvSpPr>
          <p:cNvPr id="151" name="Retângulo 56"/>
          <p:cNvSpPr/>
          <p:nvPr/>
        </p:nvSpPr>
        <p:spPr>
          <a:xfrm>
            <a:off x="64617" y="-739250"/>
            <a:ext cx="8970249" cy="646331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pPr algn="ctr" eaLnBrk="0" fontAlgn="base" hangingPunct="0">
              <a:spcBef>
                <a:spcPct val="0"/>
              </a:spcBef>
            </a:pPr>
            <a:r>
              <a:rPr lang="en-US" sz="1600" b="1" dirty="0">
                <a:solidFill>
                  <a:srgbClr val="00206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– A CRONOLOGIA DO –</a:t>
            </a:r>
          </a:p>
          <a:p>
            <a:pPr algn="ctr" eaLnBrk="0" fontAlgn="base" hangingPunct="0">
              <a:spcBef>
                <a:spcPct val="0"/>
              </a:spcBef>
            </a:pPr>
            <a:r>
              <a:rPr lang="en-US" sz="2000" b="1" dirty="0">
                <a:solidFill>
                  <a:srgbClr val="00B0F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SETOR AEROPORTUÁRIO</a:t>
            </a:r>
            <a:endParaRPr lang="pt-BR" sz="2000" b="1" dirty="0">
              <a:solidFill>
                <a:srgbClr val="00B0F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83" name="CaixaDeTexto 82"/>
          <p:cNvSpPr txBox="1"/>
          <p:nvPr/>
        </p:nvSpPr>
        <p:spPr>
          <a:xfrm>
            <a:off x="7374251" y="2715491"/>
            <a:ext cx="1187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2000" b="1" dirty="0">
                <a:solidFill>
                  <a:srgbClr val="C0504D">
                    <a:lumMod val="75000"/>
                  </a:srgbClr>
                </a:solidFill>
                <a:ea typeface="Segoe UI" panose="020B0502040204020203" pitchFamily="34" charset="0"/>
                <a:cs typeface="Arial" panose="020B0604020202020204" pitchFamily="34" charset="0"/>
              </a:rPr>
              <a:t>243</a:t>
            </a:r>
          </a:p>
        </p:txBody>
      </p:sp>
      <p:sp>
        <p:nvSpPr>
          <p:cNvPr id="84" name="Semicírculos 83"/>
          <p:cNvSpPr/>
          <p:nvPr/>
        </p:nvSpPr>
        <p:spPr>
          <a:xfrm rot="18900000" flipH="1">
            <a:off x="7500066" y="2452461"/>
            <a:ext cx="965550" cy="965550"/>
          </a:xfrm>
          <a:prstGeom prst="blockArc">
            <a:avLst>
              <a:gd name="adj1" fmla="val 6304862"/>
              <a:gd name="adj2" fmla="val 21372796"/>
              <a:gd name="adj3" fmla="val 18542"/>
            </a:avLst>
          </a:prstGeom>
          <a:solidFill>
            <a:srgbClr val="A51D3F"/>
          </a:solidFill>
          <a:ln w="25400" cap="flat" cmpd="sng" algn="ctr">
            <a:solidFill>
              <a:srgbClr val="A51D3F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87" name="CaixaDeTexto 86"/>
          <p:cNvSpPr txBox="1"/>
          <p:nvPr/>
        </p:nvSpPr>
        <p:spPr>
          <a:xfrm>
            <a:off x="7366938" y="4052575"/>
            <a:ext cx="1187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2000" b="1" dirty="0">
                <a:solidFill>
                  <a:srgbClr val="F0992E"/>
                </a:solidFill>
                <a:ea typeface="Segoe UI" panose="020B0502040204020203" pitchFamily="34" charset="0"/>
                <a:cs typeface="Arial" panose="020B0604020202020204" pitchFamily="34" charset="0"/>
              </a:rPr>
              <a:t>192</a:t>
            </a:r>
          </a:p>
        </p:txBody>
      </p:sp>
      <p:sp>
        <p:nvSpPr>
          <p:cNvPr id="88" name="Semicírculos 87"/>
          <p:cNvSpPr/>
          <p:nvPr/>
        </p:nvSpPr>
        <p:spPr>
          <a:xfrm rot="18900000" flipH="1">
            <a:off x="7491638" y="3793143"/>
            <a:ext cx="965550" cy="965550"/>
          </a:xfrm>
          <a:prstGeom prst="blockArc">
            <a:avLst>
              <a:gd name="adj1" fmla="val 7152012"/>
              <a:gd name="adj2" fmla="val 21372796"/>
              <a:gd name="adj3" fmla="val 18542"/>
            </a:avLst>
          </a:prstGeom>
          <a:solidFill>
            <a:srgbClr val="F0992E"/>
          </a:solidFill>
          <a:ln w="25400" cap="flat" cmpd="sng" algn="ctr">
            <a:solidFill>
              <a:srgbClr val="F0992E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sp>
        <p:nvSpPr>
          <p:cNvPr id="91" name="CaixaDeTexto 90"/>
          <p:cNvSpPr txBox="1"/>
          <p:nvPr/>
        </p:nvSpPr>
        <p:spPr>
          <a:xfrm>
            <a:off x="7376463" y="5390979"/>
            <a:ext cx="11877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pt-BR" sz="2000" b="1" dirty="0" smtClean="0">
                <a:solidFill>
                  <a:srgbClr val="07678A"/>
                </a:solidFill>
                <a:ea typeface="Segoe UI" panose="020B0502040204020203" pitchFamily="34" charset="0"/>
                <a:cs typeface="Arial" panose="020B0604020202020204" pitchFamily="34" charset="0"/>
              </a:rPr>
              <a:t>93</a:t>
            </a:r>
            <a:endParaRPr lang="pt-BR" sz="2000" b="1" dirty="0">
              <a:solidFill>
                <a:srgbClr val="07678A"/>
              </a:solidFill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97" name="Semicírculos 96"/>
          <p:cNvSpPr/>
          <p:nvPr/>
        </p:nvSpPr>
        <p:spPr>
          <a:xfrm rot="18900000" flipH="1">
            <a:off x="7504808" y="5123232"/>
            <a:ext cx="965550" cy="965550"/>
          </a:xfrm>
          <a:prstGeom prst="blockArc">
            <a:avLst>
              <a:gd name="adj1" fmla="val 14806399"/>
              <a:gd name="adj2" fmla="val 21372796"/>
              <a:gd name="adj3" fmla="val 18542"/>
            </a:avLst>
          </a:prstGeom>
          <a:solidFill>
            <a:srgbClr val="07678A"/>
          </a:solidFill>
          <a:ln w="25400" cap="flat" cmpd="sng" algn="ctr">
            <a:solidFill>
              <a:srgbClr val="07678A"/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</a:endParaRP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1" y="2636912"/>
            <a:ext cx="4620610" cy="3913657"/>
          </a:xfrm>
          <a:prstGeom prst="rect">
            <a:avLst/>
          </a:prstGeom>
        </p:spPr>
      </p:pic>
      <p:sp>
        <p:nvSpPr>
          <p:cNvPr id="6" name="Retângulo 5"/>
          <p:cNvSpPr/>
          <p:nvPr/>
        </p:nvSpPr>
        <p:spPr>
          <a:xfrm>
            <a:off x="96808" y="2687765"/>
            <a:ext cx="2242943" cy="24508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400" dirty="0"/>
          </a:p>
        </p:txBody>
      </p:sp>
      <p:sp>
        <p:nvSpPr>
          <p:cNvPr id="75" name="Retângulo 74"/>
          <p:cNvSpPr/>
          <p:nvPr/>
        </p:nvSpPr>
        <p:spPr>
          <a:xfrm>
            <a:off x="91387" y="2687764"/>
            <a:ext cx="207704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 eaLnBrk="0" fontAlgn="base" hangingPunct="0">
              <a:spcBef>
                <a:spcPct val="0"/>
              </a:spcBef>
            </a:pPr>
            <a:r>
              <a:rPr lang="en-US" sz="1400" b="1" dirty="0" smtClean="0">
                <a:solidFill>
                  <a:schemeClr val="bg1"/>
                </a:solidFill>
                <a:ea typeface="Segoe UI" panose="020B0502040204020203" pitchFamily="34" charset="0"/>
                <a:cs typeface="Arial" panose="020B0604020202020204" pitchFamily="34" charset="0"/>
              </a:rPr>
              <a:t>ETAPAS DOS  TRABALHOS</a:t>
            </a:r>
            <a:endParaRPr lang="pt-BR" sz="1400" b="1" dirty="0">
              <a:solidFill>
                <a:schemeClr val="bg1"/>
              </a:solidFill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grpSp>
        <p:nvGrpSpPr>
          <p:cNvPr id="19" name="Agrupar 18"/>
          <p:cNvGrpSpPr/>
          <p:nvPr/>
        </p:nvGrpSpPr>
        <p:grpSpPr>
          <a:xfrm>
            <a:off x="7305032" y="1899460"/>
            <a:ext cx="1299416" cy="319486"/>
            <a:chOff x="7032093" y="2137534"/>
            <a:chExt cx="1299416" cy="319486"/>
          </a:xfrm>
        </p:grpSpPr>
        <p:sp>
          <p:nvSpPr>
            <p:cNvPr id="76" name="Retângulo 75"/>
            <p:cNvSpPr/>
            <p:nvPr/>
          </p:nvSpPr>
          <p:spPr>
            <a:xfrm>
              <a:off x="7032093" y="2137534"/>
              <a:ext cx="1299416" cy="283354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600"/>
            </a:p>
          </p:txBody>
        </p:sp>
        <p:sp>
          <p:nvSpPr>
            <p:cNvPr id="77" name="Retângulo 76"/>
            <p:cNvSpPr/>
            <p:nvPr/>
          </p:nvSpPr>
          <p:spPr>
            <a:xfrm>
              <a:off x="7050135" y="2149243"/>
              <a:ext cx="124681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eaLnBrk="0" fontAlgn="base" hangingPunct="0">
                <a:spcBef>
                  <a:spcPct val="0"/>
                </a:spcBef>
              </a:pPr>
              <a:r>
                <a:rPr lang="en-US" sz="1400" b="1" dirty="0">
                  <a:solidFill>
                    <a:schemeClr val="bg1"/>
                  </a:solidFill>
                  <a:ea typeface="Segoe UI" panose="020B0502040204020203" pitchFamily="34" charset="0"/>
                  <a:cs typeface="Arial" panose="020B0604020202020204" pitchFamily="34" charset="0"/>
                </a:rPr>
                <a:t>STATUS ATUAL</a:t>
              </a:r>
              <a:endParaRPr lang="pt-BR" sz="1400" b="1" dirty="0">
                <a:solidFill>
                  <a:schemeClr val="bg1"/>
                </a:solidFill>
                <a:ea typeface="Segoe UI" panose="020B0502040204020203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78" name="CaixaDeTexto 77"/>
          <p:cNvSpPr txBox="1"/>
          <p:nvPr/>
        </p:nvSpPr>
        <p:spPr>
          <a:xfrm>
            <a:off x="4095111" y="5704814"/>
            <a:ext cx="18437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</a:t>
            </a:r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ESTUDOS AMBIENTAIS</a:t>
            </a:r>
          </a:p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ZONA DE PROTEÇÃO DE AERÓDROMO</a:t>
            </a:r>
          </a:p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ZONA DE RUÍDO AERONÁUTICO</a:t>
            </a:r>
          </a:p>
        </p:txBody>
      </p:sp>
      <p:sp>
        <p:nvSpPr>
          <p:cNvPr id="72" name="CaixaDeTexto 71"/>
          <p:cNvSpPr txBox="1"/>
          <p:nvPr/>
        </p:nvSpPr>
        <p:spPr>
          <a:xfrm>
            <a:off x="3263120" y="3066119"/>
            <a:ext cx="1596912" cy="21544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LEVANTAMENTO TOPOGRÁFICO</a:t>
            </a:r>
          </a:p>
        </p:txBody>
      </p:sp>
      <p:sp>
        <p:nvSpPr>
          <p:cNvPr id="73" name="CaixaDeTexto 72"/>
          <p:cNvSpPr txBox="1"/>
          <p:nvPr/>
        </p:nvSpPr>
        <p:spPr>
          <a:xfrm>
            <a:off x="4552311" y="4523714"/>
            <a:ext cx="109837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</a:t>
            </a:r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SONDAGENS </a:t>
            </a:r>
          </a:p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GEOTECNIA</a:t>
            </a:r>
          </a:p>
          <a:p>
            <a:r>
              <a:rPr lang="pt-BR" sz="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+ ENSAIOS DE CAMPO</a:t>
            </a: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5</a:t>
            </a:fld>
            <a:endParaRPr lang="pt-BR" dirty="0"/>
          </a:p>
        </p:txBody>
      </p:sp>
      <p:sp>
        <p:nvSpPr>
          <p:cNvPr id="79" name="Título 1"/>
          <p:cNvSpPr>
            <a:spLocks noGrp="1"/>
          </p:cNvSpPr>
          <p:nvPr>
            <p:ph type="title"/>
          </p:nvPr>
        </p:nvSpPr>
        <p:spPr>
          <a:xfrm>
            <a:off x="457200" y="197768"/>
            <a:ext cx="8229600" cy="1143000"/>
          </a:xfrm>
        </p:spPr>
        <p:txBody>
          <a:bodyPr>
            <a:no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2. Histórico e situação atual</a:t>
            </a:r>
            <a:br>
              <a:rPr lang="pt-BR" sz="24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</a:br>
            <a:endParaRPr lang="pt-BR" sz="2400" b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850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50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500"/>
                            </p:stCondLst>
                            <p:childTnLst>
                              <p:par>
                                <p:cTn id="34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0" dur="500"/>
                                        <p:tgtEl>
                                          <p:spTgt spid="1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8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8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34" grpId="0"/>
      <p:bldP spid="42" grpId="0"/>
      <p:bldP spid="48" grpId="0"/>
      <p:bldP spid="137" grpId="0"/>
      <p:bldP spid="83" grpId="0"/>
      <p:bldP spid="84" grpId="0" animBg="1"/>
      <p:bldP spid="87" grpId="0"/>
      <p:bldP spid="88" grpId="0" animBg="1"/>
      <p:bldP spid="91" grpId="0"/>
      <p:bldP spid="97" grpId="0" animBg="1"/>
      <p:bldP spid="6" grpId="0" animBg="1"/>
      <p:bldP spid="75" grpId="0"/>
      <p:bldP spid="78" grpId="0"/>
      <p:bldP spid="72" grpId="0"/>
      <p:bldP spid="7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-139288" y="44624"/>
            <a:ext cx="9433048" cy="1143000"/>
          </a:xfrm>
        </p:spPr>
        <p:txBody>
          <a:bodyPr>
            <a:normAutofit/>
          </a:bodyPr>
          <a:lstStyle/>
          <a:p>
            <a:r>
              <a:rPr lang="pt-BR" sz="22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3. Construção da Rede </a:t>
            </a:r>
            <a:r>
              <a:rPr lang="pt-BR" sz="22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Regional</a:t>
            </a:r>
            <a:endParaRPr lang="pt-BR" sz="2200" b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4" name="Espaço Reservado para Número de Slide 29"/>
          <p:cNvSpPr txBox="1">
            <a:spLocks/>
          </p:cNvSpPr>
          <p:nvPr/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8BD820B-6921-4BD4-BD47-F661A8F3065C}" type="slidenum">
              <a:rPr kumimoji="0" lang="pt-B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pt-BR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Retângulo de cantos arredondados 5"/>
          <p:cNvSpPr/>
          <p:nvPr/>
        </p:nvSpPr>
        <p:spPr>
          <a:xfrm>
            <a:off x="827712" y="2060848"/>
            <a:ext cx="720000" cy="2736304"/>
          </a:xfrm>
          <a:prstGeom prst="round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/>
          <p:cNvSpPr txBox="1"/>
          <p:nvPr/>
        </p:nvSpPr>
        <p:spPr>
          <a:xfrm>
            <a:off x="-108456" y="1340768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2">
                    <a:lumMod val="50000"/>
                  </a:schemeClr>
                </a:solidFill>
              </a:rPr>
              <a:t>270 </a:t>
            </a:r>
          </a:p>
          <a:p>
            <a:pPr algn="ctr"/>
            <a:r>
              <a:rPr lang="pt-BR" b="1" dirty="0" smtClean="0">
                <a:solidFill>
                  <a:schemeClr val="tx2">
                    <a:lumMod val="50000"/>
                  </a:schemeClr>
                </a:solidFill>
              </a:rPr>
              <a:t>aeródromos</a:t>
            </a: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8" name="CaixaDeTexto 7"/>
          <p:cNvSpPr txBox="1"/>
          <p:nvPr/>
        </p:nvSpPr>
        <p:spPr>
          <a:xfrm>
            <a:off x="35496" y="486916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>
                <a:solidFill>
                  <a:schemeClr val="tx2">
                    <a:lumMod val="50000"/>
                  </a:schemeClr>
                </a:solidFill>
              </a:rPr>
              <a:t>Seleção inicial para estudos e prospecção</a:t>
            </a:r>
            <a:endParaRPr lang="pt-BR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9" name="Retângulo de cantos arredondados 8"/>
          <p:cNvSpPr/>
          <p:nvPr/>
        </p:nvSpPr>
        <p:spPr>
          <a:xfrm>
            <a:off x="4069735" y="2925152"/>
            <a:ext cx="720000" cy="1872000"/>
          </a:xfrm>
          <a:prstGeom prst="roundRect">
            <a:avLst/>
          </a:prstGeom>
          <a:solidFill>
            <a:schemeClr val="tx2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1" name="Conector reto 10"/>
          <p:cNvCxnSpPr/>
          <p:nvPr/>
        </p:nvCxnSpPr>
        <p:spPr>
          <a:xfrm>
            <a:off x="35496" y="4869160"/>
            <a:ext cx="288032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Conector reto 11"/>
          <p:cNvCxnSpPr/>
          <p:nvPr/>
        </p:nvCxnSpPr>
        <p:spPr>
          <a:xfrm>
            <a:off x="3709567" y="5041640"/>
            <a:ext cx="1584176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CaixaDeTexto 13"/>
          <p:cNvSpPr txBox="1"/>
          <p:nvPr/>
        </p:nvSpPr>
        <p:spPr>
          <a:xfrm>
            <a:off x="3884259" y="3504193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chemeClr val="tx2">
                    <a:lumMod val="50000"/>
                  </a:schemeClr>
                </a:solidFill>
              </a:rPr>
              <a:t>186 dos 270</a:t>
            </a:r>
            <a:endParaRPr lang="pt-BR" sz="1400" dirty="0">
              <a:solidFill>
                <a:schemeClr val="tx2">
                  <a:lumMod val="50000"/>
                </a:schemeClr>
              </a:solidFill>
            </a:endParaRPr>
          </a:p>
          <a:p>
            <a:pPr algn="ctr"/>
            <a:r>
              <a:rPr lang="pt-BR" sz="1400" dirty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pt-BR" sz="1400" dirty="0" smtClean="0">
                <a:solidFill>
                  <a:schemeClr val="tx2">
                    <a:lumMod val="50000"/>
                  </a:schemeClr>
                </a:solidFill>
              </a:rPr>
              <a:t>eródromos </a:t>
            </a:r>
            <a:endParaRPr lang="pt-BR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3131840" y="5085184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>
                <a:solidFill>
                  <a:schemeClr val="tx2">
                    <a:lumMod val="50000"/>
                  </a:schemeClr>
                </a:solidFill>
              </a:rPr>
              <a:t>Rede Regional</a:t>
            </a:r>
            <a:endParaRPr lang="pt-BR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17" name="Retângulo de cantos arredondados 16"/>
          <p:cNvSpPr/>
          <p:nvPr/>
        </p:nvSpPr>
        <p:spPr>
          <a:xfrm>
            <a:off x="4064708" y="4876613"/>
            <a:ext cx="720000" cy="45719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/>
          <p:cNvSpPr txBox="1"/>
          <p:nvPr/>
        </p:nvSpPr>
        <p:spPr>
          <a:xfrm>
            <a:off x="4340097" y="4746138"/>
            <a:ext cx="28083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>
                <a:solidFill>
                  <a:schemeClr val="tx2">
                    <a:lumMod val="50000"/>
                  </a:schemeClr>
                </a:solidFill>
              </a:rPr>
              <a:t>a</a:t>
            </a:r>
            <a:r>
              <a:rPr lang="pt-BR" sz="1400" dirty="0" smtClean="0">
                <a:solidFill>
                  <a:schemeClr val="tx2">
                    <a:lumMod val="50000"/>
                  </a:schemeClr>
                </a:solidFill>
              </a:rPr>
              <a:t>eródromos de Sorriso </a:t>
            </a:r>
          </a:p>
          <a:p>
            <a:pPr algn="ctr"/>
            <a:r>
              <a:rPr lang="pt-BR" sz="1400" dirty="0" smtClean="0">
                <a:solidFill>
                  <a:schemeClr val="tx2">
                    <a:lumMod val="50000"/>
                  </a:schemeClr>
                </a:solidFill>
              </a:rPr>
              <a:t>e Valença</a:t>
            </a:r>
            <a:endParaRPr lang="pt-BR" sz="14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1" name="Seta para a direita 20"/>
          <p:cNvSpPr/>
          <p:nvPr/>
        </p:nvSpPr>
        <p:spPr>
          <a:xfrm>
            <a:off x="1740424" y="2953568"/>
            <a:ext cx="2147306" cy="259408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CaixaDeTexto 21"/>
          <p:cNvSpPr txBox="1"/>
          <p:nvPr/>
        </p:nvSpPr>
        <p:spPr>
          <a:xfrm>
            <a:off x="1657709" y="3215598"/>
            <a:ext cx="23721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Critérios: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 smtClean="0">
                <a:solidFill>
                  <a:schemeClr val="tx2">
                    <a:lumMod val="50000"/>
                  </a:schemeClr>
                </a:solidFill>
              </a:rPr>
              <a:t>Viabilidade </a:t>
            </a:r>
            <a:r>
              <a:rPr lang="pt-BR" sz="1200" dirty="0">
                <a:solidFill>
                  <a:schemeClr val="tx2">
                    <a:lumMod val="50000"/>
                  </a:schemeClr>
                </a:solidFill>
              </a:rPr>
              <a:t>técnico-operacional (</a:t>
            </a:r>
            <a:r>
              <a:rPr lang="pt-BR" sz="1200" dirty="0" smtClean="0">
                <a:solidFill>
                  <a:schemeClr val="tx2">
                    <a:lumMod val="50000"/>
                  </a:schemeClr>
                </a:solidFill>
              </a:rPr>
              <a:t>EVT)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 smtClean="0">
                <a:solidFill>
                  <a:schemeClr val="tx2">
                    <a:lumMod val="50000"/>
                  </a:schemeClr>
                </a:solidFill>
              </a:rPr>
              <a:t>Proximidade </a:t>
            </a:r>
            <a:r>
              <a:rPr lang="pt-BR" sz="1200" dirty="0">
                <a:solidFill>
                  <a:schemeClr val="tx2">
                    <a:lumMod val="50000"/>
                  </a:schemeClr>
                </a:solidFill>
              </a:rPr>
              <a:t>com aeroporto sistêmico ou outra unidade </a:t>
            </a:r>
            <a:r>
              <a:rPr lang="pt-BR" sz="1200" dirty="0" smtClean="0">
                <a:solidFill>
                  <a:schemeClr val="tx2">
                    <a:lumMod val="50000"/>
                  </a:schemeClr>
                </a:solidFill>
              </a:rPr>
              <a:t>selecionada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t-BR" sz="1200" dirty="0" smtClean="0">
                <a:solidFill>
                  <a:schemeClr val="tx2">
                    <a:lumMod val="50000"/>
                  </a:schemeClr>
                </a:solidFill>
              </a:rPr>
              <a:t>Potencial de aeroportos não selecionados</a:t>
            </a:r>
            <a:endParaRPr lang="pt-BR" sz="1200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3" name="CaixaDeTexto 22"/>
          <p:cNvSpPr txBox="1"/>
          <p:nvPr/>
        </p:nvSpPr>
        <p:spPr>
          <a:xfrm>
            <a:off x="3059832" y="2204864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2">
                    <a:lumMod val="50000"/>
                  </a:schemeClr>
                </a:solidFill>
              </a:rPr>
              <a:t>188</a:t>
            </a:r>
          </a:p>
          <a:p>
            <a:pPr algn="ctr"/>
            <a:r>
              <a:rPr lang="pt-BR" b="1" dirty="0" smtClean="0">
                <a:solidFill>
                  <a:schemeClr val="tx2">
                    <a:lumMod val="50000"/>
                  </a:schemeClr>
                </a:solidFill>
              </a:rPr>
              <a:t>aeródromos</a:t>
            </a: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24" name="Retângulo de cantos arredondados 23"/>
          <p:cNvSpPr/>
          <p:nvPr/>
        </p:nvSpPr>
        <p:spPr>
          <a:xfrm>
            <a:off x="7596416" y="3033153"/>
            <a:ext cx="720000" cy="17640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25" name="Conector reto 24"/>
          <p:cNvCxnSpPr/>
          <p:nvPr/>
        </p:nvCxnSpPr>
        <p:spPr>
          <a:xfrm>
            <a:off x="6984496" y="4869160"/>
            <a:ext cx="2052000" cy="0"/>
          </a:xfrm>
          <a:prstGeom prst="line">
            <a:avLst/>
          </a:prstGeom>
          <a:ln w="190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/>
          <p:cNvSpPr txBox="1"/>
          <p:nvPr/>
        </p:nvSpPr>
        <p:spPr>
          <a:xfrm>
            <a:off x="6588224" y="2350621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2">
                    <a:lumMod val="50000"/>
                  </a:schemeClr>
                </a:solidFill>
              </a:rPr>
              <a:t>176</a:t>
            </a:r>
          </a:p>
          <a:p>
            <a:pPr algn="ctr"/>
            <a:r>
              <a:rPr lang="pt-BR" b="1" dirty="0" smtClean="0">
                <a:solidFill>
                  <a:schemeClr val="tx2">
                    <a:lumMod val="50000"/>
                  </a:schemeClr>
                </a:solidFill>
              </a:rPr>
              <a:t>aeródromos</a:t>
            </a:r>
            <a:endParaRPr lang="pt-BR" b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0" name="CaixaDeTexto 29"/>
          <p:cNvSpPr txBox="1"/>
          <p:nvPr/>
        </p:nvSpPr>
        <p:spPr>
          <a:xfrm>
            <a:off x="6588224" y="4869160"/>
            <a:ext cx="28083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i="1" dirty="0" smtClean="0">
                <a:solidFill>
                  <a:schemeClr val="tx2">
                    <a:lumMod val="50000"/>
                  </a:schemeClr>
                </a:solidFill>
              </a:rPr>
              <a:t>Recomendados para investimentos</a:t>
            </a:r>
            <a:endParaRPr lang="pt-BR" b="1" i="1" dirty="0">
              <a:solidFill>
                <a:schemeClr val="tx2">
                  <a:lumMod val="50000"/>
                </a:schemeClr>
              </a:solidFill>
            </a:endParaRPr>
          </a:p>
        </p:txBody>
      </p:sp>
      <p:sp>
        <p:nvSpPr>
          <p:cNvPr id="32" name="Seta para a direita 31"/>
          <p:cNvSpPr/>
          <p:nvPr/>
        </p:nvSpPr>
        <p:spPr>
          <a:xfrm>
            <a:off x="5868144" y="3115679"/>
            <a:ext cx="1440160" cy="313321"/>
          </a:xfrm>
          <a:prstGeom prst="rightArrow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188912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/>
      <p:bldP spid="8" grpId="0"/>
      <p:bldP spid="9" grpId="0" animBg="1"/>
      <p:bldP spid="14" grpId="0"/>
      <p:bldP spid="15" grpId="0"/>
      <p:bldP spid="17" grpId="0" animBg="1"/>
      <p:bldP spid="18" grpId="0"/>
      <p:bldP spid="21" grpId="0" animBg="1"/>
      <p:bldP spid="22" grpId="0"/>
      <p:bldP spid="23" grpId="0"/>
      <p:bldP spid="24" grpId="0" animBg="1"/>
      <p:bldP spid="29" grpId="0"/>
      <p:bldP spid="30" grpId="0"/>
      <p:bldP spid="32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2400" b="1" dirty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4</a:t>
            </a:r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. Especificação dos investimentos</a:t>
            </a:r>
            <a:endParaRPr lang="pt-BR" sz="2400" b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20000"/>
          </a:bodyPr>
          <a:lstStyle/>
          <a:p>
            <a:pPr algn="ctr"/>
            <a:r>
              <a:rPr lang="pt-BR" dirty="0" smtClean="0">
                <a:solidFill>
                  <a:srgbClr val="7030A0"/>
                </a:solidFill>
              </a:rPr>
              <a:t>Adequação das condições de </a:t>
            </a:r>
            <a:r>
              <a:rPr lang="pt-BR" dirty="0" err="1" smtClean="0">
                <a:solidFill>
                  <a:srgbClr val="7030A0"/>
                </a:solidFill>
              </a:rPr>
              <a:t>safety</a:t>
            </a:r>
            <a:r>
              <a:rPr lang="pt-BR" dirty="0" smtClean="0">
                <a:solidFill>
                  <a:srgbClr val="7030A0"/>
                </a:solidFill>
              </a:rPr>
              <a:t> &amp; </a:t>
            </a:r>
            <a:r>
              <a:rPr lang="pt-BR" dirty="0" err="1" smtClean="0">
                <a:solidFill>
                  <a:srgbClr val="7030A0"/>
                </a:solidFill>
              </a:rPr>
              <a:t>security</a:t>
            </a:r>
            <a:endParaRPr lang="pt-BR" dirty="0">
              <a:solidFill>
                <a:srgbClr val="7030A0"/>
              </a:solidFill>
            </a:endParaRPr>
          </a:p>
        </p:txBody>
      </p:sp>
      <p:sp>
        <p:nvSpPr>
          <p:cNvPr id="9" name="Espaço Reservado para Conteúdo 8"/>
          <p:cNvSpPr>
            <a:spLocks noGrp="1"/>
          </p:cNvSpPr>
          <p:nvPr>
            <p:ph sz="half" idx="2"/>
          </p:nvPr>
        </p:nvSpPr>
        <p:spPr>
          <a:ln w="38100">
            <a:solidFill>
              <a:srgbClr val="00B0F0"/>
            </a:solidFill>
          </a:ln>
        </p:spPr>
        <p:txBody>
          <a:bodyPr/>
          <a:lstStyle/>
          <a:p>
            <a:r>
              <a:rPr lang="pt-BR" dirty="0" smtClean="0"/>
              <a:t>Veículos para combate à incêndio em aeroportos (CCI)</a:t>
            </a:r>
          </a:p>
          <a:p>
            <a:r>
              <a:rPr lang="pt-BR" dirty="0" smtClean="0"/>
              <a:t>Equipamentos para inspeção de segurança (raio-X, pórtico e raquetes)</a:t>
            </a:r>
          </a:p>
          <a:p>
            <a:r>
              <a:rPr lang="pt-BR" dirty="0" smtClean="0"/>
              <a:t>Cerca operacional</a:t>
            </a:r>
            <a:endParaRPr lang="pt-BR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3"/>
          </p:nvPr>
        </p:nvSpPr>
        <p:spPr>
          <a:xfrm>
            <a:off x="4645025" y="1357298"/>
            <a:ext cx="4041775" cy="639762"/>
          </a:xfrm>
        </p:spPr>
        <p:txBody>
          <a:bodyPr>
            <a:normAutofit/>
          </a:bodyPr>
          <a:lstStyle/>
          <a:p>
            <a:pPr algn="ctr"/>
            <a:r>
              <a:rPr lang="pt-BR" sz="2200" dirty="0" smtClean="0">
                <a:solidFill>
                  <a:srgbClr val="7030A0"/>
                </a:solidFill>
              </a:rPr>
              <a:t>Intervenções estruturais</a:t>
            </a:r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4"/>
          </p:nvPr>
        </p:nvSpPr>
        <p:spPr>
          <a:ln w="38100">
            <a:solidFill>
              <a:srgbClr val="00B0F0"/>
            </a:solidFill>
          </a:ln>
        </p:spPr>
        <p:txBody>
          <a:bodyPr/>
          <a:lstStyle/>
          <a:p>
            <a:r>
              <a:rPr lang="pt-BR" dirty="0" smtClean="0"/>
              <a:t>Ampliação da capacidade e modernização dos terminais de passageiros</a:t>
            </a:r>
          </a:p>
          <a:p>
            <a:r>
              <a:rPr lang="pt-BR" dirty="0" smtClean="0"/>
              <a:t>Aumento da dimensão e da capacidade de suporte dos sistemas de pistas e pátios</a:t>
            </a:r>
          </a:p>
          <a:p>
            <a:r>
              <a:rPr lang="pt-BR" dirty="0" smtClean="0"/>
              <a:t>Sistemas e equipamentos de apoio à navegação aérea</a:t>
            </a:r>
          </a:p>
          <a:p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7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147424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/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Pequenas intervenções que podem (1) habilitar o aeroporto para receber voos  regulares; (2) viabilizar a operação de aeronaves maiores; ou (3) viabilizar o incremento de operações</a:t>
            </a:r>
          </a:p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Aquisições diretas pela SAC/MTPA e doações aos aeroportos (delegatários)</a:t>
            </a:r>
          </a:p>
          <a:p>
            <a:pPr lvl="0"/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Necessidades identificadas pelas empresas aéreas (intenção de operação no curto prazo)</a:t>
            </a:r>
          </a:p>
          <a:p>
            <a:r>
              <a:rPr lang="pt-BR" sz="2400" dirty="0" smtClean="0">
                <a:solidFill>
                  <a:schemeClr val="tx2">
                    <a:lumMod val="75000"/>
                  </a:schemeClr>
                </a:solidFill>
              </a:rPr>
              <a:t>Vale para toda a rede regional</a:t>
            </a:r>
          </a:p>
          <a:p>
            <a:pPr lvl="0"/>
            <a:endParaRPr lang="pt-BR" sz="2400" dirty="0" smtClean="0">
              <a:solidFill>
                <a:schemeClr val="tx2">
                  <a:lumMod val="75000"/>
                </a:schemeClr>
              </a:solidFill>
            </a:endParaRPr>
          </a:p>
          <a:p>
            <a:endParaRPr lang="pt-BR" sz="2400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8</a:t>
            </a:fld>
            <a:endParaRPr lang="pt-BR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>
            <a:normAutofit/>
          </a:bodyPr>
          <a:lstStyle/>
          <a:p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5. Adequação das condições de </a:t>
            </a:r>
            <a:r>
              <a:rPr lang="pt-BR" sz="2400" b="1" i="1" dirty="0" err="1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safety</a:t>
            </a:r>
            <a:r>
              <a:rPr lang="pt-BR" sz="2400" b="1" dirty="0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 &amp; </a:t>
            </a:r>
            <a:r>
              <a:rPr lang="pt-BR" sz="2400" b="1" i="1" dirty="0" err="1" smtClean="0">
                <a:solidFill>
                  <a:srgbClr val="FF0000"/>
                </a:solidFill>
                <a:latin typeface="Rockwell" panose="02060603020205020403" pitchFamily="18" charset="0"/>
                <a:ea typeface="Segoe UI" panose="020B0502040204020203" pitchFamily="34" charset="0"/>
                <a:cs typeface="Arial" panose="020B0604020202020204" pitchFamily="34" charset="0"/>
              </a:rPr>
              <a:t>security</a:t>
            </a:r>
            <a:endParaRPr lang="pt-BR" sz="2400" b="1" i="1" dirty="0">
              <a:solidFill>
                <a:srgbClr val="FF0000"/>
              </a:solidFill>
              <a:latin typeface="Rockwell" panose="02060603020205020403" pitchFamily="18" charset="0"/>
              <a:ea typeface="Segoe UI" panose="020B0502040204020203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09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Número de Slide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BA877-BF1F-4D95-91D3-C4F2BF3A2E0B}" type="slidenum">
              <a:rPr lang="pt-BR" smtClean="0"/>
              <a:pPr/>
              <a:t>9</a:t>
            </a:fld>
            <a:endParaRPr lang="pt-BR"/>
          </a:p>
        </p:txBody>
      </p:sp>
      <p:graphicFrame>
        <p:nvGraphicFramePr>
          <p:cNvPr id="3" name="Tabela 2"/>
          <p:cNvGraphicFramePr>
            <a:graphicFrameLocks noGrp="1"/>
          </p:cNvGraphicFramePr>
          <p:nvPr/>
        </p:nvGraphicFramePr>
        <p:xfrm>
          <a:off x="836167" y="1214422"/>
          <a:ext cx="7450609" cy="2992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450609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>
                          <a:solidFill>
                            <a:srgbClr val="FFFF00"/>
                          </a:solidFill>
                        </a:rPr>
                        <a:t>Veículos para combate à incêndio em aeroportos - CCI</a:t>
                      </a:r>
                      <a:endParaRPr lang="pt-BR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89 Veículos Adquiridos</a:t>
                      </a:r>
                      <a:endParaRPr lang="pt-BR" b="1" baseline="0" dirty="0" smtClean="0"/>
                    </a:p>
                    <a:p>
                      <a:pPr algn="ctr"/>
                      <a:r>
                        <a:rPr lang="pt-BR" sz="1600" baseline="0" dirty="0" smtClean="0"/>
                        <a:t>(Convênio e Compra Direta)</a:t>
                      </a: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84 Aeroportos Contemplados</a:t>
                      </a:r>
                    </a:p>
                    <a:p>
                      <a:pPr algn="ctr"/>
                      <a:r>
                        <a:rPr lang="pt-BR" sz="1400" dirty="0" smtClean="0"/>
                        <a:t>Sendo que 5 desses Aeroportos receberam</a:t>
                      </a:r>
                      <a:r>
                        <a:rPr lang="pt-BR" sz="1400" baseline="0" dirty="0" smtClean="0"/>
                        <a:t> 2 CCIs:</a:t>
                      </a:r>
                    </a:p>
                    <a:p>
                      <a:pPr algn="ctr"/>
                      <a:r>
                        <a:rPr lang="pt-BR" sz="1400" baseline="0" dirty="0" smtClean="0"/>
                        <a:t>Dourados/MS; Fernando de Noronha/PE; Maringá/PR; Cacoal/RO e Caxias do Sul/RS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76 Aeroportos Beneficiados</a:t>
                      </a:r>
                    </a:p>
                    <a:p>
                      <a:pPr algn="ctr"/>
                      <a:r>
                        <a:rPr lang="pt-BR" sz="1600" dirty="0" smtClean="0"/>
                        <a:t>(</a:t>
                      </a:r>
                      <a:r>
                        <a:rPr lang="pt-BR" sz="1600" baseline="0" dirty="0" smtClean="0"/>
                        <a:t>até o presente momento)</a:t>
                      </a:r>
                      <a:endParaRPr lang="pt-BR" sz="16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b="1" dirty="0" smtClean="0"/>
                        <a:t>8 Veículos</a:t>
                      </a:r>
                    </a:p>
                    <a:p>
                      <a:pPr algn="ctr"/>
                      <a:r>
                        <a:rPr lang="pt-BR" sz="1600" dirty="0" smtClean="0"/>
                        <a:t>Entrega</a:t>
                      </a:r>
                      <a:r>
                        <a:rPr lang="pt-BR" sz="1600" baseline="0" dirty="0" smtClean="0"/>
                        <a:t> programada até dezembro</a:t>
                      </a:r>
                      <a:endParaRPr lang="pt-BR" sz="16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08537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297</TotalTime>
  <Words>1805</Words>
  <Application>Microsoft Office PowerPoint</Application>
  <PresentationFormat>Apresentação na tela (4:3)</PresentationFormat>
  <Paragraphs>399</Paragraphs>
  <Slides>24</Slides>
  <Notes>6</Notes>
  <HiddenSlides>0</HiddenSlides>
  <MMClips>0</MMClips>
  <ScaleCrop>false</ScaleCrop>
  <HeadingPairs>
    <vt:vector size="6" baseType="variant">
      <vt:variant>
        <vt:lpstr>Fontes usadas</vt:lpstr>
      </vt:variant>
      <vt:variant>
        <vt:i4>9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24</vt:i4>
      </vt:variant>
    </vt:vector>
  </HeadingPairs>
  <TitlesOfParts>
    <vt:vector size="34" baseType="lpstr">
      <vt:lpstr>맑은 고딕</vt:lpstr>
      <vt:lpstr>Arial</vt:lpstr>
      <vt:lpstr>Calibri</vt:lpstr>
      <vt:lpstr>Open Sans</vt:lpstr>
      <vt:lpstr>Roboto condensed</vt:lpstr>
      <vt:lpstr>Roboto Light</vt:lpstr>
      <vt:lpstr>Rockwell</vt:lpstr>
      <vt:lpstr>Segoe UI</vt:lpstr>
      <vt:lpstr>Wingdings</vt:lpstr>
      <vt:lpstr>Tema do Office</vt:lpstr>
      <vt:lpstr>Apresentação do PowerPoint</vt:lpstr>
      <vt:lpstr>ROTEIRO</vt:lpstr>
      <vt:lpstr>1. Programa de Aviação Regional:  objetivos &amp; dimensões</vt:lpstr>
      <vt:lpstr>Apresentação do PowerPoint</vt:lpstr>
      <vt:lpstr>2. Histórico e situação atual </vt:lpstr>
      <vt:lpstr>3. Construção da Rede Regional</vt:lpstr>
      <vt:lpstr>4. Especificação dos investimentos</vt:lpstr>
      <vt:lpstr>5. Adequação das condições de safety &amp; security</vt:lpstr>
      <vt:lpstr>Apresentação do PowerPoint</vt:lpstr>
      <vt:lpstr>Apresentação do PowerPoint</vt:lpstr>
      <vt:lpstr>Apresentação do PowerPoint</vt:lpstr>
      <vt:lpstr>Apresentação do PowerPoint</vt:lpstr>
      <vt:lpstr>6. Investimentos estruturais: priorização 2016 – 2018</vt:lpstr>
      <vt:lpstr>Apresentação do PowerPoint</vt:lpstr>
      <vt:lpstr>7. Compromissos dos entes federativos</vt:lpstr>
      <vt:lpstr>Cronograma financeiro: 2017 – 2020 </vt:lpstr>
      <vt:lpstr>Apresentação do PowerPoint</vt:lpstr>
      <vt:lpstr>Apresentação do PowerPoint</vt:lpstr>
      <vt:lpstr>Subvenção: fundamentos &amp; características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Microsoft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AEROPORTOS - BAHIA</dc:title>
  <dc:creator>Cristiano Gontijo Silva</dc:creator>
  <cp:lastModifiedBy>Maria José Gomes Mello Ribeiro</cp:lastModifiedBy>
  <cp:revision>53</cp:revision>
  <dcterms:created xsi:type="dcterms:W3CDTF">2016-11-03T12:25:35Z</dcterms:created>
  <dcterms:modified xsi:type="dcterms:W3CDTF">2016-11-14T11:19:31Z</dcterms:modified>
</cp:coreProperties>
</file>