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4b904c565d_8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4b904c565d_8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4b904c565d_8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4b904c565d_8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e36f162475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e36f162475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e36f16247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e36f16247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e36f162475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e36f162475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e36f162475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e36f162475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e36f162475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1e36f162475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7.png"/><Relationship Id="rId5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Relationship Id="rId4" Type="http://schemas.openxmlformats.org/officeDocument/2006/relationships/image" Target="../media/image7.png"/><Relationship Id="rId5" Type="http://schemas.openxmlformats.org/officeDocument/2006/relationships/image" Target="../media/image4.png"/><Relationship Id="rId6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solidFill>
            <a:srgbClr val="999999"/>
          </a:solidFill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>
                <a:solidFill>
                  <a:schemeClr val="lt1"/>
                </a:solidFill>
              </a:rPr>
              <a:t>Desigualdades de remuneração de gênero e raça no mercado formal de trabalho no Brasil</a:t>
            </a:r>
            <a:endParaRPr sz="3900">
              <a:solidFill>
                <a:schemeClr val="lt1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0689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Bárbara Castro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32"/>
              <a:t>Professora do Departamento de Sociologia da Unicamp</a:t>
            </a:r>
            <a:endParaRPr sz="1532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pt-BR" sz="2220"/>
              <a:t>Por que uma política voltada ao mercado de trabalho que enfoque as desigualdades de </a:t>
            </a:r>
            <a:r>
              <a:rPr lang="pt-BR" sz="2220"/>
              <a:t>gênero</a:t>
            </a:r>
            <a:r>
              <a:rPr lang="pt-BR" sz="2220"/>
              <a:t> e raça?</a:t>
            </a:r>
            <a:endParaRPr sz="2220"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350900"/>
            <a:ext cx="8520600" cy="321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-"/>
            </a:pPr>
            <a:r>
              <a:rPr lang="pt-BR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Gênero e raça </a:t>
            </a:r>
            <a:r>
              <a:rPr lang="pt-BR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possuem</a:t>
            </a:r>
            <a:r>
              <a:rPr lang="pt-BR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dinâmicas</a:t>
            </a:r>
            <a:r>
              <a:rPr lang="pt-BR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de </a:t>
            </a:r>
            <a:r>
              <a:rPr lang="pt-BR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produção</a:t>
            </a:r>
            <a:r>
              <a:rPr lang="pt-BR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de desigualdade que estão relacionadas com a dimensão econômica, mas não se restringem a ela;</a:t>
            </a:r>
            <a:endParaRPr sz="1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-"/>
            </a:pPr>
            <a:r>
              <a:rPr lang="pt-BR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As mulheres e as pessoas negras ganham menos, relativamente aos homens e às pessoas brancas, por terem maior presença em</a:t>
            </a:r>
            <a:r>
              <a:rPr lang="pt-BR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setores de atividade econômica com pior remuneração, contratos de trabalho mais precarizados (informais, tempo parcial, intermitentes), diferenças de escolaridade e de disponibilidade para o trabalho (afazeres domésticos, cuidados de crianças, idosos etc.).</a:t>
            </a:r>
            <a:endParaRPr sz="1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pt-BR" sz="2220"/>
              <a:t>Por que uma política voltada ao mercado de trabalho que enfoque as desigualdades de gênero e raça?</a:t>
            </a:r>
            <a:endParaRPr sz="2220"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350900"/>
            <a:ext cx="8520600" cy="321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-"/>
            </a:pPr>
            <a:r>
              <a:rPr lang="pt-BR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Políticas de ação afirmativa no Ensino Superior; políticas de cotas no mercado de trabalho; incentivos para mulheres e pessoas negras ocuparem profissões com maioria de homens brancos; política nacional de cuidados são imprescindíveis para a correção das desigualdades de gênero e raça no mercado de trabalho;</a:t>
            </a:r>
            <a:endParaRPr sz="1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-"/>
            </a:pPr>
            <a:r>
              <a:rPr lang="pt-BR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Mas pesquisas acadêmicas indicam que a discriminação salarial de gênero e raça atuam mesmo quando as questões de inclusão e permanência no mercado de trabalho estão equilibradas;</a:t>
            </a:r>
            <a:endParaRPr sz="1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-"/>
            </a:pPr>
            <a:r>
              <a:rPr lang="pt-BR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Vamos observar isso olhando para o topo da estrutura ocupacional do Brasil.</a:t>
            </a:r>
            <a:endParaRPr sz="1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11,2 milhões sem carteira assinada</a:t>
            </a:r>
            <a:endParaRPr/>
          </a:p>
        </p:txBody>
      </p:sp>
      <p:pic>
        <p:nvPicPr>
          <p:cNvPr id="73" name="Google Shape;73;p16" title="Points score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82250" y="1096000"/>
            <a:ext cx="6179475" cy="382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pt-BR" sz="2420"/>
              <a:t>Homens brancos ganham acima da média nacional</a:t>
            </a:r>
            <a:endParaRPr sz="2420"/>
          </a:p>
        </p:txBody>
      </p:sp>
      <p:pic>
        <p:nvPicPr>
          <p:cNvPr id="79" name="Google Shape;79;p17" title="Gráfico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80625" y="1133125"/>
            <a:ext cx="6182727" cy="3820976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7"/>
          <p:cNvSpPr txBox="1"/>
          <p:nvPr/>
        </p:nvSpPr>
        <p:spPr>
          <a:xfrm>
            <a:off x="311700" y="4765975"/>
            <a:ext cx="3000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Fonte: </a:t>
            </a:r>
            <a:r>
              <a:rPr lang="pt-BR" sz="10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RAIS/2021</a:t>
            </a:r>
            <a:endParaRPr sz="1000"/>
          </a:p>
        </p:txBody>
      </p:sp>
      <p:cxnSp>
        <p:nvCxnSpPr>
          <p:cNvPr id="81" name="Google Shape;81;p17"/>
          <p:cNvCxnSpPr/>
          <p:nvPr/>
        </p:nvCxnSpPr>
        <p:spPr>
          <a:xfrm>
            <a:off x="2373488" y="2546675"/>
            <a:ext cx="5102700" cy="8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2" name="Google Shape;82;p17"/>
          <p:cNvSpPr/>
          <p:nvPr/>
        </p:nvSpPr>
        <p:spPr>
          <a:xfrm>
            <a:off x="6137363" y="1909000"/>
            <a:ext cx="80700" cy="645300"/>
          </a:xfrm>
          <a:prstGeom prst="rightBrace">
            <a:avLst>
              <a:gd fmla="val 50000" name="adj1"/>
              <a:gd fmla="val 50000" name="adj2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7"/>
          <p:cNvSpPr txBox="1"/>
          <p:nvPr/>
        </p:nvSpPr>
        <p:spPr>
          <a:xfrm>
            <a:off x="6385763" y="2031550"/>
            <a:ext cx="838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+35%</a:t>
            </a:r>
            <a:endParaRPr/>
          </a:p>
        </p:txBody>
      </p:sp>
      <p:sp>
        <p:nvSpPr>
          <p:cNvPr id="84" name="Google Shape;84;p17"/>
          <p:cNvSpPr/>
          <p:nvPr/>
        </p:nvSpPr>
        <p:spPr>
          <a:xfrm>
            <a:off x="6137363" y="2608325"/>
            <a:ext cx="80700" cy="645300"/>
          </a:xfrm>
          <a:prstGeom prst="rightBrace">
            <a:avLst>
              <a:gd fmla="val 50000" name="adj1"/>
              <a:gd fmla="val 50000" name="adj2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7"/>
          <p:cNvSpPr txBox="1"/>
          <p:nvPr/>
        </p:nvSpPr>
        <p:spPr>
          <a:xfrm>
            <a:off x="6385763" y="2669700"/>
            <a:ext cx="838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-</a:t>
            </a:r>
            <a:r>
              <a:rPr lang="pt-BR"/>
              <a:t>37%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2571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O Ensino Superior melhora a renda de todos os grupos</a:t>
            </a:r>
            <a:endParaRPr/>
          </a:p>
        </p:txBody>
      </p:sp>
      <p:pic>
        <p:nvPicPr>
          <p:cNvPr id="91" name="Google Shape;91;p18" title="Gráfico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82263" y="1146625"/>
            <a:ext cx="6179475" cy="3820975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8"/>
          <p:cNvSpPr txBox="1"/>
          <p:nvPr/>
        </p:nvSpPr>
        <p:spPr>
          <a:xfrm>
            <a:off x="311700" y="4765975"/>
            <a:ext cx="3000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Fonte: RAIS/2021</a:t>
            </a:r>
            <a:endParaRPr sz="1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311700" y="1066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900"/>
              <a:t>Mas quanto maior a qualificação, maior a distância salarial entre os grupos</a:t>
            </a:r>
            <a:endParaRPr sz="1900"/>
          </a:p>
        </p:txBody>
      </p:sp>
      <p:pic>
        <p:nvPicPr>
          <p:cNvPr id="98" name="Google Shape;9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0488" y="2495800"/>
            <a:ext cx="1203825" cy="1203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90500" y="1174849"/>
            <a:ext cx="1203800" cy="12037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71800" y="3816802"/>
            <a:ext cx="1041199" cy="1041199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9"/>
          <p:cNvSpPr txBox="1"/>
          <p:nvPr/>
        </p:nvSpPr>
        <p:spPr>
          <a:xfrm>
            <a:off x="997500" y="4765975"/>
            <a:ext cx="3000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Fonte: RAIS/2021</a:t>
            </a:r>
            <a:endParaRPr sz="1000"/>
          </a:p>
        </p:txBody>
      </p:sp>
      <p:sp>
        <p:nvSpPr>
          <p:cNvPr id="102" name="Google Shape;102;p19"/>
          <p:cNvSpPr/>
          <p:nvPr/>
        </p:nvSpPr>
        <p:spPr>
          <a:xfrm>
            <a:off x="2342600" y="725225"/>
            <a:ext cx="1605600" cy="4296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9"/>
          <p:cNvSpPr txBox="1"/>
          <p:nvPr/>
        </p:nvSpPr>
        <p:spPr>
          <a:xfrm>
            <a:off x="2578175" y="1712719"/>
            <a:ext cx="1004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67% </a:t>
            </a:r>
            <a:endParaRPr b="1" sz="1800"/>
          </a:p>
        </p:txBody>
      </p:sp>
      <p:sp>
        <p:nvSpPr>
          <p:cNvPr id="104" name="Google Shape;104;p19"/>
          <p:cNvSpPr txBox="1"/>
          <p:nvPr/>
        </p:nvSpPr>
        <p:spPr>
          <a:xfrm>
            <a:off x="2578175" y="2824038"/>
            <a:ext cx="1004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61% </a:t>
            </a:r>
            <a:endParaRPr b="1" sz="1800"/>
          </a:p>
        </p:txBody>
      </p:sp>
      <p:sp>
        <p:nvSpPr>
          <p:cNvPr id="105" name="Google Shape;105;p19"/>
          <p:cNvSpPr/>
          <p:nvPr/>
        </p:nvSpPr>
        <p:spPr>
          <a:xfrm>
            <a:off x="4077564" y="725225"/>
            <a:ext cx="1770900" cy="4296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9"/>
          <p:cNvSpPr txBox="1"/>
          <p:nvPr/>
        </p:nvSpPr>
        <p:spPr>
          <a:xfrm>
            <a:off x="2743925" y="4079163"/>
            <a:ext cx="672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44%</a:t>
            </a:r>
            <a:r>
              <a:rPr b="1" lang="pt-BR" sz="18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endParaRPr b="1" sz="1800"/>
          </a:p>
        </p:txBody>
      </p:sp>
      <p:sp>
        <p:nvSpPr>
          <p:cNvPr id="107" name="Google Shape;107;p19"/>
          <p:cNvSpPr txBox="1"/>
          <p:nvPr/>
        </p:nvSpPr>
        <p:spPr>
          <a:xfrm>
            <a:off x="2307375" y="725225"/>
            <a:ext cx="1710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Ensino Superior Completo</a:t>
            </a:r>
            <a:endParaRPr b="1"/>
          </a:p>
        </p:txBody>
      </p:sp>
      <p:sp>
        <p:nvSpPr>
          <p:cNvPr id="108" name="Google Shape;108;p19"/>
          <p:cNvSpPr txBox="1"/>
          <p:nvPr/>
        </p:nvSpPr>
        <p:spPr>
          <a:xfrm>
            <a:off x="4156525" y="777925"/>
            <a:ext cx="1710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Ensino Médio Completo</a:t>
            </a:r>
            <a:endParaRPr b="1"/>
          </a:p>
        </p:txBody>
      </p:sp>
      <p:sp>
        <p:nvSpPr>
          <p:cNvPr id="109" name="Google Shape;109;p19"/>
          <p:cNvSpPr txBox="1"/>
          <p:nvPr/>
        </p:nvSpPr>
        <p:spPr>
          <a:xfrm>
            <a:off x="4544338" y="1712719"/>
            <a:ext cx="1004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83</a:t>
            </a:r>
            <a:r>
              <a:rPr b="1" lang="pt-BR" sz="18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% </a:t>
            </a:r>
            <a:endParaRPr b="1" sz="1800"/>
          </a:p>
        </p:txBody>
      </p:sp>
      <p:sp>
        <p:nvSpPr>
          <p:cNvPr id="110" name="Google Shape;110;p19"/>
          <p:cNvSpPr txBox="1"/>
          <p:nvPr/>
        </p:nvSpPr>
        <p:spPr>
          <a:xfrm>
            <a:off x="4509625" y="2824038"/>
            <a:ext cx="1004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7</a:t>
            </a:r>
            <a:r>
              <a:rPr b="1" lang="pt-BR" sz="18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1% </a:t>
            </a:r>
            <a:endParaRPr b="1" sz="1800"/>
          </a:p>
        </p:txBody>
      </p:sp>
      <p:sp>
        <p:nvSpPr>
          <p:cNvPr id="111" name="Google Shape;111;p19"/>
          <p:cNvSpPr txBox="1"/>
          <p:nvPr/>
        </p:nvSpPr>
        <p:spPr>
          <a:xfrm>
            <a:off x="4675375" y="4079163"/>
            <a:ext cx="672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61</a:t>
            </a:r>
            <a:r>
              <a:rPr b="1" lang="pt-BR" sz="18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% </a:t>
            </a:r>
            <a:endParaRPr b="1" sz="1800"/>
          </a:p>
        </p:txBody>
      </p:sp>
      <p:sp>
        <p:nvSpPr>
          <p:cNvPr id="112" name="Google Shape;112;p19"/>
          <p:cNvSpPr/>
          <p:nvPr/>
        </p:nvSpPr>
        <p:spPr>
          <a:xfrm>
            <a:off x="6002801" y="725225"/>
            <a:ext cx="1859700" cy="4296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9"/>
          <p:cNvSpPr txBox="1"/>
          <p:nvPr/>
        </p:nvSpPr>
        <p:spPr>
          <a:xfrm>
            <a:off x="6005675" y="777925"/>
            <a:ext cx="18597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Ensino Fundamental Completo</a:t>
            </a:r>
            <a:endParaRPr b="1"/>
          </a:p>
        </p:txBody>
      </p:sp>
      <p:sp>
        <p:nvSpPr>
          <p:cNvPr id="114" name="Google Shape;114;p19"/>
          <p:cNvSpPr txBox="1"/>
          <p:nvPr/>
        </p:nvSpPr>
        <p:spPr>
          <a:xfrm>
            <a:off x="6566437" y="1712719"/>
            <a:ext cx="1004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86</a:t>
            </a:r>
            <a:r>
              <a:rPr b="1" lang="pt-BR" sz="18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% </a:t>
            </a:r>
            <a:endParaRPr b="1" sz="1800"/>
          </a:p>
        </p:txBody>
      </p:sp>
      <p:sp>
        <p:nvSpPr>
          <p:cNvPr id="115" name="Google Shape;115;p19"/>
          <p:cNvSpPr txBox="1"/>
          <p:nvPr/>
        </p:nvSpPr>
        <p:spPr>
          <a:xfrm>
            <a:off x="6566413" y="2824038"/>
            <a:ext cx="1004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70</a:t>
            </a:r>
            <a:r>
              <a:rPr b="1" lang="pt-BR" sz="18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% </a:t>
            </a:r>
            <a:endParaRPr b="1" sz="1800"/>
          </a:p>
        </p:txBody>
      </p:sp>
      <p:sp>
        <p:nvSpPr>
          <p:cNvPr id="116" name="Google Shape;116;p19"/>
          <p:cNvSpPr txBox="1"/>
          <p:nvPr/>
        </p:nvSpPr>
        <p:spPr>
          <a:xfrm>
            <a:off x="6732163" y="4079163"/>
            <a:ext cx="672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62</a:t>
            </a:r>
            <a:r>
              <a:rPr b="1" lang="pt-BR" sz="18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% </a:t>
            </a:r>
            <a:endParaRPr b="1"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0"/>
          <p:cNvSpPr txBox="1"/>
          <p:nvPr>
            <p:ph type="title"/>
          </p:nvPr>
        </p:nvSpPr>
        <p:spPr>
          <a:xfrm>
            <a:off x="311700" y="194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pt-BR" sz="1920"/>
              <a:t>Entre pessoas com Ensino Superior completo que ocupam cargos de chefia, a desigualdade salarial é ainda maior</a:t>
            </a:r>
            <a:endParaRPr sz="1920"/>
          </a:p>
        </p:txBody>
      </p:sp>
      <p:pic>
        <p:nvPicPr>
          <p:cNvPr id="122" name="Google Shape;12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77963" y="2606837"/>
            <a:ext cx="1203825" cy="1203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79012" y="1251061"/>
            <a:ext cx="1203800" cy="12037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2525" y="2454837"/>
            <a:ext cx="1288100" cy="1288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2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959275" y="3893002"/>
            <a:ext cx="1041199" cy="1041199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20"/>
          <p:cNvSpPr txBox="1"/>
          <p:nvPr/>
        </p:nvSpPr>
        <p:spPr>
          <a:xfrm>
            <a:off x="1352825" y="2983563"/>
            <a:ext cx="1192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R$ 9.419,79</a:t>
            </a:r>
            <a:endParaRPr b="1"/>
          </a:p>
        </p:txBody>
      </p:sp>
      <p:sp>
        <p:nvSpPr>
          <p:cNvPr id="127" name="Google Shape;127;p20"/>
          <p:cNvSpPr txBox="1"/>
          <p:nvPr/>
        </p:nvSpPr>
        <p:spPr>
          <a:xfrm>
            <a:off x="4599882" y="1712400"/>
            <a:ext cx="1192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R$ 6.348,54</a:t>
            </a:r>
            <a:endParaRPr b="1"/>
          </a:p>
        </p:txBody>
      </p:sp>
      <p:sp>
        <p:nvSpPr>
          <p:cNvPr id="128" name="Google Shape;128;p20"/>
          <p:cNvSpPr txBox="1"/>
          <p:nvPr/>
        </p:nvSpPr>
        <p:spPr>
          <a:xfrm>
            <a:off x="4657198" y="3008638"/>
            <a:ext cx="1192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R$ 5.764,65</a:t>
            </a:r>
            <a:endParaRPr b="1"/>
          </a:p>
        </p:txBody>
      </p:sp>
      <p:sp>
        <p:nvSpPr>
          <p:cNvPr id="129" name="Google Shape;129;p20"/>
          <p:cNvSpPr txBox="1"/>
          <p:nvPr/>
        </p:nvSpPr>
        <p:spPr>
          <a:xfrm>
            <a:off x="4657196" y="4177925"/>
            <a:ext cx="1192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R$ 4.180,04</a:t>
            </a:r>
            <a:endParaRPr b="1"/>
          </a:p>
        </p:txBody>
      </p:sp>
      <p:sp>
        <p:nvSpPr>
          <p:cNvPr id="130" name="Google Shape;130;p20"/>
          <p:cNvSpPr/>
          <p:nvPr/>
        </p:nvSpPr>
        <p:spPr>
          <a:xfrm>
            <a:off x="4282325" y="1393525"/>
            <a:ext cx="1770900" cy="3491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0"/>
          <p:cNvSpPr/>
          <p:nvPr/>
        </p:nvSpPr>
        <p:spPr>
          <a:xfrm>
            <a:off x="168725" y="1545150"/>
            <a:ext cx="2376300" cy="3491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0"/>
          <p:cNvSpPr txBox="1"/>
          <p:nvPr/>
        </p:nvSpPr>
        <p:spPr>
          <a:xfrm>
            <a:off x="4197800" y="1580125"/>
            <a:ext cx="28887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65</a:t>
            </a:r>
            <a:r>
              <a:rPr b="1" lang="pt-BR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% da remuneração de um homem branco</a:t>
            </a:r>
            <a:endParaRPr b="1"/>
          </a:p>
        </p:txBody>
      </p:sp>
      <p:sp>
        <p:nvSpPr>
          <p:cNvPr id="133" name="Google Shape;133;p20"/>
          <p:cNvSpPr txBox="1"/>
          <p:nvPr/>
        </p:nvSpPr>
        <p:spPr>
          <a:xfrm>
            <a:off x="4197800" y="2900938"/>
            <a:ext cx="28887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31</a:t>
            </a:r>
            <a:r>
              <a:rPr b="1" lang="pt-BR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% da remuneração de um homem branco </a:t>
            </a:r>
            <a:endParaRPr b="1"/>
          </a:p>
        </p:txBody>
      </p:sp>
      <p:sp>
        <p:nvSpPr>
          <p:cNvPr id="134" name="Google Shape;134;p20"/>
          <p:cNvSpPr txBox="1"/>
          <p:nvPr/>
        </p:nvSpPr>
        <p:spPr>
          <a:xfrm>
            <a:off x="4197800" y="4150375"/>
            <a:ext cx="28887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24</a:t>
            </a:r>
            <a:r>
              <a:rPr b="1" lang="pt-BR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% da remuneração de um homem branco </a:t>
            </a:r>
            <a:endParaRPr b="1"/>
          </a:p>
        </p:txBody>
      </p:sp>
      <p:sp>
        <p:nvSpPr>
          <p:cNvPr id="135" name="Google Shape;135;p20"/>
          <p:cNvSpPr txBox="1"/>
          <p:nvPr/>
        </p:nvSpPr>
        <p:spPr>
          <a:xfrm>
            <a:off x="493850" y="1182175"/>
            <a:ext cx="1990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36" name="Google Shape;136;p20"/>
          <p:cNvSpPr txBox="1"/>
          <p:nvPr/>
        </p:nvSpPr>
        <p:spPr>
          <a:xfrm>
            <a:off x="311700" y="4765975"/>
            <a:ext cx="3000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Fonte: RAIS/2021</a:t>
            </a:r>
            <a:endParaRPr sz="1000"/>
          </a:p>
        </p:txBody>
      </p:sp>
      <p:sp>
        <p:nvSpPr>
          <p:cNvPr id="137" name="Google Shape;137;p20"/>
          <p:cNvSpPr txBox="1"/>
          <p:nvPr/>
        </p:nvSpPr>
        <p:spPr>
          <a:xfrm>
            <a:off x="5925" y="2500675"/>
            <a:ext cx="2671500" cy="127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20">
                <a:solidFill>
                  <a:schemeClr val="dk1"/>
                </a:solidFill>
              </a:rPr>
              <a:t>Membros Superiores do Poder Público, Dirigentes de Organizações de Interesse Público e de Empresas, Gerentes</a:t>
            </a:r>
            <a:endParaRPr sz="142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