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1" r:id="rId2"/>
    <p:sldMasterId id="2147483737" r:id="rId3"/>
    <p:sldMasterId id="2147483764" r:id="rId4"/>
  </p:sldMasterIdLst>
  <p:notesMasterIdLst>
    <p:notesMasterId r:id="rId14"/>
  </p:notesMasterIdLst>
  <p:sldIdLst>
    <p:sldId id="503" r:id="rId5"/>
    <p:sldId id="495" r:id="rId6"/>
    <p:sldId id="494" r:id="rId7"/>
    <p:sldId id="498" r:id="rId8"/>
    <p:sldId id="505" r:id="rId9"/>
    <p:sldId id="420" r:id="rId10"/>
    <p:sldId id="412" r:id="rId11"/>
    <p:sldId id="502" r:id="rId12"/>
    <p:sldId id="50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0000"/>
    <a:srgbClr val="F9FDFF"/>
    <a:srgbClr val="D8EBF0"/>
    <a:srgbClr val="C5E1E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666" autoAdjust="0"/>
    <p:restoredTop sz="85294" autoAdjust="0"/>
  </p:normalViewPr>
  <p:slideViewPr>
    <p:cSldViewPr snapToGrid="0" snapToObjects="1">
      <p:cViewPr>
        <p:scale>
          <a:sx n="77" d="100"/>
          <a:sy n="77" d="100"/>
        </p:scale>
        <p:origin x="33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fshc107\con-informacao\Estimativas%202016_17\Resultados\Distribuicao%20Geografica\tabelas%20Regioes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pt-BR" sz="1100"/>
              <a:t>Brasil - Mulheres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3830875422419047"/>
          <c:y val="0.10860805860805861"/>
          <c:w val="0.49093464850151486"/>
          <c:h val="0.7935467681924375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8C8786"/>
            </a:solidFill>
          </c:spPr>
          <c:invertIfNegative val="0"/>
          <c:dLbls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5,70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smtClean="0"/>
                      <a:t>17,10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smtClean="0"/>
                      <a:t>56,20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8C8786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graf!$F$117:$F$133</c:f>
              <c:strCache>
                <c:ptCount val="17"/>
                <c:pt idx="0">
                  <c:v>Linfoma de Hodgkin</c:v>
                </c:pt>
                <c:pt idx="1">
                  <c:v>Laringe</c:v>
                </c:pt>
                <c:pt idx="2">
                  <c:v>Bexiga</c:v>
                </c:pt>
                <c:pt idx="3">
                  <c:v>Pele Melanoma</c:v>
                </c:pt>
                <c:pt idx="4">
                  <c:v>Esôfago</c:v>
                </c:pt>
                <c:pt idx="5">
                  <c:v>Cavidade Oral</c:v>
                </c:pt>
                <c:pt idx="6">
                  <c:v>Leucemias</c:v>
                </c:pt>
                <c:pt idx="7">
                  <c:v>Sistema Nervoso Central</c:v>
                </c:pt>
                <c:pt idx="8">
                  <c:v>Linfoma não Hodgkin</c:v>
                </c:pt>
                <c:pt idx="9">
                  <c:v>Glândula Tireoide</c:v>
                </c:pt>
                <c:pt idx="10">
                  <c:v>Ovário</c:v>
                </c:pt>
                <c:pt idx="11">
                  <c:v>Corpo do útero</c:v>
                </c:pt>
                <c:pt idx="12">
                  <c:v>Estômago</c:v>
                </c:pt>
                <c:pt idx="13">
                  <c:v>Traqueia, Brônquio e Pulmão</c:v>
                </c:pt>
                <c:pt idx="14">
                  <c:v>Colo do útero</c:v>
                </c:pt>
                <c:pt idx="15">
                  <c:v>Cólon e Reto</c:v>
                </c:pt>
                <c:pt idx="16">
                  <c:v>Mama feminina</c:v>
                </c:pt>
              </c:strCache>
            </c:strRef>
          </c:cat>
          <c:val>
            <c:numRef>
              <c:f>graf!$G$117:$G$133</c:f>
              <c:numCache>
                <c:formatCode>General</c:formatCode>
                <c:ptCount val="17"/>
                <c:pt idx="0">
                  <c:v>0.93</c:v>
                </c:pt>
                <c:pt idx="1">
                  <c:v>0.94</c:v>
                </c:pt>
                <c:pt idx="2">
                  <c:v>2.39</c:v>
                </c:pt>
                <c:pt idx="3">
                  <c:v>2.59</c:v>
                </c:pt>
                <c:pt idx="4">
                  <c:v>2.76</c:v>
                </c:pt>
                <c:pt idx="5">
                  <c:v>4.21</c:v>
                </c:pt>
                <c:pt idx="6">
                  <c:v>4.38</c:v>
                </c:pt>
                <c:pt idx="7">
                  <c:v>4.68</c:v>
                </c:pt>
                <c:pt idx="8">
                  <c:v>4.88</c:v>
                </c:pt>
                <c:pt idx="9">
                  <c:v>5.7</c:v>
                </c:pt>
                <c:pt idx="10">
                  <c:v>5.95</c:v>
                </c:pt>
                <c:pt idx="11">
                  <c:v>6.74</c:v>
                </c:pt>
                <c:pt idx="12">
                  <c:v>7.37</c:v>
                </c:pt>
                <c:pt idx="13">
                  <c:v>10.54</c:v>
                </c:pt>
                <c:pt idx="14">
                  <c:v>15.85</c:v>
                </c:pt>
                <c:pt idx="15">
                  <c:v>17.100000000000001</c:v>
                </c:pt>
                <c:pt idx="16">
                  <c:v>56.2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476627000"/>
        <c:axId val="476620728"/>
      </c:barChart>
      <c:catAx>
        <c:axId val="476627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76620728"/>
        <c:crosses val="autoZero"/>
        <c:auto val="1"/>
        <c:lblAlgn val="ctr"/>
        <c:lblOffset val="100"/>
        <c:noMultiLvlLbl val="0"/>
      </c:catAx>
      <c:valAx>
        <c:axId val="476620728"/>
        <c:scaling>
          <c:orientation val="minMax"/>
          <c:max val="80"/>
          <c:min val="0"/>
        </c:scaling>
        <c:delete val="0"/>
        <c:axPos val="b"/>
        <c:numFmt formatCode="#,##0.00" sourceLinked="0"/>
        <c:majorTickMark val="out"/>
        <c:minorTickMark val="none"/>
        <c:tickLblPos val="nextTo"/>
        <c:crossAx val="476627000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Plan1!$B$14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76000"/>
                      <a:shade val="100000"/>
                      <a:satMod val="120000"/>
                    </a:schemeClr>
                  </a:gs>
                  <a:gs pos="69000">
                    <a:schemeClr val="accent1">
                      <a:shade val="76000"/>
                      <a:tint val="80000"/>
                      <a:shade val="100000"/>
                      <a:satMod val="150000"/>
                    </a:schemeClr>
                  </a:gs>
                  <a:gs pos="100000">
                    <a:schemeClr val="accent1">
                      <a:shade val="76000"/>
                      <a:tint val="50000"/>
                      <a:shade val="100000"/>
                      <a:satMod val="15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innerShdw blurRad="127000" dist="25400" dir="13500000">
                  <a:srgbClr val="C0C0C0">
                    <a:alpha val="75000"/>
                  </a:srgbClr>
                </a:innerShdw>
                <a:outerShdw blurRad="88900" dist="25400" dir="5400000" sx="102000" sy="102000" algn="ctr" rotWithShape="0">
                  <a:srgbClr val="C0C0C0">
                    <a:alpha val="40000"/>
                  </a:srgbClr>
                </a:outerShdw>
              </a:effectLst>
              <a:scene3d>
                <a:camera prst="perspectiveLeft" fov="300000"/>
                <a:lightRig rig="soft" dir="l">
                  <a:rot lat="0" lon="0" rev="4200000"/>
                </a:lightRig>
              </a:scene3d>
              <a:sp3d extrusionH="38100" prstMaterial="powder">
                <a:bevelT w="50800" h="88900" prst="convex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tint val="77000"/>
                      <a:shade val="100000"/>
                      <a:satMod val="120000"/>
                    </a:schemeClr>
                  </a:gs>
                  <a:gs pos="69000">
                    <a:schemeClr val="accent1">
                      <a:tint val="77000"/>
                      <a:tint val="80000"/>
                      <a:shade val="100000"/>
                      <a:satMod val="150000"/>
                    </a:schemeClr>
                  </a:gs>
                  <a:gs pos="100000">
                    <a:schemeClr val="accent1">
                      <a:tint val="77000"/>
                      <a:tint val="50000"/>
                      <a:shade val="100000"/>
                      <a:satMod val="15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innerShdw blurRad="127000" dist="25400" dir="13500000">
                  <a:srgbClr val="C0C0C0">
                    <a:alpha val="75000"/>
                  </a:srgbClr>
                </a:innerShdw>
                <a:outerShdw blurRad="88900" dist="25400" dir="5400000" sx="102000" sy="102000" algn="ctr" rotWithShape="0">
                  <a:srgbClr val="C0C0C0">
                    <a:alpha val="40000"/>
                  </a:srgbClr>
                </a:outerShdw>
              </a:effectLst>
              <a:scene3d>
                <a:camera prst="perspectiveLeft" fov="300000"/>
                <a:lightRig rig="soft" dir="l">
                  <a:rot lat="0" lon="0" rev="4200000"/>
                </a:lightRig>
              </a:scene3d>
              <a:sp3d extrusionH="38100" prstMaterial="powder">
                <a:bevelT w="50800" h="88900" prst="convex"/>
              </a:sp3d>
            </c:spPr>
          </c:dPt>
          <c:dLbls>
            <c:dLbl>
              <c:idx val="0"/>
              <c:layout/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Outros; </a:t>
                    </a:r>
                    <a:fld id="{10FC7FF1-A925-4368-9587-0A9804B766DE}" type="PERCENTAGE">
                      <a:rPr lang="en-US" baseline="0"/>
                      <a:pPr/>
                      <a:t>[PORCENTAGEM]</a:t>
                    </a:fld>
                    <a:endParaRPr lang="en-US" baseline="0" dirty="0" smtClean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Plan1!$A$15:$A$16</c:f>
              <c:strCache>
                <c:ptCount val="2"/>
                <c:pt idx="0">
                  <c:v>SUS</c:v>
                </c:pt>
                <c:pt idx="1">
                  <c:v>Outros</c:v>
                </c:pt>
              </c:strCache>
            </c:strRef>
          </c:cat>
          <c:val>
            <c:numRef>
              <c:f>Plan1!$B$15:$B$16</c:f>
              <c:numCache>
                <c:formatCode>0%</c:formatCode>
                <c:ptCount val="2"/>
                <c:pt idx="0">
                  <c:v>0.27</c:v>
                </c:pt>
                <c:pt idx="1">
                  <c:v>0.73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Plan1!$C$14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76000"/>
                            <a:shade val="100000"/>
                            <a:satMod val="120000"/>
                          </a:schemeClr>
                        </a:gs>
                        <a:gs pos="69000">
                          <a:schemeClr val="accent1">
                            <a:shade val="76000"/>
                            <a:tint val="80000"/>
                            <a:shade val="100000"/>
                            <a:satMod val="150000"/>
                          </a:schemeClr>
                        </a:gs>
                        <a:gs pos="100000">
                          <a:schemeClr val="accent1">
                            <a:shade val="76000"/>
                            <a:tint val="50000"/>
                            <a:shade val="100000"/>
                            <a:satMod val="150000"/>
                          </a:schemeClr>
                        </a:gs>
                      </a:gsLst>
                      <a:path path="circle">
                        <a:fillToRect l="100000" t="100000" r="100000" b="100000"/>
                      </a:path>
                    </a:gradFill>
                    <a:ln>
                      <a:noFill/>
                    </a:ln>
                    <a:effectLst>
                      <a:innerShdw blurRad="127000" dist="25400" dir="13500000">
                        <a:srgbClr val="C0C0C0">
                          <a:alpha val="75000"/>
                        </a:srgbClr>
                      </a:innerShdw>
                      <a:outerShdw blurRad="88900" dist="25400" dir="5400000" sx="102000" sy="102000" algn="ctr" rotWithShape="0">
                        <a:srgbClr val="C0C0C0">
                          <a:alpha val="40000"/>
                        </a:srgbClr>
                      </a:outerShdw>
                    </a:effectLst>
                    <a:scene3d>
                      <a:camera prst="perspectiveLeft" fov="300000"/>
                      <a:lightRig rig="soft" dir="l">
                        <a:rot lat="0" lon="0" rev="4200000"/>
                      </a:lightRig>
                    </a:scene3d>
                    <a:sp3d extrusionH="38100" prstMaterial="powder">
                      <a:bevelT w="50800" h="88900" prst="convex"/>
                    </a:sp3d>
                  </c:spPr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1">
                            <a:tint val="77000"/>
                            <a:shade val="100000"/>
                            <a:satMod val="120000"/>
                          </a:schemeClr>
                        </a:gs>
                        <a:gs pos="69000">
                          <a:schemeClr val="accent1">
                            <a:tint val="77000"/>
                            <a:tint val="80000"/>
                            <a:shade val="100000"/>
                            <a:satMod val="150000"/>
                          </a:schemeClr>
                        </a:gs>
                        <a:gs pos="100000">
                          <a:schemeClr val="accent1">
                            <a:tint val="77000"/>
                            <a:tint val="50000"/>
                            <a:shade val="100000"/>
                            <a:satMod val="150000"/>
                          </a:schemeClr>
                        </a:gs>
                      </a:gsLst>
                      <a:path path="circle">
                        <a:fillToRect l="100000" t="100000" r="100000" b="100000"/>
                      </a:path>
                    </a:gradFill>
                    <a:ln>
                      <a:noFill/>
                    </a:ln>
                    <a:effectLst>
                      <a:innerShdw blurRad="127000" dist="25400" dir="13500000">
                        <a:srgbClr val="C0C0C0">
                          <a:alpha val="75000"/>
                        </a:srgbClr>
                      </a:innerShdw>
                      <a:outerShdw blurRad="88900" dist="25400" dir="5400000" sx="102000" sy="102000" algn="ctr" rotWithShape="0">
                        <a:srgbClr val="C0C0C0">
                          <a:alpha val="40000"/>
                        </a:srgbClr>
                      </a:outerShdw>
                    </a:effectLst>
                    <a:scene3d>
                      <a:camera prst="perspectiveLeft" fov="300000"/>
                      <a:lightRig rig="soft" dir="l">
                        <a:rot lat="0" lon="0" rev="4200000"/>
                      </a:lightRig>
                    </a:scene3d>
                    <a:sp3d extrusionH="38100" prstMaterial="powder">
                      <a:bevelT w="50800" h="88900" prst="convex"/>
                    </a:sp3d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Plan1!$A$15:$A$16</c15:sqref>
                        </c15:formulaRef>
                      </c:ext>
                    </c:extLst>
                    <c:strCache>
                      <c:ptCount val="2"/>
                      <c:pt idx="0">
                        <c:v>SUS</c:v>
                      </c:pt>
                      <c:pt idx="1">
                        <c:v>Outros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Plan1!$C$15:$C$16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5E14F-CEC8-4A4E-B922-805B77C531CB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69FBF-0215-D34C-9242-155BC4CB04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4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9FBF-0215-D34C-9242-155BC4CB043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952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217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6784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0407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136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859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027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51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09401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30893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5915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507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</a:pPr>
            <a:endParaRPr sz="320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10/19/2016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10/19/2016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5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10/19/2016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0995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10/19/2016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10/19/2016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8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10/19/2016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10/19/2016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1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10/19/2016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61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10/19/2016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5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10/19/2016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7496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10/19/2016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50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10/19/2016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25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8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7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5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4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42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31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9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8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A5C15-BD8C-47CB-A494-1629A5DCEA2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681F0-F08B-4339-85D1-B0A13FF9ACF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0050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7EB9F-89F8-477C-AC08-7571E689E55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DB0B4-475E-4325-8029-134C1F692C1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23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2523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1pPr>
            <a:lvl2pPr marL="288533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2pPr>
            <a:lvl3pPr marL="57706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65599" indent="0">
              <a:buNone/>
              <a:defRPr sz="889">
                <a:solidFill>
                  <a:schemeClr val="tx1">
                    <a:tint val="75000"/>
                  </a:schemeClr>
                </a:solidFill>
              </a:defRPr>
            </a:lvl4pPr>
            <a:lvl5pPr marL="1154132" indent="0">
              <a:buNone/>
              <a:defRPr sz="889">
                <a:solidFill>
                  <a:schemeClr val="tx1">
                    <a:tint val="75000"/>
                  </a:schemeClr>
                </a:solidFill>
              </a:defRPr>
            </a:lvl5pPr>
            <a:lvl6pPr marL="1442665" indent="0">
              <a:buNone/>
              <a:defRPr sz="889">
                <a:solidFill>
                  <a:schemeClr val="tx1">
                    <a:tint val="75000"/>
                  </a:schemeClr>
                </a:solidFill>
              </a:defRPr>
            </a:lvl6pPr>
            <a:lvl7pPr marL="1731198" indent="0">
              <a:buNone/>
              <a:defRPr sz="889">
                <a:solidFill>
                  <a:schemeClr val="tx1">
                    <a:tint val="75000"/>
                  </a:schemeClr>
                </a:solidFill>
              </a:defRPr>
            </a:lvl7pPr>
            <a:lvl8pPr marL="2019732" indent="0">
              <a:buNone/>
              <a:defRPr sz="889">
                <a:solidFill>
                  <a:schemeClr val="tx1">
                    <a:tint val="75000"/>
                  </a:schemeClr>
                </a:solidFill>
              </a:defRPr>
            </a:lvl8pPr>
            <a:lvl9pPr marL="2308265" indent="0">
              <a:buNone/>
              <a:defRPr sz="8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3CAB0-BB27-4AEC-AC96-AB2D3C24E95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6C34F-8F90-4F2D-8785-E77FB13AD19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829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1777"/>
            </a:lvl1pPr>
            <a:lvl2pPr>
              <a:defRPr sz="1524"/>
            </a:lvl2pPr>
            <a:lvl3pPr>
              <a:defRPr sz="1270"/>
            </a:lvl3pPr>
            <a:lvl4pPr>
              <a:defRPr sz="1143"/>
            </a:lvl4pPr>
            <a:lvl5pPr>
              <a:defRPr sz="1143"/>
            </a:lvl5pPr>
            <a:lvl6pPr>
              <a:defRPr sz="1143"/>
            </a:lvl6pPr>
            <a:lvl7pPr>
              <a:defRPr sz="1143"/>
            </a:lvl7pPr>
            <a:lvl8pPr>
              <a:defRPr sz="1143"/>
            </a:lvl8pPr>
            <a:lvl9pPr>
              <a:defRPr sz="1143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1777"/>
            </a:lvl1pPr>
            <a:lvl2pPr>
              <a:defRPr sz="1524"/>
            </a:lvl2pPr>
            <a:lvl3pPr>
              <a:defRPr sz="1270"/>
            </a:lvl3pPr>
            <a:lvl4pPr>
              <a:defRPr sz="1143"/>
            </a:lvl4pPr>
            <a:lvl5pPr>
              <a:defRPr sz="1143"/>
            </a:lvl5pPr>
            <a:lvl6pPr>
              <a:defRPr sz="1143"/>
            </a:lvl6pPr>
            <a:lvl7pPr>
              <a:defRPr sz="1143"/>
            </a:lvl7pPr>
            <a:lvl8pPr>
              <a:defRPr sz="1143"/>
            </a:lvl8pPr>
            <a:lvl9pPr>
              <a:defRPr sz="1143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5C7D8-C9C0-45EA-9B66-61FE8DB95F1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A18B3-1779-4A93-A66B-2B2487FCCC7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6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1524" b="1"/>
            </a:lvl1pPr>
            <a:lvl2pPr marL="288533" indent="0">
              <a:buNone/>
              <a:defRPr sz="1270" b="1"/>
            </a:lvl2pPr>
            <a:lvl3pPr marL="577066" indent="0">
              <a:buNone/>
              <a:defRPr sz="1143" b="1"/>
            </a:lvl3pPr>
            <a:lvl4pPr marL="865599" indent="0">
              <a:buNone/>
              <a:defRPr sz="1000" b="1"/>
            </a:lvl4pPr>
            <a:lvl5pPr marL="1154132" indent="0">
              <a:buNone/>
              <a:defRPr sz="1000" b="1"/>
            </a:lvl5pPr>
            <a:lvl6pPr marL="1442665" indent="0">
              <a:buNone/>
              <a:defRPr sz="1000" b="1"/>
            </a:lvl6pPr>
            <a:lvl7pPr marL="1731198" indent="0">
              <a:buNone/>
              <a:defRPr sz="1000" b="1"/>
            </a:lvl7pPr>
            <a:lvl8pPr marL="2019732" indent="0">
              <a:buNone/>
              <a:defRPr sz="1000" b="1"/>
            </a:lvl8pPr>
            <a:lvl9pPr marL="2308265" indent="0">
              <a:buNone/>
              <a:defRPr sz="10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1524"/>
            </a:lvl1pPr>
            <a:lvl2pPr>
              <a:defRPr sz="1270"/>
            </a:lvl2pPr>
            <a:lvl3pPr>
              <a:defRPr sz="1143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524" b="1"/>
            </a:lvl1pPr>
            <a:lvl2pPr marL="288533" indent="0">
              <a:buNone/>
              <a:defRPr sz="1270" b="1"/>
            </a:lvl2pPr>
            <a:lvl3pPr marL="577066" indent="0">
              <a:buNone/>
              <a:defRPr sz="1143" b="1"/>
            </a:lvl3pPr>
            <a:lvl4pPr marL="865599" indent="0">
              <a:buNone/>
              <a:defRPr sz="1000" b="1"/>
            </a:lvl4pPr>
            <a:lvl5pPr marL="1154132" indent="0">
              <a:buNone/>
              <a:defRPr sz="1000" b="1"/>
            </a:lvl5pPr>
            <a:lvl6pPr marL="1442665" indent="0">
              <a:buNone/>
              <a:defRPr sz="1000" b="1"/>
            </a:lvl6pPr>
            <a:lvl7pPr marL="1731198" indent="0">
              <a:buNone/>
              <a:defRPr sz="1000" b="1"/>
            </a:lvl7pPr>
            <a:lvl8pPr marL="2019732" indent="0">
              <a:buNone/>
              <a:defRPr sz="1000" b="1"/>
            </a:lvl8pPr>
            <a:lvl9pPr marL="2308265" indent="0">
              <a:buNone/>
              <a:defRPr sz="10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524"/>
            </a:lvl1pPr>
            <a:lvl2pPr>
              <a:defRPr sz="1270"/>
            </a:lvl2pPr>
            <a:lvl3pPr>
              <a:defRPr sz="1143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46C71-E9DB-41D2-B5DC-39EE6866286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0BD78-3ABF-40CC-B0CC-5F4B6184769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283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61429-10CC-49EC-90A2-CC539EE588C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7A06F-0C20-41FB-936A-9765F053065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060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C8B66-4C8C-416B-8B21-F99CC3B7C52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1C12B-7AE9-45D8-BBC7-90F53142827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92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27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015"/>
            </a:lvl1pPr>
            <a:lvl2pPr>
              <a:defRPr sz="1777"/>
            </a:lvl2pPr>
            <a:lvl3pPr>
              <a:defRPr sz="1524"/>
            </a:lvl3pPr>
            <a:lvl4pPr>
              <a:defRPr sz="1270"/>
            </a:lvl4pPr>
            <a:lvl5pPr>
              <a:defRPr sz="1270"/>
            </a:lvl5pPr>
            <a:lvl6pPr>
              <a:defRPr sz="1270"/>
            </a:lvl6pPr>
            <a:lvl7pPr>
              <a:defRPr sz="1270"/>
            </a:lvl7pPr>
            <a:lvl8pPr>
              <a:defRPr sz="1270"/>
            </a:lvl8pPr>
            <a:lvl9pPr>
              <a:defRPr sz="127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889"/>
            </a:lvl1pPr>
            <a:lvl2pPr marL="288533" indent="0">
              <a:buNone/>
              <a:defRPr sz="746"/>
            </a:lvl2pPr>
            <a:lvl3pPr marL="577066" indent="0">
              <a:buNone/>
              <a:defRPr sz="635"/>
            </a:lvl3pPr>
            <a:lvl4pPr marL="865599" indent="0">
              <a:buNone/>
              <a:defRPr sz="555"/>
            </a:lvl4pPr>
            <a:lvl5pPr marL="1154132" indent="0">
              <a:buNone/>
              <a:defRPr sz="555"/>
            </a:lvl5pPr>
            <a:lvl6pPr marL="1442665" indent="0">
              <a:buNone/>
              <a:defRPr sz="555"/>
            </a:lvl6pPr>
            <a:lvl7pPr marL="1731198" indent="0">
              <a:buNone/>
              <a:defRPr sz="555"/>
            </a:lvl7pPr>
            <a:lvl8pPr marL="2019732" indent="0">
              <a:buNone/>
              <a:defRPr sz="555"/>
            </a:lvl8pPr>
            <a:lvl9pPr marL="2308265" indent="0">
              <a:buNone/>
              <a:defRPr sz="55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2F24D-33CD-4C7E-93DD-80E69248995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02E9D-34E1-446F-A184-F801788E58F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39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27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015"/>
            </a:lvl1pPr>
            <a:lvl2pPr marL="288533" indent="0">
              <a:buNone/>
              <a:defRPr sz="1777"/>
            </a:lvl2pPr>
            <a:lvl3pPr marL="577066" indent="0">
              <a:buNone/>
              <a:defRPr sz="1524"/>
            </a:lvl3pPr>
            <a:lvl4pPr marL="865599" indent="0">
              <a:buNone/>
              <a:defRPr sz="1270"/>
            </a:lvl4pPr>
            <a:lvl5pPr marL="1154132" indent="0">
              <a:buNone/>
              <a:defRPr sz="1270"/>
            </a:lvl5pPr>
            <a:lvl6pPr marL="1442665" indent="0">
              <a:buNone/>
              <a:defRPr sz="1270"/>
            </a:lvl6pPr>
            <a:lvl7pPr marL="1731198" indent="0">
              <a:buNone/>
              <a:defRPr sz="1270"/>
            </a:lvl7pPr>
            <a:lvl8pPr marL="2019732" indent="0">
              <a:buNone/>
              <a:defRPr sz="1270"/>
            </a:lvl8pPr>
            <a:lvl9pPr marL="2308265" indent="0">
              <a:buNone/>
              <a:defRPr sz="127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889"/>
            </a:lvl1pPr>
            <a:lvl2pPr marL="288533" indent="0">
              <a:buNone/>
              <a:defRPr sz="746"/>
            </a:lvl2pPr>
            <a:lvl3pPr marL="577066" indent="0">
              <a:buNone/>
              <a:defRPr sz="635"/>
            </a:lvl3pPr>
            <a:lvl4pPr marL="865599" indent="0">
              <a:buNone/>
              <a:defRPr sz="555"/>
            </a:lvl4pPr>
            <a:lvl5pPr marL="1154132" indent="0">
              <a:buNone/>
              <a:defRPr sz="555"/>
            </a:lvl5pPr>
            <a:lvl6pPr marL="1442665" indent="0">
              <a:buNone/>
              <a:defRPr sz="555"/>
            </a:lvl6pPr>
            <a:lvl7pPr marL="1731198" indent="0">
              <a:buNone/>
              <a:defRPr sz="555"/>
            </a:lvl7pPr>
            <a:lvl8pPr marL="2019732" indent="0">
              <a:buNone/>
              <a:defRPr sz="555"/>
            </a:lvl8pPr>
            <a:lvl9pPr marL="2308265" indent="0">
              <a:buNone/>
              <a:defRPr sz="55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5541F-7920-4726-9088-C3B3436E703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D859B-CB59-43AF-936A-29B43C85E25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05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198C0-3791-462C-AA48-979C71E7D6F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0F9B7-8C33-4A48-856B-6150DB35351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291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95B48-C1BC-4E17-ACB3-2C1DE9A0A2F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59E9F-52DD-4996-80A9-1EA506C4601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2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2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51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>
                <a:solidFill>
                  <a:prstClr val="white"/>
                </a:solidFill>
                <a:cs typeface="Arial" pitchFamily="34" charset="0"/>
              </a:rPr>
              <a:pPr/>
              <a:t>10/19/2016</a:t>
            </a:fld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>
                <a:solidFill>
                  <a:prstClr val="white"/>
                </a:solidFill>
                <a:cs typeface="Arial" pitchFamily="34" charset="0"/>
              </a:rPr>
              <a:pPr/>
              <a:t>‹nº›</a:t>
            </a:fld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0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5555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380" y="274562"/>
            <a:ext cx="82292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3621" tIns="181810" rIns="363621" bIns="1818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380" y="1600200"/>
            <a:ext cx="8229242" cy="45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3621" tIns="181810" rIns="363621" bIns="1818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380" y="6356350"/>
            <a:ext cx="2133242" cy="365276"/>
          </a:xfrm>
          <a:prstGeom prst="rect">
            <a:avLst/>
          </a:prstGeom>
        </p:spPr>
        <p:txBody>
          <a:bodyPr vert="horz" lIns="363621" tIns="181810" rIns="363621" bIns="181810" rtlCol="0" anchor="ctr"/>
          <a:lstStyle>
            <a:lvl1pPr algn="l" defTabSz="577066" fontAlgn="auto">
              <a:spcBef>
                <a:spcPts val="0"/>
              </a:spcBef>
              <a:spcAft>
                <a:spcPts val="0"/>
              </a:spcAft>
              <a:defRPr sz="746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C0758F-0B7B-4E90-B5E6-BE65AF8DA69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155" y="6356350"/>
            <a:ext cx="2895690" cy="365276"/>
          </a:xfrm>
          <a:prstGeom prst="rect">
            <a:avLst/>
          </a:prstGeom>
        </p:spPr>
        <p:txBody>
          <a:bodyPr vert="horz" lIns="363621" tIns="181810" rIns="363621" bIns="181810" rtlCol="0" anchor="ctr"/>
          <a:lstStyle>
            <a:lvl1pPr algn="ctr" defTabSz="577066" fontAlgn="auto">
              <a:spcBef>
                <a:spcPts val="0"/>
              </a:spcBef>
              <a:spcAft>
                <a:spcPts val="0"/>
              </a:spcAft>
              <a:defRPr sz="74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380" y="6356350"/>
            <a:ext cx="2133242" cy="365276"/>
          </a:xfrm>
          <a:prstGeom prst="rect">
            <a:avLst/>
          </a:prstGeom>
        </p:spPr>
        <p:txBody>
          <a:bodyPr vert="horz" lIns="363621" tIns="181810" rIns="363621" bIns="181810" rtlCol="0" anchor="ctr"/>
          <a:lstStyle>
            <a:lvl1pPr algn="r" defTabSz="577066" fontAlgn="auto">
              <a:spcBef>
                <a:spcPts val="0"/>
              </a:spcBef>
              <a:spcAft>
                <a:spcPts val="0"/>
              </a:spcAft>
              <a:defRPr sz="746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4D849F-FE7A-4A14-9562-EC7A8D45344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1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defTabSz="576972" rtl="0" fontAlgn="base">
        <a:spcBef>
          <a:spcPct val="0"/>
        </a:spcBef>
        <a:spcAft>
          <a:spcPct val="0"/>
        </a:spcAft>
        <a:defRPr sz="277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76972" rtl="0" fontAlgn="base">
        <a:spcBef>
          <a:spcPct val="0"/>
        </a:spcBef>
        <a:spcAft>
          <a:spcPct val="0"/>
        </a:spcAft>
        <a:defRPr sz="2777">
          <a:solidFill>
            <a:schemeClr val="tx1"/>
          </a:solidFill>
          <a:latin typeface="Calibri" pitchFamily="34" charset="0"/>
        </a:defRPr>
      </a:lvl2pPr>
      <a:lvl3pPr algn="ctr" defTabSz="576972" rtl="0" fontAlgn="base">
        <a:spcBef>
          <a:spcPct val="0"/>
        </a:spcBef>
        <a:spcAft>
          <a:spcPct val="0"/>
        </a:spcAft>
        <a:defRPr sz="2777">
          <a:solidFill>
            <a:schemeClr val="tx1"/>
          </a:solidFill>
          <a:latin typeface="Calibri" pitchFamily="34" charset="0"/>
        </a:defRPr>
      </a:lvl3pPr>
      <a:lvl4pPr algn="ctr" defTabSz="576972" rtl="0" fontAlgn="base">
        <a:spcBef>
          <a:spcPct val="0"/>
        </a:spcBef>
        <a:spcAft>
          <a:spcPct val="0"/>
        </a:spcAft>
        <a:defRPr sz="2777">
          <a:solidFill>
            <a:schemeClr val="tx1"/>
          </a:solidFill>
          <a:latin typeface="Calibri" pitchFamily="34" charset="0"/>
        </a:defRPr>
      </a:lvl4pPr>
      <a:lvl5pPr algn="ctr" defTabSz="576972" rtl="0" fontAlgn="base">
        <a:spcBef>
          <a:spcPct val="0"/>
        </a:spcBef>
        <a:spcAft>
          <a:spcPct val="0"/>
        </a:spcAft>
        <a:defRPr sz="2777">
          <a:solidFill>
            <a:schemeClr val="tx1"/>
          </a:solidFill>
          <a:latin typeface="Calibri" pitchFamily="34" charset="0"/>
        </a:defRPr>
      </a:lvl5pPr>
      <a:lvl6pPr marL="67493" algn="ctr" defTabSz="576972" rtl="0" fontAlgn="base">
        <a:spcBef>
          <a:spcPct val="0"/>
        </a:spcBef>
        <a:spcAft>
          <a:spcPct val="0"/>
        </a:spcAft>
        <a:defRPr sz="2777">
          <a:solidFill>
            <a:schemeClr val="tx1"/>
          </a:solidFill>
          <a:latin typeface="Calibri" pitchFamily="34" charset="0"/>
        </a:defRPr>
      </a:lvl6pPr>
      <a:lvl7pPr marL="134986" algn="ctr" defTabSz="576972" rtl="0" fontAlgn="base">
        <a:spcBef>
          <a:spcPct val="0"/>
        </a:spcBef>
        <a:spcAft>
          <a:spcPct val="0"/>
        </a:spcAft>
        <a:defRPr sz="2777">
          <a:solidFill>
            <a:schemeClr val="tx1"/>
          </a:solidFill>
          <a:latin typeface="Calibri" pitchFamily="34" charset="0"/>
        </a:defRPr>
      </a:lvl7pPr>
      <a:lvl8pPr marL="202479" algn="ctr" defTabSz="576972" rtl="0" fontAlgn="base">
        <a:spcBef>
          <a:spcPct val="0"/>
        </a:spcBef>
        <a:spcAft>
          <a:spcPct val="0"/>
        </a:spcAft>
        <a:defRPr sz="2777">
          <a:solidFill>
            <a:schemeClr val="tx1"/>
          </a:solidFill>
          <a:latin typeface="Calibri" pitchFamily="34" charset="0"/>
        </a:defRPr>
      </a:lvl8pPr>
      <a:lvl9pPr marL="269973" algn="ctr" defTabSz="576972" rtl="0" fontAlgn="base">
        <a:spcBef>
          <a:spcPct val="0"/>
        </a:spcBef>
        <a:spcAft>
          <a:spcPct val="0"/>
        </a:spcAft>
        <a:defRPr sz="2777">
          <a:solidFill>
            <a:schemeClr val="tx1"/>
          </a:solidFill>
          <a:latin typeface="Calibri" pitchFamily="34" charset="0"/>
        </a:defRPr>
      </a:lvl9pPr>
    </p:titleStyle>
    <p:bodyStyle>
      <a:lvl1pPr marL="216306" indent="-216306" algn="l" defTabSz="576972" rtl="0" fontAlgn="base">
        <a:spcBef>
          <a:spcPct val="20000"/>
        </a:spcBef>
        <a:spcAft>
          <a:spcPct val="0"/>
        </a:spcAft>
        <a:buFont typeface="Arial" charset="0"/>
        <a:buChar char="•"/>
        <a:defRPr sz="2015" kern="1200">
          <a:solidFill>
            <a:schemeClr val="tx1"/>
          </a:solidFill>
          <a:latin typeface="+mn-lt"/>
          <a:ea typeface="+mn-ea"/>
          <a:cs typeface="+mn-cs"/>
        </a:defRPr>
      </a:lvl1pPr>
      <a:lvl2pPr marL="468702" indent="-180216" algn="l" defTabSz="576972" rtl="0" fontAlgn="base">
        <a:spcBef>
          <a:spcPct val="20000"/>
        </a:spcBef>
        <a:spcAft>
          <a:spcPct val="0"/>
        </a:spcAft>
        <a:buFont typeface="Arial" charset="0"/>
        <a:buChar char="–"/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721333" indent="-144126" algn="l" defTabSz="576972" rtl="0" fontAlgn="base">
        <a:spcBef>
          <a:spcPct val="20000"/>
        </a:spcBef>
        <a:spcAft>
          <a:spcPct val="0"/>
        </a:spcAft>
        <a:buFont typeface="Arial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009819" indent="-144126" algn="l" defTabSz="576972" rtl="0" fontAlgn="base">
        <a:spcBef>
          <a:spcPct val="20000"/>
        </a:spcBef>
        <a:spcAft>
          <a:spcPct val="0"/>
        </a:spcAft>
        <a:buFont typeface="Arial" charset="0"/>
        <a:buChar char="–"/>
        <a:defRPr sz="1270" kern="1200">
          <a:solidFill>
            <a:schemeClr val="tx1"/>
          </a:solidFill>
          <a:latin typeface="+mn-lt"/>
          <a:ea typeface="+mn-ea"/>
          <a:cs typeface="+mn-cs"/>
        </a:defRPr>
      </a:lvl4pPr>
      <a:lvl5pPr marL="1298305" indent="-144126" algn="l" defTabSz="576972" rtl="0" fontAlgn="base">
        <a:spcBef>
          <a:spcPct val="20000"/>
        </a:spcBef>
        <a:spcAft>
          <a:spcPct val="0"/>
        </a:spcAft>
        <a:buFont typeface="Arial" charset="0"/>
        <a:buChar char="»"/>
        <a:defRPr sz="1270" kern="1200">
          <a:solidFill>
            <a:schemeClr val="tx1"/>
          </a:solidFill>
          <a:latin typeface="+mn-lt"/>
          <a:ea typeface="+mn-ea"/>
          <a:cs typeface="+mn-cs"/>
        </a:defRPr>
      </a:lvl5pPr>
      <a:lvl6pPr marL="1586932" indent="-144267" algn="l" defTabSz="577066" rtl="0" eaLnBrk="1" latinLnBrk="0" hangingPunct="1">
        <a:spcBef>
          <a:spcPct val="20000"/>
        </a:spcBef>
        <a:buFont typeface="Arial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6pPr>
      <a:lvl7pPr marL="1875465" indent="-144267" algn="l" defTabSz="577066" rtl="0" eaLnBrk="1" latinLnBrk="0" hangingPunct="1">
        <a:spcBef>
          <a:spcPct val="20000"/>
        </a:spcBef>
        <a:buFont typeface="Arial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7pPr>
      <a:lvl8pPr marL="2163998" indent="-144267" algn="l" defTabSz="577066" rtl="0" eaLnBrk="1" latinLnBrk="0" hangingPunct="1">
        <a:spcBef>
          <a:spcPct val="20000"/>
        </a:spcBef>
        <a:buFont typeface="Arial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8pPr>
      <a:lvl9pPr marL="2452531" indent="-144267" algn="l" defTabSz="577066" rtl="0" eaLnBrk="1" latinLnBrk="0" hangingPunct="1">
        <a:spcBef>
          <a:spcPct val="20000"/>
        </a:spcBef>
        <a:buFont typeface="Arial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77066" rtl="0" eaLnBrk="1" latinLnBrk="0" hangingPunct="1">
        <a:defRPr sz="1143" kern="1200">
          <a:solidFill>
            <a:schemeClr val="tx1"/>
          </a:solidFill>
          <a:latin typeface="+mn-lt"/>
          <a:ea typeface="+mn-ea"/>
          <a:cs typeface="+mn-cs"/>
        </a:defRPr>
      </a:lvl1pPr>
      <a:lvl2pPr marL="288533" algn="l" defTabSz="577066" rtl="0" eaLnBrk="1" latinLnBrk="0" hangingPunct="1">
        <a:defRPr sz="1143" kern="1200">
          <a:solidFill>
            <a:schemeClr val="tx1"/>
          </a:solidFill>
          <a:latin typeface="+mn-lt"/>
          <a:ea typeface="+mn-ea"/>
          <a:cs typeface="+mn-cs"/>
        </a:defRPr>
      </a:lvl2pPr>
      <a:lvl3pPr marL="577066" algn="l" defTabSz="577066" rtl="0" eaLnBrk="1" latinLnBrk="0" hangingPunct="1">
        <a:defRPr sz="1143" kern="1200">
          <a:solidFill>
            <a:schemeClr val="tx1"/>
          </a:solidFill>
          <a:latin typeface="+mn-lt"/>
          <a:ea typeface="+mn-ea"/>
          <a:cs typeface="+mn-cs"/>
        </a:defRPr>
      </a:lvl3pPr>
      <a:lvl4pPr marL="865599" algn="l" defTabSz="577066" rtl="0" eaLnBrk="1" latinLnBrk="0" hangingPunct="1">
        <a:defRPr sz="1143" kern="1200">
          <a:solidFill>
            <a:schemeClr val="tx1"/>
          </a:solidFill>
          <a:latin typeface="+mn-lt"/>
          <a:ea typeface="+mn-ea"/>
          <a:cs typeface="+mn-cs"/>
        </a:defRPr>
      </a:lvl4pPr>
      <a:lvl5pPr marL="1154132" algn="l" defTabSz="577066" rtl="0" eaLnBrk="1" latinLnBrk="0" hangingPunct="1">
        <a:defRPr sz="1143" kern="1200">
          <a:solidFill>
            <a:schemeClr val="tx1"/>
          </a:solidFill>
          <a:latin typeface="+mn-lt"/>
          <a:ea typeface="+mn-ea"/>
          <a:cs typeface="+mn-cs"/>
        </a:defRPr>
      </a:lvl5pPr>
      <a:lvl6pPr marL="1442665" algn="l" defTabSz="577066" rtl="0" eaLnBrk="1" latinLnBrk="0" hangingPunct="1">
        <a:defRPr sz="1143" kern="1200">
          <a:solidFill>
            <a:schemeClr val="tx1"/>
          </a:solidFill>
          <a:latin typeface="+mn-lt"/>
          <a:ea typeface="+mn-ea"/>
          <a:cs typeface="+mn-cs"/>
        </a:defRPr>
      </a:lvl6pPr>
      <a:lvl7pPr marL="1731198" algn="l" defTabSz="577066" rtl="0" eaLnBrk="1" latinLnBrk="0" hangingPunct="1">
        <a:defRPr sz="1143" kern="1200">
          <a:solidFill>
            <a:schemeClr val="tx1"/>
          </a:solidFill>
          <a:latin typeface="+mn-lt"/>
          <a:ea typeface="+mn-ea"/>
          <a:cs typeface="+mn-cs"/>
        </a:defRPr>
      </a:lvl7pPr>
      <a:lvl8pPr marL="2019732" algn="l" defTabSz="577066" rtl="0" eaLnBrk="1" latinLnBrk="0" hangingPunct="1">
        <a:defRPr sz="1143" kern="1200">
          <a:solidFill>
            <a:schemeClr val="tx1"/>
          </a:solidFill>
          <a:latin typeface="+mn-lt"/>
          <a:ea typeface="+mn-ea"/>
          <a:cs typeface="+mn-cs"/>
        </a:defRPr>
      </a:lvl8pPr>
      <a:lvl9pPr marL="2308265" algn="l" defTabSz="577066" rtl="0" eaLnBrk="1" latinLnBrk="0" hangingPunct="1">
        <a:defRPr sz="11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45156" y="2641618"/>
            <a:ext cx="8231703" cy="647387"/>
          </a:xfr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pt-BR" sz="3200" b="1" dirty="0" smtClean="0"/>
              <a:t>Desafios </a:t>
            </a:r>
            <a:r>
              <a:rPr lang="pt-BR" sz="3200" b="1" dirty="0" smtClean="0"/>
              <a:t>contra o câncer de mama em 2016</a:t>
            </a:r>
            <a:endParaRPr lang="pt-BR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405615" y="4648484"/>
            <a:ext cx="6499225" cy="71225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Ruffo de Freitas Júnior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Presidente da Sociedade Brasileira de Mastologia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72982" y="50046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74" y="8865"/>
            <a:ext cx="4977161" cy="16303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06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7"/>
          <p:cNvSpPr txBox="1">
            <a:spLocks noChangeArrowheads="1"/>
          </p:cNvSpPr>
          <p:nvPr/>
        </p:nvSpPr>
        <p:spPr bwMode="auto">
          <a:xfrm>
            <a:off x="685800" y="854075"/>
            <a:ext cx="7696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b="1" i="1" smtClean="0">
                <a:solidFill>
                  <a:srgbClr val="8C8786"/>
                </a:solidFill>
              </a:rPr>
              <a:t>Taxas brutas de incidência, estimadas para 2016, das localizações primárias*, em mulheres, Brasil</a:t>
            </a:r>
          </a:p>
        </p:txBody>
      </p:sp>
      <p:sp>
        <p:nvSpPr>
          <p:cNvPr id="20483" name="Text Box 18"/>
          <p:cNvSpPr txBox="1">
            <a:spLocks noChangeArrowheads="1"/>
          </p:cNvSpPr>
          <p:nvPr/>
        </p:nvSpPr>
        <p:spPr bwMode="auto">
          <a:xfrm>
            <a:off x="6248400" y="6027738"/>
            <a:ext cx="2781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 i="1" smtClean="0">
                <a:solidFill>
                  <a:srgbClr val="F12328"/>
                </a:solidFill>
              </a:rPr>
              <a:t>* Exceto pele não melanoma</a:t>
            </a:r>
          </a:p>
        </p:txBody>
      </p:sp>
      <p:pic>
        <p:nvPicPr>
          <p:cNvPr id="20484" name="Imagem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540000"/>
            <a:ext cx="4191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Imagem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5078413"/>
            <a:ext cx="1220787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133350" y="6424613"/>
            <a:ext cx="47212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altLang="pt-BR" sz="900" smtClean="0">
                <a:solidFill>
                  <a:srgbClr val="FFFFFF"/>
                </a:solidFill>
              </a:rPr>
              <a:t>Valores por 100 mil</a:t>
            </a:r>
          </a:p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altLang="pt-BR" sz="900" smtClean="0">
                <a:solidFill>
                  <a:srgbClr val="FFFFFF"/>
                </a:solidFill>
              </a:rPr>
              <a:t>Fonte: MS / INCA / Estimativa de Câncer no Brasil, 2016</a:t>
            </a:r>
          </a:p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altLang="pt-BR" sz="900" smtClean="0">
                <a:solidFill>
                  <a:srgbClr val="FFFFFF"/>
                </a:solidFill>
              </a:rPr>
              <a:t>           MS / INCA / Coordenação de Prevenção e Vigilância / Divisão de Vigilância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/>
        </p:nvGraphicFramePr>
        <p:xfrm>
          <a:off x="1387476" y="1678780"/>
          <a:ext cx="5920828" cy="434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7483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228600" y="1219200"/>
          <a:ext cx="8610600" cy="5032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650"/>
                <a:gridCol w="2152650"/>
                <a:gridCol w="2152650"/>
                <a:gridCol w="2152650"/>
              </a:tblGrid>
              <a:tr h="517064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</a:t>
                      </a:r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pt-BR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pt-BR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pt-BR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92465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pt-BR" sz="2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casos novos</a:t>
                      </a:r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52.680</a:t>
                      </a:r>
                      <a:endParaRPr lang="pt-BR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57.120</a:t>
                      </a:r>
                      <a:endParaRPr lang="pt-BR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57.960</a:t>
                      </a:r>
                      <a:endParaRPr lang="pt-BR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039921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Prevalência</a:t>
                      </a:r>
                      <a:r>
                        <a:rPr lang="pt-BR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sobre todos os cânceres, exceto pele não melanoma</a:t>
                      </a:r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27,9%</a:t>
                      </a:r>
                      <a:endParaRPr lang="pt-BR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20,8%</a:t>
                      </a:r>
                      <a:endParaRPr lang="pt-BR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28,1%</a:t>
                      </a:r>
                      <a:endParaRPr lang="pt-BR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74951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Aumento absoluto para biênio anterior</a:t>
                      </a:r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4.440</a:t>
                      </a:r>
                      <a:endParaRPr lang="pt-BR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840</a:t>
                      </a:r>
                      <a:endParaRPr lang="pt-BR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457200" y="1524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Incidência do câncer de mama no Brasil, de acordo com o INCA, em diferentes anos</a:t>
            </a:r>
            <a:endParaRPr lang="pt-BR" sz="2800" b="1" dirty="0">
              <a:solidFill>
                <a:schemeClr val="tx2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352800" y="6398612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smtClean="0">
                <a:solidFill>
                  <a:srgbClr val="FFFFFF"/>
                </a:solidFill>
              </a:rPr>
              <a:t>Fonte: MS/INCA, 2012; 2014; 2016</a:t>
            </a:r>
            <a:endParaRPr lang="pt-BR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3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258763" y="1143000"/>
          <a:ext cx="8534400" cy="418147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438400"/>
                <a:gridCol w="1312985"/>
                <a:gridCol w="1125415"/>
                <a:gridCol w="1312985"/>
                <a:gridCol w="1219200"/>
                <a:gridCol w="1125415"/>
              </a:tblGrid>
              <a:tr h="539539">
                <a:tc>
                  <a:txBody>
                    <a:bodyPr/>
                    <a:lstStyle/>
                    <a:p>
                      <a:r>
                        <a:rPr lang="pt-BR" sz="1800" i="0" dirty="0" smtClean="0">
                          <a:solidFill>
                            <a:srgbClr val="002060"/>
                          </a:solidFill>
                        </a:rPr>
                        <a:t>Série/</a:t>
                      </a:r>
                      <a:r>
                        <a:rPr lang="pt-BR" sz="1800" i="0" dirty="0" err="1" smtClean="0">
                          <a:solidFill>
                            <a:srgbClr val="002060"/>
                          </a:solidFill>
                        </a:rPr>
                        <a:t>Ec</a:t>
                      </a:r>
                      <a:endParaRPr lang="pt-BR" sz="1800" i="0" dirty="0">
                        <a:solidFill>
                          <a:srgbClr val="002060"/>
                        </a:solidFill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i="1" dirty="0" smtClean="0">
                          <a:solidFill>
                            <a:srgbClr val="002060"/>
                          </a:solidFill>
                        </a:rPr>
                        <a:t>In</a:t>
                      </a:r>
                      <a:r>
                        <a:rPr lang="pt-BR" sz="1800" i="1" baseline="0" dirty="0" smtClean="0">
                          <a:solidFill>
                            <a:srgbClr val="002060"/>
                          </a:solidFill>
                        </a:rPr>
                        <a:t> situ</a:t>
                      </a:r>
                      <a:endParaRPr lang="pt-BR" sz="1800" i="1" dirty="0">
                        <a:solidFill>
                          <a:srgbClr val="002060"/>
                        </a:solidFill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2060"/>
                          </a:solidFill>
                        </a:rPr>
                        <a:t>I</a:t>
                      </a:r>
                      <a:endParaRPr lang="pt-BR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2060"/>
                          </a:solidFill>
                        </a:rPr>
                        <a:t>II</a:t>
                      </a:r>
                      <a:endParaRPr lang="pt-BR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2060"/>
                          </a:solidFill>
                        </a:rPr>
                        <a:t>III</a:t>
                      </a:r>
                      <a:endParaRPr lang="pt-BR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2060"/>
                          </a:solidFill>
                        </a:rPr>
                        <a:t>IV</a:t>
                      </a:r>
                      <a:endParaRPr lang="pt-BR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18" marB="45718"/>
                </a:tc>
              </a:tr>
              <a:tr h="8685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</a:rPr>
                        <a:t>Ubá*,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</a:rPr>
                        <a:t>2001-2014 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(n = 647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12%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34%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37%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11%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6%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685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dirty="0" smtClean="0">
                          <a:solidFill>
                            <a:srgbClr val="002060"/>
                          </a:solidFill>
                        </a:rPr>
                        <a:t>Lavras**,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dirty="0" smtClean="0">
                          <a:solidFill>
                            <a:srgbClr val="002060"/>
                          </a:solidFill>
                        </a:rPr>
                        <a:t>2008-2013 (n= 112)</a:t>
                      </a:r>
                      <a:endParaRPr lang="pt-BR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dirty="0" smtClean="0">
                          <a:solidFill>
                            <a:srgbClr val="002060"/>
                          </a:solidFill>
                        </a:rPr>
                        <a:t>8,9%</a:t>
                      </a:r>
                      <a:endParaRPr lang="pt-BR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dirty="0" smtClean="0">
                          <a:solidFill>
                            <a:srgbClr val="002060"/>
                          </a:solidFill>
                        </a:rPr>
                        <a:t>30,3%</a:t>
                      </a:r>
                      <a:endParaRPr lang="pt-BR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dirty="0" smtClean="0">
                          <a:solidFill>
                            <a:srgbClr val="002060"/>
                          </a:solidFill>
                        </a:rPr>
                        <a:t>37,5%</a:t>
                      </a:r>
                      <a:endParaRPr lang="pt-BR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dirty="0" smtClean="0">
                          <a:solidFill>
                            <a:srgbClr val="002060"/>
                          </a:solidFill>
                        </a:rPr>
                        <a:t>21,5%</a:t>
                      </a:r>
                      <a:endParaRPr lang="pt-BR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dirty="0" smtClean="0">
                          <a:solidFill>
                            <a:srgbClr val="002060"/>
                          </a:solidFill>
                        </a:rPr>
                        <a:t>1,8%</a:t>
                      </a:r>
                      <a:endParaRPr lang="pt-BR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718" marB="45718" anchor="ctr"/>
                </a:tc>
              </a:tr>
              <a:tr h="9143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dirty="0" smtClean="0">
                          <a:solidFill>
                            <a:srgbClr val="002060"/>
                          </a:solidFill>
                        </a:rPr>
                        <a:t>São Paulo***,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dirty="0" smtClean="0">
                          <a:solidFill>
                            <a:srgbClr val="002060"/>
                          </a:solidFill>
                        </a:rPr>
                        <a:t>2012-2014 (n=3.566)</a:t>
                      </a:r>
                      <a:endParaRPr lang="pt-BR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dirty="0" smtClean="0">
                          <a:solidFill>
                            <a:srgbClr val="002060"/>
                          </a:solidFill>
                        </a:rPr>
                        <a:t>8,1%</a:t>
                      </a:r>
                      <a:endParaRPr lang="pt-BR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dirty="0" smtClean="0">
                          <a:solidFill>
                            <a:srgbClr val="002060"/>
                          </a:solidFill>
                        </a:rPr>
                        <a:t>17,2%</a:t>
                      </a:r>
                      <a:endParaRPr lang="pt-BR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dirty="0" smtClean="0">
                          <a:solidFill>
                            <a:srgbClr val="002060"/>
                          </a:solidFill>
                        </a:rPr>
                        <a:t>43,1%</a:t>
                      </a:r>
                      <a:endParaRPr lang="pt-BR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dirty="0" smtClean="0">
                          <a:solidFill>
                            <a:srgbClr val="002060"/>
                          </a:solidFill>
                        </a:rPr>
                        <a:t>28,6%</a:t>
                      </a:r>
                      <a:endParaRPr lang="pt-BR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dirty="0" smtClean="0">
                          <a:solidFill>
                            <a:srgbClr val="002060"/>
                          </a:solidFill>
                        </a:rPr>
                        <a:t>3,0%</a:t>
                      </a:r>
                      <a:endParaRPr lang="pt-BR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718" marB="45718" anchor="ctr"/>
                </a:tc>
              </a:tr>
              <a:tr h="9905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dirty="0" smtClean="0">
                          <a:solidFill>
                            <a:srgbClr val="002060"/>
                          </a:solidFill>
                        </a:rPr>
                        <a:t>Barretos****,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dirty="0" smtClean="0">
                          <a:solidFill>
                            <a:srgbClr val="002060"/>
                          </a:solidFill>
                        </a:rPr>
                        <a:t>2003-2010 (n=257)</a:t>
                      </a:r>
                      <a:endParaRPr lang="pt-BR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dirty="0" smtClean="0">
                          <a:solidFill>
                            <a:srgbClr val="002060"/>
                          </a:solidFill>
                        </a:rPr>
                        <a:t>24,4%</a:t>
                      </a:r>
                      <a:endParaRPr lang="pt-BR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dirty="0" smtClean="0">
                          <a:solidFill>
                            <a:srgbClr val="002060"/>
                          </a:solidFill>
                        </a:rPr>
                        <a:t>34,2%</a:t>
                      </a:r>
                      <a:endParaRPr lang="pt-BR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dirty="0" smtClean="0">
                          <a:solidFill>
                            <a:srgbClr val="002060"/>
                          </a:solidFill>
                        </a:rPr>
                        <a:t>24,0%</a:t>
                      </a:r>
                      <a:endParaRPr lang="pt-BR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dirty="0" smtClean="0">
                          <a:solidFill>
                            <a:srgbClr val="002060"/>
                          </a:solidFill>
                        </a:rPr>
                        <a:t>4%</a:t>
                      </a:r>
                      <a:endParaRPr lang="pt-BR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dirty="0" smtClean="0">
                          <a:solidFill>
                            <a:srgbClr val="002060"/>
                          </a:solidFill>
                        </a:rPr>
                        <a:t>1,6%</a:t>
                      </a:r>
                      <a:endParaRPr lang="pt-BR" sz="2000" dirty="0">
                        <a:solidFill>
                          <a:srgbClr val="002060"/>
                        </a:solidFill>
                      </a:endParaRPr>
                    </a:p>
                  </a:txBody>
                  <a:tcPr marT="45718" marB="45718" anchor="ctr"/>
                </a:tc>
              </a:tr>
            </a:tbl>
          </a:graphicData>
        </a:graphic>
      </p:graphicFrame>
      <p:sp>
        <p:nvSpPr>
          <p:cNvPr id="66606" name="CaixaDeTexto 2"/>
          <p:cNvSpPr txBox="1">
            <a:spLocks noChangeArrowheads="1"/>
          </p:cNvSpPr>
          <p:nvPr/>
        </p:nvSpPr>
        <p:spPr bwMode="auto">
          <a:xfrm>
            <a:off x="2697163" y="5562600"/>
            <a:ext cx="6096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*Moura et al. </a:t>
            </a:r>
            <a:r>
              <a:rPr lang="pt-BR" altLang="pt-BR" sz="16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Rev</a:t>
            </a:r>
            <a:r>
              <a:rPr lang="pt-BR" altLang="pt-BR" sz="16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altLang="pt-BR" sz="16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Bras</a:t>
            </a:r>
            <a:r>
              <a:rPr lang="pt-BR" altLang="pt-BR" sz="16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altLang="pt-BR" sz="16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Mastol</a:t>
            </a:r>
            <a:r>
              <a:rPr lang="pt-BR" altLang="pt-BR" sz="16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2015;25(4):131-40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**Haddad. </a:t>
            </a:r>
            <a:r>
              <a:rPr lang="pt-BR" altLang="pt-BR" sz="16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Rev</a:t>
            </a:r>
            <a:r>
              <a:rPr lang="pt-BR" altLang="pt-BR" sz="16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altLang="pt-BR" sz="16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Bras</a:t>
            </a:r>
            <a:r>
              <a:rPr lang="pt-BR" altLang="pt-BR" sz="16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altLang="pt-BR" sz="16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Mastol</a:t>
            </a:r>
            <a:r>
              <a:rPr lang="pt-BR" altLang="pt-BR" sz="16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2014(4):103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***Gebrim et al. </a:t>
            </a:r>
            <a:r>
              <a:rPr lang="pt-BR" altLang="pt-BR" sz="16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Rev</a:t>
            </a:r>
            <a:r>
              <a:rPr lang="pt-BR" altLang="pt-BR" sz="16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altLang="pt-BR" sz="16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Bras</a:t>
            </a:r>
            <a:r>
              <a:rPr lang="pt-BR" altLang="pt-BR" sz="16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altLang="pt-BR" sz="16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Mastol</a:t>
            </a:r>
            <a:r>
              <a:rPr lang="pt-BR" altLang="pt-BR" sz="16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2014(3):6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****</a:t>
            </a:r>
            <a:r>
              <a:rPr lang="pt-BR" altLang="pt-BR" sz="16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Tsunoda</a:t>
            </a:r>
            <a:r>
              <a:rPr lang="pt-BR" altLang="pt-BR" sz="16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et al. </a:t>
            </a:r>
            <a:r>
              <a:rPr lang="pt-BR" altLang="pt-BR" sz="16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Rev</a:t>
            </a:r>
            <a:r>
              <a:rPr lang="pt-BR" altLang="pt-BR" sz="16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altLang="pt-BR" sz="16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Bras</a:t>
            </a:r>
            <a:r>
              <a:rPr lang="pt-BR" altLang="pt-BR" sz="16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altLang="pt-BR" sz="16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Mastol</a:t>
            </a:r>
            <a:r>
              <a:rPr lang="pt-BR" altLang="pt-BR" sz="16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2013;23(1):12-18</a:t>
            </a:r>
          </a:p>
        </p:txBody>
      </p:sp>
      <p:sp>
        <p:nvSpPr>
          <p:cNvPr id="66607" name="CaixaDeTexto 3"/>
          <p:cNvSpPr txBox="1">
            <a:spLocks noChangeArrowheads="1"/>
          </p:cNvSpPr>
          <p:nvPr/>
        </p:nvSpPr>
        <p:spPr bwMode="auto">
          <a:xfrm>
            <a:off x="457200" y="76200"/>
            <a:ext cx="8305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Estadiamento</a:t>
            </a:r>
            <a:r>
              <a:rPr lang="pt-BR" altLang="pt-BR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do câncer de mama no Brasil em diferentes séries</a:t>
            </a:r>
            <a:endParaRPr lang="pt-BR" altLang="pt-BR" sz="2800" dirty="0">
              <a:solidFill>
                <a:schemeClr val="tx2">
                  <a:lumMod val="75000"/>
                  <a:lumOff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79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 rot="16200000">
            <a:off x="3811565" y="5230849"/>
            <a:ext cx="99131" cy="315907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501" tIns="6751" rIns="13501" bIns="6751" anchor="ctr"/>
          <a:lstStyle/>
          <a:p>
            <a:pPr algn="ctr" defTabSz="577066">
              <a:lnSpc>
                <a:spcPct val="150000"/>
              </a:lnSpc>
              <a:defRPr/>
            </a:pPr>
            <a:endParaRPr lang="pt-BR" sz="1143" dirty="0">
              <a:solidFill>
                <a:prstClr val="white"/>
              </a:solidFill>
            </a:endParaRPr>
          </a:p>
        </p:txBody>
      </p:sp>
      <p:sp>
        <p:nvSpPr>
          <p:cNvPr id="13322" name="CaixaDeTexto 6"/>
          <p:cNvSpPr txBox="1">
            <a:spLocks noChangeArrowheads="1"/>
          </p:cNvSpPr>
          <p:nvPr/>
        </p:nvSpPr>
        <p:spPr bwMode="auto">
          <a:xfrm>
            <a:off x="177210" y="160887"/>
            <a:ext cx="8768316" cy="65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501" tIns="6751" rIns="13501" bIns="6751">
            <a:spAutoFit/>
          </a:bodyPr>
          <a:lstStyle/>
          <a:p>
            <a:pPr defTabSz="576972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70A52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Tempo entre diagnóstico do câncer de mama e início do </a:t>
            </a:r>
            <a:r>
              <a:rPr lang="pt-BR" sz="1400" b="1" dirty="0" smtClean="0">
                <a:solidFill>
                  <a:srgbClr val="70A52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tratamento </a:t>
            </a:r>
            <a:r>
              <a:rPr lang="pt-BR" sz="1400" b="1" dirty="0">
                <a:solidFill>
                  <a:srgbClr val="70A52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em Goiânia, Goiás.</a:t>
            </a:r>
            <a:br>
              <a:rPr lang="pt-BR" sz="1400" b="1" dirty="0">
                <a:solidFill>
                  <a:srgbClr val="70A52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1400" b="1" dirty="0">
                <a:solidFill>
                  <a:srgbClr val="70A52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t-BR" sz="1400" b="1" dirty="0">
                <a:solidFill>
                  <a:srgbClr val="70A52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pt-BR" sz="1400" b="1" dirty="0">
              <a:solidFill>
                <a:srgbClr val="70A52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3" name="CaixaDeTexto 8"/>
          <p:cNvSpPr txBox="1">
            <a:spLocks noChangeArrowheads="1"/>
          </p:cNvSpPr>
          <p:nvPr/>
        </p:nvSpPr>
        <p:spPr bwMode="auto">
          <a:xfrm>
            <a:off x="21265" y="517451"/>
            <a:ext cx="7740502" cy="65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501" tIns="6751" rIns="13501" bIns="6751">
            <a:spAutoFit/>
          </a:bodyPr>
          <a:lstStyle/>
          <a:p>
            <a:pPr defTabSz="576972" fontAlgn="base">
              <a:spcBef>
                <a:spcPct val="0"/>
              </a:spcBef>
              <a:spcAft>
                <a:spcPct val="0"/>
              </a:spcAft>
            </a:pPr>
            <a:r>
              <a:rPr lang="pt-BR" sz="1050" dirty="0" err="1">
                <a:solidFill>
                  <a:srgbClr val="70A52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Juliane</a:t>
            </a:r>
            <a:r>
              <a:rPr lang="pt-BR" sz="1050" dirty="0">
                <a:solidFill>
                  <a:srgbClr val="70A52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Moreira, </a:t>
            </a:r>
            <a:r>
              <a:rPr lang="pt-BR" sz="1050" dirty="0" err="1">
                <a:solidFill>
                  <a:srgbClr val="70A52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Pollyana</a:t>
            </a:r>
            <a:r>
              <a:rPr lang="pt-BR" sz="1050" dirty="0">
                <a:solidFill>
                  <a:srgbClr val="70A52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Gouveia, Gabriela C. Tobias, </a:t>
            </a:r>
            <a:r>
              <a:rPr lang="pt-BR" sz="1050" dirty="0" err="1">
                <a:solidFill>
                  <a:srgbClr val="70A52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Otaliba</a:t>
            </a:r>
            <a:r>
              <a:rPr lang="pt-BR" sz="1050" dirty="0">
                <a:solidFill>
                  <a:srgbClr val="70A52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L. M. </a:t>
            </a:r>
            <a:r>
              <a:rPr lang="pt-BR" sz="1050" dirty="0">
                <a:solidFill>
                  <a:srgbClr val="70A52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Neto</a:t>
            </a:r>
            <a:r>
              <a:rPr lang="pt-BR" sz="1050" dirty="0" smtClean="0">
                <a:solidFill>
                  <a:srgbClr val="70A52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pt-BR" sz="1050" dirty="0">
                <a:solidFill>
                  <a:srgbClr val="70A52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Federal de Goiás.</a:t>
            </a:r>
          </a:p>
          <a:p>
            <a:pPr defTabSz="57697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1050" dirty="0">
              <a:solidFill>
                <a:srgbClr val="70A52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57697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1050" dirty="0">
              <a:solidFill>
                <a:srgbClr val="70A52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21265" y="802180"/>
            <a:ext cx="2133242" cy="19695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3501" tIns="6751" rIns="13501" bIns="6751">
            <a:spAutoFit/>
          </a:bodyPr>
          <a:lstStyle/>
          <a:p>
            <a:pPr algn="ctr" defTabSz="577066">
              <a:lnSpc>
                <a:spcPct val="150000"/>
              </a:lnSpc>
              <a:defRPr/>
            </a:pPr>
            <a:r>
              <a:rPr lang="en-US" sz="794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endParaRPr lang="pt-BR" sz="794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9" name="TextBox 3"/>
          <p:cNvSpPr txBox="1">
            <a:spLocks noChangeArrowheads="1"/>
          </p:cNvSpPr>
          <p:nvPr/>
        </p:nvSpPr>
        <p:spPr bwMode="auto">
          <a:xfrm>
            <a:off x="0" y="1045670"/>
            <a:ext cx="8562753" cy="22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501" tIns="6751" rIns="13501" bIns="6751" anchor="ctr">
            <a:spAutoFit/>
          </a:bodyPr>
          <a:lstStyle/>
          <a:p>
            <a:pPr algn="just" defTabSz="576972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Estimar tempo </a:t>
            </a:r>
            <a:r>
              <a:rPr lang="pt-BR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transcorrido entre diagnóstico e o início do tratamento de mulheres com câncer de </a:t>
            </a:r>
            <a:r>
              <a:rPr lang="pt-BR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mama, Goiânia/GO</a:t>
            </a:r>
            <a:endParaRPr lang="pt-BR" sz="1400" baseline="30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CaixaDeTexto 25"/>
          <p:cNvSpPr txBox="1"/>
          <p:nvPr/>
        </p:nvSpPr>
        <p:spPr>
          <a:xfrm>
            <a:off x="176478" y="5114664"/>
            <a:ext cx="2133466" cy="19695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3501" tIns="6751" rIns="13501" bIns="6751">
            <a:spAutoFit/>
          </a:bodyPr>
          <a:lstStyle/>
          <a:p>
            <a:pPr algn="ctr" defTabSz="577066">
              <a:lnSpc>
                <a:spcPct val="150000"/>
              </a:lnSpc>
              <a:defRPr/>
            </a:pPr>
            <a:r>
              <a:rPr lang="en-US" sz="794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CONCLUSÕES</a:t>
            </a:r>
            <a:endParaRPr lang="pt-BR" sz="794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36" name="TextBox 50"/>
          <p:cNvSpPr txBox="1">
            <a:spLocks noChangeArrowheads="1"/>
          </p:cNvSpPr>
          <p:nvPr/>
        </p:nvSpPr>
        <p:spPr bwMode="auto">
          <a:xfrm>
            <a:off x="113414" y="5359254"/>
            <a:ext cx="8938437" cy="130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501" tIns="6751" rIns="13501" bIns="6751">
            <a:spAutoFit/>
          </a:bodyPr>
          <a:lstStyle/>
          <a:p>
            <a:pPr algn="just" defTabSz="576972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pt-BR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Encontrou-se que o intervalo de tempo transcorrido entre o diagnóstico e o início de tratamento para câncer de mama não se enquadra na Lei n° 12.732/2012, que dispõe sobre o direito do paciente com neoplasia maligna comprovada ao primeiro tratamento no Sistema Único de Saúde. Os altos índices de diagnóstico tardio e a demora em iniciar a terapêutica denotam a necessidade de evoluir com relação às políticas de saúde pública, relacionadas ao melhor esclarecimento da população e o melhor acesso ao serviço médico e aos mamógrafos para um tratamento mais eficaz.</a:t>
            </a:r>
            <a:endParaRPr lang="en-US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576972"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21265" y="2087722"/>
            <a:ext cx="8874640" cy="75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501" tIns="6751" rIns="13501" bIns="6751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34986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Número </a:t>
            </a:r>
            <a:r>
              <a:rPr lang="pt-BR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absoluto de mulheres cujo primeiro tratamento para câncer de mama foi radioterapia (R) ou quimioterapia (Q) por tempo transcorrido entre o diagnóstico e o início do tratamento (T</a:t>
            </a:r>
            <a:r>
              <a:rPr lang="pt-BR" sz="12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pt-BR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e porcentagem de mulheres cujo T</a:t>
            </a:r>
            <a:r>
              <a:rPr lang="pt-BR" sz="12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pt-BR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correspondeu a cada intervalo de tempo (em dias), em Goiânia, 2008 a 2012.</a:t>
            </a:r>
          </a:p>
          <a:p>
            <a:pPr defTabSz="134986" fontAlgn="base">
              <a:spcBef>
                <a:spcPct val="0"/>
              </a:spcBef>
              <a:spcAft>
                <a:spcPct val="0"/>
              </a:spcAft>
            </a:pPr>
            <a:endParaRPr lang="pt-BR" altLang="pt-BR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Imagem 50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213" y="6374467"/>
            <a:ext cx="285746" cy="447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Imagem 51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182" y1="57653" x2="6182" y2="57653"/>
                        <a14:foregroundMark x1="67586" y1="5837" x2="67586" y2="5837"/>
                        <a14:foregroundMark x1="92147" y1="35795" x2="92147" y2="35795"/>
                        <a14:foregroundMark x1="67586" y1="94878" x2="67586" y2="94878"/>
                        <a14:foregroundMark x1="88053" y1="83204" x2="88053" y2="83204"/>
                        <a14:foregroundMark x1="8187" y1="24062" x2="8187" y2="24062"/>
                        <a14:foregroundMark x1="37845" y1="6552" x2="37845" y2="6552"/>
                        <a14:foregroundMark x1="93150" y1="20429" x2="93150" y2="20429"/>
                        <a14:foregroundMark x1="93150" y1="59857" x2="93150" y2="59857"/>
                        <a14:foregroundMark x1="8187" y1="39428" x2="8187" y2="39428"/>
                        <a14:foregroundMark x1="35840" y1="91959" x2="35840" y2="91959"/>
                        <a14:foregroundMark x1="50209" y1="96367" x2="50209" y2="96367"/>
                        <a14:foregroundMark x1="55305" y1="6552" x2="55305" y2="6552"/>
                        <a14:backgroundMark x1="12281" y1="94878" x2="12281" y2="94878"/>
                        <a14:backgroundMark x1="94152" y1="93448" x2="94152" y2="934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01" y="6400759"/>
            <a:ext cx="422904" cy="459194"/>
          </a:xfrm>
          <a:prstGeom prst="rect">
            <a:avLst/>
          </a:prstGeom>
        </p:spPr>
      </p:pic>
      <p:sp>
        <p:nvSpPr>
          <p:cNvPr id="24" name="CaixaDeTexto 25"/>
          <p:cNvSpPr txBox="1"/>
          <p:nvPr/>
        </p:nvSpPr>
        <p:spPr>
          <a:xfrm>
            <a:off x="21265" y="1296297"/>
            <a:ext cx="2133242" cy="19695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3501" tIns="6751" rIns="13501" bIns="6751">
            <a:spAutoFit/>
          </a:bodyPr>
          <a:lstStyle/>
          <a:p>
            <a:pPr algn="ctr" defTabSz="577066">
              <a:lnSpc>
                <a:spcPct val="150000"/>
              </a:lnSpc>
              <a:defRPr/>
            </a:pPr>
            <a:r>
              <a:rPr lang="pt-BR" sz="794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PACIENTE OU MATERIAL</a:t>
            </a:r>
          </a:p>
        </p:txBody>
      </p:sp>
      <p:sp>
        <p:nvSpPr>
          <p:cNvPr id="25" name="TextBox 50"/>
          <p:cNvSpPr txBox="1">
            <a:spLocks noChangeArrowheads="1"/>
          </p:cNvSpPr>
          <p:nvPr/>
        </p:nvSpPr>
        <p:spPr bwMode="auto">
          <a:xfrm>
            <a:off x="46075" y="1596959"/>
            <a:ext cx="8924261" cy="44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501" tIns="6751" rIns="13501" bIns="6751" anchor="ctr">
            <a:spAutoFit/>
          </a:bodyPr>
          <a:lstStyle/>
          <a:p>
            <a:pPr algn="just" defTabSz="576972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Mulheres </a:t>
            </a:r>
            <a:r>
              <a:rPr lang="pt-BR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30 anos e mais, residentes em Goiânia e diagnosticadas e tratadas com quimioterapia ou radioterapia, pelo Sistema Único de Saúde (SUS), entre os anos de 2008 e 2012.</a:t>
            </a:r>
          </a:p>
        </p:txBody>
      </p:sp>
      <p:graphicFrame>
        <p:nvGraphicFramePr>
          <p:cNvPr id="31" name="Tabe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080498"/>
              </p:ext>
            </p:extLst>
          </p:nvPr>
        </p:nvGraphicFramePr>
        <p:xfrm>
          <a:off x="2570967" y="2548626"/>
          <a:ext cx="5036968" cy="2613214"/>
        </p:xfrm>
        <a:graphic>
          <a:graphicData uri="http://schemas.openxmlformats.org/drawingml/2006/table">
            <a:tbl>
              <a:tblPr/>
              <a:tblGrid>
                <a:gridCol w="834759"/>
                <a:gridCol w="670126"/>
                <a:gridCol w="670126"/>
                <a:gridCol w="670126"/>
                <a:gridCol w="670126"/>
                <a:gridCol w="670126"/>
                <a:gridCol w="851579"/>
              </a:tblGrid>
              <a:tr h="3520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 </a:t>
                      </a:r>
                      <a:r>
                        <a:rPr lang="pt-BR" sz="1400" b="1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DT</a:t>
                      </a:r>
                      <a:endParaRPr lang="pt-B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pt-B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</a:t>
                      </a:r>
                      <a:endParaRPr lang="pt-B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(%)</a:t>
                      </a:r>
                      <a:endParaRPr lang="pt-B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37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 a 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24,0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691</a:t>
                      </a: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32,0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703</a:t>
                      </a:r>
                      <a:endParaRPr lang="pt-BR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31,8</a:t>
                      </a: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3520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 a 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4,0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195</a:t>
                      </a: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9,1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197</a:t>
                      </a:r>
                      <a:endParaRPr lang="pt-BR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8,91</a:t>
                      </a: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0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 a 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180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10,0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765</a:t>
                      </a: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35,4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770</a:t>
                      </a:r>
                      <a:endParaRPr lang="pt-BR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34,84</a:t>
                      </a: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011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181 a 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365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36,0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286</a:t>
                      </a: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13,2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304</a:t>
                      </a:r>
                      <a:endParaRPr lang="pt-BR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13,75</a:t>
                      </a: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0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365 e</a:t>
                      </a:r>
                      <a:r>
                        <a:rPr lang="pt-BR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mais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26,0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223</a:t>
                      </a: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10,3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236</a:t>
                      </a:r>
                      <a:endParaRPr lang="pt-BR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10,67</a:t>
                      </a: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2160</a:t>
                      </a: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2210</a:t>
                      </a:r>
                      <a:endParaRPr lang="pt-BR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886" marR="108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" name="Imagem 3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" r="71259" b="6913"/>
          <a:stretch/>
        </p:blipFill>
        <p:spPr>
          <a:xfrm>
            <a:off x="7991959" y="34337"/>
            <a:ext cx="813979" cy="785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2" descr="D:\F. MEDICINA\Símbolos Úteis\L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39879" y="6428090"/>
            <a:ext cx="445764" cy="487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833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Taxa de pacientes operadas no SUS em 2014, Brasil</a:t>
            </a:r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646700"/>
              </p:ext>
            </p:extLst>
          </p:nvPr>
        </p:nvGraphicFramePr>
        <p:xfrm>
          <a:off x="1667933" y="2057399"/>
          <a:ext cx="5190067" cy="3445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214533" y="2302933"/>
            <a:ext cx="221826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Casos estimados de câncer de mama para 2014: </a:t>
            </a:r>
            <a:r>
              <a:rPr lang="pt-BR" sz="2800" dirty="0" smtClean="0"/>
              <a:t>57.120</a:t>
            </a:r>
            <a:r>
              <a:rPr lang="pt-BR" dirty="0" smtClean="0"/>
              <a:t>*</a:t>
            </a:r>
          </a:p>
          <a:p>
            <a:endParaRPr lang="pt-BR" dirty="0" smtClean="0"/>
          </a:p>
          <a:p>
            <a:r>
              <a:rPr lang="pt-BR" dirty="0" smtClean="0"/>
              <a:t>Cirurgias oncológicas realizadas no SUS, 2014: </a:t>
            </a:r>
            <a:r>
              <a:rPr lang="pt-BR" sz="2800" dirty="0" smtClean="0"/>
              <a:t>15.479</a:t>
            </a:r>
            <a:r>
              <a:rPr lang="pt-BR" dirty="0" smtClean="0"/>
              <a:t>**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842003" y="6053667"/>
            <a:ext cx="314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Fonte: *INCA/MS</a:t>
            </a:r>
          </a:p>
          <a:p>
            <a:pPr algn="r"/>
            <a:r>
              <a:rPr lang="en-US" sz="1400" dirty="0" smtClean="0"/>
              <a:t> 	       **SIH/SUS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468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34007" y="6121400"/>
            <a:ext cx="8942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*Number of reconstructed patients / number of simple and radical mastectomy in SUS X 100</a:t>
            </a:r>
          </a:p>
          <a:p>
            <a:pPr algn="r"/>
            <a:r>
              <a:rPr lang="en-US" sz="1400" dirty="0" smtClean="0"/>
              <a:t>Source: SIH/SUS</a:t>
            </a:r>
            <a:endParaRPr lang="en-US" sz="1400" dirty="0"/>
          </a:p>
        </p:txBody>
      </p:sp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6" y="58742"/>
            <a:ext cx="4977161" cy="16303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t="12994"/>
          <a:stretch/>
        </p:blipFill>
        <p:spPr>
          <a:xfrm>
            <a:off x="474440" y="1759718"/>
            <a:ext cx="8298652" cy="42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4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BrasilGi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913"/>
            <a:ext cx="9144000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9" name="Text Box 16"/>
          <p:cNvSpPr txBox="1">
            <a:spLocks noChangeArrowheads="1"/>
          </p:cNvSpPr>
          <p:nvPr/>
        </p:nvSpPr>
        <p:spPr bwMode="auto">
          <a:xfrm>
            <a:off x="228600" y="9144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Tendência temporal da mortalidade por câncer de mama feminino nas capitais e interior dos estados brasileiros</a:t>
            </a:r>
          </a:p>
        </p:txBody>
      </p:sp>
      <p:sp>
        <p:nvSpPr>
          <p:cNvPr id="162820" name="CaixaDeTexto 6"/>
          <p:cNvSpPr txBox="1">
            <a:spLocks noChangeArrowheads="1"/>
          </p:cNvSpPr>
          <p:nvPr/>
        </p:nvSpPr>
        <p:spPr bwMode="auto">
          <a:xfrm>
            <a:off x="4800600" y="6400800"/>
            <a:ext cx="434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r>
              <a:rPr lang="pt-BR" sz="1800" dirty="0">
                <a:solidFill>
                  <a:srgbClr val="FFFFFF"/>
                </a:solidFill>
              </a:rPr>
              <a:t>Gonzaga et al, </a:t>
            </a:r>
            <a:r>
              <a:rPr lang="pt-BR" sz="1800" dirty="0" err="1">
                <a:solidFill>
                  <a:srgbClr val="FFFFFF"/>
                </a:solidFill>
              </a:rPr>
              <a:t>Breast</a:t>
            </a:r>
            <a:r>
              <a:rPr lang="pt-BR" sz="1800" dirty="0">
                <a:solidFill>
                  <a:srgbClr val="FFFFFF"/>
                </a:solidFill>
              </a:rPr>
              <a:t>. 2014 Apr;23(2):180-7 </a:t>
            </a:r>
          </a:p>
        </p:txBody>
      </p:sp>
      <p:sp>
        <p:nvSpPr>
          <p:cNvPr id="162821" name="Line 4"/>
          <p:cNvSpPr>
            <a:spLocks noChangeShapeType="1"/>
          </p:cNvSpPr>
          <p:nvPr/>
        </p:nvSpPr>
        <p:spPr bwMode="auto">
          <a:xfrm>
            <a:off x="228600" y="609600"/>
            <a:ext cx="8915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2822" name="Text Box 2"/>
          <p:cNvSpPr txBox="1">
            <a:spLocks noChangeArrowheads="1"/>
          </p:cNvSpPr>
          <p:nvPr/>
        </p:nvSpPr>
        <p:spPr bwMode="auto">
          <a:xfrm>
            <a:off x="152400" y="101600"/>
            <a:ext cx="899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</a:rPr>
              <a:t>MORTALIDADE: Câncer de mama no Brasil (1980 a 2010)</a:t>
            </a:r>
          </a:p>
        </p:txBody>
      </p:sp>
    </p:spTree>
    <p:extLst>
      <p:ext uri="{BB962C8B-B14F-4D97-AF65-F5344CB8AC3E}">
        <p14:creationId xmlns:p14="http://schemas.microsoft.com/office/powerpoint/2010/main" val="42461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557" y="55221"/>
            <a:ext cx="5536019" cy="66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1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aderno">
  <a:themeElements>
    <a:clrScheme name="Caderno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Cadern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derno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derno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dern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o Office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aderno 1">
    <a:dk1>
      <a:srgbClr val="000000"/>
    </a:dk1>
    <a:lt1>
      <a:srgbClr val="FEFDE3"/>
    </a:lt1>
    <a:dk2>
      <a:srgbClr val="221304"/>
    </a:dk2>
    <a:lt2>
      <a:srgbClr val="CBBD83"/>
    </a:lt2>
    <a:accent1>
      <a:srgbClr val="A1BD69"/>
    </a:accent1>
    <a:accent2>
      <a:srgbClr val="3694B6"/>
    </a:accent2>
    <a:accent3>
      <a:srgbClr val="FEFEEF"/>
    </a:accent3>
    <a:accent4>
      <a:srgbClr val="000000"/>
    </a:accent4>
    <a:accent5>
      <a:srgbClr val="CDDBB9"/>
    </a:accent5>
    <a:accent6>
      <a:srgbClr val="3086A5"/>
    </a:accent6>
    <a:hlink>
      <a:srgbClr val="660066"/>
    </a:hlink>
    <a:folHlink>
      <a:srgbClr val="666699"/>
    </a:folHlink>
  </a:clrScheme>
  <a:fontScheme name="Cadern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8841</TotalTime>
  <Words>683</Words>
  <Application>Microsoft Office PowerPoint</Application>
  <PresentationFormat>Apresentação na tela (4:3)</PresentationFormat>
  <Paragraphs>140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9</vt:i4>
      </vt:variant>
    </vt:vector>
  </HeadingPairs>
  <TitlesOfParts>
    <vt:vector size="20" baseType="lpstr">
      <vt:lpstr>Arial</vt:lpstr>
      <vt:lpstr>Arial Narrow</vt:lpstr>
      <vt:lpstr>Calibri</vt:lpstr>
      <vt:lpstr>News Gothic MT</vt:lpstr>
      <vt:lpstr>Tahoma</vt:lpstr>
      <vt:lpstr>Times New Roman</vt:lpstr>
      <vt:lpstr>Wingdings 2</vt:lpstr>
      <vt:lpstr>Breeze</vt:lpstr>
      <vt:lpstr>Caderno</vt:lpstr>
      <vt:lpstr>1_Breeze</vt:lpstr>
      <vt:lpstr>Tema do Office</vt:lpstr>
      <vt:lpstr>Desafios contra o câncer de mama em 2016</vt:lpstr>
      <vt:lpstr>Apresentação do PowerPoint</vt:lpstr>
      <vt:lpstr>Apresentação do PowerPoint</vt:lpstr>
      <vt:lpstr>Apresentação do PowerPoint</vt:lpstr>
      <vt:lpstr>Apresentação do PowerPoint</vt:lpstr>
      <vt:lpstr>Taxa de pacientes operadas no SUS em 2014, Brasil</vt:lpstr>
      <vt:lpstr>Apresentação do PowerPoint</vt:lpstr>
      <vt:lpstr>Apresentação do PowerPoint</vt:lpstr>
      <vt:lpstr>Apresentação do PowerPoint</vt:lpstr>
    </vt:vector>
  </TitlesOfParts>
  <Company>ONCOVIDA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Daniele Xavier Assad</dc:creator>
  <cp:lastModifiedBy>Ruffo Junior</cp:lastModifiedBy>
  <cp:revision>367</cp:revision>
  <dcterms:created xsi:type="dcterms:W3CDTF">2013-04-26T16:20:37Z</dcterms:created>
  <dcterms:modified xsi:type="dcterms:W3CDTF">2016-10-19T12:48:28Z</dcterms:modified>
</cp:coreProperties>
</file>