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1" r:id="rId6"/>
    <p:sldId id="262" r:id="rId7"/>
    <p:sldId id="264" r:id="rId8"/>
    <p:sldId id="263" r:id="rId9"/>
  </p:sldIdLst>
  <p:sldSz cx="12192000" cy="6858000"/>
  <p:notesSz cx="6799263" cy="9929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-126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1275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193193-6BCC-49E5-ADE3-FA404B771936}" type="datetimeFigureOut">
              <a:rPr lang="pt-BR" smtClean="0"/>
              <a:t>09/04/2014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1275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5208F3-3B9A-40AE-BCCC-479EE6709782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7A89B-5ADF-420B-A71C-E62F3F3657A9}" type="datetimeFigureOut">
              <a:rPr lang="pt-BR" smtClean="0"/>
              <a:pPr/>
              <a:t>09/04/2014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2F9D2-3B79-4315-BBC8-D1469ED6FC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7A89B-5ADF-420B-A71C-E62F3F3657A9}" type="datetimeFigureOut">
              <a:rPr lang="pt-BR" smtClean="0"/>
              <a:pPr/>
              <a:t>09/04/2014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2F9D2-3B79-4315-BBC8-D1469ED6FC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7A89B-5ADF-420B-A71C-E62F3F3657A9}" type="datetimeFigureOut">
              <a:rPr lang="pt-BR" smtClean="0"/>
              <a:pPr/>
              <a:t>09/04/2014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2F9D2-3B79-4315-BBC8-D1469ED6FC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7A89B-5ADF-420B-A71C-E62F3F3657A9}" type="datetimeFigureOut">
              <a:rPr lang="pt-BR" smtClean="0"/>
              <a:pPr/>
              <a:t>09/04/2014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2F9D2-3B79-4315-BBC8-D1469ED6FC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7A89B-5ADF-420B-A71C-E62F3F3657A9}" type="datetimeFigureOut">
              <a:rPr lang="pt-BR" smtClean="0"/>
              <a:pPr/>
              <a:t>09/04/2014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2F9D2-3B79-4315-BBC8-D1469ED6FC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7A89B-5ADF-420B-A71C-E62F3F3657A9}" type="datetimeFigureOut">
              <a:rPr lang="pt-BR" smtClean="0"/>
              <a:pPr/>
              <a:t>09/04/2014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2F9D2-3B79-4315-BBC8-D1469ED6FC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7A89B-5ADF-420B-A71C-E62F3F3657A9}" type="datetimeFigureOut">
              <a:rPr lang="pt-BR" smtClean="0"/>
              <a:pPr/>
              <a:t>09/04/2014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2F9D2-3B79-4315-BBC8-D1469ED6FC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7A89B-5ADF-420B-A71C-E62F3F3657A9}" type="datetimeFigureOut">
              <a:rPr lang="pt-BR" smtClean="0"/>
              <a:pPr/>
              <a:t>09/04/2014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2F9D2-3B79-4315-BBC8-D1469ED6FC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7A89B-5ADF-420B-A71C-E62F3F3657A9}" type="datetimeFigureOut">
              <a:rPr lang="pt-BR" smtClean="0"/>
              <a:pPr/>
              <a:t>09/04/2014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2F9D2-3B79-4315-BBC8-D1469ED6FC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7A89B-5ADF-420B-A71C-E62F3F3657A9}" type="datetimeFigureOut">
              <a:rPr lang="pt-BR" smtClean="0"/>
              <a:pPr/>
              <a:t>09/04/2014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2F9D2-3B79-4315-BBC8-D1469ED6FC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7A89B-5ADF-420B-A71C-E62F3F3657A9}" type="datetimeFigureOut">
              <a:rPr lang="pt-BR" smtClean="0"/>
              <a:pPr/>
              <a:t>09/04/2014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2F9D2-3B79-4315-BBC8-D1469ED6FC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37A89B-5ADF-420B-A71C-E62F3F3657A9}" type="datetimeFigureOut">
              <a:rPr lang="pt-BR" smtClean="0"/>
              <a:pPr/>
              <a:t>09/04/2014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2F9D2-3B79-4315-BBC8-D1469ED6FC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0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704452" y="1062897"/>
            <a:ext cx="8347861" cy="3654589"/>
          </a:xfrm>
        </p:spPr>
        <p:txBody>
          <a:bodyPr>
            <a:normAutofit/>
          </a:bodyPr>
          <a:lstStyle/>
          <a:p>
            <a:r>
              <a:rPr lang="pt-BR" dirty="0" smtClean="0"/>
              <a:t> </a:t>
            </a:r>
            <a:r>
              <a:rPr lang="pt-BR" dirty="0" smtClean="0">
                <a:solidFill>
                  <a:schemeClr val="accent1">
                    <a:lumMod val="50000"/>
                  </a:schemeClr>
                </a:solidFill>
              </a:rPr>
              <a:t>Bibliotecas: instituições milenares que guardam a memória e dão acesso ao conhecimento produzido</a:t>
            </a:r>
            <a:endParaRPr lang="pt-B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820834" y="5392149"/>
            <a:ext cx="6458607" cy="764628"/>
          </a:xfrm>
        </p:spPr>
        <p:txBody>
          <a:bodyPr>
            <a:noAutofit/>
          </a:bodyPr>
          <a:lstStyle/>
          <a:p>
            <a:pPr algn="l">
              <a:spcBef>
                <a:spcPts val="200"/>
              </a:spcBef>
            </a:pPr>
            <a:r>
              <a:rPr lang="pt-BR" sz="1400" dirty="0" smtClean="0">
                <a:solidFill>
                  <a:schemeClr val="tx1"/>
                </a:solidFill>
              </a:rPr>
              <a:t>Angélica Conceição  Dias Miranda </a:t>
            </a:r>
          </a:p>
          <a:p>
            <a:pPr algn="l">
              <a:spcBef>
                <a:spcPts val="200"/>
              </a:spcBef>
            </a:pPr>
            <a:r>
              <a:rPr lang="pt-BR" sz="1400" dirty="0" smtClean="0">
                <a:solidFill>
                  <a:schemeClr val="tx1"/>
                </a:solidFill>
              </a:rPr>
              <a:t>Coordenadora da Comissão </a:t>
            </a:r>
            <a:r>
              <a:rPr lang="pt-BR" sz="1400" dirty="0" err="1" smtClean="0">
                <a:solidFill>
                  <a:schemeClr val="tx1"/>
                </a:solidFill>
              </a:rPr>
              <a:t>Comissão</a:t>
            </a:r>
            <a:r>
              <a:rPr lang="pt-BR" sz="1400" dirty="0" smtClean="0">
                <a:solidFill>
                  <a:schemeClr val="tx1"/>
                </a:solidFill>
              </a:rPr>
              <a:t> temporária</a:t>
            </a:r>
          </a:p>
          <a:p>
            <a:pPr algn="l">
              <a:spcBef>
                <a:spcPts val="200"/>
              </a:spcBef>
            </a:pPr>
            <a:r>
              <a:rPr lang="pt-BR" sz="1400" dirty="0" smtClean="0">
                <a:solidFill>
                  <a:schemeClr val="tx1"/>
                </a:solidFill>
              </a:rPr>
              <a:t> </a:t>
            </a:r>
            <a:r>
              <a:rPr lang="pt-BR" sz="1400" dirty="0">
                <a:solidFill>
                  <a:schemeClr val="tx1"/>
                </a:solidFill>
              </a:rPr>
              <a:t>para realizar estudos visando a elaboração da Lei da Biblioteca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" y="0"/>
            <a:ext cx="1908313" cy="1027770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005567"/>
            <a:ext cx="1908313" cy="980472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1979601"/>
            <a:ext cx="1888435" cy="1280433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3255923"/>
            <a:ext cx="1908313" cy="1256442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5645427"/>
            <a:ext cx="1948070" cy="1212573"/>
          </a:xfrm>
          <a:prstGeom prst="rect">
            <a:avLst/>
          </a:prstGeom>
        </p:spPr>
      </p:pic>
      <p:pic>
        <p:nvPicPr>
          <p:cNvPr id="10" name="Imagem 9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4512365"/>
            <a:ext cx="1928191" cy="111318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276036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uxograma: Fita perfurada 6"/>
          <p:cNvSpPr/>
          <p:nvPr/>
        </p:nvSpPr>
        <p:spPr>
          <a:xfrm>
            <a:off x="3697289" y="0"/>
            <a:ext cx="6400800" cy="1394373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600" dirty="0" smtClean="0"/>
          </a:p>
          <a:p>
            <a:pPr algn="ctr"/>
            <a:r>
              <a:rPr lang="pt-BR" sz="3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Biblioteca </a:t>
            </a:r>
            <a:r>
              <a:rPr lang="pt-BR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Alexandria</a:t>
            </a:r>
            <a:r>
              <a:rPr lang="pt-B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pt-B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Fluxograma: Vários documentos 9"/>
          <p:cNvSpPr/>
          <p:nvPr/>
        </p:nvSpPr>
        <p:spPr>
          <a:xfrm>
            <a:off x="3436130" y="2113949"/>
            <a:ext cx="7457090" cy="4386242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Século III </a:t>
            </a:r>
            <a:r>
              <a:rPr lang="pt-BR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a.C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Objetivo: "reunir os livros de todos os povos da Terra“;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destruída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há mais 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de mil anos depois.</a:t>
            </a:r>
          </a:p>
          <a:p>
            <a:pPr algn="ctr"/>
            <a:endParaRPr lang="pt-BR" dirty="0"/>
          </a:p>
        </p:txBody>
      </p:sp>
      <p:grpSp>
        <p:nvGrpSpPr>
          <p:cNvPr id="12" name="Grupo 11"/>
          <p:cNvGrpSpPr/>
          <p:nvPr/>
        </p:nvGrpSpPr>
        <p:grpSpPr>
          <a:xfrm>
            <a:off x="0" y="-1"/>
            <a:ext cx="1769165" cy="6858001"/>
            <a:chOff x="0" y="-1"/>
            <a:chExt cx="1769165" cy="6858001"/>
          </a:xfrm>
        </p:grpSpPr>
        <p:pic>
          <p:nvPicPr>
            <p:cNvPr id="13" name="Imagem 1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3741672"/>
              <a:ext cx="1769165" cy="1367039"/>
            </a:xfrm>
            <a:prstGeom prst="rect">
              <a:avLst/>
            </a:prstGeom>
          </p:spPr>
        </p:pic>
        <p:pic>
          <p:nvPicPr>
            <p:cNvPr id="14" name="Imagem 13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1167075"/>
              <a:ext cx="1769165" cy="1039412"/>
            </a:xfrm>
            <a:prstGeom prst="rect">
              <a:avLst/>
            </a:prstGeom>
          </p:spPr>
        </p:pic>
        <p:pic>
          <p:nvPicPr>
            <p:cNvPr id="15" name="Picture 2" descr="https://encrypted-tbn0.gstatic.com/images?q=tbn:ANd9GcSY2tzjo-tAs7R1WPnRN6GYS5QZ3pZX6lfTxe1W2fy_0WjRHu8tsA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0" y="-1"/>
              <a:ext cx="1729409" cy="1172817"/>
            </a:xfrm>
            <a:prstGeom prst="rect">
              <a:avLst/>
            </a:prstGeom>
            <a:noFill/>
          </p:spPr>
        </p:pic>
        <p:pic>
          <p:nvPicPr>
            <p:cNvPr id="16" name="Picture 6" descr="https://encrypted-tbn1.gstatic.com/images?q=tbn:ANd9GcSDBgBXxaUWznY01m2sPNNCi2ZDtlf1Wbk7mQCkF8VAoFFmeenD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" y="5114924"/>
              <a:ext cx="1769164" cy="1743076"/>
            </a:xfrm>
            <a:prstGeom prst="rect">
              <a:avLst/>
            </a:prstGeom>
            <a:noFill/>
          </p:spPr>
        </p:pic>
      </p:grpSp>
      <p:pic>
        <p:nvPicPr>
          <p:cNvPr id="18" name="Imagem 17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2191973"/>
            <a:ext cx="1769165" cy="158489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284651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03828" y="302591"/>
            <a:ext cx="8596668" cy="1320800"/>
          </a:xfrm>
        </p:spPr>
        <p:txBody>
          <a:bodyPr/>
          <a:lstStyle/>
          <a:p>
            <a:r>
              <a:rPr lang="pt-BR" dirty="0" smtClean="0"/>
              <a:t>BRASIL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909861" y="2004754"/>
            <a:ext cx="7426835" cy="248394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t-BR" sz="3200" dirty="0"/>
          </a:p>
          <a:p>
            <a:pPr>
              <a:buNone/>
            </a:pPr>
            <a:r>
              <a:rPr lang="pt-BR" sz="3200" dirty="0" smtClean="0"/>
              <a:t>    Cidadão, morador de rua,  é aprovado em concurso público após estudar em bibliotecas.</a:t>
            </a:r>
            <a:endParaRPr lang="pt-BR" sz="3200" dirty="0"/>
          </a:p>
        </p:txBody>
      </p:sp>
      <p:sp>
        <p:nvSpPr>
          <p:cNvPr id="4" name="Retângulo 3"/>
          <p:cNvSpPr/>
          <p:nvPr/>
        </p:nvSpPr>
        <p:spPr>
          <a:xfrm>
            <a:off x="2166731" y="6273225"/>
            <a:ext cx="896439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/>
              <a:t>Fonte: </a:t>
            </a:r>
            <a:r>
              <a:rPr lang="pt-BR" sz="1400" dirty="0" smtClean="0"/>
              <a:t>http</a:t>
            </a:r>
            <a:r>
              <a:rPr lang="pt-BR" sz="1400" dirty="0"/>
              <a:t>://zerohora.clicrbs.com.br/rs/noticia/2008/06/morador-de-rua-passa-em-concurso-do-bb-em-recife-2008543.html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0" y="-1"/>
            <a:ext cx="1769165" cy="6858001"/>
            <a:chOff x="0" y="-1"/>
            <a:chExt cx="1769165" cy="6858001"/>
          </a:xfrm>
        </p:grpSpPr>
        <p:pic>
          <p:nvPicPr>
            <p:cNvPr id="8" name="Imagem 7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3741672"/>
              <a:ext cx="1769165" cy="1367039"/>
            </a:xfrm>
            <a:prstGeom prst="rect">
              <a:avLst/>
            </a:prstGeom>
          </p:spPr>
        </p:pic>
        <p:pic>
          <p:nvPicPr>
            <p:cNvPr id="9" name="Imagem 8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1167075"/>
              <a:ext cx="1769165" cy="1039412"/>
            </a:xfrm>
            <a:prstGeom prst="rect">
              <a:avLst/>
            </a:prstGeom>
          </p:spPr>
        </p:pic>
        <p:pic>
          <p:nvPicPr>
            <p:cNvPr id="10" name="Picture 2" descr="https://encrypted-tbn0.gstatic.com/images?q=tbn:ANd9GcSY2tzjo-tAs7R1WPnRN6GYS5QZ3pZX6lfTxe1W2fy_0WjRHu8tsA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0" y="-1"/>
              <a:ext cx="1729409" cy="1172817"/>
            </a:xfrm>
            <a:prstGeom prst="rect">
              <a:avLst/>
            </a:prstGeom>
            <a:noFill/>
          </p:spPr>
        </p:pic>
        <p:pic>
          <p:nvPicPr>
            <p:cNvPr id="11" name="Picture 6" descr="https://encrypted-tbn1.gstatic.com/images?q=tbn:ANd9GcSDBgBXxaUWznY01m2sPNNCi2ZDtlf1Wbk7mQCkF8VAoFFmeenD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" y="5114924"/>
              <a:ext cx="1769164" cy="1743076"/>
            </a:xfrm>
            <a:prstGeom prst="rect">
              <a:avLst/>
            </a:prstGeom>
            <a:noFill/>
          </p:spPr>
        </p:pic>
      </p:grpSp>
      <p:pic>
        <p:nvPicPr>
          <p:cNvPr id="12" name="Imagem 11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2191973"/>
            <a:ext cx="1769165" cy="158489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763750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04052" y="433664"/>
            <a:ext cx="7328452" cy="1143000"/>
          </a:xfrm>
        </p:spPr>
        <p:txBody>
          <a:bodyPr/>
          <a:lstStyle/>
          <a:p>
            <a:r>
              <a:rPr lang="pt-BR" dirty="0" smtClean="0"/>
              <a:t>BRASIL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67338" y="2029791"/>
            <a:ext cx="8464713" cy="3398345"/>
          </a:xfrm>
        </p:spPr>
        <p:txBody>
          <a:bodyPr/>
          <a:lstStyle/>
          <a:p>
            <a:pPr marL="0" indent="0">
              <a:buNone/>
            </a:pPr>
            <a:endParaRPr lang="pt-BR" dirty="0"/>
          </a:p>
          <a:p>
            <a:pPr>
              <a:buNone/>
            </a:pPr>
            <a:r>
              <a:rPr lang="pt-BR" sz="3200" dirty="0" smtClean="0"/>
              <a:t>    Quadro </a:t>
            </a:r>
            <a:r>
              <a:rPr lang="pt-BR" sz="3200" dirty="0"/>
              <a:t>geral das Bibliotecas Públicas do </a:t>
            </a:r>
            <a:r>
              <a:rPr lang="pt-BR" sz="3200" dirty="0" smtClean="0"/>
              <a:t>Brasil indica </a:t>
            </a:r>
            <a:r>
              <a:rPr lang="pt-BR" sz="3200" dirty="0"/>
              <a:t>a fragilidade desta instituição </a:t>
            </a:r>
            <a:r>
              <a:rPr lang="pt-BR" sz="3200" dirty="0" smtClean="0"/>
              <a:t> e a falta de investimentos.</a:t>
            </a:r>
            <a:endParaRPr lang="pt-BR" sz="3200" dirty="0"/>
          </a:p>
        </p:txBody>
      </p:sp>
      <p:grpSp>
        <p:nvGrpSpPr>
          <p:cNvPr id="4" name="Grupo 3"/>
          <p:cNvGrpSpPr/>
          <p:nvPr/>
        </p:nvGrpSpPr>
        <p:grpSpPr>
          <a:xfrm>
            <a:off x="0" y="-1"/>
            <a:ext cx="1769165" cy="6858001"/>
            <a:chOff x="0" y="-1"/>
            <a:chExt cx="1769165" cy="6858001"/>
          </a:xfrm>
        </p:grpSpPr>
        <p:pic>
          <p:nvPicPr>
            <p:cNvPr id="5" name="Imagem 4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3741672"/>
              <a:ext cx="1769165" cy="1367039"/>
            </a:xfrm>
            <a:prstGeom prst="rect">
              <a:avLst/>
            </a:prstGeom>
          </p:spPr>
        </p:pic>
        <p:pic>
          <p:nvPicPr>
            <p:cNvPr id="6" name="Imagem 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1167075"/>
              <a:ext cx="1769165" cy="1039412"/>
            </a:xfrm>
            <a:prstGeom prst="rect">
              <a:avLst/>
            </a:prstGeom>
          </p:spPr>
        </p:pic>
        <p:pic>
          <p:nvPicPr>
            <p:cNvPr id="7" name="Picture 2" descr="https://encrypted-tbn0.gstatic.com/images?q=tbn:ANd9GcSY2tzjo-tAs7R1WPnRN6GYS5QZ3pZX6lfTxe1W2fy_0WjRHu8tsA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0" y="-1"/>
              <a:ext cx="1729409" cy="1172817"/>
            </a:xfrm>
            <a:prstGeom prst="rect">
              <a:avLst/>
            </a:prstGeom>
            <a:noFill/>
          </p:spPr>
        </p:pic>
        <p:pic>
          <p:nvPicPr>
            <p:cNvPr id="8" name="Picture 6" descr="https://encrypted-tbn1.gstatic.com/images?q=tbn:ANd9GcSDBgBXxaUWznY01m2sPNNCi2ZDtlf1Wbk7mQCkF8VAoFFmeenD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" y="5114924"/>
              <a:ext cx="1769164" cy="1743076"/>
            </a:xfrm>
            <a:prstGeom prst="rect">
              <a:avLst/>
            </a:prstGeom>
            <a:noFill/>
          </p:spPr>
        </p:pic>
      </p:grpSp>
      <p:pic>
        <p:nvPicPr>
          <p:cNvPr id="9" name="Imagem 8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2191973"/>
            <a:ext cx="1769165" cy="158489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239895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73598" y="0"/>
            <a:ext cx="7962489" cy="1320800"/>
          </a:xfrm>
        </p:spPr>
        <p:txBody>
          <a:bodyPr/>
          <a:lstStyle/>
          <a:p>
            <a:r>
              <a:rPr lang="pt-BR" dirty="0" smtClean="0"/>
              <a:t>Bibliotecas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446300" y="1874520"/>
            <a:ext cx="3090625" cy="2453044"/>
          </a:xfrm>
        </p:spPr>
        <p:txBody>
          <a:bodyPr/>
          <a:lstStyle/>
          <a:p>
            <a:r>
              <a:rPr lang="pt-BR" dirty="0" smtClean="0"/>
              <a:t> </a:t>
            </a:r>
            <a:r>
              <a:rPr lang="pt-BR" sz="3200" dirty="0" smtClean="0"/>
              <a:t>cultura</a:t>
            </a:r>
          </a:p>
          <a:p>
            <a:r>
              <a:rPr lang="pt-BR" sz="3200" dirty="0" smtClean="0"/>
              <a:t>leitura</a:t>
            </a:r>
          </a:p>
          <a:p>
            <a:r>
              <a:rPr lang="pt-BR" sz="3200" dirty="0" smtClean="0"/>
              <a:t> memória</a:t>
            </a:r>
          </a:p>
          <a:p>
            <a:endParaRPr lang="pt-BR" dirty="0"/>
          </a:p>
        </p:txBody>
      </p:sp>
      <p:sp>
        <p:nvSpPr>
          <p:cNvPr id="4" name="Seta para a direita 3"/>
          <p:cNvSpPr/>
          <p:nvPr/>
        </p:nvSpPr>
        <p:spPr>
          <a:xfrm>
            <a:off x="4942490" y="2284223"/>
            <a:ext cx="1702676" cy="1623848"/>
          </a:xfrm>
          <a:prstGeom prst="rightArrow">
            <a:avLst>
              <a:gd name="adj1" fmla="val 26699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38175" y="5012232"/>
            <a:ext cx="2027296" cy="955239"/>
          </a:xfrm>
          <a:prstGeom prst="rect">
            <a:avLst/>
          </a:prstGeom>
        </p:spPr>
      </p:pic>
      <p:sp>
        <p:nvSpPr>
          <p:cNvPr id="8" name="Retângulo 7"/>
          <p:cNvSpPr/>
          <p:nvPr/>
        </p:nvSpPr>
        <p:spPr>
          <a:xfrm>
            <a:off x="6779756" y="1891354"/>
            <a:ext cx="3166360" cy="23140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dirty="0" smtClean="0"/>
              <a:t>Acesso ao conhecimento produzido</a:t>
            </a:r>
            <a:endParaRPr lang="pt-BR" sz="3600" dirty="0"/>
          </a:p>
        </p:txBody>
      </p:sp>
      <p:sp>
        <p:nvSpPr>
          <p:cNvPr id="9" name="Seta para a direita listrada 8"/>
          <p:cNvSpPr/>
          <p:nvPr/>
        </p:nvSpPr>
        <p:spPr>
          <a:xfrm rot="8983129">
            <a:off x="7614074" y="4712688"/>
            <a:ext cx="1497724" cy="599089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9"/>
          <p:cNvSpPr/>
          <p:nvPr/>
        </p:nvSpPr>
        <p:spPr>
          <a:xfrm>
            <a:off x="4914041" y="4737267"/>
            <a:ext cx="2402593" cy="15727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dirty="0" smtClean="0"/>
              <a:t>Exercício da cidadania</a:t>
            </a:r>
            <a:endParaRPr lang="pt-BR" sz="3200" dirty="0"/>
          </a:p>
        </p:txBody>
      </p:sp>
      <p:pic>
        <p:nvPicPr>
          <p:cNvPr id="15" name="Imagem 1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191973"/>
            <a:ext cx="1769165" cy="1584895"/>
          </a:xfrm>
          <a:prstGeom prst="rect">
            <a:avLst/>
          </a:prstGeom>
        </p:spPr>
      </p:pic>
      <p:pic>
        <p:nvPicPr>
          <p:cNvPr id="14" name="Imagem 1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3741672"/>
            <a:ext cx="1769165" cy="1367039"/>
          </a:xfrm>
          <a:prstGeom prst="rect">
            <a:avLst/>
          </a:prstGeom>
        </p:spPr>
      </p:pic>
      <p:pic>
        <p:nvPicPr>
          <p:cNvPr id="13" name="Imagem 12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167075"/>
            <a:ext cx="1769165" cy="1039412"/>
          </a:xfrm>
          <a:prstGeom prst="rect">
            <a:avLst/>
          </a:prstGeom>
        </p:spPr>
      </p:pic>
      <p:pic>
        <p:nvPicPr>
          <p:cNvPr id="16386" name="Picture 2" descr="https://encrypted-tbn0.gstatic.com/images?q=tbn:ANd9GcSY2tzjo-tAs7R1WPnRN6GYS5QZ3pZX6lfTxe1W2fy_0WjRHu8tsA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-1"/>
            <a:ext cx="1729409" cy="1172817"/>
          </a:xfrm>
          <a:prstGeom prst="rect">
            <a:avLst/>
          </a:prstGeom>
          <a:noFill/>
        </p:spPr>
      </p:pic>
      <p:pic>
        <p:nvPicPr>
          <p:cNvPr id="16390" name="Picture 6" descr="https://encrypted-tbn1.gstatic.com/images?q=tbn:ANd9GcSDBgBXxaUWznY01m2sPNNCi2ZDtlf1Wbk7mQCkF8VAoFFmeenD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" y="5114924"/>
            <a:ext cx="1769164" cy="17430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150964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09637" y="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Por quê o Brasil precisa </a:t>
            </a:r>
            <a:br>
              <a:rPr lang="pt-BR" dirty="0" smtClean="0"/>
            </a:br>
            <a:r>
              <a:rPr lang="pt-BR" dirty="0" smtClean="0"/>
              <a:t>de uma lei para Bibliotecas?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2842008" y="2296995"/>
            <a:ext cx="9049991" cy="4839301"/>
          </a:xfrm>
        </p:spPr>
        <p:txBody>
          <a:bodyPr>
            <a:normAutofit/>
          </a:bodyPr>
          <a:lstStyle/>
          <a:p>
            <a:pPr lvl="0"/>
            <a:r>
              <a:rPr lang="pt-BR" dirty="0"/>
              <a:t>Permitir  ao cidadão o  seu direito:  acesso  a </a:t>
            </a:r>
            <a:r>
              <a:rPr lang="pt-BR" dirty="0" smtClean="0"/>
              <a:t>informação;</a:t>
            </a:r>
            <a:endParaRPr lang="pt-BR" dirty="0"/>
          </a:p>
          <a:p>
            <a:pPr lvl="0"/>
            <a:r>
              <a:rPr lang="pt-BR" dirty="0"/>
              <a:t>Entender a biblioteca como um espaço de cultura e </a:t>
            </a:r>
            <a:r>
              <a:rPr lang="pt-BR" dirty="0" smtClean="0"/>
              <a:t>conhecimento </a:t>
            </a:r>
            <a:r>
              <a:rPr lang="pt-BR" dirty="0"/>
              <a:t>e garantir o acesso </a:t>
            </a:r>
            <a:r>
              <a:rPr lang="pt-BR" dirty="0" smtClean="0"/>
              <a:t>igualitário.</a:t>
            </a:r>
            <a:endParaRPr lang="pt-BR" dirty="0"/>
          </a:p>
          <a:p>
            <a:pPr lvl="0"/>
            <a:r>
              <a:rPr lang="pt-BR" dirty="0"/>
              <a:t>Contribuir para a melhoria dos índices de desenvolvimento do </a:t>
            </a:r>
            <a:r>
              <a:rPr lang="pt-BR" dirty="0" smtClean="0"/>
              <a:t>país -  IDH,  IDEB...</a:t>
            </a:r>
            <a:endParaRPr lang="pt-BR" dirty="0"/>
          </a:p>
          <a:p>
            <a:endParaRPr lang="pt-BR" dirty="0"/>
          </a:p>
        </p:txBody>
      </p:sp>
      <p:grpSp>
        <p:nvGrpSpPr>
          <p:cNvPr id="5" name="Grupo 4"/>
          <p:cNvGrpSpPr/>
          <p:nvPr/>
        </p:nvGrpSpPr>
        <p:grpSpPr>
          <a:xfrm>
            <a:off x="0" y="-1"/>
            <a:ext cx="1769165" cy="6858001"/>
            <a:chOff x="0" y="-1"/>
            <a:chExt cx="1769165" cy="6858001"/>
          </a:xfrm>
        </p:grpSpPr>
        <p:pic>
          <p:nvPicPr>
            <p:cNvPr id="6" name="Imagem 5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3741672"/>
              <a:ext cx="1769165" cy="1367039"/>
            </a:xfrm>
            <a:prstGeom prst="rect">
              <a:avLst/>
            </a:prstGeom>
          </p:spPr>
        </p:pic>
        <p:pic>
          <p:nvPicPr>
            <p:cNvPr id="7" name="Imagem 6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1167075"/>
              <a:ext cx="1769165" cy="1039412"/>
            </a:xfrm>
            <a:prstGeom prst="rect">
              <a:avLst/>
            </a:prstGeom>
          </p:spPr>
        </p:pic>
        <p:pic>
          <p:nvPicPr>
            <p:cNvPr id="8" name="Picture 2" descr="https://encrypted-tbn0.gstatic.com/images?q=tbn:ANd9GcSY2tzjo-tAs7R1WPnRN6GYS5QZ3pZX6lfTxe1W2fy_0WjRHu8tsA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0" y="-1"/>
              <a:ext cx="1729409" cy="1172817"/>
            </a:xfrm>
            <a:prstGeom prst="rect">
              <a:avLst/>
            </a:prstGeom>
            <a:noFill/>
          </p:spPr>
        </p:pic>
        <p:pic>
          <p:nvPicPr>
            <p:cNvPr id="9" name="Picture 6" descr="https://encrypted-tbn1.gstatic.com/images?q=tbn:ANd9GcSDBgBXxaUWznY01m2sPNNCi2ZDtlf1Wbk7mQCkF8VAoFFmeenD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" y="5114924"/>
              <a:ext cx="1769164" cy="1743076"/>
            </a:xfrm>
            <a:prstGeom prst="rect">
              <a:avLst/>
            </a:prstGeom>
            <a:noFill/>
          </p:spPr>
        </p:pic>
      </p:grpSp>
      <p:pic>
        <p:nvPicPr>
          <p:cNvPr id="10" name="Imagem 9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2191973"/>
            <a:ext cx="1769165" cy="158489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96402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71707" y="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Por quê o Brasil precisa </a:t>
            </a:r>
            <a:br>
              <a:rPr lang="pt-BR" dirty="0" smtClean="0"/>
            </a:br>
            <a:r>
              <a:rPr lang="pt-BR" dirty="0" smtClean="0"/>
              <a:t> de uma lei para Bibliotecas?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2464320" y="1848678"/>
            <a:ext cx="9383123" cy="5009322"/>
          </a:xfrm>
        </p:spPr>
        <p:txBody>
          <a:bodyPr>
            <a:normAutofit/>
          </a:bodyPr>
          <a:lstStyle/>
          <a:p>
            <a:pPr lvl="0"/>
            <a:r>
              <a:rPr lang="pt-BR" dirty="0" smtClean="0"/>
              <a:t>Local </a:t>
            </a:r>
            <a:r>
              <a:rPr lang="pt-BR" dirty="0"/>
              <a:t>de aprendizagem, </a:t>
            </a:r>
            <a:r>
              <a:rPr lang="pt-BR" dirty="0" smtClean="0"/>
              <a:t> produção e difusão do conhecimento que </a:t>
            </a:r>
            <a:r>
              <a:rPr lang="pt-BR" dirty="0"/>
              <a:t>propicia o encontro das pessoas,  acessível à todas as camadas sociais.</a:t>
            </a:r>
          </a:p>
          <a:p>
            <a:pPr lvl="0"/>
            <a:r>
              <a:rPr lang="pt-BR" dirty="0" smtClean="0"/>
              <a:t>Centro </a:t>
            </a:r>
            <a:r>
              <a:rPr lang="pt-BR" dirty="0"/>
              <a:t>cultural que atende </a:t>
            </a:r>
            <a:r>
              <a:rPr lang="pt-BR" dirty="0" smtClean="0"/>
              <a:t> a </a:t>
            </a:r>
            <a:r>
              <a:rPr lang="pt-BR" dirty="0"/>
              <a:t>diversidade.</a:t>
            </a:r>
          </a:p>
          <a:p>
            <a:pPr lvl="0"/>
            <a:r>
              <a:rPr lang="pt-BR" dirty="0"/>
              <a:t>  Centros  que fomentem o aprendizado e o acesso as novas tecnologias da informação contribuindo para sua democratização e diminuição do analfabetismo digital.</a:t>
            </a:r>
          </a:p>
          <a:p>
            <a:endParaRPr lang="pt-BR" dirty="0"/>
          </a:p>
        </p:txBody>
      </p:sp>
      <p:grpSp>
        <p:nvGrpSpPr>
          <p:cNvPr id="5" name="Grupo 4"/>
          <p:cNvGrpSpPr/>
          <p:nvPr/>
        </p:nvGrpSpPr>
        <p:grpSpPr>
          <a:xfrm>
            <a:off x="0" y="-1"/>
            <a:ext cx="1769165" cy="6858001"/>
            <a:chOff x="0" y="-1"/>
            <a:chExt cx="1769165" cy="6858001"/>
          </a:xfrm>
        </p:grpSpPr>
        <p:pic>
          <p:nvPicPr>
            <p:cNvPr id="6" name="Imagem 5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3741672"/>
              <a:ext cx="1769165" cy="1367039"/>
            </a:xfrm>
            <a:prstGeom prst="rect">
              <a:avLst/>
            </a:prstGeom>
          </p:spPr>
        </p:pic>
        <p:pic>
          <p:nvPicPr>
            <p:cNvPr id="7" name="Imagem 6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1167075"/>
              <a:ext cx="1769165" cy="1039412"/>
            </a:xfrm>
            <a:prstGeom prst="rect">
              <a:avLst/>
            </a:prstGeom>
          </p:spPr>
        </p:pic>
        <p:pic>
          <p:nvPicPr>
            <p:cNvPr id="8" name="Picture 2" descr="https://encrypted-tbn0.gstatic.com/images?q=tbn:ANd9GcSY2tzjo-tAs7R1WPnRN6GYS5QZ3pZX6lfTxe1W2fy_0WjRHu8tsA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0" y="-1"/>
              <a:ext cx="1729409" cy="1172817"/>
            </a:xfrm>
            <a:prstGeom prst="rect">
              <a:avLst/>
            </a:prstGeom>
            <a:noFill/>
          </p:spPr>
        </p:pic>
        <p:pic>
          <p:nvPicPr>
            <p:cNvPr id="9" name="Picture 6" descr="https://encrypted-tbn1.gstatic.com/images?q=tbn:ANd9GcSDBgBXxaUWznY01m2sPNNCi2ZDtlf1Wbk7mQCkF8VAoFFmeenD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" y="5114924"/>
              <a:ext cx="1769164" cy="1743076"/>
            </a:xfrm>
            <a:prstGeom prst="rect">
              <a:avLst/>
            </a:prstGeom>
            <a:noFill/>
          </p:spPr>
        </p:pic>
      </p:grpSp>
      <p:pic>
        <p:nvPicPr>
          <p:cNvPr id="10" name="Imagem 9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2191973"/>
            <a:ext cx="1769165" cy="158489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96402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encrypted-tbn2.gstatic.com/images?q=tbn:ANd9GcSkud-xXjFJUm5TASXbz1f6YCZURBJp7TbQElqVmW9NKovhplx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09" y="900568"/>
            <a:ext cx="9452456" cy="532818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ítulo 2"/>
          <p:cNvSpPr txBox="1">
            <a:spLocks/>
          </p:cNvSpPr>
          <p:nvPr/>
        </p:nvSpPr>
        <p:spPr>
          <a:xfrm>
            <a:off x="5397385" y="6475686"/>
            <a:ext cx="6458607" cy="38231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200"/>
              </a:spcBef>
            </a:pPr>
            <a:r>
              <a:rPr lang="pt-BR" sz="1400" dirty="0" smtClean="0"/>
              <a:t>Fonte das imagens: google.com</a:t>
            </a:r>
            <a:endParaRPr lang="pt-BR" sz="1400" dirty="0"/>
          </a:p>
        </p:txBody>
      </p:sp>
    </p:spTree>
    <p:extLst>
      <p:ext uri="{BB962C8B-B14F-4D97-AF65-F5344CB8AC3E}">
        <p14:creationId xmlns="" xmlns:p14="http://schemas.microsoft.com/office/powerpoint/2010/main" val="3449971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912</TotalTime>
  <Words>230</Words>
  <Application>Microsoft Office PowerPoint</Application>
  <PresentationFormat>Personalizar</PresentationFormat>
  <Paragraphs>31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Tema do Office</vt:lpstr>
      <vt:lpstr> Bibliotecas: instituições milenares que guardam a memória e dão acesso ao conhecimento produzido</vt:lpstr>
      <vt:lpstr>Slide 2</vt:lpstr>
      <vt:lpstr>BRASIL</vt:lpstr>
      <vt:lpstr>BRASIL</vt:lpstr>
      <vt:lpstr>Bibliotecas</vt:lpstr>
      <vt:lpstr>Por quê o Brasil precisa  de uma lei para Bibliotecas?</vt:lpstr>
      <vt:lpstr>Por quê o Brasil precisa   de uma lei para Bibliotecas?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Angelica Miranda</dc:creator>
  <cp:lastModifiedBy>Adriana Nunes Gomes</cp:lastModifiedBy>
  <cp:revision>23</cp:revision>
  <dcterms:created xsi:type="dcterms:W3CDTF">2014-04-07T00:06:37Z</dcterms:created>
  <dcterms:modified xsi:type="dcterms:W3CDTF">2014-04-09T20:08:59Z</dcterms:modified>
</cp:coreProperties>
</file>