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27" r:id="rId2"/>
    <p:sldMasterId id="2147483754" r:id="rId3"/>
  </p:sldMasterIdLst>
  <p:notesMasterIdLst>
    <p:notesMasterId r:id="rId21"/>
  </p:notesMasterIdLst>
  <p:handoutMasterIdLst>
    <p:handoutMasterId r:id="rId22"/>
  </p:handoutMasterIdLst>
  <p:sldIdLst>
    <p:sldId id="256" r:id="rId4"/>
    <p:sldId id="451" r:id="rId5"/>
    <p:sldId id="499" r:id="rId6"/>
    <p:sldId id="500" r:id="rId7"/>
    <p:sldId id="507" r:id="rId8"/>
    <p:sldId id="503" r:id="rId9"/>
    <p:sldId id="478" r:id="rId10"/>
    <p:sldId id="479" r:id="rId11"/>
    <p:sldId id="502" r:id="rId12"/>
    <p:sldId id="465" r:id="rId13"/>
    <p:sldId id="435" r:id="rId14"/>
    <p:sldId id="443" r:id="rId15"/>
    <p:sldId id="454" r:id="rId16"/>
    <p:sldId id="469" r:id="rId17"/>
    <p:sldId id="509" r:id="rId18"/>
    <p:sldId id="448" r:id="rId19"/>
    <p:sldId id="259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ADD"/>
    <a:srgbClr val="CCCC00"/>
    <a:srgbClr val="C9DB91"/>
    <a:srgbClr val="CC6600"/>
    <a:srgbClr val="E6EFCD"/>
    <a:srgbClr val="20039D"/>
    <a:srgbClr val="002E00"/>
    <a:srgbClr val="EFF8EC"/>
    <a:srgbClr val="A9DD97"/>
    <a:srgbClr val="BFD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383" autoAdjust="0"/>
  </p:normalViewPr>
  <p:slideViewPr>
    <p:cSldViewPr snapToGrid="0">
      <p:cViewPr>
        <p:scale>
          <a:sx n="90" d="100"/>
          <a:sy n="90" d="100"/>
        </p:scale>
        <p:origin x="-588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0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00" y="1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4510DA6C-B968-495A-9682-65901215220D}" type="datetimeFigureOut">
              <a:rPr lang="pt-BR"/>
              <a:pPr>
                <a:defRPr/>
              </a:pPr>
              <a:t>09/07/2015</a:t>
            </a:fld>
            <a:endParaRPr lang="pt-BR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403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00" y="9428403"/>
            <a:ext cx="2946189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84" tIns="46342" rIns="92684" bIns="4634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937A060D-3E56-4ED7-85D4-0C658F50487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485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189" cy="496650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0" y="1"/>
            <a:ext cx="2946189" cy="496650"/>
          </a:xfrm>
          <a:prstGeom prst="rect">
            <a:avLst/>
          </a:prstGeom>
        </p:spPr>
        <p:txBody>
          <a:bodyPr vert="horz" lIns="92684" tIns="46342" rIns="92684" bIns="46342" rtlCol="0"/>
          <a:lstStyle>
            <a:lvl1pPr algn="r">
              <a:defRPr sz="1200"/>
            </a:lvl1pPr>
          </a:lstStyle>
          <a:p>
            <a:pPr>
              <a:defRPr/>
            </a:pPr>
            <a:fld id="{C9701450-C658-4709-9C18-5E28AABE08E6}" type="datetimeFigureOut">
              <a:rPr lang="en-US"/>
              <a:pPr>
                <a:defRPr/>
              </a:pPr>
              <a:t>7/9/2015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2" rIns="92684" bIns="463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2684" tIns="46342" rIns="92684" bIns="4634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0" y="9428403"/>
            <a:ext cx="2946189" cy="496650"/>
          </a:xfrm>
          <a:prstGeom prst="rect">
            <a:avLst/>
          </a:prstGeom>
        </p:spPr>
        <p:txBody>
          <a:bodyPr vert="horz" lIns="92684" tIns="46342" rIns="92684" bIns="46342" rtlCol="0" anchor="b"/>
          <a:lstStyle>
            <a:lvl1pPr algn="r">
              <a:defRPr sz="1200"/>
            </a:lvl1pPr>
          </a:lstStyle>
          <a:p>
            <a:pPr>
              <a:defRPr/>
            </a:pPr>
            <a:fld id="{2E1C8CE8-1EC0-4592-B902-A1CBB700F9F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81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1C8CE8-1EC0-4592-B902-A1CBB700F9F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6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3573016"/>
            <a:ext cx="5821126" cy="1512168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085184"/>
            <a:ext cx="5832648" cy="1080120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2133600" cy="28803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B4120A25-08CE-4CDE-A142-BC84D00C74A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293117"/>
          </a:xfr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en-US" sz="1200" b="0" kern="120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2D17D9A-333E-4494-8B17-829B93F0B1CC}" type="slidenum">
              <a:rPr 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 descr="FENASAUDE comple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077689" y="310450"/>
            <a:ext cx="2767780" cy="12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1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11E2D-CBCA-45BB-9C3E-874EB909DA02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A3F80-D3CB-48E5-8DC1-C5BF6F5064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1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9" y="2020824"/>
            <a:ext cx="4562793" cy="2198747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199" y="4214819"/>
            <a:ext cx="6894513" cy="1500187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323F-A977-498E-84AA-54A23008E2D1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9EEC-720A-4407-AFF7-54B7B0C5C64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3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Logofenasaude_completa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1071563"/>
            <a:ext cx="382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43315"/>
            <a:ext cx="7772400" cy="136207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072076"/>
            <a:ext cx="7772400" cy="1143008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5BAE-A574-4674-BA86-82E88026471D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D661-7012-4F44-8644-5FE337454F2E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75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136207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9143-ABA3-49BE-9C45-DD936AB93C0F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4651-3E05-437A-B477-2A57EBFB538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1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3164" y="6465455"/>
            <a:ext cx="2133600" cy="2703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785F09-D5B8-49FE-97D5-D4A229264A84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0146" y="6465455"/>
            <a:ext cx="2133600" cy="270308"/>
          </a:xfrm>
        </p:spPr>
        <p:txBody>
          <a:bodyPr vert="horz" lIns="91440" tIns="45720" rIns="91440" bIns="45720" rtlCol="0" anchor="ctr"/>
          <a:lstStyle>
            <a:lvl1pPr>
              <a:defRPr lang="en-US" b="0" smtClean="0"/>
            </a:lvl1pPr>
          </a:lstStyle>
          <a:p>
            <a:fld id="{E8A39B5F-5BB2-4DFF-AF63-EF96BB0C5574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01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F462735-84EC-40F3-B35A-D59876091C50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FCECA31-681A-46B3-B439-2E1B9D72233E}" type="slidenum">
              <a:rPr lang="en-US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01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AF51-8806-4646-B53B-EACC28BFC46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AAC0-102E-4473-98A4-38E0C594FD38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57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8256-0F87-4260-8B40-D349E4452666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91A3-C150-4322-9614-DFECE591B6D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" y="6455664"/>
            <a:ext cx="2133600" cy="29025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DD7A2E-F52A-4FB3-BBC2-E3F990647BA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1488" y="6455664"/>
            <a:ext cx="2133600" cy="29025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19B78D-4FE7-4BF3-8083-084BCABAB7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79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Logofenasaude_completa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571750"/>
            <a:ext cx="38242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62E9-AB08-4D09-B058-C4C97D13F81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F914-C392-4854-9C30-08E97312C7CE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4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23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355186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72" y="6464808"/>
            <a:ext cx="2133600" cy="27025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CC24C4-E015-483D-9045-50FB38429689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496" y="6464808"/>
            <a:ext cx="2133600" cy="270256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55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7551-14DF-426B-911F-FBA9D4E2F92D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357D-5F44-4CE1-8E73-3D8A6A4654A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67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8957A1A-CA61-4153-9FCE-14E5E8727875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9DD5788-3E21-4756-8859-AFFA009E4FFE}" type="slidenum">
              <a:rPr lang="en-US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2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E79C013-F9C0-4524-9BC6-B8220D7143E9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09F863-2976-40E8-8FB4-BF4FB066666D}" type="slidenum">
              <a:rPr lang="en-US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6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A2F1768-E06C-4B0C-9DBB-BAE1CD96C293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530CB3-81C7-4F2E-8768-2B60746CD6B0}" type="slidenum">
              <a:rPr lang="en-US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485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188913"/>
            <a:ext cx="8388350" cy="61198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901825" cy="339725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prstClr val="white"/>
                </a:solidFill>
              </a:rPr>
              <a:t>JC ALERGS 21nov07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429000" y="6453188"/>
            <a:ext cx="2895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Verdana"/>
              </a:rPr>
              <a:t>ALERGS 21NOV07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37375" y="6453188"/>
            <a:ext cx="1901825" cy="268287"/>
          </a:xfrm>
        </p:spPr>
        <p:txBody>
          <a:bodyPr/>
          <a:lstStyle>
            <a:lvl1pPr>
              <a:defRPr/>
            </a:lvl1pPr>
          </a:lstStyle>
          <a:p>
            <a:fld id="{1D946776-BDF3-43FD-A6C4-8C3FD6645DFF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69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07752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9832" y="3573016"/>
            <a:ext cx="5821126" cy="1512168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9832" y="5085184"/>
            <a:ext cx="5832648" cy="1080120"/>
          </a:xfrm>
        </p:spPr>
        <p:txBody>
          <a:bodyPr/>
          <a:lstStyle>
            <a:lvl1pPr marL="0" indent="0" algn="ctr">
              <a:buNone/>
              <a:defRPr sz="2800" b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2133600" cy="28803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B4120A25-08CE-4CDE-A142-BC84D00C74A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293117"/>
          </a:xfr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en-US" sz="1200" b="0" kern="120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2D17D9A-333E-4494-8B17-829B93F0B1CC}" type="slidenum">
              <a:rPr 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 descr="FENASAUDE comple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09467" y="412050"/>
            <a:ext cx="3061401" cy="12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3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23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355186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72" y="6464808"/>
            <a:ext cx="2133600" cy="27025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3CC24C4-E015-483D-9045-50FB38429689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496" y="6464808"/>
            <a:ext cx="2133600" cy="270256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ENASAUDE comple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94048" y="3765064"/>
            <a:ext cx="3923928" cy="1552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1148127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5" y="2719762"/>
            <a:ext cx="7815291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" y="6455664"/>
            <a:ext cx="2133600" cy="28854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018EE8-9624-435C-9668-D67CC42E10A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496" y="6455664"/>
            <a:ext cx="2133600" cy="288544"/>
          </a:xfrm>
        </p:spPr>
        <p:txBody>
          <a:bodyPr vert="horz" lIns="91440" tIns="45720" rIns="91440" bIns="45720" rtlCol="0" anchor="ctr"/>
          <a:lstStyle>
            <a:lvl1pPr>
              <a:defRPr lang="en-US" b="0" smtClean="0"/>
            </a:lvl1pPr>
          </a:lstStyle>
          <a:p>
            <a:fld id="{E8F84BA3-E9F7-425C-8FCD-8EE20B2C47CA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33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2DFC79DE-D202-489C-8EA3-A5ECF4F310B2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4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ENASAUDE comple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94048" y="3765064"/>
            <a:ext cx="3923928" cy="1552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1148127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5" y="2719762"/>
            <a:ext cx="7815291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" y="6455664"/>
            <a:ext cx="2133600" cy="28854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2018EE8-9624-435C-9668-D67CC42E10A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496" y="6455664"/>
            <a:ext cx="2133600" cy="288544"/>
          </a:xfrm>
        </p:spPr>
        <p:txBody>
          <a:bodyPr vert="horz" lIns="91440" tIns="45720" rIns="91440" bIns="45720" rtlCol="0" anchor="ctr"/>
          <a:lstStyle>
            <a:lvl1pPr>
              <a:defRPr lang="en-US" b="0" smtClean="0"/>
            </a:lvl1pPr>
          </a:lstStyle>
          <a:p>
            <a:fld id="{E8F84BA3-E9F7-425C-8FCD-8EE20B2C47CA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852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4C9A045E-A05A-486E-8522-113923D7740A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2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F7343-3551-4B7B-9A28-BC3D1E169B9E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A3F80-D3CB-48E5-8DC1-C5BF6F5064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81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000240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5D59-FC5A-484A-89AA-47DD46898C02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737E-1CBE-42AA-9A05-DC35639AFFA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58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B27C-7A9A-4F58-B462-97BFD1334C6A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6DBC-02FF-4807-A52F-838C8FD9007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7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24691" y="6456218"/>
            <a:ext cx="2133600" cy="27954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483B58-75C2-49FC-9E44-7291016B51B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7091" y="6456218"/>
            <a:ext cx="2133600" cy="279545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C5BC6D5-8F22-4451-B6C0-258309E05DD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8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811E2D-CBCA-45BB-9C3E-874EB909DA02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A3F80-D3CB-48E5-8DC1-C5BF6F5064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387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9" y="2020824"/>
            <a:ext cx="4562793" cy="2198747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199" y="4214819"/>
            <a:ext cx="6894513" cy="1500187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323F-A977-498E-84AA-54A23008E2D1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9EEC-720A-4407-AFF7-54B7B0C5C646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8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Logofenasaude_completa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9063" y="1071563"/>
            <a:ext cx="382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43315"/>
            <a:ext cx="7772400" cy="136207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072076"/>
            <a:ext cx="7772400" cy="1143008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5BAE-A574-4674-BA86-82E88026471D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D661-7012-4F44-8644-5FE337454F2E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60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136207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29143-ABA3-49BE-9C45-DD936AB93C0F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4651-3E05-437A-B477-2A57EBFB538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102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3164" y="6465455"/>
            <a:ext cx="2133600" cy="2703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785F09-D5B8-49FE-97D5-D4A229264A84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0146" y="6465455"/>
            <a:ext cx="2133600" cy="270308"/>
          </a:xfrm>
        </p:spPr>
        <p:txBody>
          <a:bodyPr vert="horz" lIns="91440" tIns="45720" rIns="91440" bIns="45720" rtlCol="0" anchor="ctr"/>
          <a:lstStyle>
            <a:lvl1pPr>
              <a:defRPr lang="en-US" b="0" smtClean="0"/>
            </a:lvl1pPr>
          </a:lstStyle>
          <a:p>
            <a:fld id="{E8A39B5F-5BB2-4DFF-AF63-EF96BB0C5574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0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2DFC79DE-D202-489C-8EA3-A5ECF4F310B2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39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F462735-84EC-40F3-B35A-D59876091C50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FCECA31-681A-46B3-B439-2E1B9D72233E}" type="slidenum">
              <a:rPr lang="en-US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86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AF51-8806-4646-B53B-EACC28BFC46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AAC0-102E-4473-98A4-38E0C594FD38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362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8256-0F87-4260-8B40-D349E4452666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91A3-C150-4322-9614-DFECE591B6D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152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" y="6455664"/>
            <a:ext cx="2133600" cy="29025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4DD7A2E-F52A-4FB3-BBC2-E3F990647BA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1488" y="6455664"/>
            <a:ext cx="2133600" cy="29025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19B78D-4FE7-4BF3-8083-084BCABAB7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93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Logofenasaude_completa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571750"/>
            <a:ext cx="38242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062E9-AB08-4D09-B058-C4C97D13F810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F914-C392-4854-9C30-08E97312C7CE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22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7551-14DF-426B-911F-FBA9D4E2F92D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357D-5F44-4CE1-8E73-3D8A6A4654A1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445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38957A1A-CA61-4153-9FCE-14E5E8727875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9DD5788-3E21-4756-8859-AFFA009E4FFE}" type="slidenum">
              <a:rPr lang="en-US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811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E79C013-F9C0-4524-9BC6-B8220D7143E9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09F863-2976-40E8-8FB4-BF4FB066666D}" type="slidenum">
              <a:rPr lang="en-US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339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en-US" sz="4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A2F1768-E06C-4B0C-9DBB-BAE1CD96C293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530CB3-81C7-4F2E-8768-2B60746CD6B0}" type="slidenum">
              <a:rPr lang="en-US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482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97280"/>
            <a:ext cx="8961120" cy="5029200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eta Offc Pro"/>
                <a:cs typeface="Meta Offc Pro"/>
              </a:defRPr>
            </a:lvl1pPr>
            <a:lvl2pPr>
              <a:defRPr sz="1800" b="0" i="0">
                <a:solidFill>
                  <a:schemeClr val="tx1"/>
                </a:solidFill>
                <a:latin typeface="Meta Offc Pro"/>
                <a:cs typeface="Meta Offc Pro"/>
              </a:defRPr>
            </a:lvl2pPr>
            <a:lvl3pPr>
              <a:defRPr sz="1600" b="0" i="0">
                <a:solidFill>
                  <a:schemeClr val="tx1"/>
                </a:solidFill>
                <a:latin typeface="Meta Offc Pro"/>
                <a:cs typeface="Meta Offc Pro"/>
              </a:defRPr>
            </a:lvl3pPr>
            <a:lvl4pPr>
              <a:defRPr sz="1400" b="0" i="0">
                <a:solidFill>
                  <a:schemeClr val="tx1"/>
                </a:solidFill>
                <a:latin typeface="Meta Offc Pro"/>
                <a:cs typeface="Meta Offc Pro"/>
              </a:defRPr>
            </a:lvl4pPr>
            <a:lvl5pPr>
              <a:defRPr sz="1300" b="0" i="0">
                <a:solidFill>
                  <a:schemeClr val="tx1"/>
                </a:solidFill>
                <a:latin typeface="Meta Offc Pro"/>
                <a:cs typeface="Meta Offc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" y="6217920"/>
            <a:ext cx="8321040" cy="5486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spcBef>
                <a:spcPts val="0"/>
              </a:spcBef>
              <a:buFont typeface="Arial" pitchFamily="34" charset="0"/>
              <a:buNone/>
              <a:defRPr sz="1200" baseline="0">
                <a:solidFill>
                  <a:schemeClr val="tx1"/>
                </a:solidFill>
                <a:latin typeface="Meta Offc Pro"/>
                <a:cs typeface="Meta Offc Pro"/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1440" y="91440"/>
            <a:ext cx="89611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76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4C9A045E-A05A-486E-8522-113923D7740A}" type="datetime1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srgbClr val="C1985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C1985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19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188913"/>
            <a:ext cx="8388350" cy="6119812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81750"/>
            <a:ext cx="1901825" cy="339725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>
                <a:solidFill>
                  <a:prstClr val="white"/>
                </a:solidFill>
              </a:rPr>
              <a:t>JC ALERGS 21nov07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429000" y="6453188"/>
            <a:ext cx="2895600" cy="2682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pt-BR" dirty="0">
                <a:solidFill>
                  <a:prstClr val="black"/>
                </a:solidFill>
                <a:latin typeface="Verdana"/>
              </a:rPr>
              <a:t>ALERGS 21NOV07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937375" y="6453188"/>
            <a:ext cx="1901825" cy="268287"/>
          </a:xfrm>
        </p:spPr>
        <p:txBody>
          <a:bodyPr/>
          <a:lstStyle>
            <a:lvl1pPr>
              <a:defRPr/>
            </a:lvl1pPr>
          </a:lstStyle>
          <a:p>
            <a:fld id="{1D946776-BDF3-43FD-A6C4-8C3FD6645DFF}" type="slidenum">
              <a:rPr lang="pt-BR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55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6453336"/>
            <a:ext cx="2133600" cy="28803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29E7E211-6783-4818-8C1D-6A2B987842E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53336"/>
            <a:ext cx="2133600" cy="293117"/>
          </a:xfr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lang="en-US" sz="1200" b="0" kern="1200" smtClean="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52D17D9A-333E-4494-8B17-829B93F0B1CC}" type="slidenum">
              <a:rPr lang="pt-BR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10" name="Imagem 9" descr="FENASAUDE completa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09467" y="412050"/>
            <a:ext cx="3061401" cy="1211295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6353299"/>
            <a:ext cx="9144000" cy="5047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6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023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355186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18872" y="6464808"/>
            <a:ext cx="2133600" cy="270256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DAF8EC-5E7B-4FBA-9315-ACEC1000E446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496" y="6464808"/>
            <a:ext cx="2133600" cy="270256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62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ENASAUDE complet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694048" y="4548814"/>
            <a:ext cx="3923928" cy="1552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9536" y="1148127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535" y="2719762"/>
            <a:ext cx="7815291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b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" y="6455664"/>
            <a:ext cx="2133600" cy="288544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DAF8EC-5E7B-4FBA-9315-ACEC1000E446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5496" y="6455664"/>
            <a:ext cx="2133600" cy="288544"/>
          </a:xfrm>
        </p:spPr>
        <p:txBody>
          <a:bodyPr vert="horz" lIns="91440" tIns="45720" rIns="91440" bIns="45720" rtlCol="0" anchor="ctr"/>
          <a:lstStyle>
            <a:lvl1pPr>
              <a:defRPr lang="en-US" b="0" smtClean="0"/>
            </a:lvl1pPr>
          </a:lstStyle>
          <a:p>
            <a:fld id="{E8F84BA3-E9F7-425C-8FCD-8EE20B2C47CA}" type="slidenum">
              <a:rPr lang="pt-BR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A7DAF8EC-5E7B-4FBA-9315-ACEC1000E446}" type="datetimeFigureOut">
              <a:rPr lang="en-US" smtClean="0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49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A7DAF8EC-5E7B-4FBA-9315-ACEC1000E446}" type="datetimeFigureOut">
              <a:rPr lang="en-US" smtClean="0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42875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E8F84BA3-E9F7-425C-8FCD-8EE20B2C47CA}" type="slidenum">
              <a:rPr lang="en-US" smtClean="0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62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AB4E9-1A64-434D-AD14-BA176079384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A3F80-D3CB-48E5-8DC1-C5BF6F5064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6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000240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B5952-3C5B-4E6C-926B-3C980C76A4E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737E-1CBE-42AA-9A05-DC35639AFFA2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096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CB15-A4D1-4BD4-BBAC-991C99E666BD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6DBC-02FF-4807-A52F-838C8FD9007D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5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24691" y="6456218"/>
            <a:ext cx="2133600" cy="27954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A079B24-A2E4-48D7-8FF5-84CA49934026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7091" y="6456218"/>
            <a:ext cx="2133600" cy="279545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C5BC6D5-8F22-4451-B6C0-258309E05DD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6F7343-3551-4B7B-9A28-BC3D1E169B9E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A3F80-D3CB-48E5-8DC1-C5BF6F5064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1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6AB4E9-1A64-434D-AD14-BA176079384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A3F80-D3CB-48E5-8DC1-C5BF6F5064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8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19" y="2020824"/>
            <a:ext cx="4562793" cy="2198747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199" y="4214819"/>
            <a:ext cx="6894513" cy="1500187"/>
          </a:xfrm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DFE3A-44AF-44C2-9CC3-86BA6AC937AF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A9EEC-720A-4407-AFF7-54B7B0C5C646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2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 descr="Logofenasaude_completa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903" y="1611827"/>
            <a:ext cx="2174194" cy="730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43315"/>
            <a:ext cx="7772400" cy="136207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072076"/>
            <a:ext cx="7772400" cy="1143008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B97D-43EB-41A6-8B4F-5384EDC9275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D661-7012-4F44-8644-5FE337454F2E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Retângulo 3"/>
          <p:cNvSpPr/>
          <p:nvPr userDrawn="1"/>
        </p:nvSpPr>
        <p:spPr>
          <a:xfrm>
            <a:off x="11875" y="11875"/>
            <a:ext cx="3289465" cy="1549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2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136207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l"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11952-0DC5-49F0-955C-72A2AD09364B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D4651-3E05-437A-B477-2A57EBFB5382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>
                <a:latin typeface="Tahoma" pitchFamily="34" charset="0"/>
                <a:cs typeface="Tahoma" pitchFamily="34" charset="0"/>
              </a:defRPr>
            </a:lvl1pPr>
            <a:lvl2pPr>
              <a:defRPr sz="24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43164" y="6465455"/>
            <a:ext cx="2133600" cy="270308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BAC9052-57F3-4B07-A632-6AB2F9D52D2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90146" y="6465455"/>
            <a:ext cx="2133600" cy="270308"/>
          </a:xfrm>
        </p:spPr>
        <p:txBody>
          <a:bodyPr vert="horz" lIns="91440" tIns="45720" rIns="91440" bIns="45720" rtlCol="0" anchor="ctr"/>
          <a:lstStyle>
            <a:lvl1pPr>
              <a:defRPr lang="en-US" b="0" smtClean="0"/>
            </a:lvl1pPr>
          </a:lstStyle>
          <a:p>
            <a:fld id="{E8A39B5F-5BB2-4DFF-AF63-EF96BB0C5574}" type="slidenum">
              <a:rPr lang="pt-BR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028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cs typeface="Tahoma" pitchFamily="34" charset="0"/>
              </a:defRPr>
            </a:lvl3pPr>
            <a:lvl4pPr>
              <a:defRPr sz="1600">
                <a:latin typeface="Tahoma" pitchFamily="34" charset="0"/>
                <a:cs typeface="Tahoma" pitchFamily="34" charset="0"/>
              </a:defRPr>
            </a:lvl4pPr>
            <a:lvl5pPr>
              <a:defRPr sz="1600">
                <a:latin typeface="Tahoma" pitchFamily="34" charset="0"/>
                <a:cs typeface="Tahom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618E150-1F3B-4243-8EB8-85F6C77EAD51}" type="datetimeFigureOut">
              <a:rPr lang="en-US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1FCECA31-681A-46B3-B439-2E1B9D72233E}" type="slidenum">
              <a:rPr lang="en-US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759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F9BF-E6B4-49A3-8DEF-C7BDB6608104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DAAC0-102E-4473-98A4-38E0C594FD38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589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88D99-5A63-4A25-864A-8AEC03943F5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91A3-C150-4322-9614-DFECE591B6DD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356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" y="6455664"/>
            <a:ext cx="2133600" cy="29025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9C3A7F-BAD1-4274-9850-B8083A682E80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71488" y="6455664"/>
            <a:ext cx="2133600" cy="290259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F19B78D-4FE7-4BF3-8083-084BCABAB73B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41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 descr="Logofenasaude_completa cop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571750"/>
            <a:ext cx="38242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C111-9E80-4179-985E-CA405135977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0F914-C392-4854-9C30-08E97312C7CE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8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000240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5D59-FC5A-484A-89AA-47DD46898C02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737E-1CBE-42AA-9A05-DC35639AFFA2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107" t="463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570BF-77C7-4021-8274-956C34D53B5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D357D-5F44-4CE1-8E73-3D8A6A4654A1}" type="slidenum"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Retângulo 5"/>
          <p:cNvSpPr/>
          <p:nvPr userDrawn="1"/>
        </p:nvSpPr>
        <p:spPr>
          <a:xfrm>
            <a:off x="0" y="6353299"/>
            <a:ext cx="9144000" cy="5047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92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>
                <a:latin typeface="Tahoma" pitchFamily="34" charset="0"/>
                <a:cs typeface="Tahoma" pitchFamily="34" charset="0"/>
              </a:defRPr>
            </a:lvl1pPr>
            <a:lvl2pPr>
              <a:defRPr sz="2800">
                <a:latin typeface="Tahoma" pitchFamily="34" charset="0"/>
                <a:cs typeface="Tahoma" pitchFamily="34" charset="0"/>
              </a:defRPr>
            </a:lvl2pPr>
            <a:lvl3pPr>
              <a:defRPr sz="24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cs typeface="Tahom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A0EDC187-C0B0-43A2-853D-4AA8C55117E5}" type="datetimeFigureOut">
              <a:rPr lang="en-US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9DD5788-3E21-4756-8859-AFFA009E4FFE}" type="slidenum">
              <a:rPr lang="en-US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761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effectLst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noProof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91CEA27-E876-4033-9F1F-5E660E15A387}" type="datetimeFigureOut">
              <a:rPr lang="en-US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71438"/>
            <a:ext cx="2133600" cy="365125"/>
          </a:xfrm>
        </p:spPr>
        <p:txBody>
          <a:bodyPr/>
          <a:lstStyle>
            <a:lvl1pPr>
              <a:defRPr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E09F863-2976-40E8-8FB4-BF4FB066666D}" type="slidenum">
              <a:rPr lang="en-US">
                <a:solidFill>
                  <a:srgbClr val="A5C249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srgbClr val="A5C249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15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45114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ente título">
    <p:bg>
      <p:bgPr>
        <a:gradFill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52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7707A-A7AF-47E9-9183-08C57D1CD522}" type="datetimeFigureOut">
              <a:rPr lang="pt-BR" smtClean="0"/>
              <a:t>09/07/2015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EE55-E08E-4681-A9E7-33E8CE5670B6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6" name="Espaço Reservado para Data 2"/>
          <p:cNvSpPr txBox="1">
            <a:spLocks/>
          </p:cNvSpPr>
          <p:nvPr userDrawn="1"/>
        </p:nvSpPr>
        <p:spPr>
          <a:xfrm>
            <a:off x="609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47707A-A7AF-47E9-9183-08C57D1CD522}" type="datetimeFigureOut">
              <a:rPr lang="pt-BR" smtClean="0"/>
              <a:pPr/>
              <a:t>09/07/2015</a:t>
            </a:fld>
            <a:endParaRPr lang="pt-BR"/>
          </a:p>
        </p:txBody>
      </p:sp>
      <p:sp>
        <p:nvSpPr>
          <p:cNvPr id="7" name="Espaço Reservado para Número de Slide 4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2EE55-E08E-4681-A9E7-33E8CE5670B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28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1470025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1" y="2500306"/>
            <a:ext cx="7858180" cy="1752600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en-US" sz="280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FB27C-7A9A-4F58-B462-97BFD1334C6A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76DBC-02FF-4807-A52F-838C8FD9007D}" type="slidenum">
              <a:rPr lang="en-US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3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</a:lstStyle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24691" y="6456218"/>
            <a:ext cx="2133600" cy="27954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483B58-75C2-49FC-9E44-7291016B51BB}" type="datetime1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7091" y="6456218"/>
            <a:ext cx="2133600" cy="279545"/>
          </a:xfrm>
        </p:spPr>
        <p:txBody>
          <a:bodyPr/>
          <a:lstStyle>
            <a:lvl1pPr>
              <a:defRPr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1C5BC6D5-8F22-4451-B6C0-258309E05DDC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30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71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5" Type="http://schemas.openxmlformats.org/officeDocument/2006/relationships/slideLayout" Target="../slideLayouts/slideLayout75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2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23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Relationship Id="rId22" Type="http://schemas.openxmlformats.org/officeDocument/2006/relationships/slideLayout" Target="../slideLayouts/slideLayout7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7" cstate="print"/>
          <a:srcRect l="107" t="46363" r="86132" b="43715"/>
          <a:stretch>
            <a:fillRect/>
          </a:stretch>
        </p:blipFill>
        <p:spPr bwMode="auto">
          <a:xfrm>
            <a:off x="0" y="0"/>
            <a:ext cx="125963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 userDrawn="1"/>
        </p:nvSpPr>
        <p:spPr>
          <a:xfrm>
            <a:off x="621536" y="637314"/>
            <a:ext cx="6719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672" y="0"/>
            <a:ext cx="7906327" cy="637309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728" y="997527"/>
            <a:ext cx="7938654" cy="5098473"/>
          </a:xfrm>
          <a:prstGeom prst="rect">
            <a:avLst/>
          </a:prstGeo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453336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defTabSz="457200">
              <a:defRPr/>
            </a:pPr>
            <a:fld id="{586CE5AE-747E-42AA-B339-6111E5F501DE}" type="datetime1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 defTabSz="457200">
              <a:defRPr/>
            </a:pPr>
            <a:fld id="{8F2A3F80-D3CB-48E5-8DC1-C5BF6F506475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4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6" r:id="rId24"/>
    <p:sldLayoutId id="2147483780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4000" b="1" kern="1200" cap="none" spc="0" dirty="0" smtClean="0">
          <a:ln>
            <a:noFill/>
          </a:ln>
          <a:solidFill>
            <a:schemeClr val="accent6">
              <a:lumMod val="50000"/>
            </a:schemeClr>
          </a:solidFill>
          <a:effectLst/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7" cstate="print"/>
          <a:srcRect l="107" t="46363" r="86132" b="43715"/>
          <a:stretch>
            <a:fillRect/>
          </a:stretch>
        </p:blipFill>
        <p:spPr bwMode="auto">
          <a:xfrm>
            <a:off x="0" y="0"/>
            <a:ext cx="125963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 userDrawn="1"/>
        </p:nvSpPr>
        <p:spPr>
          <a:xfrm>
            <a:off x="621536" y="637314"/>
            <a:ext cx="6719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672" y="0"/>
            <a:ext cx="7906327" cy="637309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728" y="997527"/>
            <a:ext cx="7938654" cy="5098473"/>
          </a:xfrm>
          <a:prstGeom prst="rect">
            <a:avLst/>
          </a:prstGeo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453336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defTabSz="457200">
              <a:defRPr/>
            </a:pPr>
            <a:fld id="{586CE5AE-747E-42AA-B339-6111E5F501DE}" type="datetime1">
              <a:rPr lang="en-US" smtClean="0">
                <a:solidFill>
                  <a:prstClr val="white"/>
                </a:solidFill>
              </a:rPr>
              <a:pPr defTabSz="457200"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pPr defTabSz="457200">
              <a:defRPr/>
            </a:pPr>
            <a:fld id="{8F2A3F80-D3CB-48E5-8DC1-C5BF6F506475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3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4000" b="1" kern="1200" cap="none" spc="0" dirty="0" smtClean="0">
          <a:ln>
            <a:noFill/>
          </a:ln>
          <a:solidFill>
            <a:schemeClr val="accent6">
              <a:lumMod val="50000"/>
            </a:schemeClr>
          </a:solidFill>
          <a:effectLst/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7" cstate="print"/>
          <a:srcRect l="107" t="46363" r="86132" b="43715"/>
          <a:stretch>
            <a:fillRect/>
          </a:stretch>
        </p:blipFill>
        <p:spPr bwMode="auto">
          <a:xfrm>
            <a:off x="-8280" y="0"/>
            <a:ext cx="1259632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621536" y="637314"/>
            <a:ext cx="67192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672" y="0"/>
            <a:ext cx="7906327" cy="637309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lvl="0"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728" y="997527"/>
            <a:ext cx="7938654" cy="5098473"/>
          </a:xfrm>
          <a:prstGeom prst="rect">
            <a:avLst/>
          </a:prstGeo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504" y="6453336"/>
            <a:ext cx="21336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6E6AB4E9-1A64-434D-AD14-BA176079384C}" type="datetimeFigureOut">
              <a:rPr lang="en-US" smtClean="0">
                <a:solidFill>
                  <a:prstClr val="white"/>
                </a:solidFill>
              </a:rPr>
              <a:pPr>
                <a:defRPr/>
              </a:pPr>
              <a:t>7/9/2015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0232" y="6453336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defRPr>
            </a:lvl1pPr>
          </a:lstStyle>
          <a:p>
            <a:pPr>
              <a:defRPr/>
            </a:pPr>
            <a:fld id="{8F2A3F80-D3CB-48E5-8DC1-C5BF6F506475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8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</p:sldLayoutIdLst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lang="en-US" sz="4000" b="1" kern="1200" cap="none" spc="0" dirty="0" smtClean="0">
          <a:ln>
            <a:noFill/>
          </a:ln>
          <a:solidFill>
            <a:schemeClr val="accent6">
              <a:lumMod val="50000"/>
            </a:schemeClr>
          </a:solidFill>
          <a:effectLst/>
          <a:latin typeface="Trebuchet MS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effectLst/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17486" y="2565397"/>
            <a:ext cx="6850743" cy="2949772"/>
          </a:xfr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b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Comissão Parlamentar de Inquérito </a:t>
            </a:r>
            <a: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CPI das Próteses </a:t>
            </a:r>
            <a:endParaRPr lang="pt-BR" sz="3600" b="0" dirty="0">
              <a:solidFill>
                <a:schemeClr val="accent4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64858" y="5414634"/>
            <a:ext cx="4414284" cy="864191"/>
          </a:xfrm>
        </p:spPr>
        <p:txBody>
          <a:bodyPr>
            <a:normAutofit/>
          </a:bodyPr>
          <a:lstStyle/>
          <a:p>
            <a:r>
              <a:rPr lang="pt-BR" sz="2000" i="1" dirty="0" smtClean="0"/>
              <a:t>Sandro Leal Alves</a:t>
            </a:r>
          </a:p>
          <a:p>
            <a:r>
              <a:rPr lang="pt-BR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Brasília, 09.julho.2015</a:t>
            </a:r>
            <a:endParaRPr lang="pt-BR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76799" y="2463026"/>
            <a:ext cx="3991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dirty="0">
                <a:solidFill>
                  <a:srgbClr val="4E8542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Senado Federal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4999" y="1371600"/>
            <a:ext cx="7785987" cy="5143499"/>
          </a:xfrm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just">
              <a:spcBef>
                <a:spcPts val="1800"/>
              </a:spcBef>
              <a:buFont typeface="Arial" charset="0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Preços unitários</a:t>
            </a:r>
          </a:p>
          <a:p>
            <a:pPr marL="0" indent="0" algn="just">
              <a:spcBef>
                <a:spcPts val="1800"/>
              </a:spcBef>
              <a:buFont typeface="Arial" charset="0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Substituição de materiais menos por mais dispendiosos sem alteração nos desfechos clínicos</a:t>
            </a:r>
          </a:p>
          <a:p>
            <a:pPr marL="0" indent="0" algn="just">
              <a:spcBef>
                <a:spcPts val="1800"/>
              </a:spcBef>
              <a:buFont typeface="Arial" charset="0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Frequência de utilização</a:t>
            </a:r>
          </a:p>
          <a:p>
            <a:pPr marL="0" indent="0" algn="just">
              <a:spcBef>
                <a:spcPts val="1800"/>
              </a:spcBef>
              <a:buFont typeface="Arial" charset="0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Incorporação de Tecnologia sem avaliação</a:t>
            </a:r>
          </a:p>
          <a:p>
            <a:pPr marL="0" indent="0" algn="just">
              <a:spcBef>
                <a:spcPts val="1800"/>
              </a:spcBef>
              <a:buFont typeface="Arial" charset="0"/>
              <a:buNone/>
              <a:defRPr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OPME com indicações inadequadas</a:t>
            </a:r>
          </a:p>
          <a:p>
            <a:pPr marL="0" indent="0" algn="just">
              <a:spcBef>
                <a:spcPts val="1800"/>
              </a:spcBef>
              <a:buFont typeface="Arial" charset="0"/>
              <a:buNone/>
              <a:defRPr/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Crescimento das rendas</a:t>
            </a:r>
          </a:p>
          <a:p>
            <a:pPr marL="0" indent="0" algn="just">
              <a:spcBef>
                <a:spcPts val="1800"/>
              </a:spcBef>
              <a:buFont typeface="Arial" charset="0"/>
              <a:buNone/>
              <a:defRPr/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Envelhecimento</a:t>
            </a:r>
          </a:p>
          <a:p>
            <a:pPr marL="0" indent="0" algn="just">
              <a:spcBef>
                <a:spcPts val="1800"/>
              </a:spcBef>
              <a:buFont typeface="Arial" charset="0"/>
              <a:buNone/>
              <a:defRPr/>
            </a:pPr>
            <a:r>
              <a:rPr lang="pt-BR" sz="2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</a:t>
            </a:r>
          </a:p>
        </p:txBody>
      </p:sp>
      <p:sp>
        <p:nvSpPr>
          <p:cNvPr id="5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627813" y="6456363"/>
            <a:ext cx="2133600" cy="2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83D1173-2DD4-4725-A6DD-23E9EEE8FAA1}" type="slidenum">
              <a:rPr lang="en-US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627091" y="6456218"/>
            <a:ext cx="2133600" cy="279545"/>
          </a:xfrm>
        </p:spPr>
        <p:txBody>
          <a:bodyPr vert="horz" lIns="91440" tIns="45720" rIns="91440" bIns="45720" rtlCol="0" anchor="ctr"/>
          <a:lstStyle/>
          <a:p>
            <a:fld id="{1C5BC6D5-8F22-4451-B6C0-258309E05DDC}" type="slidenum"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pPr/>
              <a:t>10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1612901" y="255589"/>
            <a:ext cx="7280274" cy="487362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pt-BR" sz="2800" dirty="0" err="1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Impulsionadores</a:t>
            </a:r>
            <a:r>
              <a:rPr lang="en-US" altLang="pt-BR" sz="28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altLang="pt-BR" sz="2800" dirty="0" err="1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custos</a:t>
            </a:r>
            <a:endParaRPr lang="en-US" altLang="pt-BR" sz="2800" dirty="0">
              <a:solidFill>
                <a:srgbClr val="546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3" y="1513949"/>
            <a:ext cx="7191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88" y="2534698"/>
            <a:ext cx="7769968" cy="310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980497" y="-864012"/>
            <a:ext cx="7906327" cy="637309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en-US"/>
            </a:defPPr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464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pt-BR" sz="2800" dirty="0"/>
          </a:p>
        </p:txBody>
      </p:sp>
      <p:sp>
        <p:nvSpPr>
          <p:cNvPr id="10" name="Espaço Reservado para Número de Slide 4"/>
          <p:cNvSpPr txBox="1">
            <a:spLocks/>
          </p:cNvSpPr>
          <p:nvPr/>
        </p:nvSpPr>
        <p:spPr>
          <a:xfrm>
            <a:off x="6878641" y="6519282"/>
            <a:ext cx="2133600" cy="279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BC6D5-8F22-4451-B6C0-258309E05D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" name="Rectangle 1026"/>
          <p:cNvSpPr txBox="1">
            <a:spLocks noChangeArrowheads="1"/>
          </p:cNvSpPr>
          <p:nvPr/>
        </p:nvSpPr>
        <p:spPr bwMode="auto">
          <a:xfrm>
            <a:off x="1612901" y="255589"/>
            <a:ext cx="7280274" cy="487362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pt-BR" sz="2800" dirty="0" err="1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Preços</a:t>
            </a:r>
            <a:r>
              <a:rPr lang="en-US" altLang="pt-BR" sz="28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altLang="pt-BR" sz="2800" dirty="0" err="1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substituição</a:t>
            </a:r>
            <a:r>
              <a:rPr lang="en-US" altLang="pt-BR" sz="28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pt-BR" sz="2800" dirty="0" err="1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Equipos</a:t>
            </a:r>
            <a:endParaRPr lang="en-US" altLang="pt-BR" sz="2800" dirty="0">
              <a:solidFill>
                <a:srgbClr val="546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C91A3-C150-4322-9614-DFECE591B6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6" y="1609130"/>
            <a:ext cx="7500104" cy="482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128210" y="8235"/>
            <a:ext cx="7730039" cy="1384995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algn="r" eaLnBrk="0" hangingPunct="0"/>
            <a:r>
              <a:rPr lang="pt-BR" sz="2800" b="1" dirty="0">
                <a:solidFill>
                  <a:srgbClr val="5464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Gasto real com materiais e medicamentos </a:t>
            </a:r>
            <a:r>
              <a:rPr lang="pt-BR" sz="2800" b="1" dirty="0" smtClean="0">
                <a:solidFill>
                  <a:srgbClr val="5464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por internação </a:t>
            </a:r>
            <a:r>
              <a:rPr lang="pt-BR" sz="2800" b="1" dirty="0">
                <a:solidFill>
                  <a:srgbClr val="5464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 utilizou </a:t>
            </a:r>
            <a:r>
              <a:rPr lang="pt-BR" sz="2800" b="1" dirty="0" smtClean="0">
                <a:solidFill>
                  <a:srgbClr val="5464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esses itens</a:t>
            </a:r>
          </a:p>
          <a:p>
            <a:pPr algn="r" eaLnBrk="0" hangingPunct="0"/>
            <a:r>
              <a:rPr lang="pt-BR" sz="20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Autogestão, 2007 a </a:t>
            </a:r>
            <a:r>
              <a:rPr lang="pt-BR" sz="2000" dirty="0" smtClean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</a:t>
            </a:r>
            <a:endParaRPr lang="pt-BR" sz="2800" b="1" dirty="0" smtClean="0">
              <a:solidFill>
                <a:srgbClr val="54642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7286625" y="2267229"/>
            <a:ext cx="1743075" cy="2001558"/>
            <a:chOff x="6915146" y="2012792"/>
            <a:chExt cx="1743075" cy="2001558"/>
          </a:xfrm>
        </p:grpSpPr>
        <p:sp>
          <p:nvSpPr>
            <p:cNvPr id="8" name="CaixaDeTexto 7"/>
            <p:cNvSpPr txBox="1"/>
            <p:nvPr/>
          </p:nvSpPr>
          <p:spPr>
            <a:xfrm>
              <a:off x="6915146" y="2012792"/>
              <a:ext cx="1743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∆% acumulada 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993181" y="2458682"/>
              <a:ext cx="110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104,3%</a:t>
              </a:r>
              <a:endParaRPr lang="pt-BR" dirty="0">
                <a:solidFill>
                  <a:srgbClr val="FF0000"/>
                </a:solidFill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091353" y="3645018"/>
              <a:ext cx="1076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>
                  <a:solidFill>
                    <a:srgbClr val="FF0000"/>
                  </a:solidFill>
                </a:rPr>
                <a:t>48,3%</a:t>
              </a:r>
              <a:endParaRPr lang="pt-BR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Retângulo 11"/>
          <p:cNvSpPr/>
          <p:nvPr/>
        </p:nvSpPr>
        <p:spPr>
          <a:xfrm>
            <a:off x="528637" y="6358145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Fonte: Elaboração do </a:t>
            </a:r>
            <a:r>
              <a:rPr lang="pt-BR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IESS</a:t>
            </a:r>
          </a:p>
        </p:txBody>
      </p:sp>
      <p:sp>
        <p:nvSpPr>
          <p:cNvPr id="11" name="CaixaDeTexto 10"/>
          <p:cNvSpPr txBox="1"/>
          <p:nvPr/>
        </p:nvSpPr>
        <p:spPr>
          <a:xfrm rot="16200000">
            <a:off x="-584702" y="3240170"/>
            <a:ext cx="174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Valores em R$ </a:t>
            </a:r>
            <a:endParaRPr lang="pt-BR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53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1791" y="1517533"/>
            <a:ext cx="7663860" cy="45195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Disparidades de preços entre:</a:t>
            </a:r>
          </a:p>
          <a:p>
            <a:pPr marL="723900" lvl="1" indent="-2667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compradores</a:t>
            </a:r>
          </a:p>
          <a:p>
            <a:pPr marL="723900" lvl="1" indent="-2667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regiões </a:t>
            </a:r>
          </a:p>
          <a:p>
            <a:pPr marL="723900" lvl="1" indent="-26670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 de fábrica e instalado na pessoa</a:t>
            </a: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pt-BR" altLang="pt-BR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Tamanhas diferenças são injustificáveis</a:t>
            </a:r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627091" y="6456218"/>
            <a:ext cx="2133600" cy="279545"/>
          </a:xfrm>
        </p:spPr>
        <p:txBody>
          <a:bodyPr/>
          <a:lstStyle/>
          <a:p>
            <a:pPr>
              <a:defRPr/>
            </a:pPr>
            <a:fld id="{1C5BC6D5-8F22-4451-B6C0-258309E05DDC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2400299" y="255589"/>
            <a:ext cx="6492875" cy="487362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pt-BR" altLang="pt-BR" sz="28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Disparidades</a:t>
            </a:r>
          </a:p>
        </p:txBody>
      </p:sp>
    </p:spTree>
    <p:extLst>
      <p:ext uri="{BB962C8B-B14F-4D97-AF65-F5344CB8AC3E}">
        <p14:creationId xmlns:p14="http://schemas.microsoft.com/office/powerpoint/2010/main" val="19938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1791" y="1517533"/>
            <a:ext cx="8172862" cy="45195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6700" indent="-26670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Falta de transparência – práticas e preços</a:t>
            </a:r>
          </a:p>
          <a:p>
            <a:pPr marL="266700" indent="-26670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Falta nomenclatura padronizada – baixa comparabilidade</a:t>
            </a:r>
          </a:p>
          <a:p>
            <a:pPr marL="266700" indent="-26670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Poder de monopólio – discriminação de preços</a:t>
            </a:r>
          </a:p>
          <a:p>
            <a:pPr marL="266700" indent="-26670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Comissões questionáveis – indução de demanda</a:t>
            </a:r>
            <a:endParaRPr lang="pt-BR" altLang="pt-BR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Excesso de </a:t>
            </a:r>
            <a:r>
              <a:rPr lang="pt-BR" alt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judicialização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geram iniquidades, afetam comportamento de </a:t>
            </a:r>
            <a:r>
              <a:rPr lang="pt-BR" alt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consumidores e nas empresas</a:t>
            </a:r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627091" y="6456218"/>
            <a:ext cx="2133600" cy="279545"/>
          </a:xfrm>
        </p:spPr>
        <p:txBody>
          <a:bodyPr/>
          <a:lstStyle/>
          <a:p>
            <a:pPr>
              <a:defRPr/>
            </a:pPr>
            <a:fld id="{1C5BC6D5-8F22-4451-B6C0-258309E05DDC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2400299" y="255589"/>
            <a:ext cx="6492875" cy="487362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pt-BR" altLang="pt-BR" sz="28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Razões das diferenças </a:t>
            </a:r>
          </a:p>
        </p:txBody>
      </p:sp>
    </p:spTree>
    <p:extLst>
      <p:ext uri="{BB962C8B-B14F-4D97-AF65-F5344CB8AC3E}">
        <p14:creationId xmlns:p14="http://schemas.microsoft.com/office/powerpoint/2010/main" val="404399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092200" y="32270"/>
            <a:ext cx="7864317" cy="840079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defTabSz="914400"/>
            <a:r>
              <a:rPr lang="pt-BR" altLang="pt-BR" sz="2400" dirty="0" smtClean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Consequências Econômicas:</a:t>
            </a:r>
          </a:p>
          <a:p>
            <a:pPr defTabSz="914400"/>
            <a:r>
              <a:rPr lang="pt-BR" altLang="pt-BR" sz="2400" dirty="0" smtClean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Despesa assistencial </a:t>
            </a:r>
            <a:r>
              <a:rPr lang="pt-BR" altLang="pt-BR" sz="2400" i="1" dirty="0" smtClean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capita</a:t>
            </a:r>
            <a:r>
              <a:rPr lang="pt-BR" altLang="pt-BR" sz="24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altLang="pt-BR" sz="2400" dirty="0" smtClean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cresce acima do IPCA </a:t>
            </a:r>
            <a:endParaRPr lang="pt-BR" altLang="pt-BR" sz="2000" b="0" dirty="0">
              <a:solidFill>
                <a:srgbClr val="546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Número de Slide 3"/>
          <p:cNvSpPr txBox="1">
            <a:spLocks/>
          </p:cNvSpPr>
          <p:nvPr/>
        </p:nvSpPr>
        <p:spPr>
          <a:xfrm>
            <a:off x="6651825" y="6456218"/>
            <a:ext cx="2133600" cy="279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C5BC6D5-8F22-4451-B6C0-258309E05DDC}" type="slidenum">
              <a:rPr lang="en-US"/>
              <a:pPr/>
              <a:t>15</a:t>
            </a:fld>
            <a:endParaRPr lang="en-US" dirty="0"/>
          </a:p>
        </p:txBody>
      </p:sp>
      <p:pic>
        <p:nvPicPr>
          <p:cNvPr id="4201" name="Imagem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8" y="1626669"/>
            <a:ext cx="83058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" name="Retângulo 106"/>
          <p:cNvSpPr/>
          <p:nvPr/>
        </p:nvSpPr>
        <p:spPr>
          <a:xfrm>
            <a:off x="269508" y="5579375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00" dirty="0"/>
              <a:t>Fontes: Sistema de informações de beneficiários - </a:t>
            </a:r>
            <a:r>
              <a:rPr lang="pt-BR" sz="900" dirty="0" err="1"/>
              <a:t>SIB</a:t>
            </a:r>
            <a:r>
              <a:rPr lang="pt-BR" sz="900" dirty="0"/>
              <a:t>/</a:t>
            </a:r>
            <a:r>
              <a:rPr lang="pt-BR" sz="900" dirty="0" err="1"/>
              <a:t>ANS</a:t>
            </a:r>
            <a:r>
              <a:rPr lang="pt-BR" sz="900" dirty="0"/>
              <a:t>/MS -</a:t>
            </a:r>
            <a:r>
              <a:rPr lang="pt-BR" sz="900" dirty="0" err="1"/>
              <a:t>Tabnet</a:t>
            </a:r>
            <a:r>
              <a:rPr lang="pt-BR" sz="900" dirty="0"/>
              <a:t> - Extraído em: 13/5/15. IBGE - Sistema Nacional de Índices de Preços ao Consumidor IPCA - INPC (</a:t>
            </a:r>
            <a:r>
              <a:rPr lang="pt-BR" sz="900" dirty="0" err="1"/>
              <a:t>Abr</a:t>
            </a:r>
            <a:r>
              <a:rPr lang="pt-BR" sz="900" dirty="0"/>
              <a:t>/15) - Número Índice (Dez 93 = 100) – Extraído em: 13/5/15. </a:t>
            </a:r>
          </a:p>
        </p:txBody>
      </p:sp>
    </p:spTree>
    <p:extLst>
      <p:ext uri="{BB962C8B-B14F-4D97-AF65-F5344CB8AC3E}">
        <p14:creationId xmlns:p14="http://schemas.microsoft.com/office/powerpoint/2010/main" val="11691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4"/>
          <p:cNvSpPr txBox="1">
            <a:spLocks/>
          </p:cNvSpPr>
          <p:nvPr/>
        </p:nvSpPr>
        <p:spPr>
          <a:xfrm>
            <a:off x="6878641" y="6519282"/>
            <a:ext cx="2133600" cy="279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BC6D5-8F22-4451-B6C0-258309E05D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19125" y="719223"/>
            <a:ext cx="8153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Transparência nos mercados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Investigação de condutas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anticompetitivas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pelo CADE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Uniformização e padronização da nomenclatura pela ANVISA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Formulação de projeto de lei inspirado no Sunshine </a:t>
            </a: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Abertura das importações (hoje a Operadora não pode importar diretamente)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Divulgação ampla de preços FOB/CIF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Criação de central de compras conjunta (SUS/OPS)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Institucionalização da ATS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Diretrizes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protocolos de utilização</a:t>
            </a:r>
          </a:p>
          <a:p>
            <a:pPr marL="285750" indent="-285750">
              <a:buFontTx/>
              <a:buChar char="-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Estímulo à consulta de segunda opinião médica</a:t>
            </a:r>
          </a:p>
          <a:p>
            <a:pPr marL="285750" indent="-285750">
              <a:buFontTx/>
              <a:buChar char="-"/>
            </a:pP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Busca por novos modelos de pagamentos 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33600" y="219054"/>
            <a:ext cx="6656015" cy="549844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en-US"/>
            </a:defPPr>
            <a:lvl1pPr algn="r" eaLnBrk="0" hangingPunct="0">
              <a:defRPr sz="2800" b="1">
                <a:solidFill>
                  <a:srgbClr val="5464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Resumindo as Propostas</a:t>
            </a:r>
          </a:p>
        </p:txBody>
      </p:sp>
    </p:spTree>
    <p:extLst>
      <p:ext uri="{BB962C8B-B14F-4D97-AF65-F5344CB8AC3E}">
        <p14:creationId xmlns:p14="http://schemas.microsoft.com/office/powerpoint/2010/main" val="16070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59832" y="2935320"/>
            <a:ext cx="5821126" cy="1512168"/>
          </a:xfrm>
          <a:effectLst/>
        </p:spPr>
        <p:txBody>
          <a:bodyPr>
            <a:normAutofit/>
          </a:bodyPr>
          <a:lstStyle/>
          <a:p>
            <a:pPr algn="ctr"/>
            <a:r>
              <a:rPr lang="pt-BR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Obrigado!</a:t>
            </a:r>
            <a:endParaRPr lang="pt-BR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059832" y="4771280"/>
            <a:ext cx="5832648" cy="1080120"/>
          </a:xfrm>
          <a:prstGeom prst="rect">
            <a:avLst/>
          </a:prstGeom>
          <a:effectLst>
            <a:outerShdw blurRad="38100" dist="12700" dir="5400000" algn="ctr" rotWithShape="0">
              <a:schemeClr val="bg1">
                <a:alpha val="8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b="0" kern="12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ahoma" pitchFamily="34" charset="0"/>
                <a:ea typeface="+mn-ea"/>
                <a:cs typeface="Tahoma" pitchFamily="34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effectLst/>
                <a:latin typeface="Trebuchet MS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effectLst/>
                <a:latin typeface="Trebuchet MS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/>
                <a:latin typeface="Trebuchet MS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/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Sandro Leal Alves</a:t>
            </a:r>
          </a:p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sandroleal@fenasaude.org.br</a:t>
            </a: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5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670008"/>
            <a:ext cx="9144000" cy="1517984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sz="4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FENASAÚDE</a:t>
            </a:r>
          </a:p>
          <a:p>
            <a:pPr marL="0" indent="0" algn="ctr">
              <a:spcBef>
                <a:spcPct val="0"/>
              </a:spcBef>
              <a:buNone/>
            </a:pPr>
            <a:endParaRPr lang="pt-BR" sz="1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Federação Nacional de Saúde Suplementar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6627813" y="6456363"/>
            <a:ext cx="2133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E846D3-FE37-40AD-9AB0-242F95955B50}" type="slidenum">
              <a:rPr lang="en-US" sz="1200">
                <a:solidFill>
                  <a:schemeClr val="bg1"/>
                </a:solidFill>
                <a:latin typeface="Trebuchet MS" pitchFamily="34" charset="0"/>
              </a:rPr>
              <a:pPr algn="r" eaLnBrk="1" hangingPunct="1"/>
              <a:t>2</a:t>
            </a:fld>
            <a:endParaRPr lang="en-US" sz="12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73214" y="911894"/>
            <a:ext cx="4139027" cy="5514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Allianz Saúde S.A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Amil Saúde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Bradesco Saúde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Caixa Saúde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Medicina Assistencial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Gama Saúde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Golden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Hapvida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Assistência Médica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Intermédica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Itauseg Saúde </a:t>
            </a:r>
            <a:endParaRPr lang="pt-BR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Mapfre Saúde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Marítima Saúde Seguros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Metlife Planos Odontológicos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Odontoprev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Omint Serviços de Saúde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Porto Seguro - Seguro Saúde 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Grupo SulAmérica Saúde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eriod"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Unimed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Seguros Saúde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536425" y="1995506"/>
            <a:ext cx="394950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pt-B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Março de 2015</a:t>
            </a:r>
          </a:p>
          <a:p>
            <a:pPr>
              <a:spcAft>
                <a:spcPts val="200"/>
              </a:spcAft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grupos empresariais</a:t>
            </a:r>
          </a:p>
          <a:p>
            <a:pPr>
              <a:spcAft>
                <a:spcPts val="200"/>
              </a:spcAf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operadoras associadas</a:t>
            </a:r>
          </a:p>
          <a:p>
            <a:pPr>
              <a:spcAft>
                <a:spcPts val="200"/>
              </a:spcAft>
            </a:pPr>
            <a:endParaRPr lang="pt-BR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Beneficiários </a:t>
            </a:r>
          </a:p>
          <a:p>
            <a:pPr>
              <a:spcAft>
                <a:spcPts val="200"/>
              </a:spcAf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29,2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milhões  </a:t>
            </a: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40,5% </a:t>
            </a: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total</a:t>
            </a:r>
          </a:p>
          <a:p>
            <a:pPr>
              <a:spcAft>
                <a:spcPts val="200"/>
              </a:spcAft>
            </a:pPr>
            <a:endParaRPr lang="pt-BR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200"/>
              </a:spcAft>
            </a:pPr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Despesas assistenciais </a:t>
            </a:r>
            <a:r>
              <a:rPr lang="pt-B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meses terminados em março/15)</a:t>
            </a:r>
          </a:p>
          <a:p>
            <a:pPr>
              <a:spcAft>
                <a:spcPts val="200"/>
              </a:spcAft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R$ 45,1 bilhões  =  40,8% do mercado</a:t>
            </a:r>
          </a:p>
        </p:txBody>
      </p:sp>
      <p:sp>
        <p:nvSpPr>
          <p:cNvPr id="7" name="Espaço Reservado para Número de Slide 4"/>
          <p:cNvSpPr txBox="1">
            <a:spLocks/>
          </p:cNvSpPr>
          <p:nvPr/>
        </p:nvSpPr>
        <p:spPr>
          <a:xfrm>
            <a:off x="6878641" y="6519282"/>
            <a:ext cx="2133600" cy="279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defRPr sz="12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5BC6D5-8F22-4451-B6C0-258309E05D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435395" y="108445"/>
            <a:ext cx="7451430" cy="637309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en-US"/>
            </a:defPPr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464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pt-BR" sz="2800" dirty="0" smtClean="0"/>
              <a:t>FenaSaúde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7705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C91A3-C150-4322-9614-DFECE591B6D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980498" y="108445"/>
            <a:ext cx="7906327" cy="637309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 defTabSz="457200" eaLnBrk="0" hangingPunct="0">
              <a:defRPr lang="en-US" sz="3200" b="1" cap="none" spc="0">
                <a:ln>
                  <a:noFill/>
                </a:ln>
                <a:solidFill>
                  <a:srgbClr val="546422"/>
                </a:solidFill>
                <a:effectLst/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hangingPunct="0">
              <a:defRPr sz="4000" b="1">
                <a:latin typeface="Georgia" pitchFamily="18" charset="0"/>
              </a:defRPr>
            </a:lvl2pPr>
            <a:lvl3pPr algn="ctr" eaLnBrk="0" hangingPunct="0">
              <a:defRPr sz="4000" b="1">
                <a:latin typeface="Georgia" pitchFamily="18" charset="0"/>
              </a:defRPr>
            </a:lvl3pPr>
            <a:lvl4pPr algn="ctr" eaLnBrk="0" hangingPunct="0">
              <a:defRPr sz="4000" b="1">
                <a:latin typeface="Georgia" pitchFamily="18" charset="0"/>
              </a:defRPr>
            </a:lvl4pPr>
            <a:lvl5pPr algn="ctr" eaLnBrk="0" hangingPunct="0">
              <a:defRPr sz="4000" b="1">
                <a:latin typeface="Georgia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 b="1">
                <a:latin typeface="Georgia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 b="1">
                <a:latin typeface="Georgia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 b="1">
                <a:latin typeface="Georgia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 b="1">
                <a:latin typeface="Georgia" pitchFamily="18" charset="0"/>
              </a:defRPr>
            </a:lvl9pPr>
          </a:lstStyle>
          <a:p>
            <a:r>
              <a:rPr lang="pt-BR" dirty="0"/>
              <a:t>Fundamentos - Estrutura do setor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8" y="1540043"/>
            <a:ext cx="8524252" cy="384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891961"/>
              </p:ext>
            </p:extLst>
          </p:nvPr>
        </p:nvGraphicFramePr>
        <p:xfrm>
          <a:off x="308008" y="5382211"/>
          <a:ext cx="8524252" cy="831288"/>
        </p:xfrm>
        <a:graphic>
          <a:graphicData uri="http://schemas.openxmlformats.org/drawingml/2006/table">
            <a:tbl>
              <a:tblPr/>
              <a:tblGrid>
                <a:gridCol w="8524252"/>
              </a:tblGrid>
              <a:tr h="628741">
                <a:tc>
                  <a:txBody>
                    <a:bodyPr/>
                    <a:lstStyle/>
                    <a:p>
                      <a:pPr algn="l" fontAlgn="t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Fontes: Documento de informações periódicas das operadoras de planos de assistência à saúde -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DIOPS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Extraído em 11/5/15. Sistema de informações de beneficiários -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SIB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ANS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/MS -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Tabnet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- Extraído em 21/5/15.</a:t>
                      </a:r>
                      <a:b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Notas: ¹Quantidade de operadoras com registro ativo e com beneficiários. ²Quantidade em milhões. </a:t>
                      </a:r>
                      <a:r>
                        <a:rPr lang="pt-BR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Considera as operadoras que divulgaram o resultado de receita de contraprestações. </a:t>
                      </a:r>
                      <a:r>
                        <a:rPr lang="pt-BR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Considera o as operadoras que divulgaram os resultado de despesa assistencial, administrativa, com comercialização e impostos.</a:t>
                      </a:r>
                      <a:r>
                        <a:rPr lang="pt-BR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5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Razão entre despesa assistencial e receita de contraprestações. </a:t>
                      </a:r>
                      <a:r>
                        <a:rPr lang="pt-BR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Inclui todas as operadoras associadas à FenaSaúde em mar/15, inclusive TEMPO SAÚDE SEGURADORA S.A.. </a:t>
                      </a:r>
                      <a:r>
                        <a:rPr lang="pt-BR" sz="9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Considera 1.199 operadoras em atividade e com beneficiários em mar/15.  Considera o resultado das administradoras de benefícios.  </a:t>
                      </a:r>
                    </a:p>
                  </a:txBody>
                  <a:tcPr marL="8328" marR="8328" marT="832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1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C91A3-C150-4322-9614-DFECE591B6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597302"/>
              </p:ext>
            </p:extLst>
          </p:nvPr>
        </p:nvGraphicFramePr>
        <p:xfrm>
          <a:off x="768350" y="1778636"/>
          <a:ext cx="7607300" cy="29514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07300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/>
                        <a:t>INFRAESTRUTURA</a:t>
                      </a:r>
                      <a:r>
                        <a:rPr lang="pt-BR" sz="1800" dirty="0"/>
                        <a:t> DE</a:t>
                      </a:r>
                      <a:r>
                        <a:rPr lang="pt-BR" sz="1800" baseline="0" dirty="0"/>
                        <a:t> ATENDIMENTO MÉDICO-HOSPITALAR</a:t>
                      </a:r>
                      <a:endParaRPr lang="pt-BR" sz="1800" b="0" i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1.199 operadoras de</a:t>
                      </a:r>
                      <a:r>
                        <a:rPr lang="pt-BR" sz="1800" baseline="0" dirty="0" smtClean="0"/>
                        <a:t> saúde</a:t>
                      </a:r>
                      <a:endParaRPr lang="pt-BR" sz="1800" dirty="0">
                        <a:solidFill>
                          <a:srgbClr val="000090"/>
                        </a:solidFill>
                        <a:latin typeface="+mn-lt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523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2.372 hospitais </a:t>
                      </a:r>
                      <a:r>
                        <a:rPr lang="pt-BR" sz="1800" dirty="0" smtClean="0"/>
                        <a:t>privados </a:t>
                      </a:r>
                      <a:endParaRPr lang="pt-BR" sz="1800" dirty="0">
                        <a:solidFill>
                          <a:srgbClr val="000090"/>
                        </a:solidFill>
                        <a:latin typeface="+mn-lt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3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1.431 hospitais </a:t>
                      </a:r>
                      <a:r>
                        <a:rPr lang="pt-BR" sz="1800" dirty="0" smtClean="0"/>
                        <a:t>filantrópicos</a:t>
                      </a:r>
                      <a:endParaRPr lang="pt-BR" sz="1800" dirty="0">
                        <a:solidFill>
                          <a:srgbClr val="000090"/>
                        </a:solidFill>
                        <a:latin typeface="+mn-lt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64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3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19.037 </a:t>
                      </a:r>
                      <a:r>
                        <a:rPr lang="pt-BR" sz="1800" dirty="0"/>
                        <a:t>unidades de apoio a </a:t>
                      </a:r>
                      <a:r>
                        <a:rPr lang="pt-BR" sz="1800" dirty="0" smtClean="0"/>
                        <a:t>diagnóstico</a:t>
                      </a:r>
                      <a:endParaRPr lang="pt-BR" sz="1800" dirty="0">
                        <a:solidFill>
                          <a:srgbClr val="000090"/>
                        </a:solidFill>
                        <a:latin typeface="+mn-lt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64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37.382 </a:t>
                      </a:r>
                      <a:r>
                        <a:rPr lang="pt-BR" sz="1800" dirty="0"/>
                        <a:t>clínicas e </a:t>
                      </a:r>
                      <a:r>
                        <a:rPr lang="pt-BR" sz="1800" dirty="0" smtClean="0"/>
                        <a:t>policlínicas</a:t>
                      </a:r>
                      <a:endParaRPr lang="pt-BR" sz="1800" dirty="0" smtClean="0">
                        <a:solidFill>
                          <a:srgbClr val="000090"/>
                        </a:solidFill>
                        <a:latin typeface="+mn-lt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23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119 </a:t>
                      </a:r>
                      <a:r>
                        <a:rPr lang="pt-BR" sz="1800" dirty="0"/>
                        <a:t>administradoras de benefícios</a:t>
                      </a:r>
                      <a:endParaRPr lang="pt-BR" sz="1800" dirty="0" smtClean="0">
                        <a:solidFill>
                          <a:srgbClr val="000090"/>
                        </a:solidFill>
                        <a:latin typeface="+mn-lt"/>
                        <a:cs typeface="Garam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980498" y="108445"/>
            <a:ext cx="7906327" cy="637309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>
            <a:defPPr>
              <a:defRPr lang="en-US"/>
            </a:defPPr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54642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pt-BR" dirty="0"/>
              <a:t>Saúde </a:t>
            </a:r>
            <a:r>
              <a:rPr lang="pt-BR" dirty="0" smtClean="0"/>
              <a:t>Suplementar em </a:t>
            </a:r>
            <a:r>
              <a:rPr lang="pt-BR" dirty="0"/>
              <a:t>números</a:t>
            </a:r>
          </a:p>
        </p:txBody>
      </p:sp>
    </p:spTree>
    <p:extLst>
      <p:ext uri="{BB962C8B-B14F-4D97-AF65-F5344CB8AC3E}">
        <p14:creationId xmlns:p14="http://schemas.microsoft.com/office/powerpoint/2010/main" val="895875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627091" y="6456218"/>
            <a:ext cx="2133600" cy="279545"/>
          </a:xfrm>
        </p:spPr>
        <p:txBody>
          <a:bodyPr/>
          <a:lstStyle/>
          <a:p>
            <a:pPr>
              <a:defRPr/>
            </a:pPr>
            <a:fld id="{1C5BC6D5-8F22-4451-B6C0-258309E05DDC}" type="slidenum"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2400299" y="255589"/>
            <a:ext cx="6492875" cy="487362"/>
          </a:xfrm>
          <a:prstGeom prst="rect">
            <a:avLst/>
          </a:prstGeo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  <a:extLst/>
        </p:spPr>
        <p:txBody>
          <a:bodyPr vert="horz" wrap="square" lIns="91440" tIns="45720" rIns="91440" bIns="45720" numCol="1" anchor="ctr" anchorCtr="0" compatLnSpc="1">
            <a:no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cap="none" spc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rebuchet MS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pt-BR" altLang="pt-BR" sz="2800" dirty="0" smtClean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Produção Assistencial</a:t>
            </a:r>
            <a:endParaRPr lang="pt-BR" altLang="pt-BR" sz="2800" dirty="0">
              <a:solidFill>
                <a:srgbClr val="546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8853"/>
              </p:ext>
            </p:extLst>
          </p:nvPr>
        </p:nvGraphicFramePr>
        <p:xfrm>
          <a:off x="1127051" y="1584250"/>
          <a:ext cx="7028121" cy="2803297"/>
        </p:xfrm>
        <a:graphic>
          <a:graphicData uri="http://schemas.openxmlformats.org/drawingml/2006/table">
            <a:tbl>
              <a:tblPr/>
              <a:tblGrid>
                <a:gridCol w="4174961"/>
                <a:gridCol w="2853160"/>
              </a:tblGrid>
              <a:tr h="2964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 assistencial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296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999.891.716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6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Consultas médicas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151.733.938 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Outros atendimentos ambulatoriais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121.588.143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Exames complementares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667.482.843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36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Terapias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51.064.933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77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Internações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8.021.859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41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Fonte: Mapa Assistencial da Saúde Suplementar - Edição 2014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56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Nota: ¹Não inclui </a:t>
                      </a:r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os 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eventos </a:t>
                      </a:r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</a:t>
                      </a:r>
                      <a:r>
                        <a:rPr lang="pt-BR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odontologia</a:t>
                      </a:r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Dados brutos informados pelas operadoras de planos de saúde.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340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609600" y="116558"/>
            <a:ext cx="8229600" cy="792162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r>
              <a:rPr lang="pt-BR" sz="28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Gasto total com saúde no Brasil (2014)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5142" y="1293730"/>
            <a:ext cx="871296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Veja como </a:t>
            </a:r>
            <a:r>
              <a:rPr lang="pt-BR" sz="1200" dirty="0">
                <a:solidFill>
                  <a:schemeClr val="tx1"/>
                </a:solidFill>
              </a:rPr>
              <a:t>são distribuídos os gastos com saúde no </a:t>
            </a:r>
            <a:r>
              <a:rPr lang="pt-BR" sz="1200" dirty="0" smtClean="0">
                <a:solidFill>
                  <a:schemeClr val="tx1"/>
                </a:solidFill>
              </a:rPr>
              <a:t>Brasil, que em 2014 totalizaram </a:t>
            </a:r>
            <a:r>
              <a:rPr lang="pt-BR" sz="1200" dirty="0">
                <a:solidFill>
                  <a:schemeClr val="tx1"/>
                </a:solidFill>
              </a:rPr>
              <a:t>R$ 448,1 </a:t>
            </a:r>
            <a:r>
              <a:rPr lang="pt-BR" sz="1200" dirty="0" smtClean="0">
                <a:solidFill>
                  <a:schemeClr val="tx1"/>
                </a:solidFill>
              </a:rPr>
              <a:t>bilhões.</a:t>
            </a:r>
          </a:p>
          <a:p>
            <a:pPr algn="ctr"/>
            <a:r>
              <a:rPr lang="pt-BR" sz="1200" dirty="0" smtClean="0">
                <a:solidFill>
                  <a:schemeClr val="tx1"/>
                </a:solidFill>
              </a:rPr>
              <a:t>De cada R$ 100,00 confira para onde foi cada centavo:</a:t>
            </a:r>
            <a:endParaRPr lang="pt-BR" sz="1200" dirty="0">
              <a:solidFill>
                <a:schemeClr val="tx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7"/>
          <a:stretch/>
        </p:blipFill>
        <p:spPr>
          <a:xfrm>
            <a:off x="1382393" y="1807412"/>
            <a:ext cx="6379214" cy="478994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35496" y="6597352"/>
            <a:ext cx="910850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Fonte: Artigo: “Gasto total com saúde no Brasil: a importância e o esforço para medi-lo” – Maria Luiza Levi e Áquilas Mendes. </a:t>
            </a:r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904158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 idx="4294967295"/>
          </p:nvPr>
        </p:nvSpPr>
        <p:spPr>
          <a:xfrm>
            <a:off x="654518" y="150066"/>
            <a:ext cx="8229600" cy="792162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r>
              <a:rPr lang="pt-BR" sz="2800" dirty="0">
                <a:solidFill>
                  <a:srgbClr val="546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Despesa Assistencial ( R$ 110,5 bilhões – mar/15)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748444"/>
            <a:ext cx="7200802" cy="563288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448517"/>
            <a:ext cx="83338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Fontes:  Agência Nacional de Saúde Suplementar (ANS) - Mapa assistencial da saúde suplementar - 2014 . Rio de Janeiro. OPME -Unidas - União Nacional das Instituições de Autogestão em Saúde  - 2013</a:t>
            </a:r>
          </a:p>
        </p:txBody>
      </p:sp>
    </p:spTree>
    <p:extLst>
      <p:ext uri="{BB962C8B-B14F-4D97-AF65-F5344CB8AC3E}">
        <p14:creationId xmlns:p14="http://schemas.microsoft.com/office/powerpoint/2010/main" val="90632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2670008"/>
            <a:ext cx="9144000" cy="1517984"/>
          </a:xfrm>
          <a:effectLst>
            <a:outerShdw blurRad="38100" dist="25400" dir="5400000" algn="ctr" rotWithShape="0">
              <a:schemeClr val="bg1">
                <a:alpha val="8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Despesas com Materiais, Medicamentos e OPME</a:t>
            </a:r>
            <a:endParaRPr lang="pt-BR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604" name="Espaço Reservado para Número de Slide 3"/>
          <p:cNvSpPr txBox="1">
            <a:spLocks noGrp="1"/>
          </p:cNvSpPr>
          <p:nvPr/>
        </p:nvSpPr>
        <p:spPr bwMode="auto">
          <a:xfrm>
            <a:off x="6627813" y="6456363"/>
            <a:ext cx="21336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E846D3-FE37-40AD-9AB0-242F95955B50}" type="slidenum">
              <a:rPr lang="en-US" sz="1200">
                <a:solidFill>
                  <a:prstClr val="white"/>
                </a:solidFill>
                <a:latin typeface="Trebuchet MS" pitchFamily="34" charset="0"/>
              </a:rPr>
              <a:pPr algn="r" eaLnBrk="1" hangingPunct="1"/>
              <a:t>9</a:t>
            </a:fld>
            <a:endParaRPr lang="en-US" sz="1200" dirty="0">
              <a:solidFill>
                <a:prstClr val="white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7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3839</TotalTime>
  <Words>638</Words>
  <Application>Microsoft Office PowerPoint</Application>
  <PresentationFormat>Apresentação na tela (4:3)</PresentationFormat>
  <Paragraphs>143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0" baseType="lpstr">
      <vt:lpstr>2_Office Theme</vt:lpstr>
      <vt:lpstr>1_Office Theme</vt:lpstr>
      <vt:lpstr>3_Office Theme</vt:lpstr>
      <vt:lpstr> Comissão Parlamentar de Inquérito   CPI das Próteses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Gasto total com saúde no Brasil (2014)</vt:lpstr>
      <vt:lpstr>Despesa Assistencial ( R$ 110,5 bilhões – mar/15)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Free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José Cechin</dc:creator>
  <cp:lastModifiedBy>cnseg</cp:lastModifiedBy>
  <cp:revision>299</cp:revision>
  <cp:lastPrinted>2015-04-28T20:29:54Z</cp:lastPrinted>
  <dcterms:created xsi:type="dcterms:W3CDTF">2008-08-06T19:42:20Z</dcterms:created>
  <dcterms:modified xsi:type="dcterms:W3CDTF">2015-07-09T11:42:04Z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