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6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2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71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25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807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95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28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3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31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15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8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2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65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53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9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3B3373-83CD-4B4B-895D-BB15F462B915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3A41-4DBE-485D-A6DC-4B46B2941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447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000" dirty="0" smtClean="0"/>
              <a:t>PET</a:t>
            </a:r>
            <a:endParaRPr lang="pt-BR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Um Programa Inovador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0117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Produtos Pet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Entre outros, um indivíduo: </a:t>
            </a:r>
          </a:p>
          <a:p>
            <a:r>
              <a:rPr lang="pt-BR" dirty="0" smtClean="0"/>
              <a:t>com </a:t>
            </a:r>
            <a:r>
              <a:rPr lang="pt-BR" dirty="0"/>
              <a:t>grande conhecimento técnico; </a:t>
            </a:r>
          </a:p>
          <a:p>
            <a:r>
              <a:rPr lang="pt-BR" dirty="0" smtClean="0"/>
              <a:t>com </a:t>
            </a:r>
            <a:r>
              <a:rPr lang="pt-BR" dirty="0"/>
              <a:t>consciência crítica e inteligência emocional; </a:t>
            </a:r>
          </a:p>
          <a:p>
            <a:r>
              <a:rPr lang="pt-BR" dirty="0" smtClean="0"/>
              <a:t>conhecedor </a:t>
            </a:r>
            <a:r>
              <a:rPr lang="pt-BR" dirty="0"/>
              <a:t>da realidade social e profissional; </a:t>
            </a:r>
          </a:p>
          <a:p>
            <a:r>
              <a:rPr lang="pt-BR" dirty="0" smtClean="0"/>
              <a:t>com </a:t>
            </a:r>
            <a:r>
              <a:rPr lang="pt-BR" dirty="0"/>
              <a:t>iniciativa, </a:t>
            </a:r>
            <a:r>
              <a:rPr lang="pt-BR" dirty="0" err="1"/>
              <a:t>proatividade</a:t>
            </a:r>
            <a:r>
              <a:rPr lang="pt-BR" dirty="0"/>
              <a:t>, liderança, responsabilidade, comprometimento, habilidades administrativas; </a:t>
            </a:r>
          </a:p>
          <a:p>
            <a:r>
              <a:rPr lang="pt-BR" dirty="0" smtClean="0"/>
              <a:t>com </a:t>
            </a:r>
            <a:r>
              <a:rPr lang="pt-BR" dirty="0"/>
              <a:t>habilidades para o trabalho coletivo e cooperativo; </a:t>
            </a:r>
          </a:p>
          <a:p>
            <a:r>
              <a:rPr lang="pt-BR" dirty="0" smtClean="0"/>
              <a:t>com </a:t>
            </a:r>
            <a:r>
              <a:rPr lang="pt-BR" dirty="0"/>
              <a:t>habilidades para atuar em realidades complexas, com temáticas transversais, em problemas multidimensionais do mundo real.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1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Dados sobre o PET - 2015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259" y="2197589"/>
            <a:ext cx="5683257" cy="39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Dados sobre </a:t>
            </a:r>
            <a:r>
              <a:rPr lang="pt-BR" b="1" dirty="0" smtClean="0"/>
              <a:t>o </a:t>
            </a:r>
            <a:r>
              <a:rPr lang="pt-BR" b="1" dirty="0"/>
              <a:t>PET - 2015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703" y="2166651"/>
            <a:ext cx="5652370" cy="39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Dados sobre </a:t>
            </a:r>
            <a:r>
              <a:rPr lang="pt-BR" b="1" dirty="0" smtClean="0"/>
              <a:t>o </a:t>
            </a:r>
            <a:r>
              <a:rPr lang="pt-BR" b="1" dirty="0"/>
              <a:t>PET - 2015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372" y="2158917"/>
            <a:ext cx="5745031" cy="398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Dados sobre </a:t>
            </a:r>
            <a:r>
              <a:rPr lang="pt-BR" b="1" dirty="0" smtClean="0"/>
              <a:t>o </a:t>
            </a:r>
            <a:r>
              <a:rPr lang="pt-BR" b="1" dirty="0"/>
              <a:t>PET - 2015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034" y="2205323"/>
            <a:ext cx="5559708" cy="38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Dados sobre </a:t>
            </a:r>
            <a:r>
              <a:rPr lang="pt-BR" b="1" dirty="0" smtClean="0"/>
              <a:t>o </a:t>
            </a:r>
            <a:r>
              <a:rPr lang="pt-BR" b="1" dirty="0"/>
              <a:t>PET - 2015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147" y="2224659"/>
            <a:ext cx="5621482" cy="38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Dados sobre </a:t>
            </a:r>
            <a:r>
              <a:rPr lang="pt-BR" b="1" dirty="0" smtClean="0"/>
              <a:t>o </a:t>
            </a:r>
            <a:r>
              <a:rPr lang="pt-BR" b="1" dirty="0"/>
              <a:t>PET - 2015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259" y="2255597"/>
            <a:ext cx="5683257" cy="37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sobre </a:t>
            </a:r>
            <a:r>
              <a:rPr lang="pt-BR" dirty="0" smtClean="0"/>
              <a:t>o </a:t>
            </a:r>
            <a:r>
              <a:rPr lang="pt-BR" dirty="0"/>
              <a:t>PET - 2015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357" y="2182120"/>
            <a:ext cx="5189061" cy="39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Desafios do PET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Entender </a:t>
            </a:r>
            <a:r>
              <a:rPr lang="pt-BR" dirty="0"/>
              <a:t>o que é o PET; </a:t>
            </a:r>
          </a:p>
          <a:p>
            <a:r>
              <a:rPr lang="pt-BR" dirty="0" smtClean="0"/>
              <a:t>Compreender </a:t>
            </a:r>
            <a:r>
              <a:rPr lang="pt-BR" dirty="0"/>
              <a:t>o porquê desse modelo PET; </a:t>
            </a:r>
          </a:p>
          <a:p>
            <a:r>
              <a:rPr lang="pt-BR" dirty="0" smtClean="0"/>
              <a:t>Aprofundar </a:t>
            </a:r>
            <a:r>
              <a:rPr lang="pt-BR" dirty="0"/>
              <a:t>cada conceito integrante do PET: educação, tutoria, formação integrada, interdisciplinaridade, </a:t>
            </a:r>
            <a:r>
              <a:rPr lang="pt-BR" dirty="0" err="1"/>
              <a:t>indissociabilidade</a:t>
            </a:r>
            <a:r>
              <a:rPr lang="pt-BR" dirty="0"/>
              <a:t>, coletividade, cidadania, criticidade, diversidade, equidade etc.; </a:t>
            </a:r>
          </a:p>
          <a:p>
            <a:r>
              <a:rPr lang="pt-BR" dirty="0" smtClean="0"/>
              <a:t>Aprender </a:t>
            </a:r>
            <a:r>
              <a:rPr lang="pt-BR" dirty="0"/>
              <a:t>as possibilidades de praticar PET; </a:t>
            </a:r>
          </a:p>
          <a:p>
            <a:r>
              <a:rPr lang="pt-BR" dirty="0" smtClean="0"/>
              <a:t>Avançar </a:t>
            </a:r>
            <a:r>
              <a:rPr lang="pt-BR" dirty="0"/>
              <a:t>para o “novo” e “complementar”; </a:t>
            </a:r>
          </a:p>
          <a:p>
            <a:r>
              <a:rPr lang="pt-BR" dirty="0" smtClean="0"/>
              <a:t>Desenvolver </a:t>
            </a:r>
            <a:r>
              <a:rPr lang="pt-BR" dirty="0"/>
              <a:t>e praticar o “como fazer” PET; </a:t>
            </a:r>
          </a:p>
          <a:p>
            <a:r>
              <a:rPr lang="pt-BR" dirty="0" smtClean="0"/>
              <a:t>Socializar </a:t>
            </a:r>
            <a:r>
              <a:rPr lang="pt-BR" dirty="0"/>
              <a:t>o “fazer PET” respeitando a diversidade de “fazeres”; </a:t>
            </a:r>
          </a:p>
          <a:p>
            <a:r>
              <a:rPr lang="pt-BR" dirty="0" smtClean="0"/>
              <a:t>Melhorar </a:t>
            </a:r>
            <a:r>
              <a:rPr lang="pt-BR" dirty="0"/>
              <a:t>a gestão, descentralizar a avaliação, valorizar o Programa.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10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r>
              <a:rPr lang="pt-BR" sz="4000" dirty="0" smtClean="0"/>
              <a:t>Universidade de Brasília</a:t>
            </a:r>
          </a:p>
          <a:p>
            <a:pPr marL="0" indent="0" algn="ctr">
              <a:buNone/>
            </a:pPr>
            <a:r>
              <a:rPr lang="pt-BR" sz="2400" dirty="0" smtClean="0"/>
              <a:t>Pet Conexão de Saberes Música do Oprimido</a:t>
            </a:r>
          </a:p>
          <a:p>
            <a:pPr marL="0" indent="0" algn="ctr">
              <a:buNone/>
            </a:pPr>
            <a:r>
              <a:rPr lang="pt-BR" sz="2400" dirty="0" err="1" smtClean="0"/>
              <a:t>Prof.Dr</a:t>
            </a:r>
            <a:r>
              <a:rPr lang="pt-BR" sz="2400" dirty="0" smtClean="0"/>
              <a:t>. Mário Lima Brasil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47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Origens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Em </a:t>
            </a:r>
            <a:r>
              <a:rPr lang="pt-BR" b="1" dirty="0"/>
              <a:t>1979</a:t>
            </a:r>
            <a:r>
              <a:rPr lang="pt-BR" dirty="0"/>
              <a:t>, na CAPES (Coordenação de Aperfeiçoamento de Pessoal de Nível Superior); </a:t>
            </a:r>
          </a:p>
          <a:p>
            <a:r>
              <a:rPr lang="pt-BR" dirty="0" smtClean="0"/>
              <a:t>Denominação </a:t>
            </a:r>
            <a:r>
              <a:rPr lang="pt-BR" dirty="0"/>
              <a:t>original: </a:t>
            </a:r>
            <a:r>
              <a:rPr lang="pt-BR" b="1" dirty="0"/>
              <a:t>Programa Especial de Treinamento</a:t>
            </a:r>
            <a:r>
              <a:rPr lang="pt-BR" dirty="0"/>
              <a:t>; </a:t>
            </a:r>
          </a:p>
          <a:p>
            <a:r>
              <a:rPr lang="pt-BR" dirty="0" smtClean="0"/>
              <a:t>Idealizado </a:t>
            </a:r>
            <a:r>
              <a:rPr lang="pt-BR" dirty="0"/>
              <a:t>por Cláudio de Moura Castro, na época diretor geral da CAPES; </a:t>
            </a:r>
          </a:p>
          <a:p>
            <a:r>
              <a:rPr lang="pt-BR" dirty="0" smtClean="0"/>
              <a:t>Objetivo </a:t>
            </a:r>
            <a:r>
              <a:rPr lang="pt-BR" dirty="0"/>
              <a:t>inicial: “criação de um </a:t>
            </a:r>
            <a:r>
              <a:rPr lang="pt-BR" b="1" dirty="0"/>
              <a:t>grupo de elite intelectual</a:t>
            </a:r>
            <a:r>
              <a:rPr lang="pt-BR" dirty="0"/>
              <a:t>, por meritocracia simples e pura, em contraposição à massificação do ensino superior. Justificando-se na salvaguarda da qualidade do ensino superior, pretendia favorecer a formação de grupos considerados de elite, dedicados à </a:t>
            </a:r>
            <a:r>
              <a:rPr lang="pt-BR" b="1" dirty="0"/>
              <a:t>pesquisa </a:t>
            </a:r>
            <a:r>
              <a:rPr lang="pt-BR" dirty="0"/>
              <a:t>e ao </a:t>
            </a:r>
            <a:r>
              <a:rPr lang="pt-BR" b="1" dirty="0"/>
              <a:t>estudo</a:t>
            </a:r>
            <a:r>
              <a:rPr lang="pt-BR" dirty="0"/>
              <a:t>.”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1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Primeiros Passos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Gradativo aumento dos grupos: 3 em 1979, (...) , 82 em 1989; </a:t>
            </a:r>
          </a:p>
          <a:p>
            <a:r>
              <a:rPr lang="pt-BR" dirty="0" smtClean="0"/>
              <a:t>Aprovação </a:t>
            </a:r>
            <a:r>
              <a:rPr lang="pt-BR" dirty="0"/>
              <a:t>do documento “Orientações Básicas do PET em 1987; </a:t>
            </a:r>
          </a:p>
          <a:p>
            <a:r>
              <a:rPr lang="pt-BR" dirty="0" smtClean="0"/>
              <a:t>Novos </a:t>
            </a:r>
            <a:r>
              <a:rPr lang="pt-BR" dirty="0"/>
              <a:t>dirigentes, novas políticas, novas concepções; </a:t>
            </a:r>
          </a:p>
          <a:p>
            <a:r>
              <a:rPr lang="pt-BR" dirty="0" smtClean="0"/>
              <a:t>Organização </a:t>
            </a:r>
            <a:r>
              <a:rPr lang="pt-BR" dirty="0"/>
              <a:t>própria: I ENAPET (Encontro Nacional PET) em 1996; </a:t>
            </a:r>
          </a:p>
          <a:p>
            <a:r>
              <a:rPr lang="pt-BR" b="1" dirty="0" smtClean="0"/>
              <a:t>Tentativas </a:t>
            </a:r>
            <a:r>
              <a:rPr lang="pt-BR" b="1" dirty="0"/>
              <a:t>de extinção </a:t>
            </a:r>
            <a:r>
              <a:rPr lang="pt-BR" dirty="0"/>
              <a:t>do Programa, com cortes de bolsa e de auxílio financeiro; </a:t>
            </a:r>
          </a:p>
          <a:p>
            <a:r>
              <a:rPr lang="pt-BR" dirty="0" smtClean="0"/>
              <a:t>Resistência </a:t>
            </a:r>
            <a:r>
              <a:rPr lang="pt-BR" dirty="0"/>
              <a:t>da comunidade </a:t>
            </a:r>
            <a:r>
              <a:rPr lang="pt-BR" dirty="0" err="1"/>
              <a:t>petiana</a:t>
            </a:r>
            <a:r>
              <a:rPr lang="pt-BR" dirty="0"/>
              <a:t>, culminando na </a:t>
            </a:r>
            <a:r>
              <a:rPr lang="pt-BR" b="1" dirty="0"/>
              <a:t>manutenção do Programa</a:t>
            </a:r>
            <a:r>
              <a:rPr lang="pt-BR" dirty="0"/>
              <a:t>; </a:t>
            </a:r>
          </a:p>
          <a:p>
            <a:r>
              <a:rPr lang="pt-BR" dirty="0" smtClean="0"/>
              <a:t>Alteração </a:t>
            </a:r>
            <a:r>
              <a:rPr lang="pt-BR" dirty="0"/>
              <a:t>de alocação em dezembro de 1999, para a Secretaria de Educação Superior do Ministério da Educação (</a:t>
            </a:r>
            <a:r>
              <a:rPr lang="pt-BR" dirty="0" err="1"/>
              <a:t>SESu</a:t>
            </a:r>
            <a:r>
              <a:rPr lang="pt-BR" dirty="0"/>
              <a:t>/MEC).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3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Programa de Educação Tutorial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Alteração para </a:t>
            </a:r>
            <a:r>
              <a:rPr lang="pt-BR" b="1" dirty="0"/>
              <a:t>Programa de Educação Tutorial </a:t>
            </a:r>
            <a:r>
              <a:rPr lang="pt-BR" dirty="0"/>
              <a:t>em 2004; </a:t>
            </a:r>
          </a:p>
          <a:p>
            <a:r>
              <a:rPr lang="pt-BR" dirty="0" smtClean="0"/>
              <a:t>Aprovação </a:t>
            </a:r>
            <a:r>
              <a:rPr lang="pt-BR" dirty="0"/>
              <a:t>em 2005 da Lei 11.180 e da Portaria MEC 3.385, instituindo e regulamentando o Programa de Educação Tutorial; </a:t>
            </a:r>
          </a:p>
          <a:p>
            <a:r>
              <a:rPr lang="pt-BR" dirty="0" smtClean="0"/>
              <a:t>Aprovação </a:t>
            </a:r>
            <a:r>
              <a:rPr lang="pt-BR" dirty="0"/>
              <a:t>do Manual de Orientações Básicas PET em 2006; </a:t>
            </a:r>
          </a:p>
          <a:p>
            <a:r>
              <a:rPr lang="pt-BR" dirty="0" smtClean="0"/>
              <a:t>Atualização </a:t>
            </a:r>
            <a:r>
              <a:rPr lang="pt-BR" dirty="0"/>
              <a:t>das Portarias MEC: 591/2009, 976/2010 e 343/2013; </a:t>
            </a:r>
          </a:p>
          <a:p>
            <a:r>
              <a:rPr lang="pt-BR" dirty="0" smtClean="0"/>
              <a:t>Edital </a:t>
            </a:r>
            <a:r>
              <a:rPr lang="pt-BR" dirty="0"/>
              <a:t>2006 (+ 30 grupos): expansão para Estados não participantes e criação de grupos temáticos; </a:t>
            </a:r>
          </a:p>
          <a:p>
            <a:r>
              <a:rPr lang="pt-BR" dirty="0" smtClean="0"/>
              <a:t>Edital </a:t>
            </a:r>
            <a:r>
              <a:rPr lang="pt-BR" dirty="0"/>
              <a:t>2007: + 47 grupos, licenciaturas, temáticos e outros; </a:t>
            </a:r>
          </a:p>
          <a:p>
            <a:r>
              <a:rPr lang="pt-BR" dirty="0" smtClean="0"/>
              <a:t>Edital </a:t>
            </a:r>
            <a:r>
              <a:rPr lang="pt-BR" dirty="0"/>
              <a:t>2009: + 30 grupos, tradicionais, temáticos e outros; </a:t>
            </a:r>
          </a:p>
          <a:p>
            <a:r>
              <a:rPr lang="pt-BR" dirty="0" smtClean="0"/>
              <a:t>Edital </a:t>
            </a:r>
            <a:r>
              <a:rPr lang="pt-BR" dirty="0"/>
              <a:t>2010: criação dos grupos PET / Conexões de Saberes (150) e expansão dos grupos tradicionais (150); </a:t>
            </a:r>
          </a:p>
          <a:p>
            <a:r>
              <a:rPr lang="pt-BR" dirty="0" smtClean="0"/>
              <a:t>Edital </a:t>
            </a:r>
            <a:r>
              <a:rPr lang="pt-BR" dirty="0"/>
              <a:t>2012: + 60 grupos, abrangendo tradicionais, engenharias e diversidade social. </a:t>
            </a:r>
          </a:p>
          <a:p>
            <a:r>
              <a:rPr lang="pt-BR" b="1" dirty="0"/>
              <a:t>2015 = 842 grupos distribuídos em 121 IES.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6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Leis e Portarias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Lei 11.180Lei nº 11.180, de 23 de setembro de 2005 – </a:t>
            </a:r>
            <a:r>
              <a:rPr lang="pt-BR" i="1" dirty="0"/>
              <a:t>texto curto criando o PET.</a:t>
            </a:r>
            <a:endParaRPr lang="pt-BR" dirty="0"/>
          </a:p>
          <a:p>
            <a:r>
              <a:rPr lang="pt-BR" dirty="0" smtClean="0"/>
              <a:t>Portaria </a:t>
            </a:r>
            <a:r>
              <a:rPr lang="pt-BR" dirty="0"/>
              <a:t>3.385Portaria nº 3.385, de 29 de setembro de 2005 – </a:t>
            </a:r>
            <a:r>
              <a:rPr lang="pt-BR" i="1" dirty="0"/>
              <a:t>regulamentação da lei.</a:t>
            </a:r>
            <a:endParaRPr lang="pt-BR" dirty="0"/>
          </a:p>
          <a:p>
            <a:r>
              <a:rPr lang="pt-BR" dirty="0" smtClean="0"/>
              <a:t>Portaria </a:t>
            </a:r>
            <a:r>
              <a:rPr lang="pt-BR" dirty="0"/>
              <a:t>1.632Portaria nº 1.632, de 25 de setembro de 2006 – </a:t>
            </a:r>
            <a:r>
              <a:rPr lang="pt-BR" i="1" dirty="0"/>
              <a:t>altera um artigo: renovação da tutoria.</a:t>
            </a:r>
            <a:endParaRPr lang="pt-BR" dirty="0"/>
          </a:p>
          <a:p>
            <a:r>
              <a:rPr lang="pt-BR" dirty="0" smtClean="0"/>
              <a:t>Portaria </a:t>
            </a:r>
            <a:r>
              <a:rPr lang="pt-BR" dirty="0"/>
              <a:t>1.046Portaria nº 1.046, de 7 de novembro de 2007 – </a:t>
            </a:r>
            <a:r>
              <a:rPr lang="pt-BR" i="1" dirty="0"/>
              <a:t>aumento da bolsa do tutor</a:t>
            </a:r>
            <a:r>
              <a:rPr lang="pt-BR" i="1" dirty="0" smtClean="0"/>
              <a:t>.</a:t>
            </a:r>
            <a:endParaRPr lang="pt-BR" dirty="0"/>
          </a:p>
          <a:p>
            <a:r>
              <a:rPr lang="pt-BR" dirty="0"/>
              <a:t>Portaria 591Portaria nº 591, de 18 de junho de 2009 - </a:t>
            </a:r>
            <a:r>
              <a:rPr lang="pt-BR" i="1" dirty="0"/>
              <a:t>alterações na regulamentação.</a:t>
            </a:r>
            <a:endParaRPr lang="pt-BR" dirty="0"/>
          </a:p>
          <a:p>
            <a:r>
              <a:rPr lang="pt-BR" dirty="0" smtClean="0"/>
              <a:t>Portaria </a:t>
            </a:r>
            <a:r>
              <a:rPr lang="pt-BR" dirty="0"/>
              <a:t>976Portaria nº 976, de 27 de julho de 2010 - </a:t>
            </a:r>
            <a:r>
              <a:rPr lang="pt-BR" i="1" dirty="0"/>
              <a:t>grandes mudanças (muitas para pior, </a:t>
            </a:r>
            <a:r>
              <a:rPr lang="pt-BR" i="1" dirty="0" smtClean="0"/>
              <a:t>tempo de permanência dos tutores..).</a:t>
            </a:r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portaria 976 modificada pela 343, de 24 de abril de 2013 - alguma recuperação de representatividade nos órgãos do PET, avaliação primária pelo CLAA</a:t>
            </a:r>
            <a:r>
              <a:rPr lang="pt-BR" dirty="0" smtClean="0"/>
              <a:t>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2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Programa de graduação, fundamentado no trabalho </a:t>
            </a:r>
            <a:r>
              <a:rPr lang="pt-BR" b="1" dirty="0"/>
              <a:t>coletivo </a:t>
            </a:r>
            <a:r>
              <a:rPr lang="pt-BR" dirty="0"/>
              <a:t>e </a:t>
            </a:r>
            <a:r>
              <a:rPr lang="pt-BR" b="1" dirty="0"/>
              <a:t>interdisciplinar </a:t>
            </a:r>
            <a:r>
              <a:rPr lang="pt-BR" dirty="0"/>
              <a:t>via prática </a:t>
            </a:r>
            <a:r>
              <a:rPr lang="pt-BR" b="1" dirty="0"/>
              <a:t>tutorial</a:t>
            </a:r>
            <a:r>
              <a:rPr lang="pt-BR" dirty="0"/>
              <a:t>; </a:t>
            </a:r>
          </a:p>
          <a:p>
            <a:r>
              <a:rPr lang="pt-BR" dirty="0" smtClean="0"/>
              <a:t>Orientado </a:t>
            </a:r>
            <a:r>
              <a:rPr lang="pt-BR" dirty="0"/>
              <a:t>pelo princípio da </a:t>
            </a:r>
            <a:r>
              <a:rPr lang="pt-BR" b="1" dirty="0" err="1"/>
              <a:t>indissociabilidade</a:t>
            </a:r>
            <a:r>
              <a:rPr lang="pt-BR" b="1" dirty="0"/>
              <a:t> E / P / E</a:t>
            </a:r>
            <a:r>
              <a:rPr lang="pt-BR" dirty="0"/>
              <a:t>; </a:t>
            </a:r>
          </a:p>
          <a:p>
            <a:r>
              <a:rPr lang="pt-BR" dirty="0" smtClean="0"/>
              <a:t>Objetiva </a:t>
            </a:r>
            <a:r>
              <a:rPr lang="pt-BR" b="1" dirty="0"/>
              <a:t>elevar a qualidade da formação acadêmica</a:t>
            </a:r>
            <a:r>
              <a:rPr lang="pt-BR" dirty="0"/>
              <a:t>, formando profissionais e docentes de elevada qualificação técnica, científica, tecnológica e acadêmica; </a:t>
            </a:r>
          </a:p>
          <a:p>
            <a:r>
              <a:rPr lang="pt-BR" dirty="0"/>
              <a:t>Pretende </a:t>
            </a:r>
            <a:r>
              <a:rPr lang="pt-BR" b="1" dirty="0"/>
              <a:t>estimular o espírito crítico </a:t>
            </a:r>
            <a:r>
              <a:rPr lang="pt-BR" dirty="0"/>
              <a:t>e a atuação profissional pautada na </a:t>
            </a:r>
            <a:r>
              <a:rPr lang="pt-BR" b="1" dirty="0"/>
              <a:t>cidadania </a:t>
            </a:r>
            <a:r>
              <a:rPr lang="pt-BR" dirty="0"/>
              <a:t>e </a:t>
            </a:r>
            <a:r>
              <a:rPr lang="pt-BR" b="1" dirty="0"/>
              <a:t>função social </a:t>
            </a:r>
            <a:r>
              <a:rPr lang="pt-BR" dirty="0"/>
              <a:t>da educação superior, contribuindo para a </a:t>
            </a:r>
            <a:r>
              <a:rPr lang="pt-BR" b="1" dirty="0"/>
              <a:t>política de diversidade </a:t>
            </a:r>
            <a:r>
              <a:rPr lang="pt-BR" dirty="0"/>
              <a:t>nas IES, em defesa da </a:t>
            </a:r>
            <a:r>
              <a:rPr lang="pt-BR" b="1" dirty="0"/>
              <a:t>equidade </a:t>
            </a:r>
            <a:r>
              <a:rPr lang="pt-BR" dirty="0"/>
              <a:t>socioeconômica, étnico-racial e de gênero; </a:t>
            </a:r>
          </a:p>
          <a:p>
            <a:r>
              <a:rPr lang="pt-BR" dirty="0" smtClean="0"/>
              <a:t>Propõe </a:t>
            </a:r>
            <a:r>
              <a:rPr lang="pt-BR" dirty="0"/>
              <a:t>a formulação de </a:t>
            </a:r>
            <a:r>
              <a:rPr lang="pt-BR" b="1" dirty="0"/>
              <a:t>novas estratégias e práticas pedagógicas </a:t>
            </a:r>
            <a:r>
              <a:rPr lang="pt-BR" dirty="0"/>
              <a:t>para a modernização do ensino superior no país; </a:t>
            </a:r>
          </a:p>
          <a:p>
            <a:r>
              <a:rPr lang="pt-BR" dirty="0" smtClean="0"/>
              <a:t>Visa </a:t>
            </a:r>
            <a:r>
              <a:rPr lang="pt-BR" b="1" dirty="0"/>
              <a:t>consolidar e difundir a educação tutorial </a:t>
            </a:r>
            <a:r>
              <a:rPr lang="pt-BR" dirty="0"/>
              <a:t>na formação superior.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prática atual PET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ENSINO + PESQUISA + EXTENSÃO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      ATIVIDADES + DISCUSSÕES + REFLEXÕES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 </a:t>
            </a:r>
            <a:r>
              <a:rPr lang="pt-BR" dirty="0" smtClean="0"/>
              <a:t>       </a:t>
            </a:r>
            <a:endParaRPr lang="pt-BR" dirty="0"/>
          </a:p>
          <a:p>
            <a:pPr marL="0" indent="0" algn="ctr">
              <a:buNone/>
            </a:pPr>
            <a:r>
              <a:rPr lang="pt-BR" sz="2400" dirty="0" smtClean="0"/>
              <a:t>INDIVÍDUO COM FORMAÇÃO “PARA ALÉM” DO CONVENCIONAL </a:t>
            </a:r>
            <a:endParaRPr lang="pt-BR" sz="2400" dirty="0"/>
          </a:p>
          <a:p>
            <a:pPr marL="0" indent="0">
              <a:buNone/>
            </a:pPr>
            <a:r>
              <a:rPr lang="pt-BR" dirty="0" smtClean="0"/>
              <a:t>        </a:t>
            </a:r>
          </a:p>
          <a:p>
            <a:pPr marL="0" indent="0">
              <a:buNone/>
            </a:pPr>
            <a:r>
              <a:rPr lang="pt-BR" b="1" dirty="0" smtClean="0"/>
              <a:t>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8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</a:t>
            </a:r>
            <a:r>
              <a:rPr lang="pt-BR" b="1" dirty="0"/>
              <a:t>estratégia atual PET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Tutor + </a:t>
            </a:r>
            <a:r>
              <a:rPr lang="pt-BR" dirty="0" err="1" smtClean="0"/>
              <a:t>Petianos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         Planejam, executam e avaliam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Ensino, Pesquisa e </a:t>
            </a:r>
            <a:r>
              <a:rPr lang="pt-BR" dirty="0"/>
              <a:t>E</a:t>
            </a:r>
            <a:r>
              <a:rPr lang="pt-BR" dirty="0" smtClean="0"/>
              <a:t>xtensão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resultado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b="1" dirty="0"/>
              <a:t>FORMAÇÃO AMPLA E DIFERENCIADA: </a:t>
            </a:r>
            <a:endParaRPr lang="pt-BR" b="1" dirty="0" smtClean="0"/>
          </a:p>
          <a:p>
            <a:pPr algn="ctr"/>
            <a:endParaRPr lang="pt-BR" b="1" dirty="0"/>
          </a:p>
          <a:p>
            <a:pPr marL="0" indent="0" algn="ctr">
              <a:buNone/>
            </a:pPr>
            <a:r>
              <a:rPr lang="pt-BR" dirty="0" smtClean="0"/>
              <a:t>técnico-científica</a:t>
            </a:r>
            <a:r>
              <a:rPr lang="pt-BR" dirty="0"/>
              <a:t>, humanista, administrativa e </a:t>
            </a:r>
            <a:r>
              <a:rPr lang="pt-BR" dirty="0" smtClean="0"/>
              <a:t>cultural.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22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Interação dos Grupos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Trocando </a:t>
            </a:r>
            <a:r>
              <a:rPr lang="pt-BR" dirty="0"/>
              <a:t>experiências com o mundo exterior:</a:t>
            </a:r>
          </a:p>
          <a:p>
            <a:r>
              <a:rPr lang="pt-BR" dirty="0" smtClean="0"/>
              <a:t>Com </a:t>
            </a:r>
            <a:r>
              <a:rPr lang="pt-BR" dirty="0"/>
              <a:t>outros grupos, nos diversos encontros do PET:</a:t>
            </a:r>
          </a:p>
          <a:p>
            <a:r>
              <a:rPr lang="nb-NO" dirty="0"/>
              <a:t>InterPET, </a:t>
            </a:r>
            <a:r>
              <a:rPr lang="nb-NO" dirty="0" smtClean="0"/>
              <a:t>EcoPET, EnaPET</a:t>
            </a:r>
          </a:p>
          <a:p>
            <a:r>
              <a:rPr lang="pt-BR" dirty="0" smtClean="0"/>
              <a:t>Encontros </a:t>
            </a:r>
            <a:r>
              <a:rPr lang="pt-BR" dirty="0"/>
              <a:t>Temáticos dos grupos PET.</a:t>
            </a:r>
          </a:p>
          <a:p>
            <a:r>
              <a:rPr lang="pt-BR" dirty="0" smtClean="0"/>
              <a:t>Com </a:t>
            </a:r>
            <a:r>
              <a:rPr lang="pt-BR" dirty="0"/>
              <a:t>outros agrupamentos das IES.</a:t>
            </a:r>
          </a:p>
          <a:p>
            <a:r>
              <a:rPr lang="pt-BR" dirty="0" smtClean="0"/>
              <a:t>Com </a:t>
            </a:r>
            <a:r>
              <a:rPr lang="pt-BR" dirty="0"/>
              <a:t>todas as demais atividades de ensino, pesquisa e extensão.</a:t>
            </a:r>
          </a:p>
        </p:txBody>
      </p:sp>
    </p:spTree>
    <p:extLst>
      <p:ext uri="{BB962C8B-B14F-4D97-AF65-F5344CB8AC3E}">
        <p14:creationId xmlns:p14="http://schemas.microsoft.com/office/powerpoint/2010/main" val="37651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928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Íon</vt:lpstr>
      <vt:lpstr>PET</vt:lpstr>
      <vt:lpstr>Origens</vt:lpstr>
      <vt:lpstr>Primeiros Passos</vt:lpstr>
      <vt:lpstr>Programa de Educação Tutorial</vt:lpstr>
      <vt:lpstr>Leis e Portarias</vt:lpstr>
      <vt:lpstr>Objetivos</vt:lpstr>
      <vt:lpstr>A prática atual PET</vt:lpstr>
      <vt:lpstr>A estratégia atual PET</vt:lpstr>
      <vt:lpstr>Interação dos Grupos</vt:lpstr>
      <vt:lpstr>Produtos Pet</vt:lpstr>
      <vt:lpstr>Dados sobre o PET - 2015</vt:lpstr>
      <vt:lpstr>Dados sobre o PET - 2015</vt:lpstr>
      <vt:lpstr>Dados sobre o PET - 2015</vt:lpstr>
      <vt:lpstr>Dados sobre o PET - 2015</vt:lpstr>
      <vt:lpstr>Dados sobre o PET - 2015</vt:lpstr>
      <vt:lpstr>Dados sobre o PET - 2015</vt:lpstr>
      <vt:lpstr>Dados sobre o PET - 2015</vt:lpstr>
      <vt:lpstr>Desafios do PET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Brasil</dc:creator>
  <cp:lastModifiedBy>Isis Gonçalves Dias</cp:lastModifiedBy>
  <cp:revision>14</cp:revision>
  <dcterms:created xsi:type="dcterms:W3CDTF">2016-06-11T13:46:27Z</dcterms:created>
  <dcterms:modified xsi:type="dcterms:W3CDTF">2016-06-16T12:08:19Z</dcterms:modified>
</cp:coreProperties>
</file>