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232" r:id="rId1"/>
  </p:sldMasterIdLst>
  <p:sldIdLst>
    <p:sldId id="256" r:id="rId2"/>
    <p:sldId id="257" r:id="rId3"/>
    <p:sldId id="258" r:id="rId4"/>
    <p:sldId id="259" r:id="rId5"/>
    <p:sldId id="267" r:id="rId6"/>
    <p:sldId id="260" r:id="rId7"/>
    <p:sldId id="261" r:id="rId8"/>
    <p:sldId id="262" r:id="rId9"/>
    <p:sldId id="268" r:id="rId10"/>
    <p:sldId id="263" r:id="rId11"/>
    <p:sldId id="265" r:id="rId12"/>
    <p:sldId id="266" r:id="rId13"/>
    <p:sldId id="269" r:id="rId14"/>
    <p:sldId id="270" r:id="rId15"/>
    <p:sldId id="271" r:id="rId16"/>
    <p:sldId id="272" r:id="rId17"/>
    <p:sldId id="273" r:id="rId18"/>
    <p:sldId id="264" r:id="rId19"/>
    <p:sldId id="274" r:id="rId2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88" d="100"/>
          <a:sy n="88" d="100"/>
        </p:scale>
        <p:origin x="57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3B3373-83CD-4B4B-895D-BB15F462B915}" type="datetimeFigureOut">
              <a:rPr lang="pt-BR" smtClean="0"/>
              <a:t>16/06/2016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013A41-4DBE-485D-A6DC-4B46B29410A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702443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oto Panorâmica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t-BR" smtClean="0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3B3373-83CD-4B4B-895D-BB15F462B915}" type="datetimeFigureOut">
              <a:rPr lang="pt-BR" smtClean="0"/>
              <a:t>16/06/2016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013A41-4DBE-485D-A6DC-4B46B29410A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817137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e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3B3373-83CD-4B4B-895D-BB15F462B915}" type="datetimeFigureOut">
              <a:rPr lang="pt-BR" smtClean="0"/>
              <a:t>16/06/2016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013A41-4DBE-485D-A6DC-4B46B29410A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8325140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çã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pt-BR" smtClean="0"/>
              <a:t>Editar estilos de texto Mestre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3B3373-83CD-4B4B-895D-BB15F462B915}" type="datetimeFigureOut">
              <a:rPr lang="pt-BR" smtClean="0"/>
              <a:t>16/06/2016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013A41-4DBE-485D-A6DC-4B46B29410AD}" type="slidenum">
              <a:rPr lang="pt-BR" smtClean="0"/>
              <a:t>‹nº›</a:t>
            </a:fld>
            <a:endParaRPr lang="pt-BR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51480711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ão de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3B3373-83CD-4B4B-895D-BB15F462B915}" type="datetimeFigureOut">
              <a:rPr lang="pt-BR" smtClean="0"/>
              <a:t>16/06/2016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013A41-4DBE-485D-A6DC-4B46B29410A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0195592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n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3B3373-83CD-4B4B-895D-BB15F462B915}" type="datetimeFigureOut">
              <a:rPr lang="pt-BR" smtClean="0"/>
              <a:t>16/06/2016</a:t>
            </a:fld>
            <a:endParaRPr lang="pt-BR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013A41-4DBE-485D-A6DC-4B46B29410A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4328971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nas de Imag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t-BR" smtClean="0"/>
              <a:t>Clique no ícone para adicionar uma imagem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t-BR" smtClean="0"/>
              <a:t>Clique no ícone para adicionar uma imagem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t-BR" smtClean="0"/>
              <a:t>Clique no ícone para adicionar uma imagem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3B3373-83CD-4B4B-895D-BB15F462B915}" type="datetimeFigureOut">
              <a:rPr lang="pt-BR" smtClean="0"/>
              <a:t>16/06/2016</a:t>
            </a:fld>
            <a:endParaRPr lang="pt-BR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013A41-4DBE-485D-A6DC-4B46B29410A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5543125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3B3373-83CD-4B4B-895D-BB15F462B915}" type="datetimeFigureOut">
              <a:rPr lang="pt-BR" smtClean="0"/>
              <a:t>16/06/2016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013A41-4DBE-485D-A6DC-4B46B29410A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803105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3B3373-83CD-4B4B-895D-BB15F462B915}" type="datetimeFigureOut">
              <a:rPr lang="pt-BR" smtClean="0"/>
              <a:t>16/06/2016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013A41-4DBE-485D-A6DC-4B46B29410A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751589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3B3373-83CD-4B4B-895D-BB15F462B915}" type="datetimeFigureOut">
              <a:rPr lang="pt-BR" smtClean="0"/>
              <a:t>16/06/2016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013A41-4DBE-485D-A6DC-4B46B29410A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756859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3B3373-83CD-4B4B-895D-BB15F462B915}" type="datetimeFigureOut">
              <a:rPr lang="pt-BR" smtClean="0"/>
              <a:t>16/06/2016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013A41-4DBE-485D-A6DC-4B46B29410A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782258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3B3373-83CD-4B4B-895D-BB15F462B915}" type="datetimeFigureOut">
              <a:rPr lang="pt-BR" smtClean="0"/>
              <a:t>16/06/2016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013A41-4DBE-485D-A6DC-4B46B29410A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426564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3B3373-83CD-4B4B-895D-BB15F462B915}" type="datetimeFigureOut">
              <a:rPr lang="pt-BR" smtClean="0"/>
              <a:t>16/06/2016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013A41-4DBE-485D-A6DC-4B46B29410A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66800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3B3373-83CD-4B4B-895D-BB15F462B915}" type="datetimeFigureOut">
              <a:rPr lang="pt-BR" smtClean="0"/>
              <a:t>16/06/2016</a:t>
            </a:fld>
            <a:endParaRPr lang="pt-BR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013A41-4DBE-485D-A6DC-4B46B29410A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355349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3B3373-83CD-4B4B-895D-BB15F462B915}" type="datetimeFigureOut">
              <a:rPr lang="pt-BR" smtClean="0"/>
              <a:t>16/06/2016</a:t>
            </a:fld>
            <a:endParaRPr lang="pt-BR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013A41-4DBE-485D-A6DC-4B46B29410A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893924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3B3373-83CD-4B4B-895D-BB15F462B915}" type="datetimeFigureOut">
              <a:rPr lang="pt-BR" smtClean="0"/>
              <a:t>16/06/2016</a:t>
            </a:fld>
            <a:endParaRPr lang="pt-BR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013A41-4DBE-485D-A6DC-4B46B29410A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067097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t-BR" smtClean="0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3B3373-83CD-4B4B-895D-BB15F462B915}" type="datetimeFigureOut">
              <a:rPr lang="pt-BR" smtClean="0"/>
              <a:t>16/06/2016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013A41-4DBE-485D-A6DC-4B46B29410A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577993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3A3B3373-83CD-4B4B-895D-BB15F462B915}" type="datetimeFigureOut">
              <a:rPr lang="pt-BR" smtClean="0"/>
              <a:t>16/06/2016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013A41-4DBE-485D-A6DC-4B46B29410A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5644732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4233" r:id="rId1"/>
    <p:sldLayoutId id="2147484234" r:id="rId2"/>
    <p:sldLayoutId id="2147484235" r:id="rId3"/>
    <p:sldLayoutId id="2147484236" r:id="rId4"/>
    <p:sldLayoutId id="2147484237" r:id="rId5"/>
    <p:sldLayoutId id="2147484238" r:id="rId6"/>
    <p:sldLayoutId id="2147484239" r:id="rId7"/>
    <p:sldLayoutId id="2147484240" r:id="rId8"/>
    <p:sldLayoutId id="2147484241" r:id="rId9"/>
    <p:sldLayoutId id="2147484242" r:id="rId10"/>
    <p:sldLayoutId id="2147484243" r:id="rId11"/>
    <p:sldLayoutId id="2147484244" r:id="rId12"/>
    <p:sldLayoutId id="2147484245" r:id="rId13"/>
    <p:sldLayoutId id="2147484246" r:id="rId14"/>
    <p:sldLayoutId id="2147484247" r:id="rId15"/>
    <p:sldLayoutId id="2147484248" r:id="rId16"/>
    <p:sldLayoutId id="214748424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pt-BR" sz="8000" dirty="0" smtClean="0"/>
              <a:t>PET</a:t>
            </a:r>
            <a:endParaRPr lang="pt-BR" sz="8000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pt-BR" sz="4400" dirty="0" smtClean="0"/>
              <a:t>Um Programa Inovador</a:t>
            </a:r>
            <a:endParaRPr lang="pt-BR" sz="4400" dirty="0"/>
          </a:p>
        </p:txBody>
      </p:sp>
    </p:spTree>
    <p:extLst>
      <p:ext uri="{BB962C8B-B14F-4D97-AF65-F5344CB8AC3E}">
        <p14:creationId xmlns:p14="http://schemas.microsoft.com/office/powerpoint/2010/main" val="1011702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b="1" dirty="0" smtClean="0"/>
              <a:t>Produtos Pet</a:t>
            </a:r>
            <a:endParaRPr lang="pt-BR" b="1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endParaRPr lang="pt-BR" dirty="0"/>
          </a:p>
          <a:p>
            <a:r>
              <a:rPr lang="pt-BR" dirty="0"/>
              <a:t>Entre outros, um indivíduo: </a:t>
            </a:r>
          </a:p>
          <a:p>
            <a:r>
              <a:rPr lang="pt-BR" dirty="0" smtClean="0"/>
              <a:t>com </a:t>
            </a:r>
            <a:r>
              <a:rPr lang="pt-BR" dirty="0"/>
              <a:t>grande conhecimento técnico; </a:t>
            </a:r>
          </a:p>
          <a:p>
            <a:r>
              <a:rPr lang="pt-BR" dirty="0" smtClean="0"/>
              <a:t>com </a:t>
            </a:r>
            <a:r>
              <a:rPr lang="pt-BR" dirty="0"/>
              <a:t>consciência crítica e inteligência emocional; </a:t>
            </a:r>
          </a:p>
          <a:p>
            <a:r>
              <a:rPr lang="pt-BR" dirty="0" smtClean="0"/>
              <a:t>conhecedor </a:t>
            </a:r>
            <a:r>
              <a:rPr lang="pt-BR" dirty="0"/>
              <a:t>da realidade social e profissional; </a:t>
            </a:r>
          </a:p>
          <a:p>
            <a:r>
              <a:rPr lang="pt-BR" dirty="0" smtClean="0"/>
              <a:t>com </a:t>
            </a:r>
            <a:r>
              <a:rPr lang="pt-BR" dirty="0"/>
              <a:t>iniciativa, </a:t>
            </a:r>
            <a:r>
              <a:rPr lang="pt-BR" dirty="0" err="1"/>
              <a:t>proatividade</a:t>
            </a:r>
            <a:r>
              <a:rPr lang="pt-BR" dirty="0"/>
              <a:t>, liderança, responsabilidade, comprometimento, habilidades administrativas; </a:t>
            </a:r>
          </a:p>
          <a:p>
            <a:r>
              <a:rPr lang="pt-BR" dirty="0" smtClean="0"/>
              <a:t>com </a:t>
            </a:r>
            <a:r>
              <a:rPr lang="pt-BR" dirty="0"/>
              <a:t>habilidades para o trabalho coletivo e cooperativo; </a:t>
            </a:r>
          </a:p>
          <a:p>
            <a:r>
              <a:rPr lang="pt-BR" dirty="0" smtClean="0"/>
              <a:t>com </a:t>
            </a:r>
            <a:r>
              <a:rPr lang="pt-BR" dirty="0"/>
              <a:t>habilidades para atuar em realidades complexas, com temáticas transversais, em problemas multidimensionais do mundo real. 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311002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b="1" dirty="0" smtClean="0"/>
              <a:t>Dados sobre o PET - 2015</a:t>
            </a:r>
            <a:endParaRPr lang="pt-BR" b="1" dirty="0"/>
          </a:p>
        </p:txBody>
      </p:sp>
      <p:pic>
        <p:nvPicPr>
          <p:cNvPr id="6" name="Espaço Reservado para Conteúdo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735259" y="2197589"/>
            <a:ext cx="5683257" cy="39058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079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b="1" dirty="0"/>
              <a:t>Dados sobre </a:t>
            </a:r>
            <a:r>
              <a:rPr lang="pt-BR" b="1" dirty="0" smtClean="0"/>
              <a:t>o </a:t>
            </a:r>
            <a:r>
              <a:rPr lang="pt-BR" b="1" dirty="0"/>
              <a:t>PET - 2015</a:t>
            </a:r>
          </a:p>
        </p:txBody>
      </p:sp>
      <p:pic>
        <p:nvPicPr>
          <p:cNvPr id="4" name="Espaço Reservado para Conteúd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750703" y="2166651"/>
            <a:ext cx="5652370" cy="3967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75973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b="1" dirty="0"/>
              <a:t>Dados sobre </a:t>
            </a:r>
            <a:r>
              <a:rPr lang="pt-BR" b="1" dirty="0" smtClean="0"/>
              <a:t>o </a:t>
            </a:r>
            <a:r>
              <a:rPr lang="pt-BR" b="1" dirty="0"/>
              <a:t>PET - 2015</a:t>
            </a:r>
          </a:p>
        </p:txBody>
      </p:sp>
      <p:pic>
        <p:nvPicPr>
          <p:cNvPr id="4" name="Espaço Reservado para Conteúd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704372" y="2158917"/>
            <a:ext cx="5745031" cy="3983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9137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b="1" dirty="0"/>
              <a:t>Dados sobre </a:t>
            </a:r>
            <a:r>
              <a:rPr lang="pt-BR" b="1" dirty="0" smtClean="0"/>
              <a:t>o </a:t>
            </a:r>
            <a:r>
              <a:rPr lang="pt-BR" b="1" dirty="0"/>
              <a:t>PET - 2015</a:t>
            </a:r>
          </a:p>
        </p:txBody>
      </p:sp>
      <p:pic>
        <p:nvPicPr>
          <p:cNvPr id="4" name="Espaço Reservado para Conteúd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797034" y="2205323"/>
            <a:ext cx="5559708" cy="38903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2110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b="1" dirty="0"/>
              <a:t>Dados sobre </a:t>
            </a:r>
            <a:r>
              <a:rPr lang="pt-BR" b="1" dirty="0" smtClean="0"/>
              <a:t>o </a:t>
            </a:r>
            <a:r>
              <a:rPr lang="pt-BR" b="1" dirty="0"/>
              <a:t>PET - 2015</a:t>
            </a:r>
          </a:p>
        </p:txBody>
      </p:sp>
      <p:pic>
        <p:nvPicPr>
          <p:cNvPr id="4" name="Espaço Reservado para Conteúd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766147" y="2224659"/>
            <a:ext cx="5621482" cy="3851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0560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b="1" dirty="0"/>
              <a:t>Dados sobre </a:t>
            </a:r>
            <a:r>
              <a:rPr lang="pt-BR" b="1" dirty="0" smtClean="0"/>
              <a:t>o </a:t>
            </a:r>
            <a:r>
              <a:rPr lang="pt-BR" b="1" dirty="0"/>
              <a:t>PET - 2015</a:t>
            </a:r>
          </a:p>
        </p:txBody>
      </p:sp>
      <p:pic>
        <p:nvPicPr>
          <p:cNvPr id="4" name="Espaço Reservado para Conteúd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735259" y="2255597"/>
            <a:ext cx="5683257" cy="37898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1248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Dados sobre </a:t>
            </a:r>
            <a:r>
              <a:rPr lang="pt-BR" dirty="0" smtClean="0"/>
              <a:t>o </a:t>
            </a:r>
            <a:r>
              <a:rPr lang="pt-BR" dirty="0"/>
              <a:t>PET - 2015</a:t>
            </a:r>
          </a:p>
        </p:txBody>
      </p:sp>
      <p:pic>
        <p:nvPicPr>
          <p:cNvPr id="4" name="Espaço Reservado para Conteúd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982357" y="2182120"/>
            <a:ext cx="5189061" cy="39367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1688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b="1" dirty="0" smtClean="0"/>
              <a:t>Desafios do PET</a:t>
            </a:r>
            <a:endParaRPr lang="pt-BR" b="1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endParaRPr lang="pt-BR" dirty="0"/>
          </a:p>
          <a:p>
            <a:r>
              <a:rPr lang="pt-BR" dirty="0" smtClean="0"/>
              <a:t>Entender </a:t>
            </a:r>
            <a:r>
              <a:rPr lang="pt-BR" dirty="0"/>
              <a:t>o que é o PET; </a:t>
            </a:r>
          </a:p>
          <a:p>
            <a:r>
              <a:rPr lang="pt-BR" dirty="0" smtClean="0"/>
              <a:t>Compreender </a:t>
            </a:r>
            <a:r>
              <a:rPr lang="pt-BR" dirty="0"/>
              <a:t>o porquê desse modelo PET; </a:t>
            </a:r>
          </a:p>
          <a:p>
            <a:r>
              <a:rPr lang="pt-BR" dirty="0" smtClean="0"/>
              <a:t>Aprofundar </a:t>
            </a:r>
            <a:r>
              <a:rPr lang="pt-BR" dirty="0"/>
              <a:t>cada conceito integrante do PET: educação, tutoria, formação integrada, interdisciplinaridade, </a:t>
            </a:r>
            <a:r>
              <a:rPr lang="pt-BR" dirty="0" err="1"/>
              <a:t>indissociabilidade</a:t>
            </a:r>
            <a:r>
              <a:rPr lang="pt-BR" dirty="0"/>
              <a:t>, coletividade, cidadania, criticidade, diversidade, equidade etc.; </a:t>
            </a:r>
          </a:p>
          <a:p>
            <a:r>
              <a:rPr lang="pt-BR" dirty="0" smtClean="0"/>
              <a:t>Aprender </a:t>
            </a:r>
            <a:r>
              <a:rPr lang="pt-BR" dirty="0"/>
              <a:t>as possibilidades de praticar PET; </a:t>
            </a:r>
          </a:p>
          <a:p>
            <a:r>
              <a:rPr lang="pt-BR" dirty="0" smtClean="0"/>
              <a:t>Avançar </a:t>
            </a:r>
            <a:r>
              <a:rPr lang="pt-BR" dirty="0"/>
              <a:t>para o “novo” e “complementar”; </a:t>
            </a:r>
          </a:p>
          <a:p>
            <a:r>
              <a:rPr lang="pt-BR" dirty="0" smtClean="0"/>
              <a:t>Desenvolver </a:t>
            </a:r>
            <a:r>
              <a:rPr lang="pt-BR" dirty="0"/>
              <a:t>e praticar o “como fazer” PET; </a:t>
            </a:r>
          </a:p>
          <a:p>
            <a:r>
              <a:rPr lang="pt-BR" dirty="0" smtClean="0"/>
              <a:t>Socializar </a:t>
            </a:r>
            <a:r>
              <a:rPr lang="pt-BR" dirty="0"/>
              <a:t>o “fazer PET” respeitando a diversidade de “fazeres”; </a:t>
            </a:r>
          </a:p>
          <a:p>
            <a:r>
              <a:rPr lang="pt-BR" dirty="0" smtClean="0"/>
              <a:t>Melhorar </a:t>
            </a:r>
            <a:r>
              <a:rPr lang="pt-BR" dirty="0"/>
              <a:t>a gestão, descentralizar a avaliação, valorizar o Programa. 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571070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endParaRPr lang="pt-BR" sz="4000" dirty="0" smtClean="0"/>
          </a:p>
          <a:p>
            <a:pPr marL="0" indent="0" algn="ctr">
              <a:buNone/>
            </a:pPr>
            <a:r>
              <a:rPr lang="pt-BR" sz="4000" dirty="0" smtClean="0"/>
              <a:t>Universidade de Brasília</a:t>
            </a:r>
          </a:p>
          <a:p>
            <a:pPr marL="0" indent="0" algn="ctr">
              <a:buNone/>
            </a:pPr>
            <a:r>
              <a:rPr lang="pt-BR" sz="2400" dirty="0" smtClean="0"/>
              <a:t>Pet Conexão de Saberes Música do Oprimido</a:t>
            </a:r>
          </a:p>
          <a:p>
            <a:pPr marL="0" indent="0" algn="ctr">
              <a:buNone/>
            </a:pPr>
            <a:r>
              <a:rPr lang="pt-BR" sz="2400" dirty="0" err="1" smtClean="0"/>
              <a:t>Prof.Dr</a:t>
            </a:r>
            <a:r>
              <a:rPr lang="pt-BR" sz="2400" dirty="0" smtClean="0"/>
              <a:t>. Mário Lima Brasil</a:t>
            </a:r>
            <a:endParaRPr lang="pt-BR" sz="2400" dirty="0"/>
          </a:p>
        </p:txBody>
      </p:sp>
    </p:spTree>
    <p:extLst>
      <p:ext uri="{BB962C8B-B14F-4D97-AF65-F5344CB8AC3E}">
        <p14:creationId xmlns:p14="http://schemas.microsoft.com/office/powerpoint/2010/main" val="1294748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b="1" dirty="0" smtClean="0"/>
              <a:t>Origens</a:t>
            </a:r>
            <a:endParaRPr lang="pt-BR" b="1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pt-BR" dirty="0"/>
          </a:p>
          <a:p>
            <a:r>
              <a:rPr lang="pt-BR" dirty="0" smtClean="0"/>
              <a:t>Em </a:t>
            </a:r>
            <a:r>
              <a:rPr lang="pt-BR" b="1" dirty="0"/>
              <a:t>1979</a:t>
            </a:r>
            <a:r>
              <a:rPr lang="pt-BR" dirty="0"/>
              <a:t>, na CAPES (Coordenação de Aperfeiçoamento de Pessoal de Nível Superior); </a:t>
            </a:r>
          </a:p>
          <a:p>
            <a:r>
              <a:rPr lang="pt-BR" dirty="0" smtClean="0"/>
              <a:t>Denominação </a:t>
            </a:r>
            <a:r>
              <a:rPr lang="pt-BR" dirty="0"/>
              <a:t>original: </a:t>
            </a:r>
            <a:r>
              <a:rPr lang="pt-BR" b="1" dirty="0"/>
              <a:t>Programa Especial de Treinamento</a:t>
            </a:r>
            <a:r>
              <a:rPr lang="pt-BR" dirty="0"/>
              <a:t>; </a:t>
            </a:r>
          </a:p>
          <a:p>
            <a:r>
              <a:rPr lang="pt-BR" dirty="0" smtClean="0"/>
              <a:t>Idealizado </a:t>
            </a:r>
            <a:r>
              <a:rPr lang="pt-BR" dirty="0"/>
              <a:t>por Cláudio de Moura Castro, na época diretor geral da CAPES; </a:t>
            </a:r>
          </a:p>
          <a:p>
            <a:r>
              <a:rPr lang="pt-BR" dirty="0" smtClean="0"/>
              <a:t>Objetivo </a:t>
            </a:r>
            <a:r>
              <a:rPr lang="pt-BR" dirty="0"/>
              <a:t>inicial: “criação de um </a:t>
            </a:r>
            <a:r>
              <a:rPr lang="pt-BR" b="1" dirty="0"/>
              <a:t>grupo de elite intelectual</a:t>
            </a:r>
            <a:r>
              <a:rPr lang="pt-BR" dirty="0"/>
              <a:t>, por meritocracia simples e pura, em contraposição à massificação do ensino superior. Justificando-se na salvaguarda da qualidade do ensino superior, pretendia favorecer a formação de grupos considerados de elite, dedicados à </a:t>
            </a:r>
            <a:r>
              <a:rPr lang="pt-BR" b="1" dirty="0"/>
              <a:t>pesquisa </a:t>
            </a:r>
            <a:r>
              <a:rPr lang="pt-BR" dirty="0"/>
              <a:t>e ao </a:t>
            </a:r>
            <a:r>
              <a:rPr lang="pt-BR" b="1" dirty="0"/>
              <a:t>estudo</a:t>
            </a:r>
            <a:r>
              <a:rPr lang="pt-BR" dirty="0"/>
              <a:t>.” 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596158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b="1" dirty="0" smtClean="0"/>
              <a:t>Primeiros Passos</a:t>
            </a:r>
            <a:endParaRPr lang="pt-BR" b="1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endParaRPr lang="pt-BR" dirty="0"/>
          </a:p>
          <a:p>
            <a:r>
              <a:rPr lang="pt-BR" dirty="0"/>
              <a:t>Gradativo aumento dos grupos: 3 em 1979, (...) , 82 em 1989; </a:t>
            </a:r>
          </a:p>
          <a:p>
            <a:r>
              <a:rPr lang="pt-BR" dirty="0" smtClean="0"/>
              <a:t>Aprovação </a:t>
            </a:r>
            <a:r>
              <a:rPr lang="pt-BR" dirty="0"/>
              <a:t>do documento “Orientações Básicas do PET em 1987; </a:t>
            </a:r>
          </a:p>
          <a:p>
            <a:r>
              <a:rPr lang="pt-BR" dirty="0" smtClean="0"/>
              <a:t>Novos </a:t>
            </a:r>
            <a:r>
              <a:rPr lang="pt-BR" dirty="0"/>
              <a:t>dirigentes, novas políticas, novas concepções; </a:t>
            </a:r>
          </a:p>
          <a:p>
            <a:r>
              <a:rPr lang="pt-BR" dirty="0" smtClean="0"/>
              <a:t>Organização </a:t>
            </a:r>
            <a:r>
              <a:rPr lang="pt-BR" dirty="0"/>
              <a:t>própria: I ENAPET (Encontro Nacional PET) em 1996; </a:t>
            </a:r>
          </a:p>
          <a:p>
            <a:r>
              <a:rPr lang="pt-BR" b="1" dirty="0" smtClean="0"/>
              <a:t>Tentativas </a:t>
            </a:r>
            <a:r>
              <a:rPr lang="pt-BR" b="1" dirty="0"/>
              <a:t>de extinção </a:t>
            </a:r>
            <a:r>
              <a:rPr lang="pt-BR" dirty="0"/>
              <a:t>do Programa, com cortes de bolsa e de auxílio financeiro; </a:t>
            </a:r>
          </a:p>
          <a:p>
            <a:r>
              <a:rPr lang="pt-BR" dirty="0" smtClean="0"/>
              <a:t>Resistência </a:t>
            </a:r>
            <a:r>
              <a:rPr lang="pt-BR" dirty="0"/>
              <a:t>da comunidade </a:t>
            </a:r>
            <a:r>
              <a:rPr lang="pt-BR" dirty="0" err="1"/>
              <a:t>petiana</a:t>
            </a:r>
            <a:r>
              <a:rPr lang="pt-BR" dirty="0"/>
              <a:t>, culminando na </a:t>
            </a:r>
            <a:r>
              <a:rPr lang="pt-BR" b="1" dirty="0"/>
              <a:t>manutenção do Programa</a:t>
            </a:r>
            <a:r>
              <a:rPr lang="pt-BR" dirty="0"/>
              <a:t>; </a:t>
            </a:r>
          </a:p>
          <a:p>
            <a:r>
              <a:rPr lang="pt-BR" dirty="0" smtClean="0"/>
              <a:t>Alteração </a:t>
            </a:r>
            <a:r>
              <a:rPr lang="pt-BR" dirty="0"/>
              <a:t>de alocação em dezembro de 1999, para a Secretaria de Educação Superior do Ministério da Educação (</a:t>
            </a:r>
            <a:r>
              <a:rPr lang="pt-BR" dirty="0" err="1"/>
              <a:t>SESu</a:t>
            </a:r>
            <a:r>
              <a:rPr lang="pt-BR" dirty="0"/>
              <a:t>/MEC). 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541371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b="1" dirty="0" smtClean="0"/>
              <a:t>Programa de Educação Tutorial</a:t>
            </a:r>
            <a:endParaRPr lang="pt-BR" b="1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endParaRPr lang="pt-BR" dirty="0"/>
          </a:p>
          <a:p>
            <a:r>
              <a:rPr lang="pt-BR" dirty="0"/>
              <a:t>Alteração para </a:t>
            </a:r>
            <a:r>
              <a:rPr lang="pt-BR" b="1" dirty="0"/>
              <a:t>Programa de Educação Tutorial </a:t>
            </a:r>
            <a:r>
              <a:rPr lang="pt-BR" dirty="0"/>
              <a:t>em 2004; </a:t>
            </a:r>
          </a:p>
          <a:p>
            <a:r>
              <a:rPr lang="pt-BR" dirty="0" smtClean="0"/>
              <a:t>Aprovação </a:t>
            </a:r>
            <a:r>
              <a:rPr lang="pt-BR" dirty="0"/>
              <a:t>em 2005 da Lei 11.180 e da Portaria MEC 3.385, instituindo e regulamentando o Programa de Educação Tutorial; </a:t>
            </a:r>
          </a:p>
          <a:p>
            <a:r>
              <a:rPr lang="pt-BR" dirty="0" smtClean="0"/>
              <a:t>Aprovação </a:t>
            </a:r>
            <a:r>
              <a:rPr lang="pt-BR" dirty="0"/>
              <a:t>do Manual de Orientações Básicas PET em 2006; </a:t>
            </a:r>
          </a:p>
          <a:p>
            <a:r>
              <a:rPr lang="pt-BR" dirty="0" smtClean="0"/>
              <a:t>Atualização </a:t>
            </a:r>
            <a:r>
              <a:rPr lang="pt-BR" dirty="0"/>
              <a:t>das Portarias MEC: 591/2009, 976/2010 e 343/2013; </a:t>
            </a:r>
          </a:p>
          <a:p>
            <a:r>
              <a:rPr lang="pt-BR" dirty="0" smtClean="0"/>
              <a:t>Edital </a:t>
            </a:r>
            <a:r>
              <a:rPr lang="pt-BR" dirty="0"/>
              <a:t>2006 (+ 30 grupos): expansão para Estados não participantes e criação de grupos temáticos; </a:t>
            </a:r>
          </a:p>
          <a:p>
            <a:r>
              <a:rPr lang="pt-BR" dirty="0" smtClean="0"/>
              <a:t>Edital </a:t>
            </a:r>
            <a:r>
              <a:rPr lang="pt-BR" dirty="0"/>
              <a:t>2007: + 47 grupos, licenciaturas, temáticos e outros; </a:t>
            </a:r>
          </a:p>
          <a:p>
            <a:r>
              <a:rPr lang="pt-BR" dirty="0" smtClean="0"/>
              <a:t>Edital </a:t>
            </a:r>
            <a:r>
              <a:rPr lang="pt-BR" dirty="0"/>
              <a:t>2009: + 30 grupos, tradicionais, temáticos e outros; </a:t>
            </a:r>
          </a:p>
          <a:p>
            <a:r>
              <a:rPr lang="pt-BR" dirty="0" smtClean="0"/>
              <a:t>Edital </a:t>
            </a:r>
            <a:r>
              <a:rPr lang="pt-BR" dirty="0"/>
              <a:t>2010: criação dos grupos PET / Conexões de Saberes (150) e expansão dos grupos tradicionais (150); </a:t>
            </a:r>
          </a:p>
          <a:p>
            <a:r>
              <a:rPr lang="pt-BR" dirty="0" smtClean="0"/>
              <a:t>Edital </a:t>
            </a:r>
            <a:r>
              <a:rPr lang="pt-BR" dirty="0"/>
              <a:t>2012: + 60 grupos, abrangendo tradicionais, engenharias e diversidade social. </a:t>
            </a:r>
          </a:p>
          <a:p>
            <a:r>
              <a:rPr lang="pt-BR" b="1" dirty="0"/>
              <a:t>2015 = 842 grupos distribuídos em 121 IES. 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467652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b="1" dirty="0" smtClean="0"/>
              <a:t>Leis e Portarias</a:t>
            </a:r>
            <a:endParaRPr lang="pt-BR" b="1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endParaRPr lang="pt-BR" dirty="0"/>
          </a:p>
          <a:p>
            <a:r>
              <a:rPr lang="pt-BR" dirty="0"/>
              <a:t>Lei 11.180Lei nº 11.180, de 23 de setembro de 2005 – </a:t>
            </a:r>
            <a:r>
              <a:rPr lang="pt-BR" i="1" dirty="0"/>
              <a:t>texto curto criando o PET.</a:t>
            </a:r>
            <a:endParaRPr lang="pt-BR" dirty="0"/>
          </a:p>
          <a:p>
            <a:r>
              <a:rPr lang="pt-BR" dirty="0" smtClean="0"/>
              <a:t>Portaria </a:t>
            </a:r>
            <a:r>
              <a:rPr lang="pt-BR" dirty="0"/>
              <a:t>3.385Portaria nº 3.385, de 29 de setembro de 2005 – </a:t>
            </a:r>
            <a:r>
              <a:rPr lang="pt-BR" i="1" dirty="0"/>
              <a:t>regulamentação da lei.</a:t>
            </a:r>
            <a:endParaRPr lang="pt-BR" dirty="0"/>
          </a:p>
          <a:p>
            <a:r>
              <a:rPr lang="pt-BR" dirty="0" smtClean="0"/>
              <a:t>Portaria </a:t>
            </a:r>
            <a:r>
              <a:rPr lang="pt-BR" dirty="0"/>
              <a:t>1.632Portaria nº 1.632, de 25 de setembro de 2006 – </a:t>
            </a:r>
            <a:r>
              <a:rPr lang="pt-BR" i="1" dirty="0"/>
              <a:t>altera um artigo: renovação da tutoria.</a:t>
            </a:r>
            <a:endParaRPr lang="pt-BR" dirty="0"/>
          </a:p>
          <a:p>
            <a:r>
              <a:rPr lang="pt-BR" dirty="0" smtClean="0"/>
              <a:t>Portaria </a:t>
            </a:r>
            <a:r>
              <a:rPr lang="pt-BR" dirty="0"/>
              <a:t>1.046Portaria nº 1.046, de 7 de novembro de 2007 – </a:t>
            </a:r>
            <a:r>
              <a:rPr lang="pt-BR" i="1" dirty="0"/>
              <a:t>aumento da bolsa do tutor</a:t>
            </a:r>
            <a:r>
              <a:rPr lang="pt-BR" i="1" dirty="0" smtClean="0"/>
              <a:t>.</a:t>
            </a:r>
            <a:endParaRPr lang="pt-BR" dirty="0"/>
          </a:p>
          <a:p>
            <a:r>
              <a:rPr lang="pt-BR" dirty="0"/>
              <a:t>Portaria 591Portaria nº 591, de 18 de junho de 2009 - </a:t>
            </a:r>
            <a:r>
              <a:rPr lang="pt-BR" i="1" dirty="0"/>
              <a:t>alterações na regulamentação.</a:t>
            </a:r>
            <a:endParaRPr lang="pt-BR" dirty="0"/>
          </a:p>
          <a:p>
            <a:r>
              <a:rPr lang="pt-BR" dirty="0" smtClean="0"/>
              <a:t>Portaria </a:t>
            </a:r>
            <a:r>
              <a:rPr lang="pt-BR" dirty="0"/>
              <a:t>976Portaria nº 976, de 27 de julho de 2010 - </a:t>
            </a:r>
            <a:r>
              <a:rPr lang="pt-BR" i="1" dirty="0"/>
              <a:t>grandes mudanças (muitas para pior, </a:t>
            </a:r>
            <a:r>
              <a:rPr lang="pt-BR" i="1" dirty="0" smtClean="0"/>
              <a:t>tempo de permanência dos tutores..).</a:t>
            </a:r>
            <a:endParaRPr lang="pt-BR" dirty="0"/>
          </a:p>
          <a:p>
            <a:r>
              <a:rPr lang="pt-BR" dirty="0" smtClean="0"/>
              <a:t>A </a:t>
            </a:r>
            <a:r>
              <a:rPr lang="pt-BR" dirty="0"/>
              <a:t>portaria 976 modificada pela 343, de 24 de abril de 2013 - alguma recuperação de representatividade nos órgãos do PET, avaliação primária pelo CLAA</a:t>
            </a:r>
            <a:r>
              <a:rPr lang="pt-BR" dirty="0" smtClean="0"/>
              <a:t>...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749278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b="1" dirty="0" smtClean="0"/>
              <a:t>Objetivos</a:t>
            </a:r>
            <a:endParaRPr lang="pt-BR" b="1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endParaRPr lang="pt-BR" dirty="0"/>
          </a:p>
          <a:p>
            <a:r>
              <a:rPr lang="pt-BR" dirty="0"/>
              <a:t>Programa de graduação, fundamentado no trabalho </a:t>
            </a:r>
            <a:r>
              <a:rPr lang="pt-BR" b="1" dirty="0"/>
              <a:t>coletivo </a:t>
            </a:r>
            <a:r>
              <a:rPr lang="pt-BR" dirty="0"/>
              <a:t>e </a:t>
            </a:r>
            <a:r>
              <a:rPr lang="pt-BR" b="1" dirty="0"/>
              <a:t>interdisciplinar </a:t>
            </a:r>
            <a:r>
              <a:rPr lang="pt-BR" dirty="0"/>
              <a:t>via prática </a:t>
            </a:r>
            <a:r>
              <a:rPr lang="pt-BR" b="1" dirty="0"/>
              <a:t>tutorial</a:t>
            </a:r>
            <a:r>
              <a:rPr lang="pt-BR" dirty="0"/>
              <a:t>; </a:t>
            </a:r>
          </a:p>
          <a:p>
            <a:r>
              <a:rPr lang="pt-BR" dirty="0" smtClean="0"/>
              <a:t>Orientado </a:t>
            </a:r>
            <a:r>
              <a:rPr lang="pt-BR" dirty="0"/>
              <a:t>pelo princípio da </a:t>
            </a:r>
            <a:r>
              <a:rPr lang="pt-BR" b="1" dirty="0" err="1"/>
              <a:t>indissociabilidade</a:t>
            </a:r>
            <a:r>
              <a:rPr lang="pt-BR" b="1" dirty="0"/>
              <a:t> E / P / E</a:t>
            </a:r>
            <a:r>
              <a:rPr lang="pt-BR" dirty="0"/>
              <a:t>; </a:t>
            </a:r>
          </a:p>
          <a:p>
            <a:r>
              <a:rPr lang="pt-BR" dirty="0" smtClean="0"/>
              <a:t>Objetiva </a:t>
            </a:r>
            <a:r>
              <a:rPr lang="pt-BR" b="1" dirty="0"/>
              <a:t>elevar a qualidade da formação acadêmica</a:t>
            </a:r>
            <a:r>
              <a:rPr lang="pt-BR" dirty="0"/>
              <a:t>, formando profissionais e docentes de elevada qualificação técnica, científica, tecnológica e acadêmica; </a:t>
            </a:r>
          </a:p>
          <a:p>
            <a:r>
              <a:rPr lang="pt-BR" dirty="0"/>
              <a:t>Pretende </a:t>
            </a:r>
            <a:r>
              <a:rPr lang="pt-BR" b="1" dirty="0"/>
              <a:t>estimular o espírito crítico </a:t>
            </a:r>
            <a:r>
              <a:rPr lang="pt-BR" dirty="0"/>
              <a:t>e a atuação profissional pautada na </a:t>
            </a:r>
            <a:r>
              <a:rPr lang="pt-BR" b="1" dirty="0"/>
              <a:t>cidadania </a:t>
            </a:r>
            <a:r>
              <a:rPr lang="pt-BR" dirty="0"/>
              <a:t>e </a:t>
            </a:r>
            <a:r>
              <a:rPr lang="pt-BR" b="1" dirty="0"/>
              <a:t>função social </a:t>
            </a:r>
            <a:r>
              <a:rPr lang="pt-BR" dirty="0"/>
              <a:t>da educação superior, contribuindo para a </a:t>
            </a:r>
            <a:r>
              <a:rPr lang="pt-BR" b="1" dirty="0"/>
              <a:t>política de diversidade </a:t>
            </a:r>
            <a:r>
              <a:rPr lang="pt-BR" dirty="0"/>
              <a:t>nas IES, em defesa da </a:t>
            </a:r>
            <a:r>
              <a:rPr lang="pt-BR" b="1" dirty="0"/>
              <a:t>equidade </a:t>
            </a:r>
            <a:r>
              <a:rPr lang="pt-BR" dirty="0"/>
              <a:t>socioeconômica, étnico-racial e de gênero; </a:t>
            </a:r>
          </a:p>
          <a:p>
            <a:r>
              <a:rPr lang="pt-BR" dirty="0" smtClean="0"/>
              <a:t>Propõe </a:t>
            </a:r>
            <a:r>
              <a:rPr lang="pt-BR" dirty="0"/>
              <a:t>a formulação de </a:t>
            </a:r>
            <a:r>
              <a:rPr lang="pt-BR" b="1" dirty="0"/>
              <a:t>novas estratégias e práticas pedagógicas </a:t>
            </a:r>
            <a:r>
              <a:rPr lang="pt-BR" dirty="0"/>
              <a:t>para a modernização do ensino superior no país; </a:t>
            </a:r>
          </a:p>
          <a:p>
            <a:r>
              <a:rPr lang="pt-BR" dirty="0" smtClean="0"/>
              <a:t>Visa </a:t>
            </a:r>
            <a:r>
              <a:rPr lang="pt-BR" b="1" dirty="0"/>
              <a:t>consolidar e difundir a educação tutorial </a:t>
            </a:r>
            <a:r>
              <a:rPr lang="pt-BR" dirty="0"/>
              <a:t>na formação superior. </a:t>
            </a:r>
          </a:p>
          <a:p>
            <a:endParaRPr lang="pt-BR" dirty="0"/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1086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b="1" dirty="0" smtClean="0"/>
              <a:t>A prática atual PET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endParaRPr lang="pt-BR" dirty="0"/>
          </a:p>
          <a:p>
            <a:pPr marL="0" indent="0" algn="ctr">
              <a:buNone/>
            </a:pPr>
            <a:r>
              <a:rPr lang="pt-BR" dirty="0" smtClean="0"/>
              <a:t>ENSINO + PESQUISA + EXTENSÃO</a:t>
            </a:r>
          </a:p>
          <a:p>
            <a:pPr algn="ctr"/>
            <a:endParaRPr lang="pt-BR" dirty="0" smtClean="0"/>
          </a:p>
          <a:p>
            <a:pPr algn="ctr"/>
            <a:endParaRPr lang="pt-BR" dirty="0"/>
          </a:p>
          <a:p>
            <a:pPr marL="0" indent="0" algn="ctr">
              <a:buNone/>
            </a:pPr>
            <a:r>
              <a:rPr lang="pt-BR" dirty="0" smtClean="0"/>
              <a:t>       ATIVIDADES + DISCUSSÕES + REFLEXÕES</a:t>
            </a:r>
          </a:p>
          <a:p>
            <a:pPr marL="0" indent="0" algn="ctr">
              <a:buNone/>
            </a:pPr>
            <a:endParaRPr lang="pt-BR" dirty="0"/>
          </a:p>
          <a:p>
            <a:pPr marL="0" indent="0" algn="ctr">
              <a:buNone/>
            </a:pPr>
            <a:r>
              <a:rPr lang="pt-BR" dirty="0"/>
              <a:t> </a:t>
            </a:r>
            <a:r>
              <a:rPr lang="pt-BR" dirty="0" smtClean="0"/>
              <a:t>       </a:t>
            </a:r>
            <a:endParaRPr lang="pt-BR" dirty="0"/>
          </a:p>
          <a:p>
            <a:pPr marL="0" indent="0" algn="ctr">
              <a:buNone/>
            </a:pPr>
            <a:r>
              <a:rPr lang="pt-BR" sz="2400" dirty="0" smtClean="0"/>
              <a:t>INDIVÍDUO COM FORMAÇÃO “PARA ALÉM” DO CONVENCIONAL </a:t>
            </a:r>
            <a:endParaRPr lang="pt-BR" sz="2400" dirty="0"/>
          </a:p>
          <a:p>
            <a:pPr marL="0" indent="0">
              <a:buNone/>
            </a:pPr>
            <a:r>
              <a:rPr lang="pt-BR" dirty="0" smtClean="0"/>
              <a:t>        </a:t>
            </a:r>
          </a:p>
          <a:p>
            <a:pPr marL="0" indent="0">
              <a:buNone/>
            </a:pPr>
            <a:r>
              <a:rPr lang="pt-BR" b="1" dirty="0" smtClean="0"/>
              <a:t>      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068807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b="1" dirty="0" smtClean="0"/>
              <a:t>A </a:t>
            </a:r>
            <a:r>
              <a:rPr lang="pt-BR" b="1" dirty="0"/>
              <a:t>estratégia atual PET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pt-BR" dirty="0" smtClean="0"/>
              <a:t>Tutor + </a:t>
            </a:r>
            <a:r>
              <a:rPr lang="pt-BR" dirty="0" err="1" smtClean="0"/>
              <a:t>Petianos</a:t>
            </a:r>
            <a:endParaRPr lang="pt-BR" dirty="0" smtClean="0"/>
          </a:p>
          <a:p>
            <a:pPr marL="0" indent="0" algn="ctr">
              <a:buNone/>
            </a:pPr>
            <a:r>
              <a:rPr lang="pt-BR" dirty="0" smtClean="0"/>
              <a:t>         Planejam, executam e avaliam</a:t>
            </a:r>
          </a:p>
          <a:p>
            <a:pPr marL="0" indent="0" algn="ctr">
              <a:buNone/>
            </a:pPr>
            <a:endParaRPr lang="pt-BR" dirty="0"/>
          </a:p>
          <a:p>
            <a:pPr marL="0" indent="0" algn="ctr">
              <a:buNone/>
            </a:pPr>
            <a:r>
              <a:rPr lang="pt-BR" dirty="0" smtClean="0"/>
              <a:t>Ensino, Pesquisa e </a:t>
            </a:r>
            <a:r>
              <a:rPr lang="pt-BR" dirty="0"/>
              <a:t>E</a:t>
            </a:r>
            <a:r>
              <a:rPr lang="pt-BR" dirty="0" smtClean="0"/>
              <a:t>xtensão</a:t>
            </a:r>
          </a:p>
          <a:p>
            <a:pPr marL="0" indent="0" algn="ctr">
              <a:buNone/>
            </a:pPr>
            <a:endParaRPr lang="pt-BR" dirty="0"/>
          </a:p>
          <a:p>
            <a:pPr marL="0" indent="0" algn="ctr">
              <a:buNone/>
            </a:pPr>
            <a:r>
              <a:rPr lang="pt-BR" dirty="0" smtClean="0"/>
              <a:t>resultado</a:t>
            </a:r>
          </a:p>
          <a:p>
            <a:pPr algn="ctr"/>
            <a:endParaRPr lang="pt-BR" dirty="0"/>
          </a:p>
          <a:p>
            <a:pPr marL="0" indent="0" algn="ctr">
              <a:buNone/>
            </a:pPr>
            <a:r>
              <a:rPr lang="pt-BR" b="1" dirty="0"/>
              <a:t>FORMAÇÃO AMPLA E DIFERENCIADA: </a:t>
            </a:r>
            <a:endParaRPr lang="pt-BR" b="1" dirty="0" smtClean="0"/>
          </a:p>
          <a:p>
            <a:pPr algn="ctr"/>
            <a:endParaRPr lang="pt-BR" b="1" dirty="0"/>
          </a:p>
          <a:p>
            <a:pPr marL="0" indent="0" algn="ctr">
              <a:buNone/>
            </a:pPr>
            <a:r>
              <a:rPr lang="pt-BR" dirty="0" smtClean="0"/>
              <a:t>técnico-científica</a:t>
            </a:r>
            <a:r>
              <a:rPr lang="pt-BR" dirty="0"/>
              <a:t>, humanista, administrativa e </a:t>
            </a:r>
            <a:r>
              <a:rPr lang="pt-BR" dirty="0" smtClean="0"/>
              <a:t>cultural.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0222610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b="1" dirty="0" smtClean="0"/>
              <a:t>Interação dos Grupos</a:t>
            </a:r>
            <a:endParaRPr lang="pt-BR" b="1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pt-BR" dirty="0"/>
          </a:p>
          <a:p>
            <a:r>
              <a:rPr lang="pt-BR" dirty="0" smtClean="0"/>
              <a:t>Trocando </a:t>
            </a:r>
            <a:r>
              <a:rPr lang="pt-BR" dirty="0"/>
              <a:t>experiências com o mundo exterior:</a:t>
            </a:r>
          </a:p>
          <a:p>
            <a:r>
              <a:rPr lang="pt-BR" dirty="0" smtClean="0"/>
              <a:t>Com </a:t>
            </a:r>
            <a:r>
              <a:rPr lang="pt-BR" dirty="0"/>
              <a:t>outros grupos, nos diversos encontros do PET:</a:t>
            </a:r>
          </a:p>
          <a:p>
            <a:r>
              <a:rPr lang="nb-NO" dirty="0"/>
              <a:t>InterPET, </a:t>
            </a:r>
            <a:r>
              <a:rPr lang="nb-NO" dirty="0" smtClean="0"/>
              <a:t>EcoPET, EnaPET</a:t>
            </a:r>
          </a:p>
          <a:p>
            <a:r>
              <a:rPr lang="pt-BR" dirty="0" smtClean="0"/>
              <a:t>Encontros </a:t>
            </a:r>
            <a:r>
              <a:rPr lang="pt-BR" dirty="0"/>
              <a:t>Temáticos dos grupos PET.</a:t>
            </a:r>
          </a:p>
          <a:p>
            <a:r>
              <a:rPr lang="pt-BR" dirty="0" smtClean="0"/>
              <a:t>Com </a:t>
            </a:r>
            <a:r>
              <a:rPr lang="pt-BR" dirty="0"/>
              <a:t>outros agrupamentos das IES.</a:t>
            </a:r>
          </a:p>
          <a:p>
            <a:r>
              <a:rPr lang="pt-BR" dirty="0" smtClean="0"/>
              <a:t>Com </a:t>
            </a:r>
            <a:r>
              <a:rPr lang="pt-BR" dirty="0"/>
              <a:t>todas as demais atividades de ensino, pesquisa e extensão.</a:t>
            </a:r>
          </a:p>
        </p:txBody>
      </p:sp>
    </p:spTree>
    <p:extLst>
      <p:ext uri="{BB962C8B-B14F-4D97-AF65-F5344CB8AC3E}">
        <p14:creationId xmlns:p14="http://schemas.microsoft.com/office/powerpoint/2010/main" val="37651460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Íon">
  <a:themeElements>
    <a:clrScheme name="Í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Í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Í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117</TotalTime>
  <Words>928</Words>
  <Application>Microsoft Office PowerPoint</Application>
  <PresentationFormat>Widescreen</PresentationFormat>
  <Paragraphs>106</Paragraphs>
  <Slides>19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19</vt:i4>
      </vt:variant>
    </vt:vector>
  </HeadingPairs>
  <TitlesOfParts>
    <vt:vector size="23" baseType="lpstr">
      <vt:lpstr>Arial</vt:lpstr>
      <vt:lpstr>Century Gothic</vt:lpstr>
      <vt:lpstr>Wingdings 3</vt:lpstr>
      <vt:lpstr>Íon</vt:lpstr>
      <vt:lpstr>PET</vt:lpstr>
      <vt:lpstr>Origens</vt:lpstr>
      <vt:lpstr>Primeiros Passos</vt:lpstr>
      <vt:lpstr>Programa de Educação Tutorial</vt:lpstr>
      <vt:lpstr>Leis e Portarias</vt:lpstr>
      <vt:lpstr>Objetivos</vt:lpstr>
      <vt:lpstr>A prática atual PET</vt:lpstr>
      <vt:lpstr>A estratégia atual PET</vt:lpstr>
      <vt:lpstr>Interação dos Grupos</vt:lpstr>
      <vt:lpstr>Produtos Pet</vt:lpstr>
      <vt:lpstr>Dados sobre o PET - 2015</vt:lpstr>
      <vt:lpstr>Dados sobre o PET - 2015</vt:lpstr>
      <vt:lpstr>Dados sobre o PET - 2015</vt:lpstr>
      <vt:lpstr>Dados sobre o PET - 2015</vt:lpstr>
      <vt:lpstr>Dados sobre o PET - 2015</vt:lpstr>
      <vt:lpstr>Dados sobre o PET - 2015</vt:lpstr>
      <vt:lpstr>Dados sobre o PET - 2015</vt:lpstr>
      <vt:lpstr>Desafios do PET</vt:lpstr>
      <vt:lpstr>Apresentação do PowerPoint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Mario Brasil</dc:creator>
  <cp:lastModifiedBy>Isis Gonçalves Dias</cp:lastModifiedBy>
  <cp:revision>14</cp:revision>
  <dcterms:created xsi:type="dcterms:W3CDTF">2016-06-11T13:46:27Z</dcterms:created>
  <dcterms:modified xsi:type="dcterms:W3CDTF">2016-06-16T12:08:19Z</dcterms:modified>
</cp:coreProperties>
</file>