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4" r:id="rId2"/>
    <p:sldId id="276" r:id="rId3"/>
    <p:sldId id="290" r:id="rId4"/>
    <p:sldId id="279" r:id="rId5"/>
    <p:sldId id="281" r:id="rId6"/>
    <p:sldId id="280" r:id="rId7"/>
    <p:sldId id="299" r:id="rId8"/>
    <p:sldId id="300" r:id="rId9"/>
    <p:sldId id="301" r:id="rId10"/>
    <p:sldId id="302" r:id="rId11"/>
    <p:sldId id="292" r:id="rId12"/>
    <p:sldId id="282" r:id="rId13"/>
    <p:sldId id="268" r:id="rId14"/>
    <p:sldId id="274" r:id="rId15"/>
    <p:sldId id="270" r:id="rId16"/>
    <p:sldId id="295" r:id="rId17"/>
    <p:sldId id="285" r:id="rId18"/>
    <p:sldId id="286" r:id="rId19"/>
    <p:sldId id="308" r:id="rId20"/>
    <p:sldId id="287" r:id="rId21"/>
    <p:sldId id="306" r:id="rId22"/>
    <p:sldId id="288" r:id="rId23"/>
  </p:sldIdLst>
  <p:sldSz cx="12192000" cy="6858000"/>
  <p:notesSz cx="6662738" cy="98329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1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33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33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1E5FD-707C-422A-A5CD-C9E6BF22DC48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39620"/>
            <a:ext cx="2887186" cy="493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4010" y="9339620"/>
            <a:ext cx="2887186" cy="493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B9834-0065-4430-9348-DEA0E4F7E3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47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33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33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20246-6700-4977-9DFE-6E14646FD4D2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1228725"/>
            <a:ext cx="5900738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274" y="4732119"/>
            <a:ext cx="5330190" cy="38717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39620"/>
            <a:ext cx="2887186" cy="493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4010" y="9339620"/>
            <a:ext cx="2887186" cy="493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2A2B0-8E80-420B-BD1B-47C37A3B4B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48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689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50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841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018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312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451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125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950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610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397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542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656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780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255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734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22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89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99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28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150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14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A2B0-8E80-420B-BD1B-47C37A3B4BF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08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B30-6D50-4CF3-8D50-9D7E026B0CB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0F0B-4867-4D1F-934D-F4C0ED8CE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56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B30-6D50-4CF3-8D50-9D7E026B0CB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0F0B-4867-4D1F-934D-F4C0ED8CE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43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B30-6D50-4CF3-8D50-9D7E026B0CB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0F0B-4867-4D1F-934D-F4C0ED8CE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40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B30-6D50-4CF3-8D50-9D7E026B0CB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0F0B-4867-4D1F-934D-F4C0ED8CE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0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B30-6D50-4CF3-8D50-9D7E026B0CB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0F0B-4867-4D1F-934D-F4C0ED8CE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55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B30-6D50-4CF3-8D50-9D7E026B0CB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0F0B-4867-4D1F-934D-F4C0ED8CE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66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B30-6D50-4CF3-8D50-9D7E026B0CB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0F0B-4867-4D1F-934D-F4C0ED8CE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71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B30-6D50-4CF3-8D50-9D7E026B0CB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0F0B-4867-4D1F-934D-F4C0ED8CE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09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B30-6D50-4CF3-8D50-9D7E026B0CB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0F0B-4867-4D1F-934D-F4C0ED8CE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6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B30-6D50-4CF3-8D50-9D7E026B0CB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0F0B-4867-4D1F-934D-F4C0ED8CE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8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B30-6D50-4CF3-8D50-9D7E026B0CB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0F0B-4867-4D1F-934D-F4C0ED8CE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84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7BB30-6D50-4CF3-8D50-9D7E026B0CB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C0F0B-4867-4D1F-934D-F4C0ED8CE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28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1844841"/>
            <a:ext cx="12192000" cy="3112169"/>
            <a:chOff x="0" y="1844841"/>
            <a:chExt cx="12192000" cy="3112169"/>
          </a:xfrm>
        </p:grpSpPr>
        <p:sp>
          <p:nvSpPr>
            <p:cNvPr id="5" name="Retângulo 4"/>
            <p:cNvSpPr/>
            <p:nvPr/>
          </p:nvSpPr>
          <p:spPr>
            <a:xfrm>
              <a:off x="0" y="1844841"/>
              <a:ext cx="12192000" cy="31121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000" b="1" dirty="0" smtClean="0"/>
                <a:t>Política de Seguro Rural (Agrícola)</a:t>
              </a:r>
              <a:endParaRPr lang="pt-BR" sz="4000" b="1" dirty="0"/>
            </a:p>
            <a:p>
              <a:pPr algn="ctr"/>
              <a:r>
                <a:rPr lang="pt-BR" sz="2800" dirty="0" smtClean="0"/>
                <a:t>Princípios • </a:t>
              </a:r>
              <a:r>
                <a:rPr lang="pt-BR" sz="2800" dirty="0"/>
                <a:t>Conceitos • </a:t>
              </a:r>
              <a:r>
                <a:rPr lang="pt-BR" sz="2800" dirty="0" smtClean="0"/>
                <a:t>Riscos • Futuro 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8197516" y="4379495"/>
              <a:ext cx="388197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500" dirty="0" smtClean="0">
                  <a:solidFill>
                    <a:schemeClr val="bg1"/>
                  </a:solidFill>
                </a:rPr>
                <a:t>Wady J. M. Cury</a:t>
              </a:r>
              <a:endParaRPr lang="pt-BR" sz="2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0" y="5243777"/>
            <a:ext cx="12192000" cy="3725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Audiência Publica da Comissão e Reforma Agrária (CRA) Presidente Senadora Ana Amélia – Política de Seguro Rural – 14/07/2016 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11" name="Elipse 10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2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15" name="Elipse 14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6" name="Imagem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39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1" y="237067"/>
            <a:ext cx="8936967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Zoneamento Agrícola de Risco Climático</a:t>
            </a:r>
            <a:endParaRPr lang="pt-BR" sz="4000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12" name="Elipse 11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3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404393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16" name="Elipse 15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7" name="Imagem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Imagem 32" descr="mapa-do-brasil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11" y="1424585"/>
            <a:ext cx="4465322" cy="426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upo 33"/>
          <p:cNvGrpSpPr/>
          <p:nvPr/>
        </p:nvGrpSpPr>
        <p:grpSpPr>
          <a:xfrm flipH="1">
            <a:off x="5591944" y="1772817"/>
            <a:ext cx="5329097" cy="4147737"/>
            <a:chOff x="4936499" y="1604555"/>
            <a:chExt cx="3409361" cy="2212123"/>
          </a:xfrm>
        </p:grpSpPr>
        <p:pic>
          <p:nvPicPr>
            <p:cNvPr id="35" name="Imagem 3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584" t="32361" r="5312" b="10972"/>
            <a:stretch/>
          </p:blipFill>
          <p:spPr>
            <a:xfrm flipH="1">
              <a:off x="4936499" y="1604555"/>
              <a:ext cx="3409361" cy="2189041"/>
            </a:xfrm>
            <a:prstGeom prst="rect">
              <a:avLst/>
            </a:prstGeom>
          </p:spPr>
        </p:pic>
        <p:sp>
          <p:nvSpPr>
            <p:cNvPr id="36" name="CaixaDeTexto 35"/>
            <p:cNvSpPr txBox="1"/>
            <p:nvPr/>
          </p:nvSpPr>
          <p:spPr>
            <a:xfrm>
              <a:off x="5011075" y="1617101"/>
              <a:ext cx="3115450" cy="2199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Font typeface="Wingdings" pitchFamily="2" charset="2"/>
                <a:buChar char="ü"/>
              </a:pPr>
              <a:r>
                <a:rPr lang="pt-BR" sz="2200" dirty="0">
                  <a:solidFill>
                    <a:prstClr val="white"/>
                  </a:solidFill>
                </a:rPr>
                <a:t>Indica datas ou períodos otimizados de plantio por município, correlacionados ao ciclo da cultura e ao tipo de solo, de modo a minimizar a chance de que adversidades climáticas coincidam com as fases mais sensíveis das culturas;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Font typeface="Wingdings" pitchFamily="2" charset="2"/>
                <a:buChar char="ü"/>
              </a:pPr>
              <a:r>
                <a:rPr lang="pt-BR" sz="2200" dirty="0">
                  <a:solidFill>
                    <a:prstClr val="white"/>
                  </a:solidFill>
                </a:rPr>
                <a:t>É um </a:t>
              </a:r>
              <a:r>
                <a:rPr lang="pt-BR" sz="2200" b="1" dirty="0">
                  <a:solidFill>
                    <a:srgbClr val="FF0000"/>
                  </a:solidFill>
                </a:rPr>
                <a:t>instrumento de política agrícola </a:t>
              </a:r>
              <a:r>
                <a:rPr lang="pt-BR" sz="2200" dirty="0">
                  <a:solidFill>
                    <a:prstClr val="white"/>
                  </a:solidFill>
                </a:rPr>
                <a:t>e gestão de riscos na agricultura;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Font typeface="Wingdings" pitchFamily="2" charset="2"/>
                <a:buChar char="ü"/>
              </a:pPr>
              <a:r>
                <a:rPr lang="pt-BR" sz="2200" b="1" dirty="0">
                  <a:solidFill>
                    <a:srgbClr val="FF0000"/>
                  </a:solidFill>
                </a:rPr>
                <a:t>Referência para o Seguro </a:t>
              </a:r>
              <a:r>
                <a:rPr lang="pt-BR" sz="2200" b="1" dirty="0" smtClean="0">
                  <a:solidFill>
                    <a:srgbClr val="FF0000"/>
                  </a:solidFill>
                </a:rPr>
                <a:t>Agrícola e Subvenção</a:t>
              </a:r>
              <a:r>
                <a:rPr lang="pt-BR" sz="2200" dirty="0" smtClean="0">
                  <a:solidFill>
                    <a:prstClr val="white"/>
                  </a:solidFill>
                </a:rPr>
                <a:t>;</a:t>
              </a:r>
              <a:endParaRPr lang="pt-BR" sz="2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7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7" name="Elipse 6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8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11" name="Elipse 10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2" name="Imagem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tângulo 12"/>
          <p:cNvSpPr/>
          <p:nvPr/>
        </p:nvSpPr>
        <p:spPr>
          <a:xfrm>
            <a:off x="38500" y="448822"/>
            <a:ext cx="9221001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Tipologia das Apólices de Seguro Agrícola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8385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56691" y="1209154"/>
            <a:ext cx="111092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200" b="1" dirty="0" smtClean="0"/>
              <a:t>Seguro </a:t>
            </a:r>
            <a:r>
              <a:rPr lang="pt-BR" sz="2200" b="1" dirty="0"/>
              <a:t>de Custeio:</a:t>
            </a:r>
            <a:r>
              <a:rPr lang="pt-BR" sz="2200" dirty="0"/>
              <a:t> o </a:t>
            </a:r>
            <a:r>
              <a:rPr lang="pt-BR" sz="2200" dirty="0" smtClean="0"/>
              <a:t>Limite Máximo de Indenização (LMI) </a:t>
            </a:r>
            <a:r>
              <a:rPr lang="pt-BR" sz="2200" dirty="0"/>
              <a:t>é calculado com base no custo de produção da área. É devida indenização quando a produtividade obtida com a cultura é </a:t>
            </a:r>
            <a:r>
              <a:rPr lang="pt-BR" sz="2200" b="1" dirty="0">
                <a:solidFill>
                  <a:srgbClr val="FF0000"/>
                </a:solidFill>
              </a:rPr>
              <a:t>inferior à produtividade garantida na apólice</a:t>
            </a:r>
            <a:r>
              <a:rPr lang="pt-BR" sz="2200" dirty="0"/>
              <a:t>, comprometendo a capacidade financeira de custear a produção</a:t>
            </a:r>
            <a:r>
              <a:rPr lang="pt-BR" sz="2200" dirty="0" smtClean="0"/>
              <a:t>;</a:t>
            </a:r>
          </a:p>
          <a:p>
            <a:pPr lvl="0" algn="just"/>
            <a:endParaRPr lang="pt-BR" sz="22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200" b="1" dirty="0"/>
              <a:t>Seguro de Produção:</a:t>
            </a:r>
            <a:r>
              <a:rPr lang="pt-BR" sz="2200" dirty="0"/>
              <a:t> o LMI é calculado com base na produtividade esperada para a área a ser segurada multiplicada por um valor estabelecido no momento da contratação para cada unidade a ser produzida, que será o mesmo valor utilizado no caso de eventual indenização</a:t>
            </a:r>
            <a:r>
              <a:rPr lang="pt-BR" sz="2200" dirty="0" smtClean="0"/>
              <a:t>;</a:t>
            </a:r>
          </a:p>
          <a:p>
            <a:pPr lvl="0" algn="just"/>
            <a:endParaRPr lang="pt-BR" sz="22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200" b="1" dirty="0"/>
              <a:t>Seguro de Faturamento ou Receita:</a:t>
            </a:r>
            <a:r>
              <a:rPr lang="pt-BR" sz="2200" dirty="0"/>
              <a:t> o LMI é calculado com base no faturamento a ser obtido com a produção, considerando a produtividade esperada e preço futuro da produção. A indenização ocorre quando a </a:t>
            </a:r>
            <a:r>
              <a:rPr lang="pt-BR" sz="2200" b="1" dirty="0">
                <a:solidFill>
                  <a:srgbClr val="FF0000"/>
                </a:solidFill>
              </a:rPr>
              <a:t>produtividade obtida e/ou preço de mercado da cultura </a:t>
            </a:r>
            <a:r>
              <a:rPr lang="pt-BR" sz="2200" dirty="0"/>
              <a:t>na época da colheita reduzem o faturamento a nível inferior ao faturamento garantido na apólice. </a:t>
            </a: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1" y="237067"/>
            <a:ext cx="7712015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Tipologia dos Interesses Seguráveis</a:t>
            </a:r>
            <a:endParaRPr lang="pt-BR" sz="4000" b="1" dirty="0">
              <a:solidFill>
                <a:schemeClr val="tx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7" name="Elipse 6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8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11" name="Elipse 10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2" name="Imagem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25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-1" y="237067"/>
            <a:ext cx="7712015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Tipologia dos Riscos Seguráveis</a:t>
            </a:r>
            <a:endParaRPr lang="pt-BR" sz="4000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12" name="Elipse 11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3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o 14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16" name="Elipse 15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7" name="Imagem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32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" y="237067"/>
            <a:ext cx="6930188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Comparativo 2015</a:t>
            </a:r>
            <a:endParaRPr lang="pt-BR" sz="4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151428" y="6570556"/>
            <a:ext cx="502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effectLst/>
              </a:rPr>
              <a:t>Fonte: Grupo Segurador Banco do Brasil e Mapfre</a:t>
            </a:r>
            <a:endParaRPr lang="pt-BR" sz="1400" dirty="0">
              <a:effectLst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8" y="1331806"/>
            <a:ext cx="5153025" cy="5238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220" y="1331806"/>
            <a:ext cx="5162550" cy="5238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2057883" y="6016558"/>
            <a:ext cx="5153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Contratações</a:t>
            </a:r>
            <a:endParaRPr lang="pt-BR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372776" y="6026183"/>
            <a:ext cx="1782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Sinistros</a:t>
            </a:r>
            <a:endParaRPr lang="pt-BR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17" name="Elipse 16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8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o 19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21" name="Elipse 20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22" name="Imagem 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08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" y="237067"/>
            <a:ext cx="6930188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Frequência Global</a:t>
            </a:r>
            <a:endParaRPr lang="pt-BR" sz="4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151428" y="6570556"/>
            <a:ext cx="502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Fonte: Grupo Segurador Banco do Brasil e Mapfre</a:t>
            </a:r>
            <a:endParaRPr lang="pt-BR" sz="1400" dirty="0"/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145" y="-37766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10267695" y="100347"/>
            <a:ext cx="1698209" cy="979487"/>
            <a:chOff x="10267695" y="100347"/>
            <a:chExt cx="1698209" cy="979487"/>
          </a:xfrm>
        </p:grpSpPr>
        <p:sp>
          <p:nvSpPr>
            <p:cNvPr id="19" name="Elipse 18"/>
            <p:cNvSpPr/>
            <p:nvPr/>
          </p:nvSpPr>
          <p:spPr>
            <a:xfrm>
              <a:off x="10267695" y="100347"/>
              <a:ext cx="1698209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2156" y="416323"/>
              <a:ext cx="1389286" cy="347533"/>
            </a:xfrm>
            <a:prstGeom prst="rect">
              <a:avLst/>
            </a:prstGeom>
          </p:spPr>
        </p:pic>
      </p:grpSp>
      <p:grpSp>
        <p:nvGrpSpPr>
          <p:cNvPr id="10" name="Grupo 9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11" name="Elipse 10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3" name="Imagem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155" y="1348291"/>
            <a:ext cx="10289683" cy="43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milani.BBMAPFRE\AppData\Local\Microsoft\Windows\Temporary Internet Files\Content.Outlook\MMZHX80V\shutterstock_2464854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63"/>
          <a:stretch/>
        </p:blipFill>
        <p:spPr bwMode="auto">
          <a:xfrm flipH="1">
            <a:off x="0" y="-33868"/>
            <a:ext cx="12192000" cy="68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10" name="Elipse 9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1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14" name="Elipse 13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5" name="Imagem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tângulo 16"/>
          <p:cNvSpPr/>
          <p:nvPr/>
        </p:nvSpPr>
        <p:spPr>
          <a:xfrm>
            <a:off x="38501" y="342942"/>
            <a:ext cx="5611527" cy="9179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Visão de Futuro - Gestão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91267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365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763687" y="1262939"/>
            <a:ext cx="9677463" cy="1338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Century Gothic" pitchFamily="34" charset="0"/>
                <a:cs typeface="Arial"/>
              </a:defRPr>
            </a:lvl1pPr>
          </a:lstStyle>
          <a:p>
            <a:pPr marL="0" indent="0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Modelo Integrado de Informações - Banco de dados</a:t>
            </a:r>
          </a:p>
          <a:p>
            <a:pPr marL="0" indent="0">
              <a:buNone/>
            </a:pPr>
            <a:endParaRPr lang="pt-BR" sz="800" b="1" dirty="0" smtClean="0">
              <a:solidFill>
                <a:srgbClr val="FF0000"/>
              </a:solidFill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800" dirty="0" smtClean="0">
                <a:solidFill>
                  <a:prstClr val="black"/>
                </a:solidFill>
              </a:rPr>
              <a:t> </a:t>
            </a:r>
            <a:r>
              <a:rPr lang="pt-BR" sz="1800" dirty="0">
                <a:solidFill>
                  <a:prstClr val="black"/>
                </a:solidFill>
              </a:rPr>
              <a:t>Integrar diferentes fontes de dados e informações existentes e disponibilizá-las em um portal do setor rural é essencial para o desenvolvimento do seguro agrícola;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237067"/>
            <a:ext cx="9211376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Visão de Futuro – Gestão Publico e Privado</a:t>
            </a:r>
            <a:endParaRPr lang="pt-BR" sz="4000" b="1" dirty="0"/>
          </a:p>
        </p:txBody>
      </p:sp>
      <p:grpSp>
        <p:nvGrpSpPr>
          <p:cNvPr id="15" name="Grupo 14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16" name="Elipse 15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7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o 18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20" name="Elipse 19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21" name="Imagem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88484"/>
            <a:ext cx="936419" cy="936419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1807937" y="2594619"/>
            <a:ext cx="9990052" cy="19543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Century Gothic" pitchFamily="34" charset="0"/>
                <a:cs typeface="Arial"/>
              </a:defRPr>
            </a:lvl1pPr>
          </a:lstStyle>
          <a:p>
            <a:pPr marL="0" indent="0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Estudo do perfil dos produtores e Personalização dos produtos de seguro</a:t>
            </a:r>
          </a:p>
          <a:p>
            <a:pPr marL="0" indent="0">
              <a:buNone/>
            </a:pPr>
            <a:endParaRPr lang="pt-BR" sz="800" b="1" dirty="0" smtClean="0">
              <a:solidFill>
                <a:srgbClr val="FF0000"/>
              </a:solidFill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800" dirty="0" smtClean="0">
                <a:solidFill>
                  <a:prstClr val="black"/>
                </a:solidFill>
              </a:rPr>
              <a:t> </a:t>
            </a:r>
            <a:r>
              <a:rPr lang="pt-BR" sz="1800" dirty="0">
                <a:solidFill>
                  <a:prstClr val="black"/>
                </a:solidFill>
              </a:rPr>
              <a:t> Estabelecer a produtividade potencial dos segurados com base no perfil tecnológico e produtividade histórica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ü"/>
            </a:pPr>
            <a:endParaRPr lang="pt-BR" sz="18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800" dirty="0">
                <a:solidFill>
                  <a:prstClr val="black"/>
                </a:solidFill>
              </a:rPr>
              <a:t> Ofertar produtos que atendam as reais necessidades dos </a:t>
            </a:r>
            <a:r>
              <a:rPr lang="pt-BR" sz="1800" dirty="0" smtClean="0">
                <a:solidFill>
                  <a:prstClr val="black"/>
                </a:solidFill>
              </a:rPr>
              <a:t>agricultores que atenda as suas caraterísticas de produção</a:t>
            </a:r>
            <a:endParaRPr lang="pt-BR" sz="1800" dirty="0">
              <a:solidFill>
                <a:prstClr val="black"/>
              </a:solidFill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26" y="2782930"/>
            <a:ext cx="1008371" cy="1008371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1811813" y="4624732"/>
            <a:ext cx="9677462" cy="19543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Century Gothic" pitchFamily="34" charset="0"/>
                <a:cs typeface="Arial"/>
              </a:defRPr>
            </a:lvl1pPr>
          </a:lstStyle>
          <a:p>
            <a:pPr marL="0" indent="0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Desenvolvimento e Gestão Atuarial</a:t>
            </a:r>
          </a:p>
          <a:p>
            <a:pPr marL="0" indent="0">
              <a:buNone/>
            </a:pPr>
            <a:endParaRPr lang="pt-BR" sz="800" b="1" dirty="0" smtClean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800" dirty="0">
                <a:solidFill>
                  <a:prstClr val="black"/>
                </a:solidFill>
              </a:rPr>
              <a:t>A homogeneização e higienização dos dados e das suas séries históricas são fatores de fundamentais no desenvolvimento das metodologias atuarias específicas para a determinação dos custos e condições das apólices, e bem como estabelecer dos níveis máximos das coberturas por áreas geográficas – municípios ou regiões -  e culturas;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69" y="4781009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o 22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24" name="Elipse 23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25" name="Imagem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1" y="237067"/>
            <a:ext cx="5717405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Visão de Futuro - Gestão</a:t>
            </a:r>
            <a:endParaRPr lang="pt-BR" sz="4000" b="1" dirty="0"/>
          </a:p>
        </p:txBody>
      </p:sp>
      <p:grpSp>
        <p:nvGrpSpPr>
          <p:cNvPr id="19" name="Grupo 18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20" name="Elipse 19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21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CaixaDeTexto 25"/>
          <p:cNvSpPr txBox="1"/>
          <p:nvPr/>
        </p:nvSpPr>
        <p:spPr>
          <a:xfrm>
            <a:off x="1763688" y="3265676"/>
            <a:ext cx="9677462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Century Gothic" pitchFamily="34" charset="0"/>
                <a:cs typeface="Arial"/>
              </a:defRPr>
            </a:lvl1pPr>
          </a:lstStyle>
          <a:p>
            <a:pPr marL="0" indent="0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Capacitação Profissional – Recurso Publico e Privado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prstClr val="black"/>
                </a:solidFill>
              </a:rPr>
              <a:t>Desenvolver e aprimorar a padronização das Normas Técnicas,  específicas  por culturas e regiões, para a realização de: assistências técnicas aos segurados e seguradoras, realização das inspeções; perícias técnicas e regulações dos sinistros;</a:t>
            </a:r>
          </a:p>
          <a:p>
            <a:pPr marL="0" indent="0">
              <a:buNone/>
            </a:pPr>
            <a:endParaRPr lang="pt-BR" sz="1800" b="1" dirty="0" smtClean="0">
              <a:solidFill>
                <a:srgbClr val="FF0000"/>
              </a:solidFill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689378"/>
            <a:ext cx="936104" cy="93610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807936" y="1375636"/>
            <a:ext cx="9990053" cy="14003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Century Gothic" pitchFamily="34" charset="0"/>
                <a:cs typeface="Arial"/>
              </a:defRPr>
            </a:lvl1pPr>
          </a:lstStyle>
          <a:p>
            <a:pPr marL="0" indent="0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Modelos de Monitoramento - Tecnologia</a:t>
            </a:r>
          </a:p>
          <a:p>
            <a:pPr marL="0" indent="0">
              <a:buNone/>
            </a:pPr>
            <a:endParaRPr lang="pt-BR" sz="800" b="1" dirty="0" smtClean="0">
              <a:solidFill>
                <a:srgbClr val="FF0000"/>
              </a:solidFill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800" dirty="0" smtClean="0">
                <a:solidFill>
                  <a:prstClr val="black"/>
                </a:solidFill>
              </a:rPr>
              <a:t> </a:t>
            </a:r>
            <a:r>
              <a:rPr lang="pt-BR" sz="1800" dirty="0">
                <a:solidFill>
                  <a:prstClr val="black"/>
                </a:solidFill>
              </a:rPr>
              <a:t> A conjugação dos modelos: de previsão de clima; de previsão de safras e o de monitoramento remoto ou não dos riscos, é um dos fatores essenciais na gestão do seguro agrícola;</a:t>
            </a:r>
          </a:p>
        </p:txBody>
      </p:sp>
      <p:grpSp>
        <p:nvGrpSpPr>
          <p:cNvPr id="29" name="Group 5"/>
          <p:cNvGrpSpPr>
            <a:grpSpLocks noChangeAspect="1"/>
          </p:cNvGrpSpPr>
          <p:nvPr/>
        </p:nvGrpSpPr>
        <p:grpSpPr bwMode="auto">
          <a:xfrm>
            <a:off x="520474" y="1845113"/>
            <a:ext cx="763309" cy="769701"/>
            <a:chOff x="-883" y="1117"/>
            <a:chExt cx="836" cy="843"/>
          </a:xfrm>
          <a:solidFill>
            <a:schemeClr val="accent2">
              <a:lumMod val="75000"/>
            </a:schemeClr>
          </a:solidFill>
        </p:grpSpPr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-680" y="1117"/>
              <a:ext cx="416" cy="625"/>
            </a:xfrm>
            <a:custGeom>
              <a:avLst/>
              <a:gdLst>
                <a:gd name="T0" fmla="*/ 176 w 176"/>
                <a:gd name="T1" fmla="*/ 87 h 265"/>
                <a:gd name="T2" fmla="*/ 88 w 176"/>
                <a:gd name="T3" fmla="*/ 0 h 265"/>
                <a:gd name="T4" fmla="*/ 0 w 176"/>
                <a:gd name="T5" fmla="*/ 87 h 265"/>
                <a:gd name="T6" fmla="*/ 11 w 176"/>
                <a:gd name="T7" fmla="*/ 130 h 265"/>
                <a:gd name="T8" fmla="*/ 11 w 176"/>
                <a:gd name="T9" fmla="*/ 130 h 265"/>
                <a:gd name="T10" fmla="*/ 88 w 176"/>
                <a:gd name="T11" fmla="*/ 265 h 265"/>
                <a:gd name="T12" fmla="*/ 165 w 176"/>
                <a:gd name="T13" fmla="*/ 130 h 265"/>
                <a:gd name="T14" fmla="*/ 165 w 176"/>
                <a:gd name="T15" fmla="*/ 130 h 265"/>
                <a:gd name="T16" fmla="*/ 176 w 176"/>
                <a:gd name="T17" fmla="*/ 87 h 265"/>
                <a:gd name="T18" fmla="*/ 42 w 176"/>
                <a:gd name="T19" fmla="*/ 87 h 265"/>
                <a:gd name="T20" fmla="*/ 88 w 176"/>
                <a:gd name="T21" fmla="*/ 41 h 265"/>
                <a:gd name="T22" fmla="*/ 134 w 176"/>
                <a:gd name="T23" fmla="*/ 87 h 265"/>
                <a:gd name="T24" fmla="*/ 106 w 176"/>
                <a:gd name="T25" fmla="*/ 130 h 265"/>
                <a:gd name="T26" fmla="*/ 106 w 176"/>
                <a:gd name="T27" fmla="*/ 130 h 265"/>
                <a:gd name="T28" fmla="*/ 97 w 176"/>
                <a:gd name="T29" fmla="*/ 133 h 265"/>
                <a:gd name="T30" fmla="*/ 97 w 176"/>
                <a:gd name="T31" fmla="*/ 133 h 265"/>
                <a:gd name="T32" fmla="*/ 93 w 176"/>
                <a:gd name="T33" fmla="*/ 134 h 265"/>
                <a:gd name="T34" fmla="*/ 88 w 176"/>
                <a:gd name="T35" fmla="*/ 134 h 265"/>
                <a:gd name="T36" fmla="*/ 83 w 176"/>
                <a:gd name="T37" fmla="*/ 134 h 265"/>
                <a:gd name="T38" fmla="*/ 79 w 176"/>
                <a:gd name="T39" fmla="*/ 133 h 265"/>
                <a:gd name="T40" fmla="*/ 79 w 176"/>
                <a:gd name="T41" fmla="*/ 133 h 265"/>
                <a:gd name="T42" fmla="*/ 70 w 176"/>
                <a:gd name="T43" fmla="*/ 130 h 265"/>
                <a:gd name="T44" fmla="*/ 70 w 176"/>
                <a:gd name="T45" fmla="*/ 130 h 265"/>
                <a:gd name="T46" fmla="*/ 42 w 176"/>
                <a:gd name="T47" fmla="*/ 8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265">
                  <a:moveTo>
                    <a:pt x="176" y="87"/>
                  </a:moveTo>
                  <a:cubicBezTo>
                    <a:pt x="176" y="39"/>
                    <a:pt x="137" y="0"/>
                    <a:pt x="88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103"/>
                    <a:pt x="4" y="118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88" y="265"/>
                    <a:pt x="88" y="265"/>
                    <a:pt x="88" y="265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72" y="118"/>
                    <a:pt x="176" y="103"/>
                    <a:pt x="176" y="87"/>
                  </a:cubicBezTo>
                  <a:close/>
                  <a:moveTo>
                    <a:pt x="42" y="87"/>
                  </a:moveTo>
                  <a:cubicBezTo>
                    <a:pt x="42" y="62"/>
                    <a:pt x="62" y="41"/>
                    <a:pt x="88" y="41"/>
                  </a:cubicBezTo>
                  <a:cubicBezTo>
                    <a:pt x="114" y="41"/>
                    <a:pt x="134" y="62"/>
                    <a:pt x="134" y="87"/>
                  </a:cubicBezTo>
                  <a:cubicBezTo>
                    <a:pt x="134" y="107"/>
                    <a:pt x="123" y="123"/>
                    <a:pt x="106" y="130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3" y="132"/>
                    <a:pt x="100" y="132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5" y="133"/>
                    <a:pt x="94" y="134"/>
                    <a:pt x="93" y="134"/>
                  </a:cubicBezTo>
                  <a:cubicBezTo>
                    <a:pt x="91" y="134"/>
                    <a:pt x="90" y="134"/>
                    <a:pt x="88" y="134"/>
                  </a:cubicBezTo>
                  <a:cubicBezTo>
                    <a:pt x="86" y="134"/>
                    <a:pt x="85" y="134"/>
                    <a:pt x="83" y="134"/>
                  </a:cubicBezTo>
                  <a:cubicBezTo>
                    <a:pt x="82" y="134"/>
                    <a:pt x="81" y="133"/>
                    <a:pt x="79" y="133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6" y="132"/>
                    <a:pt x="73" y="132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53" y="123"/>
                    <a:pt x="42" y="107"/>
                    <a:pt x="4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D62132"/>
                </a:solidFill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-748" y="1669"/>
              <a:ext cx="567" cy="175"/>
            </a:xfrm>
            <a:custGeom>
              <a:avLst/>
              <a:gdLst>
                <a:gd name="T0" fmla="*/ 147 w 240"/>
                <a:gd name="T1" fmla="*/ 0 h 74"/>
                <a:gd name="T2" fmla="*/ 143 w 240"/>
                <a:gd name="T3" fmla="*/ 6 h 74"/>
                <a:gd name="T4" fmla="*/ 210 w 240"/>
                <a:gd name="T5" fmla="*/ 29 h 74"/>
                <a:gd name="T6" fmla="*/ 120 w 240"/>
                <a:gd name="T7" fmla="*/ 49 h 74"/>
                <a:gd name="T8" fmla="*/ 30 w 240"/>
                <a:gd name="T9" fmla="*/ 29 h 74"/>
                <a:gd name="T10" fmla="*/ 92 w 240"/>
                <a:gd name="T11" fmla="*/ 6 h 74"/>
                <a:gd name="T12" fmla="*/ 88 w 240"/>
                <a:gd name="T13" fmla="*/ 1 h 74"/>
                <a:gd name="T14" fmla="*/ 0 w 240"/>
                <a:gd name="T15" fmla="*/ 37 h 74"/>
                <a:gd name="T16" fmla="*/ 120 w 240"/>
                <a:gd name="T17" fmla="*/ 74 h 74"/>
                <a:gd name="T18" fmla="*/ 240 w 240"/>
                <a:gd name="T19" fmla="*/ 37 h 74"/>
                <a:gd name="T20" fmla="*/ 147 w 240"/>
                <a:gd name="T2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74">
                  <a:moveTo>
                    <a:pt x="147" y="0"/>
                  </a:moveTo>
                  <a:cubicBezTo>
                    <a:pt x="143" y="6"/>
                    <a:pt x="143" y="6"/>
                    <a:pt x="143" y="6"/>
                  </a:cubicBezTo>
                  <a:cubicBezTo>
                    <a:pt x="183" y="8"/>
                    <a:pt x="210" y="20"/>
                    <a:pt x="210" y="29"/>
                  </a:cubicBezTo>
                  <a:cubicBezTo>
                    <a:pt x="210" y="40"/>
                    <a:pt x="170" y="49"/>
                    <a:pt x="120" y="49"/>
                  </a:cubicBezTo>
                  <a:cubicBezTo>
                    <a:pt x="70" y="49"/>
                    <a:pt x="30" y="40"/>
                    <a:pt x="30" y="29"/>
                  </a:cubicBezTo>
                  <a:cubicBezTo>
                    <a:pt x="30" y="20"/>
                    <a:pt x="55" y="9"/>
                    <a:pt x="92" y="6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38" y="5"/>
                    <a:pt x="0" y="19"/>
                    <a:pt x="0" y="37"/>
                  </a:cubicBezTo>
                  <a:cubicBezTo>
                    <a:pt x="0" y="57"/>
                    <a:pt x="54" y="74"/>
                    <a:pt x="120" y="74"/>
                  </a:cubicBezTo>
                  <a:cubicBezTo>
                    <a:pt x="186" y="74"/>
                    <a:pt x="240" y="57"/>
                    <a:pt x="240" y="37"/>
                  </a:cubicBezTo>
                  <a:cubicBezTo>
                    <a:pt x="240" y="19"/>
                    <a:pt x="200" y="4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D62132"/>
                </a:solidFill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-883" y="1629"/>
              <a:ext cx="836" cy="331"/>
            </a:xfrm>
            <a:custGeom>
              <a:avLst/>
              <a:gdLst>
                <a:gd name="T0" fmla="*/ 215 w 354"/>
                <a:gd name="T1" fmla="*/ 0 h 140"/>
                <a:gd name="T2" fmla="*/ 211 w 354"/>
                <a:gd name="T3" fmla="*/ 7 h 140"/>
                <a:gd name="T4" fmla="*/ 320 w 354"/>
                <a:gd name="T5" fmla="*/ 59 h 140"/>
                <a:gd name="T6" fmla="*/ 177 w 354"/>
                <a:gd name="T7" fmla="*/ 106 h 140"/>
                <a:gd name="T8" fmla="*/ 35 w 354"/>
                <a:gd name="T9" fmla="*/ 59 h 140"/>
                <a:gd name="T10" fmla="*/ 139 w 354"/>
                <a:gd name="T11" fmla="*/ 8 h 140"/>
                <a:gd name="T12" fmla="*/ 135 w 354"/>
                <a:gd name="T13" fmla="*/ 1 h 140"/>
                <a:gd name="T14" fmla="*/ 0 w 354"/>
                <a:gd name="T15" fmla="*/ 69 h 140"/>
                <a:gd name="T16" fmla="*/ 177 w 354"/>
                <a:gd name="T17" fmla="*/ 140 h 140"/>
                <a:gd name="T18" fmla="*/ 354 w 354"/>
                <a:gd name="T19" fmla="*/ 69 h 140"/>
                <a:gd name="T20" fmla="*/ 215 w 354"/>
                <a:gd name="T2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140">
                  <a:moveTo>
                    <a:pt x="215" y="0"/>
                  </a:moveTo>
                  <a:cubicBezTo>
                    <a:pt x="211" y="7"/>
                    <a:pt x="211" y="7"/>
                    <a:pt x="211" y="7"/>
                  </a:cubicBezTo>
                  <a:cubicBezTo>
                    <a:pt x="275" y="11"/>
                    <a:pt x="320" y="37"/>
                    <a:pt x="320" y="59"/>
                  </a:cubicBezTo>
                  <a:cubicBezTo>
                    <a:pt x="320" y="85"/>
                    <a:pt x="256" y="106"/>
                    <a:pt x="177" y="106"/>
                  </a:cubicBezTo>
                  <a:cubicBezTo>
                    <a:pt x="98" y="106"/>
                    <a:pt x="35" y="85"/>
                    <a:pt x="35" y="59"/>
                  </a:cubicBezTo>
                  <a:cubicBezTo>
                    <a:pt x="35" y="37"/>
                    <a:pt x="77" y="13"/>
                    <a:pt x="139" y="8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57" y="8"/>
                    <a:pt x="0" y="36"/>
                    <a:pt x="0" y="69"/>
                  </a:cubicBezTo>
                  <a:cubicBezTo>
                    <a:pt x="0" y="108"/>
                    <a:pt x="79" y="140"/>
                    <a:pt x="177" y="140"/>
                  </a:cubicBezTo>
                  <a:cubicBezTo>
                    <a:pt x="275" y="140"/>
                    <a:pt x="354" y="108"/>
                    <a:pt x="354" y="69"/>
                  </a:cubicBezTo>
                  <a:cubicBezTo>
                    <a:pt x="354" y="35"/>
                    <a:pt x="294" y="7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D621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5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o 22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24" name="Elipse 23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25" name="Imagem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1" y="237067"/>
            <a:ext cx="5476774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Visão de Futuro - Gestão</a:t>
            </a:r>
            <a:endParaRPr lang="pt-BR" sz="4000" b="1" dirty="0"/>
          </a:p>
        </p:txBody>
      </p:sp>
      <p:grpSp>
        <p:nvGrpSpPr>
          <p:cNvPr id="19" name="Grupo 18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20" name="Elipse 19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21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aixaDeTexto 31"/>
          <p:cNvSpPr txBox="1"/>
          <p:nvPr/>
        </p:nvSpPr>
        <p:spPr>
          <a:xfrm>
            <a:off x="1763688" y="1254463"/>
            <a:ext cx="10145814" cy="16019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Century Gothic" pitchFamily="34" charset="0"/>
                <a:cs typeface="Arial"/>
              </a:defRPr>
            </a:lvl1pPr>
          </a:lstStyle>
          <a:p>
            <a:pPr marL="0" indent="0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Consolidação do Programa de Subvenção Federal</a:t>
            </a:r>
          </a:p>
          <a:p>
            <a:pPr marL="0" indent="0">
              <a:buNone/>
            </a:pPr>
            <a:endParaRPr lang="pt-BR" sz="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  <a:spcAft>
                <a:spcPct val="50000"/>
              </a:spcAft>
              <a:buClr>
                <a:srgbClr val="2E3840"/>
              </a:buClr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prstClr val="black"/>
                </a:solidFill>
              </a:rPr>
              <a:t> </a:t>
            </a:r>
            <a:r>
              <a:rPr lang="pt-BR" sz="1800" dirty="0">
                <a:solidFill>
                  <a:prstClr val="black"/>
                </a:solidFill>
              </a:rPr>
              <a:t>Atuar dentro de um Programa de Subvenção Federal ao Prêmio do Seguro Rural maduro, </a:t>
            </a:r>
            <a:r>
              <a:rPr lang="pt-BR" sz="1800" b="1" dirty="0">
                <a:solidFill>
                  <a:srgbClr val="FF0000"/>
                </a:solidFill>
              </a:rPr>
              <a:t>com políticas </a:t>
            </a:r>
            <a:r>
              <a:rPr lang="pt-BR" sz="1800" b="1" dirty="0" smtClean="0">
                <a:solidFill>
                  <a:srgbClr val="FF0000"/>
                </a:solidFill>
              </a:rPr>
              <a:t>claras e previsíveis</a:t>
            </a:r>
            <a:r>
              <a:rPr lang="pt-BR" sz="1800" dirty="0" smtClean="0">
                <a:solidFill>
                  <a:prstClr val="black"/>
                </a:solidFill>
              </a:rPr>
              <a:t> quanto às questões operacionais e de distribuição </a:t>
            </a:r>
            <a:r>
              <a:rPr lang="pt-BR" sz="1800" dirty="0">
                <a:solidFill>
                  <a:prstClr val="black"/>
                </a:solidFill>
              </a:rPr>
              <a:t>dos recursos </a:t>
            </a:r>
            <a:r>
              <a:rPr lang="pt-BR" sz="1800" dirty="0" smtClean="0">
                <a:solidFill>
                  <a:prstClr val="black"/>
                </a:solidFill>
              </a:rPr>
              <a:t>aos agricultores e de modo </a:t>
            </a:r>
            <a:r>
              <a:rPr lang="pt-BR" sz="1800" dirty="0">
                <a:solidFill>
                  <a:prstClr val="black"/>
                </a:solidFill>
              </a:rPr>
              <a:t>exequível pelas Seguradoras.</a:t>
            </a:r>
          </a:p>
        </p:txBody>
      </p:sp>
      <p:pic>
        <p:nvPicPr>
          <p:cNvPr id="33" name="Picture 2" descr="https://encrypted-tbn2.gstatic.com/images?q=tbn:ANd9GcTonsU2CeLE_nVjGRv153IVgO6lTGyi874w4XHra28p6XdJ-Ol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6" y="1346252"/>
            <a:ext cx="716445" cy="7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807937" y="2917882"/>
            <a:ext cx="9990052" cy="14003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Century Gothic" pitchFamily="34" charset="0"/>
                <a:cs typeface="Arial"/>
              </a:defRPr>
            </a:lvl1pPr>
          </a:lstStyle>
          <a:p>
            <a:pPr marL="0" indent="0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Regulamentação específica </a:t>
            </a:r>
            <a:r>
              <a:rPr lang="pt-BR" sz="1800" b="1" dirty="0">
                <a:solidFill>
                  <a:srgbClr val="FF0000"/>
                </a:solidFill>
              </a:rPr>
              <a:t>p</a:t>
            </a:r>
            <a:r>
              <a:rPr lang="pt-BR" sz="1800" b="1" dirty="0" smtClean="0">
                <a:solidFill>
                  <a:srgbClr val="FF0000"/>
                </a:solidFill>
              </a:rPr>
              <a:t>ara </a:t>
            </a:r>
            <a:r>
              <a:rPr lang="pt-BR" sz="1800" b="1" dirty="0">
                <a:solidFill>
                  <a:srgbClr val="FF0000"/>
                </a:solidFill>
              </a:rPr>
              <a:t>o</a:t>
            </a:r>
            <a:r>
              <a:rPr lang="pt-BR" sz="1800" b="1" dirty="0" smtClean="0">
                <a:solidFill>
                  <a:srgbClr val="FF0000"/>
                </a:solidFill>
              </a:rPr>
              <a:t> Seguro Rural</a:t>
            </a:r>
          </a:p>
          <a:p>
            <a:pPr marL="0" indent="0">
              <a:buNone/>
            </a:pPr>
            <a:endParaRPr lang="pt-BR" sz="800" b="1" dirty="0" smtClean="0">
              <a:solidFill>
                <a:srgbClr val="FF0000"/>
              </a:solidFill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8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pt-BR" sz="1800" dirty="0">
                <a:solidFill>
                  <a:prstClr val="black"/>
                </a:solidFill>
                <a:cs typeface="+mn-cs"/>
              </a:rPr>
              <a:t>Analisar e desenvolver regulamentação especifica que atendam as </a:t>
            </a:r>
            <a:r>
              <a:rPr lang="pt-BR" sz="1800" b="1" dirty="0">
                <a:solidFill>
                  <a:srgbClr val="FF0000"/>
                </a:solidFill>
                <a:cs typeface="+mn-cs"/>
              </a:rPr>
              <a:t>especificidades dos seguros abrangidos pelas modalidades do Seguro </a:t>
            </a:r>
            <a:r>
              <a:rPr lang="pt-BR" sz="1800" b="1" dirty="0" smtClean="0">
                <a:solidFill>
                  <a:srgbClr val="FF0000"/>
                </a:solidFill>
                <a:cs typeface="+mn-cs"/>
              </a:rPr>
              <a:t>Agrícola </a:t>
            </a:r>
            <a:r>
              <a:rPr lang="pt-BR" sz="1800" dirty="0" smtClean="0">
                <a:solidFill>
                  <a:prstClr val="black"/>
                </a:solidFill>
                <a:cs typeface="+mn-cs"/>
              </a:rPr>
              <a:t>– Questões Pública e privada		</a:t>
            </a:r>
            <a:endParaRPr lang="pt-BR" sz="1800" dirty="0">
              <a:solidFill>
                <a:prstClr val="black"/>
              </a:solidFill>
              <a:cs typeface="+mn-cs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31" y="3071882"/>
            <a:ext cx="705559" cy="705559"/>
          </a:xfrm>
          <a:prstGeom prst="rect">
            <a:avLst/>
          </a:prstGeom>
        </p:spPr>
      </p:pic>
      <p:pic>
        <p:nvPicPr>
          <p:cNvPr id="26" name="Picture 4" descr="http://gamesandimpact.org/wp-content/themes/cgi/img/impact_icons/icon_environmentalsustainability.pn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96" y="4686959"/>
            <a:ext cx="1249339" cy="8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1819420" y="4513294"/>
            <a:ext cx="10116458" cy="21359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Century Gothic" pitchFamily="34" charset="0"/>
                <a:cs typeface="Arial"/>
              </a:defRPr>
            </a:lvl1pPr>
          </a:lstStyle>
          <a:p>
            <a:pPr marL="0" indent="0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Estímulo às Práticas Sustentáveis</a:t>
            </a:r>
          </a:p>
          <a:p>
            <a:pPr marL="0" indent="0">
              <a:buNone/>
            </a:pPr>
            <a:endParaRPr lang="pt-BR" sz="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  <a:spcAft>
                <a:spcPct val="50000"/>
              </a:spcAft>
              <a:buClr>
                <a:srgbClr val="2E3840"/>
              </a:buClr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prstClr val="black"/>
                </a:solidFill>
              </a:rPr>
              <a:t>Utilizar o Seguro Rural </a:t>
            </a:r>
            <a:r>
              <a:rPr lang="pt-BR" sz="1800" dirty="0">
                <a:solidFill>
                  <a:prstClr val="black"/>
                </a:solidFill>
              </a:rPr>
              <a:t>como uma </a:t>
            </a:r>
            <a:r>
              <a:rPr lang="pt-BR" sz="1800" b="1" dirty="0">
                <a:solidFill>
                  <a:srgbClr val="FF0000"/>
                </a:solidFill>
              </a:rPr>
              <a:t>ferramenta de gestão sustentável</a:t>
            </a:r>
            <a:r>
              <a:rPr lang="pt-BR" sz="1800" dirty="0">
                <a:solidFill>
                  <a:prstClr val="black"/>
                </a:solidFill>
              </a:rPr>
              <a:t> dos recursos financeiros e patrimoniais da produção rural;</a:t>
            </a:r>
          </a:p>
          <a:p>
            <a:pPr algn="just">
              <a:lnSpc>
                <a:spcPct val="115000"/>
              </a:lnSpc>
              <a:spcAft>
                <a:spcPct val="50000"/>
              </a:spcAft>
              <a:buClr>
                <a:srgbClr val="2E3840"/>
              </a:buClr>
              <a:buFont typeface="Wingdings" pitchFamily="2" charset="2"/>
              <a:buChar char="ü"/>
              <a:defRPr/>
            </a:pPr>
            <a:r>
              <a:rPr lang="pt-BR" sz="1800" b="1" dirty="0">
                <a:solidFill>
                  <a:srgbClr val="FF0000"/>
                </a:solidFill>
              </a:rPr>
              <a:t>Induzir práticas sustentáveis no campo </a:t>
            </a:r>
            <a:r>
              <a:rPr lang="pt-BR" sz="1800" dirty="0">
                <a:solidFill>
                  <a:prstClr val="black"/>
                </a:solidFill>
              </a:rPr>
              <a:t>quanto a preservação dos recursos naturais, financeiros e humanos visando a perenidade do agronegócio.</a:t>
            </a:r>
          </a:p>
        </p:txBody>
      </p:sp>
    </p:spTree>
    <p:extLst>
      <p:ext uri="{BB962C8B-B14F-4D97-AF65-F5344CB8AC3E}">
        <p14:creationId xmlns:p14="http://schemas.microsoft.com/office/powerpoint/2010/main" val="14016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540709" y="1667770"/>
            <a:ext cx="48234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2E3840"/>
                </a:solidFill>
                <a:latin typeface="+mj-lt"/>
              </a:rPr>
              <a:t>É um dos </a:t>
            </a:r>
            <a:r>
              <a:rPr lang="pt-BR" sz="2000" b="1" dirty="0">
                <a:solidFill>
                  <a:srgbClr val="C00000"/>
                </a:solidFill>
                <a:latin typeface="+mj-lt"/>
              </a:rPr>
              <a:t>princípios fundamentais </a:t>
            </a:r>
            <a:r>
              <a:rPr lang="pt-BR" sz="2000" dirty="0">
                <a:solidFill>
                  <a:srgbClr val="2E3840"/>
                </a:solidFill>
                <a:latin typeface="+mj-lt"/>
              </a:rPr>
              <a:t>que constitui a base de toda a operação de seguro e se pode entender como:</a:t>
            </a:r>
          </a:p>
          <a:p>
            <a:pPr algn="just"/>
            <a:endParaRPr lang="pt-BR" sz="2000" dirty="0">
              <a:solidFill>
                <a:prstClr val="black"/>
              </a:solidFill>
              <a:latin typeface="+mj-lt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dirty="0">
                <a:solidFill>
                  <a:srgbClr val="2E3840"/>
                </a:solidFill>
                <a:latin typeface="+mj-lt"/>
              </a:rPr>
              <a:t>“reunião de um grupo de pessoas, com </a:t>
            </a:r>
            <a:r>
              <a:rPr lang="pt-BR" sz="2000" b="1" dirty="0">
                <a:solidFill>
                  <a:srgbClr val="C00000"/>
                </a:solidFill>
                <a:latin typeface="+mj-lt"/>
              </a:rPr>
              <a:t>interesses seguráveis comuns</a:t>
            </a:r>
            <a:r>
              <a:rPr lang="pt-BR" sz="2000" dirty="0">
                <a:solidFill>
                  <a:srgbClr val="2E3840"/>
                </a:solidFill>
                <a:latin typeface="+mj-lt"/>
              </a:rPr>
              <a:t>, </a:t>
            </a:r>
            <a:r>
              <a:rPr lang="pt-BR" sz="2000" dirty="0" smtClean="0">
                <a:solidFill>
                  <a:srgbClr val="2E3840"/>
                </a:solidFill>
                <a:latin typeface="+mj-lt"/>
              </a:rPr>
              <a:t>que concorrem </a:t>
            </a:r>
            <a:r>
              <a:rPr lang="pt-BR" sz="2000" dirty="0">
                <a:solidFill>
                  <a:srgbClr val="2E3840"/>
                </a:solidFill>
                <a:latin typeface="+mj-lt"/>
              </a:rPr>
              <a:t>para a formação de </a:t>
            </a:r>
            <a:r>
              <a:rPr lang="pt-BR" sz="2000" dirty="0" smtClean="0">
                <a:solidFill>
                  <a:srgbClr val="2E3840"/>
                </a:solidFill>
                <a:latin typeface="+mj-lt"/>
              </a:rPr>
              <a:t>uma massa </a:t>
            </a:r>
            <a:r>
              <a:rPr lang="pt-BR" sz="2000" dirty="0">
                <a:solidFill>
                  <a:srgbClr val="2E3840"/>
                </a:solidFill>
                <a:latin typeface="+mj-lt"/>
              </a:rPr>
              <a:t>econômica com a </a:t>
            </a:r>
            <a:r>
              <a:rPr lang="pt-BR" sz="2000" dirty="0" smtClean="0">
                <a:solidFill>
                  <a:srgbClr val="2E3840"/>
                </a:solidFill>
                <a:latin typeface="+mj-lt"/>
              </a:rPr>
              <a:t>finalidade de </a:t>
            </a:r>
            <a:r>
              <a:rPr lang="pt-BR" sz="2000" dirty="0">
                <a:solidFill>
                  <a:srgbClr val="2E3840"/>
                </a:solidFill>
                <a:latin typeface="+mj-lt"/>
              </a:rPr>
              <a:t>suprir, </a:t>
            </a:r>
            <a:r>
              <a:rPr lang="pt-BR" sz="2000" dirty="0" smtClean="0">
                <a:solidFill>
                  <a:srgbClr val="2E3840"/>
                </a:solidFill>
                <a:latin typeface="+mj-lt"/>
              </a:rPr>
              <a:t>em determinado </a:t>
            </a:r>
            <a:r>
              <a:rPr lang="pt-BR" sz="2000" dirty="0">
                <a:solidFill>
                  <a:srgbClr val="2E3840"/>
                </a:solidFill>
                <a:latin typeface="+mj-lt"/>
              </a:rPr>
              <a:t>momento, </a:t>
            </a:r>
            <a:r>
              <a:rPr lang="pt-BR" sz="2000" dirty="0" smtClean="0">
                <a:solidFill>
                  <a:srgbClr val="2E3840"/>
                </a:solidFill>
                <a:latin typeface="+mj-lt"/>
              </a:rPr>
              <a:t>necessidades </a:t>
            </a:r>
            <a:r>
              <a:rPr lang="pt-BR" sz="2000" dirty="0">
                <a:solidFill>
                  <a:srgbClr val="2E3840"/>
                </a:solidFill>
                <a:latin typeface="+mj-lt"/>
              </a:rPr>
              <a:t>eventuais de </a:t>
            </a:r>
            <a:r>
              <a:rPr lang="pt-BR" sz="2000" dirty="0" smtClean="0">
                <a:solidFill>
                  <a:srgbClr val="2E3840"/>
                </a:solidFill>
                <a:latin typeface="+mj-lt"/>
              </a:rPr>
              <a:t>algumas daquelas </a:t>
            </a:r>
            <a:r>
              <a:rPr lang="pt-BR" sz="2000" dirty="0">
                <a:solidFill>
                  <a:srgbClr val="2E3840"/>
                </a:solidFill>
                <a:latin typeface="+mj-lt"/>
              </a:rPr>
              <a:t>pessoas</a:t>
            </a:r>
            <a:r>
              <a:rPr lang="pt-BR" sz="2000" dirty="0" smtClean="0">
                <a:solidFill>
                  <a:srgbClr val="2E3840"/>
                </a:solidFill>
                <a:latin typeface="+mj-lt"/>
              </a:rPr>
              <a:t>.”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2000" dirty="0">
              <a:solidFill>
                <a:srgbClr val="2E3840"/>
              </a:solidFill>
              <a:latin typeface="+mj-lt"/>
            </a:endParaRPr>
          </a:p>
          <a:p>
            <a:pPr algn="just"/>
            <a:r>
              <a:rPr lang="pt-BR" sz="2000" dirty="0" smtClean="0">
                <a:solidFill>
                  <a:srgbClr val="2E3840"/>
                </a:solidFill>
                <a:latin typeface="+mj-lt"/>
              </a:rPr>
              <a:t>    (</a:t>
            </a:r>
            <a:r>
              <a:rPr lang="pt-BR" sz="2000" dirty="0" err="1">
                <a:solidFill>
                  <a:srgbClr val="2E3840"/>
                </a:solidFill>
                <a:latin typeface="+mj-lt"/>
              </a:rPr>
              <a:t>Funenseg</a:t>
            </a:r>
            <a:r>
              <a:rPr lang="pt-BR" sz="2000" dirty="0">
                <a:solidFill>
                  <a:srgbClr val="2E3840"/>
                </a:solidFill>
                <a:latin typeface="+mj-lt"/>
              </a:rPr>
              <a:t>, 1996b, p.9</a:t>
            </a:r>
            <a:r>
              <a:rPr lang="pt-BR" sz="2000" dirty="0" smtClean="0">
                <a:solidFill>
                  <a:srgbClr val="2E3840"/>
                </a:solidFill>
                <a:latin typeface="+mj-lt"/>
              </a:rPr>
              <a:t>)</a:t>
            </a:r>
            <a:endParaRPr lang="pt-BR" sz="2000" dirty="0">
              <a:solidFill>
                <a:srgbClr val="2E3840"/>
              </a:solidFill>
              <a:latin typeface="+mj-lt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85801" y="1098915"/>
            <a:ext cx="5809797" cy="4602222"/>
            <a:chOff x="-186060" y="1225263"/>
            <a:chExt cx="6234704" cy="4867161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952" t="11960" r="6550" b="2169"/>
            <a:stretch/>
          </p:blipFill>
          <p:spPr>
            <a:xfrm rot="21124079">
              <a:off x="-186060" y="1225263"/>
              <a:ext cx="6234704" cy="4867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5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510" t="4320" r="12132" b="837"/>
            <a:stretch/>
          </p:blipFill>
          <p:spPr>
            <a:xfrm rot="21124475">
              <a:off x="873447" y="2245489"/>
              <a:ext cx="3943476" cy="2777906"/>
            </a:xfrm>
            <a:prstGeom prst="rect">
              <a:avLst/>
            </a:prstGeom>
          </p:spPr>
        </p:pic>
      </p:grpSp>
      <p:sp>
        <p:nvSpPr>
          <p:cNvPr id="8" name="Retângulo 7"/>
          <p:cNvSpPr/>
          <p:nvPr/>
        </p:nvSpPr>
        <p:spPr>
          <a:xfrm>
            <a:off x="0" y="237067"/>
            <a:ext cx="3657599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Mutualismo</a:t>
            </a:r>
            <a:endParaRPr lang="pt-BR" sz="4000" b="1" dirty="0"/>
          </a:p>
        </p:txBody>
      </p:sp>
      <p:grpSp>
        <p:nvGrpSpPr>
          <p:cNvPr id="22" name="Grupo 21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23" name="Elipse 22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24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904" y="5391578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o 25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27" name="Elipse 26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28" name="Imagem 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70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763688" y="1987109"/>
            <a:ext cx="10116458" cy="34609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Century Gothic" pitchFamily="34" charset="0"/>
                <a:cs typeface="Arial"/>
              </a:defRPr>
            </a:lvl1pPr>
          </a:lstStyle>
          <a:p>
            <a:pPr marL="0" indent="0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Fórum para Integração</a:t>
            </a:r>
          </a:p>
          <a:p>
            <a:pPr marL="0" indent="0">
              <a:buNone/>
            </a:pPr>
            <a:endParaRPr lang="pt-BR" sz="1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  <a:spcAft>
                <a:spcPct val="50000"/>
              </a:spcAft>
              <a:buClr>
                <a:srgbClr val="2E3840"/>
              </a:buClr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rgbClr val="FF0000"/>
                </a:solidFill>
              </a:rPr>
              <a:t> </a:t>
            </a:r>
            <a:r>
              <a:rPr lang="pt-BR" sz="1800" dirty="0">
                <a:solidFill>
                  <a:srgbClr val="FF0000"/>
                </a:solidFill>
              </a:rPr>
              <a:t> </a:t>
            </a:r>
            <a:r>
              <a:rPr lang="pt-BR" sz="1800" dirty="0">
                <a:solidFill>
                  <a:schemeClr val="tx1"/>
                </a:solidFill>
              </a:rPr>
              <a:t>Desenvolver uma agenda comum de trabalho, envolvendo os diversos setores do agronegócio; do sistema segurador e órgãos governamentais,  com o </a:t>
            </a:r>
            <a:r>
              <a:rPr lang="pt-BR" sz="1800" b="1" dirty="0">
                <a:solidFill>
                  <a:srgbClr val="FF0000"/>
                </a:solidFill>
              </a:rPr>
              <a:t>objetivo de discutir e propor ações que viabilizem o crescimento sustentado seguro agrícola </a:t>
            </a:r>
            <a:r>
              <a:rPr lang="pt-BR" sz="1800" dirty="0">
                <a:solidFill>
                  <a:schemeClr val="tx1"/>
                </a:solidFill>
              </a:rPr>
              <a:t>no Brasil; </a:t>
            </a:r>
          </a:p>
          <a:p>
            <a:pPr algn="just">
              <a:lnSpc>
                <a:spcPct val="115000"/>
              </a:lnSpc>
              <a:spcAft>
                <a:spcPct val="50000"/>
              </a:spcAft>
              <a:buClr>
                <a:srgbClr val="2E3840"/>
              </a:buClr>
              <a:buFont typeface="Wingdings" pitchFamily="2" charset="2"/>
              <a:buChar char="ü"/>
              <a:defRPr/>
            </a:pPr>
            <a:r>
              <a:rPr lang="pt-BR" sz="1800" dirty="0">
                <a:solidFill>
                  <a:prstClr val="black"/>
                </a:solidFill>
              </a:rPr>
              <a:t>Funcionando como um sistema único, organizado e integrado, o Seguro Agrícola </a:t>
            </a:r>
            <a:r>
              <a:rPr lang="pt-BR" sz="1800" b="1" dirty="0">
                <a:solidFill>
                  <a:srgbClr val="FF0000"/>
                </a:solidFill>
              </a:rPr>
              <a:t>se consolidará como sendo um dos mais importante mecanismo de Política Agrícola.</a:t>
            </a:r>
          </a:p>
          <a:p>
            <a:pPr algn="just">
              <a:lnSpc>
                <a:spcPct val="115000"/>
              </a:lnSpc>
              <a:spcAft>
                <a:spcPct val="50000"/>
              </a:spcAft>
              <a:buClr>
                <a:srgbClr val="2E3840"/>
              </a:buClr>
              <a:buFont typeface="Wingdings" pitchFamily="2" charset="2"/>
              <a:buChar char="ü"/>
              <a:defRPr/>
            </a:pPr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" y="237067"/>
            <a:ext cx="5486399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Visão de Futuro - Gestão</a:t>
            </a:r>
            <a:endParaRPr lang="pt-BR" sz="4000" b="1" dirty="0"/>
          </a:p>
        </p:txBody>
      </p:sp>
      <p:grpSp>
        <p:nvGrpSpPr>
          <p:cNvPr id="15" name="Grupo 14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16" name="Elipse 15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7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o 18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20" name="Elipse 19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21" name="Imagem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20" y="2572711"/>
            <a:ext cx="1246975" cy="12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" y="237067"/>
            <a:ext cx="7761248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Conclusão</a:t>
            </a:r>
            <a:endParaRPr lang="pt-BR" sz="4000" b="1" dirty="0"/>
          </a:p>
        </p:txBody>
      </p:sp>
      <p:grpSp>
        <p:nvGrpSpPr>
          <p:cNvPr id="15" name="Grupo 14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16" name="Elipse 15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7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22"/>
          <p:cNvSpPr txBox="1"/>
          <p:nvPr/>
        </p:nvSpPr>
        <p:spPr>
          <a:xfrm flipH="1">
            <a:off x="1230702" y="1564094"/>
            <a:ext cx="9730596" cy="429348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pt-BR" sz="900" dirty="0" smtClean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500" dirty="0" smtClean="0">
                <a:latin typeface="Century Gothic" panose="020B0502020202020204" pitchFamily="34" charset="0"/>
              </a:rPr>
              <a:t>Devido </a:t>
            </a:r>
            <a:r>
              <a:rPr lang="pt-BR" sz="2500" dirty="0">
                <a:latin typeface="Century Gothic" panose="020B0502020202020204" pitchFamily="34" charset="0"/>
              </a:rPr>
              <a:t>à dinâmica da agricultura brasileira, suas dimensões e diversidade, a construção de um </a:t>
            </a:r>
            <a:r>
              <a:rPr lang="pt-BR" sz="2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modelo de seguro agrícola sólido </a:t>
            </a:r>
            <a:r>
              <a:rPr lang="pt-BR" sz="2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 sustentável</a:t>
            </a:r>
            <a:r>
              <a:rPr lang="pt-BR" sz="2500" b="1" dirty="0" smtClean="0">
                <a:latin typeface="Century Gothic" panose="020B0502020202020204" pitchFamily="34" charset="0"/>
              </a:rPr>
              <a:t> </a:t>
            </a:r>
            <a:r>
              <a:rPr lang="pt-BR" sz="2500" dirty="0" smtClean="0">
                <a:latin typeface="Century Gothic" panose="020B0502020202020204" pitchFamily="34" charset="0"/>
              </a:rPr>
              <a:t>no </a:t>
            </a:r>
            <a:r>
              <a:rPr lang="pt-BR" sz="2500" dirty="0">
                <a:latin typeface="Century Gothic" panose="020B0502020202020204" pitchFamily="34" charset="0"/>
              </a:rPr>
              <a:t>Brasil só será possível sob uma </a:t>
            </a:r>
            <a:r>
              <a:rPr lang="pt-BR" sz="2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gestão </a:t>
            </a:r>
            <a:r>
              <a:rPr lang="pt-BR" sz="2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colaborativa</a:t>
            </a:r>
            <a:r>
              <a:rPr lang="pt-BR" sz="25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pt-BR" sz="2500" dirty="0">
                <a:latin typeface="Century Gothic" panose="020B0502020202020204" pitchFamily="34" charset="0"/>
              </a:rPr>
              <a:t>por parte dos agentes públicos e privados </a:t>
            </a:r>
            <a:r>
              <a:rPr lang="pt-BR" sz="2500" dirty="0" smtClean="0">
                <a:latin typeface="Century Gothic" panose="020B0502020202020204" pitchFamily="34" charset="0"/>
              </a:rPr>
              <a:t>envolvidos;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pt-BR" sz="900" dirty="0" smtClean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500" dirty="0" smtClean="0">
                <a:latin typeface="Century Gothic" panose="020B0502020202020204" pitchFamily="34" charset="0"/>
              </a:rPr>
              <a:t>Para </a:t>
            </a:r>
            <a:r>
              <a:rPr lang="pt-BR" sz="2500" dirty="0">
                <a:latin typeface="Century Gothic" panose="020B0502020202020204" pitchFamily="34" charset="0"/>
              </a:rPr>
              <a:t>o produtor rural, o seguro deverá ser </a:t>
            </a:r>
            <a:r>
              <a:rPr lang="pt-BR" sz="2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descomplicado, acessível e coerente com as necessidades e especificidades</a:t>
            </a:r>
            <a:r>
              <a:rPr lang="pt-BR" sz="2500" dirty="0">
                <a:latin typeface="Century Gothic" panose="020B0502020202020204" pitchFamily="34" charset="0"/>
              </a:rPr>
              <a:t> da produção e mercado no qual está inserido.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20" name="Elipse 19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21" name="Imagem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71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61812" y="4536351"/>
            <a:ext cx="6930188" cy="1479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000" b="1" dirty="0" smtClean="0"/>
              <a:t>Obrigado.</a:t>
            </a:r>
          </a:p>
          <a:p>
            <a:pPr algn="r"/>
            <a:r>
              <a:rPr lang="pt-BR" sz="4000" dirty="0" smtClean="0"/>
              <a:t>Wady J. M. Cury</a:t>
            </a:r>
            <a:endParaRPr lang="pt-BR" sz="4000" dirty="0"/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5" name="Elipse 4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6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9" name="Elipse 8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0" name="Imagem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86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r="14275" b="3091"/>
          <a:stretch/>
        </p:blipFill>
        <p:spPr>
          <a:xfrm>
            <a:off x="2267248" y="702733"/>
            <a:ext cx="7452485" cy="5611633"/>
          </a:xfrm>
          <a:prstGeom prst="rect">
            <a:avLst/>
          </a:prstGeom>
        </p:spPr>
      </p:pic>
      <p:pic>
        <p:nvPicPr>
          <p:cNvPr id="5" name="Picture 2" descr="https://www.angelfoto.com.br/concurso/2014/junho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500" r="-1"/>
          <a:stretch/>
        </p:blipFill>
        <p:spPr bwMode="auto">
          <a:xfrm>
            <a:off x="5909733" y="702733"/>
            <a:ext cx="3810000" cy="56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237067"/>
            <a:ext cx="3657599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Mutualismo</a:t>
            </a:r>
            <a:endParaRPr lang="pt-BR" sz="4000" b="1" dirty="0"/>
          </a:p>
        </p:txBody>
      </p:sp>
      <p:sp>
        <p:nvSpPr>
          <p:cNvPr id="2" name="Texto explicativo retangular 1"/>
          <p:cNvSpPr/>
          <p:nvPr/>
        </p:nvSpPr>
        <p:spPr>
          <a:xfrm>
            <a:off x="8441356" y="2780928"/>
            <a:ext cx="3538888" cy="2840226"/>
          </a:xfrm>
          <a:prstGeom prst="wedgeRectCallout">
            <a:avLst>
              <a:gd name="adj1" fmla="val -56192"/>
              <a:gd name="adj2" fmla="val -67105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pt-BR" dirty="0">
                <a:solidFill>
                  <a:prstClr val="white"/>
                </a:solidFill>
              </a:rPr>
              <a:t>Dispersão Geográfica – </a:t>
            </a:r>
            <a:r>
              <a:rPr lang="pt-BR" b="1" u="sng" dirty="0">
                <a:solidFill>
                  <a:schemeClr val="bg1"/>
                </a:solidFill>
              </a:rPr>
              <a:t>pulverização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prstClr val="white"/>
                </a:solidFill>
              </a:rPr>
              <a:t>do risco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pt-BR" dirty="0">
                <a:solidFill>
                  <a:prstClr val="white"/>
                </a:solidFill>
              </a:rPr>
              <a:t>Variedade de Culturas – </a:t>
            </a:r>
            <a:r>
              <a:rPr lang="pt-BR" b="1" u="sng" dirty="0">
                <a:solidFill>
                  <a:schemeClr val="bg1"/>
                </a:solidFill>
              </a:rPr>
              <a:t>diversificação</a:t>
            </a:r>
            <a:r>
              <a:rPr lang="pt-BR" dirty="0">
                <a:solidFill>
                  <a:prstClr val="white"/>
                </a:solidFill>
              </a:rPr>
              <a:t> dos riscos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pt-BR" b="1" u="sng" dirty="0">
                <a:solidFill>
                  <a:schemeClr val="bg1"/>
                </a:solidFill>
              </a:rPr>
              <a:t>Alta  correlação </a:t>
            </a:r>
            <a:r>
              <a:rPr lang="pt-BR" dirty="0">
                <a:solidFill>
                  <a:prstClr val="white"/>
                </a:solidFill>
              </a:rPr>
              <a:t>entre os riscos isolados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pt-BR" dirty="0">
                <a:solidFill>
                  <a:prstClr val="white"/>
                </a:solidFill>
              </a:rPr>
              <a:t>Definição de </a:t>
            </a:r>
            <a:r>
              <a:rPr lang="pt-BR" b="1" u="sng" dirty="0">
                <a:solidFill>
                  <a:schemeClr val="bg1"/>
                </a:solidFill>
              </a:rPr>
              <a:t>perfis de riscos </a:t>
            </a:r>
            <a:r>
              <a:rPr lang="pt-BR" dirty="0">
                <a:solidFill>
                  <a:prstClr val="white"/>
                </a:solidFill>
              </a:rPr>
              <a:t>e dos interesses seguráveis </a:t>
            </a:r>
            <a:endParaRPr lang="pt-BR" dirty="0"/>
          </a:p>
        </p:txBody>
      </p:sp>
      <p:sp>
        <p:nvSpPr>
          <p:cNvPr id="10" name="Texto explicativo retangular 9"/>
          <p:cNvSpPr/>
          <p:nvPr/>
        </p:nvSpPr>
        <p:spPr>
          <a:xfrm>
            <a:off x="296332" y="2780927"/>
            <a:ext cx="3064933" cy="2573867"/>
          </a:xfrm>
          <a:prstGeom prst="wedgeRectCallout">
            <a:avLst>
              <a:gd name="adj1" fmla="val 57620"/>
              <a:gd name="adj2" fmla="val -6973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pt-BR" dirty="0">
                <a:solidFill>
                  <a:prstClr val="white"/>
                </a:solidFill>
              </a:rPr>
              <a:t>Aumento do número de expostos da carteira – </a:t>
            </a:r>
            <a:r>
              <a:rPr lang="pt-BR" b="1" u="sng" dirty="0">
                <a:solidFill>
                  <a:schemeClr val="bg1"/>
                </a:solidFill>
              </a:rPr>
              <a:t>dispersão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pt-BR" b="1" u="sng" dirty="0">
                <a:solidFill>
                  <a:schemeClr val="bg1"/>
                </a:solidFill>
              </a:rPr>
              <a:t>Baixa correlação </a:t>
            </a:r>
            <a:r>
              <a:rPr lang="pt-BR" dirty="0">
                <a:solidFill>
                  <a:prstClr val="white"/>
                </a:solidFill>
              </a:rPr>
              <a:t>entre os riscos isolados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pt-BR" dirty="0">
                <a:solidFill>
                  <a:prstClr val="white"/>
                </a:solidFill>
              </a:rPr>
              <a:t>Definição de </a:t>
            </a:r>
            <a:r>
              <a:rPr lang="pt-BR" b="1" u="sng" dirty="0">
                <a:solidFill>
                  <a:schemeClr val="bg1"/>
                </a:solidFill>
              </a:rPr>
              <a:t>perfis de riscos </a:t>
            </a:r>
            <a:r>
              <a:rPr lang="pt-BR" dirty="0">
                <a:solidFill>
                  <a:prstClr val="white"/>
                </a:solidFill>
              </a:rPr>
              <a:t>e dos interesses </a:t>
            </a:r>
            <a:r>
              <a:rPr lang="pt-BR" dirty="0" smtClean="0">
                <a:solidFill>
                  <a:prstClr val="white"/>
                </a:solidFill>
              </a:rPr>
              <a:t>seguráveis</a:t>
            </a:r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11" name="Elipse 10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2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15" name="Elipse 14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6" name="Imagem 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32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527" y="100347"/>
            <a:ext cx="9152586" cy="688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237067"/>
            <a:ext cx="3902299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Coletivismo</a:t>
            </a:r>
            <a:endParaRPr lang="pt-BR" sz="4000" b="1" dirty="0"/>
          </a:p>
        </p:txBody>
      </p:sp>
      <p:sp>
        <p:nvSpPr>
          <p:cNvPr id="2" name="Texto explicativo retangular 1"/>
          <p:cNvSpPr/>
          <p:nvPr/>
        </p:nvSpPr>
        <p:spPr>
          <a:xfrm>
            <a:off x="0" y="3157873"/>
            <a:ext cx="4504623" cy="2317149"/>
          </a:xfrm>
          <a:prstGeom prst="wedgeRectCallout">
            <a:avLst>
              <a:gd name="adj1" fmla="val 48613"/>
              <a:gd name="adj2" fmla="val -99000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/>
              <a:t>No caso do </a:t>
            </a:r>
            <a:r>
              <a:rPr lang="pt-BR" sz="2200" b="1" dirty="0"/>
              <a:t>seguro agrícola </a:t>
            </a:r>
            <a:r>
              <a:rPr lang="pt-BR" sz="2200" dirty="0"/>
              <a:t>deve ser somado ao princípio do mutualismo a </a:t>
            </a:r>
            <a:r>
              <a:rPr lang="pt-BR" sz="2200" b="1" dirty="0"/>
              <a:t>visão da gestão </a:t>
            </a:r>
            <a:r>
              <a:rPr lang="pt-BR" sz="2200" dirty="0"/>
              <a:t>coletiva, baseada na interação e  integração dos diversos agentes que atuam no agronegócio – </a:t>
            </a:r>
            <a:r>
              <a:rPr lang="pt-BR" sz="2200" b="1" dirty="0"/>
              <a:t>interesses seguráveis </a:t>
            </a:r>
            <a:r>
              <a:rPr lang="pt-BR" sz="2200" b="1" dirty="0" smtClean="0"/>
              <a:t>públicos  </a:t>
            </a:r>
            <a:r>
              <a:rPr lang="pt-BR" sz="2200" b="1" dirty="0"/>
              <a:t>e privados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grpSp>
        <p:nvGrpSpPr>
          <p:cNvPr id="7" name="Grupo 6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9" name="Elipse 8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0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13" name="Elipse 12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4" name="Imagem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90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2594081" y="1387377"/>
            <a:ext cx="7235966" cy="4826333"/>
            <a:chOff x="196850" y="851453"/>
            <a:chExt cx="7235966" cy="4826333"/>
          </a:xfrm>
        </p:grpSpPr>
        <p:pic>
          <p:nvPicPr>
            <p:cNvPr id="3" name="Picture 4" descr="http://blog.timesunion.com/opinion/files/2012/02/0208_WVsyri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50" y="851453"/>
              <a:ext cx="7235966" cy="48263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www.focoemvidasaudavel.com.br/wp-content/uploads/2015/06/alimenta%C3%A7%C3%A3o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64" y="3264619"/>
              <a:ext cx="2062449" cy="154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://www.ambientemelhor.com.br/terra-no-limite-Blog-550px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962" y="2551427"/>
              <a:ext cx="2334854" cy="142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2934585" y="5231218"/>
              <a:ext cx="169057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ln>
                    <a:solidFill>
                      <a:schemeClr val="bg1"/>
                    </a:solidFill>
                  </a:ln>
                  <a:latin typeface="Bauhaus 93" panose="04030905020B02020C02" pitchFamily="82" charset="0"/>
                </a:rPr>
                <a:t>SEGURO RURAL</a:t>
              </a:r>
              <a:endParaRPr lang="pt-BR" b="1" dirty="0">
                <a:ln>
                  <a:solidFill>
                    <a:schemeClr val="bg1"/>
                  </a:solidFill>
                </a:ln>
                <a:latin typeface="Bauhaus 93" panose="04030905020B02020C02" pitchFamily="82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1242205" y="2459128"/>
            <a:ext cx="9575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effectLst>
                  <a:glow rad="190500">
                    <a:schemeClr val="bg1">
                      <a:alpha val="96000"/>
                    </a:schemeClr>
                  </a:glow>
                </a:effectLst>
                <a:latin typeface="Century Gothic" panose="020B0502020202020204" pitchFamily="34" charset="0"/>
              </a:rPr>
              <a:t>O Seguro Rural tem por </a:t>
            </a:r>
            <a:r>
              <a:rPr lang="pt-BR" sz="2200" b="1" dirty="0" smtClean="0">
                <a:effectLst>
                  <a:glow rad="190500">
                    <a:schemeClr val="bg1">
                      <a:alpha val="96000"/>
                    </a:schemeClr>
                  </a:glow>
                </a:effectLst>
                <a:latin typeface="Century Gothic" panose="020B0502020202020204" pitchFamily="34" charset="0"/>
              </a:rPr>
              <a:t>objetivo </a:t>
            </a:r>
            <a:r>
              <a:rPr lang="pt-BR" sz="2200" b="1" dirty="0">
                <a:effectLst>
                  <a:glow rad="190500">
                    <a:schemeClr val="bg1">
                      <a:alpha val="96000"/>
                    </a:schemeClr>
                  </a:glow>
                </a:effectLst>
                <a:latin typeface="Century Gothic" panose="020B0502020202020204" pitchFamily="34" charset="0"/>
              </a:rPr>
              <a:t>garantir a perenidade dos recursos necessários </a:t>
            </a:r>
            <a:r>
              <a:rPr lang="pt-BR" sz="2200" b="1" dirty="0" smtClean="0">
                <a:effectLst>
                  <a:glow rad="190500">
                    <a:schemeClr val="bg1">
                      <a:alpha val="96000"/>
                    </a:schemeClr>
                  </a:glow>
                </a:effectLst>
                <a:latin typeface="Century Gothic" panose="020B0502020202020204" pitchFamily="34" charset="0"/>
              </a:rPr>
              <a:t>à produção </a:t>
            </a:r>
            <a:r>
              <a:rPr lang="pt-BR" sz="2200" b="1" dirty="0">
                <a:effectLst>
                  <a:glow rad="190500">
                    <a:schemeClr val="bg1">
                      <a:alpha val="96000"/>
                    </a:schemeClr>
                  </a:glow>
                </a:effectLst>
                <a:latin typeface="Century Gothic" panose="020B0502020202020204" pitchFamily="34" charset="0"/>
              </a:rPr>
              <a:t>vegetal e animal, essenciais à existência </a:t>
            </a:r>
            <a:r>
              <a:rPr lang="pt-BR" sz="2200" b="1" dirty="0" smtClean="0">
                <a:effectLst>
                  <a:glow rad="190500">
                    <a:schemeClr val="bg1">
                      <a:alpha val="96000"/>
                    </a:schemeClr>
                  </a:glow>
                </a:effectLst>
                <a:latin typeface="Century Gothic" panose="020B0502020202020204" pitchFamily="34" charset="0"/>
              </a:rPr>
              <a:t>Humana</a:t>
            </a:r>
            <a:r>
              <a:rPr lang="pt-BR" sz="2200" b="1" dirty="0">
                <a:effectLst>
                  <a:glow rad="190500">
                    <a:schemeClr val="bg1">
                      <a:alpha val="96000"/>
                    </a:schemeClr>
                  </a:glow>
                </a:effectLst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pt-BR" b="1" dirty="0" smtClean="0">
                <a:effectLst>
                  <a:glow rad="190500">
                    <a:schemeClr val="bg1">
                      <a:alpha val="96000"/>
                    </a:schemeClr>
                  </a:glow>
                </a:effectLst>
                <a:latin typeface="Century Gothic" panose="020B0502020202020204" pitchFamily="34" charset="0"/>
              </a:rPr>
              <a:t>.</a:t>
            </a:r>
            <a:endParaRPr lang="pt-BR" b="1" dirty="0">
              <a:effectLst>
                <a:glow rad="190500">
                  <a:schemeClr val="bg1">
                    <a:alpha val="96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237067"/>
            <a:ext cx="4932608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Segurança Alimentar</a:t>
            </a:r>
            <a:endParaRPr lang="pt-BR" sz="4000" b="1" dirty="0"/>
          </a:p>
        </p:txBody>
      </p:sp>
      <p:grpSp>
        <p:nvGrpSpPr>
          <p:cNvPr id="12" name="Grupo 11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13" name="Elipse 12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4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17" name="Elipse 16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8" name="Imagem 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9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237067"/>
            <a:ext cx="4932608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Política Agrícola</a:t>
            </a:r>
            <a:endParaRPr lang="pt-BR" sz="4000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12" name="Elipse 11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3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16" name="Elipse 15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7" name="Imagem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o 17"/>
          <p:cNvGrpSpPr/>
          <p:nvPr/>
        </p:nvGrpSpPr>
        <p:grpSpPr>
          <a:xfrm>
            <a:off x="6561957" y="1352752"/>
            <a:ext cx="4104456" cy="2006672"/>
            <a:chOff x="467544" y="1412776"/>
            <a:chExt cx="4104456" cy="2006672"/>
          </a:xfrm>
        </p:grpSpPr>
        <p:sp>
          <p:nvSpPr>
            <p:cNvPr id="19" name="CaixaDeTexto 18"/>
            <p:cNvSpPr txBox="1"/>
            <p:nvPr/>
          </p:nvSpPr>
          <p:spPr>
            <a:xfrm>
              <a:off x="1331640" y="1556792"/>
              <a:ext cx="27363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77800" indent="-177800" algn="l">
                <a:spcBef>
                  <a:spcPts val="600"/>
                </a:spcBef>
                <a:buFont typeface="Wingdings" pitchFamily="2" charset="2"/>
                <a:buChar char="§"/>
                <a:defRPr sz="1600">
                  <a:solidFill>
                    <a:srgbClr val="4D4D4D"/>
                  </a:solidFill>
                  <a:latin typeface="Century Gothic" pitchFamily="34" charset="0"/>
                  <a:cs typeface="Arial"/>
                </a:defRPr>
              </a:lvl1pPr>
            </a:lstStyle>
            <a:p>
              <a:pPr marL="0" indent="0">
                <a:buNone/>
              </a:pPr>
              <a:r>
                <a:rPr lang="pt-BR" sz="2400" b="1" dirty="0"/>
                <a:t>Política Agrícola Art. 187 da CF/88</a:t>
              </a: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412776"/>
              <a:ext cx="792088" cy="792088"/>
            </a:xfrm>
            <a:prstGeom prst="rect">
              <a:avLst/>
            </a:prstGeom>
          </p:spPr>
        </p:pic>
        <p:sp>
          <p:nvSpPr>
            <p:cNvPr id="21" name="Retângulo 20"/>
            <p:cNvSpPr/>
            <p:nvPr/>
          </p:nvSpPr>
          <p:spPr>
            <a:xfrm>
              <a:off x="649659" y="2429946"/>
              <a:ext cx="3922341" cy="989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ct val="50000"/>
                </a:spcAft>
                <a:buClr>
                  <a:srgbClr val="000066"/>
                </a:buClr>
                <a:defRPr/>
              </a:pPr>
              <a:r>
                <a:rPr lang="pt-BR" sz="2200" b="1" dirty="0">
                  <a:solidFill>
                    <a:prstClr val="black"/>
                  </a:solidFill>
                </a:rPr>
                <a:t>1. Inciso V – Seguro Agrícola</a:t>
              </a:r>
            </a:p>
            <a:p>
              <a:pPr algn="just"/>
              <a:r>
                <a:rPr lang="pt-BR" sz="2200" b="1" dirty="0">
                  <a:solidFill>
                    <a:prstClr val="black"/>
                  </a:solidFill>
                </a:rPr>
                <a:t>2. Outras Políticas </a:t>
              </a:r>
            </a:p>
          </p:txBody>
        </p:sp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04" t="52557" r="38156" b="8090"/>
          <a:stretch>
            <a:fillRect/>
          </a:stretch>
        </p:blipFill>
        <p:spPr bwMode="auto">
          <a:xfrm>
            <a:off x="3630613" y="3733977"/>
            <a:ext cx="32575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0" y="1281290"/>
            <a:ext cx="736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473378"/>
            <a:ext cx="5024438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0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1" y="237067"/>
            <a:ext cx="6339073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Objetivos do Seguro Agrícola</a:t>
            </a:r>
            <a:endParaRPr lang="pt-BR" sz="4000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12" name="Elipse 11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3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5022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16" name="Elipse 15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7" name="Imagem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tângulo 24"/>
          <p:cNvSpPr/>
          <p:nvPr/>
        </p:nvSpPr>
        <p:spPr>
          <a:xfrm>
            <a:off x="1703511" y="1696901"/>
            <a:ext cx="6882223" cy="369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ct val="5000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pt-BR" sz="2200" b="1" dirty="0">
                <a:solidFill>
                  <a:prstClr val="black"/>
                </a:solidFill>
              </a:rPr>
              <a:t>Estabilidade</a:t>
            </a:r>
            <a:r>
              <a:rPr lang="pt-BR" sz="2200" dirty="0">
                <a:solidFill>
                  <a:prstClr val="black"/>
                </a:solidFill>
              </a:rPr>
              <a:t> Econômica do produtor Rural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</a:rPr>
              <a:t>Indutor do </a:t>
            </a:r>
            <a:r>
              <a:rPr lang="pt-BR" sz="2200" b="1" dirty="0">
                <a:solidFill>
                  <a:prstClr val="black"/>
                </a:solidFill>
              </a:rPr>
              <a:t>Desenvolvimento de Tecnologia </a:t>
            </a:r>
            <a:r>
              <a:rPr lang="pt-BR" sz="2200" dirty="0">
                <a:solidFill>
                  <a:prstClr val="black"/>
                </a:solidFill>
              </a:rPr>
              <a:t>no Campo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2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</a:rPr>
              <a:t>Manutenção de </a:t>
            </a:r>
            <a:r>
              <a:rPr lang="pt-BR" sz="2200" b="1" dirty="0">
                <a:solidFill>
                  <a:prstClr val="black"/>
                </a:solidFill>
              </a:rPr>
              <a:t>Emprego</a:t>
            </a:r>
            <a:r>
              <a:rPr lang="pt-BR" sz="2200" dirty="0">
                <a:solidFill>
                  <a:prstClr val="black"/>
                </a:solidFill>
              </a:rPr>
              <a:t> no Campo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2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200" b="1" dirty="0">
                <a:solidFill>
                  <a:prstClr val="black"/>
                </a:solidFill>
              </a:rPr>
              <a:t>Proteção</a:t>
            </a:r>
            <a:r>
              <a:rPr lang="pt-BR" sz="2200" dirty="0">
                <a:solidFill>
                  <a:prstClr val="black"/>
                </a:solidFill>
              </a:rPr>
              <a:t> da </a:t>
            </a:r>
            <a:r>
              <a:rPr lang="pt-BR" sz="2200" b="1" dirty="0">
                <a:solidFill>
                  <a:prstClr val="black"/>
                </a:solidFill>
              </a:rPr>
              <a:t>Produção ou da Renda </a:t>
            </a:r>
            <a:r>
              <a:rPr lang="pt-BR" sz="2200" dirty="0">
                <a:solidFill>
                  <a:prstClr val="black"/>
                </a:solidFill>
              </a:rPr>
              <a:t>do Produtor Rural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2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200" b="1" dirty="0">
                <a:solidFill>
                  <a:prstClr val="black"/>
                </a:solidFill>
              </a:rPr>
              <a:t>Proteção</a:t>
            </a:r>
            <a:r>
              <a:rPr lang="pt-BR" sz="2200" dirty="0">
                <a:solidFill>
                  <a:prstClr val="black"/>
                </a:solidFill>
              </a:rPr>
              <a:t> da Oferta de Crédito para o Produtor Rural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2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</a:rPr>
              <a:t>Equalização do </a:t>
            </a:r>
            <a:r>
              <a:rPr lang="pt-BR" sz="2200" b="1" dirty="0">
                <a:solidFill>
                  <a:prstClr val="black"/>
                </a:solidFill>
              </a:rPr>
              <a:t>Orçamento</a:t>
            </a:r>
            <a:r>
              <a:rPr lang="pt-BR" sz="2200" dirty="0">
                <a:solidFill>
                  <a:prstClr val="black"/>
                </a:solidFill>
              </a:rPr>
              <a:t> do Governo</a:t>
            </a:r>
            <a:endParaRPr lang="pt-BR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1" y="237067"/>
            <a:ext cx="7738713" cy="9179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Subvenção ao Prêmio do Seguro</a:t>
            </a:r>
            <a:endParaRPr lang="pt-BR" sz="4000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12" name="Elipse 11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3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465937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16" name="Elipse 15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7" name="Imagem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o explicativo retangular 1"/>
          <p:cNvSpPr/>
          <p:nvPr/>
        </p:nvSpPr>
        <p:spPr>
          <a:xfrm>
            <a:off x="1753793" y="2001328"/>
            <a:ext cx="3974148" cy="3312544"/>
          </a:xfrm>
          <a:prstGeom prst="wedgeRectCallout">
            <a:avLst>
              <a:gd name="adj1" fmla="val 85619"/>
              <a:gd name="adj2" fmla="val -57812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200" dirty="0">
                <a:solidFill>
                  <a:prstClr val="white"/>
                </a:solidFill>
              </a:rPr>
              <a:t>Incentiva  a </a:t>
            </a:r>
            <a:r>
              <a:rPr lang="pt-BR" sz="2200" b="1" dirty="0">
                <a:solidFill>
                  <a:prstClr val="white"/>
                </a:solidFill>
              </a:rPr>
              <a:t>demanda</a:t>
            </a:r>
            <a:r>
              <a:rPr lang="pt-BR" sz="2200" dirty="0">
                <a:solidFill>
                  <a:prstClr val="white"/>
                </a:solidFill>
              </a:rPr>
              <a:t> pelo   Seguro Agrícola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200" dirty="0">
                <a:solidFill>
                  <a:prstClr val="white"/>
                </a:solidFill>
              </a:rPr>
              <a:t>Garante a </a:t>
            </a:r>
            <a:r>
              <a:rPr lang="pt-BR" sz="2200" b="1" dirty="0">
                <a:solidFill>
                  <a:prstClr val="white"/>
                </a:solidFill>
              </a:rPr>
              <a:t>expansão</a:t>
            </a:r>
            <a:r>
              <a:rPr lang="pt-BR" sz="2200" dirty="0">
                <a:solidFill>
                  <a:prstClr val="white"/>
                </a:solidFill>
              </a:rPr>
              <a:t> e continuidade do Seguro Agrícola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200" dirty="0">
                <a:solidFill>
                  <a:prstClr val="white"/>
                </a:solidFill>
              </a:rPr>
              <a:t>Propicia a evolução e o desenvolvimento de </a:t>
            </a:r>
            <a:r>
              <a:rPr lang="pt-BR" sz="2200" b="1" dirty="0">
                <a:solidFill>
                  <a:prstClr val="white"/>
                </a:solidFill>
              </a:rPr>
              <a:t>novos </a:t>
            </a:r>
            <a:r>
              <a:rPr lang="pt-BR" sz="2200" b="1" dirty="0" smtClean="0">
                <a:solidFill>
                  <a:prstClr val="white"/>
                </a:solidFill>
              </a:rPr>
              <a:t>produtos</a:t>
            </a:r>
            <a:endParaRPr lang="pt-BR" sz="2200" b="1" dirty="0">
              <a:solidFill>
                <a:prstClr val="white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18" t="9933"/>
          <a:stretch/>
        </p:blipFill>
        <p:spPr>
          <a:xfrm>
            <a:off x="6517043" y="209300"/>
            <a:ext cx="4030959" cy="6177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5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82"/>
            <a:ext cx="12192000" cy="14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1" y="237067"/>
            <a:ext cx="7108167" cy="9313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/>
              <a:t>Função do Fundo de Catástrofe</a:t>
            </a:r>
            <a:endParaRPr lang="pt-BR" sz="4000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10138503" y="100347"/>
            <a:ext cx="1956593" cy="1149697"/>
            <a:chOff x="7339806" y="119063"/>
            <a:chExt cx="1743075" cy="1149697"/>
          </a:xfrm>
        </p:grpSpPr>
        <p:sp>
          <p:nvSpPr>
            <p:cNvPr id="12" name="Elipse 11"/>
            <p:cNvSpPr/>
            <p:nvPr/>
          </p:nvSpPr>
          <p:spPr>
            <a:xfrm>
              <a:off x="7454900" y="119063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3" name="Picture 2" descr="http://estatisticas.cnseg.org.br/img/logotipo-CNse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06" y="287684"/>
              <a:ext cx="1743075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457145"/>
            <a:ext cx="12192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240904" y="5751247"/>
            <a:ext cx="1512888" cy="979487"/>
            <a:chOff x="122371" y="5753762"/>
            <a:chExt cx="1512888" cy="979487"/>
          </a:xfrm>
        </p:grpSpPr>
        <p:sp>
          <p:nvSpPr>
            <p:cNvPr id="16" name="Elipse 15"/>
            <p:cNvSpPr/>
            <p:nvPr/>
          </p:nvSpPr>
          <p:spPr>
            <a:xfrm>
              <a:off x="122371" y="5753762"/>
              <a:ext cx="1512888" cy="9794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7" name="Imagem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9" y="6067812"/>
              <a:ext cx="1368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upo 18"/>
          <p:cNvGrpSpPr/>
          <p:nvPr/>
        </p:nvGrpSpPr>
        <p:grpSpPr>
          <a:xfrm>
            <a:off x="1991544" y="2204864"/>
            <a:ext cx="8152034" cy="3096344"/>
            <a:chOff x="467544" y="2204864"/>
            <a:chExt cx="8152034" cy="3096344"/>
          </a:xfrm>
        </p:grpSpPr>
        <p:sp>
          <p:nvSpPr>
            <p:cNvPr id="20" name="Retângulo de cantos arredondados 19"/>
            <p:cNvSpPr/>
            <p:nvPr/>
          </p:nvSpPr>
          <p:spPr>
            <a:xfrm>
              <a:off x="2847401" y="2204864"/>
              <a:ext cx="3455796" cy="1080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itchFamily="34" charset="0"/>
                </a:rPr>
                <a:t>FUNDO DE CATÁSTROFE AGRÍCOLA</a:t>
              </a:r>
            </a:p>
          </p:txBody>
        </p:sp>
        <p:cxnSp>
          <p:nvCxnSpPr>
            <p:cNvPr id="21" name="Conector de seta reta 20"/>
            <p:cNvCxnSpPr>
              <a:stCxn id="20" idx="2"/>
            </p:cNvCxnSpPr>
            <p:nvPr/>
          </p:nvCxnSpPr>
          <p:spPr>
            <a:xfrm flipH="1">
              <a:off x="1750536" y="3284864"/>
              <a:ext cx="2824763" cy="3602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>
              <a:stCxn id="20" idx="2"/>
            </p:cNvCxnSpPr>
            <p:nvPr/>
          </p:nvCxnSpPr>
          <p:spPr>
            <a:xfrm>
              <a:off x="4575299" y="3284864"/>
              <a:ext cx="20452" cy="49148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/>
            <p:cNvCxnSpPr>
              <a:stCxn id="20" idx="2"/>
            </p:cNvCxnSpPr>
            <p:nvPr/>
          </p:nvCxnSpPr>
          <p:spPr>
            <a:xfrm>
              <a:off x="4575299" y="3284864"/>
              <a:ext cx="2718098" cy="36016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o 23"/>
            <p:cNvGrpSpPr/>
            <p:nvPr/>
          </p:nvGrpSpPr>
          <p:grpSpPr>
            <a:xfrm flipH="1">
              <a:off x="467544" y="3817842"/>
              <a:ext cx="2391389" cy="1483366"/>
              <a:chOff x="5345982" y="2257425"/>
              <a:chExt cx="2813401" cy="1483366"/>
            </a:xfrm>
          </p:grpSpPr>
          <p:pic>
            <p:nvPicPr>
              <p:cNvPr id="31" name="Imagem 30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9584" t="32361" r="5312" b="10972"/>
              <a:stretch/>
            </p:blipFill>
            <p:spPr>
              <a:xfrm>
                <a:off x="5345982" y="2257425"/>
                <a:ext cx="2813401" cy="1483366"/>
              </a:xfrm>
              <a:prstGeom prst="rect">
                <a:avLst/>
              </a:prstGeom>
            </p:spPr>
          </p:pic>
          <p:sp>
            <p:nvSpPr>
              <p:cNvPr id="32" name="CaixaDeTexto 31"/>
              <p:cNvSpPr txBox="1"/>
              <p:nvPr/>
            </p:nvSpPr>
            <p:spPr>
              <a:xfrm>
                <a:off x="5617919" y="2356729"/>
                <a:ext cx="245674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</a:pPr>
                <a:r>
                  <a:rPr lang="pt-BR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Incentiva  a </a:t>
                </a:r>
                <a:r>
                  <a:rPr lang="pt-BR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oferta</a:t>
                </a:r>
                <a:r>
                  <a:rPr lang="pt-BR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pelas Seguradoras e Resseguradores</a:t>
                </a:r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 flipH="1">
              <a:off x="3416573" y="3817842"/>
              <a:ext cx="2391389" cy="1483366"/>
              <a:chOff x="5345982" y="2257425"/>
              <a:chExt cx="2813401" cy="1483366"/>
            </a:xfrm>
          </p:grpSpPr>
          <p:pic>
            <p:nvPicPr>
              <p:cNvPr id="29" name="Imagem 28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9584" t="32361" r="5312" b="10972"/>
              <a:stretch/>
            </p:blipFill>
            <p:spPr>
              <a:xfrm>
                <a:off x="5345982" y="2257425"/>
                <a:ext cx="2813401" cy="1483366"/>
              </a:xfrm>
              <a:prstGeom prst="rect">
                <a:avLst/>
              </a:prstGeom>
            </p:spPr>
          </p:pic>
          <p:sp>
            <p:nvSpPr>
              <p:cNvPr id="30" name="CaixaDeTexto 29"/>
              <p:cNvSpPr txBox="1"/>
              <p:nvPr/>
            </p:nvSpPr>
            <p:spPr>
              <a:xfrm>
                <a:off x="5617920" y="2356729"/>
                <a:ext cx="245674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</a:pPr>
                <a:r>
                  <a:rPr lang="pt-BR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Garante a </a:t>
                </a:r>
                <a:r>
                  <a:rPr lang="pt-BR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expansão e a continuidade </a:t>
                </a:r>
                <a:r>
                  <a:rPr lang="pt-BR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do Seguro Agrícola</a:t>
                </a: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 flipH="1">
              <a:off x="6228189" y="3817842"/>
              <a:ext cx="2391389" cy="1483366"/>
              <a:chOff x="5345982" y="2257425"/>
              <a:chExt cx="2813401" cy="1483366"/>
            </a:xfrm>
          </p:grpSpPr>
          <p:pic>
            <p:nvPicPr>
              <p:cNvPr id="27" name="Imagem 26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9584" t="32361" r="5312" b="10972"/>
              <a:stretch/>
            </p:blipFill>
            <p:spPr>
              <a:xfrm>
                <a:off x="5345982" y="2257425"/>
                <a:ext cx="2813401" cy="1483366"/>
              </a:xfrm>
              <a:prstGeom prst="rect">
                <a:avLst/>
              </a:prstGeom>
            </p:spPr>
          </p:pic>
          <p:sp>
            <p:nvSpPr>
              <p:cNvPr id="28" name="CaixaDeTexto 27"/>
              <p:cNvSpPr txBox="1"/>
              <p:nvPr/>
            </p:nvSpPr>
            <p:spPr>
              <a:xfrm>
                <a:off x="5617920" y="2356729"/>
                <a:ext cx="245674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</a:pPr>
                <a:r>
                  <a:rPr lang="pt-BR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Garante a </a:t>
                </a:r>
                <a:r>
                  <a:rPr lang="pt-BR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Equalização</a:t>
                </a:r>
                <a:r>
                  <a:rPr lang="pt-BR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do Orçamento do Governo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60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1147</Words>
  <Application>Microsoft Office PowerPoint</Application>
  <PresentationFormat>Widescreen</PresentationFormat>
  <Paragraphs>130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Bauhaus 93</vt:lpstr>
      <vt:lpstr>Calibri</vt:lpstr>
      <vt:lpstr>Calibri Light</vt:lpstr>
      <vt:lpstr>Century Gothic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BB Mapfre Seguros S/A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Arruda Milani</dc:creator>
  <cp:lastModifiedBy>Leomar Diniz</cp:lastModifiedBy>
  <cp:revision>148</cp:revision>
  <cp:lastPrinted>2016-07-11T20:51:08Z</cp:lastPrinted>
  <dcterms:created xsi:type="dcterms:W3CDTF">2016-06-09T14:12:52Z</dcterms:created>
  <dcterms:modified xsi:type="dcterms:W3CDTF">2016-07-13T23:10:01Z</dcterms:modified>
</cp:coreProperties>
</file>