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4" r:id="rId8"/>
    <p:sldId id="261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N° de Auditores-Fiscais do Trabalho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Planilha1!$A$2:$A$17</c:f>
              <c:strCache>
                <c:ptCount val="1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2023*</c:v>
                </c:pt>
              </c:strCache>
            </c:strRef>
          </c:cat>
          <c:val>
            <c:numRef>
              <c:f>Planilha1!$B$2:$B$17</c:f>
              <c:numCache>
                <c:formatCode>General</c:formatCode>
                <c:ptCount val="16"/>
                <c:pt idx="0">
                  <c:v>3144</c:v>
                </c:pt>
                <c:pt idx="1">
                  <c:v>2985</c:v>
                </c:pt>
                <c:pt idx="2">
                  <c:v>3041</c:v>
                </c:pt>
                <c:pt idx="3">
                  <c:v>3097</c:v>
                </c:pt>
                <c:pt idx="4">
                  <c:v>2945</c:v>
                </c:pt>
                <c:pt idx="5" formatCode="#,##0">
                  <c:v>2787</c:v>
                </c:pt>
                <c:pt idx="6" formatCode="#,##0">
                  <c:v>2716</c:v>
                </c:pt>
                <c:pt idx="7" formatCode="#,##0">
                  <c:v>2551</c:v>
                </c:pt>
                <c:pt idx="8" formatCode="#,##0">
                  <c:v>2497</c:v>
                </c:pt>
                <c:pt idx="9" formatCode="#,##0">
                  <c:v>2365</c:v>
                </c:pt>
                <c:pt idx="10" formatCode="#,##0">
                  <c:v>2262</c:v>
                </c:pt>
                <c:pt idx="11" formatCode="#,##0">
                  <c:v>2138</c:v>
                </c:pt>
                <c:pt idx="12" formatCode="#,##0">
                  <c:v>2057</c:v>
                </c:pt>
                <c:pt idx="13" formatCode="#,##0">
                  <c:v>2010</c:v>
                </c:pt>
                <c:pt idx="14" formatCode="#,##0">
                  <c:v>1951</c:v>
                </c:pt>
                <c:pt idx="15">
                  <c:v>1924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1D-48F3-99D3-850BC0991C2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17567944"/>
        <c:axId val="617563352"/>
      </c:lineChart>
      <c:catAx>
        <c:axId val="61756794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17563352"/>
        <c:crosses val="autoZero"/>
        <c:auto val="1"/>
        <c:lblAlgn val="ctr"/>
        <c:lblOffset val="100"/>
        <c:noMultiLvlLbl val="0"/>
      </c:catAx>
      <c:valAx>
        <c:axId val="617563352"/>
        <c:scaling>
          <c:orientation val="minMax"/>
          <c:min val="190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1756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NULL"/><Relationship Id="rId1" Type="http://schemas.openxmlformats.org/officeDocument/2006/relationships/image" Target="../media/image2.png"/><Relationship Id="rId6" Type="http://schemas.openxmlformats.org/officeDocument/2006/relationships/image" Target="NULL"/><Relationship Id="rId5" Type="http://schemas.openxmlformats.org/officeDocument/2006/relationships/image" Target="../media/image4.png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NULL"/><Relationship Id="rId1" Type="http://schemas.openxmlformats.org/officeDocument/2006/relationships/image" Target="../media/image2.png"/><Relationship Id="rId6" Type="http://schemas.openxmlformats.org/officeDocument/2006/relationships/image" Target="NULL"/><Relationship Id="rId5" Type="http://schemas.openxmlformats.org/officeDocument/2006/relationships/image" Target="../media/image4.png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AF2C53-6B8B-4404-94D4-CADEDD0AB4F4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</dgm:pt>
    <dgm:pt modelId="{05E14E44-3E77-46CF-BCEB-C4218F79A4AC}">
      <dgm:prSet phldrT="[Texto]" custT="1"/>
      <dgm:spPr/>
      <dgm:t>
        <a:bodyPr/>
        <a:lstStyle/>
        <a:p>
          <a:pPr algn="ctr"/>
          <a:r>
            <a:rPr lang="pt-BR" sz="2000" b="1" dirty="0"/>
            <a:t>Ações Fiscais Realizadas </a:t>
          </a:r>
        </a:p>
      </dgm:t>
    </dgm:pt>
    <dgm:pt modelId="{068FE703-10A6-4CD3-B3E1-21F815E4487E}" type="parTrans" cxnId="{ABC8D804-6119-4B2B-9243-72736230AC85}">
      <dgm:prSet/>
      <dgm:spPr/>
      <dgm:t>
        <a:bodyPr/>
        <a:lstStyle/>
        <a:p>
          <a:pPr algn="ctr"/>
          <a:endParaRPr lang="pt-BR"/>
        </a:p>
      </dgm:t>
    </dgm:pt>
    <dgm:pt modelId="{8B541D41-A9C9-4803-8C22-7604EBBC4CB2}" type="sibTrans" cxnId="{ABC8D804-6119-4B2B-9243-72736230AC85}">
      <dgm:prSet/>
      <dgm:spPr/>
      <dgm:t>
        <a:bodyPr/>
        <a:lstStyle/>
        <a:p>
          <a:pPr algn="ctr"/>
          <a:endParaRPr lang="pt-BR"/>
        </a:p>
      </dgm:t>
    </dgm:pt>
    <dgm:pt modelId="{79BB5369-C944-4F47-8404-76720EDEDD30}">
      <dgm:prSet phldrT="[Texto]" custT="1"/>
      <dgm:spPr/>
      <dgm:t>
        <a:bodyPr/>
        <a:lstStyle/>
        <a:p>
          <a:pPr algn="ctr"/>
          <a:r>
            <a:rPr lang="pt-BR" sz="2000" b="1" dirty="0"/>
            <a:t>Notificações de Débitos emitidas</a:t>
          </a:r>
        </a:p>
      </dgm:t>
    </dgm:pt>
    <dgm:pt modelId="{0A77E3A8-6857-4764-9E7A-E16E01266559}" type="parTrans" cxnId="{6741D0AB-34C4-4870-BA4D-FA5A31746E2E}">
      <dgm:prSet/>
      <dgm:spPr/>
      <dgm:t>
        <a:bodyPr/>
        <a:lstStyle/>
        <a:p>
          <a:pPr algn="ctr"/>
          <a:endParaRPr lang="pt-BR"/>
        </a:p>
      </dgm:t>
    </dgm:pt>
    <dgm:pt modelId="{2577400A-1AE5-4CD4-8ECF-CE16AA1B526C}" type="sibTrans" cxnId="{6741D0AB-34C4-4870-BA4D-FA5A31746E2E}">
      <dgm:prSet/>
      <dgm:spPr/>
      <dgm:t>
        <a:bodyPr/>
        <a:lstStyle/>
        <a:p>
          <a:pPr algn="ctr"/>
          <a:endParaRPr lang="pt-BR"/>
        </a:p>
      </dgm:t>
    </dgm:pt>
    <dgm:pt modelId="{D49D9D72-0C0F-4AAD-A7DA-3E156BA16922}">
      <dgm:prSet phldrT="[Texto]" custT="1"/>
      <dgm:spPr/>
      <dgm:t>
        <a:bodyPr/>
        <a:lstStyle/>
        <a:p>
          <a:pPr algn="ctr"/>
          <a:r>
            <a:rPr lang="pt-BR" sz="2000" b="1" dirty="0"/>
            <a:t>Trabalhadores beneficiados em NDFC </a:t>
          </a:r>
        </a:p>
      </dgm:t>
    </dgm:pt>
    <dgm:pt modelId="{D898DA8C-FBEC-41C0-A877-2ACDEC6D58F0}" type="parTrans" cxnId="{FF268D9E-7623-4273-8A07-5A3D1EC7A2D8}">
      <dgm:prSet/>
      <dgm:spPr/>
      <dgm:t>
        <a:bodyPr/>
        <a:lstStyle/>
        <a:p>
          <a:pPr algn="ctr"/>
          <a:endParaRPr lang="pt-BR"/>
        </a:p>
      </dgm:t>
    </dgm:pt>
    <dgm:pt modelId="{0339834B-1859-4134-A407-21C69FF3AC44}" type="sibTrans" cxnId="{FF268D9E-7623-4273-8A07-5A3D1EC7A2D8}">
      <dgm:prSet/>
      <dgm:spPr/>
      <dgm:t>
        <a:bodyPr/>
        <a:lstStyle/>
        <a:p>
          <a:pPr algn="ctr"/>
          <a:endParaRPr lang="pt-BR"/>
        </a:p>
      </dgm:t>
    </dgm:pt>
    <dgm:pt modelId="{E10D04BC-D2DD-43BD-AC38-F93570D1B8E4}">
      <dgm:prSet phldrT="[Texto]" custT="1"/>
      <dgm:spPr/>
      <dgm:t>
        <a:bodyPr/>
        <a:lstStyle/>
        <a:p>
          <a:pPr algn="ctr"/>
          <a:r>
            <a:rPr lang="pt-BR" sz="2000" b="1" dirty="0"/>
            <a:t>Valor de FGTS Recolhido sob Ação Fiscal </a:t>
          </a:r>
        </a:p>
      </dgm:t>
    </dgm:pt>
    <dgm:pt modelId="{B79FADEB-CDD8-42A6-A065-73BB5D025C0E}" type="parTrans" cxnId="{AAE25AF5-4446-464E-B0E1-755232FDD72D}">
      <dgm:prSet/>
      <dgm:spPr/>
      <dgm:t>
        <a:bodyPr/>
        <a:lstStyle/>
        <a:p>
          <a:pPr algn="ctr"/>
          <a:endParaRPr lang="pt-BR"/>
        </a:p>
      </dgm:t>
    </dgm:pt>
    <dgm:pt modelId="{987E080E-9471-4854-853F-CC029AED7285}" type="sibTrans" cxnId="{AAE25AF5-4446-464E-B0E1-755232FDD72D}">
      <dgm:prSet/>
      <dgm:spPr/>
      <dgm:t>
        <a:bodyPr/>
        <a:lstStyle/>
        <a:p>
          <a:pPr algn="ctr"/>
          <a:endParaRPr lang="pt-BR"/>
        </a:p>
      </dgm:t>
    </dgm:pt>
    <dgm:pt modelId="{F89AE88C-265B-4EBD-9814-8BF528FB5849}">
      <dgm:prSet phldrT="[Texto]" custT="1"/>
      <dgm:spPr/>
      <dgm:t>
        <a:bodyPr/>
        <a:lstStyle/>
        <a:p>
          <a:pPr algn="ctr"/>
          <a:r>
            <a:rPr lang="pt-BR" sz="2000" b="1" dirty="0"/>
            <a:t>Valor de FGTS Notificado</a:t>
          </a:r>
        </a:p>
      </dgm:t>
    </dgm:pt>
    <dgm:pt modelId="{790D2882-3A04-4766-B2A2-DB2D0359CD3D}" type="parTrans" cxnId="{F03318E8-37F9-40CF-8B7E-99B55A422D65}">
      <dgm:prSet/>
      <dgm:spPr/>
      <dgm:t>
        <a:bodyPr/>
        <a:lstStyle/>
        <a:p>
          <a:pPr algn="ctr"/>
          <a:endParaRPr lang="pt-BR"/>
        </a:p>
      </dgm:t>
    </dgm:pt>
    <dgm:pt modelId="{DB56FE47-52AE-4940-90BE-6785A73B7048}" type="sibTrans" cxnId="{F03318E8-37F9-40CF-8B7E-99B55A422D65}">
      <dgm:prSet/>
      <dgm:spPr/>
      <dgm:t>
        <a:bodyPr/>
        <a:lstStyle/>
        <a:p>
          <a:pPr algn="ctr"/>
          <a:endParaRPr lang="pt-BR"/>
        </a:p>
      </dgm:t>
    </dgm:pt>
    <dgm:pt modelId="{2004B663-6C13-4A57-B362-6A5F5CAB39FA}">
      <dgm:prSet/>
      <dgm:spPr/>
      <dgm:t>
        <a:bodyPr/>
        <a:lstStyle/>
        <a:p>
          <a:pPr algn="ctr">
            <a:buNone/>
          </a:pPr>
          <a:r>
            <a:rPr lang="pt-BR" b="1" dirty="0"/>
            <a:t>16.736</a:t>
          </a:r>
        </a:p>
      </dgm:t>
    </dgm:pt>
    <dgm:pt modelId="{EC2D3EF1-B0C4-4F8E-AC90-7E4A77EF5DB1}" type="parTrans" cxnId="{3A72F1FB-4649-4843-AABF-A2E4BD56F922}">
      <dgm:prSet/>
      <dgm:spPr/>
      <dgm:t>
        <a:bodyPr/>
        <a:lstStyle/>
        <a:p>
          <a:pPr algn="ctr"/>
          <a:endParaRPr lang="pt-BR"/>
        </a:p>
      </dgm:t>
    </dgm:pt>
    <dgm:pt modelId="{B5C9C75A-CDC5-4580-9678-B505283F12D3}" type="sibTrans" cxnId="{3A72F1FB-4649-4843-AABF-A2E4BD56F922}">
      <dgm:prSet/>
      <dgm:spPr/>
      <dgm:t>
        <a:bodyPr/>
        <a:lstStyle/>
        <a:p>
          <a:pPr algn="ctr"/>
          <a:endParaRPr lang="pt-BR"/>
        </a:p>
      </dgm:t>
    </dgm:pt>
    <dgm:pt modelId="{7C89CB42-430C-4DA5-ACAC-103DEBA9F6D3}">
      <dgm:prSet/>
      <dgm:spPr/>
      <dgm:t>
        <a:bodyPr/>
        <a:lstStyle/>
        <a:p>
          <a:pPr algn="ctr">
            <a:buNone/>
          </a:pPr>
          <a:r>
            <a:rPr lang="pt-BR" b="1" dirty="0"/>
            <a:t>13.700</a:t>
          </a:r>
        </a:p>
      </dgm:t>
    </dgm:pt>
    <dgm:pt modelId="{80114714-0757-4AAB-BD3C-BC78E92EA5DD}" type="parTrans" cxnId="{43A1686B-C624-458F-AA3C-57515D089170}">
      <dgm:prSet/>
      <dgm:spPr/>
      <dgm:t>
        <a:bodyPr/>
        <a:lstStyle/>
        <a:p>
          <a:pPr algn="ctr"/>
          <a:endParaRPr lang="pt-BR"/>
        </a:p>
      </dgm:t>
    </dgm:pt>
    <dgm:pt modelId="{497A45B6-76CC-45E4-B8F8-0A44B73304C8}" type="sibTrans" cxnId="{43A1686B-C624-458F-AA3C-57515D089170}">
      <dgm:prSet/>
      <dgm:spPr/>
      <dgm:t>
        <a:bodyPr/>
        <a:lstStyle/>
        <a:p>
          <a:pPr algn="ctr"/>
          <a:endParaRPr lang="pt-BR"/>
        </a:p>
      </dgm:t>
    </dgm:pt>
    <dgm:pt modelId="{5FFA237B-A11E-400E-9DB0-60D944CB3352}">
      <dgm:prSet/>
      <dgm:spPr/>
      <dgm:t>
        <a:bodyPr/>
        <a:lstStyle/>
        <a:p>
          <a:pPr algn="ctr">
            <a:buNone/>
          </a:pPr>
          <a:r>
            <a:rPr lang="pt-BR" b="1" dirty="0">
              <a:solidFill>
                <a:schemeClr val="tx1"/>
              </a:solidFill>
            </a:rPr>
            <a:t>1.278.884</a:t>
          </a:r>
        </a:p>
      </dgm:t>
    </dgm:pt>
    <dgm:pt modelId="{EB47CFE1-AB31-46B4-BA4E-D32DD3517DEB}" type="parTrans" cxnId="{FEFA34B6-4853-4418-9613-DDA8B436A128}">
      <dgm:prSet/>
      <dgm:spPr/>
      <dgm:t>
        <a:bodyPr/>
        <a:lstStyle/>
        <a:p>
          <a:pPr algn="ctr"/>
          <a:endParaRPr lang="pt-BR"/>
        </a:p>
      </dgm:t>
    </dgm:pt>
    <dgm:pt modelId="{3D8E0535-9C73-430A-A80F-90C05073FA7C}" type="sibTrans" cxnId="{FEFA34B6-4853-4418-9613-DDA8B436A128}">
      <dgm:prSet/>
      <dgm:spPr/>
      <dgm:t>
        <a:bodyPr/>
        <a:lstStyle/>
        <a:p>
          <a:pPr algn="ctr"/>
          <a:endParaRPr lang="pt-BR"/>
        </a:p>
      </dgm:t>
    </dgm:pt>
    <dgm:pt modelId="{8DF53026-A25C-4B19-B7C4-6320C9C79105}">
      <dgm:prSet custT="1"/>
      <dgm:spPr/>
      <dgm:t>
        <a:bodyPr/>
        <a:lstStyle/>
        <a:p>
          <a:pPr>
            <a:buNone/>
          </a:pPr>
          <a:r>
            <a:rPr lang="pt-BR" sz="3400" b="1" dirty="0"/>
            <a:t>R$111,2</a:t>
          </a:r>
          <a:r>
            <a:rPr lang="pt-BR" sz="2800" b="1" dirty="0"/>
            <a:t> mi</a:t>
          </a:r>
          <a:endParaRPr lang="pt-BR" sz="3400" b="1" dirty="0"/>
        </a:p>
      </dgm:t>
    </dgm:pt>
    <dgm:pt modelId="{04EF2C3E-FC9D-47A1-A6B4-1D7E4BF24648}" type="parTrans" cxnId="{CD7D735B-666F-4063-A6A3-9AEE80A1B8E7}">
      <dgm:prSet/>
      <dgm:spPr/>
      <dgm:t>
        <a:bodyPr/>
        <a:lstStyle/>
        <a:p>
          <a:endParaRPr lang="pt-BR"/>
        </a:p>
      </dgm:t>
    </dgm:pt>
    <dgm:pt modelId="{C04FAEA1-8266-46FF-A9F9-5A9AF058AED4}" type="sibTrans" cxnId="{CD7D735B-666F-4063-A6A3-9AEE80A1B8E7}">
      <dgm:prSet/>
      <dgm:spPr/>
      <dgm:t>
        <a:bodyPr/>
        <a:lstStyle/>
        <a:p>
          <a:endParaRPr lang="pt-BR"/>
        </a:p>
      </dgm:t>
    </dgm:pt>
    <dgm:pt modelId="{68A9E720-51A7-4285-BAA9-CEEBA39EBD7F}">
      <dgm:prSet/>
      <dgm:spPr/>
      <dgm:t>
        <a:bodyPr/>
        <a:lstStyle/>
        <a:p>
          <a:pPr>
            <a:buNone/>
          </a:pPr>
          <a:r>
            <a:rPr lang="pt-BR" b="1" dirty="0"/>
            <a:t>R$ 2,5 bi</a:t>
          </a:r>
        </a:p>
      </dgm:t>
    </dgm:pt>
    <dgm:pt modelId="{30BF0E8F-4100-495F-A503-A0DF8080CEA5}" type="parTrans" cxnId="{B4C7537C-A0F9-4C7F-AAA6-3E9D6C205571}">
      <dgm:prSet/>
      <dgm:spPr/>
      <dgm:t>
        <a:bodyPr/>
        <a:lstStyle/>
        <a:p>
          <a:endParaRPr lang="pt-BR"/>
        </a:p>
      </dgm:t>
    </dgm:pt>
    <dgm:pt modelId="{C4E90E63-BD4F-441A-9079-39F5F507B7DE}" type="sibTrans" cxnId="{B4C7537C-A0F9-4C7F-AAA6-3E9D6C205571}">
      <dgm:prSet/>
      <dgm:spPr/>
      <dgm:t>
        <a:bodyPr/>
        <a:lstStyle/>
        <a:p>
          <a:endParaRPr lang="pt-BR"/>
        </a:p>
      </dgm:t>
    </dgm:pt>
    <dgm:pt modelId="{129BF9C2-0884-48D6-A561-EA1CFC395400}" type="pres">
      <dgm:prSet presAssocID="{80AF2C53-6B8B-4404-94D4-CADEDD0AB4F4}" presName="diagram" presStyleCnt="0">
        <dgm:presLayoutVars>
          <dgm:dir/>
          <dgm:animLvl val="lvl"/>
          <dgm:resizeHandles val="exact"/>
        </dgm:presLayoutVars>
      </dgm:prSet>
      <dgm:spPr/>
    </dgm:pt>
    <dgm:pt modelId="{0E525E7D-E7B8-4489-9B6B-8E277677A26D}" type="pres">
      <dgm:prSet presAssocID="{05E14E44-3E77-46CF-BCEB-C4218F79A4AC}" presName="compNode" presStyleCnt="0"/>
      <dgm:spPr/>
    </dgm:pt>
    <dgm:pt modelId="{81F4E8A4-D492-4C4B-B992-8546ACAB15E2}" type="pres">
      <dgm:prSet presAssocID="{05E14E44-3E77-46CF-BCEB-C4218F79A4AC}" presName="childRect" presStyleLbl="bgAcc1" presStyleIdx="0" presStyleCnt="5" custScaleY="1219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6BD61A-FBCA-47CA-B577-7D6CDAA5C1BB}" type="pres">
      <dgm:prSet presAssocID="{05E14E44-3E77-46CF-BCEB-C4218F79A4A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AC5091-746B-452D-804B-C7504580F227}" type="pres">
      <dgm:prSet presAssocID="{05E14E44-3E77-46CF-BCEB-C4218F79A4AC}" presName="parentRect" presStyleLbl="alignNode1" presStyleIdx="0" presStyleCnt="5" custScaleY="204463" custLinFactNeighborX="-313"/>
      <dgm:spPr/>
      <dgm:t>
        <a:bodyPr/>
        <a:lstStyle/>
        <a:p>
          <a:endParaRPr lang="pt-BR"/>
        </a:p>
      </dgm:t>
    </dgm:pt>
    <dgm:pt modelId="{E28C201B-CC7B-4764-B720-57A4B3D99662}" type="pres">
      <dgm:prSet presAssocID="{05E14E44-3E77-46CF-BCEB-C4218F79A4AC}" presName="adorn" presStyleLbl="fgAccFollowNode1" presStyleIdx="0" presStyleCnt="5" custLinFactNeighborX="-26643" custLinFactNeighborY="1767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statísticas"/>
        </a:ext>
      </dgm:extLst>
    </dgm:pt>
    <dgm:pt modelId="{A07BCEE7-A3F3-4980-99B0-2B8777AF5E6E}" type="pres">
      <dgm:prSet presAssocID="{8B541D41-A9C9-4803-8C22-7604EBBC4CB2}" presName="sibTrans" presStyleLbl="sibTrans2D1" presStyleIdx="0" presStyleCnt="0"/>
      <dgm:spPr/>
      <dgm:t>
        <a:bodyPr/>
        <a:lstStyle/>
        <a:p>
          <a:endParaRPr lang="pt-BR"/>
        </a:p>
      </dgm:t>
    </dgm:pt>
    <dgm:pt modelId="{86DD6CE6-11C9-4123-B718-0C058973D00F}" type="pres">
      <dgm:prSet presAssocID="{79BB5369-C944-4F47-8404-76720EDEDD30}" presName="compNode" presStyleCnt="0"/>
      <dgm:spPr/>
    </dgm:pt>
    <dgm:pt modelId="{EFBDF27E-A18F-4861-8DB2-7011DEA3D803}" type="pres">
      <dgm:prSet presAssocID="{79BB5369-C944-4F47-8404-76720EDEDD30}" presName="childRect" presStyleLbl="bgAcc1" presStyleIdx="1" presStyleCnt="5" custScaleY="12994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71E9842-21EF-4604-8EF2-8FA5BFC269C4}" type="pres">
      <dgm:prSet presAssocID="{79BB5369-C944-4F47-8404-76720EDEDD3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C19832-49ED-4675-9FF5-21C9691F3FD1}" type="pres">
      <dgm:prSet presAssocID="{79BB5369-C944-4F47-8404-76720EDEDD30}" presName="parentRect" presStyleLbl="alignNode1" presStyleIdx="1" presStyleCnt="5" custScaleX="105991" custScaleY="196453"/>
      <dgm:spPr/>
      <dgm:t>
        <a:bodyPr/>
        <a:lstStyle/>
        <a:p>
          <a:endParaRPr lang="pt-BR"/>
        </a:p>
      </dgm:t>
    </dgm:pt>
    <dgm:pt modelId="{F4494F3B-FDEA-4D66-AAFB-9F84831FD535}" type="pres">
      <dgm:prSet presAssocID="{79BB5369-C944-4F47-8404-76720EDEDD30}" presName="adorn" presStyleLbl="fgAccFollowNode1" presStyleIdx="1" presStyleCnt="5" custLinFactNeighborX="-8881" custLinFactNeighborY="11561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o"/>
        </a:ext>
      </dgm:extLst>
    </dgm:pt>
    <dgm:pt modelId="{C8367502-C693-4E16-9825-FAD19F0D805E}" type="pres">
      <dgm:prSet presAssocID="{2577400A-1AE5-4CD4-8ECF-CE16AA1B526C}" presName="sibTrans" presStyleLbl="sibTrans2D1" presStyleIdx="0" presStyleCnt="0"/>
      <dgm:spPr/>
      <dgm:t>
        <a:bodyPr/>
        <a:lstStyle/>
        <a:p>
          <a:endParaRPr lang="pt-BR"/>
        </a:p>
      </dgm:t>
    </dgm:pt>
    <dgm:pt modelId="{D904008A-67FE-47D3-B6FD-217C75EF7CDE}" type="pres">
      <dgm:prSet presAssocID="{D49D9D72-0C0F-4AAD-A7DA-3E156BA16922}" presName="compNode" presStyleCnt="0"/>
      <dgm:spPr/>
    </dgm:pt>
    <dgm:pt modelId="{1C7DF16F-4EF6-4662-98AA-B3B0A919913E}" type="pres">
      <dgm:prSet presAssocID="{D49D9D72-0C0F-4AAD-A7DA-3E156BA16922}" presName="childRect" presStyleLbl="bgAcc1" presStyleIdx="2" presStyleCnt="5" custScaleX="115463" custScaleY="105900" custLinFactNeighborX="-4981" custLinFactNeighborY="-742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A09A6C-CBCA-43D4-8222-80AE11D471A3}" type="pres">
      <dgm:prSet presAssocID="{D49D9D72-0C0F-4AAD-A7DA-3E156BA1692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2C962F-058F-4232-BCE4-27E4794F2E1B}" type="pres">
      <dgm:prSet presAssocID="{D49D9D72-0C0F-4AAD-A7DA-3E156BA16922}" presName="parentRect" presStyleLbl="alignNode1" presStyleIdx="2" presStyleCnt="5" custScaleX="122390" custScaleY="194721" custLinFactNeighborX="-4981" custLinFactNeighborY="18589"/>
      <dgm:spPr/>
      <dgm:t>
        <a:bodyPr/>
        <a:lstStyle/>
        <a:p>
          <a:endParaRPr lang="pt-BR"/>
        </a:p>
      </dgm:t>
    </dgm:pt>
    <dgm:pt modelId="{FFE4DC4B-87CF-4E24-A2F4-778FF1567E5F}" type="pres">
      <dgm:prSet presAssocID="{D49D9D72-0C0F-4AAD-A7DA-3E156BA16922}" presName="adorn" presStyleLbl="fgAccFollowNode1" presStyleIdx="2" presStyleCnt="5" custLinFactNeighborX="-17977" custLinFactNeighborY="2433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ldador"/>
        </a:ext>
      </dgm:extLst>
    </dgm:pt>
    <dgm:pt modelId="{885EFFF5-3BDA-4DAA-A197-FF24D0C10A9E}" type="pres">
      <dgm:prSet presAssocID="{0339834B-1859-4134-A407-21C69FF3AC44}" presName="sibTrans" presStyleLbl="sibTrans2D1" presStyleIdx="0" presStyleCnt="0"/>
      <dgm:spPr/>
      <dgm:t>
        <a:bodyPr/>
        <a:lstStyle/>
        <a:p>
          <a:endParaRPr lang="pt-BR"/>
        </a:p>
      </dgm:t>
    </dgm:pt>
    <dgm:pt modelId="{D4AD0AB2-5312-4E64-9A4A-DC528B9F8D3A}" type="pres">
      <dgm:prSet presAssocID="{E10D04BC-D2DD-43BD-AC38-F93570D1B8E4}" presName="compNode" presStyleCnt="0"/>
      <dgm:spPr/>
    </dgm:pt>
    <dgm:pt modelId="{751FF5FA-67E6-4475-9B62-E985D8074A8A}" type="pres">
      <dgm:prSet presAssocID="{E10D04BC-D2DD-43BD-AC38-F93570D1B8E4}" presName="childRect" presStyleLbl="bgAcc1" presStyleIdx="3" presStyleCnt="5" custScaleX="124416" custScaleY="125315" custLinFactNeighborX="939" custLinFactNeighborY="108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EAAC86-47FF-467F-84FB-0684690A9B79}" type="pres">
      <dgm:prSet presAssocID="{E10D04BC-D2DD-43BD-AC38-F93570D1B8E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25FCA9-BBAB-45B0-84CD-C058955B8498}" type="pres">
      <dgm:prSet presAssocID="{E10D04BC-D2DD-43BD-AC38-F93570D1B8E4}" presName="parentRect" presStyleLbl="alignNode1" presStyleIdx="3" presStyleCnt="5" custAng="0" custScaleX="127999" custScaleY="190229"/>
      <dgm:spPr/>
      <dgm:t>
        <a:bodyPr/>
        <a:lstStyle/>
        <a:p>
          <a:endParaRPr lang="pt-BR"/>
        </a:p>
      </dgm:t>
    </dgm:pt>
    <dgm:pt modelId="{76F23539-8404-4859-8646-2E69707C43D3}" type="pres">
      <dgm:prSet presAssocID="{E10D04BC-D2DD-43BD-AC38-F93570D1B8E4}" presName="adorn" presStyleLbl="fgAccFollowNode1" presStyleIdx="3" presStyleCnt="5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nheiro"/>
        </a:ext>
      </dgm:extLst>
    </dgm:pt>
    <dgm:pt modelId="{77346AB2-2B7F-4067-8439-A8CC2A8076D8}" type="pres">
      <dgm:prSet presAssocID="{987E080E-9471-4854-853F-CC029AED7285}" presName="sibTrans" presStyleLbl="sibTrans2D1" presStyleIdx="0" presStyleCnt="0"/>
      <dgm:spPr/>
      <dgm:t>
        <a:bodyPr/>
        <a:lstStyle/>
        <a:p>
          <a:endParaRPr lang="pt-BR"/>
        </a:p>
      </dgm:t>
    </dgm:pt>
    <dgm:pt modelId="{4E0798C4-BE58-4370-9503-E0FF75E84AC5}" type="pres">
      <dgm:prSet presAssocID="{F89AE88C-265B-4EBD-9814-8BF528FB5849}" presName="compNode" presStyleCnt="0"/>
      <dgm:spPr/>
    </dgm:pt>
    <dgm:pt modelId="{50D76F0B-97EE-4DE6-AF7B-CCD59682A766}" type="pres">
      <dgm:prSet presAssocID="{F89AE88C-265B-4EBD-9814-8BF528FB5849}" presName="childRect" presStyleLbl="bgAcc1" presStyleIdx="4" presStyleCnt="5" custScaleX="113653" custScaleY="10983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B486942-62E5-489E-A775-4095A9A5D45D}" type="pres">
      <dgm:prSet presAssocID="{F89AE88C-265B-4EBD-9814-8BF528FB584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C1F064-05F1-4FC0-BC79-4DD44ACA00C6}" type="pres">
      <dgm:prSet presAssocID="{F89AE88C-265B-4EBD-9814-8BF528FB5849}" presName="parentRect" presStyleLbl="alignNode1" presStyleIdx="4" presStyleCnt="5" custScaleX="115154" custScaleY="196990"/>
      <dgm:spPr/>
      <dgm:t>
        <a:bodyPr/>
        <a:lstStyle/>
        <a:p>
          <a:endParaRPr lang="pt-BR"/>
        </a:p>
      </dgm:t>
    </dgm:pt>
    <dgm:pt modelId="{08188B95-0FE2-4DE7-A77D-D4B4082A7454}" type="pres">
      <dgm:prSet presAssocID="{F89AE88C-265B-4EBD-9814-8BF528FB5849}" presName="adorn" presStyleLbl="fgAccFollowNode1" presStyleIdx="4" presStyleCnt="5"/>
      <dgm:spPr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rtão de crédito"/>
        </a:ext>
      </dgm:extLst>
    </dgm:pt>
  </dgm:ptLst>
  <dgm:cxnLst>
    <dgm:cxn modelId="{5A64B7AC-5FF5-47CA-A04E-9DC8F86FEA56}" type="presOf" srcId="{8B541D41-A9C9-4803-8C22-7604EBBC4CB2}" destId="{A07BCEE7-A3F3-4980-99B0-2B8777AF5E6E}" srcOrd="0" destOrd="0" presId="urn:microsoft.com/office/officeart/2005/8/layout/bList2"/>
    <dgm:cxn modelId="{F03318E8-37F9-40CF-8B7E-99B55A422D65}" srcId="{80AF2C53-6B8B-4404-94D4-CADEDD0AB4F4}" destId="{F89AE88C-265B-4EBD-9814-8BF528FB5849}" srcOrd="4" destOrd="0" parTransId="{790D2882-3A04-4766-B2A2-DB2D0359CD3D}" sibTransId="{DB56FE47-52AE-4940-90BE-6785A73B7048}"/>
    <dgm:cxn modelId="{ABC8D804-6119-4B2B-9243-72736230AC85}" srcId="{80AF2C53-6B8B-4404-94D4-CADEDD0AB4F4}" destId="{05E14E44-3E77-46CF-BCEB-C4218F79A4AC}" srcOrd="0" destOrd="0" parTransId="{068FE703-10A6-4CD3-B3E1-21F815E4487E}" sibTransId="{8B541D41-A9C9-4803-8C22-7604EBBC4CB2}"/>
    <dgm:cxn modelId="{15761BB4-94B5-4FC2-973A-13C00B237989}" type="presOf" srcId="{F89AE88C-265B-4EBD-9814-8BF528FB5849}" destId="{1EC1F064-05F1-4FC0-BC79-4DD44ACA00C6}" srcOrd="1" destOrd="0" presId="urn:microsoft.com/office/officeart/2005/8/layout/bList2"/>
    <dgm:cxn modelId="{43A1686B-C624-458F-AA3C-57515D089170}" srcId="{79BB5369-C944-4F47-8404-76720EDEDD30}" destId="{7C89CB42-430C-4DA5-ACAC-103DEBA9F6D3}" srcOrd="0" destOrd="0" parTransId="{80114714-0757-4AAB-BD3C-BC78E92EA5DD}" sibTransId="{497A45B6-76CC-45E4-B8F8-0A44B73304C8}"/>
    <dgm:cxn modelId="{FEFA34B6-4853-4418-9613-DDA8B436A128}" srcId="{D49D9D72-0C0F-4AAD-A7DA-3E156BA16922}" destId="{5FFA237B-A11E-400E-9DB0-60D944CB3352}" srcOrd="0" destOrd="0" parTransId="{EB47CFE1-AB31-46B4-BA4E-D32DD3517DEB}" sibTransId="{3D8E0535-9C73-430A-A80F-90C05073FA7C}"/>
    <dgm:cxn modelId="{ADAC6210-1964-48B3-8847-D99364A0EC69}" type="presOf" srcId="{80AF2C53-6B8B-4404-94D4-CADEDD0AB4F4}" destId="{129BF9C2-0884-48D6-A561-EA1CFC395400}" srcOrd="0" destOrd="0" presId="urn:microsoft.com/office/officeart/2005/8/layout/bList2"/>
    <dgm:cxn modelId="{1DEAEA3F-1179-4133-BB5A-6DB5A908DC42}" type="presOf" srcId="{987E080E-9471-4854-853F-CC029AED7285}" destId="{77346AB2-2B7F-4067-8439-A8CC2A8076D8}" srcOrd="0" destOrd="0" presId="urn:microsoft.com/office/officeart/2005/8/layout/bList2"/>
    <dgm:cxn modelId="{950221AC-5A34-4878-A521-4A1EFF035DC0}" type="presOf" srcId="{D49D9D72-0C0F-4AAD-A7DA-3E156BA16922}" destId="{EEA09A6C-CBCA-43D4-8222-80AE11D471A3}" srcOrd="0" destOrd="0" presId="urn:microsoft.com/office/officeart/2005/8/layout/bList2"/>
    <dgm:cxn modelId="{6741D0AB-34C4-4870-BA4D-FA5A31746E2E}" srcId="{80AF2C53-6B8B-4404-94D4-CADEDD0AB4F4}" destId="{79BB5369-C944-4F47-8404-76720EDEDD30}" srcOrd="1" destOrd="0" parTransId="{0A77E3A8-6857-4764-9E7A-E16E01266559}" sibTransId="{2577400A-1AE5-4CD4-8ECF-CE16AA1B526C}"/>
    <dgm:cxn modelId="{98E9D6BC-0103-45FD-928E-50926BA84F27}" type="presOf" srcId="{2004B663-6C13-4A57-B362-6A5F5CAB39FA}" destId="{81F4E8A4-D492-4C4B-B992-8546ACAB15E2}" srcOrd="0" destOrd="0" presId="urn:microsoft.com/office/officeart/2005/8/layout/bList2"/>
    <dgm:cxn modelId="{7ABACB87-757F-410E-9FDE-78633ECA6392}" type="presOf" srcId="{D49D9D72-0C0F-4AAD-A7DA-3E156BA16922}" destId="{A72C962F-058F-4232-BCE4-27E4794F2E1B}" srcOrd="1" destOrd="0" presId="urn:microsoft.com/office/officeart/2005/8/layout/bList2"/>
    <dgm:cxn modelId="{873CC43D-5EF9-42E9-8E1F-1FEA9FEDCAFE}" type="presOf" srcId="{0339834B-1859-4134-A407-21C69FF3AC44}" destId="{885EFFF5-3BDA-4DAA-A197-FF24D0C10A9E}" srcOrd="0" destOrd="0" presId="urn:microsoft.com/office/officeart/2005/8/layout/bList2"/>
    <dgm:cxn modelId="{AAE25AF5-4446-464E-B0E1-755232FDD72D}" srcId="{80AF2C53-6B8B-4404-94D4-CADEDD0AB4F4}" destId="{E10D04BC-D2DD-43BD-AC38-F93570D1B8E4}" srcOrd="3" destOrd="0" parTransId="{B79FADEB-CDD8-42A6-A065-73BB5D025C0E}" sibTransId="{987E080E-9471-4854-853F-CC029AED7285}"/>
    <dgm:cxn modelId="{B4C7537C-A0F9-4C7F-AAA6-3E9D6C205571}" srcId="{F89AE88C-265B-4EBD-9814-8BF528FB5849}" destId="{68A9E720-51A7-4285-BAA9-CEEBA39EBD7F}" srcOrd="0" destOrd="0" parTransId="{30BF0E8F-4100-495F-A503-A0DF8080CEA5}" sibTransId="{C4E90E63-BD4F-441A-9079-39F5F507B7DE}"/>
    <dgm:cxn modelId="{FF268D9E-7623-4273-8A07-5A3D1EC7A2D8}" srcId="{80AF2C53-6B8B-4404-94D4-CADEDD0AB4F4}" destId="{D49D9D72-0C0F-4AAD-A7DA-3E156BA16922}" srcOrd="2" destOrd="0" parTransId="{D898DA8C-FBEC-41C0-A877-2ACDEC6D58F0}" sibTransId="{0339834B-1859-4134-A407-21C69FF3AC44}"/>
    <dgm:cxn modelId="{66C4FCF0-E848-4096-AF2D-B2CE4B0928D7}" type="presOf" srcId="{7C89CB42-430C-4DA5-ACAC-103DEBA9F6D3}" destId="{EFBDF27E-A18F-4861-8DB2-7011DEA3D803}" srcOrd="0" destOrd="0" presId="urn:microsoft.com/office/officeart/2005/8/layout/bList2"/>
    <dgm:cxn modelId="{A0A56E5E-6A1E-4BEA-8DA2-4D0865BF8150}" type="presOf" srcId="{5FFA237B-A11E-400E-9DB0-60D944CB3352}" destId="{1C7DF16F-4EF6-4662-98AA-B3B0A919913E}" srcOrd="0" destOrd="0" presId="urn:microsoft.com/office/officeart/2005/8/layout/bList2"/>
    <dgm:cxn modelId="{CD7D735B-666F-4063-A6A3-9AEE80A1B8E7}" srcId="{E10D04BC-D2DD-43BD-AC38-F93570D1B8E4}" destId="{8DF53026-A25C-4B19-B7C4-6320C9C79105}" srcOrd="0" destOrd="0" parTransId="{04EF2C3E-FC9D-47A1-A6B4-1D7E4BF24648}" sibTransId="{C04FAEA1-8266-46FF-A9F9-5A9AF058AED4}"/>
    <dgm:cxn modelId="{3A72F1FB-4649-4843-AABF-A2E4BD56F922}" srcId="{05E14E44-3E77-46CF-BCEB-C4218F79A4AC}" destId="{2004B663-6C13-4A57-B362-6A5F5CAB39FA}" srcOrd="0" destOrd="0" parTransId="{EC2D3EF1-B0C4-4F8E-AC90-7E4A77EF5DB1}" sibTransId="{B5C9C75A-CDC5-4580-9678-B505283F12D3}"/>
    <dgm:cxn modelId="{988807FD-3960-4DB7-A05B-7C1B5CCCE345}" type="presOf" srcId="{05E14E44-3E77-46CF-BCEB-C4218F79A4AC}" destId="{5B6BD61A-FBCA-47CA-B577-7D6CDAA5C1BB}" srcOrd="0" destOrd="0" presId="urn:microsoft.com/office/officeart/2005/8/layout/bList2"/>
    <dgm:cxn modelId="{9FB34AAE-B1F7-4BF5-87A8-42D0B2BA38DC}" type="presOf" srcId="{F89AE88C-265B-4EBD-9814-8BF528FB5849}" destId="{4B486942-62E5-489E-A775-4095A9A5D45D}" srcOrd="0" destOrd="0" presId="urn:microsoft.com/office/officeart/2005/8/layout/bList2"/>
    <dgm:cxn modelId="{9DC38EE6-5654-48AE-BF07-26612B082D82}" type="presOf" srcId="{8DF53026-A25C-4B19-B7C4-6320C9C79105}" destId="{751FF5FA-67E6-4475-9B62-E985D8074A8A}" srcOrd="0" destOrd="0" presId="urn:microsoft.com/office/officeart/2005/8/layout/bList2"/>
    <dgm:cxn modelId="{D837405A-F6CC-4921-9B13-BD6F05E198CB}" type="presOf" srcId="{2577400A-1AE5-4CD4-8ECF-CE16AA1B526C}" destId="{C8367502-C693-4E16-9825-FAD19F0D805E}" srcOrd="0" destOrd="0" presId="urn:microsoft.com/office/officeart/2005/8/layout/bList2"/>
    <dgm:cxn modelId="{24A73294-B73F-4BC7-AE96-433BE2B439AC}" type="presOf" srcId="{E10D04BC-D2DD-43BD-AC38-F93570D1B8E4}" destId="{71EAAC86-47FF-467F-84FB-0684690A9B79}" srcOrd="0" destOrd="0" presId="urn:microsoft.com/office/officeart/2005/8/layout/bList2"/>
    <dgm:cxn modelId="{EBECC645-5DC8-416B-A1D0-1352CD84A325}" type="presOf" srcId="{68A9E720-51A7-4285-BAA9-CEEBA39EBD7F}" destId="{50D76F0B-97EE-4DE6-AF7B-CCD59682A766}" srcOrd="0" destOrd="0" presId="urn:microsoft.com/office/officeart/2005/8/layout/bList2"/>
    <dgm:cxn modelId="{6085CCE7-C215-4939-854A-7B59D6F61FA9}" type="presOf" srcId="{79BB5369-C944-4F47-8404-76720EDEDD30}" destId="{2EC19832-49ED-4675-9FF5-21C9691F3FD1}" srcOrd="1" destOrd="0" presId="urn:microsoft.com/office/officeart/2005/8/layout/bList2"/>
    <dgm:cxn modelId="{BB72CD97-1248-45E7-86DE-9D207468EFCF}" type="presOf" srcId="{79BB5369-C944-4F47-8404-76720EDEDD30}" destId="{C71E9842-21EF-4604-8EF2-8FA5BFC269C4}" srcOrd="0" destOrd="0" presId="urn:microsoft.com/office/officeart/2005/8/layout/bList2"/>
    <dgm:cxn modelId="{6BD5F550-C5F3-48D0-8BB7-0C49ABCD4AB7}" type="presOf" srcId="{05E14E44-3E77-46CF-BCEB-C4218F79A4AC}" destId="{A6AC5091-746B-452D-804B-C7504580F227}" srcOrd="1" destOrd="0" presId="urn:microsoft.com/office/officeart/2005/8/layout/bList2"/>
    <dgm:cxn modelId="{C0765764-9A90-47E8-A025-001E4933EE3C}" type="presOf" srcId="{E10D04BC-D2DD-43BD-AC38-F93570D1B8E4}" destId="{8825FCA9-BBAB-45B0-84CD-C058955B8498}" srcOrd="1" destOrd="0" presId="urn:microsoft.com/office/officeart/2005/8/layout/bList2"/>
    <dgm:cxn modelId="{21AE34CF-3E0B-42C3-8F68-ADB7FBDB2BDA}" type="presParOf" srcId="{129BF9C2-0884-48D6-A561-EA1CFC395400}" destId="{0E525E7D-E7B8-4489-9B6B-8E277677A26D}" srcOrd="0" destOrd="0" presId="urn:microsoft.com/office/officeart/2005/8/layout/bList2"/>
    <dgm:cxn modelId="{541A3E8C-25CA-4CB8-BC46-F90738A73D36}" type="presParOf" srcId="{0E525E7D-E7B8-4489-9B6B-8E277677A26D}" destId="{81F4E8A4-D492-4C4B-B992-8546ACAB15E2}" srcOrd="0" destOrd="0" presId="urn:microsoft.com/office/officeart/2005/8/layout/bList2"/>
    <dgm:cxn modelId="{A77A2A2B-6A1D-4FE3-A1AB-17960240A806}" type="presParOf" srcId="{0E525E7D-E7B8-4489-9B6B-8E277677A26D}" destId="{5B6BD61A-FBCA-47CA-B577-7D6CDAA5C1BB}" srcOrd="1" destOrd="0" presId="urn:microsoft.com/office/officeart/2005/8/layout/bList2"/>
    <dgm:cxn modelId="{7F51635C-A242-4606-804B-70E0603CCB9B}" type="presParOf" srcId="{0E525E7D-E7B8-4489-9B6B-8E277677A26D}" destId="{A6AC5091-746B-452D-804B-C7504580F227}" srcOrd="2" destOrd="0" presId="urn:microsoft.com/office/officeart/2005/8/layout/bList2"/>
    <dgm:cxn modelId="{11C752CC-1190-4B79-8D12-99A042792ECF}" type="presParOf" srcId="{0E525E7D-E7B8-4489-9B6B-8E277677A26D}" destId="{E28C201B-CC7B-4764-B720-57A4B3D99662}" srcOrd="3" destOrd="0" presId="urn:microsoft.com/office/officeart/2005/8/layout/bList2"/>
    <dgm:cxn modelId="{959D041A-6D7E-4F99-8996-F44C89A55410}" type="presParOf" srcId="{129BF9C2-0884-48D6-A561-EA1CFC395400}" destId="{A07BCEE7-A3F3-4980-99B0-2B8777AF5E6E}" srcOrd="1" destOrd="0" presId="urn:microsoft.com/office/officeart/2005/8/layout/bList2"/>
    <dgm:cxn modelId="{83B05348-84D8-4CBB-9FFC-969D74D251CF}" type="presParOf" srcId="{129BF9C2-0884-48D6-A561-EA1CFC395400}" destId="{86DD6CE6-11C9-4123-B718-0C058973D00F}" srcOrd="2" destOrd="0" presId="urn:microsoft.com/office/officeart/2005/8/layout/bList2"/>
    <dgm:cxn modelId="{645C830D-DB55-4866-92AE-A7D14637051F}" type="presParOf" srcId="{86DD6CE6-11C9-4123-B718-0C058973D00F}" destId="{EFBDF27E-A18F-4861-8DB2-7011DEA3D803}" srcOrd="0" destOrd="0" presId="urn:microsoft.com/office/officeart/2005/8/layout/bList2"/>
    <dgm:cxn modelId="{FA912907-3060-4366-B1C7-041FE2EB3ECE}" type="presParOf" srcId="{86DD6CE6-11C9-4123-B718-0C058973D00F}" destId="{C71E9842-21EF-4604-8EF2-8FA5BFC269C4}" srcOrd="1" destOrd="0" presId="urn:microsoft.com/office/officeart/2005/8/layout/bList2"/>
    <dgm:cxn modelId="{0AE1317C-161B-4B7E-A04F-1C89351C0FB1}" type="presParOf" srcId="{86DD6CE6-11C9-4123-B718-0C058973D00F}" destId="{2EC19832-49ED-4675-9FF5-21C9691F3FD1}" srcOrd="2" destOrd="0" presId="urn:microsoft.com/office/officeart/2005/8/layout/bList2"/>
    <dgm:cxn modelId="{41CF5027-055F-4668-9551-719193F4E512}" type="presParOf" srcId="{86DD6CE6-11C9-4123-B718-0C058973D00F}" destId="{F4494F3B-FDEA-4D66-AAFB-9F84831FD535}" srcOrd="3" destOrd="0" presId="urn:microsoft.com/office/officeart/2005/8/layout/bList2"/>
    <dgm:cxn modelId="{1AF4401D-CC6E-4040-99A6-C9A2C29D218C}" type="presParOf" srcId="{129BF9C2-0884-48D6-A561-EA1CFC395400}" destId="{C8367502-C693-4E16-9825-FAD19F0D805E}" srcOrd="3" destOrd="0" presId="urn:microsoft.com/office/officeart/2005/8/layout/bList2"/>
    <dgm:cxn modelId="{AE53A38A-FB38-40E3-83D4-C217564F2851}" type="presParOf" srcId="{129BF9C2-0884-48D6-A561-EA1CFC395400}" destId="{D904008A-67FE-47D3-B6FD-217C75EF7CDE}" srcOrd="4" destOrd="0" presId="urn:microsoft.com/office/officeart/2005/8/layout/bList2"/>
    <dgm:cxn modelId="{4C5CC320-3716-4175-9A84-C4CCE332F56A}" type="presParOf" srcId="{D904008A-67FE-47D3-B6FD-217C75EF7CDE}" destId="{1C7DF16F-4EF6-4662-98AA-B3B0A919913E}" srcOrd="0" destOrd="0" presId="urn:microsoft.com/office/officeart/2005/8/layout/bList2"/>
    <dgm:cxn modelId="{52375325-A30F-4AD7-B324-1956E872B5A7}" type="presParOf" srcId="{D904008A-67FE-47D3-B6FD-217C75EF7CDE}" destId="{EEA09A6C-CBCA-43D4-8222-80AE11D471A3}" srcOrd="1" destOrd="0" presId="urn:microsoft.com/office/officeart/2005/8/layout/bList2"/>
    <dgm:cxn modelId="{F46168AC-DDB4-4D8E-A2DB-271894863A62}" type="presParOf" srcId="{D904008A-67FE-47D3-B6FD-217C75EF7CDE}" destId="{A72C962F-058F-4232-BCE4-27E4794F2E1B}" srcOrd="2" destOrd="0" presId="urn:microsoft.com/office/officeart/2005/8/layout/bList2"/>
    <dgm:cxn modelId="{3797BCF7-7823-4B2B-85A0-D378FCD74455}" type="presParOf" srcId="{D904008A-67FE-47D3-B6FD-217C75EF7CDE}" destId="{FFE4DC4B-87CF-4E24-A2F4-778FF1567E5F}" srcOrd="3" destOrd="0" presId="urn:microsoft.com/office/officeart/2005/8/layout/bList2"/>
    <dgm:cxn modelId="{88F04057-04E3-4D44-8988-4371F6016161}" type="presParOf" srcId="{129BF9C2-0884-48D6-A561-EA1CFC395400}" destId="{885EFFF5-3BDA-4DAA-A197-FF24D0C10A9E}" srcOrd="5" destOrd="0" presId="urn:microsoft.com/office/officeart/2005/8/layout/bList2"/>
    <dgm:cxn modelId="{C2A10481-3DA0-4FCF-A1CC-E2D2FA32EEC1}" type="presParOf" srcId="{129BF9C2-0884-48D6-A561-EA1CFC395400}" destId="{D4AD0AB2-5312-4E64-9A4A-DC528B9F8D3A}" srcOrd="6" destOrd="0" presId="urn:microsoft.com/office/officeart/2005/8/layout/bList2"/>
    <dgm:cxn modelId="{3AC299F4-91D7-448A-944B-03A6498AC584}" type="presParOf" srcId="{D4AD0AB2-5312-4E64-9A4A-DC528B9F8D3A}" destId="{751FF5FA-67E6-4475-9B62-E985D8074A8A}" srcOrd="0" destOrd="0" presId="urn:microsoft.com/office/officeart/2005/8/layout/bList2"/>
    <dgm:cxn modelId="{863F9F4C-C76C-4148-A992-D2DCED210E86}" type="presParOf" srcId="{D4AD0AB2-5312-4E64-9A4A-DC528B9F8D3A}" destId="{71EAAC86-47FF-467F-84FB-0684690A9B79}" srcOrd="1" destOrd="0" presId="urn:microsoft.com/office/officeart/2005/8/layout/bList2"/>
    <dgm:cxn modelId="{011862A3-D3FA-41AB-8D2C-AD5E4379148D}" type="presParOf" srcId="{D4AD0AB2-5312-4E64-9A4A-DC528B9F8D3A}" destId="{8825FCA9-BBAB-45B0-84CD-C058955B8498}" srcOrd="2" destOrd="0" presId="urn:microsoft.com/office/officeart/2005/8/layout/bList2"/>
    <dgm:cxn modelId="{989DC000-8747-44AC-A806-4AFE65B4AD4F}" type="presParOf" srcId="{D4AD0AB2-5312-4E64-9A4A-DC528B9F8D3A}" destId="{76F23539-8404-4859-8646-2E69707C43D3}" srcOrd="3" destOrd="0" presId="urn:microsoft.com/office/officeart/2005/8/layout/bList2"/>
    <dgm:cxn modelId="{44D90D0D-BC79-4C91-A2F7-E63FFF4A8119}" type="presParOf" srcId="{129BF9C2-0884-48D6-A561-EA1CFC395400}" destId="{77346AB2-2B7F-4067-8439-A8CC2A8076D8}" srcOrd="7" destOrd="0" presId="urn:microsoft.com/office/officeart/2005/8/layout/bList2"/>
    <dgm:cxn modelId="{7A077A03-3856-4055-A925-CDF13CCBADEB}" type="presParOf" srcId="{129BF9C2-0884-48D6-A561-EA1CFC395400}" destId="{4E0798C4-BE58-4370-9503-E0FF75E84AC5}" srcOrd="8" destOrd="0" presId="urn:microsoft.com/office/officeart/2005/8/layout/bList2"/>
    <dgm:cxn modelId="{CB26F193-5D6F-4338-A07D-E98C09BB9FDF}" type="presParOf" srcId="{4E0798C4-BE58-4370-9503-E0FF75E84AC5}" destId="{50D76F0B-97EE-4DE6-AF7B-CCD59682A766}" srcOrd="0" destOrd="0" presId="urn:microsoft.com/office/officeart/2005/8/layout/bList2"/>
    <dgm:cxn modelId="{ACE2D9A6-3AC1-4936-BB09-AFD83E0C11C1}" type="presParOf" srcId="{4E0798C4-BE58-4370-9503-E0FF75E84AC5}" destId="{4B486942-62E5-489E-A775-4095A9A5D45D}" srcOrd="1" destOrd="0" presId="urn:microsoft.com/office/officeart/2005/8/layout/bList2"/>
    <dgm:cxn modelId="{BD380776-36F9-4B9A-9F60-AF7C48750B5F}" type="presParOf" srcId="{4E0798C4-BE58-4370-9503-E0FF75E84AC5}" destId="{1EC1F064-05F1-4FC0-BC79-4DD44ACA00C6}" srcOrd="2" destOrd="0" presId="urn:microsoft.com/office/officeart/2005/8/layout/bList2"/>
    <dgm:cxn modelId="{A8D0E649-9F35-4E3A-9882-C64A93E1993B}" type="presParOf" srcId="{4E0798C4-BE58-4370-9503-E0FF75E84AC5}" destId="{08188B95-0FE2-4DE7-A77D-D4B4082A745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F4E8A4-D492-4C4B-B992-8546ACAB15E2}">
      <dsp:nvSpPr>
        <dsp:cNvPr id="0" name=""/>
        <dsp:cNvSpPr/>
      </dsp:nvSpPr>
      <dsp:spPr>
        <a:xfrm>
          <a:off x="4874" y="1232714"/>
          <a:ext cx="1879109" cy="171031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125730" rIns="41910" bIns="41910" numCol="1" spcCol="1270" anchor="t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300" b="1" kern="1200" dirty="0"/>
            <a:t>16.736</a:t>
          </a:r>
        </a:p>
      </dsp:txBody>
      <dsp:txXfrm>
        <a:off x="44949" y="1272789"/>
        <a:ext cx="1798959" cy="1670241"/>
      </dsp:txXfrm>
    </dsp:sp>
    <dsp:sp modelId="{A6AC5091-746B-452D-804B-C7504580F227}">
      <dsp:nvSpPr>
        <dsp:cNvPr id="0" name=""/>
        <dsp:cNvSpPr/>
      </dsp:nvSpPr>
      <dsp:spPr>
        <a:xfrm>
          <a:off x="0" y="2474187"/>
          <a:ext cx="1879109" cy="12332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Ações Fiscais Realizadas </a:t>
          </a:r>
        </a:p>
      </dsp:txBody>
      <dsp:txXfrm>
        <a:off x="0" y="2474187"/>
        <a:ext cx="1323316" cy="1233254"/>
      </dsp:txXfrm>
    </dsp:sp>
    <dsp:sp modelId="{E28C201B-CC7B-4764-B720-57A4B3D99662}">
      <dsp:nvSpPr>
        <dsp:cNvPr id="0" name=""/>
        <dsp:cNvSpPr/>
      </dsp:nvSpPr>
      <dsp:spPr>
        <a:xfrm>
          <a:off x="1206120" y="3001271"/>
          <a:ext cx="657688" cy="65768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BDF27E-A18F-4861-8DB2-7011DEA3D803}">
      <dsp:nvSpPr>
        <dsp:cNvPr id="0" name=""/>
        <dsp:cNvSpPr/>
      </dsp:nvSpPr>
      <dsp:spPr>
        <a:xfrm>
          <a:off x="2258263" y="1216675"/>
          <a:ext cx="1879109" cy="182278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125730" rIns="41910" bIns="41910" numCol="1" spcCol="1270" anchor="t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300" b="1" kern="1200" dirty="0"/>
            <a:t>13.700</a:t>
          </a:r>
        </a:p>
      </dsp:txBody>
      <dsp:txXfrm>
        <a:off x="2300973" y="1259385"/>
        <a:ext cx="1793689" cy="1780076"/>
      </dsp:txXfrm>
    </dsp:sp>
    <dsp:sp modelId="{2EC19832-49ED-4675-9FF5-21C9691F3FD1}">
      <dsp:nvSpPr>
        <dsp:cNvPr id="0" name=""/>
        <dsp:cNvSpPr/>
      </dsp:nvSpPr>
      <dsp:spPr>
        <a:xfrm>
          <a:off x="2201974" y="2538540"/>
          <a:ext cx="1991686" cy="1184940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Notificações de Débitos emitidas</a:t>
          </a:r>
        </a:p>
      </dsp:txBody>
      <dsp:txXfrm>
        <a:off x="2201974" y="2538540"/>
        <a:ext cx="1402596" cy="1184940"/>
      </dsp:txXfrm>
    </dsp:sp>
    <dsp:sp modelId="{F4494F3B-FDEA-4D66-AAFB-9F84831FD535}">
      <dsp:nvSpPr>
        <dsp:cNvPr id="0" name=""/>
        <dsp:cNvSpPr/>
      </dsp:nvSpPr>
      <dsp:spPr>
        <a:xfrm>
          <a:off x="3576327" y="3001269"/>
          <a:ext cx="657688" cy="657688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7DF16F-4EF6-4662-98AA-B3B0A919913E}">
      <dsp:nvSpPr>
        <dsp:cNvPr id="0" name=""/>
        <dsp:cNvSpPr/>
      </dsp:nvSpPr>
      <dsp:spPr>
        <a:xfrm>
          <a:off x="4426847" y="1199519"/>
          <a:ext cx="2169676" cy="1485475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125730" rIns="41910" bIns="41910" numCol="1" spcCol="1270" anchor="t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300" b="1" kern="1200" dirty="0">
              <a:solidFill>
                <a:schemeClr val="tx1"/>
              </a:solidFill>
            </a:rPr>
            <a:t>1.278.884</a:t>
          </a:r>
        </a:p>
      </dsp:txBody>
      <dsp:txXfrm>
        <a:off x="4461653" y="1234325"/>
        <a:ext cx="2100064" cy="1450669"/>
      </dsp:txXfrm>
    </dsp:sp>
    <dsp:sp modelId="{A72C962F-058F-4232-BCE4-27E4794F2E1B}">
      <dsp:nvSpPr>
        <dsp:cNvPr id="0" name=""/>
        <dsp:cNvSpPr/>
      </dsp:nvSpPr>
      <dsp:spPr>
        <a:xfrm>
          <a:off x="4361764" y="2574170"/>
          <a:ext cx="2299841" cy="1174494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Trabalhadores beneficiados em NDFC </a:t>
          </a:r>
        </a:p>
      </dsp:txBody>
      <dsp:txXfrm>
        <a:off x="4361764" y="2574170"/>
        <a:ext cx="1619607" cy="1174494"/>
      </dsp:txXfrm>
    </dsp:sp>
    <dsp:sp modelId="{FFE4DC4B-87CF-4E24-A2F4-778FF1567E5F}">
      <dsp:nvSpPr>
        <dsp:cNvPr id="0" name=""/>
        <dsp:cNvSpPr/>
      </dsp:nvSpPr>
      <dsp:spPr>
        <a:xfrm>
          <a:off x="5923970" y="3003566"/>
          <a:ext cx="657688" cy="657688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FF5FA-67E6-4475-9B62-E985D8074A8A}">
      <dsp:nvSpPr>
        <dsp:cNvPr id="0" name=""/>
        <dsp:cNvSpPr/>
      </dsp:nvSpPr>
      <dsp:spPr>
        <a:xfrm>
          <a:off x="6969452" y="1257580"/>
          <a:ext cx="2337912" cy="175781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29540" rIns="43180" bIns="431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400" b="1" kern="1200" dirty="0"/>
            <a:t>R$111,2</a:t>
          </a:r>
          <a:r>
            <a:rPr lang="pt-BR" sz="2800" b="1" kern="1200" dirty="0"/>
            <a:t> mi</a:t>
          </a:r>
          <a:endParaRPr lang="pt-BR" sz="3400" b="1" kern="1200" dirty="0"/>
        </a:p>
      </dsp:txBody>
      <dsp:txXfrm>
        <a:off x="7010640" y="1298768"/>
        <a:ext cx="2255536" cy="1716624"/>
      </dsp:txXfrm>
    </dsp:sp>
    <dsp:sp modelId="{8825FCA9-BBAB-45B0-84CD-C058955B8498}">
      <dsp:nvSpPr>
        <dsp:cNvPr id="0" name=""/>
        <dsp:cNvSpPr/>
      </dsp:nvSpPr>
      <dsp:spPr>
        <a:xfrm>
          <a:off x="6918143" y="2550452"/>
          <a:ext cx="2405241" cy="1147399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Valor de FGTS Recolhido sob Ação Fiscal </a:t>
          </a:r>
        </a:p>
      </dsp:txBody>
      <dsp:txXfrm>
        <a:off x="6918143" y="2550452"/>
        <a:ext cx="1693831" cy="1147399"/>
      </dsp:txXfrm>
    </dsp:sp>
    <dsp:sp modelId="{76F23539-8404-4859-8646-2E69707C43D3}">
      <dsp:nvSpPr>
        <dsp:cNvPr id="0" name=""/>
        <dsp:cNvSpPr/>
      </dsp:nvSpPr>
      <dsp:spPr>
        <a:xfrm>
          <a:off x="8557682" y="2918376"/>
          <a:ext cx="657688" cy="657688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76F0B-97EE-4DE6-AF7B-CCD59682A766}">
      <dsp:nvSpPr>
        <dsp:cNvPr id="0" name=""/>
        <dsp:cNvSpPr/>
      </dsp:nvSpPr>
      <dsp:spPr>
        <a:xfrm>
          <a:off x="9500425" y="1286408"/>
          <a:ext cx="2135664" cy="154061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125730" rIns="41910" bIns="41910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300" b="1" kern="1200" dirty="0"/>
            <a:t>R$ 2,5 bi</a:t>
          </a:r>
        </a:p>
      </dsp:txBody>
      <dsp:txXfrm>
        <a:off x="9536523" y="1322506"/>
        <a:ext cx="2063468" cy="1504518"/>
      </dsp:txXfrm>
    </dsp:sp>
    <dsp:sp modelId="{1EC1F064-05F1-4FC0-BC79-4DD44ACA00C6}">
      <dsp:nvSpPr>
        <dsp:cNvPr id="0" name=""/>
        <dsp:cNvSpPr/>
      </dsp:nvSpPr>
      <dsp:spPr>
        <a:xfrm>
          <a:off x="9486322" y="2465568"/>
          <a:ext cx="2163869" cy="1188179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/>
            <a:t>Valor de FGTS Notificado</a:t>
          </a:r>
        </a:p>
      </dsp:txBody>
      <dsp:txXfrm>
        <a:off x="9486322" y="2465568"/>
        <a:ext cx="1523851" cy="1188179"/>
      </dsp:txXfrm>
    </dsp:sp>
    <dsp:sp modelId="{08188B95-0FE2-4DE7-A77D-D4B4082A7454}">
      <dsp:nvSpPr>
        <dsp:cNvPr id="0" name=""/>
        <dsp:cNvSpPr/>
      </dsp:nvSpPr>
      <dsp:spPr>
        <a:xfrm>
          <a:off x="11005176" y="2853882"/>
          <a:ext cx="657688" cy="657688"/>
        </a:xfrm>
        <a:prstGeom prst="ellipse">
          <a:avLst/>
        </a:prstGeom>
        <a:blipFill>
          <a:blip xmlns:r="http://schemas.openxmlformats.org/officeDocument/2006/relationships"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09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2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377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0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2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05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2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4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34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89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41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F30F6-C6F5-426D-BF61-6CCC53AD9881}" type="datetimeFigureOut">
              <a:rPr lang="pt-BR" smtClean="0"/>
              <a:t>06/11/2023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4FCF1-C5C7-4A9E-99E5-AF31870456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73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5;p31">
            <a:extLst>
              <a:ext uri="{FF2B5EF4-FFF2-40B4-BE49-F238E27FC236}">
                <a16:creationId xmlns:a16="http://schemas.microsoft.com/office/drawing/2014/main" id="{5B206212-CD0B-4EF9-8C92-6C68C21DFB31}"/>
              </a:ext>
            </a:extLst>
          </p:cNvPr>
          <p:cNvSpPr txBox="1">
            <a:spLocks/>
          </p:cNvSpPr>
          <p:nvPr/>
        </p:nvSpPr>
        <p:spPr>
          <a:xfrm flipH="1">
            <a:off x="640079" y="2953582"/>
            <a:ext cx="10624451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pt-BR" sz="6600" dirty="0" smtClean="0">
                <a:latin typeface="Gill Sans Nova Cond" panose="020B0604020202020204" pitchFamily="34" charset="0"/>
              </a:rPr>
              <a:t>Audiência Pública CDH Senado </a:t>
            </a:r>
            <a:r>
              <a:rPr lang="pt-BR" sz="6600" dirty="0" smtClean="0">
                <a:latin typeface="Gill Sans Nova Cond" panose="020B0604020202020204" pitchFamily="34" charset="0"/>
              </a:rPr>
              <a:t>Federal</a:t>
            </a:r>
            <a:endParaRPr lang="pt-BR" sz="6600" dirty="0" smtClean="0">
              <a:latin typeface="Gill Sans Nova Cond" panose="020B0604020202020204" pitchFamily="34" charset="0"/>
            </a:endParaRPr>
          </a:p>
          <a:p>
            <a:pPr algn="ctr">
              <a:spcBef>
                <a:spcPts val="0"/>
              </a:spcBef>
            </a:pPr>
            <a:endParaRPr lang="pt-BR" sz="2000" dirty="0">
              <a:latin typeface="Gill Sans Nova Cond" panose="020B0604020202020204" pitchFamily="34" charset="0"/>
            </a:endParaRPr>
          </a:p>
          <a:p>
            <a:pPr algn="ctr">
              <a:spcBef>
                <a:spcPts val="0"/>
              </a:spcBef>
            </a:pPr>
            <a:r>
              <a:rPr lang="pt-BR" sz="4800" dirty="0"/>
              <a:t>Debater sobre: “Um novo índice de correção do FGTS”, como parte do ciclo de debates sobre a “SUG 12, de 2018, que Institui </a:t>
            </a:r>
            <a:r>
              <a:rPr lang="pt-BR" sz="4800" dirty="0" smtClean="0"/>
              <a:t>o Estatuto do Trabalho e regulamenta os </a:t>
            </a:r>
            <a:r>
              <a:rPr lang="pt-BR" sz="4800" dirty="0" err="1"/>
              <a:t>Arts</a:t>
            </a:r>
            <a:r>
              <a:rPr lang="pt-BR" sz="4800" dirty="0"/>
              <a:t>. 7º a 11 </a:t>
            </a:r>
            <a:r>
              <a:rPr lang="pt-BR" sz="4800" dirty="0" smtClean="0"/>
              <a:t>da </a:t>
            </a:r>
            <a:r>
              <a:rPr lang="pt-BR" sz="4800" dirty="0"/>
              <a:t>Constituição Federal”</a:t>
            </a:r>
            <a:endParaRPr lang="pt-BR" sz="4800" dirty="0">
              <a:latin typeface="Gill Sans Nova Cond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9535884" y="6100354"/>
            <a:ext cx="2194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accent1">
                    <a:lumMod val="50000"/>
                  </a:schemeClr>
                </a:solidFill>
              </a:rPr>
              <a:t>06/11/2023</a:t>
            </a:r>
            <a:endParaRPr lang="pt-B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24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5;p31">
            <a:extLst>
              <a:ext uri="{FF2B5EF4-FFF2-40B4-BE49-F238E27FC236}">
                <a16:creationId xmlns:a16="http://schemas.microsoft.com/office/drawing/2014/main" id="{804CCD6D-90A1-44FF-A154-2AC1B80447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60320" y="0"/>
            <a:ext cx="7053943" cy="13255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pt-BR" sz="5400" dirty="0" smtClean="0">
                <a:latin typeface="Gill Sans Nova Cond" panose="020B0604020202020204" pitchFamily="34" charset="0"/>
              </a:rPr>
              <a:t>Patrimônio do FGTS</a:t>
            </a:r>
            <a:endParaRPr lang="pt-BR" sz="5400" dirty="0">
              <a:latin typeface="Gill Sans Nova Cond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8175" y="1108175"/>
            <a:ext cx="5761404" cy="504443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691744" y="6423353"/>
            <a:ext cx="644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mtClean="0"/>
              <a:t>https://www.fgts.gov.br/Pages/numeros-fgts/resultados-fgts.aspx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79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C50CB7B2-B391-466D-B698-EF61650E54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6191899"/>
              </p:ext>
            </p:extLst>
          </p:nvPr>
        </p:nvGraphicFramePr>
        <p:xfrm>
          <a:off x="194872" y="980957"/>
          <a:ext cx="11667739" cy="4940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Google Shape;175;p31">
            <a:extLst>
              <a:ext uri="{FF2B5EF4-FFF2-40B4-BE49-F238E27FC236}">
                <a16:creationId xmlns:a16="http://schemas.microsoft.com/office/drawing/2014/main" id="{804CCD6D-90A1-44FF-A154-2AC1B80447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1024411" cy="13255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pt-BR" sz="5400" dirty="0">
                <a:latin typeface="Gill Sans Nova Cond" panose="020B0604020202020204" pitchFamily="34" charset="0"/>
              </a:rPr>
              <a:t>Fiscalização do FGTS - Dados Gerais – 1º Semestre de 2023</a:t>
            </a:r>
          </a:p>
        </p:txBody>
      </p:sp>
    </p:spTree>
    <p:extLst>
      <p:ext uri="{BB962C8B-B14F-4D97-AF65-F5344CB8AC3E}">
        <p14:creationId xmlns:p14="http://schemas.microsoft.com/office/powerpoint/2010/main" val="1115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86E3D72-A4D7-1B5D-6FE9-DEE06A2DB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524654"/>
              </p:ext>
            </p:extLst>
          </p:nvPr>
        </p:nvGraphicFramePr>
        <p:xfrm>
          <a:off x="1154243" y="1167169"/>
          <a:ext cx="9893507" cy="4840031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1045656">
                  <a:extLst>
                    <a:ext uri="{9D8B030D-6E8A-4147-A177-3AD203B41FA5}">
                      <a16:colId xmlns:a16="http://schemas.microsoft.com/office/drawing/2014/main" val="884446260"/>
                    </a:ext>
                  </a:extLst>
                </a:gridCol>
                <a:gridCol w="2158339">
                  <a:extLst>
                    <a:ext uri="{9D8B030D-6E8A-4147-A177-3AD203B41FA5}">
                      <a16:colId xmlns:a16="http://schemas.microsoft.com/office/drawing/2014/main" val="2283289256"/>
                    </a:ext>
                  </a:extLst>
                </a:gridCol>
                <a:gridCol w="1963405">
                  <a:extLst>
                    <a:ext uri="{9D8B030D-6E8A-4147-A177-3AD203B41FA5}">
                      <a16:colId xmlns:a16="http://schemas.microsoft.com/office/drawing/2014/main" val="1157878237"/>
                    </a:ext>
                  </a:extLst>
                </a:gridCol>
                <a:gridCol w="2759824">
                  <a:extLst>
                    <a:ext uri="{9D8B030D-6E8A-4147-A177-3AD203B41FA5}">
                      <a16:colId xmlns:a16="http://schemas.microsoft.com/office/drawing/2014/main" val="2149301014"/>
                    </a:ext>
                  </a:extLst>
                </a:gridCol>
                <a:gridCol w="1966283">
                  <a:extLst>
                    <a:ext uri="{9D8B030D-6E8A-4147-A177-3AD203B41FA5}">
                      <a16:colId xmlns:a16="http://schemas.microsoft.com/office/drawing/2014/main" val="765521221"/>
                    </a:ext>
                  </a:extLst>
                </a:gridCol>
              </a:tblGrid>
              <a:tr h="5872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Ementa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Descrição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2021 </a:t>
                      </a:r>
                      <a:br>
                        <a:rPr lang="pt-BR" sz="2000" u="none" strike="noStrike" dirty="0">
                          <a:effectLst/>
                        </a:rPr>
                      </a:br>
                      <a:r>
                        <a:rPr lang="pt-BR" sz="2000" u="none" strike="noStrike" dirty="0">
                          <a:effectLst/>
                        </a:rPr>
                        <a:t>Até Junho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2022</a:t>
                      </a:r>
                      <a:br>
                        <a:rPr lang="pt-BR" sz="2000" u="none" strike="noStrike" dirty="0">
                          <a:effectLst/>
                        </a:rPr>
                      </a:br>
                      <a:r>
                        <a:rPr lang="pt-BR" sz="2000" u="none" strike="noStrike" dirty="0">
                          <a:effectLst/>
                        </a:rPr>
                        <a:t>Até Junho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u="none" strike="noStrike" dirty="0">
                          <a:effectLst/>
                        </a:rPr>
                        <a:t>2023</a:t>
                      </a:r>
                      <a:br>
                        <a:rPr lang="pt-BR" sz="2000" u="none" strike="noStrike" dirty="0">
                          <a:effectLst/>
                        </a:rPr>
                      </a:br>
                      <a:r>
                        <a:rPr lang="pt-BR" sz="2000" u="none" strike="noStrike" dirty="0">
                          <a:effectLst/>
                        </a:rPr>
                        <a:t>Até Junho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4304319"/>
                  </a:ext>
                </a:extLst>
              </a:tr>
              <a:tr h="58724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u="none" strike="noStrike" dirty="0">
                          <a:effectLst/>
                        </a:rPr>
                        <a:t>000978-4 002091-5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Deixar de depositar FGTS mensal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R$ 20.539.793,50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u="none" strike="noStrike" dirty="0">
                          <a:effectLst/>
                        </a:rPr>
                        <a:t>R$ 127.989.158,78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R$ 238.061.038,19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8137817"/>
                  </a:ext>
                </a:extLst>
              </a:tr>
              <a:tr h="1165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001702-7 002094-0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Deixar de depositar, por ocasião da rescisão do contrato a multa rescisória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R$ 7.483.485,39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R$ 43.024.674,24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R$ 97.965.808,11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5801964"/>
                  </a:ext>
                </a:extLst>
              </a:tr>
              <a:tr h="14545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001724-8 002095-8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Deixar de depositar os depósitos do mês da rescisão e do mês imediatamente anterior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R$ 4,073.124,23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R$ 22.100.703,00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R$ 46.306.132,05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65669739"/>
                  </a:ext>
                </a:extLst>
              </a:tr>
              <a:tr h="352884">
                <a:tc>
                  <a:txBody>
                    <a:bodyPr/>
                    <a:lstStyle/>
                    <a:p>
                      <a:pPr algn="ctr" fontAlgn="ctr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Demais ementas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R$ 465.758,56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R$ 7.493.016,87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R$ 3.522.500,54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4225533"/>
                  </a:ext>
                </a:extLst>
              </a:tr>
              <a:tr h="486647"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>
                          <a:effectLst/>
                        </a:rPr>
                        <a:t>TOTAL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u="none" strike="noStrike" dirty="0">
                          <a:effectLst/>
                        </a:rPr>
                        <a:t>R$ 32.562.161,68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u="none" strike="noStrike" dirty="0">
                          <a:effectLst/>
                        </a:rPr>
                        <a:t>R$ 200.607.552,89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R$ 385.855.478,89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9877990"/>
                  </a:ext>
                </a:extLst>
              </a:tr>
            </a:tbl>
          </a:graphicData>
        </a:graphic>
      </p:graphicFrame>
      <p:sp>
        <p:nvSpPr>
          <p:cNvPr id="5" name="Google Shape;175;p31">
            <a:extLst>
              <a:ext uri="{FF2B5EF4-FFF2-40B4-BE49-F238E27FC236}">
                <a16:creationId xmlns:a16="http://schemas.microsoft.com/office/drawing/2014/main" id="{5B206212-CD0B-4EF9-8C92-6C68C21DFB31}"/>
              </a:ext>
            </a:extLst>
          </p:cNvPr>
          <p:cNvSpPr txBox="1">
            <a:spLocks/>
          </p:cNvSpPr>
          <p:nvPr/>
        </p:nvSpPr>
        <p:spPr>
          <a:xfrm flipH="1">
            <a:off x="143691" y="145069"/>
            <a:ext cx="10219504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pt-BR" sz="4800" dirty="0">
                <a:latin typeface="Gill Sans Nova Cond" panose="020B0604020202020204" pitchFamily="34" charset="0"/>
              </a:rPr>
              <a:t>Multas Administrativas Aplicadas </a:t>
            </a:r>
          </a:p>
        </p:txBody>
      </p:sp>
    </p:spTree>
    <p:extLst>
      <p:ext uri="{BB962C8B-B14F-4D97-AF65-F5344CB8AC3E}">
        <p14:creationId xmlns:p14="http://schemas.microsoft.com/office/powerpoint/2010/main" val="264706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5;p31">
            <a:extLst>
              <a:ext uri="{FF2B5EF4-FFF2-40B4-BE49-F238E27FC236}">
                <a16:creationId xmlns:a16="http://schemas.microsoft.com/office/drawing/2014/main" id="{D9F3E987-DC1C-4FEE-AF8B-37E752235CAC}"/>
              </a:ext>
            </a:extLst>
          </p:cNvPr>
          <p:cNvSpPr txBox="1">
            <a:spLocks/>
          </p:cNvSpPr>
          <p:nvPr/>
        </p:nvSpPr>
        <p:spPr>
          <a:xfrm flipH="1">
            <a:off x="-627014" y="223833"/>
            <a:ext cx="12662260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pt-BR" sz="4800" dirty="0">
                <a:latin typeface="Gill Sans Nova Cond" panose="020B0604020202020204" pitchFamily="34" charset="0"/>
              </a:rPr>
              <a:t>Fiscalização do FGTS - Evolução histórica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87" y="1245933"/>
            <a:ext cx="10278160" cy="4684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8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5;p31">
            <a:extLst>
              <a:ext uri="{FF2B5EF4-FFF2-40B4-BE49-F238E27FC236}">
                <a16:creationId xmlns:a16="http://schemas.microsoft.com/office/drawing/2014/main" id="{0EFAE902-47F2-42F1-B238-A3DCA300E2F1}"/>
              </a:ext>
            </a:extLst>
          </p:cNvPr>
          <p:cNvSpPr txBox="1">
            <a:spLocks/>
          </p:cNvSpPr>
          <p:nvPr/>
        </p:nvSpPr>
        <p:spPr>
          <a:xfrm flipH="1">
            <a:off x="1123949" y="145067"/>
            <a:ext cx="11068047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pt-BR" sz="7200" dirty="0">
                <a:latin typeface="Gill Sans Nova Cond" panose="020B0604020202020204" pitchFamily="34" charset="0"/>
              </a:rPr>
              <a:t>Outros resultados 2022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619" y="1606938"/>
            <a:ext cx="11309821" cy="431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5;p31">
            <a:extLst>
              <a:ext uri="{FF2B5EF4-FFF2-40B4-BE49-F238E27FC236}">
                <a16:creationId xmlns:a16="http://schemas.microsoft.com/office/drawing/2014/main" id="{2068F635-227A-421A-8596-F93DA999EF74}"/>
              </a:ext>
            </a:extLst>
          </p:cNvPr>
          <p:cNvSpPr txBox="1">
            <a:spLocks/>
          </p:cNvSpPr>
          <p:nvPr/>
        </p:nvSpPr>
        <p:spPr>
          <a:xfrm flipH="1">
            <a:off x="-850263" y="158130"/>
            <a:ext cx="12688384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pt-BR" sz="3600" dirty="0">
                <a:latin typeface="Gill Sans Nova Cond" panose="020B0604020202020204" pitchFamily="34" charset="0"/>
              </a:rPr>
              <a:t>Evolução do Quadro de Auditores-Fiscais do Trabalho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C5DD249-6855-496C-ABB6-7A688F602E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2657966"/>
              </p:ext>
            </p:extLst>
          </p:nvPr>
        </p:nvGraphicFramePr>
        <p:xfrm>
          <a:off x="353878" y="1630961"/>
          <a:ext cx="11484243" cy="4108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804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777" y="1501145"/>
            <a:ext cx="9995183" cy="5003814"/>
          </a:xfrm>
          <a:prstGeom prst="rect">
            <a:avLst/>
          </a:prstGeom>
        </p:spPr>
      </p:pic>
      <p:sp>
        <p:nvSpPr>
          <p:cNvPr id="5" name="Google Shape;175;p31">
            <a:extLst>
              <a:ext uri="{FF2B5EF4-FFF2-40B4-BE49-F238E27FC236}">
                <a16:creationId xmlns:a16="http://schemas.microsoft.com/office/drawing/2014/main" id="{0EFAE902-47F2-42F1-B238-A3DCA300E2F1}"/>
              </a:ext>
            </a:extLst>
          </p:cNvPr>
          <p:cNvSpPr txBox="1">
            <a:spLocks/>
          </p:cNvSpPr>
          <p:nvPr/>
        </p:nvSpPr>
        <p:spPr>
          <a:xfrm flipH="1">
            <a:off x="1123949" y="145067"/>
            <a:ext cx="11068047" cy="1022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pt-BR" sz="7200" dirty="0" smtClean="0">
                <a:latin typeface="Gill Sans Nova Cond" panose="020B0604020202020204" pitchFamily="34" charset="0"/>
              </a:rPr>
              <a:t>E vem aí....</a:t>
            </a:r>
            <a:endParaRPr lang="pt-BR" sz="7200" dirty="0">
              <a:latin typeface="Gill Sans Nova Cond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5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213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Gill Sans Nova Cond</vt:lpstr>
      <vt:lpstr>Tema do Office</vt:lpstr>
      <vt:lpstr>Apresentação do PowerPoint</vt:lpstr>
      <vt:lpstr>Patrimônio do FGTS</vt:lpstr>
      <vt:lpstr>Fiscalização do FGTS - Dados Gerais – 1º Semestre de 2023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 PAULO</dc:creator>
  <cp:lastModifiedBy>JOAO PAULO</cp:lastModifiedBy>
  <cp:revision>6</cp:revision>
  <dcterms:created xsi:type="dcterms:W3CDTF">2023-11-06T01:29:38Z</dcterms:created>
  <dcterms:modified xsi:type="dcterms:W3CDTF">2023-11-06T13:44:40Z</dcterms:modified>
</cp:coreProperties>
</file>