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62" r:id="rId7"/>
    <p:sldId id="283" r:id="rId8"/>
    <p:sldId id="284" r:id="rId9"/>
    <p:sldId id="291" r:id="rId10"/>
    <p:sldId id="285" r:id="rId11"/>
    <p:sldId id="263" r:id="rId12"/>
    <p:sldId id="264" r:id="rId13"/>
    <p:sldId id="286" r:id="rId14"/>
    <p:sldId id="266" r:id="rId15"/>
    <p:sldId id="280" r:id="rId16"/>
    <p:sldId id="281" r:id="rId17"/>
    <p:sldId id="282" r:id="rId18"/>
    <p:sldId id="277" r:id="rId19"/>
    <p:sldId id="276" r:id="rId20"/>
    <p:sldId id="278" r:id="rId21"/>
    <p:sldId id="287" r:id="rId22"/>
    <p:sldId id="279" r:id="rId23"/>
    <p:sldId id="289" r:id="rId24"/>
    <p:sldId id="290" r:id="rId25"/>
    <p:sldId id="288" r:id="rId26"/>
    <p:sldId id="265" r:id="rId27"/>
    <p:sldId id="26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32A"/>
    <a:srgbClr val="11B880"/>
    <a:srgbClr val="1639E8"/>
    <a:srgbClr val="1331C7"/>
    <a:srgbClr val="EBE35C"/>
    <a:srgbClr val="FFC000"/>
    <a:srgbClr val="F9D923"/>
    <a:srgbClr val="FFA002"/>
    <a:srgbClr val="FDD9D7"/>
    <a:srgbClr val="FBC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C92B3-B184-4684-ABEF-199B62E12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46C795-319E-4043-BAFC-CA5F1A6FA7BF}">
      <dgm:prSet/>
      <dgm:spPr/>
      <dgm:t>
        <a:bodyPr/>
        <a:lstStyle/>
        <a:p>
          <a:r>
            <a:rPr lang="pt-BR" b="1"/>
            <a:t>Base Legal</a:t>
          </a:r>
          <a:endParaRPr lang="en-US"/>
        </a:p>
      </dgm:t>
    </dgm:pt>
    <dgm:pt modelId="{AFD8BB9E-E5D4-4CE8-9CE6-7C87E90FA030}" type="parTrans" cxnId="{635834A2-D3F0-40DD-BE1B-3D1D4353EBAF}">
      <dgm:prSet/>
      <dgm:spPr/>
      <dgm:t>
        <a:bodyPr/>
        <a:lstStyle/>
        <a:p>
          <a:endParaRPr lang="en-US"/>
        </a:p>
      </dgm:t>
    </dgm:pt>
    <dgm:pt modelId="{FD4A63E4-0EDB-4C85-AFFD-A13B80D59735}" type="sibTrans" cxnId="{635834A2-D3F0-40DD-BE1B-3D1D4353EBAF}">
      <dgm:prSet/>
      <dgm:spPr/>
      <dgm:t>
        <a:bodyPr/>
        <a:lstStyle/>
        <a:p>
          <a:endParaRPr lang="en-US"/>
        </a:p>
      </dgm:t>
    </dgm:pt>
    <dgm:pt modelId="{08A5FB79-9B29-42C9-A8DB-009A00F6FCF0}">
      <dgm:prSet/>
      <dgm:spPr/>
      <dgm:t>
        <a:bodyPr/>
        <a:lstStyle/>
        <a:p>
          <a:r>
            <a:rPr lang="pt-BR" b="1" i="0"/>
            <a:t>Lei de Diretrizes e Bases da Educação Nacional (LDB) - Lei nº 9.394/1996</a:t>
          </a:r>
          <a:r>
            <a:rPr lang="pt-BR" b="0" i="0"/>
            <a:t>:</a:t>
          </a:r>
          <a:endParaRPr lang="en-US"/>
        </a:p>
      </dgm:t>
    </dgm:pt>
    <dgm:pt modelId="{910B11EA-98DA-472A-9DE9-82DF45C68BB3}" type="parTrans" cxnId="{A8DF82E8-017B-4210-A079-EE103325C7BE}">
      <dgm:prSet/>
      <dgm:spPr/>
      <dgm:t>
        <a:bodyPr/>
        <a:lstStyle/>
        <a:p>
          <a:endParaRPr lang="en-US"/>
        </a:p>
      </dgm:t>
    </dgm:pt>
    <dgm:pt modelId="{6ABAC05F-1428-491C-A73A-1C87F28D75FA}" type="sibTrans" cxnId="{A8DF82E8-017B-4210-A079-EE103325C7BE}">
      <dgm:prSet/>
      <dgm:spPr/>
      <dgm:t>
        <a:bodyPr/>
        <a:lstStyle/>
        <a:p>
          <a:endParaRPr lang="en-US"/>
        </a:p>
      </dgm:t>
    </dgm:pt>
    <dgm:pt modelId="{D80C17EA-F65F-4734-9AE4-EFE6563379D9}">
      <dgm:prSet/>
      <dgm:spPr/>
      <dgm:t>
        <a:bodyPr/>
        <a:lstStyle/>
        <a:p>
          <a:r>
            <a:rPr lang="pt-BR" b="1" i="0"/>
            <a:t>Artigo 53</a:t>
          </a:r>
          <a:r>
            <a:rPr lang="pt-BR" b="0" i="0"/>
            <a:t>: As universidades têm autonomia para criar, organizar e extinguir cursos e programas de educação superior, observadas as normas gerais da União.</a:t>
          </a:r>
          <a:endParaRPr lang="en-US"/>
        </a:p>
      </dgm:t>
    </dgm:pt>
    <dgm:pt modelId="{DA69163F-3D71-4E1E-BAFB-587BC314E093}" type="parTrans" cxnId="{7C865248-7F7F-4394-85B0-B313D948F2E0}">
      <dgm:prSet/>
      <dgm:spPr/>
      <dgm:t>
        <a:bodyPr/>
        <a:lstStyle/>
        <a:p>
          <a:endParaRPr lang="en-US"/>
        </a:p>
      </dgm:t>
    </dgm:pt>
    <dgm:pt modelId="{CEB8A845-2E3A-4FA6-8F20-ABA70DC4D3CF}" type="sibTrans" cxnId="{7C865248-7F7F-4394-85B0-B313D948F2E0}">
      <dgm:prSet/>
      <dgm:spPr/>
      <dgm:t>
        <a:bodyPr/>
        <a:lstStyle/>
        <a:p>
          <a:endParaRPr lang="en-US"/>
        </a:p>
      </dgm:t>
    </dgm:pt>
    <dgm:pt modelId="{1EF992FF-80AE-454D-B5F9-9FFE81CBB4A1}">
      <dgm:prSet/>
      <dgm:spPr/>
      <dgm:t>
        <a:bodyPr/>
        <a:lstStyle/>
        <a:p>
          <a:r>
            <a:rPr lang="pt-BR" b="1" i="0"/>
            <a:t>Artigo 54</a:t>
          </a:r>
          <a:r>
            <a:rPr lang="pt-BR" b="0" i="0"/>
            <a:t>: As universidades públicas podem ser criadas por lei específica, que definirá sua estrutura e funcionamento.</a:t>
          </a:r>
          <a:endParaRPr lang="en-US"/>
        </a:p>
      </dgm:t>
    </dgm:pt>
    <dgm:pt modelId="{215979CD-FFAE-4096-91E8-EA6B38FD48E1}" type="parTrans" cxnId="{7DEE469D-318F-44E9-B71D-68A3DFF621EA}">
      <dgm:prSet/>
      <dgm:spPr/>
      <dgm:t>
        <a:bodyPr/>
        <a:lstStyle/>
        <a:p>
          <a:endParaRPr lang="en-US"/>
        </a:p>
      </dgm:t>
    </dgm:pt>
    <dgm:pt modelId="{8593478B-0521-4D5B-9B73-D89A74EE25C1}" type="sibTrans" cxnId="{7DEE469D-318F-44E9-B71D-68A3DFF621EA}">
      <dgm:prSet/>
      <dgm:spPr/>
      <dgm:t>
        <a:bodyPr/>
        <a:lstStyle/>
        <a:p>
          <a:endParaRPr lang="en-US"/>
        </a:p>
      </dgm:t>
    </dgm:pt>
    <dgm:pt modelId="{0D123E0C-33F7-42E4-8D76-D114628FC5D4}">
      <dgm:prSet/>
      <dgm:spPr/>
      <dgm:t>
        <a:bodyPr/>
        <a:lstStyle/>
        <a:p>
          <a:r>
            <a:rPr lang="pt-BR" b="1" i="0"/>
            <a:t>Estrutura e Organização</a:t>
          </a:r>
          <a:r>
            <a:rPr lang="pt-BR" b="0" i="0"/>
            <a:t>:</a:t>
          </a:r>
          <a:endParaRPr lang="en-US"/>
        </a:p>
      </dgm:t>
    </dgm:pt>
    <dgm:pt modelId="{C81A35C0-F624-4B7E-881F-98C91FF9CAC0}" type="parTrans" cxnId="{C5484FE5-B5BE-4616-BBF6-892EC03B83B2}">
      <dgm:prSet/>
      <dgm:spPr/>
      <dgm:t>
        <a:bodyPr/>
        <a:lstStyle/>
        <a:p>
          <a:endParaRPr lang="en-US"/>
        </a:p>
      </dgm:t>
    </dgm:pt>
    <dgm:pt modelId="{E4243F57-48C7-4A4C-BBAD-688051BC8CFC}" type="sibTrans" cxnId="{C5484FE5-B5BE-4616-BBF6-892EC03B83B2}">
      <dgm:prSet/>
      <dgm:spPr/>
      <dgm:t>
        <a:bodyPr/>
        <a:lstStyle/>
        <a:p>
          <a:endParaRPr lang="en-US"/>
        </a:p>
      </dgm:t>
    </dgm:pt>
    <dgm:pt modelId="{E1E3CD89-1F7C-4BA2-A63C-9AAC27B04F76}">
      <dgm:prSet/>
      <dgm:spPr/>
      <dgm:t>
        <a:bodyPr/>
        <a:lstStyle/>
        <a:p>
          <a:r>
            <a:rPr lang="pt-BR" b="1" i="0"/>
            <a:t>Peculiaridades Institucionais</a:t>
          </a:r>
          <a:r>
            <a:rPr lang="pt-BR" b="0" i="0"/>
            <a:t>: Cada universidade pode adaptar sua estrutura organizacional para melhor atender às suas características e objetivos. Isso inclui a criação de departamentos, institutos e outras unidades acadêmicas e administrativas.</a:t>
          </a:r>
          <a:endParaRPr lang="en-US"/>
        </a:p>
      </dgm:t>
    </dgm:pt>
    <dgm:pt modelId="{D87CC130-4BD8-4DCF-9E22-EA9BD8872112}" type="parTrans" cxnId="{130B9440-CAAF-4CF9-9F34-7C8EFCA7A7AB}">
      <dgm:prSet/>
      <dgm:spPr/>
      <dgm:t>
        <a:bodyPr/>
        <a:lstStyle/>
        <a:p>
          <a:endParaRPr lang="en-US"/>
        </a:p>
      </dgm:t>
    </dgm:pt>
    <dgm:pt modelId="{5324631A-E8CC-4557-8C6D-4450DAFE3A1A}" type="sibTrans" cxnId="{130B9440-CAAF-4CF9-9F34-7C8EFCA7A7AB}">
      <dgm:prSet/>
      <dgm:spPr/>
      <dgm:t>
        <a:bodyPr/>
        <a:lstStyle/>
        <a:p>
          <a:endParaRPr lang="en-US"/>
        </a:p>
      </dgm:t>
    </dgm:pt>
    <dgm:pt modelId="{2A3F09D3-6205-487E-BD4B-0B1CC9E0E610}">
      <dgm:prSet/>
      <dgm:spPr/>
      <dgm:t>
        <a:bodyPr/>
        <a:lstStyle/>
        <a:p>
          <a:r>
            <a:rPr lang="pt-BR" b="1" i="0"/>
            <a:t>Atuação Multicampi</a:t>
          </a:r>
          <a:r>
            <a:rPr lang="pt-BR" b="0" i="0"/>
            <a:t>: No contexto de universidades multicampi, essa flexibilidade é crucial para que cada campus possa responder às demandas regionais específicas, mantendo a coesão institucional.</a:t>
          </a:r>
          <a:endParaRPr lang="en-US"/>
        </a:p>
      </dgm:t>
    </dgm:pt>
    <dgm:pt modelId="{8545D1F4-F179-4007-B9C6-7837373D2101}" type="parTrans" cxnId="{16318852-A1E3-455C-BF69-930C09BE1EB4}">
      <dgm:prSet/>
      <dgm:spPr/>
      <dgm:t>
        <a:bodyPr/>
        <a:lstStyle/>
        <a:p>
          <a:endParaRPr lang="en-US"/>
        </a:p>
      </dgm:t>
    </dgm:pt>
    <dgm:pt modelId="{49776811-33E6-4E8D-82EA-A90907B84261}" type="sibTrans" cxnId="{16318852-A1E3-455C-BF69-930C09BE1EB4}">
      <dgm:prSet/>
      <dgm:spPr/>
      <dgm:t>
        <a:bodyPr/>
        <a:lstStyle/>
        <a:p>
          <a:endParaRPr lang="en-US"/>
        </a:p>
      </dgm:t>
    </dgm:pt>
    <dgm:pt modelId="{56782F29-664D-4A95-A876-0731507293BC}" type="pres">
      <dgm:prSet presAssocID="{531C92B3-B184-4684-ABEF-199B62E129D7}" presName="linear" presStyleCnt="0">
        <dgm:presLayoutVars>
          <dgm:animLvl val="lvl"/>
          <dgm:resizeHandles val="exact"/>
        </dgm:presLayoutVars>
      </dgm:prSet>
      <dgm:spPr/>
    </dgm:pt>
    <dgm:pt modelId="{BC96BE96-B92A-4FC2-BDA9-0D854591CA9C}" type="pres">
      <dgm:prSet presAssocID="{3A46C795-319E-4043-BAFC-CA5F1A6FA7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B4B395-E702-409A-AFE4-ACB56A1B611E}" type="pres">
      <dgm:prSet presAssocID="{FD4A63E4-0EDB-4C85-AFFD-A13B80D59735}" presName="spacer" presStyleCnt="0"/>
      <dgm:spPr/>
    </dgm:pt>
    <dgm:pt modelId="{EB4BB8F4-43BD-4171-BB24-959DADC55BE4}" type="pres">
      <dgm:prSet presAssocID="{08A5FB79-9B29-42C9-A8DB-009A00F6FC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FFE779-9B3C-4323-A273-88680E961E33}" type="pres">
      <dgm:prSet presAssocID="{08A5FB79-9B29-42C9-A8DB-009A00F6FCF0}" presName="childText" presStyleLbl="revTx" presStyleIdx="0" presStyleCnt="2">
        <dgm:presLayoutVars>
          <dgm:bulletEnabled val="1"/>
        </dgm:presLayoutVars>
      </dgm:prSet>
      <dgm:spPr/>
    </dgm:pt>
    <dgm:pt modelId="{8D5FB041-BEB6-4570-82D7-31340775858F}" type="pres">
      <dgm:prSet presAssocID="{0D123E0C-33F7-42E4-8D76-D114628FC5D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0CB846F-3D34-4F2D-82B4-5A0840F49AE6}" type="pres">
      <dgm:prSet presAssocID="{0D123E0C-33F7-42E4-8D76-D114628FC5D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F16B50D-D9AB-4CD6-9F87-B208EE494367}" type="presOf" srcId="{D80C17EA-F65F-4734-9AE4-EFE6563379D9}" destId="{64FFE779-9B3C-4323-A273-88680E961E33}" srcOrd="0" destOrd="0" presId="urn:microsoft.com/office/officeart/2005/8/layout/vList2"/>
    <dgm:cxn modelId="{39F41525-FD28-4E6A-ADD2-FD91A6928BE9}" type="presOf" srcId="{2A3F09D3-6205-487E-BD4B-0B1CC9E0E610}" destId="{50CB846F-3D34-4F2D-82B4-5A0840F49AE6}" srcOrd="0" destOrd="1" presId="urn:microsoft.com/office/officeart/2005/8/layout/vList2"/>
    <dgm:cxn modelId="{2C72F62F-EC7E-40A4-B5D4-E3C7D3E9A1E7}" type="presOf" srcId="{E1E3CD89-1F7C-4BA2-A63C-9AAC27B04F76}" destId="{50CB846F-3D34-4F2D-82B4-5A0840F49AE6}" srcOrd="0" destOrd="0" presId="urn:microsoft.com/office/officeart/2005/8/layout/vList2"/>
    <dgm:cxn modelId="{E49E003C-0F3C-4790-9606-EEAF263681C4}" type="presOf" srcId="{531C92B3-B184-4684-ABEF-199B62E129D7}" destId="{56782F29-664D-4A95-A876-0731507293BC}" srcOrd="0" destOrd="0" presId="urn:microsoft.com/office/officeart/2005/8/layout/vList2"/>
    <dgm:cxn modelId="{130B9440-CAAF-4CF9-9F34-7C8EFCA7A7AB}" srcId="{0D123E0C-33F7-42E4-8D76-D114628FC5D4}" destId="{E1E3CD89-1F7C-4BA2-A63C-9AAC27B04F76}" srcOrd="0" destOrd="0" parTransId="{D87CC130-4BD8-4DCF-9E22-EA9BD8872112}" sibTransId="{5324631A-E8CC-4557-8C6D-4450DAFE3A1A}"/>
    <dgm:cxn modelId="{7C865248-7F7F-4394-85B0-B313D948F2E0}" srcId="{08A5FB79-9B29-42C9-A8DB-009A00F6FCF0}" destId="{D80C17EA-F65F-4734-9AE4-EFE6563379D9}" srcOrd="0" destOrd="0" parTransId="{DA69163F-3D71-4E1E-BAFB-587BC314E093}" sibTransId="{CEB8A845-2E3A-4FA6-8F20-ABA70DC4D3CF}"/>
    <dgm:cxn modelId="{451FE34C-AEDE-41B2-B964-C8EAA9069663}" type="presOf" srcId="{3A46C795-319E-4043-BAFC-CA5F1A6FA7BF}" destId="{BC96BE96-B92A-4FC2-BDA9-0D854591CA9C}" srcOrd="0" destOrd="0" presId="urn:microsoft.com/office/officeart/2005/8/layout/vList2"/>
    <dgm:cxn modelId="{16318852-A1E3-455C-BF69-930C09BE1EB4}" srcId="{0D123E0C-33F7-42E4-8D76-D114628FC5D4}" destId="{2A3F09D3-6205-487E-BD4B-0B1CC9E0E610}" srcOrd="1" destOrd="0" parTransId="{8545D1F4-F179-4007-B9C6-7837373D2101}" sibTransId="{49776811-33E6-4E8D-82EA-A90907B84261}"/>
    <dgm:cxn modelId="{75A98456-1DF4-43AE-8ED0-17D944C6F97D}" type="presOf" srcId="{1EF992FF-80AE-454D-B5F9-9FFE81CBB4A1}" destId="{64FFE779-9B3C-4323-A273-88680E961E33}" srcOrd="0" destOrd="1" presId="urn:microsoft.com/office/officeart/2005/8/layout/vList2"/>
    <dgm:cxn modelId="{7DEE469D-318F-44E9-B71D-68A3DFF621EA}" srcId="{08A5FB79-9B29-42C9-A8DB-009A00F6FCF0}" destId="{1EF992FF-80AE-454D-B5F9-9FFE81CBB4A1}" srcOrd="1" destOrd="0" parTransId="{215979CD-FFAE-4096-91E8-EA6B38FD48E1}" sibTransId="{8593478B-0521-4D5B-9B73-D89A74EE25C1}"/>
    <dgm:cxn modelId="{635834A2-D3F0-40DD-BE1B-3D1D4353EBAF}" srcId="{531C92B3-B184-4684-ABEF-199B62E129D7}" destId="{3A46C795-319E-4043-BAFC-CA5F1A6FA7BF}" srcOrd="0" destOrd="0" parTransId="{AFD8BB9E-E5D4-4CE8-9CE6-7C87E90FA030}" sibTransId="{FD4A63E4-0EDB-4C85-AFFD-A13B80D59735}"/>
    <dgm:cxn modelId="{DF43B0BD-BC60-4448-80E6-7138AD261F8B}" type="presOf" srcId="{0D123E0C-33F7-42E4-8D76-D114628FC5D4}" destId="{8D5FB041-BEB6-4570-82D7-31340775858F}" srcOrd="0" destOrd="0" presId="urn:microsoft.com/office/officeart/2005/8/layout/vList2"/>
    <dgm:cxn modelId="{C5484FE5-B5BE-4616-BBF6-892EC03B83B2}" srcId="{531C92B3-B184-4684-ABEF-199B62E129D7}" destId="{0D123E0C-33F7-42E4-8D76-D114628FC5D4}" srcOrd="2" destOrd="0" parTransId="{C81A35C0-F624-4B7E-881F-98C91FF9CAC0}" sibTransId="{E4243F57-48C7-4A4C-BBAD-688051BC8CFC}"/>
    <dgm:cxn modelId="{A8DF82E8-017B-4210-A079-EE103325C7BE}" srcId="{531C92B3-B184-4684-ABEF-199B62E129D7}" destId="{08A5FB79-9B29-42C9-A8DB-009A00F6FCF0}" srcOrd="1" destOrd="0" parTransId="{910B11EA-98DA-472A-9DE9-82DF45C68BB3}" sibTransId="{6ABAC05F-1428-491C-A73A-1C87F28D75FA}"/>
    <dgm:cxn modelId="{145597F5-0A93-4A53-9DD0-C13A89897F5D}" type="presOf" srcId="{08A5FB79-9B29-42C9-A8DB-009A00F6FCF0}" destId="{EB4BB8F4-43BD-4171-BB24-959DADC55BE4}" srcOrd="0" destOrd="0" presId="urn:microsoft.com/office/officeart/2005/8/layout/vList2"/>
    <dgm:cxn modelId="{2EBDEDD6-C4CF-4CEA-B71E-D37B702F3265}" type="presParOf" srcId="{56782F29-664D-4A95-A876-0731507293BC}" destId="{BC96BE96-B92A-4FC2-BDA9-0D854591CA9C}" srcOrd="0" destOrd="0" presId="urn:microsoft.com/office/officeart/2005/8/layout/vList2"/>
    <dgm:cxn modelId="{9E4A1E02-47C2-470C-BB4D-4CA31CABC61E}" type="presParOf" srcId="{56782F29-664D-4A95-A876-0731507293BC}" destId="{3BB4B395-E702-409A-AFE4-ACB56A1B611E}" srcOrd="1" destOrd="0" presId="urn:microsoft.com/office/officeart/2005/8/layout/vList2"/>
    <dgm:cxn modelId="{18276767-9D9B-4600-A4C6-C03567A673B0}" type="presParOf" srcId="{56782F29-664D-4A95-A876-0731507293BC}" destId="{EB4BB8F4-43BD-4171-BB24-959DADC55BE4}" srcOrd="2" destOrd="0" presId="urn:microsoft.com/office/officeart/2005/8/layout/vList2"/>
    <dgm:cxn modelId="{533E2FF0-7E95-47D4-9164-AFC1DA772B61}" type="presParOf" srcId="{56782F29-664D-4A95-A876-0731507293BC}" destId="{64FFE779-9B3C-4323-A273-88680E961E33}" srcOrd="3" destOrd="0" presId="urn:microsoft.com/office/officeart/2005/8/layout/vList2"/>
    <dgm:cxn modelId="{F9D6B406-E799-4BEE-94A9-380EDF078774}" type="presParOf" srcId="{56782F29-664D-4A95-A876-0731507293BC}" destId="{8D5FB041-BEB6-4570-82D7-31340775858F}" srcOrd="4" destOrd="0" presId="urn:microsoft.com/office/officeart/2005/8/layout/vList2"/>
    <dgm:cxn modelId="{A8087F3E-4089-401C-92EF-204DD96D3B7D}" type="presParOf" srcId="{56782F29-664D-4A95-A876-0731507293BC}" destId="{50CB846F-3D34-4F2D-82B4-5A0840F49A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2D931-DD70-4B64-928B-D4B0F502319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3810436-ACF2-48A8-8A92-505C40B10ECE}">
      <dgm:prSet/>
      <dgm:spPr/>
      <dgm:t>
        <a:bodyPr/>
        <a:lstStyle/>
        <a:p>
          <a:pPr>
            <a:defRPr b="1"/>
          </a:pPr>
          <a:r>
            <a:rPr lang="pt-BR" b="1" i="0"/>
            <a:t>Proposta e Aprovação</a:t>
          </a:r>
          <a:r>
            <a:rPr lang="pt-BR" b="0" i="0"/>
            <a:t>:</a:t>
          </a:r>
          <a:endParaRPr lang="en-US"/>
        </a:p>
      </dgm:t>
    </dgm:pt>
    <dgm:pt modelId="{72246B2F-3BC9-4996-BF28-7036AF902C6E}" type="parTrans" cxnId="{8AF174D8-654D-4F03-BF51-FE759238F28D}">
      <dgm:prSet/>
      <dgm:spPr/>
      <dgm:t>
        <a:bodyPr/>
        <a:lstStyle/>
        <a:p>
          <a:endParaRPr lang="en-US"/>
        </a:p>
      </dgm:t>
    </dgm:pt>
    <dgm:pt modelId="{C423108B-02F0-4027-8E76-22E1D2081AD7}" type="sibTrans" cxnId="{8AF174D8-654D-4F03-BF51-FE759238F28D}">
      <dgm:prSet/>
      <dgm:spPr/>
      <dgm:t>
        <a:bodyPr/>
        <a:lstStyle/>
        <a:p>
          <a:endParaRPr lang="en-US"/>
        </a:p>
      </dgm:t>
    </dgm:pt>
    <dgm:pt modelId="{9C740171-F9C7-491D-A80F-DF58A0589E9B}">
      <dgm:prSet/>
      <dgm:spPr/>
      <dgm:t>
        <a:bodyPr/>
        <a:lstStyle/>
        <a:p>
          <a:r>
            <a:rPr lang="pt-BR" b="0" i="0"/>
            <a:t>A criação de uma universidade pública multicampi geralmente começa com uma proposta que pode ser apresentada pelo Poder Executivo ou Legislativo.</a:t>
          </a:r>
          <a:endParaRPr lang="en-US"/>
        </a:p>
      </dgm:t>
    </dgm:pt>
    <dgm:pt modelId="{3DED9E18-F4A6-4ED6-9F07-EF69803F59A7}" type="parTrans" cxnId="{D8B05BD2-E78A-40EB-9330-7BAC81F735B8}">
      <dgm:prSet/>
      <dgm:spPr/>
      <dgm:t>
        <a:bodyPr/>
        <a:lstStyle/>
        <a:p>
          <a:endParaRPr lang="en-US"/>
        </a:p>
      </dgm:t>
    </dgm:pt>
    <dgm:pt modelId="{D990BCFF-98E2-4CDF-8E2F-B8BC64C4B7E4}" type="sibTrans" cxnId="{D8B05BD2-E78A-40EB-9330-7BAC81F735B8}">
      <dgm:prSet/>
      <dgm:spPr/>
      <dgm:t>
        <a:bodyPr/>
        <a:lstStyle/>
        <a:p>
          <a:endParaRPr lang="en-US"/>
        </a:p>
      </dgm:t>
    </dgm:pt>
    <dgm:pt modelId="{57C70B52-A0E6-4F84-8018-BCF4EC568ED8}">
      <dgm:prSet/>
      <dgm:spPr/>
      <dgm:t>
        <a:bodyPr/>
        <a:lstStyle/>
        <a:p>
          <a:r>
            <a:rPr lang="pt-BR" b="0" i="0"/>
            <a:t>A proposta é analisada e aprovada pelo Congresso Nacional, resultando na promulgação de uma lei específica que cria a universidade.</a:t>
          </a:r>
          <a:endParaRPr lang="en-US"/>
        </a:p>
      </dgm:t>
    </dgm:pt>
    <dgm:pt modelId="{D2461227-DA25-4D7F-953E-D2A98AB5F6C3}" type="parTrans" cxnId="{FE7B4405-7FB9-4679-AA00-70EFC0EE14B1}">
      <dgm:prSet/>
      <dgm:spPr/>
      <dgm:t>
        <a:bodyPr/>
        <a:lstStyle/>
        <a:p>
          <a:endParaRPr lang="en-US"/>
        </a:p>
      </dgm:t>
    </dgm:pt>
    <dgm:pt modelId="{9CADAA91-FCE0-47BD-8FBA-907AAA1BBE6E}" type="sibTrans" cxnId="{FE7B4405-7FB9-4679-AA00-70EFC0EE14B1}">
      <dgm:prSet/>
      <dgm:spPr/>
      <dgm:t>
        <a:bodyPr/>
        <a:lstStyle/>
        <a:p>
          <a:endParaRPr lang="en-US"/>
        </a:p>
      </dgm:t>
    </dgm:pt>
    <dgm:pt modelId="{DFA2A79A-F0B0-426D-B8DF-A03961CEFE00}">
      <dgm:prSet/>
      <dgm:spPr/>
      <dgm:t>
        <a:bodyPr/>
        <a:lstStyle/>
        <a:p>
          <a:pPr>
            <a:defRPr b="1"/>
          </a:pPr>
          <a:r>
            <a:rPr lang="pt-BR" b="1" i="0"/>
            <a:t>Autonomia e Gestão</a:t>
          </a:r>
          <a:r>
            <a:rPr lang="pt-BR" b="0" i="0"/>
            <a:t>:</a:t>
          </a:r>
          <a:endParaRPr lang="en-US"/>
        </a:p>
      </dgm:t>
    </dgm:pt>
    <dgm:pt modelId="{996E4238-E922-4D21-82AF-F04363975AA1}" type="parTrans" cxnId="{72DB6AEC-B5FE-4EA5-A365-D6A94B36F916}">
      <dgm:prSet/>
      <dgm:spPr/>
      <dgm:t>
        <a:bodyPr/>
        <a:lstStyle/>
        <a:p>
          <a:endParaRPr lang="en-US"/>
        </a:p>
      </dgm:t>
    </dgm:pt>
    <dgm:pt modelId="{291D0B9C-981E-411A-A99D-E790A9AB2014}" type="sibTrans" cxnId="{72DB6AEC-B5FE-4EA5-A365-D6A94B36F916}">
      <dgm:prSet/>
      <dgm:spPr/>
      <dgm:t>
        <a:bodyPr/>
        <a:lstStyle/>
        <a:p>
          <a:endParaRPr lang="en-US"/>
        </a:p>
      </dgm:t>
    </dgm:pt>
    <dgm:pt modelId="{D62AFC81-27AB-4791-958D-04A1C03761F1}">
      <dgm:prSet/>
      <dgm:spPr/>
      <dgm:t>
        <a:bodyPr/>
        <a:lstStyle/>
        <a:p>
          <a:r>
            <a:rPr lang="pt-BR" b="0" i="0"/>
            <a:t>As universidades públicas multicampi têm autonomia administrativa, financeira e acadêmica, conforme estabelecido pela Constituição e pela LDB.</a:t>
          </a:r>
          <a:endParaRPr lang="en-US"/>
        </a:p>
      </dgm:t>
    </dgm:pt>
    <dgm:pt modelId="{BB6C856A-DB38-4EA3-A636-2546BA5EFD21}" type="parTrans" cxnId="{8EFF4997-AF77-4C89-82A2-DBA3B9B63B9C}">
      <dgm:prSet/>
      <dgm:spPr/>
      <dgm:t>
        <a:bodyPr/>
        <a:lstStyle/>
        <a:p>
          <a:endParaRPr lang="en-US"/>
        </a:p>
      </dgm:t>
    </dgm:pt>
    <dgm:pt modelId="{9BA52638-F99D-4076-BD08-2E7C556577A7}" type="sibTrans" cxnId="{8EFF4997-AF77-4C89-82A2-DBA3B9B63B9C}">
      <dgm:prSet/>
      <dgm:spPr/>
      <dgm:t>
        <a:bodyPr/>
        <a:lstStyle/>
        <a:p>
          <a:endParaRPr lang="en-US"/>
        </a:p>
      </dgm:t>
    </dgm:pt>
    <dgm:pt modelId="{C01245B9-99C5-4874-BC6A-8B439725A926}">
      <dgm:prSet/>
      <dgm:spPr/>
      <dgm:t>
        <a:bodyPr/>
        <a:lstStyle/>
        <a:p>
          <a:r>
            <a:rPr lang="pt-BR" b="0" i="0"/>
            <a:t>A estrutura organizacional inclui uma reitoria central e direções locais em cada campus, garantindo a coordenação e a gestão descentralizada.</a:t>
          </a:r>
          <a:endParaRPr lang="en-US"/>
        </a:p>
      </dgm:t>
    </dgm:pt>
    <dgm:pt modelId="{C6412728-2A55-480A-A857-FD4BA4C5D7F4}" type="parTrans" cxnId="{DF1830D4-959B-45E2-AF9E-1598AB7C0B75}">
      <dgm:prSet/>
      <dgm:spPr/>
      <dgm:t>
        <a:bodyPr/>
        <a:lstStyle/>
        <a:p>
          <a:endParaRPr lang="en-US"/>
        </a:p>
      </dgm:t>
    </dgm:pt>
    <dgm:pt modelId="{31893BB3-CF2C-438B-BCB3-32C50AAD32DC}" type="sibTrans" cxnId="{DF1830D4-959B-45E2-AF9E-1598AB7C0B75}">
      <dgm:prSet/>
      <dgm:spPr/>
      <dgm:t>
        <a:bodyPr/>
        <a:lstStyle/>
        <a:p>
          <a:endParaRPr lang="en-US"/>
        </a:p>
      </dgm:t>
    </dgm:pt>
    <dgm:pt modelId="{62F61F2B-D0C7-4C63-9F13-7862DD3A1030}">
      <dgm:prSet/>
      <dgm:spPr/>
      <dgm:t>
        <a:bodyPr/>
        <a:lstStyle/>
        <a:p>
          <a:pPr>
            <a:defRPr b="1"/>
          </a:pPr>
          <a:r>
            <a:rPr lang="pt-BR" b="1" i="0"/>
            <a:t>Financiamento e Recursos</a:t>
          </a:r>
          <a:r>
            <a:rPr lang="pt-BR" b="0" i="0"/>
            <a:t>:</a:t>
          </a:r>
          <a:endParaRPr lang="en-US"/>
        </a:p>
      </dgm:t>
    </dgm:pt>
    <dgm:pt modelId="{D359DF9D-72F5-4349-9281-853CEB7D390D}" type="parTrans" cxnId="{445757C4-D0C8-4A2D-8DC7-98534819F0DC}">
      <dgm:prSet/>
      <dgm:spPr/>
      <dgm:t>
        <a:bodyPr/>
        <a:lstStyle/>
        <a:p>
          <a:endParaRPr lang="en-US"/>
        </a:p>
      </dgm:t>
    </dgm:pt>
    <dgm:pt modelId="{AA54A5AA-5B0D-4E25-B751-B303AE1A98F7}" type="sibTrans" cxnId="{445757C4-D0C8-4A2D-8DC7-98534819F0DC}">
      <dgm:prSet/>
      <dgm:spPr/>
      <dgm:t>
        <a:bodyPr/>
        <a:lstStyle/>
        <a:p>
          <a:endParaRPr lang="en-US"/>
        </a:p>
      </dgm:t>
    </dgm:pt>
    <dgm:pt modelId="{FF6792EF-C882-4DF8-B231-72880D4C01BE}">
      <dgm:prSet/>
      <dgm:spPr/>
      <dgm:t>
        <a:bodyPr/>
        <a:lstStyle/>
        <a:p>
          <a:r>
            <a:rPr lang="pt-BR" b="0" i="0"/>
            <a:t>O financiamento das universidades públicas é garantido por dotações orçamentárias da União, além de outras fontes como convênios, parcerias e receitas próprias.</a:t>
          </a:r>
          <a:endParaRPr lang="en-US"/>
        </a:p>
      </dgm:t>
    </dgm:pt>
    <dgm:pt modelId="{25910C16-72E8-4CB1-9921-D68A163ED574}" type="parTrans" cxnId="{8EA98BED-E902-47A8-A428-0CB0387A8B56}">
      <dgm:prSet/>
      <dgm:spPr/>
      <dgm:t>
        <a:bodyPr/>
        <a:lstStyle/>
        <a:p>
          <a:endParaRPr lang="en-US"/>
        </a:p>
      </dgm:t>
    </dgm:pt>
    <dgm:pt modelId="{B7151DFF-90F3-4D17-A02B-B5B50F91B5F8}" type="sibTrans" cxnId="{8EA98BED-E902-47A8-A428-0CB0387A8B56}">
      <dgm:prSet/>
      <dgm:spPr/>
      <dgm:t>
        <a:bodyPr/>
        <a:lstStyle/>
        <a:p>
          <a:endParaRPr lang="en-US"/>
        </a:p>
      </dgm:t>
    </dgm:pt>
    <dgm:pt modelId="{6908F728-E1AB-4172-90A7-FA629D9101E3}">
      <dgm:prSet/>
      <dgm:spPr/>
      <dgm:t>
        <a:bodyPr/>
        <a:lstStyle/>
        <a:p>
          <a:r>
            <a:rPr lang="pt-BR" b="0" i="0"/>
            <a:t>A gestão dos recursos é feita de forma autônoma, respeitando as diretrizes estabelecidas pela administração central da universidade.</a:t>
          </a:r>
          <a:endParaRPr lang="en-US"/>
        </a:p>
      </dgm:t>
    </dgm:pt>
    <dgm:pt modelId="{C3767C87-7344-4CF0-8452-E01D7A6714C0}" type="parTrans" cxnId="{0D49FA84-0CD8-47FC-ADC1-5B49F9F16A18}">
      <dgm:prSet/>
      <dgm:spPr/>
      <dgm:t>
        <a:bodyPr/>
        <a:lstStyle/>
        <a:p>
          <a:endParaRPr lang="en-US"/>
        </a:p>
      </dgm:t>
    </dgm:pt>
    <dgm:pt modelId="{9A376CCA-58CB-4FBA-AA84-D4EE8A51EDB8}" type="sibTrans" cxnId="{0D49FA84-0CD8-47FC-ADC1-5B49F9F16A18}">
      <dgm:prSet/>
      <dgm:spPr/>
      <dgm:t>
        <a:bodyPr/>
        <a:lstStyle/>
        <a:p>
          <a:endParaRPr lang="en-US"/>
        </a:p>
      </dgm:t>
    </dgm:pt>
    <dgm:pt modelId="{E6A6A620-44F7-49CB-92DE-7E1D2243312C}" type="pres">
      <dgm:prSet presAssocID="{E4C2D931-DD70-4B64-928B-D4B0F5023197}" presName="root" presStyleCnt="0">
        <dgm:presLayoutVars>
          <dgm:dir/>
          <dgm:resizeHandles val="exact"/>
        </dgm:presLayoutVars>
      </dgm:prSet>
      <dgm:spPr/>
    </dgm:pt>
    <dgm:pt modelId="{08BBDE53-552C-4AAB-B81D-E075D9E9B333}" type="pres">
      <dgm:prSet presAssocID="{13810436-ACF2-48A8-8A92-505C40B10ECE}" presName="compNode" presStyleCnt="0"/>
      <dgm:spPr/>
    </dgm:pt>
    <dgm:pt modelId="{9DC2C3B3-B399-47B0-B70B-BC9DE6A4A82D}" type="pres">
      <dgm:prSet presAssocID="{13810436-ACF2-48A8-8A92-505C40B10E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D3C3114C-0AC3-4AC1-B1EF-520ADB85B919}" type="pres">
      <dgm:prSet presAssocID="{13810436-ACF2-48A8-8A92-505C40B10ECE}" presName="iconSpace" presStyleCnt="0"/>
      <dgm:spPr/>
    </dgm:pt>
    <dgm:pt modelId="{9AE8FF25-3CBD-4722-88CB-5D467DC97213}" type="pres">
      <dgm:prSet presAssocID="{13810436-ACF2-48A8-8A92-505C40B10ECE}" presName="parTx" presStyleLbl="revTx" presStyleIdx="0" presStyleCnt="6">
        <dgm:presLayoutVars>
          <dgm:chMax val="0"/>
          <dgm:chPref val="0"/>
        </dgm:presLayoutVars>
      </dgm:prSet>
      <dgm:spPr/>
    </dgm:pt>
    <dgm:pt modelId="{740A644B-3214-42B1-B90F-E7CDEF9E4F58}" type="pres">
      <dgm:prSet presAssocID="{13810436-ACF2-48A8-8A92-505C40B10ECE}" presName="txSpace" presStyleCnt="0"/>
      <dgm:spPr/>
    </dgm:pt>
    <dgm:pt modelId="{A95CB9C1-72EB-4AE5-A144-B2730F954BE7}" type="pres">
      <dgm:prSet presAssocID="{13810436-ACF2-48A8-8A92-505C40B10ECE}" presName="desTx" presStyleLbl="revTx" presStyleIdx="1" presStyleCnt="6">
        <dgm:presLayoutVars/>
      </dgm:prSet>
      <dgm:spPr/>
    </dgm:pt>
    <dgm:pt modelId="{30499194-282C-43C3-8C22-4B802BD5A131}" type="pres">
      <dgm:prSet presAssocID="{C423108B-02F0-4027-8E76-22E1D2081AD7}" presName="sibTrans" presStyleCnt="0"/>
      <dgm:spPr/>
    </dgm:pt>
    <dgm:pt modelId="{3CC10919-3A9E-44FB-A1F3-E80DBE99F183}" type="pres">
      <dgm:prSet presAssocID="{DFA2A79A-F0B0-426D-B8DF-A03961CEFE00}" presName="compNode" presStyleCnt="0"/>
      <dgm:spPr/>
    </dgm:pt>
    <dgm:pt modelId="{46D4E888-756B-4411-8619-CB3E15D4DBCA}" type="pres">
      <dgm:prSet presAssocID="{DFA2A79A-F0B0-426D-B8DF-A03961CEFE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A3574B1A-A819-43F6-8BAB-62CECC55DC8A}" type="pres">
      <dgm:prSet presAssocID="{DFA2A79A-F0B0-426D-B8DF-A03961CEFE00}" presName="iconSpace" presStyleCnt="0"/>
      <dgm:spPr/>
    </dgm:pt>
    <dgm:pt modelId="{EB0AA436-4B3C-416D-B373-BB01C0DEFB20}" type="pres">
      <dgm:prSet presAssocID="{DFA2A79A-F0B0-426D-B8DF-A03961CEFE00}" presName="parTx" presStyleLbl="revTx" presStyleIdx="2" presStyleCnt="6">
        <dgm:presLayoutVars>
          <dgm:chMax val="0"/>
          <dgm:chPref val="0"/>
        </dgm:presLayoutVars>
      </dgm:prSet>
      <dgm:spPr/>
    </dgm:pt>
    <dgm:pt modelId="{A0E46EBF-B866-4B3F-9623-48DB13372360}" type="pres">
      <dgm:prSet presAssocID="{DFA2A79A-F0B0-426D-B8DF-A03961CEFE00}" presName="txSpace" presStyleCnt="0"/>
      <dgm:spPr/>
    </dgm:pt>
    <dgm:pt modelId="{8567B47C-ED51-4F95-A59F-BCC67A4D287D}" type="pres">
      <dgm:prSet presAssocID="{DFA2A79A-F0B0-426D-B8DF-A03961CEFE00}" presName="desTx" presStyleLbl="revTx" presStyleIdx="3" presStyleCnt="6">
        <dgm:presLayoutVars/>
      </dgm:prSet>
      <dgm:spPr/>
    </dgm:pt>
    <dgm:pt modelId="{1C6E687C-0657-43E8-8FF7-30D92B0DB99D}" type="pres">
      <dgm:prSet presAssocID="{291D0B9C-981E-411A-A99D-E790A9AB2014}" presName="sibTrans" presStyleCnt="0"/>
      <dgm:spPr/>
    </dgm:pt>
    <dgm:pt modelId="{7F15B18A-4C22-4F6A-8BF0-46D94D28FE48}" type="pres">
      <dgm:prSet presAssocID="{62F61F2B-D0C7-4C63-9F13-7862DD3A1030}" presName="compNode" presStyleCnt="0"/>
      <dgm:spPr/>
    </dgm:pt>
    <dgm:pt modelId="{14EDF44C-574D-4F39-94EF-70F67A504072}" type="pres">
      <dgm:prSet presAssocID="{62F61F2B-D0C7-4C63-9F13-7862DD3A10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41BE1B12-038B-4607-BE94-A8FB592778AA}" type="pres">
      <dgm:prSet presAssocID="{62F61F2B-D0C7-4C63-9F13-7862DD3A1030}" presName="iconSpace" presStyleCnt="0"/>
      <dgm:spPr/>
    </dgm:pt>
    <dgm:pt modelId="{E74010F1-82BD-4FA3-97E3-AB492898442B}" type="pres">
      <dgm:prSet presAssocID="{62F61F2B-D0C7-4C63-9F13-7862DD3A1030}" presName="parTx" presStyleLbl="revTx" presStyleIdx="4" presStyleCnt="6">
        <dgm:presLayoutVars>
          <dgm:chMax val="0"/>
          <dgm:chPref val="0"/>
        </dgm:presLayoutVars>
      </dgm:prSet>
      <dgm:spPr/>
    </dgm:pt>
    <dgm:pt modelId="{CA7F1996-F73C-443A-9F7D-68686532D1E5}" type="pres">
      <dgm:prSet presAssocID="{62F61F2B-D0C7-4C63-9F13-7862DD3A1030}" presName="txSpace" presStyleCnt="0"/>
      <dgm:spPr/>
    </dgm:pt>
    <dgm:pt modelId="{74E9D441-EA3C-49B7-A8BB-566753F476A8}" type="pres">
      <dgm:prSet presAssocID="{62F61F2B-D0C7-4C63-9F13-7862DD3A1030}" presName="desTx" presStyleLbl="revTx" presStyleIdx="5" presStyleCnt="6">
        <dgm:presLayoutVars/>
      </dgm:prSet>
      <dgm:spPr/>
    </dgm:pt>
  </dgm:ptLst>
  <dgm:cxnLst>
    <dgm:cxn modelId="{FE7B4405-7FB9-4679-AA00-70EFC0EE14B1}" srcId="{13810436-ACF2-48A8-8A92-505C40B10ECE}" destId="{57C70B52-A0E6-4F84-8018-BCF4EC568ED8}" srcOrd="1" destOrd="0" parTransId="{D2461227-DA25-4D7F-953E-D2A98AB5F6C3}" sibTransId="{9CADAA91-FCE0-47BD-8FBA-907AAA1BBE6E}"/>
    <dgm:cxn modelId="{C13C591C-895E-4AE8-AB4C-C8BCE727CDBD}" type="presOf" srcId="{13810436-ACF2-48A8-8A92-505C40B10ECE}" destId="{9AE8FF25-3CBD-4722-88CB-5D467DC97213}" srcOrd="0" destOrd="0" presId="urn:microsoft.com/office/officeart/2018/5/layout/CenteredIconLabelDescriptionList"/>
    <dgm:cxn modelId="{16CD3425-1603-48A9-9550-396EDA89D0A3}" type="presOf" srcId="{57C70B52-A0E6-4F84-8018-BCF4EC568ED8}" destId="{A95CB9C1-72EB-4AE5-A144-B2730F954BE7}" srcOrd="0" destOrd="1" presId="urn:microsoft.com/office/officeart/2018/5/layout/CenteredIconLabelDescriptionList"/>
    <dgm:cxn modelId="{CE42A731-72C4-4F17-8FE8-239B54C41D92}" type="presOf" srcId="{62F61F2B-D0C7-4C63-9F13-7862DD3A1030}" destId="{E74010F1-82BD-4FA3-97E3-AB492898442B}" srcOrd="0" destOrd="0" presId="urn:microsoft.com/office/officeart/2018/5/layout/CenteredIconLabelDescriptionList"/>
    <dgm:cxn modelId="{1B759145-3776-4814-BB75-6AEF420C8F89}" type="presOf" srcId="{D62AFC81-27AB-4791-958D-04A1C03761F1}" destId="{8567B47C-ED51-4F95-A59F-BCC67A4D287D}" srcOrd="0" destOrd="0" presId="urn:microsoft.com/office/officeart/2018/5/layout/CenteredIconLabelDescriptionList"/>
    <dgm:cxn modelId="{CD501855-3649-4615-8EDC-8264E9E17E55}" type="presOf" srcId="{9C740171-F9C7-491D-A80F-DF58A0589E9B}" destId="{A95CB9C1-72EB-4AE5-A144-B2730F954BE7}" srcOrd="0" destOrd="0" presId="urn:microsoft.com/office/officeart/2018/5/layout/CenteredIconLabelDescriptionList"/>
    <dgm:cxn modelId="{0D49FA84-0CD8-47FC-ADC1-5B49F9F16A18}" srcId="{62F61F2B-D0C7-4C63-9F13-7862DD3A1030}" destId="{6908F728-E1AB-4172-90A7-FA629D9101E3}" srcOrd="1" destOrd="0" parTransId="{C3767C87-7344-4CF0-8452-E01D7A6714C0}" sibTransId="{9A376CCA-58CB-4FBA-AA84-D4EE8A51EDB8}"/>
    <dgm:cxn modelId="{8EFF4997-AF77-4C89-82A2-DBA3B9B63B9C}" srcId="{DFA2A79A-F0B0-426D-B8DF-A03961CEFE00}" destId="{D62AFC81-27AB-4791-958D-04A1C03761F1}" srcOrd="0" destOrd="0" parTransId="{BB6C856A-DB38-4EA3-A636-2546BA5EFD21}" sibTransId="{9BA52638-F99D-4076-BD08-2E7C556577A7}"/>
    <dgm:cxn modelId="{9C679397-8D4E-4A28-A398-2640B368DAFA}" type="presOf" srcId="{FF6792EF-C882-4DF8-B231-72880D4C01BE}" destId="{74E9D441-EA3C-49B7-A8BB-566753F476A8}" srcOrd="0" destOrd="0" presId="urn:microsoft.com/office/officeart/2018/5/layout/CenteredIconLabelDescriptionList"/>
    <dgm:cxn modelId="{DE30E0AB-F67B-43A8-8E3B-27AE185BA180}" type="presOf" srcId="{C01245B9-99C5-4874-BC6A-8B439725A926}" destId="{8567B47C-ED51-4F95-A59F-BCC67A4D287D}" srcOrd="0" destOrd="1" presId="urn:microsoft.com/office/officeart/2018/5/layout/CenteredIconLabelDescriptionList"/>
    <dgm:cxn modelId="{565391B6-7302-4A05-963D-7A46827F0780}" type="presOf" srcId="{E4C2D931-DD70-4B64-928B-D4B0F5023197}" destId="{E6A6A620-44F7-49CB-92DE-7E1D2243312C}" srcOrd="0" destOrd="0" presId="urn:microsoft.com/office/officeart/2018/5/layout/CenteredIconLabelDescriptionList"/>
    <dgm:cxn modelId="{445757C4-D0C8-4A2D-8DC7-98534819F0DC}" srcId="{E4C2D931-DD70-4B64-928B-D4B0F5023197}" destId="{62F61F2B-D0C7-4C63-9F13-7862DD3A1030}" srcOrd="2" destOrd="0" parTransId="{D359DF9D-72F5-4349-9281-853CEB7D390D}" sibTransId="{AA54A5AA-5B0D-4E25-B751-B303AE1A98F7}"/>
    <dgm:cxn modelId="{D8B05BD2-E78A-40EB-9330-7BAC81F735B8}" srcId="{13810436-ACF2-48A8-8A92-505C40B10ECE}" destId="{9C740171-F9C7-491D-A80F-DF58A0589E9B}" srcOrd="0" destOrd="0" parTransId="{3DED9E18-F4A6-4ED6-9F07-EF69803F59A7}" sibTransId="{D990BCFF-98E2-4CDF-8E2F-B8BC64C4B7E4}"/>
    <dgm:cxn modelId="{DF1830D4-959B-45E2-AF9E-1598AB7C0B75}" srcId="{DFA2A79A-F0B0-426D-B8DF-A03961CEFE00}" destId="{C01245B9-99C5-4874-BC6A-8B439725A926}" srcOrd="1" destOrd="0" parTransId="{C6412728-2A55-480A-A857-FD4BA4C5D7F4}" sibTransId="{31893BB3-CF2C-438B-BCB3-32C50AAD32DC}"/>
    <dgm:cxn modelId="{8AF174D8-654D-4F03-BF51-FE759238F28D}" srcId="{E4C2D931-DD70-4B64-928B-D4B0F5023197}" destId="{13810436-ACF2-48A8-8A92-505C40B10ECE}" srcOrd="0" destOrd="0" parTransId="{72246B2F-3BC9-4996-BF28-7036AF902C6E}" sibTransId="{C423108B-02F0-4027-8E76-22E1D2081AD7}"/>
    <dgm:cxn modelId="{1D7FE5E0-0457-4FBD-9822-373DEDAC293D}" type="presOf" srcId="{6908F728-E1AB-4172-90A7-FA629D9101E3}" destId="{74E9D441-EA3C-49B7-A8BB-566753F476A8}" srcOrd="0" destOrd="1" presId="urn:microsoft.com/office/officeart/2018/5/layout/CenteredIconLabelDescriptionList"/>
    <dgm:cxn modelId="{72DB6AEC-B5FE-4EA5-A365-D6A94B36F916}" srcId="{E4C2D931-DD70-4B64-928B-D4B0F5023197}" destId="{DFA2A79A-F0B0-426D-B8DF-A03961CEFE00}" srcOrd="1" destOrd="0" parTransId="{996E4238-E922-4D21-82AF-F04363975AA1}" sibTransId="{291D0B9C-981E-411A-A99D-E790A9AB2014}"/>
    <dgm:cxn modelId="{8EA98BED-E902-47A8-A428-0CB0387A8B56}" srcId="{62F61F2B-D0C7-4C63-9F13-7862DD3A1030}" destId="{FF6792EF-C882-4DF8-B231-72880D4C01BE}" srcOrd="0" destOrd="0" parTransId="{25910C16-72E8-4CB1-9921-D68A163ED574}" sibTransId="{B7151DFF-90F3-4D17-A02B-B5B50F91B5F8}"/>
    <dgm:cxn modelId="{9E55B3FF-9CB3-4212-BED0-F28B1C5D3EB6}" type="presOf" srcId="{DFA2A79A-F0B0-426D-B8DF-A03961CEFE00}" destId="{EB0AA436-4B3C-416D-B373-BB01C0DEFB20}" srcOrd="0" destOrd="0" presId="urn:microsoft.com/office/officeart/2018/5/layout/CenteredIconLabelDescriptionList"/>
    <dgm:cxn modelId="{159EEE7B-9091-49AC-BCC9-FD2F1C051117}" type="presParOf" srcId="{E6A6A620-44F7-49CB-92DE-7E1D2243312C}" destId="{08BBDE53-552C-4AAB-B81D-E075D9E9B333}" srcOrd="0" destOrd="0" presId="urn:microsoft.com/office/officeart/2018/5/layout/CenteredIconLabelDescriptionList"/>
    <dgm:cxn modelId="{5B1ADAED-A6BB-49E8-A2C2-0CFD3865ECA0}" type="presParOf" srcId="{08BBDE53-552C-4AAB-B81D-E075D9E9B333}" destId="{9DC2C3B3-B399-47B0-B70B-BC9DE6A4A82D}" srcOrd="0" destOrd="0" presId="urn:microsoft.com/office/officeart/2018/5/layout/CenteredIconLabelDescriptionList"/>
    <dgm:cxn modelId="{63A3DF8F-3FC6-4245-970E-59845298C7BC}" type="presParOf" srcId="{08BBDE53-552C-4AAB-B81D-E075D9E9B333}" destId="{D3C3114C-0AC3-4AC1-B1EF-520ADB85B919}" srcOrd="1" destOrd="0" presId="urn:microsoft.com/office/officeart/2018/5/layout/CenteredIconLabelDescriptionList"/>
    <dgm:cxn modelId="{B6AEE7E9-2787-49FA-8598-3F7E526704C1}" type="presParOf" srcId="{08BBDE53-552C-4AAB-B81D-E075D9E9B333}" destId="{9AE8FF25-3CBD-4722-88CB-5D467DC97213}" srcOrd="2" destOrd="0" presId="urn:microsoft.com/office/officeart/2018/5/layout/CenteredIconLabelDescriptionList"/>
    <dgm:cxn modelId="{46DEE0ED-7192-4F52-A58D-C5ECDC4981EB}" type="presParOf" srcId="{08BBDE53-552C-4AAB-B81D-E075D9E9B333}" destId="{740A644B-3214-42B1-B90F-E7CDEF9E4F58}" srcOrd="3" destOrd="0" presId="urn:microsoft.com/office/officeart/2018/5/layout/CenteredIconLabelDescriptionList"/>
    <dgm:cxn modelId="{2B059BE7-E74A-44B1-B226-25D0C44ABBCB}" type="presParOf" srcId="{08BBDE53-552C-4AAB-B81D-E075D9E9B333}" destId="{A95CB9C1-72EB-4AE5-A144-B2730F954BE7}" srcOrd="4" destOrd="0" presId="urn:microsoft.com/office/officeart/2018/5/layout/CenteredIconLabelDescriptionList"/>
    <dgm:cxn modelId="{612694B9-C500-43B5-91E5-A62445492CDD}" type="presParOf" srcId="{E6A6A620-44F7-49CB-92DE-7E1D2243312C}" destId="{30499194-282C-43C3-8C22-4B802BD5A131}" srcOrd="1" destOrd="0" presId="urn:microsoft.com/office/officeart/2018/5/layout/CenteredIconLabelDescriptionList"/>
    <dgm:cxn modelId="{44AA4BCD-A32F-4FB7-A120-215D333B0FC3}" type="presParOf" srcId="{E6A6A620-44F7-49CB-92DE-7E1D2243312C}" destId="{3CC10919-3A9E-44FB-A1F3-E80DBE99F183}" srcOrd="2" destOrd="0" presId="urn:microsoft.com/office/officeart/2018/5/layout/CenteredIconLabelDescriptionList"/>
    <dgm:cxn modelId="{B05DEB21-98E8-485E-BE69-CD52632892C0}" type="presParOf" srcId="{3CC10919-3A9E-44FB-A1F3-E80DBE99F183}" destId="{46D4E888-756B-4411-8619-CB3E15D4DBCA}" srcOrd="0" destOrd="0" presId="urn:microsoft.com/office/officeart/2018/5/layout/CenteredIconLabelDescriptionList"/>
    <dgm:cxn modelId="{110E1883-5C4B-4CE8-AC25-FE1DB1331DDD}" type="presParOf" srcId="{3CC10919-3A9E-44FB-A1F3-E80DBE99F183}" destId="{A3574B1A-A819-43F6-8BAB-62CECC55DC8A}" srcOrd="1" destOrd="0" presId="urn:microsoft.com/office/officeart/2018/5/layout/CenteredIconLabelDescriptionList"/>
    <dgm:cxn modelId="{12331779-3AC1-4BBB-A627-6E904924934C}" type="presParOf" srcId="{3CC10919-3A9E-44FB-A1F3-E80DBE99F183}" destId="{EB0AA436-4B3C-416D-B373-BB01C0DEFB20}" srcOrd="2" destOrd="0" presId="urn:microsoft.com/office/officeart/2018/5/layout/CenteredIconLabelDescriptionList"/>
    <dgm:cxn modelId="{39EBEFF0-40E3-49D0-9EFD-678D21CE92DB}" type="presParOf" srcId="{3CC10919-3A9E-44FB-A1F3-E80DBE99F183}" destId="{A0E46EBF-B866-4B3F-9623-48DB13372360}" srcOrd="3" destOrd="0" presId="urn:microsoft.com/office/officeart/2018/5/layout/CenteredIconLabelDescriptionList"/>
    <dgm:cxn modelId="{6D3B9C58-E9BC-4314-A2EB-BBF035F0AB0F}" type="presParOf" srcId="{3CC10919-3A9E-44FB-A1F3-E80DBE99F183}" destId="{8567B47C-ED51-4F95-A59F-BCC67A4D287D}" srcOrd="4" destOrd="0" presId="urn:microsoft.com/office/officeart/2018/5/layout/CenteredIconLabelDescriptionList"/>
    <dgm:cxn modelId="{F5FDFF30-1269-47E8-91F9-A11DC1530ACD}" type="presParOf" srcId="{E6A6A620-44F7-49CB-92DE-7E1D2243312C}" destId="{1C6E687C-0657-43E8-8FF7-30D92B0DB99D}" srcOrd="3" destOrd="0" presId="urn:microsoft.com/office/officeart/2018/5/layout/CenteredIconLabelDescriptionList"/>
    <dgm:cxn modelId="{D795290E-A625-44B4-86D6-972DDDAB6DA7}" type="presParOf" srcId="{E6A6A620-44F7-49CB-92DE-7E1D2243312C}" destId="{7F15B18A-4C22-4F6A-8BF0-46D94D28FE48}" srcOrd="4" destOrd="0" presId="urn:microsoft.com/office/officeart/2018/5/layout/CenteredIconLabelDescriptionList"/>
    <dgm:cxn modelId="{CDD1C7DE-A87D-4150-89AB-43279ED98301}" type="presParOf" srcId="{7F15B18A-4C22-4F6A-8BF0-46D94D28FE48}" destId="{14EDF44C-574D-4F39-94EF-70F67A504072}" srcOrd="0" destOrd="0" presId="urn:microsoft.com/office/officeart/2018/5/layout/CenteredIconLabelDescriptionList"/>
    <dgm:cxn modelId="{F7651B4A-7552-4009-8449-362124CEFD0C}" type="presParOf" srcId="{7F15B18A-4C22-4F6A-8BF0-46D94D28FE48}" destId="{41BE1B12-038B-4607-BE94-A8FB592778AA}" srcOrd="1" destOrd="0" presId="urn:microsoft.com/office/officeart/2018/5/layout/CenteredIconLabelDescriptionList"/>
    <dgm:cxn modelId="{B39F4F90-EF4E-41D5-88B5-C3899B859EA7}" type="presParOf" srcId="{7F15B18A-4C22-4F6A-8BF0-46D94D28FE48}" destId="{E74010F1-82BD-4FA3-97E3-AB492898442B}" srcOrd="2" destOrd="0" presId="urn:microsoft.com/office/officeart/2018/5/layout/CenteredIconLabelDescriptionList"/>
    <dgm:cxn modelId="{CDCB51E3-4ADF-4F9C-962C-A556DBC90B85}" type="presParOf" srcId="{7F15B18A-4C22-4F6A-8BF0-46D94D28FE48}" destId="{CA7F1996-F73C-443A-9F7D-68686532D1E5}" srcOrd="3" destOrd="0" presId="urn:microsoft.com/office/officeart/2018/5/layout/CenteredIconLabelDescriptionList"/>
    <dgm:cxn modelId="{29C5087E-AFD4-4E09-BBA0-14AC5B04585E}" type="presParOf" srcId="{7F15B18A-4C22-4F6A-8BF0-46D94D28FE48}" destId="{74E9D441-EA3C-49B7-A8BB-566753F476A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F7200-46C7-4E62-B4B1-E8A941E7AA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53BB424-ACC8-4E33-9156-B822A2A8F7CA}">
      <dgm:prSet/>
      <dgm:spPr/>
      <dgm:t>
        <a:bodyPr/>
        <a:lstStyle/>
        <a:p>
          <a:r>
            <a:rPr lang="pt-BR" b="1" i="0"/>
            <a:t>Universidade Federal da Fronteira Sul (UFFS)</a:t>
          </a:r>
          <a:r>
            <a:rPr lang="pt-BR" b="0" i="0"/>
            <a:t>: Com sede em Chapecó, Santa Catarina, e campi em outras cidades da região sul.</a:t>
          </a:r>
          <a:endParaRPr lang="en-US"/>
        </a:p>
      </dgm:t>
    </dgm:pt>
    <dgm:pt modelId="{A93B9E0F-870D-4D22-B012-01E4A4A0D716}" type="parTrans" cxnId="{3B52924E-EA9C-477B-8868-324496AC85A1}">
      <dgm:prSet/>
      <dgm:spPr/>
      <dgm:t>
        <a:bodyPr/>
        <a:lstStyle/>
        <a:p>
          <a:endParaRPr lang="en-US"/>
        </a:p>
      </dgm:t>
    </dgm:pt>
    <dgm:pt modelId="{E495A6F4-5F41-4A0C-B153-CDB1F3E22A08}" type="sibTrans" cxnId="{3B52924E-EA9C-477B-8868-324496AC85A1}">
      <dgm:prSet/>
      <dgm:spPr/>
      <dgm:t>
        <a:bodyPr/>
        <a:lstStyle/>
        <a:p>
          <a:endParaRPr lang="en-US"/>
        </a:p>
      </dgm:t>
    </dgm:pt>
    <dgm:pt modelId="{1F7EBE0E-0369-46F8-9ADB-7B93EAB1170D}">
      <dgm:prSet/>
      <dgm:spPr/>
      <dgm:t>
        <a:bodyPr/>
        <a:lstStyle/>
        <a:p>
          <a:r>
            <a:rPr lang="pt-BR" b="1" i="0"/>
            <a:t>Universidade da Integração Internacional da Lusofonia Afro-Brasileira (UNILAB)</a:t>
          </a:r>
          <a:r>
            <a:rPr lang="pt-BR" b="0" i="0"/>
            <a:t>: Com sede em Redenção, Ceará, e campi em outras localidades, focando na integração com países de língua portuguesa.</a:t>
          </a:r>
          <a:endParaRPr lang="en-US"/>
        </a:p>
      </dgm:t>
    </dgm:pt>
    <dgm:pt modelId="{22AEBFF1-A010-49F8-9BFC-C13A0AF8BABD}" type="parTrans" cxnId="{5DFC5855-5B97-4B25-9285-F967C6F47762}">
      <dgm:prSet/>
      <dgm:spPr/>
      <dgm:t>
        <a:bodyPr/>
        <a:lstStyle/>
        <a:p>
          <a:endParaRPr lang="en-US"/>
        </a:p>
      </dgm:t>
    </dgm:pt>
    <dgm:pt modelId="{EB3932E4-EE8F-423A-B3C1-8011CFC9318F}" type="sibTrans" cxnId="{5DFC5855-5B97-4B25-9285-F967C6F47762}">
      <dgm:prSet/>
      <dgm:spPr/>
      <dgm:t>
        <a:bodyPr/>
        <a:lstStyle/>
        <a:p>
          <a:endParaRPr lang="en-US"/>
        </a:p>
      </dgm:t>
    </dgm:pt>
    <dgm:pt modelId="{D15A834D-4720-467F-AEBF-FE8B060F6E4A}">
      <dgm:prSet/>
      <dgm:spPr/>
      <dgm:t>
        <a:bodyPr/>
        <a:lstStyle/>
        <a:p>
          <a:r>
            <a:rPr lang="pt-BR" b="1" i="0"/>
            <a:t>Universidade Federal do Vale do São Francisco (UNIVASF)</a:t>
          </a:r>
          <a:r>
            <a:rPr lang="pt-BR" b="0" i="0"/>
            <a:t>: Com sede em Petrolina, Pernambuco, e campi em outras cidades do semiárido nordestino.</a:t>
          </a:r>
          <a:endParaRPr lang="en-US"/>
        </a:p>
      </dgm:t>
    </dgm:pt>
    <dgm:pt modelId="{02B9D3EC-CCB1-484F-836E-7ACA2CE73060}" type="parTrans" cxnId="{3383AA47-3052-4CC0-A914-A81D4B985864}">
      <dgm:prSet/>
      <dgm:spPr/>
      <dgm:t>
        <a:bodyPr/>
        <a:lstStyle/>
        <a:p>
          <a:endParaRPr lang="en-US"/>
        </a:p>
      </dgm:t>
    </dgm:pt>
    <dgm:pt modelId="{B819FE56-6161-4367-A9DF-9D36E61597D3}" type="sibTrans" cxnId="{3383AA47-3052-4CC0-A914-A81D4B985864}">
      <dgm:prSet/>
      <dgm:spPr/>
      <dgm:t>
        <a:bodyPr/>
        <a:lstStyle/>
        <a:p>
          <a:endParaRPr lang="en-US"/>
        </a:p>
      </dgm:t>
    </dgm:pt>
    <dgm:pt modelId="{F24A365E-B9AF-4295-B56D-7CDD037666A4}" type="pres">
      <dgm:prSet presAssocID="{192F7200-46C7-4E62-B4B1-E8A941E7AA7A}" presName="root" presStyleCnt="0">
        <dgm:presLayoutVars>
          <dgm:dir/>
          <dgm:resizeHandles val="exact"/>
        </dgm:presLayoutVars>
      </dgm:prSet>
      <dgm:spPr/>
    </dgm:pt>
    <dgm:pt modelId="{4E76F27D-9B3D-4980-B9B9-95131C1E8BB0}" type="pres">
      <dgm:prSet presAssocID="{C53BB424-ACC8-4E33-9156-B822A2A8F7CA}" presName="compNode" presStyleCnt="0"/>
      <dgm:spPr/>
    </dgm:pt>
    <dgm:pt modelId="{D270644C-6EF9-4416-A12B-0202E7FDEDBD}" type="pres">
      <dgm:prSet presAssocID="{C53BB424-ACC8-4E33-9156-B822A2A8F7CA}" presName="bgRect" presStyleLbl="bgShp" presStyleIdx="0" presStyleCnt="3"/>
      <dgm:spPr/>
    </dgm:pt>
    <dgm:pt modelId="{6ECCA500-B1B0-43F1-9EC1-C047EE5BFEF2}" type="pres">
      <dgm:prSet presAssocID="{C53BB424-ACC8-4E33-9156-B822A2A8F7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entista"/>
        </a:ext>
      </dgm:extLst>
    </dgm:pt>
    <dgm:pt modelId="{19913430-059B-4B7C-9221-CF1D5623CBCB}" type="pres">
      <dgm:prSet presAssocID="{C53BB424-ACC8-4E33-9156-B822A2A8F7CA}" presName="spaceRect" presStyleCnt="0"/>
      <dgm:spPr/>
    </dgm:pt>
    <dgm:pt modelId="{9E82D35D-170D-4C82-9525-8E590DA43C90}" type="pres">
      <dgm:prSet presAssocID="{C53BB424-ACC8-4E33-9156-B822A2A8F7CA}" presName="parTx" presStyleLbl="revTx" presStyleIdx="0" presStyleCnt="3">
        <dgm:presLayoutVars>
          <dgm:chMax val="0"/>
          <dgm:chPref val="0"/>
        </dgm:presLayoutVars>
      </dgm:prSet>
      <dgm:spPr/>
    </dgm:pt>
    <dgm:pt modelId="{09650395-7EEA-4E8E-8737-C2D059147D19}" type="pres">
      <dgm:prSet presAssocID="{E495A6F4-5F41-4A0C-B153-CDB1F3E22A08}" presName="sibTrans" presStyleCnt="0"/>
      <dgm:spPr/>
    </dgm:pt>
    <dgm:pt modelId="{1105DA95-D8F9-42C7-ADD6-C2559B2BA78B}" type="pres">
      <dgm:prSet presAssocID="{1F7EBE0E-0369-46F8-9ADB-7B93EAB1170D}" presName="compNode" presStyleCnt="0"/>
      <dgm:spPr/>
    </dgm:pt>
    <dgm:pt modelId="{0F7CFD29-E34E-4B9E-AB04-3A173DE5BCE2}" type="pres">
      <dgm:prSet presAssocID="{1F7EBE0E-0369-46F8-9ADB-7B93EAB1170D}" presName="bgRect" presStyleLbl="bgShp" presStyleIdx="1" presStyleCnt="3"/>
      <dgm:spPr/>
    </dgm:pt>
    <dgm:pt modelId="{E0175F58-0149-487B-88B5-E809199C60FB}" type="pres">
      <dgm:prSet presAssocID="{1F7EBE0E-0369-46F8-9ADB-7B93EAB117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fe"/>
        </a:ext>
      </dgm:extLst>
    </dgm:pt>
    <dgm:pt modelId="{7C3A6CFF-92AF-4B2C-9CAF-8623EFBD881F}" type="pres">
      <dgm:prSet presAssocID="{1F7EBE0E-0369-46F8-9ADB-7B93EAB1170D}" presName="spaceRect" presStyleCnt="0"/>
      <dgm:spPr/>
    </dgm:pt>
    <dgm:pt modelId="{42BEEDE1-5B82-4C71-B919-59048A3A80C9}" type="pres">
      <dgm:prSet presAssocID="{1F7EBE0E-0369-46F8-9ADB-7B93EAB1170D}" presName="parTx" presStyleLbl="revTx" presStyleIdx="1" presStyleCnt="3">
        <dgm:presLayoutVars>
          <dgm:chMax val="0"/>
          <dgm:chPref val="0"/>
        </dgm:presLayoutVars>
      </dgm:prSet>
      <dgm:spPr/>
    </dgm:pt>
    <dgm:pt modelId="{50C7AE94-9458-4037-B531-74CA52D6D242}" type="pres">
      <dgm:prSet presAssocID="{EB3932E4-EE8F-423A-B3C1-8011CFC9318F}" presName="sibTrans" presStyleCnt="0"/>
      <dgm:spPr/>
    </dgm:pt>
    <dgm:pt modelId="{C2F5CA17-4DB7-48A8-A059-B8793A337343}" type="pres">
      <dgm:prSet presAssocID="{D15A834D-4720-467F-AEBF-FE8B060F6E4A}" presName="compNode" presStyleCnt="0"/>
      <dgm:spPr/>
    </dgm:pt>
    <dgm:pt modelId="{8F9C02DC-283F-47D2-9947-312AAAEE42B1}" type="pres">
      <dgm:prSet presAssocID="{D15A834D-4720-467F-AEBF-FE8B060F6E4A}" presName="bgRect" presStyleLbl="bgShp" presStyleIdx="2" presStyleCnt="3"/>
      <dgm:spPr/>
    </dgm:pt>
    <dgm:pt modelId="{B446EAC9-F489-4DC1-8C5C-4E19AB8DC19D}" type="pres">
      <dgm:prSet presAssocID="{D15A834D-4720-467F-AEBF-FE8B060F6E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F007795-D6EF-49F3-981D-3964C1784214}" type="pres">
      <dgm:prSet presAssocID="{D15A834D-4720-467F-AEBF-FE8B060F6E4A}" presName="spaceRect" presStyleCnt="0"/>
      <dgm:spPr/>
    </dgm:pt>
    <dgm:pt modelId="{F817AE4F-0F05-4C4A-9925-7A3E8E30EF31}" type="pres">
      <dgm:prSet presAssocID="{D15A834D-4720-467F-AEBF-FE8B060F6E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B71A1C-2A9A-48FC-B861-AAFA86540578}" type="presOf" srcId="{192F7200-46C7-4E62-B4B1-E8A941E7AA7A}" destId="{F24A365E-B9AF-4295-B56D-7CDD037666A4}" srcOrd="0" destOrd="0" presId="urn:microsoft.com/office/officeart/2018/2/layout/IconVerticalSolidList"/>
    <dgm:cxn modelId="{3383AA47-3052-4CC0-A914-A81D4B985864}" srcId="{192F7200-46C7-4E62-B4B1-E8A941E7AA7A}" destId="{D15A834D-4720-467F-AEBF-FE8B060F6E4A}" srcOrd="2" destOrd="0" parTransId="{02B9D3EC-CCB1-484F-836E-7ACA2CE73060}" sibTransId="{B819FE56-6161-4367-A9DF-9D36E61597D3}"/>
    <dgm:cxn modelId="{3B52924E-EA9C-477B-8868-324496AC85A1}" srcId="{192F7200-46C7-4E62-B4B1-E8A941E7AA7A}" destId="{C53BB424-ACC8-4E33-9156-B822A2A8F7CA}" srcOrd="0" destOrd="0" parTransId="{A93B9E0F-870D-4D22-B012-01E4A4A0D716}" sibTransId="{E495A6F4-5F41-4A0C-B153-CDB1F3E22A08}"/>
    <dgm:cxn modelId="{5DFC5855-5B97-4B25-9285-F967C6F47762}" srcId="{192F7200-46C7-4E62-B4B1-E8A941E7AA7A}" destId="{1F7EBE0E-0369-46F8-9ADB-7B93EAB1170D}" srcOrd="1" destOrd="0" parTransId="{22AEBFF1-A010-49F8-9BFC-C13A0AF8BABD}" sibTransId="{EB3932E4-EE8F-423A-B3C1-8011CFC9318F}"/>
    <dgm:cxn modelId="{2BB1B087-6C8D-48DA-AA47-461C36F8B5D0}" type="presOf" srcId="{1F7EBE0E-0369-46F8-9ADB-7B93EAB1170D}" destId="{42BEEDE1-5B82-4C71-B919-59048A3A80C9}" srcOrd="0" destOrd="0" presId="urn:microsoft.com/office/officeart/2018/2/layout/IconVerticalSolidList"/>
    <dgm:cxn modelId="{6F2A9D90-8524-4BE6-A635-CE22A6B2FEAF}" type="presOf" srcId="{C53BB424-ACC8-4E33-9156-B822A2A8F7CA}" destId="{9E82D35D-170D-4C82-9525-8E590DA43C90}" srcOrd="0" destOrd="0" presId="urn:microsoft.com/office/officeart/2018/2/layout/IconVerticalSolidList"/>
    <dgm:cxn modelId="{65F513C1-18B7-4AA1-9602-59D42A30ED51}" type="presOf" srcId="{D15A834D-4720-467F-AEBF-FE8B060F6E4A}" destId="{F817AE4F-0F05-4C4A-9925-7A3E8E30EF31}" srcOrd="0" destOrd="0" presId="urn:microsoft.com/office/officeart/2018/2/layout/IconVerticalSolidList"/>
    <dgm:cxn modelId="{07ADD50B-F3C0-4872-BCF1-D3980DAB4528}" type="presParOf" srcId="{F24A365E-B9AF-4295-B56D-7CDD037666A4}" destId="{4E76F27D-9B3D-4980-B9B9-95131C1E8BB0}" srcOrd="0" destOrd="0" presId="urn:microsoft.com/office/officeart/2018/2/layout/IconVerticalSolidList"/>
    <dgm:cxn modelId="{D815BCA0-CF70-41ED-B002-5B5451B459F0}" type="presParOf" srcId="{4E76F27D-9B3D-4980-B9B9-95131C1E8BB0}" destId="{D270644C-6EF9-4416-A12B-0202E7FDEDBD}" srcOrd="0" destOrd="0" presId="urn:microsoft.com/office/officeart/2018/2/layout/IconVerticalSolidList"/>
    <dgm:cxn modelId="{ECEDE7B2-2145-4E80-B3B0-8F780B79073F}" type="presParOf" srcId="{4E76F27D-9B3D-4980-B9B9-95131C1E8BB0}" destId="{6ECCA500-B1B0-43F1-9EC1-C047EE5BFEF2}" srcOrd="1" destOrd="0" presId="urn:microsoft.com/office/officeart/2018/2/layout/IconVerticalSolidList"/>
    <dgm:cxn modelId="{31D9EDB8-EA87-4543-B31D-8202C06E441A}" type="presParOf" srcId="{4E76F27D-9B3D-4980-B9B9-95131C1E8BB0}" destId="{19913430-059B-4B7C-9221-CF1D5623CBCB}" srcOrd="2" destOrd="0" presId="urn:microsoft.com/office/officeart/2018/2/layout/IconVerticalSolidList"/>
    <dgm:cxn modelId="{57EBCDF0-186F-41A5-AC7F-137A4D718053}" type="presParOf" srcId="{4E76F27D-9B3D-4980-B9B9-95131C1E8BB0}" destId="{9E82D35D-170D-4C82-9525-8E590DA43C90}" srcOrd="3" destOrd="0" presId="urn:microsoft.com/office/officeart/2018/2/layout/IconVerticalSolidList"/>
    <dgm:cxn modelId="{A5F3377E-C863-4382-B8B5-42915F4B0486}" type="presParOf" srcId="{F24A365E-B9AF-4295-B56D-7CDD037666A4}" destId="{09650395-7EEA-4E8E-8737-C2D059147D19}" srcOrd="1" destOrd="0" presId="urn:microsoft.com/office/officeart/2018/2/layout/IconVerticalSolidList"/>
    <dgm:cxn modelId="{1A9E3A11-EA88-4D11-B05F-08F1FDC14ED2}" type="presParOf" srcId="{F24A365E-B9AF-4295-B56D-7CDD037666A4}" destId="{1105DA95-D8F9-42C7-ADD6-C2559B2BA78B}" srcOrd="2" destOrd="0" presId="urn:microsoft.com/office/officeart/2018/2/layout/IconVerticalSolidList"/>
    <dgm:cxn modelId="{1FBD0249-51BA-4AF6-B16E-91C6BDF2B580}" type="presParOf" srcId="{1105DA95-D8F9-42C7-ADD6-C2559B2BA78B}" destId="{0F7CFD29-E34E-4B9E-AB04-3A173DE5BCE2}" srcOrd="0" destOrd="0" presId="urn:microsoft.com/office/officeart/2018/2/layout/IconVerticalSolidList"/>
    <dgm:cxn modelId="{39E047D6-5A4E-4F49-8589-560CF76427A6}" type="presParOf" srcId="{1105DA95-D8F9-42C7-ADD6-C2559B2BA78B}" destId="{E0175F58-0149-487B-88B5-E809199C60FB}" srcOrd="1" destOrd="0" presId="urn:microsoft.com/office/officeart/2018/2/layout/IconVerticalSolidList"/>
    <dgm:cxn modelId="{3B84BBAD-58B0-4B7C-86A2-6F48C8A2E578}" type="presParOf" srcId="{1105DA95-D8F9-42C7-ADD6-C2559B2BA78B}" destId="{7C3A6CFF-92AF-4B2C-9CAF-8623EFBD881F}" srcOrd="2" destOrd="0" presId="urn:microsoft.com/office/officeart/2018/2/layout/IconVerticalSolidList"/>
    <dgm:cxn modelId="{AB8E1AB0-E2E4-4CAB-A0A6-D59B6F86B93B}" type="presParOf" srcId="{1105DA95-D8F9-42C7-ADD6-C2559B2BA78B}" destId="{42BEEDE1-5B82-4C71-B919-59048A3A80C9}" srcOrd="3" destOrd="0" presId="urn:microsoft.com/office/officeart/2018/2/layout/IconVerticalSolidList"/>
    <dgm:cxn modelId="{CD57B116-AE0C-4FFC-8D30-C2C86E352F2E}" type="presParOf" srcId="{F24A365E-B9AF-4295-B56D-7CDD037666A4}" destId="{50C7AE94-9458-4037-B531-74CA52D6D242}" srcOrd="3" destOrd="0" presId="urn:microsoft.com/office/officeart/2018/2/layout/IconVerticalSolidList"/>
    <dgm:cxn modelId="{98EC04AF-F9E8-43DB-8470-6EF6DB4A8C35}" type="presParOf" srcId="{F24A365E-B9AF-4295-B56D-7CDD037666A4}" destId="{C2F5CA17-4DB7-48A8-A059-B8793A337343}" srcOrd="4" destOrd="0" presId="urn:microsoft.com/office/officeart/2018/2/layout/IconVerticalSolidList"/>
    <dgm:cxn modelId="{FC93C9CC-C2F5-4579-9440-7E23CB51773A}" type="presParOf" srcId="{C2F5CA17-4DB7-48A8-A059-B8793A337343}" destId="{8F9C02DC-283F-47D2-9947-312AAAEE42B1}" srcOrd="0" destOrd="0" presId="urn:microsoft.com/office/officeart/2018/2/layout/IconVerticalSolidList"/>
    <dgm:cxn modelId="{64E56855-4633-444C-92E6-4F1DAD001A57}" type="presParOf" srcId="{C2F5CA17-4DB7-48A8-A059-B8793A337343}" destId="{B446EAC9-F489-4DC1-8C5C-4E19AB8DC19D}" srcOrd="1" destOrd="0" presId="urn:microsoft.com/office/officeart/2018/2/layout/IconVerticalSolidList"/>
    <dgm:cxn modelId="{DF51EF6C-4B2E-49CD-927A-31C809854E9A}" type="presParOf" srcId="{C2F5CA17-4DB7-48A8-A059-B8793A337343}" destId="{4F007795-D6EF-49F3-981D-3964C1784214}" srcOrd="2" destOrd="0" presId="urn:microsoft.com/office/officeart/2018/2/layout/IconVerticalSolidList"/>
    <dgm:cxn modelId="{006C682E-AA43-4F10-8D58-698F61642B67}" type="presParOf" srcId="{C2F5CA17-4DB7-48A8-A059-B8793A337343}" destId="{F817AE4F-0F05-4C4A-9925-7A3E8E30EF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B56A5-AF2D-4689-B53E-01A8D580B7B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846D2-9AB6-4EAD-B462-A526EBF049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b="1" i="0" dirty="0"/>
            <a:t>Criação de Universidades Federais</a:t>
          </a:r>
          <a:r>
            <a:rPr lang="pt-BR" sz="1400" b="0" i="0" dirty="0"/>
            <a:t>: Todas as três leis tratam da criação de universidades federais (UNIVASF, UFFS e UNILAB), com objetivos semelhantes de ministrar ensino superior, desenvolver pesquisas e promover a extensão universitária.</a:t>
          </a:r>
          <a:endParaRPr lang="en-US" sz="1400" dirty="0"/>
        </a:p>
      </dgm:t>
    </dgm:pt>
    <dgm:pt modelId="{E09122AA-1289-48B1-A4AE-60E2F47E1C9B}" type="parTrans" cxnId="{0CF428BA-F339-4F86-A4B8-2B368E550A5D}">
      <dgm:prSet/>
      <dgm:spPr/>
      <dgm:t>
        <a:bodyPr/>
        <a:lstStyle/>
        <a:p>
          <a:endParaRPr lang="en-US"/>
        </a:p>
      </dgm:t>
    </dgm:pt>
    <dgm:pt modelId="{191DBD42-C14A-43FD-88D3-AA2BFF92882B}" type="sibTrans" cxnId="{0CF428BA-F339-4F86-A4B8-2B368E550A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3F5CB09-4174-46E5-9416-DA7B89C034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b="1" i="0" dirty="0"/>
            <a:t>Atuação </a:t>
          </a:r>
          <a:r>
            <a:rPr lang="pt-BR" sz="1400" b="1" i="0" dirty="0" err="1"/>
            <a:t>Multicampi</a:t>
          </a:r>
          <a:r>
            <a:rPr lang="pt-BR" sz="1400" b="0" i="0" dirty="0"/>
            <a:t>: As três universidades têm atuação </a:t>
          </a:r>
          <a:r>
            <a:rPr lang="pt-BR" sz="1400" b="0" i="0" dirty="0" err="1"/>
            <a:t>multicampi</a:t>
          </a:r>
          <a:r>
            <a:rPr lang="pt-BR" sz="1400" b="0" i="0" dirty="0"/>
            <a:t>, o que significa que possuem vários campi em diferentes localidades para melhor atender às necessidades regionais.</a:t>
          </a:r>
          <a:endParaRPr lang="en-US" sz="1400" dirty="0"/>
        </a:p>
      </dgm:t>
    </dgm:pt>
    <dgm:pt modelId="{27342E33-7839-48AA-91E2-3E17A5526A6D}" type="parTrans" cxnId="{910FCD69-4BC0-4F09-8D5C-5E0936B4A597}">
      <dgm:prSet/>
      <dgm:spPr/>
      <dgm:t>
        <a:bodyPr/>
        <a:lstStyle/>
        <a:p>
          <a:endParaRPr lang="en-US"/>
        </a:p>
      </dgm:t>
    </dgm:pt>
    <dgm:pt modelId="{56094D32-B66C-43F2-B4D1-5991703A1097}" type="sibTrans" cxnId="{910FCD69-4BC0-4F09-8D5C-5E0936B4A5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DEDF9A-F6DD-474D-9DF9-552DFE51F3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b="1" i="0" dirty="0"/>
            <a:t>Desenvolvimento Regional</a:t>
          </a:r>
          <a:r>
            <a:rPr lang="pt-BR" sz="1400" b="0" i="0" dirty="0"/>
            <a:t>: Cada universidade criada por essas leis tem um forte componente de desenvolvimento regional. A UNIVASF foca no semiárido nordestino, a UFFS na região sul do Brasil, e a UNILAB na integração com países de língua portuguesa, especialmente na África</a:t>
          </a:r>
          <a:r>
            <a:rPr lang="pt-BR" sz="1100" b="0" i="0" dirty="0"/>
            <a:t>.</a:t>
          </a:r>
          <a:endParaRPr lang="en-US" sz="1100" dirty="0"/>
        </a:p>
      </dgm:t>
    </dgm:pt>
    <dgm:pt modelId="{5A4A0B2F-36EF-4E19-979B-DE7E0F13CA4C}" type="parTrans" cxnId="{2D2647A2-4751-45B4-BA00-826D9190FA1F}">
      <dgm:prSet/>
      <dgm:spPr/>
      <dgm:t>
        <a:bodyPr/>
        <a:lstStyle/>
        <a:p>
          <a:endParaRPr lang="en-US"/>
        </a:p>
      </dgm:t>
    </dgm:pt>
    <dgm:pt modelId="{43243D49-5A1B-4C77-9A1F-A8A2D1AD78D0}" type="sibTrans" cxnId="{2D2647A2-4751-45B4-BA00-826D9190FA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706B17-3B54-4827-9DE2-BCF078CBE1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b="1" i="0" dirty="0"/>
            <a:t>Autonomia e Estrutura</a:t>
          </a:r>
          <a:r>
            <a:rPr lang="pt-BR" sz="1400" b="0" i="0" dirty="0"/>
            <a:t>: As leis estabelecem que essas instituições terão natureza jurídica autárquica, vinculadas ao Ministério da Educação, e definem suas estruturas organizacionais e formas de funcionamento.</a:t>
          </a:r>
          <a:endParaRPr lang="en-US" sz="1400" dirty="0"/>
        </a:p>
      </dgm:t>
    </dgm:pt>
    <dgm:pt modelId="{51FA4A9D-DC41-457B-98D2-31E67538FD7E}" type="parTrans" cxnId="{98372828-3854-49F2-A60F-C160652C7950}">
      <dgm:prSet/>
      <dgm:spPr/>
      <dgm:t>
        <a:bodyPr/>
        <a:lstStyle/>
        <a:p>
          <a:endParaRPr lang="en-US"/>
        </a:p>
      </dgm:t>
    </dgm:pt>
    <dgm:pt modelId="{2DE4A53E-426F-4F9B-BFAD-375DE8DD6286}" type="sibTrans" cxnId="{98372828-3854-49F2-A60F-C160652C795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0CA722-D3B8-487C-8C31-A221ADB63C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b="1" i="0" dirty="0"/>
            <a:t>Patrimônio e Recursos</a:t>
          </a:r>
          <a:r>
            <a:rPr lang="pt-BR" sz="1400" b="0" i="0" dirty="0"/>
            <a:t>: As leis preveem que o patrimônio das universidades será constituído por bens e direitos adquiridos ou doados, e que os recursos financeiros virão de dotações orçamentárias, auxílios, subvenções, remuneração por serviços prestados, convênios, acordos e outras receitas eventuais.</a:t>
          </a:r>
          <a:endParaRPr lang="en-US" sz="1400" dirty="0"/>
        </a:p>
      </dgm:t>
    </dgm:pt>
    <dgm:pt modelId="{364561B8-8CA5-4BEF-82F8-926D268123AA}" type="parTrans" cxnId="{90DED1E3-C3A2-4132-8BCE-7F51F352C7DF}">
      <dgm:prSet/>
      <dgm:spPr/>
      <dgm:t>
        <a:bodyPr/>
        <a:lstStyle/>
        <a:p>
          <a:endParaRPr lang="en-US"/>
        </a:p>
      </dgm:t>
    </dgm:pt>
    <dgm:pt modelId="{BB29050D-5723-4A77-9383-E10C926976F8}" type="sibTrans" cxnId="{90DED1E3-C3A2-4132-8BCE-7F51F352C7DF}">
      <dgm:prSet/>
      <dgm:spPr/>
      <dgm:t>
        <a:bodyPr/>
        <a:lstStyle/>
        <a:p>
          <a:endParaRPr lang="en-US"/>
        </a:p>
      </dgm:t>
    </dgm:pt>
    <dgm:pt modelId="{34B01489-CA7A-4273-9A3F-E9469F03BF59}" type="pres">
      <dgm:prSet presAssocID="{C2FB56A5-AF2D-4689-B53E-01A8D580B7B0}" presName="root" presStyleCnt="0">
        <dgm:presLayoutVars>
          <dgm:dir/>
          <dgm:resizeHandles val="exact"/>
        </dgm:presLayoutVars>
      </dgm:prSet>
      <dgm:spPr/>
    </dgm:pt>
    <dgm:pt modelId="{0D0FB08F-A071-4076-B36B-ADEB0BB1AF40}" type="pres">
      <dgm:prSet presAssocID="{C2FB56A5-AF2D-4689-B53E-01A8D580B7B0}" presName="container" presStyleCnt="0">
        <dgm:presLayoutVars>
          <dgm:dir/>
          <dgm:resizeHandles val="exact"/>
        </dgm:presLayoutVars>
      </dgm:prSet>
      <dgm:spPr/>
    </dgm:pt>
    <dgm:pt modelId="{5282CAD9-34F2-470D-A1A0-E4351731A970}" type="pres">
      <dgm:prSet presAssocID="{786846D2-9AB6-4EAD-B462-A526EBF04953}" presName="compNode" presStyleCnt="0"/>
      <dgm:spPr/>
    </dgm:pt>
    <dgm:pt modelId="{05C5297F-AE86-4892-8C4F-17A186943C99}" type="pres">
      <dgm:prSet presAssocID="{786846D2-9AB6-4EAD-B462-A526EBF04953}" presName="iconBgRect" presStyleLbl="bgShp" presStyleIdx="0" presStyleCnt="5"/>
      <dgm:spPr/>
    </dgm:pt>
    <dgm:pt modelId="{8D25895E-3D2A-4E39-96CA-BFE8E7138A40}" type="pres">
      <dgm:prSet presAssocID="{786846D2-9AB6-4EAD-B462-A526EBF0495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DD32690E-2A04-48F5-AA42-A6AB1EAF7FFB}" type="pres">
      <dgm:prSet presAssocID="{786846D2-9AB6-4EAD-B462-A526EBF04953}" presName="spaceRect" presStyleCnt="0"/>
      <dgm:spPr/>
    </dgm:pt>
    <dgm:pt modelId="{19C97451-E26E-493A-B964-C744C87615D8}" type="pres">
      <dgm:prSet presAssocID="{786846D2-9AB6-4EAD-B462-A526EBF04953}" presName="textRect" presStyleLbl="revTx" presStyleIdx="0" presStyleCnt="5" custScaleX="109129" custScaleY="163620" custLinFactNeighborX="-665" custLinFactNeighborY="23518">
        <dgm:presLayoutVars>
          <dgm:chMax val="1"/>
          <dgm:chPref val="1"/>
        </dgm:presLayoutVars>
      </dgm:prSet>
      <dgm:spPr/>
    </dgm:pt>
    <dgm:pt modelId="{141355B4-2293-4D06-9DE9-E9EC8A88D3B2}" type="pres">
      <dgm:prSet presAssocID="{191DBD42-C14A-43FD-88D3-AA2BFF92882B}" presName="sibTrans" presStyleLbl="sibTrans2D1" presStyleIdx="0" presStyleCnt="0"/>
      <dgm:spPr/>
    </dgm:pt>
    <dgm:pt modelId="{2333FD7E-2114-4ABB-A932-7D6464BFC32E}" type="pres">
      <dgm:prSet presAssocID="{13F5CB09-4174-46E5-9416-DA7B89C03446}" presName="compNode" presStyleCnt="0"/>
      <dgm:spPr/>
    </dgm:pt>
    <dgm:pt modelId="{9AACBAA8-5591-4E2E-96F5-82412FF45B57}" type="pres">
      <dgm:prSet presAssocID="{13F5CB09-4174-46E5-9416-DA7B89C03446}" presName="iconBgRect" presStyleLbl="bgShp" presStyleIdx="1" presStyleCnt="5"/>
      <dgm:spPr/>
    </dgm:pt>
    <dgm:pt modelId="{8CE4124F-7F69-437E-8DD0-EF571D7BDEA5}" type="pres">
      <dgm:prSet presAssocID="{13F5CB09-4174-46E5-9416-DA7B89C0344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01ECD59-D56C-4586-B328-3FE58AD35147}" type="pres">
      <dgm:prSet presAssocID="{13F5CB09-4174-46E5-9416-DA7B89C03446}" presName="spaceRect" presStyleCnt="0"/>
      <dgm:spPr/>
    </dgm:pt>
    <dgm:pt modelId="{084004FD-8F52-4F92-BFE9-76D379609CFA}" type="pres">
      <dgm:prSet presAssocID="{13F5CB09-4174-46E5-9416-DA7B89C03446}" presName="textRect" presStyleLbl="revTx" presStyleIdx="1" presStyleCnt="5" custScaleX="99667" custScaleY="192063">
        <dgm:presLayoutVars>
          <dgm:chMax val="1"/>
          <dgm:chPref val="1"/>
        </dgm:presLayoutVars>
      </dgm:prSet>
      <dgm:spPr/>
    </dgm:pt>
    <dgm:pt modelId="{24659894-BCDA-4E0D-BFE3-5F821A17E8F8}" type="pres">
      <dgm:prSet presAssocID="{56094D32-B66C-43F2-B4D1-5991703A1097}" presName="sibTrans" presStyleLbl="sibTrans2D1" presStyleIdx="0" presStyleCnt="0"/>
      <dgm:spPr/>
    </dgm:pt>
    <dgm:pt modelId="{BFFBD109-0A2A-4217-B8CB-C01F0C93D8C6}" type="pres">
      <dgm:prSet presAssocID="{A9DEDF9A-F6DD-474D-9DF9-552DFE51F3B1}" presName="compNode" presStyleCnt="0"/>
      <dgm:spPr/>
    </dgm:pt>
    <dgm:pt modelId="{87460687-53F5-4233-B8EF-A3202EE47D7F}" type="pres">
      <dgm:prSet presAssocID="{A9DEDF9A-F6DD-474D-9DF9-552DFE51F3B1}" presName="iconBgRect" presStyleLbl="bgShp" presStyleIdx="2" presStyleCnt="5"/>
      <dgm:spPr/>
    </dgm:pt>
    <dgm:pt modelId="{DD4C0314-173A-46DE-A9A1-FB4994E85231}" type="pres">
      <dgm:prSet presAssocID="{A9DEDF9A-F6DD-474D-9DF9-552DFE51F3B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69069008-7316-43DF-9D62-1CA1A67719EC}" type="pres">
      <dgm:prSet presAssocID="{A9DEDF9A-F6DD-474D-9DF9-552DFE51F3B1}" presName="spaceRect" presStyleCnt="0"/>
      <dgm:spPr/>
    </dgm:pt>
    <dgm:pt modelId="{CE0177BF-08EC-4AD4-91AF-85E3EB475D71}" type="pres">
      <dgm:prSet presAssocID="{A9DEDF9A-F6DD-474D-9DF9-552DFE51F3B1}" presName="textRect" presStyleLbl="revTx" presStyleIdx="2" presStyleCnt="5" custScaleX="104226" custScaleY="185791" custLinFactNeighborX="651" custLinFactNeighborY="48033">
        <dgm:presLayoutVars>
          <dgm:chMax val="1"/>
          <dgm:chPref val="1"/>
        </dgm:presLayoutVars>
      </dgm:prSet>
      <dgm:spPr/>
    </dgm:pt>
    <dgm:pt modelId="{C7D37656-870A-4612-8985-5D018FD1B6FC}" type="pres">
      <dgm:prSet presAssocID="{43243D49-5A1B-4C77-9A1F-A8A2D1AD78D0}" presName="sibTrans" presStyleLbl="sibTrans2D1" presStyleIdx="0" presStyleCnt="0"/>
      <dgm:spPr/>
    </dgm:pt>
    <dgm:pt modelId="{A9783B9D-20AF-4BB7-B386-E30F212EB580}" type="pres">
      <dgm:prSet presAssocID="{CF706B17-3B54-4827-9DE2-BCF078CBE104}" presName="compNode" presStyleCnt="0"/>
      <dgm:spPr/>
    </dgm:pt>
    <dgm:pt modelId="{21C09D7C-A877-4657-8ACE-059245887F69}" type="pres">
      <dgm:prSet presAssocID="{CF706B17-3B54-4827-9DE2-BCF078CBE104}" presName="iconBgRect" presStyleLbl="bgShp" presStyleIdx="3" presStyleCnt="5"/>
      <dgm:spPr/>
    </dgm:pt>
    <dgm:pt modelId="{A868A307-CBB7-45C0-8866-0F10C61C539A}" type="pres">
      <dgm:prSet presAssocID="{CF706B17-3B54-4827-9DE2-BCF078CBE10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iz"/>
        </a:ext>
      </dgm:extLst>
    </dgm:pt>
    <dgm:pt modelId="{DACB4126-31CE-4183-B525-B8C424960681}" type="pres">
      <dgm:prSet presAssocID="{CF706B17-3B54-4827-9DE2-BCF078CBE104}" presName="spaceRect" presStyleCnt="0"/>
      <dgm:spPr/>
    </dgm:pt>
    <dgm:pt modelId="{E987A8ED-DCC9-46D5-AD65-52CE2EDAFC7E}" type="pres">
      <dgm:prSet presAssocID="{CF706B17-3B54-4827-9DE2-BCF078CBE104}" presName="textRect" presStyleLbl="revTx" presStyleIdx="3" presStyleCnt="5" custScaleX="101343" custScaleY="160722">
        <dgm:presLayoutVars>
          <dgm:chMax val="1"/>
          <dgm:chPref val="1"/>
        </dgm:presLayoutVars>
      </dgm:prSet>
      <dgm:spPr/>
    </dgm:pt>
    <dgm:pt modelId="{694382EA-D876-42B4-997F-C28F98512AE3}" type="pres">
      <dgm:prSet presAssocID="{2DE4A53E-426F-4F9B-BFAD-375DE8DD6286}" presName="sibTrans" presStyleLbl="sibTrans2D1" presStyleIdx="0" presStyleCnt="0"/>
      <dgm:spPr/>
    </dgm:pt>
    <dgm:pt modelId="{F9EBA2B9-09FB-427E-BC8E-8FCACA85079F}" type="pres">
      <dgm:prSet presAssocID="{940CA722-D3B8-487C-8C31-A221ADB63CBD}" presName="compNode" presStyleCnt="0"/>
      <dgm:spPr/>
    </dgm:pt>
    <dgm:pt modelId="{C96D3C04-2770-4C0C-A187-908A7B0E3916}" type="pres">
      <dgm:prSet presAssocID="{940CA722-D3B8-487C-8C31-A221ADB63CBD}" presName="iconBgRect" presStyleLbl="bgShp" presStyleIdx="4" presStyleCnt="5"/>
      <dgm:spPr/>
    </dgm:pt>
    <dgm:pt modelId="{AD5A66F6-62CE-4F83-80AB-0DA62C08F4F9}" type="pres">
      <dgm:prSet presAssocID="{940CA722-D3B8-487C-8C31-A221ADB63CB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3640CC0D-58D8-4937-A3F0-D1CAD7DDFF2D}" type="pres">
      <dgm:prSet presAssocID="{940CA722-D3B8-487C-8C31-A221ADB63CBD}" presName="spaceRect" presStyleCnt="0"/>
      <dgm:spPr/>
    </dgm:pt>
    <dgm:pt modelId="{E50AB7FF-FC6A-458D-8B60-055EDCBE9CF2}" type="pres">
      <dgm:prSet presAssocID="{940CA722-D3B8-487C-8C31-A221ADB63CBD}" presName="textRect" presStyleLbl="revTx" presStyleIdx="4" presStyleCnt="5" custScaleX="121063" custScaleY="277122">
        <dgm:presLayoutVars>
          <dgm:chMax val="1"/>
          <dgm:chPref val="1"/>
        </dgm:presLayoutVars>
      </dgm:prSet>
      <dgm:spPr/>
    </dgm:pt>
  </dgm:ptLst>
  <dgm:cxnLst>
    <dgm:cxn modelId="{CDDD0A12-363D-4397-9A75-D4CE55760E59}" type="presOf" srcId="{191DBD42-C14A-43FD-88D3-AA2BFF92882B}" destId="{141355B4-2293-4D06-9DE9-E9EC8A88D3B2}" srcOrd="0" destOrd="0" presId="urn:microsoft.com/office/officeart/2018/2/layout/IconCircleList"/>
    <dgm:cxn modelId="{8F0BB21B-1213-42C8-AE49-3A51CC4F5D75}" type="presOf" srcId="{43243D49-5A1B-4C77-9A1F-A8A2D1AD78D0}" destId="{C7D37656-870A-4612-8985-5D018FD1B6FC}" srcOrd="0" destOrd="0" presId="urn:microsoft.com/office/officeart/2018/2/layout/IconCircleList"/>
    <dgm:cxn modelId="{6146A31E-7321-4AC3-8E0D-92818A7CD05F}" type="presOf" srcId="{786846D2-9AB6-4EAD-B462-A526EBF04953}" destId="{19C97451-E26E-493A-B964-C744C87615D8}" srcOrd="0" destOrd="0" presId="urn:microsoft.com/office/officeart/2018/2/layout/IconCircleList"/>
    <dgm:cxn modelId="{98372828-3854-49F2-A60F-C160652C7950}" srcId="{C2FB56A5-AF2D-4689-B53E-01A8D580B7B0}" destId="{CF706B17-3B54-4827-9DE2-BCF078CBE104}" srcOrd="3" destOrd="0" parTransId="{51FA4A9D-DC41-457B-98D2-31E67538FD7E}" sibTransId="{2DE4A53E-426F-4F9B-BFAD-375DE8DD6286}"/>
    <dgm:cxn modelId="{BAD44547-5423-455A-A388-CF20858E524F}" type="presOf" srcId="{56094D32-B66C-43F2-B4D1-5991703A1097}" destId="{24659894-BCDA-4E0D-BFE3-5F821A17E8F8}" srcOrd="0" destOrd="0" presId="urn:microsoft.com/office/officeart/2018/2/layout/IconCircleList"/>
    <dgm:cxn modelId="{910FCD69-4BC0-4F09-8D5C-5E0936B4A597}" srcId="{C2FB56A5-AF2D-4689-B53E-01A8D580B7B0}" destId="{13F5CB09-4174-46E5-9416-DA7B89C03446}" srcOrd="1" destOrd="0" parTransId="{27342E33-7839-48AA-91E2-3E17A5526A6D}" sibTransId="{56094D32-B66C-43F2-B4D1-5991703A1097}"/>
    <dgm:cxn modelId="{5A250F4F-DE4C-4470-B8BA-FF17424EFA8C}" type="presOf" srcId="{CF706B17-3B54-4827-9DE2-BCF078CBE104}" destId="{E987A8ED-DCC9-46D5-AD65-52CE2EDAFC7E}" srcOrd="0" destOrd="0" presId="urn:microsoft.com/office/officeart/2018/2/layout/IconCircleList"/>
    <dgm:cxn modelId="{98491D96-582A-4842-B48F-B96EB4EA4C24}" type="presOf" srcId="{940CA722-D3B8-487C-8C31-A221ADB63CBD}" destId="{E50AB7FF-FC6A-458D-8B60-055EDCBE9CF2}" srcOrd="0" destOrd="0" presId="urn:microsoft.com/office/officeart/2018/2/layout/IconCircleList"/>
    <dgm:cxn modelId="{07189BA1-4A1D-4309-82B4-E1B73D84CFBE}" type="presOf" srcId="{A9DEDF9A-F6DD-474D-9DF9-552DFE51F3B1}" destId="{CE0177BF-08EC-4AD4-91AF-85E3EB475D71}" srcOrd="0" destOrd="0" presId="urn:microsoft.com/office/officeart/2018/2/layout/IconCircleList"/>
    <dgm:cxn modelId="{2D2647A2-4751-45B4-BA00-826D9190FA1F}" srcId="{C2FB56A5-AF2D-4689-B53E-01A8D580B7B0}" destId="{A9DEDF9A-F6DD-474D-9DF9-552DFE51F3B1}" srcOrd="2" destOrd="0" parTransId="{5A4A0B2F-36EF-4E19-979B-DE7E0F13CA4C}" sibTransId="{43243D49-5A1B-4C77-9A1F-A8A2D1AD78D0}"/>
    <dgm:cxn modelId="{FCB843A4-5432-4616-A434-17BEE670513D}" type="presOf" srcId="{C2FB56A5-AF2D-4689-B53E-01A8D580B7B0}" destId="{34B01489-CA7A-4273-9A3F-E9469F03BF59}" srcOrd="0" destOrd="0" presId="urn:microsoft.com/office/officeart/2018/2/layout/IconCircleList"/>
    <dgm:cxn modelId="{0CF428BA-F339-4F86-A4B8-2B368E550A5D}" srcId="{C2FB56A5-AF2D-4689-B53E-01A8D580B7B0}" destId="{786846D2-9AB6-4EAD-B462-A526EBF04953}" srcOrd="0" destOrd="0" parTransId="{E09122AA-1289-48B1-A4AE-60E2F47E1C9B}" sibTransId="{191DBD42-C14A-43FD-88D3-AA2BFF92882B}"/>
    <dgm:cxn modelId="{75C53ABA-B93F-4CA0-B630-AB57483D2F18}" type="presOf" srcId="{2DE4A53E-426F-4F9B-BFAD-375DE8DD6286}" destId="{694382EA-D876-42B4-997F-C28F98512AE3}" srcOrd="0" destOrd="0" presId="urn:microsoft.com/office/officeart/2018/2/layout/IconCircleList"/>
    <dgm:cxn modelId="{8F3272D5-9942-4A3C-9ABE-1AB44C3B8EDD}" type="presOf" srcId="{13F5CB09-4174-46E5-9416-DA7B89C03446}" destId="{084004FD-8F52-4F92-BFE9-76D379609CFA}" srcOrd="0" destOrd="0" presId="urn:microsoft.com/office/officeart/2018/2/layout/IconCircleList"/>
    <dgm:cxn modelId="{90DED1E3-C3A2-4132-8BCE-7F51F352C7DF}" srcId="{C2FB56A5-AF2D-4689-B53E-01A8D580B7B0}" destId="{940CA722-D3B8-487C-8C31-A221ADB63CBD}" srcOrd="4" destOrd="0" parTransId="{364561B8-8CA5-4BEF-82F8-926D268123AA}" sibTransId="{BB29050D-5723-4A77-9383-E10C926976F8}"/>
    <dgm:cxn modelId="{50765D13-2893-4CEC-AB16-6C1828E908FF}" type="presParOf" srcId="{34B01489-CA7A-4273-9A3F-E9469F03BF59}" destId="{0D0FB08F-A071-4076-B36B-ADEB0BB1AF40}" srcOrd="0" destOrd="0" presId="urn:microsoft.com/office/officeart/2018/2/layout/IconCircleList"/>
    <dgm:cxn modelId="{95C1B5E6-678D-4896-9596-A9C27286B06D}" type="presParOf" srcId="{0D0FB08F-A071-4076-B36B-ADEB0BB1AF40}" destId="{5282CAD9-34F2-470D-A1A0-E4351731A970}" srcOrd="0" destOrd="0" presId="urn:microsoft.com/office/officeart/2018/2/layout/IconCircleList"/>
    <dgm:cxn modelId="{DDD7F226-CBEA-4427-A792-B018134DD0E1}" type="presParOf" srcId="{5282CAD9-34F2-470D-A1A0-E4351731A970}" destId="{05C5297F-AE86-4892-8C4F-17A186943C99}" srcOrd="0" destOrd="0" presId="urn:microsoft.com/office/officeart/2018/2/layout/IconCircleList"/>
    <dgm:cxn modelId="{7C6DA61C-2458-4F17-986B-BD38668756A6}" type="presParOf" srcId="{5282CAD9-34F2-470D-A1A0-E4351731A970}" destId="{8D25895E-3D2A-4E39-96CA-BFE8E7138A40}" srcOrd="1" destOrd="0" presId="urn:microsoft.com/office/officeart/2018/2/layout/IconCircleList"/>
    <dgm:cxn modelId="{ED64091F-1963-4766-85DA-14F0DF7056A9}" type="presParOf" srcId="{5282CAD9-34F2-470D-A1A0-E4351731A970}" destId="{DD32690E-2A04-48F5-AA42-A6AB1EAF7FFB}" srcOrd="2" destOrd="0" presId="urn:microsoft.com/office/officeart/2018/2/layout/IconCircleList"/>
    <dgm:cxn modelId="{61FC1D32-DB9C-463F-9466-5A436A5A55BF}" type="presParOf" srcId="{5282CAD9-34F2-470D-A1A0-E4351731A970}" destId="{19C97451-E26E-493A-B964-C744C87615D8}" srcOrd="3" destOrd="0" presId="urn:microsoft.com/office/officeart/2018/2/layout/IconCircleList"/>
    <dgm:cxn modelId="{01DC0342-1808-4B33-9F32-C03F7D4CE0E4}" type="presParOf" srcId="{0D0FB08F-A071-4076-B36B-ADEB0BB1AF40}" destId="{141355B4-2293-4D06-9DE9-E9EC8A88D3B2}" srcOrd="1" destOrd="0" presId="urn:microsoft.com/office/officeart/2018/2/layout/IconCircleList"/>
    <dgm:cxn modelId="{493CF1A2-9033-4743-9F72-22E32E7C0FF2}" type="presParOf" srcId="{0D0FB08F-A071-4076-B36B-ADEB0BB1AF40}" destId="{2333FD7E-2114-4ABB-A932-7D6464BFC32E}" srcOrd="2" destOrd="0" presId="urn:microsoft.com/office/officeart/2018/2/layout/IconCircleList"/>
    <dgm:cxn modelId="{753853D4-03FE-48E0-9C41-EA325891C02E}" type="presParOf" srcId="{2333FD7E-2114-4ABB-A932-7D6464BFC32E}" destId="{9AACBAA8-5591-4E2E-96F5-82412FF45B57}" srcOrd="0" destOrd="0" presId="urn:microsoft.com/office/officeart/2018/2/layout/IconCircleList"/>
    <dgm:cxn modelId="{C67D6643-4428-4074-9B65-CE07D4F58590}" type="presParOf" srcId="{2333FD7E-2114-4ABB-A932-7D6464BFC32E}" destId="{8CE4124F-7F69-437E-8DD0-EF571D7BDEA5}" srcOrd="1" destOrd="0" presId="urn:microsoft.com/office/officeart/2018/2/layout/IconCircleList"/>
    <dgm:cxn modelId="{24E1E0CC-EA8B-4A17-9681-3FA8C84477B3}" type="presParOf" srcId="{2333FD7E-2114-4ABB-A932-7D6464BFC32E}" destId="{001ECD59-D56C-4586-B328-3FE58AD35147}" srcOrd="2" destOrd="0" presId="urn:microsoft.com/office/officeart/2018/2/layout/IconCircleList"/>
    <dgm:cxn modelId="{559252E5-3918-43BF-99E7-92524470530E}" type="presParOf" srcId="{2333FD7E-2114-4ABB-A932-7D6464BFC32E}" destId="{084004FD-8F52-4F92-BFE9-76D379609CFA}" srcOrd="3" destOrd="0" presId="urn:microsoft.com/office/officeart/2018/2/layout/IconCircleList"/>
    <dgm:cxn modelId="{D9C3C9D6-8665-4CFB-81FB-E77B02993156}" type="presParOf" srcId="{0D0FB08F-A071-4076-B36B-ADEB0BB1AF40}" destId="{24659894-BCDA-4E0D-BFE3-5F821A17E8F8}" srcOrd="3" destOrd="0" presId="urn:microsoft.com/office/officeart/2018/2/layout/IconCircleList"/>
    <dgm:cxn modelId="{39722F39-7B10-4D4C-BF59-DAA52D766DA5}" type="presParOf" srcId="{0D0FB08F-A071-4076-B36B-ADEB0BB1AF40}" destId="{BFFBD109-0A2A-4217-B8CB-C01F0C93D8C6}" srcOrd="4" destOrd="0" presId="urn:microsoft.com/office/officeart/2018/2/layout/IconCircleList"/>
    <dgm:cxn modelId="{74309C2F-BB61-439A-BBAB-2309595E8962}" type="presParOf" srcId="{BFFBD109-0A2A-4217-B8CB-C01F0C93D8C6}" destId="{87460687-53F5-4233-B8EF-A3202EE47D7F}" srcOrd="0" destOrd="0" presId="urn:microsoft.com/office/officeart/2018/2/layout/IconCircleList"/>
    <dgm:cxn modelId="{51B1CE26-1A3A-49CB-B694-44866EE54D65}" type="presParOf" srcId="{BFFBD109-0A2A-4217-B8CB-C01F0C93D8C6}" destId="{DD4C0314-173A-46DE-A9A1-FB4994E85231}" srcOrd="1" destOrd="0" presId="urn:microsoft.com/office/officeart/2018/2/layout/IconCircleList"/>
    <dgm:cxn modelId="{5F502E59-7E83-4792-B184-DBB505FF6718}" type="presParOf" srcId="{BFFBD109-0A2A-4217-B8CB-C01F0C93D8C6}" destId="{69069008-7316-43DF-9D62-1CA1A67719EC}" srcOrd="2" destOrd="0" presId="urn:microsoft.com/office/officeart/2018/2/layout/IconCircleList"/>
    <dgm:cxn modelId="{63609EF2-55BE-442A-B68B-FB414AEF47A0}" type="presParOf" srcId="{BFFBD109-0A2A-4217-B8CB-C01F0C93D8C6}" destId="{CE0177BF-08EC-4AD4-91AF-85E3EB475D71}" srcOrd="3" destOrd="0" presId="urn:microsoft.com/office/officeart/2018/2/layout/IconCircleList"/>
    <dgm:cxn modelId="{8CA82411-1479-4222-A347-C2928EF0367A}" type="presParOf" srcId="{0D0FB08F-A071-4076-B36B-ADEB0BB1AF40}" destId="{C7D37656-870A-4612-8985-5D018FD1B6FC}" srcOrd="5" destOrd="0" presId="urn:microsoft.com/office/officeart/2018/2/layout/IconCircleList"/>
    <dgm:cxn modelId="{EBADEDA2-E325-4F57-9082-9564561446DC}" type="presParOf" srcId="{0D0FB08F-A071-4076-B36B-ADEB0BB1AF40}" destId="{A9783B9D-20AF-4BB7-B386-E30F212EB580}" srcOrd="6" destOrd="0" presId="urn:microsoft.com/office/officeart/2018/2/layout/IconCircleList"/>
    <dgm:cxn modelId="{C1FC2250-0A44-4C8A-9165-75BAB4D1C11F}" type="presParOf" srcId="{A9783B9D-20AF-4BB7-B386-E30F212EB580}" destId="{21C09D7C-A877-4657-8ACE-059245887F69}" srcOrd="0" destOrd="0" presId="urn:microsoft.com/office/officeart/2018/2/layout/IconCircleList"/>
    <dgm:cxn modelId="{D493B327-1A38-4275-AD5C-4D141B30D7DF}" type="presParOf" srcId="{A9783B9D-20AF-4BB7-B386-E30F212EB580}" destId="{A868A307-CBB7-45C0-8866-0F10C61C539A}" srcOrd="1" destOrd="0" presId="urn:microsoft.com/office/officeart/2018/2/layout/IconCircleList"/>
    <dgm:cxn modelId="{D84038A4-A846-4787-AC2C-D2BC79306F58}" type="presParOf" srcId="{A9783B9D-20AF-4BB7-B386-E30F212EB580}" destId="{DACB4126-31CE-4183-B525-B8C424960681}" srcOrd="2" destOrd="0" presId="urn:microsoft.com/office/officeart/2018/2/layout/IconCircleList"/>
    <dgm:cxn modelId="{C9ED2C18-451E-4B88-84FB-6875113203B0}" type="presParOf" srcId="{A9783B9D-20AF-4BB7-B386-E30F212EB580}" destId="{E987A8ED-DCC9-46D5-AD65-52CE2EDAFC7E}" srcOrd="3" destOrd="0" presId="urn:microsoft.com/office/officeart/2018/2/layout/IconCircleList"/>
    <dgm:cxn modelId="{42C18D75-2E1B-4B92-A15A-B90F9F47ED52}" type="presParOf" srcId="{0D0FB08F-A071-4076-B36B-ADEB0BB1AF40}" destId="{694382EA-D876-42B4-997F-C28F98512AE3}" srcOrd="7" destOrd="0" presId="urn:microsoft.com/office/officeart/2018/2/layout/IconCircleList"/>
    <dgm:cxn modelId="{850A85A8-0553-4DF1-8B3C-71F5D852DAA1}" type="presParOf" srcId="{0D0FB08F-A071-4076-B36B-ADEB0BB1AF40}" destId="{F9EBA2B9-09FB-427E-BC8E-8FCACA85079F}" srcOrd="8" destOrd="0" presId="urn:microsoft.com/office/officeart/2018/2/layout/IconCircleList"/>
    <dgm:cxn modelId="{7F89CB15-832B-45CC-AC89-D1E9EF844058}" type="presParOf" srcId="{F9EBA2B9-09FB-427E-BC8E-8FCACA85079F}" destId="{C96D3C04-2770-4C0C-A187-908A7B0E3916}" srcOrd="0" destOrd="0" presId="urn:microsoft.com/office/officeart/2018/2/layout/IconCircleList"/>
    <dgm:cxn modelId="{AF2A92EC-5FF0-480E-9BF6-FBA414E1504C}" type="presParOf" srcId="{F9EBA2B9-09FB-427E-BC8E-8FCACA85079F}" destId="{AD5A66F6-62CE-4F83-80AB-0DA62C08F4F9}" srcOrd="1" destOrd="0" presId="urn:microsoft.com/office/officeart/2018/2/layout/IconCircleList"/>
    <dgm:cxn modelId="{A8B17CB2-A0A6-40C1-B21A-B050931BA178}" type="presParOf" srcId="{F9EBA2B9-09FB-427E-BC8E-8FCACA85079F}" destId="{3640CC0D-58D8-4937-A3F0-D1CAD7DDFF2D}" srcOrd="2" destOrd="0" presId="urn:microsoft.com/office/officeart/2018/2/layout/IconCircleList"/>
    <dgm:cxn modelId="{B7FE7B3C-D4AD-472A-9C5D-B574A692CF19}" type="presParOf" srcId="{F9EBA2B9-09FB-427E-BC8E-8FCACA85079F}" destId="{E50AB7FF-FC6A-458D-8B60-055EDCBE9CF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9CA7C-512C-4CE7-868E-02F6CD20C6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15A266-87D5-4739-A78C-EA5806D9E747}">
      <dgm:prSet/>
      <dgm:spPr/>
      <dgm:t>
        <a:bodyPr/>
        <a:lstStyle/>
        <a:p>
          <a:r>
            <a:rPr lang="pt-BR" b="0" i="0"/>
            <a:t>Uma universidade pública brasileira com atuação multicampi é uma instituição que possui múltiplos campi distribuídos em diferentes localidades, mas que operam sob uma única administração central. Esse modelo visa ampliar o acesso ao ensino superior, promover o desenvolvimento regional e atender às necessidades específicas de diferentes comunidades. Vamos detalhar o funcionamento desse tipo de universidade:</a:t>
          </a:r>
          <a:endParaRPr lang="en-US"/>
        </a:p>
      </dgm:t>
    </dgm:pt>
    <dgm:pt modelId="{CE51A533-FC3C-4ABA-B950-164B9E9B47DB}" type="parTrans" cxnId="{5B4434F4-3D04-458A-AA52-3E3EE1D86A1F}">
      <dgm:prSet/>
      <dgm:spPr/>
      <dgm:t>
        <a:bodyPr/>
        <a:lstStyle/>
        <a:p>
          <a:endParaRPr lang="en-US"/>
        </a:p>
      </dgm:t>
    </dgm:pt>
    <dgm:pt modelId="{A5B06430-7190-4229-BC21-9FBE72445BD1}" type="sibTrans" cxnId="{5B4434F4-3D04-458A-AA52-3E3EE1D86A1F}">
      <dgm:prSet/>
      <dgm:spPr/>
      <dgm:t>
        <a:bodyPr/>
        <a:lstStyle/>
        <a:p>
          <a:endParaRPr lang="en-US"/>
        </a:p>
      </dgm:t>
    </dgm:pt>
    <dgm:pt modelId="{5B27A65C-4A5A-4F91-B577-99A5C43BFD98}">
      <dgm:prSet/>
      <dgm:spPr/>
      <dgm:t>
        <a:bodyPr/>
        <a:lstStyle/>
        <a:p>
          <a:r>
            <a:rPr lang="pt-BR" b="1" i="0"/>
            <a:t>Estrutura e Administração</a:t>
          </a:r>
          <a:endParaRPr lang="en-US"/>
        </a:p>
      </dgm:t>
    </dgm:pt>
    <dgm:pt modelId="{3C926676-279D-41D4-9676-8B558D320CB2}" type="parTrans" cxnId="{9FCB0A32-B81F-4350-B7E3-30ADD7D1E7A5}">
      <dgm:prSet/>
      <dgm:spPr/>
      <dgm:t>
        <a:bodyPr/>
        <a:lstStyle/>
        <a:p>
          <a:endParaRPr lang="en-US"/>
        </a:p>
      </dgm:t>
    </dgm:pt>
    <dgm:pt modelId="{211B7F7C-9C15-42A4-92BB-FE0BC9757723}" type="sibTrans" cxnId="{9FCB0A32-B81F-4350-B7E3-30ADD7D1E7A5}">
      <dgm:prSet/>
      <dgm:spPr/>
      <dgm:t>
        <a:bodyPr/>
        <a:lstStyle/>
        <a:p>
          <a:endParaRPr lang="en-US"/>
        </a:p>
      </dgm:t>
    </dgm:pt>
    <dgm:pt modelId="{47D10278-7401-47F2-8A6B-0233EE4CB935}">
      <dgm:prSet/>
      <dgm:spPr/>
      <dgm:t>
        <a:bodyPr/>
        <a:lstStyle/>
        <a:p>
          <a:r>
            <a:rPr lang="pt-BR" b="1" i="0"/>
            <a:t>Administração Central</a:t>
          </a:r>
          <a:r>
            <a:rPr lang="pt-BR" b="0" i="0"/>
            <a:t>: A universidade possui uma administração central, geralmente localizada na sede principal, que coordena todas as atividades acadêmicas, administrativas e financeiras dos diversos campi.</a:t>
          </a:r>
          <a:endParaRPr lang="en-US"/>
        </a:p>
      </dgm:t>
    </dgm:pt>
    <dgm:pt modelId="{574058C4-D92A-4D4D-9C40-583C7BBBFF45}" type="parTrans" cxnId="{6C565834-CA9E-47AB-8099-6EA7C68494C1}">
      <dgm:prSet/>
      <dgm:spPr/>
      <dgm:t>
        <a:bodyPr/>
        <a:lstStyle/>
        <a:p>
          <a:endParaRPr lang="en-US"/>
        </a:p>
      </dgm:t>
    </dgm:pt>
    <dgm:pt modelId="{96A4EE62-C80A-467B-A8B9-44BF91DDF19E}" type="sibTrans" cxnId="{6C565834-CA9E-47AB-8099-6EA7C68494C1}">
      <dgm:prSet/>
      <dgm:spPr/>
      <dgm:t>
        <a:bodyPr/>
        <a:lstStyle/>
        <a:p>
          <a:endParaRPr lang="en-US"/>
        </a:p>
      </dgm:t>
    </dgm:pt>
    <dgm:pt modelId="{9B857E16-D763-45D4-BA7B-3BD8111CEBE0}">
      <dgm:prSet/>
      <dgm:spPr/>
      <dgm:t>
        <a:bodyPr/>
        <a:lstStyle/>
        <a:p>
          <a:r>
            <a:rPr lang="pt-BR" b="1" i="0"/>
            <a:t>Campi Regionais</a:t>
          </a:r>
          <a:r>
            <a:rPr lang="pt-BR" b="0" i="0"/>
            <a:t>: Cada campus regional tem uma administração local que gerencia as operações diárias, mas segue as diretrizes e políticas estabelecidas pela administração central.</a:t>
          </a:r>
          <a:endParaRPr lang="en-US"/>
        </a:p>
      </dgm:t>
    </dgm:pt>
    <dgm:pt modelId="{73052AC5-0420-46AF-A5B9-F3847E7A4671}" type="parTrans" cxnId="{432A993F-3FB2-43C1-9BD7-2BEF9CBD6F56}">
      <dgm:prSet/>
      <dgm:spPr/>
      <dgm:t>
        <a:bodyPr/>
        <a:lstStyle/>
        <a:p>
          <a:endParaRPr lang="en-US"/>
        </a:p>
      </dgm:t>
    </dgm:pt>
    <dgm:pt modelId="{76920727-B2C1-489A-AAA0-CDDC04ED089C}" type="sibTrans" cxnId="{432A993F-3FB2-43C1-9BD7-2BEF9CBD6F56}">
      <dgm:prSet/>
      <dgm:spPr/>
      <dgm:t>
        <a:bodyPr/>
        <a:lstStyle/>
        <a:p>
          <a:endParaRPr lang="en-US"/>
        </a:p>
      </dgm:t>
    </dgm:pt>
    <dgm:pt modelId="{266F550C-8521-4026-9A38-F0E89DA3B073}" type="pres">
      <dgm:prSet presAssocID="{5889CA7C-512C-4CE7-868E-02F6CD20C68E}" presName="linear" presStyleCnt="0">
        <dgm:presLayoutVars>
          <dgm:animLvl val="lvl"/>
          <dgm:resizeHandles val="exact"/>
        </dgm:presLayoutVars>
      </dgm:prSet>
      <dgm:spPr/>
    </dgm:pt>
    <dgm:pt modelId="{EEB7F55B-4A43-4B34-BFAE-B82BBD5A7E5A}" type="pres">
      <dgm:prSet presAssocID="{EB15A266-87D5-4739-A78C-EA5806D9E74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FF9917-E4FC-47E2-8C17-AC50C49623D8}" type="pres">
      <dgm:prSet presAssocID="{A5B06430-7190-4229-BC21-9FBE72445BD1}" presName="spacer" presStyleCnt="0"/>
      <dgm:spPr/>
    </dgm:pt>
    <dgm:pt modelId="{2FDA1AC3-4997-4DBF-A7BA-8791833D798A}" type="pres">
      <dgm:prSet presAssocID="{5B27A65C-4A5A-4F91-B577-99A5C43BFD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607A09-7163-4317-9B22-4C1F2FBBA06D}" type="pres">
      <dgm:prSet presAssocID="{211B7F7C-9C15-42A4-92BB-FE0BC9757723}" presName="spacer" presStyleCnt="0"/>
      <dgm:spPr/>
    </dgm:pt>
    <dgm:pt modelId="{53DD1240-A9C3-4DB3-A633-EEDA811D260E}" type="pres">
      <dgm:prSet presAssocID="{47D10278-7401-47F2-8A6B-0233EE4CB9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C576166-7451-4318-9B83-16A4258DC828}" type="pres">
      <dgm:prSet presAssocID="{96A4EE62-C80A-467B-A8B9-44BF91DDF19E}" presName="spacer" presStyleCnt="0"/>
      <dgm:spPr/>
    </dgm:pt>
    <dgm:pt modelId="{030B19E2-706B-4467-91D2-E52E7321F3E5}" type="pres">
      <dgm:prSet presAssocID="{9B857E16-D763-45D4-BA7B-3BD8111CEBE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A09907-1CAC-4455-AF93-F8D55D85EDF4}" type="presOf" srcId="{5B27A65C-4A5A-4F91-B577-99A5C43BFD98}" destId="{2FDA1AC3-4997-4DBF-A7BA-8791833D798A}" srcOrd="0" destOrd="0" presId="urn:microsoft.com/office/officeart/2005/8/layout/vList2"/>
    <dgm:cxn modelId="{156AEE19-2ABC-4B96-A00D-3317F745E202}" type="presOf" srcId="{5889CA7C-512C-4CE7-868E-02F6CD20C68E}" destId="{266F550C-8521-4026-9A38-F0E89DA3B073}" srcOrd="0" destOrd="0" presId="urn:microsoft.com/office/officeart/2005/8/layout/vList2"/>
    <dgm:cxn modelId="{9FCB0A32-B81F-4350-B7E3-30ADD7D1E7A5}" srcId="{5889CA7C-512C-4CE7-868E-02F6CD20C68E}" destId="{5B27A65C-4A5A-4F91-B577-99A5C43BFD98}" srcOrd="1" destOrd="0" parTransId="{3C926676-279D-41D4-9676-8B558D320CB2}" sibTransId="{211B7F7C-9C15-42A4-92BB-FE0BC9757723}"/>
    <dgm:cxn modelId="{6C565834-CA9E-47AB-8099-6EA7C68494C1}" srcId="{5889CA7C-512C-4CE7-868E-02F6CD20C68E}" destId="{47D10278-7401-47F2-8A6B-0233EE4CB935}" srcOrd="2" destOrd="0" parTransId="{574058C4-D92A-4D4D-9C40-583C7BBBFF45}" sibTransId="{96A4EE62-C80A-467B-A8B9-44BF91DDF19E}"/>
    <dgm:cxn modelId="{432A993F-3FB2-43C1-9BD7-2BEF9CBD6F56}" srcId="{5889CA7C-512C-4CE7-868E-02F6CD20C68E}" destId="{9B857E16-D763-45D4-BA7B-3BD8111CEBE0}" srcOrd="3" destOrd="0" parTransId="{73052AC5-0420-46AF-A5B9-F3847E7A4671}" sibTransId="{76920727-B2C1-489A-AAA0-CDDC04ED089C}"/>
    <dgm:cxn modelId="{EEB37067-7320-4C0F-B229-69122170DC3A}" type="presOf" srcId="{EB15A266-87D5-4739-A78C-EA5806D9E747}" destId="{EEB7F55B-4A43-4B34-BFAE-B82BBD5A7E5A}" srcOrd="0" destOrd="0" presId="urn:microsoft.com/office/officeart/2005/8/layout/vList2"/>
    <dgm:cxn modelId="{A2B7929C-26A1-4D9F-958E-1B457081B9EC}" type="presOf" srcId="{9B857E16-D763-45D4-BA7B-3BD8111CEBE0}" destId="{030B19E2-706B-4467-91D2-E52E7321F3E5}" srcOrd="0" destOrd="0" presId="urn:microsoft.com/office/officeart/2005/8/layout/vList2"/>
    <dgm:cxn modelId="{3A7896CB-BD2A-4BE2-BC53-D3191F0C495A}" type="presOf" srcId="{47D10278-7401-47F2-8A6B-0233EE4CB935}" destId="{53DD1240-A9C3-4DB3-A633-EEDA811D260E}" srcOrd="0" destOrd="0" presId="urn:microsoft.com/office/officeart/2005/8/layout/vList2"/>
    <dgm:cxn modelId="{5B4434F4-3D04-458A-AA52-3E3EE1D86A1F}" srcId="{5889CA7C-512C-4CE7-868E-02F6CD20C68E}" destId="{EB15A266-87D5-4739-A78C-EA5806D9E747}" srcOrd="0" destOrd="0" parTransId="{CE51A533-FC3C-4ABA-B950-164B9E9B47DB}" sibTransId="{A5B06430-7190-4229-BC21-9FBE72445BD1}"/>
    <dgm:cxn modelId="{7B715902-203A-4CF7-8FC3-D376537F8261}" type="presParOf" srcId="{266F550C-8521-4026-9A38-F0E89DA3B073}" destId="{EEB7F55B-4A43-4B34-BFAE-B82BBD5A7E5A}" srcOrd="0" destOrd="0" presId="urn:microsoft.com/office/officeart/2005/8/layout/vList2"/>
    <dgm:cxn modelId="{69CC1650-4EF9-4B9B-A8FD-6AE2E9424CB9}" type="presParOf" srcId="{266F550C-8521-4026-9A38-F0E89DA3B073}" destId="{82FF9917-E4FC-47E2-8C17-AC50C49623D8}" srcOrd="1" destOrd="0" presId="urn:microsoft.com/office/officeart/2005/8/layout/vList2"/>
    <dgm:cxn modelId="{A31E6042-1F5F-4EBE-B89D-831FC0E53955}" type="presParOf" srcId="{266F550C-8521-4026-9A38-F0E89DA3B073}" destId="{2FDA1AC3-4997-4DBF-A7BA-8791833D798A}" srcOrd="2" destOrd="0" presId="urn:microsoft.com/office/officeart/2005/8/layout/vList2"/>
    <dgm:cxn modelId="{845AFA27-3506-4AFF-86A5-A4BBB79F097A}" type="presParOf" srcId="{266F550C-8521-4026-9A38-F0E89DA3B073}" destId="{03607A09-7163-4317-9B22-4C1F2FBBA06D}" srcOrd="3" destOrd="0" presId="urn:microsoft.com/office/officeart/2005/8/layout/vList2"/>
    <dgm:cxn modelId="{30A2C1ED-D104-4AE9-AF5C-0D39703559AB}" type="presParOf" srcId="{266F550C-8521-4026-9A38-F0E89DA3B073}" destId="{53DD1240-A9C3-4DB3-A633-EEDA811D260E}" srcOrd="4" destOrd="0" presId="urn:microsoft.com/office/officeart/2005/8/layout/vList2"/>
    <dgm:cxn modelId="{09AB4432-98D2-49ED-854C-9191D87BD4BD}" type="presParOf" srcId="{266F550C-8521-4026-9A38-F0E89DA3B073}" destId="{0C576166-7451-4318-9B83-16A4258DC828}" srcOrd="5" destOrd="0" presId="urn:microsoft.com/office/officeart/2005/8/layout/vList2"/>
    <dgm:cxn modelId="{A05754C3-F5E1-4170-A2FC-767C7CF0FEFE}" type="presParOf" srcId="{266F550C-8521-4026-9A38-F0E89DA3B073}" destId="{030B19E2-706B-4467-91D2-E52E7321F3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89CA7C-512C-4CE7-868E-02F6CD20C68E}" type="doc">
      <dgm:prSet loTypeId="urn:microsoft.com/office/officeart/2018/2/layout/IconLabelList#6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56014-D89E-470F-BC34-EDB643CAD9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2400" b="1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Oferta Acadêmica</a:t>
          </a:r>
        </a:p>
      </dgm:t>
    </dgm:pt>
    <dgm:pt modelId="{E0F07F2E-F091-4B7E-A583-694863D71873}" type="parTrans" cxnId="{6A602245-7056-42A2-BBE6-9B06430B4131}">
      <dgm:prSet/>
      <dgm:spPr/>
      <dgm:t>
        <a:bodyPr/>
        <a:lstStyle/>
        <a:p>
          <a:endParaRPr lang="pt-BR"/>
        </a:p>
      </dgm:t>
    </dgm:pt>
    <dgm:pt modelId="{613E4D03-EC24-404A-98FA-922F262E9C7C}" type="sibTrans" cxnId="{6A602245-7056-42A2-BBE6-9B06430B4131}">
      <dgm:prSet/>
      <dgm:spPr/>
      <dgm:t>
        <a:bodyPr/>
        <a:lstStyle/>
        <a:p>
          <a:endParaRPr lang="pt-BR"/>
        </a:p>
      </dgm:t>
    </dgm:pt>
    <dgm:pt modelId="{812765E2-2BE3-4F63-A001-659D7E9DDBF1}">
      <dgm:prSet custT="1"/>
      <dgm:spPr/>
      <dgm:t>
        <a:bodyPr/>
        <a:lstStyle/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r>
            <a:rPr lang="pt-BR" sz="2000" b="1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Cursos e Programas</a:t>
          </a:r>
          <a:r>
            <a:rPr lang="pt-BR" sz="20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: Os cursos oferecidos podem variar entre os campi, dependendo das demandas regionais e das áreas de especialização. Isso permite uma maior flexibilidade e adaptação às necessidades locais</a:t>
          </a:r>
          <a:r>
            <a:rPr lang="pt-BR" sz="14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.</a:t>
          </a:r>
        </a:p>
      </dgm:t>
    </dgm:pt>
    <dgm:pt modelId="{0CA81C8E-EAC4-4F75-996A-A950EAE3F2CF}" type="parTrans" cxnId="{B5D81CBD-5315-4A82-835C-E47A726F2EB1}">
      <dgm:prSet/>
      <dgm:spPr/>
      <dgm:t>
        <a:bodyPr/>
        <a:lstStyle/>
        <a:p>
          <a:endParaRPr lang="pt-BR"/>
        </a:p>
      </dgm:t>
    </dgm:pt>
    <dgm:pt modelId="{1685CAA9-5899-495E-AD8A-2A8FBB9B2C46}" type="sibTrans" cxnId="{B5D81CBD-5315-4A82-835C-E47A726F2EB1}">
      <dgm:prSet/>
      <dgm:spPr/>
      <dgm:t>
        <a:bodyPr/>
        <a:lstStyle/>
        <a:p>
          <a:endParaRPr lang="pt-BR"/>
        </a:p>
      </dgm:t>
    </dgm:pt>
    <dgm:pt modelId="{C32220FE-5231-4825-93A2-16914B8BCEA6}">
      <dgm:prSet custT="1"/>
      <dgm:spPr/>
      <dgm:t>
        <a:bodyPr/>
        <a:lstStyle/>
        <a:p>
          <a:pPr>
            <a:lnSpc>
              <a:spcPct val="100000"/>
            </a:lnSpc>
          </a:pPr>
          <a:endParaRPr lang="pt-BR" sz="1400" b="1" i="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>
            <a:lnSpc>
              <a:spcPct val="100000"/>
            </a:lnSpc>
          </a:pPr>
          <a:r>
            <a:rPr lang="pt-BR" sz="2000" b="1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Pesquisa e Extensão</a:t>
          </a:r>
          <a:r>
            <a:rPr lang="pt-BR" sz="20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: Além do ensino, os campi também desenvolvem atividades de pesquisa e extensão, promovendo a inovação e a aplicação do conhecimento em benefício da comunidade</a:t>
          </a:r>
          <a:r>
            <a:rPr lang="pt-BR" sz="1400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.</a:t>
          </a:r>
        </a:p>
      </dgm:t>
    </dgm:pt>
    <dgm:pt modelId="{243ACC28-C70A-4AF5-83DF-49760E5AEDA6}" type="parTrans" cxnId="{61306448-653E-4F99-8EBF-34587816F97D}">
      <dgm:prSet/>
      <dgm:spPr/>
      <dgm:t>
        <a:bodyPr/>
        <a:lstStyle/>
        <a:p>
          <a:endParaRPr lang="pt-BR"/>
        </a:p>
      </dgm:t>
    </dgm:pt>
    <dgm:pt modelId="{57D8C6B4-177A-4C88-88C8-EE4D8588207C}" type="sibTrans" cxnId="{61306448-653E-4F99-8EBF-34587816F97D}">
      <dgm:prSet/>
      <dgm:spPr/>
      <dgm:t>
        <a:bodyPr/>
        <a:lstStyle/>
        <a:p>
          <a:endParaRPr lang="pt-BR"/>
        </a:p>
      </dgm:t>
    </dgm:pt>
    <dgm:pt modelId="{4BE5DC87-E2D0-402B-9364-DC24D76C9484}" type="pres">
      <dgm:prSet presAssocID="{5889CA7C-512C-4CE7-868E-02F6CD20C68E}" presName="root" presStyleCnt="0">
        <dgm:presLayoutVars>
          <dgm:dir/>
          <dgm:resizeHandles val="exact"/>
        </dgm:presLayoutVars>
      </dgm:prSet>
      <dgm:spPr/>
    </dgm:pt>
    <dgm:pt modelId="{E9B37434-9735-44AF-912D-DC6F79E1170F}" type="pres">
      <dgm:prSet presAssocID="{36456014-D89E-470F-BC34-EDB643CAD9AF}" presName="compNode" presStyleCnt="0"/>
      <dgm:spPr/>
    </dgm:pt>
    <dgm:pt modelId="{A90D3456-CA59-4134-A707-3C14EF5E86B8}" type="pres">
      <dgm:prSet presAssocID="{36456014-D89E-470F-BC34-EDB643CAD9AF}" presName="iconRect" presStyleLbl="node1" presStyleIdx="0" presStyleCnt="3" custLinFactX="-200000" custLinFactY="-15869" custLinFactNeighborX="-245383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E20EE63B-1D2F-48B5-BDD9-D2859EEDC161}" type="pres">
      <dgm:prSet presAssocID="{36456014-D89E-470F-BC34-EDB643CAD9AF}" presName="spaceRect" presStyleCnt="0"/>
      <dgm:spPr/>
    </dgm:pt>
    <dgm:pt modelId="{851E0C9F-B9B1-4804-BF53-AE571D1611F5}" type="pres">
      <dgm:prSet presAssocID="{36456014-D89E-470F-BC34-EDB643CAD9AF}" presName="textRect" presStyleLbl="revTx" presStyleIdx="0" presStyleCnt="3" custScaleX="207473" custScaleY="74016" custLinFactX="-100000" custLinFactNeighborX="-174837" custLinFactNeighborY="-88426">
        <dgm:presLayoutVars>
          <dgm:chMax val="1"/>
          <dgm:chPref val="1"/>
        </dgm:presLayoutVars>
      </dgm:prSet>
      <dgm:spPr/>
    </dgm:pt>
    <dgm:pt modelId="{25A7E4E4-E6E4-4E82-A96E-702FEF2FF126}" type="pres">
      <dgm:prSet presAssocID="{613E4D03-EC24-404A-98FA-922F262E9C7C}" presName="sibTrans" presStyleCnt="0"/>
      <dgm:spPr/>
    </dgm:pt>
    <dgm:pt modelId="{67B39CF9-025B-434F-A3C4-A466CEA83A9D}" type="pres">
      <dgm:prSet presAssocID="{812765E2-2BE3-4F63-A001-659D7E9DDBF1}" presName="compNode" presStyleCnt="0"/>
      <dgm:spPr/>
    </dgm:pt>
    <dgm:pt modelId="{FC8C5F86-F92D-4110-BE8B-241720530BD5}" type="pres">
      <dgm:prSet presAssocID="{812765E2-2BE3-4F63-A001-659D7E9DDB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D9C30C0-9A23-43B4-8EC6-3CC64E92265E}" type="pres">
      <dgm:prSet presAssocID="{812765E2-2BE3-4F63-A001-659D7E9DDBF1}" presName="spaceRect" presStyleCnt="0"/>
      <dgm:spPr/>
    </dgm:pt>
    <dgm:pt modelId="{0AEF7889-9384-4C33-BFE6-5F851B9DB3BD}" type="pres">
      <dgm:prSet presAssocID="{812765E2-2BE3-4F63-A001-659D7E9DDBF1}" presName="textRect" presStyleLbl="revTx" presStyleIdx="1" presStyleCnt="3" custScaleX="246257" custScaleY="351459" custLinFactNeighborX="-10393" custLinFactNeighborY="-43676">
        <dgm:presLayoutVars>
          <dgm:chMax val="1"/>
          <dgm:chPref val="1"/>
        </dgm:presLayoutVars>
      </dgm:prSet>
      <dgm:spPr/>
    </dgm:pt>
    <dgm:pt modelId="{8A96982A-8B34-4AC0-9744-A138395C0952}" type="pres">
      <dgm:prSet presAssocID="{1685CAA9-5899-495E-AD8A-2A8FBB9B2C46}" presName="sibTrans" presStyleCnt="0"/>
      <dgm:spPr/>
    </dgm:pt>
    <dgm:pt modelId="{6E71EBA9-462C-4656-A6E2-269711D5A7C9}" type="pres">
      <dgm:prSet presAssocID="{C32220FE-5231-4825-93A2-16914B8BCEA6}" presName="compNode" presStyleCnt="0"/>
      <dgm:spPr/>
    </dgm:pt>
    <dgm:pt modelId="{C3A53965-1F2A-49FD-9804-E58FFD4583D4}" type="pres">
      <dgm:prSet presAssocID="{C32220FE-5231-4825-93A2-16914B8BCE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1D4625F7-6595-4035-BD95-D5208F51EF86}" type="pres">
      <dgm:prSet presAssocID="{C32220FE-5231-4825-93A2-16914B8BCEA6}" presName="spaceRect" presStyleCnt="0"/>
      <dgm:spPr/>
    </dgm:pt>
    <dgm:pt modelId="{057F4CC7-4EEE-421D-A3A5-B1FC98DE10CC}" type="pres">
      <dgm:prSet presAssocID="{C32220FE-5231-4825-93A2-16914B8BCEA6}" presName="textRect" presStyleLbl="revTx" presStyleIdx="2" presStyleCnt="3" custScaleX="277650" custScaleY="270539" custLinFactNeighborX="53406" custLinFactNeighborY="62479">
        <dgm:presLayoutVars>
          <dgm:chMax val="1"/>
          <dgm:chPref val="1"/>
        </dgm:presLayoutVars>
      </dgm:prSet>
      <dgm:spPr/>
    </dgm:pt>
  </dgm:ptLst>
  <dgm:cxnLst>
    <dgm:cxn modelId="{28D84A2C-6C38-4052-8417-557A25452318}" type="presOf" srcId="{36456014-D89E-470F-BC34-EDB643CAD9AF}" destId="{851E0C9F-B9B1-4804-BF53-AE571D1611F5}" srcOrd="0" destOrd="0" presId="urn:microsoft.com/office/officeart/2018/2/layout/IconLabelList#6"/>
    <dgm:cxn modelId="{04EF9D41-D255-4FFF-9D43-131990F7D93D}" type="presOf" srcId="{812765E2-2BE3-4F63-A001-659D7E9DDBF1}" destId="{0AEF7889-9384-4C33-BFE6-5F851B9DB3BD}" srcOrd="0" destOrd="0" presId="urn:microsoft.com/office/officeart/2018/2/layout/IconLabelList#6"/>
    <dgm:cxn modelId="{6A602245-7056-42A2-BBE6-9B06430B4131}" srcId="{5889CA7C-512C-4CE7-868E-02F6CD20C68E}" destId="{36456014-D89E-470F-BC34-EDB643CAD9AF}" srcOrd="0" destOrd="0" parTransId="{E0F07F2E-F091-4B7E-A583-694863D71873}" sibTransId="{613E4D03-EC24-404A-98FA-922F262E9C7C}"/>
    <dgm:cxn modelId="{61306448-653E-4F99-8EBF-34587816F97D}" srcId="{5889CA7C-512C-4CE7-868E-02F6CD20C68E}" destId="{C32220FE-5231-4825-93A2-16914B8BCEA6}" srcOrd="2" destOrd="0" parTransId="{243ACC28-C70A-4AF5-83DF-49760E5AEDA6}" sibTransId="{57D8C6B4-177A-4C88-88C8-EE4D8588207C}"/>
    <dgm:cxn modelId="{FCFE4692-0A36-4FDE-B8AC-99975AC90DA0}" type="presOf" srcId="{C32220FE-5231-4825-93A2-16914B8BCEA6}" destId="{057F4CC7-4EEE-421D-A3A5-B1FC98DE10CC}" srcOrd="0" destOrd="0" presId="urn:microsoft.com/office/officeart/2018/2/layout/IconLabelList#6"/>
    <dgm:cxn modelId="{B5D81CBD-5315-4A82-835C-E47A726F2EB1}" srcId="{5889CA7C-512C-4CE7-868E-02F6CD20C68E}" destId="{812765E2-2BE3-4F63-A001-659D7E9DDBF1}" srcOrd="1" destOrd="0" parTransId="{0CA81C8E-EAC4-4F75-996A-A950EAE3F2CF}" sibTransId="{1685CAA9-5899-495E-AD8A-2A8FBB9B2C46}"/>
    <dgm:cxn modelId="{27DB6CE0-D6C4-418D-9767-AD14EFB889AB}" type="presOf" srcId="{5889CA7C-512C-4CE7-868E-02F6CD20C68E}" destId="{4BE5DC87-E2D0-402B-9364-DC24D76C9484}" srcOrd="0" destOrd="0" presId="urn:microsoft.com/office/officeart/2018/2/layout/IconLabelList#6"/>
    <dgm:cxn modelId="{56B322D8-03E5-4C64-AB5D-C7DC6005E2FD}" type="presParOf" srcId="{4BE5DC87-E2D0-402B-9364-DC24D76C9484}" destId="{E9B37434-9735-44AF-912D-DC6F79E1170F}" srcOrd="0" destOrd="0" presId="urn:microsoft.com/office/officeart/2018/2/layout/IconLabelList#6"/>
    <dgm:cxn modelId="{A04A9507-49E1-4FF2-BC37-24DCAD8F48FB}" type="presParOf" srcId="{E9B37434-9735-44AF-912D-DC6F79E1170F}" destId="{A90D3456-CA59-4134-A707-3C14EF5E86B8}" srcOrd="0" destOrd="0" presId="urn:microsoft.com/office/officeart/2018/2/layout/IconLabelList#6"/>
    <dgm:cxn modelId="{E06D4A3C-2B3C-480B-840C-21C34AA95B4D}" type="presParOf" srcId="{E9B37434-9735-44AF-912D-DC6F79E1170F}" destId="{E20EE63B-1D2F-48B5-BDD9-D2859EEDC161}" srcOrd="1" destOrd="0" presId="urn:microsoft.com/office/officeart/2018/2/layout/IconLabelList#6"/>
    <dgm:cxn modelId="{647CCDF0-3257-46A9-9CDC-4152552F77F7}" type="presParOf" srcId="{E9B37434-9735-44AF-912D-DC6F79E1170F}" destId="{851E0C9F-B9B1-4804-BF53-AE571D1611F5}" srcOrd="2" destOrd="0" presId="urn:microsoft.com/office/officeart/2018/2/layout/IconLabelList#6"/>
    <dgm:cxn modelId="{2BFE4202-9472-4D7C-9B07-B6A771336DE3}" type="presParOf" srcId="{4BE5DC87-E2D0-402B-9364-DC24D76C9484}" destId="{25A7E4E4-E6E4-4E82-A96E-702FEF2FF126}" srcOrd="1" destOrd="0" presId="urn:microsoft.com/office/officeart/2018/2/layout/IconLabelList#6"/>
    <dgm:cxn modelId="{7969E4E0-F17D-4767-98C6-D94B05AE159A}" type="presParOf" srcId="{4BE5DC87-E2D0-402B-9364-DC24D76C9484}" destId="{67B39CF9-025B-434F-A3C4-A466CEA83A9D}" srcOrd="2" destOrd="0" presId="urn:microsoft.com/office/officeart/2018/2/layout/IconLabelList#6"/>
    <dgm:cxn modelId="{037182DE-FD7A-45CB-AE5E-C2004AF4217B}" type="presParOf" srcId="{67B39CF9-025B-434F-A3C4-A466CEA83A9D}" destId="{FC8C5F86-F92D-4110-BE8B-241720530BD5}" srcOrd="0" destOrd="0" presId="urn:microsoft.com/office/officeart/2018/2/layout/IconLabelList#6"/>
    <dgm:cxn modelId="{E7AAB146-3E65-4861-AFF3-31AB5AAF5E66}" type="presParOf" srcId="{67B39CF9-025B-434F-A3C4-A466CEA83A9D}" destId="{CD9C30C0-9A23-43B4-8EC6-3CC64E92265E}" srcOrd="1" destOrd="0" presId="urn:microsoft.com/office/officeart/2018/2/layout/IconLabelList#6"/>
    <dgm:cxn modelId="{6E942567-EEDE-47BF-917E-0E90E00F4C7C}" type="presParOf" srcId="{67B39CF9-025B-434F-A3C4-A466CEA83A9D}" destId="{0AEF7889-9384-4C33-BFE6-5F851B9DB3BD}" srcOrd="2" destOrd="0" presId="urn:microsoft.com/office/officeart/2018/2/layout/IconLabelList#6"/>
    <dgm:cxn modelId="{06BDA608-8A82-4ED3-8F31-75ED797F8C90}" type="presParOf" srcId="{4BE5DC87-E2D0-402B-9364-DC24D76C9484}" destId="{8A96982A-8B34-4AC0-9744-A138395C0952}" srcOrd="3" destOrd="0" presId="urn:microsoft.com/office/officeart/2018/2/layout/IconLabelList#6"/>
    <dgm:cxn modelId="{95915DE0-A9E4-464B-8D90-AC4BDF31C9F8}" type="presParOf" srcId="{4BE5DC87-E2D0-402B-9364-DC24D76C9484}" destId="{6E71EBA9-462C-4656-A6E2-269711D5A7C9}" srcOrd="4" destOrd="0" presId="urn:microsoft.com/office/officeart/2018/2/layout/IconLabelList#6"/>
    <dgm:cxn modelId="{B28B048B-4F89-4088-8DB1-12011E25208D}" type="presParOf" srcId="{6E71EBA9-462C-4656-A6E2-269711D5A7C9}" destId="{C3A53965-1F2A-49FD-9804-E58FFD4583D4}" srcOrd="0" destOrd="0" presId="urn:microsoft.com/office/officeart/2018/2/layout/IconLabelList#6"/>
    <dgm:cxn modelId="{11563951-5085-4C05-B284-10FE2A73096D}" type="presParOf" srcId="{6E71EBA9-462C-4656-A6E2-269711D5A7C9}" destId="{1D4625F7-6595-4035-BD95-D5208F51EF86}" srcOrd="1" destOrd="0" presId="urn:microsoft.com/office/officeart/2018/2/layout/IconLabelList#6"/>
    <dgm:cxn modelId="{38AC07C4-0C6C-416F-9647-924C99A60B2B}" type="presParOf" srcId="{6E71EBA9-462C-4656-A6E2-269711D5A7C9}" destId="{057F4CC7-4EEE-421D-A3A5-B1FC98DE10CC}" srcOrd="2" destOrd="0" presId="urn:microsoft.com/office/officeart/2018/2/layout/IconLabelLis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6BE96-B92A-4FC2-BDA9-0D854591CA9C}">
      <dsp:nvSpPr>
        <dsp:cNvPr id="0" name=""/>
        <dsp:cNvSpPr/>
      </dsp:nvSpPr>
      <dsp:spPr>
        <a:xfrm>
          <a:off x="0" y="94755"/>
          <a:ext cx="1082391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Base Legal</a:t>
          </a:r>
          <a:endParaRPr lang="en-US" sz="2700" kern="1200"/>
        </a:p>
      </dsp:txBody>
      <dsp:txXfrm>
        <a:off x="31613" y="126368"/>
        <a:ext cx="10760691" cy="584369"/>
      </dsp:txXfrm>
    </dsp:sp>
    <dsp:sp modelId="{EB4BB8F4-43BD-4171-BB24-959DADC55BE4}">
      <dsp:nvSpPr>
        <dsp:cNvPr id="0" name=""/>
        <dsp:cNvSpPr/>
      </dsp:nvSpPr>
      <dsp:spPr>
        <a:xfrm>
          <a:off x="0" y="820110"/>
          <a:ext cx="1082391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/>
            <a:t>Lei de Diretrizes e Bases da Educação Nacional (LDB) - Lei nº 9.394/1996</a:t>
          </a:r>
          <a:r>
            <a:rPr lang="pt-BR" sz="2700" b="0" i="0" kern="1200"/>
            <a:t>:</a:t>
          </a:r>
          <a:endParaRPr lang="en-US" sz="2700" kern="1200"/>
        </a:p>
      </dsp:txBody>
      <dsp:txXfrm>
        <a:off x="31613" y="851723"/>
        <a:ext cx="10760691" cy="584369"/>
      </dsp:txXfrm>
    </dsp:sp>
    <dsp:sp modelId="{64FFE779-9B3C-4323-A273-88680E961E33}">
      <dsp:nvSpPr>
        <dsp:cNvPr id="0" name=""/>
        <dsp:cNvSpPr/>
      </dsp:nvSpPr>
      <dsp:spPr>
        <a:xfrm>
          <a:off x="0" y="1467705"/>
          <a:ext cx="10823917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5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100" b="1" i="0" kern="1200"/>
            <a:t>Artigo 53</a:t>
          </a:r>
          <a:r>
            <a:rPr lang="pt-BR" sz="2100" b="0" i="0" kern="1200"/>
            <a:t>: As universidades têm autonomia para criar, organizar e extinguir cursos e programas de educação superior, observadas as normas gerais da União.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100" b="1" i="0" kern="1200"/>
            <a:t>Artigo 54</a:t>
          </a:r>
          <a:r>
            <a:rPr lang="pt-BR" sz="2100" b="0" i="0" kern="1200"/>
            <a:t>: As universidades públicas podem ser criadas por lei específica, que definirá sua estrutura e funcionamento.</a:t>
          </a:r>
          <a:endParaRPr lang="en-US" sz="2100" kern="1200"/>
        </a:p>
      </dsp:txBody>
      <dsp:txXfrm>
        <a:off x="0" y="1467705"/>
        <a:ext cx="10823917" cy="1313414"/>
      </dsp:txXfrm>
    </dsp:sp>
    <dsp:sp modelId="{8D5FB041-BEB6-4570-82D7-31340775858F}">
      <dsp:nvSpPr>
        <dsp:cNvPr id="0" name=""/>
        <dsp:cNvSpPr/>
      </dsp:nvSpPr>
      <dsp:spPr>
        <a:xfrm>
          <a:off x="0" y="2781120"/>
          <a:ext cx="10823917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i="0" kern="1200"/>
            <a:t>Estrutura e Organização</a:t>
          </a:r>
          <a:r>
            <a:rPr lang="pt-BR" sz="2700" b="0" i="0" kern="1200"/>
            <a:t>:</a:t>
          </a:r>
          <a:endParaRPr lang="en-US" sz="2700" kern="1200"/>
        </a:p>
      </dsp:txBody>
      <dsp:txXfrm>
        <a:off x="31613" y="2812733"/>
        <a:ext cx="10760691" cy="584369"/>
      </dsp:txXfrm>
    </dsp:sp>
    <dsp:sp modelId="{50CB846F-3D34-4F2D-82B4-5A0840F49AE6}">
      <dsp:nvSpPr>
        <dsp:cNvPr id="0" name=""/>
        <dsp:cNvSpPr/>
      </dsp:nvSpPr>
      <dsp:spPr>
        <a:xfrm>
          <a:off x="0" y="3428715"/>
          <a:ext cx="10823917" cy="190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65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100" b="1" i="0" kern="1200"/>
            <a:t>Peculiaridades Institucionais</a:t>
          </a:r>
          <a:r>
            <a:rPr lang="pt-BR" sz="2100" b="0" i="0" kern="1200"/>
            <a:t>: Cada universidade pode adaptar sua estrutura organizacional para melhor atender às suas características e objetivos. Isso inclui a criação de departamentos, institutos e outras unidades acadêmicas e administrativas.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100" b="1" i="0" kern="1200"/>
            <a:t>Atuação Multicampi</a:t>
          </a:r>
          <a:r>
            <a:rPr lang="pt-BR" sz="2100" b="0" i="0" kern="1200"/>
            <a:t>: No contexto de universidades multicampi, essa flexibilidade é crucial para que cada campus possa responder às demandas regionais específicas, mantendo a coesão institucional.</a:t>
          </a:r>
          <a:endParaRPr lang="en-US" sz="2100" kern="1200"/>
        </a:p>
      </dsp:txBody>
      <dsp:txXfrm>
        <a:off x="0" y="3428715"/>
        <a:ext cx="10823917" cy="1900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C3B3-B399-47B0-B70B-BC9DE6A4A82D}">
      <dsp:nvSpPr>
        <dsp:cNvPr id="0" name=""/>
        <dsp:cNvSpPr/>
      </dsp:nvSpPr>
      <dsp:spPr>
        <a:xfrm>
          <a:off x="989796" y="0"/>
          <a:ext cx="1055154" cy="977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8FF25-3CBD-4722-88CB-5D467DC97213}">
      <dsp:nvSpPr>
        <dsp:cNvPr id="0" name=""/>
        <dsp:cNvSpPr/>
      </dsp:nvSpPr>
      <dsp:spPr>
        <a:xfrm>
          <a:off x="10010" y="1119628"/>
          <a:ext cx="3014728" cy="41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b="1" i="0" kern="1200"/>
            <a:t>Proposta e Aprovação</a:t>
          </a:r>
          <a:r>
            <a:rPr lang="pt-BR" sz="2100" b="0" i="0" kern="1200"/>
            <a:t>:</a:t>
          </a:r>
          <a:endParaRPr lang="en-US" sz="2100" kern="1200"/>
        </a:p>
      </dsp:txBody>
      <dsp:txXfrm>
        <a:off x="10010" y="1119628"/>
        <a:ext cx="3014728" cy="419006"/>
      </dsp:txXfrm>
    </dsp:sp>
    <dsp:sp modelId="{A95CB9C1-72EB-4AE5-A144-B2730F954BE7}">
      <dsp:nvSpPr>
        <dsp:cNvPr id="0" name=""/>
        <dsp:cNvSpPr/>
      </dsp:nvSpPr>
      <dsp:spPr>
        <a:xfrm>
          <a:off x="10010" y="1604656"/>
          <a:ext cx="3014728" cy="196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/>
            <a:t>A criação de uma universidade pública multicampi geralmente começa com uma proposta que pode ser apresentada pelo Poder Executivo ou Legislativo.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/>
            <a:t>A proposta é analisada e aprovada pelo Congresso Nacional, resultando na promulgação de uma lei específica que cria a universidade.</a:t>
          </a:r>
          <a:endParaRPr lang="en-US" sz="1600" kern="1200"/>
        </a:p>
      </dsp:txBody>
      <dsp:txXfrm>
        <a:off x="10010" y="1604656"/>
        <a:ext cx="3014728" cy="1961503"/>
      </dsp:txXfrm>
    </dsp:sp>
    <dsp:sp modelId="{46D4E888-756B-4411-8619-CB3E15D4DBCA}">
      <dsp:nvSpPr>
        <dsp:cNvPr id="0" name=""/>
        <dsp:cNvSpPr/>
      </dsp:nvSpPr>
      <dsp:spPr>
        <a:xfrm>
          <a:off x="4532102" y="0"/>
          <a:ext cx="1055154" cy="977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AA436-4B3C-416D-B373-BB01C0DEFB20}">
      <dsp:nvSpPr>
        <dsp:cNvPr id="0" name=""/>
        <dsp:cNvSpPr/>
      </dsp:nvSpPr>
      <dsp:spPr>
        <a:xfrm>
          <a:off x="3552315" y="1119628"/>
          <a:ext cx="3014728" cy="41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b="1" i="0" kern="1200"/>
            <a:t>Autonomia e Gestão</a:t>
          </a:r>
          <a:r>
            <a:rPr lang="pt-BR" sz="2100" b="0" i="0" kern="1200"/>
            <a:t>:</a:t>
          </a:r>
          <a:endParaRPr lang="en-US" sz="2100" kern="1200"/>
        </a:p>
      </dsp:txBody>
      <dsp:txXfrm>
        <a:off x="3552315" y="1119628"/>
        <a:ext cx="3014728" cy="419006"/>
      </dsp:txXfrm>
    </dsp:sp>
    <dsp:sp modelId="{8567B47C-ED51-4F95-A59F-BCC67A4D287D}">
      <dsp:nvSpPr>
        <dsp:cNvPr id="0" name=""/>
        <dsp:cNvSpPr/>
      </dsp:nvSpPr>
      <dsp:spPr>
        <a:xfrm>
          <a:off x="3552315" y="1604656"/>
          <a:ext cx="3014728" cy="196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/>
            <a:t>As universidades públicas multicampi têm autonomia administrativa, financeira e acadêmica, conforme estabelecido pela Constituição e pela LDB.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/>
            <a:t>A estrutura organizacional inclui uma reitoria central e direções locais em cada campus, garantindo a coordenação e a gestão descentralizada.</a:t>
          </a:r>
          <a:endParaRPr lang="en-US" sz="1600" kern="1200"/>
        </a:p>
      </dsp:txBody>
      <dsp:txXfrm>
        <a:off x="3552315" y="1604656"/>
        <a:ext cx="3014728" cy="1961503"/>
      </dsp:txXfrm>
    </dsp:sp>
    <dsp:sp modelId="{14EDF44C-574D-4F39-94EF-70F67A504072}">
      <dsp:nvSpPr>
        <dsp:cNvPr id="0" name=""/>
        <dsp:cNvSpPr/>
      </dsp:nvSpPr>
      <dsp:spPr>
        <a:xfrm>
          <a:off x="8074408" y="0"/>
          <a:ext cx="1055154" cy="977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010F1-82BD-4FA3-97E3-AB492898442B}">
      <dsp:nvSpPr>
        <dsp:cNvPr id="0" name=""/>
        <dsp:cNvSpPr/>
      </dsp:nvSpPr>
      <dsp:spPr>
        <a:xfrm>
          <a:off x="7094621" y="1119628"/>
          <a:ext cx="3014728" cy="41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100" b="1" i="0" kern="1200"/>
            <a:t>Financiamento e Recursos</a:t>
          </a:r>
          <a:r>
            <a:rPr lang="pt-BR" sz="2100" b="0" i="0" kern="1200"/>
            <a:t>:</a:t>
          </a:r>
          <a:endParaRPr lang="en-US" sz="2100" kern="1200"/>
        </a:p>
      </dsp:txBody>
      <dsp:txXfrm>
        <a:off x="7094621" y="1119628"/>
        <a:ext cx="3014728" cy="419006"/>
      </dsp:txXfrm>
    </dsp:sp>
    <dsp:sp modelId="{74E9D441-EA3C-49B7-A8BB-566753F476A8}">
      <dsp:nvSpPr>
        <dsp:cNvPr id="0" name=""/>
        <dsp:cNvSpPr/>
      </dsp:nvSpPr>
      <dsp:spPr>
        <a:xfrm>
          <a:off x="7094621" y="1604656"/>
          <a:ext cx="3014728" cy="1961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/>
            <a:t>O financiamento das universidades públicas é garantido por dotações orçamentárias da União, além de outras fontes como convênios, parcerias e receitas próprias.</a:t>
          </a:r>
          <a:endParaRPr lang="en-US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i="0" kern="1200"/>
            <a:t>A gestão dos recursos é feita de forma autônoma, respeitando as diretrizes estabelecidas pela administração central da universidade.</a:t>
          </a:r>
          <a:endParaRPr lang="en-US" sz="1600" kern="1200"/>
        </a:p>
      </dsp:txBody>
      <dsp:txXfrm>
        <a:off x="7094621" y="1604656"/>
        <a:ext cx="3014728" cy="1961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0644C-6EF9-4416-A12B-0202E7FDEDBD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A500-B1B0-43F1-9EC1-C047EE5BFEF2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2D35D-170D-4C82-9525-8E590DA43C90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/>
            <a:t>Universidade Federal da Fronteira Sul (UFFS)</a:t>
          </a:r>
          <a:r>
            <a:rPr lang="pt-BR" sz="2300" b="0" i="0" kern="1200"/>
            <a:t>: Com sede em Chapecó, Santa Catarina, e campi em outras cidades da região sul.</a:t>
          </a:r>
          <a:endParaRPr lang="en-US" sz="2300" kern="1200"/>
        </a:p>
      </dsp:txBody>
      <dsp:txXfrm>
        <a:off x="1437631" y="531"/>
        <a:ext cx="9077968" cy="1244702"/>
      </dsp:txXfrm>
    </dsp:sp>
    <dsp:sp modelId="{0F7CFD29-E34E-4B9E-AB04-3A173DE5BCE2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75F58-0149-487B-88B5-E809199C60FB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EEDE1-5B82-4C71-B919-59048A3A80C9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/>
            <a:t>Universidade da Integração Internacional da Lusofonia Afro-Brasileira (UNILAB)</a:t>
          </a:r>
          <a:r>
            <a:rPr lang="pt-BR" sz="2300" b="0" i="0" kern="1200"/>
            <a:t>: Com sede em Redenção, Ceará, e campi em outras localidades, focando na integração com países de língua portuguesa.</a:t>
          </a:r>
          <a:endParaRPr lang="en-US" sz="2300" kern="1200"/>
        </a:p>
      </dsp:txBody>
      <dsp:txXfrm>
        <a:off x="1437631" y="1556410"/>
        <a:ext cx="9077968" cy="1244702"/>
      </dsp:txXfrm>
    </dsp:sp>
    <dsp:sp modelId="{8F9C02DC-283F-47D2-9947-312AAAEE42B1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6EAC9-F489-4DC1-8C5C-4E19AB8DC19D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7AE4F-0F05-4C4A-9925-7A3E8E30EF31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i="0" kern="1200"/>
            <a:t>Universidade Federal do Vale do São Francisco (UNIVASF)</a:t>
          </a:r>
          <a:r>
            <a:rPr lang="pt-BR" sz="2300" b="0" i="0" kern="1200"/>
            <a:t>: Com sede em Petrolina, Pernambuco, e campi em outras cidades do semiárido nordestino.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5297F-AE86-4892-8C4F-17A186943C99}">
      <dsp:nvSpPr>
        <dsp:cNvPr id="0" name=""/>
        <dsp:cNvSpPr/>
      </dsp:nvSpPr>
      <dsp:spPr>
        <a:xfrm>
          <a:off x="13761" y="54731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895E-3D2A-4E39-96CA-BFE8E7138A40}">
      <dsp:nvSpPr>
        <dsp:cNvPr id="0" name=""/>
        <dsp:cNvSpPr/>
      </dsp:nvSpPr>
      <dsp:spPr>
        <a:xfrm>
          <a:off x="202183" y="735737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97451-E26E-493A-B964-C744C87615D8}">
      <dsp:nvSpPr>
        <dsp:cNvPr id="0" name=""/>
        <dsp:cNvSpPr/>
      </dsp:nvSpPr>
      <dsp:spPr>
        <a:xfrm>
          <a:off x="992673" y="472916"/>
          <a:ext cx="2308009" cy="1468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Criação de Universidades Federais</a:t>
          </a:r>
          <a:r>
            <a:rPr lang="pt-BR" sz="1400" b="0" i="0" kern="1200" dirty="0"/>
            <a:t>: Todas as três leis tratam da criação de universidades federais (UNIVASF, UFFS e UNILAB), com objetivos semelhantes de ministrar ensino superior, desenvolver pesquisas e promover a extensão universitária.</a:t>
          </a:r>
          <a:endParaRPr lang="en-US" sz="1400" kern="1200" dirty="0"/>
        </a:p>
      </dsp:txBody>
      <dsp:txXfrm>
        <a:off x="992673" y="472916"/>
        <a:ext cx="2308009" cy="1468073"/>
      </dsp:txXfrm>
    </dsp:sp>
    <dsp:sp modelId="{9AACBAA8-5591-4E2E-96F5-82412FF45B57}">
      <dsp:nvSpPr>
        <dsp:cNvPr id="0" name=""/>
        <dsp:cNvSpPr/>
      </dsp:nvSpPr>
      <dsp:spPr>
        <a:xfrm>
          <a:off x="3683259" y="54731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4124F-7F69-437E-8DD0-EF571D7BDEA5}">
      <dsp:nvSpPr>
        <dsp:cNvPr id="0" name=""/>
        <dsp:cNvSpPr/>
      </dsp:nvSpPr>
      <dsp:spPr>
        <a:xfrm>
          <a:off x="3871681" y="735737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004FD-8F52-4F92-BFE9-76D379609CFA}">
      <dsp:nvSpPr>
        <dsp:cNvPr id="0" name=""/>
        <dsp:cNvSpPr/>
      </dsp:nvSpPr>
      <dsp:spPr>
        <a:xfrm>
          <a:off x="4776293" y="134300"/>
          <a:ext cx="2107894" cy="172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Atuação </a:t>
          </a:r>
          <a:r>
            <a:rPr lang="pt-BR" sz="1400" b="1" i="0" kern="1200" dirty="0" err="1"/>
            <a:t>Multicampi</a:t>
          </a:r>
          <a:r>
            <a:rPr lang="pt-BR" sz="1400" b="0" i="0" kern="1200" dirty="0"/>
            <a:t>: As três universidades têm atuação </a:t>
          </a:r>
          <a:r>
            <a:rPr lang="pt-BR" sz="1400" b="0" i="0" kern="1200" dirty="0" err="1"/>
            <a:t>multicampi</a:t>
          </a:r>
          <a:r>
            <a:rPr lang="pt-BR" sz="1400" b="0" i="0" kern="1200" dirty="0"/>
            <a:t>, o que significa que possuem vários campi em diferentes localidades para melhor atender às necessidades regionais.</a:t>
          </a:r>
          <a:endParaRPr lang="en-US" sz="1400" kern="1200" dirty="0"/>
        </a:p>
      </dsp:txBody>
      <dsp:txXfrm>
        <a:off x="4776293" y="134300"/>
        <a:ext cx="2107894" cy="1723277"/>
      </dsp:txXfrm>
    </dsp:sp>
    <dsp:sp modelId="{87460687-53F5-4233-B8EF-A3202EE47D7F}">
      <dsp:nvSpPr>
        <dsp:cNvPr id="0" name=""/>
        <dsp:cNvSpPr/>
      </dsp:nvSpPr>
      <dsp:spPr>
        <a:xfrm>
          <a:off x="7252699" y="547315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C0314-173A-46DE-A9A1-FB4994E85231}">
      <dsp:nvSpPr>
        <dsp:cNvPr id="0" name=""/>
        <dsp:cNvSpPr/>
      </dsp:nvSpPr>
      <dsp:spPr>
        <a:xfrm>
          <a:off x="7441121" y="735737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77BF-08EC-4AD4-91AF-85E3EB475D71}">
      <dsp:nvSpPr>
        <dsp:cNvPr id="0" name=""/>
        <dsp:cNvSpPr/>
      </dsp:nvSpPr>
      <dsp:spPr>
        <a:xfrm>
          <a:off x="8311285" y="593411"/>
          <a:ext cx="2204314" cy="166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Desenvolvimento Regional</a:t>
          </a:r>
          <a:r>
            <a:rPr lang="pt-BR" sz="1400" b="0" i="0" kern="1200" dirty="0"/>
            <a:t>: Cada universidade criada por essas leis tem um forte componente de desenvolvimento regional. A UNIVASF foca no semiárido nordestino, a UFFS na região sul do Brasil, e a UNILAB na integração com países de língua portuguesa, especialmente na África</a:t>
          </a:r>
          <a:r>
            <a:rPr lang="pt-BR" sz="1100" b="0" i="0" kern="1200" dirty="0"/>
            <a:t>.</a:t>
          </a:r>
          <a:endParaRPr lang="en-US" sz="1100" kern="1200" dirty="0"/>
        </a:p>
      </dsp:txBody>
      <dsp:txXfrm>
        <a:off x="8311285" y="593411"/>
        <a:ext cx="2204314" cy="1667002"/>
      </dsp:txXfrm>
    </dsp:sp>
    <dsp:sp modelId="{21C09D7C-A877-4657-8ACE-059245887F69}">
      <dsp:nvSpPr>
        <dsp:cNvPr id="0" name=""/>
        <dsp:cNvSpPr/>
      </dsp:nvSpPr>
      <dsp:spPr>
        <a:xfrm>
          <a:off x="13761" y="3569438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8A307-CBB7-45C0-8866-0F10C61C539A}">
      <dsp:nvSpPr>
        <dsp:cNvPr id="0" name=""/>
        <dsp:cNvSpPr/>
      </dsp:nvSpPr>
      <dsp:spPr>
        <a:xfrm>
          <a:off x="202183" y="3757860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7A8ED-DCC9-46D5-AD65-52CE2EDAFC7E}">
      <dsp:nvSpPr>
        <dsp:cNvPr id="0" name=""/>
        <dsp:cNvSpPr/>
      </dsp:nvSpPr>
      <dsp:spPr>
        <a:xfrm>
          <a:off x="1089072" y="3297026"/>
          <a:ext cx="2143340" cy="144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Autonomia e Estrutura</a:t>
          </a:r>
          <a:r>
            <a:rPr lang="pt-BR" sz="1400" b="0" i="0" kern="1200" dirty="0"/>
            <a:t>: As leis estabelecem que essas instituições terão natureza jurídica autárquica, vinculadas ao Ministério da Educação, e definem suas estruturas organizacionais e formas de funcionamento.</a:t>
          </a:r>
          <a:endParaRPr lang="en-US" sz="1400" kern="1200" dirty="0"/>
        </a:p>
      </dsp:txBody>
      <dsp:txXfrm>
        <a:off x="1089072" y="3297026"/>
        <a:ext cx="2143340" cy="1442071"/>
      </dsp:txXfrm>
    </dsp:sp>
    <dsp:sp modelId="{C96D3C04-2770-4C0C-A187-908A7B0E3916}">
      <dsp:nvSpPr>
        <dsp:cNvPr id="0" name=""/>
        <dsp:cNvSpPr/>
      </dsp:nvSpPr>
      <dsp:spPr>
        <a:xfrm>
          <a:off x="3600925" y="3569438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A66F6-62CE-4F83-80AB-0DA62C08F4F9}">
      <dsp:nvSpPr>
        <dsp:cNvPr id="0" name=""/>
        <dsp:cNvSpPr/>
      </dsp:nvSpPr>
      <dsp:spPr>
        <a:xfrm>
          <a:off x="3789346" y="3757860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B7FF-FC6A-458D-8B60-055EDCBE9CF2}">
      <dsp:nvSpPr>
        <dsp:cNvPr id="0" name=""/>
        <dsp:cNvSpPr/>
      </dsp:nvSpPr>
      <dsp:spPr>
        <a:xfrm>
          <a:off x="4467703" y="2774828"/>
          <a:ext cx="2560406" cy="248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/>
            <a:t>Patrimônio e Recursos</a:t>
          </a:r>
          <a:r>
            <a:rPr lang="pt-BR" sz="1400" b="0" i="0" kern="1200" dirty="0"/>
            <a:t>: As leis preveem que o patrimônio das universidades será constituído por bens e direitos adquiridos ou doados, e que os recursos financeiros virão de dotações orçamentárias, auxílios, subvenções, remuneração por serviços prestados, convênios, acordos e outras receitas eventuais.</a:t>
          </a:r>
          <a:endParaRPr lang="en-US" sz="1400" kern="1200" dirty="0"/>
        </a:p>
      </dsp:txBody>
      <dsp:txXfrm>
        <a:off x="4467703" y="2774828"/>
        <a:ext cx="2560406" cy="24864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7F55B-4A43-4B34-BFAE-B82BBD5A7E5A}">
      <dsp:nvSpPr>
        <dsp:cNvPr id="0" name=""/>
        <dsp:cNvSpPr/>
      </dsp:nvSpPr>
      <dsp:spPr>
        <a:xfrm>
          <a:off x="0" y="64785"/>
          <a:ext cx="10823917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/>
            <a:t>Uma universidade pública brasileira com atuação multicampi é uma instituição que possui múltiplos campi distribuídos em diferentes localidades, mas que operam sob uma única administração central. Esse modelo visa ampliar o acesso ao ensino superior, promover o desenvolvimento regional e atender às necessidades específicas de diferentes comunidades. Vamos detalhar o funcionamento desse tipo de universidade:</a:t>
          </a:r>
          <a:endParaRPr lang="en-US" sz="1800" kern="1200"/>
        </a:p>
      </dsp:txBody>
      <dsp:txXfrm>
        <a:off x="62712" y="127497"/>
        <a:ext cx="10698493" cy="1159235"/>
      </dsp:txXfrm>
    </dsp:sp>
    <dsp:sp modelId="{2FDA1AC3-4997-4DBF-A7BA-8791833D798A}">
      <dsp:nvSpPr>
        <dsp:cNvPr id="0" name=""/>
        <dsp:cNvSpPr/>
      </dsp:nvSpPr>
      <dsp:spPr>
        <a:xfrm>
          <a:off x="0" y="1401285"/>
          <a:ext cx="10823917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Estrutura e Administração</a:t>
          </a:r>
          <a:endParaRPr lang="en-US" sz="1800" kern="1200"/>
        </a:p>
      </dsp:txBody>
      <dsp:txXfrm>
        <a:off x="62712" y="1463997"/>
        <a:ext cx="10698493" cy="1159235"/>
      </dsp:txXfrm>
    </dsp:sp>
    <dsp:sp modelId="{53DD1240-A9C3-4DB3-A633-EEDA811D260E}">
      <dsp:nvSpPr>
        <dsp:cNvPr id="0" name=""/>
        <dsp:cNvSpPr/>
      </dsp:nvSpPr>
      <dsp:spPr>
        <a:xfrm>
          <a:off x="0" y="2737785"/>
          <a:ext cx="10823917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Administração Central</a:t>
          </a:r>
          <a:r>
            <a:rPr lang="pt-BR" sz="1800" b="0" i="0" kern="1200"/>
            <a:t>: A universidade possui uma administração central, geralmente localizada na sede principal, que coordena todas as atividades acadêmicas, administrativas e financeiras dos diversos campi.</a:t>
          </a:r>
          <a:endParaRPr lang="en-US" sz="1800" kern="1200"/>
        </a:p>
      </dsp:txBody>
      <dsp:txXfrm>
        <a:off x="62712" y="2800497"/>
        <a:ext cx="10698493" cy="1159235"/>
      </dsp:txXfrm>
    </dsp:sp>
    <dsp:sp modelId="{030B19E2-706B-4467-91D2-E52E7321F3E5}">
      <dsp:nvSpPr>
        <dsp:cNvPr id="0" name=""/>
        <dsp:cNvSpPr/>
      </dsp:nvSpPr>
      <dsp:spPr>
        <a:xfrm>
          <a:off x="0" y="4074284"/>
          <a:ext cx="10823917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Campi Regionais</a:t>
          </a:r>
          <a:r>
            <a:rPr lang="pt-BR" sz="1800" b="0" i="0" kern="1200"/>
            <a:t>: Cada campus regional tem uma administração local que gerencia as operações diárias, mas segue as diretrizes e políticas estabelecidas pela administração central.</a:t>
          </a:r>
          <a:endParaRPr lang="en-US" sz="1800" kern="1200"/>
        </a:p>
      </dsp:txBody>
      <dsp:txXfrm>
        <a:off x="62712" y="4136996"/>
        <a:ext cx="10698493" cy="1159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D3456-CA59-4134-A707-3C14EF5E86B8}">
      <dsp:nvSpPr>
        <dsp:cNvPr id="0" name=""/>
        <dsp:cNvSpPr/>
      </dsp:nvSpPr>
      <dsp:spPr>
        <a:xfrm>
          <a:off x="652143" y="1468593"/>
          <a:ext cx="426357" cy="426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E0C9F-B9B1-4804-BF53-AE571D1611F5}">
      <dsp:nvSpPr>
        <dsp:cNvPr id="0" name=""/>
        <dsp:cNvSpPr/>
      </dsp:nvSpPr>
      <dsp:spPr>
        <a:xfrm>
          <a:off x="0" y="2066992"/>
          <a:ext cx="1965725" cy="635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Oferta Acadêmica</a:t>
          </a:r>
        </a:p>
      </dsp:txBody>
      <dsp:txXfrm>
        <a:off x="0" y="2066992"/>
        <a:ext cx="1965725" cy="635228"/>
      </dsp:txXfrm>
    </dsp:sp>
    <dsp:sp modelId="{FC8C5F86-F92D-4110-BE8B-241720530BD5}">
      <dsp:nvSpPr>
        <dsp:cNvPr id="0" name=""/>
        <dsp:cNvSpPr/>
      </dsp:nvSpPr>
      <dsp:spPr>
        <a:xfrm>
          <a:off x="4866329" y="1380322"/>
          <a:ext cx="426357" cy="426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F7889-9384-4C33-BFE6-5F851B9DB3BD}">
      <dsp:nvSpPr>
        <dsp:cNvPr id="0" name=""/>
        <dsp:cNvSpPr/>
      </dsp:nvSpPr>
      <dsp:spPr>
        <a:xfrm>
          <a:off x="3814444" y="167810"/>
          <a:ext cx="2333188" cy="407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Cursos e Programas</a:t>
          </a:r>
          <a:r>
            <a:rPr lang="pt-BR" sz="2000" b="0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: Os cursos oferecidos podem variar entre os campi, dependendo das demandas regionais e das áreas de especialização. Isso permite uma maior flexibilidade e adaptação às necessidades locais</a:t>
          </a:r>
          <a:r>
            <a:rPr lang="pt-BR" sz="1400" b="0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.</a:t>
          </a:r>
        </a:p>
      </dsp:txBody>
      <dsp:txXfrm>
        <a:off x="3814444" y="167810"/>
        <a:ext cx="2333188" cy="4075243"/>
      </dsp:txXfrm>
    </dsp:sp>
    <dsp:sp modelId="{C3A53965-1F2A-49FD-9804-E58FFD4583D4}">
      <dsp:nvSpPr>
        <dsp:cNvPr id="0" name=""/>
        <dsp:cNvSpPr/>
      </dsp:nvSpPr>
      <dsp:spPr>
        <a:xfrm>
          <a:off x="7514042" y="1380322"/>
          <a:ext cx="426357" cy="4263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F4CC7-4EEE-421D-A3A5-B1FC98DE10CC}">
      <dsp:nvSpPr>
        <dsp:cNvPr id="0" name=""/>
        <dsp:cNvSpPr/>
      </dsp:nvSpPr>
      <dsp:spPr>
        <a:xfrm>
          <a:off x="6917909" y="1867843"/>
          <a:ext cx="2630625" cy="3136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i="0" kern="1200" dirty="0">
            <a:solidFill>
              <a:srgbClr val="111111"/>
            </a:solidFill>
            <a:effectLst/>
            <a:highlight>
              <a:srgbClr val="F7F7F7"/>
            </a:highlight>
            <a:latin typeface="-apple-system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Pesquisa e Extensão</a:t>
          </a:r>
          <a:r>
            <a:rPr lang="pt-BR" sz="2000" b="0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: Além do ensino, os campi também desenvolvem atividades de pesquisa e extensão, promovendo a inovação e a aplicação do conhecimento em benefício da comunidade</a:t>
          </a:r>
          <a:r>
            <a:rPr lang="pt-BR" sz="1400" b="0" i="0" kern="120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rPr>
            <a:t>.</a:t>
          </a:r>
        </a:p>
      </dsp:txBody>
      <dsp:txXfrm>
        <a:off x="6917909" y="1867843"/>
        <a:ext cx="2630625" cy="313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#6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D3FB6-EC0A-B28C-4320-A08545BC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46D6E-F1C3-2B10-F0FB-15584500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8E0AE-7230-7451-60F7-3A7A47E9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B603B1-AEEB-B8A9-3CAD-ADA0A0B9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09258E-9F6F-3E67-AE02-46D3295C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FA4D8-6D70-C124-60F2-00236EE5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DE82F4-E76A-C645-912D-E4B2BFD21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02950-005D-A0E4-F9BB-2EFA6B53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F5089B-263F-9984-CF5D-55756D4D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C3786B-7387-03AE-2DF4-ECD5E25E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5B5737-DBB3-D617-7A02-FF4AA83D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38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10EAB-4EB1-2F31-1879-C2A26F2A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906477-8F97-D47E-5CC6-3F7F2CE9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D63D4-C405-878B-BB27-311CAF247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4CF84-747C-11E9-031D-B4104BB3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5F00E1-81C1-919F-ED76-96DCBD3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EDD638-2F1F-6CFE-A099-2B5C0DC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5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457EA-15EB-87C8-DA07-FC9693CD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DB3D0A-D3AE-D18F-429F-732C5C41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16B28-4F5F-06FD-3148-FEFF5F94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D22AE-FC46-C7DA-ACD4-2EAAD6C5A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39190-D8C7-D4BF-2F79-B8D1BFAA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1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745E6A-5E3E-15C0-5AD8-3546279C9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118655-9048-6265-94FB-C27F39C58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D236E9-AB75-FDD5-2738-0EBD5501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E2C85-1503-9983-D02D-8EC1A747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A394A-0ACF-453C-C127-9011686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3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07B07-4021-0A14-B9A3-37E1D6B8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ACAF90-AC2D-955C-408C-357D1ECE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853031-6A33-024E-8694-638C794A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EF72CA-020E-492E-E2E5-070FE36E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2130E3C4-C59D-D45F-362B-515E4543A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6DD297CA-C1F0-7569-4224-F5983D86D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3923" y="1881187"/>
            <a:ext cx="2936586" cy="3233737"/>
          </a:xfr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1BBFB8B-CAA7-E716-140C-877ADC6CF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1881188"/>
            <a:ext cx="2743200" cy="32337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9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819D-7BA6-8212-CEEF-738797F6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1C57E-D22A-CDDA-67C7-477181C07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14503-DB95-92D0-C544-41133B4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917AE3-4F61-1ABC-92C1-9D73935B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10674-84BC-6419-EEA9-A94AB39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9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0C1FF-F2E4-CBDF-8D9C-0C224837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1FB2E-B120-B9BD-6D52-11A7261A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D0BAC9-86E9-287F-EF2E-208FB77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C9787-669E-ECF6-EFE4-306B3C7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A0B2D-43FD-AA64-FAF4-D7ED8A9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9497E-7AFF-2211-8FC9-CC7ABBEB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83A1FE-9508-F473-79E7-E16FE9CF5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7920A1-31E9-6A4A-5178-9B53B18A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02A65-F3E6-2835-6C17-DFA484DC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2A6D1B-30D7-EA8C-0266-3FE41D7C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1516-314E-0BC6-E66E-D1FAF8DF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1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90BD2-986F-E4A4-5400-B7354059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AA730-30AC-86A8-21B2-6DADD1F45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D3B0FE-B60C-92B9-32B3-D9BF91E63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09D245-F9AD-8211-13E2-C9D8210D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B82CD5-D607-A3F1-4DFB-DE6C309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F49FC-7C86-6D81-235D-9B30717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AFCE69-63DD-942A-87A5-C91AE1C9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8561B2-323A-2565-A4C8-1F261187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5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07D64-C85E-C106-0079-5161EF5F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3F1197-479F-A8BF-BE97-3C987254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5C9164-FC6E-CAFA-E81D-E94B24D1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3CBA10-6662-DCD7-CE29-3E19544C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6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15FB9-104C-4066-A4B4-C1DC262F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25CCC3-262B-7CFD-74BF-74AFCFE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99E38-6133-3FA6-E941-50843AB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B97EB7-2CAF-1484-A0AE-02796D5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14FD767C-C902-60C0-C5FA-09DA8EBC33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305" y="1829594"/>
            <a:ext cx="2189672" cy="438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4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DD94B4-C6CC-88E8-75FC-C6C81B7F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4701-50BD-6946-E405-90BB3D4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BF16D9-A148-A39D-3168-DE4F151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0D3C16C0-0CE3-38CE-D345-411A1B93C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9413" y="361950"/>
            <a:ext cx="5716587" cy="585787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6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864FF4-3013-1D96-318B-B433D1568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AB30-9581-8AAA-1EF6-6E388BAC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C90C1-FB7E-35B8-27F2-AB50F9EB2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BB38-EC9C-4753-931E-43588B9D12BA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EE18C3-D03A-E583-E1D6-6702F83B8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8358A-A80E-83BA-2159-53785B424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B227-2AA5-4E4F-84BD-B1EED0B4E2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2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naind.org.br/noticias/mais-indigenas-estudantes-nas-universidades-o-desafio-de-permanecer/" TargetMode="External"/><Relationship Id="rId2" Type="http://schemas.openxmlformats.org/officeDocument/2006/relationships/hyperlink" Target="https://ispn.org.br/artigo-mais-indigenas-estudantes-nas-universidades-o-desafio-de-permanecer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2F2C5A0-D0ED-9384-DEFF-B64D88D4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31" y="2096086"/>
            <a:ext cx="3350099" cy="1420690"/>
          </a:xfrm>
        </p:spPr>
        <p:txBody>
          <a:bodyPr>
            <a:normAutofit/>
          </a:bodyPr>
          <a:lstStyle/>
          <a:p>
            <a:pPr algn="l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Universidade Indígena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181680-C85B-3616-5272-FDA1873DA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74" y="3939663"/>
            <a:ext cx="9144000" cy="1655762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Audiência Pública </a:t>
            </a:r>
          </a:p>
          <a:p>
            <a:pPr algn="l"/>
            <a:r>
              <a:rPr lang="pt-BR" b="0" i="0" dirty="0">
                <a:solidFill>
                  <a:srgbClr val="FFFFFF"/>
                </a:solidFill>
                <a:effectLst/>
                <a:highlight>
                  <a:srgbClr val="292929"/>
                </a:highlight>
                <a:latin typeface="Calibri" panose="020F0502020204030204" pitchFamily="34" charset="0"/>
              </a:rPr>
              <a:t>Criação de uma instituição do ensino superior, Universidade dos Povos Indígenas, e sua importância para a preservação do meio ambiente.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C21705-799F-65E0-6CB8-267F22ED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t-BR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Importância da Universidade Indígena no Brasil</a:t>
            </a:r>
            <a:endParaRPr lang="pt-BR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1DE50-B989-CFCF-F64D-C949D8C9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pt-BR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criação de uma universidade indígena no Brasil seria um marco histórico, promovendo a inclusão, a preservação cultural e o desenvolvimento sustentável das comunidades indígenas. Além disso, seguiria o exemplo de outras nações que já reconheceram a importância de oferecer uma educação superior que respeite e valorize as culturas indígenas.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C21705-799F-65E0-6CB8-267F22ED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t-BR" sz="41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 Indígenas em Outros Países</a:t>
            </a:r>
            <a:endParaRPr lang="pt-BR" sz="41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1DE50-B989-CFCF-F64D-C949D8C9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Intercultural de Chiapas (México)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Fundada em 2004, esta universidade oferece programas que combinam conhecimentos tradicionais indígenas com disciplinas acadêmicas modernas. </a:t>
            </a:r>
            <a:r>
              <a:rPr lang="pt-BR" sz="15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promove a interculturalidade e a preservação das línguas e culturas indígenas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Indígena Intercultural (Bolívia)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Estabelecida em 2008, esta universidade tem como objetivo fortalecer a identidade cultural e os conhecimentos tradicionais dos povos indígenas bolivianos. </a:t>
            </a:r>
            <a:r>
              <a:rPr lang="pt-BR" sz="15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Oferece cursos em áreas como medicina tradicional, agroecologia e gestão de recursos naturais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pt-BR" sz="1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Whare</a:t>
            </a:r>
            <a:r>
              <a:rPr lang="pt-BR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Wānanga</a:t>
            </a:r>
            <a:r>
              <a:rPr lang="pt-BR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pt-BR" sz="1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Awanuiārangi</a:t>
            </a:r>
            <a:r>
              <a:rPr lang="pt-BR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(Nova Zelândia)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Fundada em 1992, esta instituição é dedicada à educação superior para o povo </a:t>
            </a:r>
            <a:r>
              <a:rPr lang="pt-BR" sz="1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Māori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5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oferece programas que integram a cultura e os conhecimentos tradicionais </a:t>
            </a:r>
            <a:r>
              <a:rPr lang="pt-BR" sz="1500" u="sng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Māori</a:t>
            </a:r>
            <a:r>
              <a:rPr lang="pt-BR" sz="15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a educação acadêmica contemporânea</a:t>
            </a:r>
            <a:r>
              <a:rPr lang="pt-BR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96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highlight>
                  <a:srgbClr val="F7F7F7"/>
                </a:highlight>
                <a:latin typeface="-apple-system"/>
              </a:rPr>
              <a:t>B</a:t>
            </a:r>
            <a: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ases jurídicas e constitucionais</a:t>
            </a: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100" b="1" i="0" dirty="0">
                <a:effectLst/>
                <a:highlight>
                  <a:srgbClr val="F7F7F7"/>
                </a:highlight>
                <a:latin typeface="-apple-system"/>
              </a:rPr>
            </a:br>
            <a:endParaRPr lang="pt-BR" sz="11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5BF698-6AF4-5DE9-99AD-CFD0330F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A criação de uma universidade pública </a:t>
            </a:r>
            <a:r>
              <a:rPr lang="pt-BR" b="0" i="0" dirty="0" err="1">
                <a:effectLst/>
                <a:highlight>
                  <a:srgbClr val="F7F7F7"/>
                </a:highlight>
                <a:latin typeface="-apple-system"/>
              </a:rPr>
              <a:t>multicampi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 no Brasil envolve uma série de bases jurídicas e constitucionais que garantem sua legalidade e funcionamento. Vamos detalhar esses fundamentos:</a:t>
            </a:r>
          </a:p>
          <a:p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Base Constitucional</a:t>
            </a:r>
          </a:p>
          <a:p>
            <a:pPr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Constituição Federal de 1988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Artigo 207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 As universidades gozam de autonomia didático-científica, administrativa e de gestão financeira e patrimonial, e obedecerão ao princípio de indissociabilidade entre ensino, pesquisa e extensão.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Artigo 211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 A União, os Estados, o Distrito Federal e os Municípios organizarão em regime de colaboração seus sistemas de ensino.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85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>
            <a:normAutofit fontScale="90000"/>
          </a:bodyPr>
          <a:lstStyle/>
          <a:p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b="1" dirty="0">
                <a:solidFill>
                  <a:schemeClr val="accent1">
                    <a:lumMod val="75000"/>
                  </a:schemeClr>
                </a:solidFill>
                <a:highlight>
                  <a:srgbClr val="F7F7F7"/>
                </a:highlight>
                <a:latin typeface="-apple-system"/>
              </a:rPr>
              <a:t>B</a:t>
            </a:r>
            <a:r>
              <a:rPr lang="pt-BR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ases jurídicas e constitucionais</a:t>
            </a: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10138CC-A049-71A9-1458-EF9F95362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069145"/>
          <a:ext cx="10823917" cy="54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90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 fontScale="90000"/>
          </a:bodyPr>
          <a:lstStyle/>
          <a:p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Procedimentos para criação de uma universidade pública </a:t>
            </a:r>
            <a:r>
              <a:rPr lang="pt-BR" sz="3600" b="1" i="0" dirty="0" err="1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multicampi</a:t>
            </a: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1000" b="1" i="0" dirty="0">
                <a:solidFill>
                  <a:schemeClr val="tx2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sz="1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0DC5C2E-51C7-BB09-6D04-423635792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263282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0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CF4F82-92A3-193D-DC6B-40CCB247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t-BR" b="1" dirty="0"/>
              <a:t>Universidades </a:t>
            </a:r>
            <a:r>
              <a:rPr lang="pt-BR" b="1" dirty="0" err="1"/>
              <a:t>multicampi</a:t>
            </a:r>
            <a:endParaRPr lang="pt-BR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A99BE15-11BC-56A7-9E34-85C6F2001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3710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40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Pontos Comuns</a:t>
            </a: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B55AAD6D-5FDB-50FA-D6FA-80D200418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529911"/>
              </p:ext>
            </p:extLst>
          </p:nvPr>
        </p:nvGraphicFramePr>
        <p:xfrm>
          <a:off x="838200" y="1097280"/>
          <a:ext cx="10515600" cy="539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41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  <a:t>Pontos Comuns</a:t>
            </a: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EFE60E7C-A5AE-167A-67BA-7877A639CE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069145"/>
          <a:ext cx="10823917" cy="54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78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Pontos Comuns</a:t>
            </a: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b="1" i="0" dirty="0">
                <a:solidFill>
                  <a:srgbClr val="111111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EFE60E7C-A5AE-167A-67BA-7877A639C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90295"/>
              </p:ext>
            </p:extLst>
          </p:nvPr>
        </p:nvGraphicFramePr>
        <p:xfrm>
          <a:off x="684041" y="1027906"/>
          <a:ext cx="10823917" cy="54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17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Desafios </a:t>
            </a: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5BF698-6AF4-5DE9-99AD-CFD0330F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pt-BR" sz="2000" b="1" i="0" dirty="0">
                <a:effectLst/>
                <a:highlight>
                  <a:srgbClr val="F7F7F7"/>
                </a:highlight>
                <a:latin typeface="-apple-system"/>
              </a:rPr>
              <a:t>Desafios:</a:t>
            </a:r>
          </a:p>
          <a:p>
            <a:pPr marL="0" indent="0">
              <a:buNone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universidades indígenas enfrentam uma série de desafios que podem dificultar tanto o acesso quanto a permanência dos estudantes indígenas. Aqui estão alguns dos principais desafios:</a:t>
            </a:r>
            <a:endParaRPr lang="pt-BR" sz="2000" b="1" i="0" dirty="0">
              <a:effectLst/>
              <a:highlight>
                <a:srgbClr val="F7F7F7"/>
              </a:highlight>
              <a:latin typeface="-apple-system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t-BR" sz="2000" b="1" i="0" dirty="0">
                <a:effectLst/>
                <a:highlight>
                  <a:srgbClr val="F7F7F7"/>
                </a:highlight>
                <a:latin typeface="-apple-system"/>
              </a:rPr>
              <a:t>Coordenação e Comunicação</a:t>
            </a:r>
            <a:r>
              <a:rPr lang="pt-BR" sz="2000" b="0" i="0" dirty="0">
                <a:effectLst/>
                <a:highlight>
                  <a:srgbClr val="F7F7F7"/>
                </a:highlight>
                <a:latin typeface="-apple-system"/>
              </a:rPr>
              <a:t>: Manter uma comunicação eficiente entre os diferentes campi pode ser desafiador, exigindo sistemas robustos de gestão e tecnologia da informação.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sz="2000" b="1" i="0" dirty="0">
                <a:effectLst/>
                <a:highlight>
                  <a:srgbClr val="F7F7F7"/>
                </a:highlight>
                <a:latin typeface="-apple-system"/>
              </a:rPr>
              <a:t>Recursos e Infraestrutura</a:t>
            </a:r>
            <a:r>
              <a:rPr lang="pt-BR" sz="2000" b="0" i="0" dirty="0">
                <a:effectLst/>
                <a:highlight>
                  <a:srgbClr val="F7F7F7"/>
                </a:highlight>
                <a:latin typeface="-apple-system"/>
              </a:rPr>
              <a:t>: A distribuição equitativa de recursos e a manutenção da infraestrutura em múltiplos locais podem ser complexas e custosas.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sz="2000" b="1" i="0" dirty="0">
                <a:effectLst/>
                <a:highlight>
                  <a:srgbClr val="F7F7F7"/>
                </a:highlight>
                <a:latin typeface="-apple-system"/>
              </a:rPr>
              <a:t>Mobilidade Acadêmica</a:t>
            </a:r>
            <a:r>
              <a:rPr lang="pt-BR" sz="2000" b="0" i="0" dirty="0">
                <a:effectLst/>
                <a:highlight>
                  <a:srgbClr val="F7F7F7"/>
                </a:highlight>
                <a:latin typeface="-apple-system"/>
              </a:rPr>
              <a:t>: Professores e alunos podem enfrentar desafios relacionados à mobilidade entre os campi, o que pode impactar a qualidade do ensino e da pesquisa.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24852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b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</a:br>
            <a:endParaRPr lang="pt-BR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5BF698-6AF4-5DE9-99AD-CFD0330F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2" y="758757"/>
            <a:ext cx="5929328" cy="5418206"/>
          </a:xfrm>
        </p:spPr>
        <p:txBody>
          <a:bodyPr>
            <a:normAutofit/>
          </a:bodyPr>
          <a:lstStyle/>
          <a:p>
            <a:r>
              <a:rPr lang="pt-BR" sz="3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 Ministério da Educação publicou no Diário Oficial, de 17 de abril, portaria que institui Grupo de Trabalho para subsidiar a criação e a implementação da Universidade Indígena no âmbito do Ministério da Educação.</a:t>
            </a:r>
            <a:endParaRPr lang="pt-BR" sz="3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Desafios </a:t>
            </a: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5BF698-6AF4-5DE9-99AD-CFD0330F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579251" cy="6219824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pt-BR" sz="2000" b="1" i="0" dirty="0">
                <a:effectLst/>
                <a:highlight>
                  <a:srgbClr val="F7F7F7"/>
                </a:highlight>
                <a:latin typeface="-apple-system"/>
              </a:rPr>
              <a:t>Desafios: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Desafios Financeiros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Muitos estudantes indígenas vêm de comunidades com recursos limitados, o que torna difícil arcar com os custos de transporte, alimentação, material didático e outras despesas relacionadas à vida universitária.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Barreiras Linguísticas e Culturais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maioria das universidades utiliza o português como língua principal de ensino, o que pode ser um obstáculo para estudantes cuja língua materna é uma língua indígena. Além disso, a falta de compreensão e valorização das culturas indígenas dentro das instituições pode levar a um ambiente pouco acolhedor.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Preconceito e Discriminação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Infelizmente, muitos estudantes indígenas enfrentam preconceito e discriminação dentro das universidades. Isso pode se manifestar de várias formas, desde micro agressões até atitudes explícitas de racismo, o que pode afetar negativamente a experiência acadêmica e pessoal desses estudantes.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08065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Desafios </a:t>
            </a: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5BF698-6AF4-5DE9-99AD-CFD0330F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579251" cy="6219824"/>
          </a:xfrm>
        </p:spPr>
        <p:txBody>
          <a:bodyPr anchor="ctr"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pt-BR" sz="2000" b="1" i="0" dirty="0">
                <a:effectLst/>
                <a:highlight>
                  <a:srgbClr val="F7F7F7"/>
                </a:highlight>
                <a:latin typeface="-apple-system"/>
              </a:rPr>
              <a:t>Desafios: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Distância e Deslocamento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Muitas comunidades indígenas estão localizadas em áreas remotas, longe dos centros urbanos onde geralmente estão situadas as universidades. Isso implica longas viagens e, muitas vezes, a necessidade de se afastar de suas famílias e comunidades, o que pode ser emocionalmente desafiador</a:t>
            </a:r>
            <a:r>
              <a:rPr lang="pt-BR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Adaptação ao Ambiente Acadêmico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transição para o ambiente universitário pode ser difícil para estudantes indígenas, especialmente quando não há programas de apoio específicos que considerem suas necessidades culturais e sociais. A falta de estratégias de acolhimento e acompanhamento acadêmico pode levar a altas taxas de evasão</a:t>
            </a:r>
            <a:r>
              <a:rPr lang="pt-BR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</a:t>
            </a:r>
            <a:r>
              <a:rPr lang="pt-BR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3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Representatividade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ausência de professores e funcionários indígenas nas universidades pode contribuir para a sensação de isolamento e falta de representatividade. Ter modelos de referência dentro da instituição é importante para o fortalecimento da identidade e autoestima dos estudantes indígenas</a:t>
            </a:r>
            <a:r>
              <a:rPr lang="pt-BR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3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Apoio Psicológico e Emocional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saudade de casa, o choque cultural e as pressões acadêmicas podem afetar a saúde mental dos estudantes indígenas. A falta de serviços de apoio psicológico que compreendam e respeitem suas especificidades culturais é um desafio significativo</a:t>
            </a:r>
            <a:r>
              <a:rPr lang="pt-BR" sz="1800" u="sng" baseline="300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superação desses desafios requer um esforço conjunto das instituições de ensino, governos e sociedade para criar um ambiente mais inclusivo e acolhedor para os estudantes indígenas.</a:t>
            </a:r>
          </a:p>
          <a:p>
            <a:pPr marL="742950" lvl="1" indent="-285750" algn="l">
              <a:buFont typeface="+mj-lt"/>
              <a:buAutoNum type="arabicPeriod"/>
            </a:pPr>
            <a:endParaRPr lang="pt-BR" b="0" i="0" dirty="0">
              <a:solidFill>
                <a:srgbClr val="111111"/>
              </a:solidFill>
              <a:effectLst/>
              <a:highlight>
                <a:srgbClr val="F7F7F7"/>
              </a:highlight>
              <a:latin typeface="-apple-system"/>
            </a:endParaRP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34370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BD77F9-F8CF-1BE5-9DE3-F356A6D5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153572"/>
            <a:ext cx="3263705" cy="4107745"/>
          </a:xfrm>
        </p:spPr>
        <p:txBody>
          <a:bodyPr>
            <a:normAutofit/>
          </a:bodyPr>
          <a:lstStyle/>
          <a:p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r>
              <a:rPr lang="pt-BR" sz="3600" b="1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7F7F7"/>
                </a:highlight>
                <a:latin typeface="-apple-system"/>
              </a:rPr>
              <a:t>Benefícios</a:t>
            </a: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br>
              <a:rPr lang="pt-BR" sz="2800" b="1" i="0" dirty="0">
                <a:solidFill>
                  <a:srgbClr val="FFFFFF"/>
                </a:solidFill>
                <a:effectLst/>
                <a:highlight>
                  <a:srgbClr val="F7F7F7"/>
                </a:highlight>
                <a:latin typeface="-apple-system"/>
              </a:rPr>
            </a:b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5BF698-6AF4-5DE9-99AD-CFD0330F8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Benefícios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Acesso Ampliado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 A atuação </a:t>
            </a:r>
            <a:r>
              <a:rPr lang="pt-BR" b="0" i="0" dirty="0" err="1">
                <a:effectLst/>
                <a:highlight>
                  <a:srgbClr val="F7F7F7"/>
                </a:highlight>
                <a:latin typeface="-apple-system"/>
              </a:rPr>
              <a:t>multicampi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 permite que mais estudantes tenham acesso ao ensino superior, especialmente em regiões menos desenvolvidas.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Desenvolvimento Regional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 As universidades </a:t>
            </a:r>
            <a:r>
              <a:rPr lang="pt-BR" b="0" i="0" dirty="0" err="1">
                <a:effectLst/>
                <a:highlight>
                  <a:srgbClr val="F7F7F7"/>
                </a:highlight>
                <a:latin typeface="-apple-system"/>
              </a:rPr>
              <a:t>multicampi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 contribuem para o desenvolvimento econômico e social das regiões onde estão inseridas, promovendo a formação de mão de obra qualificada e a inovação.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BR" b="1" i="0" dirty="0">
                <a:effectLst/>
                <a:highlight>
                  <a:srgbClr val="F7F7F7"/>
                </a:highlight>
                <a:latin typeface="-apple-system"/>
              </a:rPr>
              <a:t>Diversidade Acadêmica</a:t>
            </a:r>
            <a:r>
              <a:rPr lang="pt-BR" b="0" i="0" dirty="0">
                <a:effectLst/>
                <a:highlight>
                  <a:srgbClr val="F7F7F7"/>
                </a:highlight>
                <a:latin typeface="-apple-system"/>
              </a:rPr>
              <a:t>: A presença em diferentes regiões permite uma maior diversidade de perspectivas e experiências, enriquecendo o ambiente acadêmico.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188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view">
            <a:extLst>
              <a:ext uri="{FF2B5EF4-FFF2-40B4-BE49-F238E27FC236}">
                <a16:creationId xmlns:a16="http://schemas.microsoft.com/office/drawing/2014/main" id="{AC4AEFA2-E7D3-FFCD-A2E1-3AACD457AFE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" r="-1" b="5428"/>
          <a:stretch/>
        </p:blipFill>
        <p:spPr bwMode="auto">
          <a:xfrm>
            <a:off x="547545" y="547545"/>
            <a:ext cx="11088962" cy="57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6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5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DD85484C-B287-144E-2C3A-BA3FF5EAB8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2025749" y="98475"/>
            <a:ext cx="7920110" cy="6691264"/>
          </a:xfrm>
          <a:noFill/>
        </p:spPr>
      </p:pic>
    </p:spTree>
    <p:extLst>
      <p:ext uri="{BB962C8B-B14F-4D97-AF65-F5344CB8AC3E}">
        <p14:creationId xmlns:p14="http://schemas.microsoft.com/office/powerpoint/2010/main" val="44881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8A419-F510-398B-1B6A-CEA8C59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54D5424-6A70-45D2-BE7B-2000ABA2B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446" y="0"/>
            <a:ext cx="5744260" cy="6858000"/>
          </a:xfrm>
        </p:spPr>
      </p:pic>
    </p:spTree>
    <p:extLst>
      <p:ext uri="{BB962C8B-B14F-4D97-AF65-F5344CB8AC3E}">
        <p14:creationId xmlns:p14="http://schemas.microsoft.com/office/powerpoint/2010/main" val="381789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4F5AE85-E918-7ADA-F37C-48F0029A6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50" y="643466"/>
            <a:ext cx="6389756" cy="55668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42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B5A53A-2B60-1D27-1C6C-D268949C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t-BR" sz="3400" b="0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awline"/>
              </a:rPr>
              <a:t>Regiões, estados e municípios</a:t>
            </a:r>
            <a:br>
              <a:rPr lang="pt-BR" sz="3400" b="0" i="0" dirty="0">
                <a:effectLst/>
                <a:highlight>
                  <a:srgbClr val="FFFFFF"/>
                </a:highlight>
                <a:latin typeface="rawline"/>
              </a:rPr>
            </a:br>
            <a:endParaRPr lang="pt-BR" sz="3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0C1AAE-6FC3-1155-D25C-3889BB22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6" y="992221"/>
            <a:ext cx="5715753" cy="5184742"/>
          </a:xfrm>
        </p:spPr>
        <p:txBody>
          <a:bodyPr>
            <a:normAutofit/>
          </a:bodyPr>
          <a:lstStyle/>
          <a:p>
            <a:pPr fontAlgn="base"/>
            <a:r>
              <a:rPr lang="pt-BR" sz="2400" b="0" i="0" dirty="0">
                <a:effectLst/>
                <a:highlight>
                  <a:srgbClr val="FFFFFF"/>
                </a:highlight>
                <a:latin typeface="rawline"/>
              </a:rPr>
              <a:t>Grande parte dos indígenas do país (44,48%) está concentrada no Norte. São 753.357 indígenas vivendo na região. </a:t>
            </a:r>
          </a:p>
          <a:p>
            <a:pPr fontAlgn="base"/>
            <a:r>
              <a:rPr lang="pt-BR" sz="2400" b="0" i="0" dirty="0">
                <a:effectLst/>
                <a:highlight>
                  <a:srgbClr val="FFFFFF"/>
                </a:highlight>
                <a:latin typeface="rawline"/>
              </a:rPr>
              <a:t>Em seguida, com o segundo maior número, está o Nordeste, com 528,8 mil, concentrando 31,22% do total do país. Juntas, as duas regiões respondem por 75,71% desse total. </a:t>
            </a:r>
          </a:p>
          <a:p>
            <a:pPr fontAlgn="base"/>
            <a:r>
              <a:rPr lang="pt-BR" sz="2400" b="0" i="0" dirty="0">
                <a:effectLst/>
                <a:highlight>
                  <a:srgbClr val="FFFFFF"/>
                </a:highlight>
                <a:latin typeface="rawline"/>
              </a:rPr>
              <a:t>As demais têm a seguinte distribuição: Centro-Oeste (11,80% ou 199.912 pessoas indígenas), </a:t>
            </a:r>
          </a:p>
          <a:p>
            <a:pPr fontAlgn="base"/>
            <a:r>
              <a:rPr lang="pt-BR" sz="2400" b="0" i="0" dirty="0">
                <a:effectLst/>
                <a:highlight>
                  <a:srgbClr val="FFFFFF"/>
                </a:highlight>
                <a:latin typeface="rawline"/>
              </a:rPr>
              <a:t>Sudeste (7,28% ou 123.369) e </a:t>
            </a:r>
          </a:p>
          <a:p>
            <a:pPr fontAlgn="base"/>
            <a:r>
              <a:rPr lang="pt-BR" sz="2400" b="0" i="0" dirty="0">
                <a:effectLst/>
                <a:highlight>
                  <a:srgbClr val="FFFFFF"/>
                </a:highlight>
                <a:latin typeface="rawline"/>
              </a:rPr>
              <a:t>Sul (5,20% ou 88.097).</a:t>
            </a:r>
          </a:p>
          <a:p>
            <a:endParaRPr lang="pt-BR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75E76FE9-D96C-AC1D-8EC8-352CF9C2B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43" y="643466"/>
            <a:ext cx="6083970" cy="55668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769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C21705-799F-65E0-6CB8-267F22ED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indígena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1DE50-B989-CFCF-F64D-C949D8C9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t-BR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criação de uma universidade indígena no Brasil é um passo crucial para a valorização e preservação das culturas e conhecimentos dos povos originários. Esta iniciativa não apenas promove a inclusão social, mas também fortalece a autonomia educacional e cultural das comunidades indígenas. A universidade indígena seria um espaço onde os saberes tradicionais e científicos poderiam coexistir e se complementar, proporcionando uma educação que respeite e valorize as especificidades culturais dos povos indígenas.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7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C21705-799F-65E0-6CB8-267F22ED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pt-BR" sz="41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Importância da Universidade Indígena no Brasil</a:t>
            </a:r>
            <a:endParaRPr lang="pt-BR" sz="41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1DE50-B989-CFCF-F64D-C949D8C9A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Preservação Cultural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universidade indígena seria um centro de preservação e disseminação dos conhecimentos tradicionais, línguas e práticas culturais dos povos indígenas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800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Isso ajudaria a manter vivas as tradições e a identidade cultural dessas comunidades</a:t>
            </a:r>
            <a:r>
              <a:rPr lang="pt-B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u="sng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Inclusão Social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Muitos estudantes indígenas enfrentam dificuldades para se adaptar a universidades convencionais devido ao preconceito e à falta de apoio. </a:t>
            </a: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universidade indígena proporcionaria um ambiente mais acolhedor e inclusivo, onde esses estudantes poderiam se sentir valorizados e respeitados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Autonomia Educacional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criação de uma universidade indígena permitiria que as próprias comunidades indígenas tivessem maior controle sobre os currículos e métodos de ensino, garantindo que a educação oferecida seja relevante e adequada às suas necessidades e contextos específicos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Sustentável: </a:t>
            </a: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universidade poderia promover cursos e pesquisas focados em práticas sustentáveis e no manejo do meio ambiente, alinhados com os conhecimentos tradicionais indígenas, contribuindo para o desenvolvimento sustentável das regiões onde essas comunidades vivem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2692658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20CF716E71E146ADC8E4D6DDBB7EE0" ma:contentTypeVersion="5" ma:contentTypeDescription="Crie um novo documento." ma:contentTypeScope="" ma:versionID="11df9734aed7f85e781ecac114f93664">
  <xsd:schema xmlns:xsd="http://www.w3.org/2001/XMLSchema" xmlns:xs="http://www.w3.org/2001/XMLSchema" xmlns:p="http://schemas.microsoft.com/office/2006/metadata/properties" xmlns:ns3="bd2afad5-6717-4cc7-a746-8e9b7e0990c7" targetNamespace="http://schemas.microsoft.com/office/2006/metadata/properties" ma:root="true" ma:fieldsID="3eafd4e95564e7b9cb9d1be35ff3c90d" ns3:_="">
    <xsd:import namespace="bd2afad5-6717-4cc7-a746-8e9b7e0990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afad5-6717-4cc7-a746-8e9b7e099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d2afad5-6717-4cc7-a746-8e9b7e0990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1360B6-4F00-4FE2-825B-7994CD9AB3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afad5-6717-4cc7-a746-8e9b7e0990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6AE04-B2BD-45FE-8306-CBFC5BD1F6FA}">
  <ds:schemaRefs>
    <ds:schemaRef ds:uri="http://schemas.microsoft.com/office/2006/documentManagement/types"/>
    <ds:schemaRef ds:uri="http://purl.org/dc/terms/"/>
    <ds:schemaRef ds:uri="http://purl.org/dc/dcmitype/"/>
    <ds:schemaRef ds:uri="bd2afad5-6717-4cc7-a746-8e9b7e0990c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C2CA66-E2E8-49D6-9B99-AEA4D20177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2083</Words>
  <Application>Microsoft Office PowerPoint</Application>
  <PresentationFormat>Widescreen</PresentationFormat>
  <Paragraphs>104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Calibri</vt:lpstr>
      <vt:lpstr>Calibri Light</vt:lpstr>
      <vt:lpstr>Open Sans</vt:lpstr>
      <vt:lpstr>rawline</vt:lpstr>
      <vt:lpstr>Tema do Office</vt:lpstr>
      <vt:lpstr>Universidade Indígena</vt:lpstr>
      <vt:lpstr> </vt:lpstr>
      <vt:lpstr>Apresentação do PowerPoint</vt:lpstr>
      <vt:lpstr>Apresentação do PowerPoint</vt:lpstr>
      <vt:lpstr>Apresentação do PowerPoint</vt:lpstr>
      <vt:lpstr>Regiões, estados e municípios </vt:lpstr>
      <vt:lpstr>Apresentação do PowerPoint</vt:lpstr>
      <vt:lpstr>universidade indígena</vt:lpstr>
      <vt:lpstr>Importância da Universidade Indígena no Brasil</vt:lpstr>
      <vt:lpstr>Importância da Universidade Indígena no Brasil</vt:lpstr>
      <vt:lpstr>Universidades Indígenas em Outros Países</vt:lpstr>
      <vt:lpstr>     Bases jurídicas e constitucionais     </vt:lpstr>
      <vt:lpstr>     Bases jurídicas e constitucionais     </vt:lpstr>
      <vt:lpstr>     Procedimentos para criação de uma universidade pública multicampi     </vt:lpstr>
      <vt:lpstr>Universidades multicampi</vt:lpstr>
      <vt:lpstr>   Pontos Comuns    </vt:lpstr>
      <vt:lpstr>   Pontos Comuns    </vt:lpstr>
      <vt:lpstr>   Pontos Comuns    </vt:lpstr>
      <vt:lpstr>    Desafios     </vt:lpstr>
      <vt:lpstr>    Desafios     </vt:lpstr>
      <vt:lpstr>    Desafios     </vt:lpstr>
      <vt:lpstr>    Benefícios    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Daniel Rossano Serra Araujo Batista (GM/ACS/DEFENDER/MEC)</dc:creator>
  <cp:lastModifiedBy>Fernando Antonio dos Santos Matos (SESU/GAB/MEC)</cp:lastModifiedBy>
  <cp:revision>9</cp:revision>
  <dcterms:created xsi:type="dcterms:W3CDTF">2024-04-17T14:25:00Z</dcterms:created>
  <dcterms:modified xsi:type="dcterms:W3CDTF">2024-09-17T19:49:20Z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0x0101002520CF716E71E146ADC8E4D6DDBB7EE0</vt:lpwstr>
  </property>
</Properties>
</file>