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73" r:id="rId4"/>
    <p:sldId id="399" r:id="rId5"/>
    <p:sldId id="401" r:id="rId6"/>
    <p:sldId id="400" r:id="rId7"/>
    <p:sldId id="376" r:id="rId8"/>
    <p:sldId id="378" r:id="rId9"/>
    <p:sldId id="402" r:id="rId10"/>
    <p:sldId id="372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A1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0C033E-41B1-7249-AC85-A9501D4D7DBF}" type="doc">
      <dgm:prSet loTypeId="urn:microsoft.com/office/officeart/2005/8/layout/target1#1" loCatId="" qsTypeId="urn:microsoft.com/office/officeart/2005/8/quickstyle/simple1" qsCatId="simple" csTypeId="urn:microsoft.com/office/officeart/2005/8/colors/accent1_2" csCatId="accent1" phldr="1"/>
      <dgm:spPr/>
    </dgm:pt>
    <dgm:pt modelId="{381A4ECE-6600-3F44-BB2B-2819B397B0DD}">
      <dgm:prSet phldrT="[Texto]" custT="1"/>
      <dgm:spPr/>
      <dgm:t>
        <a:bodyPr/>
        <a:lstStyle/>
        <a:p>
          <a:r>
            <a:rPr lang="pt-BR" sz="3200" kern="1200" dirty="0">
              <a:solidFill>
                <a:srgbClr val="515C6F"/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rPr>
            <a:t>NÚCLEO</a:t>
          </a:r>
        </a:p>
      </dgm:t>
    </dgm:pt>
    <dgm:pt modelId="{AF20F917-F0AD-564A-8E19-0A0B4486CB00}" type="parTrans" cxnId="{D828D086-EC80-A547-A5A1-CF4F19CDB82E}">
      <dgm:prSet/>
      <dgm:spPr/>
      <dgm:t>
        <a:bodyPr/>
        <a:lstStyle/>
        <a:p>
          <a:endParaRPr lang="pt-BR"/>
        </a:p>
      </dgm:t>
    </dgm:pt>
    <dgm:pt modelId="{4A77C3C9-CD1F-494A-9A9D-BD4D0C61BC6C}" type="sibTrans" cxnId="{D828D086-EC80-A547-A5A1-CF4F19CDB82E}">
      <dgm:prSet/>
      <dgm:spPr/>
      <dgm:t>
        <a:bodyPr/>
        <a:lstStyle/>
        <a:p>
          <a:endParaRPr lang="pt-BR"/>
        </a:p>
      </dgm:t>
    </dgm:pt>
    <dgm:pt modelId="{121DA52B-5874-004B-9EC5-F9410616515F}">
      <dgm:prSet phldrT="[Texto]"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rgbClr val="515C6F"/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rPr>
            <a:t>CAMPO</a:t>
          </a:r>
        </a:p>
      </dgm:t>
    </dgm:pt>
    <dgm:pt modelId="{CCB65A4C-6257-4947-AAF5-4C5BAB8BEA3F}" type="parTrans" cxnId="{94F392AF-1A57-424B-B1E9-98ED1BEBF47C}">
      <dgm:prSet/>
      <dgm:spPr/>
      <dgm:t>
        <a:bodyPr/>
        <a:lstStyle/>
        <a:p>
          <a:endParaRPr lang="pt-BR"/>
        </a:p>
      </dgm:t>
    </dgm:pt>
    <dgm:pt modelId="{AAB25F51-8E3D-3844-8E1C-1A68D7D39F24}" type="sibTrans" cxnId="{94F392AF-1A57-424B-B1E9-98ED1BEBF47C}">
      <dgm:prSet/>
      <dgm:spPr/>
      <dgm:t>
        <a:bodyPr/>
        <a:lstStyle/>
        <a:p>
          <a:endParaRPr lang="pt-BR"/>
        </a:p>
      </dgm:t>
    </dgm:pt>
    <dgm:pt modelId="{F6CF6199-5817-B542-9915-3EF573A933BC}" type="pres">
      <dgm:prSet presAssocID="{E00C033E-41B1-7249-AC85-A9501D4D7DBF}" presName="composite" presStyleCnt="0">
        <dgm:presLayoutVars>
          <dgm:chMax val="5"/>
          <dgm:dir/>
          <dgm:resizeHandles val="exact"/>
        </dgm:presLayoutVars>
      </dgm:prSet>
      <dgm:spPr/>
    </dgm:pt>
    <dgm:pt modelId="{D8F40C3C-7C9A-DD4A-8FA6-A7D37B9E808C}" type="pres">
      <dgm:prSet presAssocID="{381A4ECE-6600-3F44-BB2B-2819B397B0DD}" presName="circle1" presStyleLbl="lnNode1" presStyleIdx="0" presStyleCnt="2"/>
      <dgm:spPr/>
    </dgm:pt>
    <dgm:pt modelId="{ED7C13F1-2A27-6F45-9F30-43B2BA847498}" type="pres">
      <dgm:prSet presAssocID="{381A4ECE-6600-3F44-BB2B-2819B397B0DD}" presName="text1" presStyleLbl="revTx" presStyleIdx="0" presStyleCnt="2" custScaleX="187792" custLinFactNeighborX="-6308" custLinFactNeighborY="-189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47550CE-C5D9-4F49-B272-9D39FC59806A}" type="pres">
      <dgm:prSet presAssocID="{381A4ECE-6600-3F44-BB2B-2819B397B0DD}" presName="line1" presStyleLbl="callout" presStyleIdx="0" presStyleCnt="4"/>
      <dgm:spPr/>
    </dgm:pt>
    <dgm:pt modelId="{23CD3E0C-D997-C243-93C3-07850D002CE4}" type="pres">
      <dgm:prSet presAssocID="{381A4ECE-6600-3F44-BB2B-2819B397B0DD}" presName="d1" presStyleLbl="callout" presStyleIdx="1" presStyleCnt="4"/>
      <dgm:spPr/>
    </dgm:pt>
    <dgm:pt modelId="{E688D5A5-6184-504E-849A-8029A4FE9749}" type="pres">
      <dgm:prSet presAssocID="{121DA52B-5874-004B-9EC5-F9410616515F}" presName="circle2" presStyleLbl="lnNode1" presStyleIdx="1" presStyleCnt="2" custAng="0" custLinFactNeighborX="433" custLinFactNeighborY="532"/>
      <dgm:spPr>
        <a:ln>
          <a:solidFill>
            <a:srgbClr val="309896"/>
          </a:solidFill>
        </a:ln>
      </dgm:spPr>
    </dgm:pt>
    <dgm:pt modelId="{78FBDFE2-C8C5-1649-B3D4-E713AB32BFBB}" type="pres">
      <dgm:prSet presAssocID="{121DA52B-5874-004B-9EC5-F9410616515F}" presName="text2" presStyleLbl="revTx" presStyleIdx="1" presStyleCnt="2" custScaleX="16670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2CB1EE9-E138-F749-A5EE-C6D765EB33B1}" type="pres">
      <dgm:prSet presAssocID="{121DA52B-5874-004B-9EC5-F9410616515F}" presName="line2" presStyleLbl="callout" presStyleIdx="2" presStyleCnt="4"/>
      <dgm:spPr/>
    </dgm:pt>
    <dgm:pt modelId="{4F4898A4-0149-9442-9C53-0E3BB0E5AB55}" type="pres">
      <dgm:prSet presAssocID="{121DA52B-5874-004B-9EC5-F9410616515F}" presName="d2" presStyleLbl="callout" presStyleIdx="3" presStyleCnt="4"/>
      <dgm:spPr/>
    </dgm:pt>
  </dgm:ptLst>
  <dgm:cxnLst>
    <dgm:cxn modelId="{D828D086-EC80-A547-A5A1-CF4F19CDB82E}" srcId="{E00C033E-41B1-7249-AC85-A9501D4D7DBF}" destId="{381A4ECE-6600-3F44-BB2B-2819B397B0DD}" srcOrd="0" destOrd="0" parTransId="{AF20F917-F0AD-564A-8E19-0A0B4486CB00}" sibTransId="{4A77C3C9-CD1F-494A-9A9D-BD4D0C61BC6C}"/>
    <dgm:cxn modelId="{432E75F8-36C7-4DD7-8E88-0A732238AAA2}" type="presOf" srcId="{381A4ECE-6600-3F44-BB2B-2819B397B0DD}" destId="{ED7C13F1-2A27-6F45-9F30-43B2BA847498}" srcOrd="0" destOrd="0" presId="urn:microsoft.com/office/officeart/2005/8/layout/target1#1"/>
    <dgm:cxn modelId="{94F392AF-1A57-424B-B1E9-98ED1BEBF47C}" srcId="{E00C033E-41B1-7249-AC85-A9501D4D7DBF}" destId="{121DA52B-5874-004B-9EC5-F9410616515F}" srcOrd="1" destOrd="0" parTransId="{CCB65A4C-6257-4947-AAF5-4C5BAB8BEA3F}" sibTransId="{AAB25F51-8E3D-3844-8E1C-1A68D7D39F24}"/>
    <dgm:cxn modelId="{A9EA8971-5273-43D2-8084-B53073A6DD3C}" type="presOf" srcId="{E00C033E-41B1-7249-AC85-A9501D4D7DBF}" destId="{F6CF6199-5817-B542-9915-3EF573A933BC}" srcOrd="0" destOrd="0" presId="urn:microsoft.com/office/officeart/2005/8/layout/target1#1"/>
    <dgm:cxn modelId="{21A18679-333F-47F4-8B84-7224C9FF0F9A}" type="presOf" srcId="{121DA52B-5874-004B-9EC5-F9410616515F}" destId="{78FBDFE2-C8C5-1649-B3D4-E713AB32BFBB}" srcOrd="0" destOrd="0" presId="urn:microsoft.com/office/officeart/2005/8/layout/target1#1"/>
    <dgm:cxn modelId="{8C491724-92B8-4AB1-AC40-B62F7DBE5C0B}" type="presParOf" srcId="{F6CF6199-5817-B542-9915-3EF573A933BC}" destId="{D8F40C3C-7C9A-DD4A-8FA6-A7D37B9E808C}" srcOrd="0" destOrd="0" presId="urn:microsoft.com/office/officeart/2005/8/layout/target1#1"/>
    <dgm:cxn modelId="{52AE0A57-8C6A-4A28-AC67-D00043DC6740}" type="presParOf" srcId="{F6CF6199-5817-B542-9915-3EF573A933BC}" destId="{ED7C13F1-2A27-6F45-9F30-43B2BA847498}" srcOrd="1" destOrd="0" presId="urn:microsoft.com/office/officeart/2005/8/layout/target1#1"/>
    <dgm:cxn modelId="{2CD3A9C2-A6D1-4153-BE38-23E3B8D9C39B}" type="presParOf" srcId="{F6CF6199-5817-B542-9915-3EF573A933BC}" destId="{C47550CE-C5D9-4F49-B272-9D39FC59806A}" srcOrd="2" destOrd="0" presId="urn:microsoft.com/office/officeart/2005/8/layout/target1#1"/>
    <dgm:cxn modelId="{DF1C5F74-1A05-4FFD-83C2-7F541A75BE30}" type="presParOf" srcId="{F6CF6199-5817-B542-9915-3EF573A933BC}" destId="{23CD3E0C-D997-C243-93C3-07850D002CE4}" srcOrd="3" destOrd="0" presId="urn:microsoft.com/office/officeart/2005/8/layout/target1#1"/>
    <dgm:cxn modelId="{5580300B-1229-4ECC-BF78-EBE1874AA87C}" type="presParOf" srcId="{F6CF6199-5817-B542-9915-3EF573A933BC}" destId="{E688D5A5-6184-504E-849A-8029A4FE9749}" srcOrd="4" destOrd="0" presId="urn:microsoft.com/office/officeart/2005/8/layout/target1#1"/>
    <dgm:cxn modelId="{0EB196FE-0A07-4F5A-8567-4CD3B939A141}" type="presParOf" srcId="{F6CF6199-5817-B542-9915-3EF573A933BC}" destId="{78FBDFE2-C8C5-1649-B3D4-E713AB32BFBB}" srcOrd="5" destOrd="0" presId="urn:microsoft.com/office/officeart/2005/8/layout/target1#1"/>
    <dgm:cxn modelId="{7CE89E7F-32D3-4DBE-B4D9-72461B43884C}" type="presParOf" srcId="{F6CF6199-5817-B542-9915-3EF573A933BC}" destId="{A2CB1EE9-E138-F749-A5EE-C6D765EB33B1}" srcOrd="6" destOrd="0" presId="urn:microsoft.com/office/officeart/2005/8/layout/target1#1"/>
    <dgm:cxn modelId="{B19E255F-AE3F-40A7-AC84-C82C50E75D25}" type="presParOf" srcId="{F6CF6199-5817-B542-9915-3EF573A933BC}" destId="{4F4898A4-0149-9442-9C53-0E3BB0E5AB55}" srcOrd="7" destOrd="0" presId="urn:microsoft.com/office/officeart/2005/8/layout/target1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8D5A5-6184-504E-849A-8029A4FE9749}">
      <dsp:nvSpPr>
        <dsp:cNvPr id="0" name=""/>
        <dsp:cNvSpPr/>
      </dsp:nvSpPr>
      <dsp:spPr>
        <a:xfrm>
          <a:off x="-266296" y="940472"/>
          <a:ext cx="2526291" cy="25262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0989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F40C3C-7C9A-DD4A-8FA6-A7D37B9E808C}">
      <dsp:nvSpPr>
        <dsp:cNvPr id="0" name=""/>
        <dsp:cNvSpPr/>
      </dsp:nvSpPr>
      <dsp:spPr>
        <a:xfrm>
          <a:off x="564861" y="1769130"/>
          <a:ext cx="842097" cy="8420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C13F1-2A27-6F45-9F30-43B2BA847498}">
      <dsp:nvSpPr>
        <dsp:cNvPr id="0" name=""/>
        <dsp:cNvSpPr/>
      </dsp:nvSpPr>
      <dsp:spPr>
        <a:xfrm>
          <a:off x="2035955" y="65009"/>
          <a:ext cx="2372086" cy="1052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>
              <a:solidFill>
                <a:srgbClr val="515C6F"/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rPr>
            <a:t>NÚCLEO</a:t>
          </a:r>
        </a:p>
      </dsp:txBody>
      <dsp:txXfrm>
        <a:off x="2035955" y="65009"/>
        <a:ext cx="2372086" cy="1052621"/>
      </dsp:txXfrm>
    </dsp:sp>
    <dsp:sp modelId="{C47550CE-C5D9-4F49-B272-9D39FC59806A}">
      <dsp:nvSpPr>
        <dsp:cNvPr id="0" name=""/>
        <dsp:cNvSpPr/>
      </dsp:nvSpPr>
      <dsp:spPr>
        <a:xfrm>
          <a:off x="2354318" y="611246"/>
          <a:ext cx="3157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CD3E0C-D997-C243-93C3-07850D002CE4}">
      <dsp:nvSpPr>
        <dsp:cNvPr id="0" name=""/>
        <dsp:cNvSpPr/>
      </dsp:nvSpPr>
      <dsp:spPr>
        <a:xfrm rot="5400000">
          <a:off x="879701" y="716613"/>
          <a:ext cx="1579774" cy="136735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BDFE2-C8C5-1649-B3D4-E713AB32BFBB}">
      <dsp:nvSpPr>
        <dsp:cNvPr id="0" name=""/>
        <dsp:cNvSpPr/>
      </dsp:nvSpPr>
      <dsp:spPr>
        <a:xfrm>
          <a:off x="2248795" y="1137557"/>
          <a:ext cx="2105765" cy="1052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rgbClr val="515C6F"/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rPr>
            <a:t>CAMPO</a:t>
          </a:r>
        </a:p>
      </dsp:txBody>
      <dsp:txXfrm>
        <a:off x="2248795" y="1137557"/>
        <a:ext cx="2105765" cy="1052621"/>
      </dsp:txXfrm>
    </dsp:sp>
    <dsp:sp modelId="{A2CB1EE9-E138-F749-A5EE-C6D765EB33B1}">
      <dsp:nvSpPr>
        <dsp:cNvPr id="0" name=""/>
        <dsp:cNvSpPr/>
      </dsp:nvSpPr>
      <dsp:spPr>
        <a:xfrm>
          <a:off x="2354318" y="1663867"/>
          <a:ext cx="31578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898A4-0149-9442-9C53-0E3BB0E5AB55}">
      <dsp:nvSpPr>
        <dsp:cNvPr id="0" name=""/>
        <dsp:cNvSpPr/>
      </dsp:nvSpPr>
      <dsp:spPr>
        <a:xfrm rot="5400000">
          <a:off x="1418243" y="1836203"/>
          <a:ext cx="1105842" cy="76420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#1">
  <dgm:title val=""/>
  <dgm:desc val=""/>
  <dgm:catLst>
    <dgm:cat type="relationship" pri="13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A339B-CA64-40A6-94C4-43FD36F043A4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9AB80-6B33-4665-BEC1-CF02907326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803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D636454-D89F-B973-FA33-F68E84181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3E083AA-01FC-0652-FB7B-9A54579DA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C7A5B7F-D7AA-AABD-E4F8-B174B420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49B3AF2-0DDD-428A-851E-6DCDC782B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92C5651-2814-81FC-553F-6438E18E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86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095D56-4186-FE1A-5B80-FC8597DB7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F9F383C-1659-8B87-671D-B47415EBC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1AC06F-0BE8-3B51-C828-680464D9C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C58CDA8-98D3-D873-4C94-BE968C8F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B62FE6-4667-56A7-F26E-581BED55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008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D90D0F0-4CCD-10F6-9631-F77FDDD409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34BCB9F-F3FE-1E4D-BAB4-507A17ED0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6A54192-C8B2-02B0-76DE-DB1C3B43B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AECDCB0-AA9E-961C-C078-5B66FD7FF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C898242-5AF0-9E41-7DC3-512E4B2D1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660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>
            <a:spLocks noGrp="1"/>
          </p:cNvSpPr>
          <p:nvPr>
            <p:ph type="title"/>
          </p:nvPr>
        </p:nvSpPr>
        <p:spPr>
          <a:xfrm>
            <a:off x="2416969" y="2268141"/>
            <a:ext cx="7358063" cy="2321719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1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10190578" y="6104731"/>
            <a:ext cx="289683" cy="300038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67905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5705FD-6141-845D-0C76-1E28AEB50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53B9AE4-852C-85B2-DA76-B02F596A1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E8BB26F-26FE-202A-B97E-CE9C5D93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541655C-28DF-37AC-1AD7-A389C4DC6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C42A295-DB49-BF22-6FEC-2C9A5A53D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3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1E77BDB-EBDA-D805-51E2-F8BAF48ED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D88B05C5-6357-D3D0-EAFF-1C793C970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57095CF-4DF9-78FC-0A41-724E0DE9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BC35F54-962E-A128-CA97-0039B92F6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B49FCC7-9029-E1FA-D777-2B938F2E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07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C3BDE6E-C1D8-0B2A-3CDE-74E8E50F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F1A6F04-76DA-3A4C-5350-E3DBAC7BE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F7F081F-109D-2DD3-6A12-72A761E31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C8D3CD1-DED9-C94D-8D24-917C0788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2239F41-B57E-F15E-C1BF-94F9C153B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ACB5C05-BC8D-F85C-6FBE-A6FF3BC79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65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2525B3-2989-C743-AFE2-B8B413ED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817CB3E-5674-AEAA-4C7B-C0F14B79B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CAEE1B76-C87D-3BFA-6893-4DC455B0D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05A1D320-F330-FA9D-9265-4A55D2CFF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DA64677C-3AB6-15A8-4A11-10BD0C825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F8E14B0C-0F01-A22F-323A-833371D32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A7CF08A8-1BF6-81F1-470C-2147159E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F49E470-6395-5161-1BE8-F9153DCC5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83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768B93-8274-5516-8878-49C38FBB2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18F275C7-B291-F894-3910-C1E4303B0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794C7F0C-F931-92CD-BF2F-FBEDFB88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529C8FBA-6645-F0E9-622C-E2E945D8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26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4581309-5A27-8254-D49E-F39080C98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80C2AB97-7EDF-790F-DE95-5089B1C75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9AFEF4E-E1A3-FA64-12CB-21C3D01D8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436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8CBF05-64A1-A7EC-F21A-E5EC4B85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B28A226-5582-4260-E765-D70AE5E8A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8EB9B9A-2B44-95C6-51E6-64CD9B6BB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F8CD0CA-B033-B3E0-FF88-1D50F9493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EAFB567-741A-8AAC-5863-ED71E5418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48835E1-DA99-E71B-8D11-D2A5B9A3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60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83FA19E-7D60-D798-CD72-D9B86EBB1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DD1FDDD-BF65-CEB8-AB2B-315B6E4765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8E3E549-D379-9715-CA5F-F313A7611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5203DD9-A341-C813-09DA-5C8853AF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15D9793-8DB2-BE2C-8D3D-95F97E629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457BC0D-0377-42CC-93BA-DF1725DBA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5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C7F8D4A-2D2D-A378-4FC0-7EF502E0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B19FF9F-D40C-2D5B-1BBF-4AD675606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52BE65B-A361-8417-9A26-3C9D5FECA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56BE-88F8-4205-A773-E705AF0CCD20}" type="datetimeFigureOut">
              <a:rPr lang="pt-BR" smtClean="0"/>
              <a:t>15/09/2023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E425C69-4AA3-69DF-E90B-9871276E5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2A17304-25BE-583C-07EE-D59F76CDF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93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6829AE56-584A-FD90-917D-1FA5F636C2C0}"/>
              </a:ext>
            </a:extLst>
          </p:cNvPr>
          <p:cNvSpPr/>
          <p:nvPr/>
        </p:nvSpPr>
        <p:spPr>
          <a:xfrm>
            <a:off x="6096000" y="2521058"/>
            <a:ext cx="5968620" cy="1815882"/>
          </a:xfrm>
          <a:prstGeom prst="rect">
            <a:avLst/>
          </a:prstGeom>
          <a:solidFill>
            <a:srgbClr val="2BA1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8A01096-7C05-E404-F664-B47AB176FF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85111" y="370324"/>
            <a:ext cx="6872787" cy="610256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8101A75-2949-18B5-F340-F95CF79CE1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239" y="2622381"/>
            <a:ext cx="2880085" cy="161323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FC396B3D-6CF5-E99A-11F8-785D19AD5270}"/>
              </a:ext>
            </a:extLst>
          </p:cNvPr>
          <p:cNvSpPr txBox="1"/>
          <p:nvPr/>
        </p:nvSpPr>
        <p:spPr>
          <a:xfrm>
            <a:off x="6096000" y="2521058"/>
            <a:ext cx="5968620" cy="1815882"/>
          </a:xfrm>
          <a:prstGeom prst="rect">
            <a:avLst/>
          </a:prstGeom>
          <a:ln w="3175">
            <a:solidFill>
              <a:schemeClr val="accent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800" dirty="0">
                <a:latin typeface="Raleway"/>
              </a:rPr>
              <a:t>A importância da prática multiprofissional da Acupuntura</a:t>
            </a:r>
          </a:p>
          <a:p>
            <a:r>
              <a:rPr lang="pt-BR" sz="2800" dirty="0">
                <a:latin typeface="Raleway"/>
              </a:rPr>
              <a:t/>
            </a:r>
            <a:br>
              <a:rPr lang="pt-BR" sz="2800" dirty="0">
                <a:latin typeface="Raleway"/>
              </a:rPr>
            </a:br>
            <a:r>
              <a:rPr lang="pt-BR" sz="2800" dirty="0">
                <a:latin typeface="Raleway"/>
              </a:rPr>
              <a:t>O caso dos Nutricionistas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89AC11B9-7504-4313-D4F5-A7860FAB9B00}"/>
              </a:ext>
            </a:extLst>
          </p:cNvPr>
          <p:cNvSpPr txBox="1"/>
          <p:nvPr/>
        </p:nvSpPr>
        <p:spPr>
          <a:xfrm>
            <a:off x="6736687" y="5609230"/>
            <a:ext cx="5327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dirty="0"/>
              <a:t>Deise Lopes - Nutricionista e acupunturista</a:t>
            </a:r>
          </a:p>
          <a:p>
            <a:pPr rtl="0"/>
            <a:r>
              <a:rPr lang="pt-BR" dirty="0"/>
              <a:t>Integrante</a:t>
            </a:r>
            <a:r>
              <a:rPr lang="pt-BR" cap="none" dirty="0"/>
              <a:t> da Comissão de Práticas </a:t>
            </a:r>
            <a:r>
              <a:rPr lang="pt-BR" dirty="0"/>
              <a:t>I</a:t>
            </a:r>
            <a:r>
              <a:rPr lang="pt-BR" cap="none" dirty="0"/>
              <a:t>ntegrativas do CFN</a:t>
            </a:r>
          </a:p>
        </p:txBody>
      </p:sp>
    </p:spTree>
    <p:extLst>
      <p:ext uri="{BB962C8B-B14F-4D97-AF65-F5344CB8AC3E}">
        <p14:creationId xmlns:p14="http://schemas.microsoft.com/office/powerpoint/2010/main" val="380299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cfn.org.br"/>
          <p:cNvSpPr txBox="1"/>
          <p:nvPr/>
        </p:nvSpPr>
        <p:spPr>
          <a:xfrm>
            <a:off x="5542494" y="5134775"/>
            <a:ext cx="1196674" cy="39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4500">
                <a:solidFill>
                  <a:srgbClr val="5E5E5E"/>
                </a:solidFill>
                <a:hlinkClick r:id="" action="ppaction://noaction"/>
              </a:defRPr>
            </a:lvl1pPr>
          </a:lstStyle>
          <a:p>
            <a:r>
              <a:rPr sz="2250"/>
              <a:t>cfn.org.br</a:t>
            </a:r>
          </a:p>
        </p:txBody>
      </p:sp>
      <p:sp>
        <p:nvSpPr>
          <p:cNvPr id="1138" name="SRTVS Q. 701 Bl. II sala 301…"/>
          <p:cNvSpPr txBox="1"/>
          <p:nvPr/>
        </p:nvSpPr>
        <p:spPr>
          <a:xfrm>
            <a:off x="1431227" y="5188350"/>
            <a:ext cx="3165867" cy="800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 defTabSz="412750">
              <a:lnSpc>
                <a:spcPct val="110000"/>
              </a:lnSpc>
              <a:defRPr sz="3000">
                <a:solidFill>
                  <a:srgbClr val="5E5E5E"/>
                </a:solidFill>
              </a:defRPr>
            </a:pPr>
            <a:r>
              <a:rPr sz="1500"/>
              <a:t>SRTVS Q. 701 Bl. II sala 301</a:t>
            </a:r>
          </a:p>
          <a:p>
            <a:pPr algn="ctr" defTabSz="412750">
              <a:lnSpc>
                <a:spcPct val="110000"/>
              </a:lnSpc>
              <a:defRPr sz="3000">
                <a:solidFill>
                  <a:srgbClr val="5E5E5E"/>
                </a:solidFill>
              </a:defRPr>
            </a:pPr>
            <a:r>
              <a:rPr sz="1500"/>
              <a:t>Centro Empresarial Assis Chateaubriand</a:t>
            </a:r>
          </a:p>
          <a:p>
            <a:pPr algn="ctr" defTabSz="412750">
              <a:lnSpc>
                <a:spcPct val="110000"/>
              </a:lnSpc>
              <a:defRPr sz="3000">
                <a:solidFill>
                  <a:srgbClr val="5E5E5E"/>
                </a:solidFill>
              </a:defRPr>
            </a:pPr>
            <a:r>
              <a:rPr sz="1500"/>
              <a:t>Brasília-DF - CEP 70.340-906</a:t>
            </a:r>
          </a:p>
        </p:txBody>
      </p:sp>
      <p:sp>
        <p:nvSpPr>
          <p:cNvPr id="1139" name="(61) 3225 6027"/>
          <p:cNvSpPr txBox="1"/>
          <p:nvPr/>
        </p:nvSpPr>
        <p:spPr>
          <a:xfrm>
            <a:off x="8675799" y="5134775"/>
            <a:ext cx="1817806" cy="39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ctr" defTabSz="825500">
              <a:defRPr sz="4500">
                <a:solidFill>
                  <a:srgbClr val="5E5E5E"/>
                </a:solidFill>
              </a:defRPr>
            </a:lvl1pPr>
          </a:lstStyle>
          <a:p>
            <a:r>
              <a:rPr sz="2250"/>
              <a:t>(61) 3225 6027</a:t>
            </a:r>
          </a:p>
        </p:txBody>
      </p:sp>
      <p:pic>
        <p:nvPicPr>
          <p:cNvPr id="1140" name="internet (1).png" descr="internet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826" y="4530629"/>
            <a:ext cx="488356" cy="4883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1" name="phone (1).png" descr="phone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7562" y="4537668"/>
            <a:ext cx="474279" cy="4742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2" name="google-place (1).png" descr="google-place (1)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9441" y="4421988"/>
            <a:ext cx="591979" cy="5919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3C120238-2497-430B-B95B-1F09C6CA8B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24675" y="3117280"/>
            <a:ext cx="6865395" cy="61604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A36829A3-221C-F72C-630B-FB94CAB05C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079" y="922959"/>
            <a:ext cx="3989850" cy="250234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4205F391-5497-D341-9AF8-214607D67B36}"/>
              </a:ext>
            </a:extLst>
          </p:cNvPr>
          <p:cNvSpPr txBox="1"/>
          <p:nvPr/>
        </p:nvSpPr>
        <p:spPr>
          <a:xfrm>
            <a:off x="742006" y="177000"/>
            <a:ext cx="62213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Paradigmas em saúde</a:t>
            </a:r>
          </a:p>
        </p:txBody>
      </p:sp>
      <p:pic>
        <p:nvPicPr>
          <p:cNvPr id="7" name="Espaço Reservado para Imagem 13">
            <a:extLst>
              <a:ext uri="{FF2B5EF4-FFF2-40B4-BE49-F238E27FC236}">
                <a16:creationId xmlns:a16="http://schemas.microsoft.com/office/drawing/2014/main" xmlns="" id="{7DFADE6E-B892-E836-CE61-21AFB5DD6BD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6"/>
          <a:stretch/>
        </p:blipFill>
        <p:spPr>
          <a:xfrm>
            <a:off x="7022768" y="1806848"/>
            <a:ext cx="4905375" cy="3244304"/>
          </a:xfrm>
          <a:prstGeom prst="rect">
            <a:avLst/>
          </a:prstGeom>
          <a:noFill/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D71BB529-2E3D-9AF9-F900-C9FFAD105BC9}"/>
              </a:ext>
            </a:extLst>
          </p:cNvPr>
          <p:cNvSpPr txBox="1"/>
          <p:nvPr/>
        </p:nvSpPr>
        <p:spPr>
          <a:xfrm>
            <a:off x="742006" y="981137"/>
            <a:ext cx="6093724" cy="5377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Arial" panose="020B0604020202020204" pitchFamily="34" charset="0"/>
                <a:cs typeface="Calibri" panose="020F0502020204030204" pitchFamily="34" charset="0"/>
              </a:rPr>
              <a:t>Existe uma pluralidade de paradigmas sobre a saúde que vem de diversas culturas e que coexiste com o atual modelo hegemônico. Esses outros olhares vêm sendo estudados e utilizados pela humanidade há milênios e hoje incorporados aos Sistemas de Saúde dos países. </a:t>
            </a:r>
            <a:br>
              <a:rPr lang="pt-BR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Arial" panose="020B0604020202020204" pitchFamily="34" charset="0"/>
                <a:cs typeface="Calibri" panose="020F0502020204030204" pitchFamily="34" charset="0"/>
              </a:rPr>
            </a:br>
            <a:endParaRPr lang="pt-BR" dirty="0">
              <a:solidFill>
                <a:srgbClr val="000000"/>
              </a:solidFill>
              <a:effectLst/>
              <a:latin typeface="Raleway" panose="020B0503030101060003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Raleway" panose="020B0503030101060003" pitchFamily="34" charset="0"/>
                <a:cs typeface="Calibri" panose="020F0502020204030204" pitchFamily="34" charset="0"/>
              </a:rPr>
              <a:t>A Medicina Tradicional Chinesa (</a:t>
            </a:r>
            <a:r>
              <a:rPr lang="pt-BR" dirty="0">
                <a:latin typeface="Raleway" panose="020B0503030101060003" pitchFamily="34" charset="0"/>
                <a:cs typeface="Calibri" panose="020F0502020204030204" pitchFamily="34" charset="0"/>
              </a:rPr>
              <a:t>MTC ) é um destes paradigmas diversos, se constituindo num sistema de saúde específico e complexo dentro da área de saúde.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pt-BR" dirty="0"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dirty="0" err="1">
                <a:latin typeface="Raleway" panose="020B0503030101060003" pitchFamily="34" charset="0"/>
                <a:cs typeface="Calibri" panose="020F0502020204030204" pitchFamily="34" charset="0"/>
              </a:rPr>
              <a:t>Madel</a:t>
            </a:r>
            <a:r>
              <a:rPr lang="pt-BR" dirty="0">
                <a:latin typeface="Raleway" panose="020B0503030101060003" pitchFamily="34" charset="0"/>
                <a:cs typeface="Calibri" panose="020F0502020204030204" pitchFamily="34" charset="0"/>
              </a:rPr>
              <a:t> Luz descreve que estes sistemas possuem uma </a:t>
            </a:r>
            <a:r>
              <a:rPr lang="pt-BR" u="sng" dirty="0">
                <a:latin typeface="Raleway" panose="020B0503030101060003" pitchFamily="34" charset="0"/>
                <a:cs typeface="Calibri" panose="020F0502020204030204" pitchFamily="34" charset="0"/>
              </a:rPr>
              <a:t>morfologia,</a:t>
            </a:r>
            <a:r>
              <a:rPr lang="pt-BR" dirty="0">
                <a:latin typeface="Raleway" panose="020B0503030101060003" pitchFamily="34" charset="0"/>
                <a:cs typeface="Calibri" panose="020F0502020204030204" pitchFamily="34" charset="0"/>
              </a:rPr>
              <a:t> um entendimento da </a:t>
            </a:r>
            <a:r>
              <a:rPr lang="pt-BR" u="sng" dirty="0">
                <a:latin typeface="Raleway" panose="020B0503030101060003" pitchFamily="34" charset="0"/>
                <a:cs typeface="Calibri" panose="020F0502020204030204" pitchFamily="34" charset="0"/>
              </a:rPr>
              <a:t>dinâmica vital humana</a:t>
            </a:r>
            <a:r>
              <a:rPr lang="pt-BR" dirty="0">
                <a:latin typeface="Raleway" panose="020B0503030101060003" pitchFamily="34" charset="0"/>
                <a:cs typeface="Calibri" panose="020F0502020204030204" pitchFamily="34" charset="0"/>
              </a:rPr>
              <a:t>, uma </a:t>
            </a:r>
            <a:r>
              <a:rPr lang="pt-BR" u="sng" dirty="0">
                <a:latin typeface="Raleway" panose="020B0503030101060003" pitchFamily="34" charset="0"/>
                <a:cs typeface="Calibri" panose="020F0502020204030204" pitchFamily="34" charset="0"/>
              </a:rPr>
              <a:t>doutrina</a:t>
            </a:r>
            <a:r>
              <a:rPr lang="pt-BR" dirty="0">
                <a:latin typeface="Raleway" panose="020B0503030101060003" pitchFamily="34" charset="0"/>
                <a:cs typeface="Calibri" panose="020F0502020204030204" pitchFamily="34" charset="0"/>
              </a:rPr>
              <a:t> que define o processo de saúde e doença, </a:t>
            </a:r>
            <a:r>
              <a:rPr lang="pt-BR" u="sng" dirty="0">
                <a:latin typeface="Raleway" panose="020B0503030101060003" pitchFamily="34" charset="0"/>
                <a:cs typeface="Calibri" panose="020F0502020204030204" pitchFamily="34" charset="0"/>
              </a:rPr>
              <a:t>um sistema de diagnose</a:t>
            </a:r>
            <a:r>
              <a:rPr lang="pt-BR" dirty="0">
                <a:latin typeface="Raleway" panose="020B0503030101060003" pitchFamily="34" charset="0"/>
                <a:cs typeface="Calibri" panose="020F0502020204030204" pitchFamily="34" charset="0"/>
              </a:rPr>
              <a:t> e um </a:t>
            </a:r>
            <a:r>
              <a:rPr lang="pt-BR" u="sng" dirty="0">
                <a:latin typeface="Raleway" panose="020B0503030101060003" pitchFamily="34" charset="0"/>
                <a:cs typeface="Calibri" panose="020F0502020204030204" pitchFamily="34" charset="0"/>
              </a:rPr>
              <a:t>sistema terapêutico.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pt-BR" u="sng" dirty="0"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dirty="0">
                <a:effectLst/>
                <a:latin typeface="Raleway" panose="020B0503030101060003" pitchFamily="34" charset="0"/>
                <a:cs typeface="Calibri" panose="020F0502020204030204" pitchFamily="34" charset="0"/>
              </a:rPr>
              <a:t>A acupuntura é um dos recursos terapêuticos da MTC, além da</a:t>
            </a:r>
            <a:r>
              <a:rPr lang="pt-BR" dirty="0">
                <a:latin typeface="Raleway" panose="020B0503030101060003" pitchFamily="34" charset="0"/>
                <a:cs typeface="Calibri" panose="020F0502020204030204" pitchFamily="34" charset="0"/>
              </a:rPr>
              <a:t>s orientações de alimentação e estilo de vida, as práticas psicofísicas, as massagens, o uso de calor e de plantas medicinais entre outros.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C1BED1BA-A94E-74AE-8AB7-E9A3313A93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69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Acupuntura multiprofissional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1223750" y="1677815"/>
            <a:ext cx="9744500" cy="4348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latin typeface="Raleway" panose="020B0503030101060003" pitchFamily="34" charset="0"/>
                <a:cs typeface="Calibri" panose="020F0502020204030204" pitchFamily="34" charset="0"/>
              </a:rPr>
              <a:t>A MTC tem, portanto, uma fundamentação distinta da Medicina Ocidental Moderna, assim como o </a:t>
            </a:r>
            <a:r>
              <a:rPr lang="pt-BR" sz="2000" dirty="0" err="1">
                <a:latin typeface="Raleway" panose="020B0503030101060003" pitchFamily="34" charset="0"/>
                <a:cs typeface="Calibri" panose="020F0502020204030204" pitchFamily="34" charset="0"/>
              </a:rPr>
              <a:t>Ayurveda</a:t>
            </a:r>
            <a:r>
              <a:rPr lang="pt-BR" sz="2000" dirty="0">
                <a:latin typeface="Raleway" panose="020B0503030101060003" pitchFamily="34" charset="0"/>
                <a:cs typeface="Calibri" panose="020F0502020204030204" pitchFamily="34" charset="0"/>
              </a:rPr>
              <a:t>, a Antroposofia e outros sistemas complexos de saúde, que não fazem parte da formação de base de nenhum dos profissionais de saúde regulamentados.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pt-BR" sz="2000" dirty="0"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acupuntura no Brasil tradicionalmente acontece de maneira multidisciplinar e, a partir da publicação, da Portaria do Ministério da Saúde nº 971 de 2006 a prática da Acupuntura é implementada de forma multidisciplinar no SUS.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pt-BR" sz="2000" dirty="0">
              <a:effectLst/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acupuntura pode atuar em todos os níveis da assistência, da  promoção, à manutenção e recuperação da saúde, bem como a prevenção de agravos e doenças.</a:t>
            </a:r>
          </a:p>
          <a:p>
            <a:pPr marL="285750" indent="-28575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000000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Reconhecimento das evidencias tradicionais e das diferente formas de fazer ciência e produzir conhecimento</a:t>
            </a:r>
            <a:endParaRPr lang="pt-BR" sz="2000" dirty="0">
              <a:effectLst/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1414B29C-656E-0749-FDC6-07F9ECEA99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68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>
            <a:extLst>
              <a:ext uri="{FF2B5EF4-FFF2-40B4-BE49-F238E27FC236}">
                <a16:creationId xmlns="" xmlns:a16="http://schemas.microsoft.com/office/drawing/2014/main" id="{1EB7D67E-62E9-5864-345D-9E553192E2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" y="279400"/>
            <a:ext cx="2921000" cy="724093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="" xmlns:a16="http://schemas.microsoft.com/office/drawing/2014/main" id="{6E916667-9754-6B6A-E72A-B159E7F4D433}"/>
              </a:ext>
            </a:extLst>
          </p:cNvPr>
          <p:cNvSpPr txBox="1">
            <a:spLocks/>
          </p:cNvSpPr>
          <p:nvPr/>
        </p:nvSpPr>
        <p:spPr>
          <a:xfrm>
            <a:off x="3123842" y="691414"/>
            <a:ext cx="8069792" cy="101176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03864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rgbClr val="203864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pt-BR" sz="2800" dirty="0">
                <a:latin typeface="Raleway" panose="020B0503030101060003" pitchFamily="34" charset="0"/>
              </a:rPr>
              <a:t>Acupuntura multiprofissional</a:t>
            </a:r>
            <a:endParaRPr lang="pt-BR" sz="2800" dirty="0">
              <a:latin typeface="Raleway" panose="020B0503030101060003" pitchFamily="34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="" xmlns:a16="http://schemas.microsoft.com/office/drawing/2014/main" id="{9618DDA2-BF96-3D8C-512E-1521A34D61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3942716"/>
              </p:ext>
            </p:extLst>
          </p:nvPr>
        </p:nvGraphicFramePr>
        <p:xfrm>
          <a:off x="1473200" y="1803400"/>
          <a:ext cx="4210486" cy="3538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9616E603-17C5-EDA0-DEA4-EAEE7980A8C6}"/>
              </a:ext>
            </a:extLst>
          </p:cNvPr>
          <p:cNvSpPr txBox="1"/>
          <p:nvPr/>
        </p:nvSpPr>
        <p:spPr>
          <a:xfrm>
            <a:off x="5711296" y="1799771"/>
            <a:ext cx="4419600" cy="1241622"/>
          </a:xfrm>
          <a:prstGeom prst="rect">
            <a:avLst/>
          </a:prstGeom>
          <a:solidFill>
            <a:srgbClr val="515C6F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867" spc="-3" dirty="0">
                <a:solidFill>
                  <a:schemeClr val="bg1"/>
                </a:solidFill>
              </a:rPr>
              <a:t>Atribuições específicas/privativas de uma dada categoria profissional;</a:t>
            </a:r>
            <a:br>
              <a:rPr lang="pt-BR" sz="1867" spc="-3" dirty="0">
                <a:solidFill>
                  <a:schemeClr val="bg1"/>
                </a:solidFill>
              </a:rPr>
            </a:br>
            <a:r>
              <a:rPr lang="pt-BR" sz="1867" spc="-3" dirty="0">
                <a:solidFill>
                  <a:schemeClr val="bg1"/>
                </a:solidFill>
              </a:rPr>
              <a:t>Identidade profissional;</a:t>
            </a:r>
            <a:br>
              <a:rPr lang="pt-BR" sz="1867" spc="-3" dirty="0">
                <a:solidFill>
                  <a:schemeClr val="bg1"/>
                </a:solidFill>
              </a:rPr>
            </a:br>
            <a:r>
              <a:rPr lang="pt-BR" sz="1867" spc="-3" dirty="0">
                <a:solidFill>
                  <a:schemeClr val="bg1"/>
                </a:solidFill>
              </a:rPr>
              <a:t>Práticas e tarefas peculiares.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DE6924A2-B642-4511-9359-73F59405BD9C}"/>
              </a:ext>
            </a:extLst>
          </p:cNvPr>
          <p:cNvSpPr txBox="1"/>
          <p:nvPr/>
        </p:nvSpPr>
        <p:spPr>
          <a:xfrm>
            <a:off x="5711296" y="3429001"/>
            <a:ext cx="4419600" cy="2096036"/>
          </a:xfrm>
          <a:prstGeom prst="rect">
            <a:avLst/>
          </a:prstGeom>
          <a:solidFill>
            <a:srgbClr val="515C6F"/>
          </a:solidFill>
        </p:spPr>
        <p:txBody>
          <a:bodyPr/>
          <a:lstStyle/>
          <a:p>
            <a:pPr algn="just">
              <a:defRPr/>
            </a:pPr>
            <a:r>
              <a:rPr lang="pt-BR" sz="1867" spc="-3" dirty="0">
                <a:solidFill>
                  <a:schemeClr val="bg1"/>
                </a:solidFill>
              </a:rPr>
              <a:t>Ações </a:t>
            </a:r>
            <a:r>
              <a:rPr lang="pt-BR" sz="1867" spc="-3" dirty="0" smtClean="0">
                <a:solidFill>
                  <a:schemeClr val="bg1"/>
                </a:solidFill>
              </a:rPr>
              <a:t>que </a:t>
            </a:r>
            <a:r>
              <a:rPr lang="pt-BR" sz="1867" spc="-3" dirty="0">
                <a:solidFill>
                  <a:schemeClr val="bg1"/>
                </a:solidFill>
              </a:rPr>
              <a:t>extrapolam fronteiras profissionais;</a:t>
            </a:r>
          </a:p>
          <a:p>
            <a:pPr algn="just">
              <a:defRPr/>
            </a:pPr>
            <a:r>
              <a:rPr lang="pt-BR" sz="1867" spc="-3" dirty="0">
                <a:solidFill>
                  <a:schemeClr val="bg1"/>
                </a:solidFill>
              </a:rPr>
              <a:t>Saberes, práticas e responsabilidade comuns aos profissionais;</a:t>
            </a:r>
          </a:p>
          <a:p>
            <a:pPr algn="just">
              <a:defRPr/>
            </a:pPr>
            <a:r>
              <a:rPr lang="pt-BR" sz="1867" spc="-3" dirty="0">
                <a:solidFill>
                  <a:schemeClr val="bg1"/>
                </a:solidFill>
              </a:rPr>
              <a:t>Sugere ações e práticas integradas e compartilhadas – </a:t>
            </a:r>
            <a:r>
              <a:rPr lang="pt-BR" sz="1867" spc="-3" dirty="0" err="1">
                <a:solidFill>
                  <a:schemeClr val="bg1"/>
                </a:solidFill>
              </a:rPr>
              <a:t>interprofissionais</a:t>
            </a:r>
            <a:r>
              <a:rPr lang="pt-BR" sz="1867" spc="-3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Retângulo 1"/>
          <p:cNvSpPr/>
          <p:nvPr/>
        </p:nvSpPr>
        <p:spPr>
          <a:xfrm>
            <a:off x="807076" y="1172002"/>
            <a:ext cx="60960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atuação multiprofissional  deve ser entendida a partir de dois espaços de atuação dos profissionais;</a:t>
            </a:r>
            <a:endParaRPr lang="pt-BR" dirty="0">
              <a:solidFill>
                <a:srgbClr val="000000"/>
              </a:solidFill>
              <a:latin typeface="Raleway" panose="020B05030301010600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08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FA42F785-6DC5-751A-553B-19112DCFCD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2107124" y="372345"/>
            <a:ext cx="39244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latin typeface="Raleway" panose="020B0503030101060003" pitchFamily="34" charset="0"/>
              </a:rPr>
              <a:t>Acupuntura multiprofissional</a:t>
            </a:r>
            <a:endParaRPr lang="pt-BR" sz="3200" dirty="0">
              <a:latin typeface="Raleway" panose="020B0503030101060003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197735" y="1132216"/>
            <a:ext cx="10419009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O exercício das PICS em geral e também da MTC e da Acupuntura, entram neste campo mais amplo de assistência e cuidado que pode ser compartilhado pelas diversas profissões de acordo com a regulamentação de seus conselhos de classe;</a:t>
            </a:r>
          </a:p>
          <a:p>
            <a:pPr lvl="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Importante destaca que o exercício da MTC/ Acupuntura, não se reduz ao ato do </a:t>
            </a:r>
            <a:r>
              <a:rPr lang="pt-BR" sz="2400" dirty="0" err="1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agulhamento</a:t>
            </a:r>
            <a:r>
              <a:rPr lang="pt-BR" sz="2400" dirty="0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, e mesmo este ato é permeado por toda a fundamentação específica desta racionalidade.  </a:t>
            </a:r>
            <a:endParaRPr lang="pt-BR" sz="2400" dirty="0" smtClean="0">
              <a:solidFill>
                <a:srgbClr val="000000"/>
              </a:solidFill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Importante evitar usar dados de comparação entre categorias profissionais do Brasil e de outros países, pode haver diferenças muito grandes em termos de tipo de formação, carga horária, etc. Também o tipo de sistema de saúde, com as categorias profissionais presentes deve ser levado em consideração. </a:t>
            </a:r>
            <a:endParaRPr lang="pt-BR" sz="2400" dirty="0">
              <a:solidFill>
                <a:prstClr val="black"/>
              </a:solidFill>
              <a:latin typeface="Raleway" panose="020B05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385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 smtClean="0">
                <a:latin typeface="Raleway" panose="020B0503030101060003" pitchFamily="34" charset="0"/>
              </a:rPr>
              <a:t>Acupuntura e o </a:t>
            </a:r>
            <a:r>
              <a:rPr lang="pt-BR" sz="4400" dirty="0" smtClean="0">
                <a:latin typeface="Raleway" panose="020B0503030101060003" pitchFamily="34" charset="0"/>
              </a:rPr>
              <a:t>nutricionista</a:t>
            </a:r>
            <a:endParaRPr lang="pt-BR" sz="4400" dirty="0">
              <a:latin typeface="Raleway" panose="020B0503030101060003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681251" y="1620877"/>
            <a:ext cx="10829498" cy="724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000000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Hoje somos cerca de 159 mil nutricionistas em todo o Brasil.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000000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Destes, hoje, cerca 48 mil atuam na área clínica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000000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CFN publicou em 2021 a resolução 681 sobre a prática de acupuntura pelo Nutricionista, baseado no entendimento vigente da prática multiprofissional de acupuntura explícito na PNPIC.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entendimento do arcabouço teórico da MTC traz para o Nutricionista que busca esta formação um olhar diferenciado do indivíduo sob seus cuidados a partir deste paradigma distinto, impactando na assistência nutricional como um todo </a:t>
            </a:r>
            <a:r>
              <a:rPr lang="pt-BR" sz="2400" dirty="0" smtClean="0">
                <a:solidFill>
                  <a:srgbClr val="000000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bem como o campo da saúde brasileiro com uma forma de pensar o ser </a:t>
            </a:r>
            <a:endParaRPr lang="pt-BR" sz="2400" dirty="0">
              <a:solidFill>
                <a:srgbClr val="000000"/>
              </a:solidFill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 smtClean="0">
              <a:solidFill>
                <a:srgbClr val="000000"/>
              </a:solidFill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 smtClean="0">
              <a:solidFill>
                <a:srgbClr val="000000"/>
              </a:solidFill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000000"/>
              </a:solidFill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 smtClean="0">
              <a:solidFill>
                <a:srgbClr val="000000"/>
              </a:solidFill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000000"/>
              </a:solidFill>
              <a:effectLst/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400" dirty="0">
              <a:effectLst/>
              <a:latin typeface="Raleway" panose="020B05030301010600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latin typeface="Raleway" panose="020B05030301010600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3796046-3A9E-098B-AF6B-E79055B33A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085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Acupuntura e o nutricionista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681251" y="1620877"/>
            <a:ext cx="10829498" cy="4602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pt-BR" sz="24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Código de Ética e de Conduta (CFN 599) ”...o</a:t>
            </a:r>
            <a:r>
              <a:rPr lang="pt-BR" sz="2400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nutricionista, no exercício pleno de suas atribuições, deve atuar nos cuidados relativos à alimentação e nutrição </a:t>
            </a:r>
            <a:r>
              <a:rPr lang="pt-BR" sz="2400" b="1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voltados à promoção e proteção da saúde, prevenção, diagnóstico nutricional e tratamento de agravos, como parte do atendimento integral ao indivíduo e à coletividade, utilizando todos os recursos disponíveis ao seu alcance...” </a:t>
            </a:r>
            <a:endParaRPr lang="pt-BR" sz="2400" dirty="0">
              <a:effectLst/>
              <a:latin typeface="Raleway" panose="020B05030301010600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Neste sentido a prática da acupuntura poderá ser utilizada pelo </a:t>
            </a:r>
            <a:r>
              <a:rPr lang="pt-BR" sz="24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nutricionista como parte da assistência nutricional e dietoterápica de forma complementar, ajudando no enfrentamento de diversas condições cotidianas na prática profissional.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pt-BR" sz="2400" dirty="0">
                <a:solidFill>
                  <a:prstClr val="black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ilhares de atendimentos tem sido feitos por Nutricionistas no SUS  e contribuído para universalização desta prática integrativa na rede pública. </a:t>
            </a:r>
            <a:endParaRPr lang="pt-BR" sz="2400" dirty="0">
              <a:effectLst/>
              <a:latin typeface="Raleway" panose="020B05030301010600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latin typeface="Raleway" panose="020B05030301010600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3796046-3A9E-098B-AF6B-E79055B33A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71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Encerramento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875396" y="1382951"/>
            <a:ext cx="10829498" cy="509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Calibri" panose="020F0502020204030204" pitchFamily="34" charset="0"/>
              </a:rPr>
              <a:t>Assim, o que garante a qualidade de assistência e segurança da população em relação ao uso da acupuntura é a regulamentação desta prática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Calibri" panose="020F0502020204030204" pitchFamily="34" charset="0"/>
              </a:rPr>
              <a:t>de forma ampla e inclusiva como proposto para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Calibri" panose="020F0502020204030204" pitchFamily="34" charset="0"/>
              </a:rPr>
              <a:t>que possa haver fiscalização efetiva e um cuidado na formação do profissional que queira se habilitar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40000"/>
              </a:lnSpc>
            </a:pPr>
            <a:r>
              <a:rPr lang="pt-BR" sz="2400" dirty="0" smtClean="0">
                <a:solidFill>
                  <a:prstClr val="black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Finalmente, gostaria de destacar a importância de resgatarmos a lógica do setor saúde como um conjunto de práticas de cuidado da vida, que se beneficia da pluralidade de visões, formações, técnicas e paradigmas, num sistema de fato integrativo, que incorpore toda a herança de cuidado da humanidade, na forma das suas medicinas tradicionais com a melhor performance da visão ocidental contemporânea. </a:t>
            </a:r>
          </a:p>
          <a:p>
            <a:pPr algn="just">
              <a:lnSpc>
                <a:spcPct val="140000"/>
              </a:lnSpc>
            </a:pPr>
            <a:endParaRPr lang="pt-BR" sz="2400" noProof="0" dirty="0" smtClean="0">
              <a:solidFill>
                <a:prstClr val="black"/>
              </a:solidFill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</a:pPr>
            <a:endParaRPr lang="pt-BR" sz="1600" noProof="0" dirty="0">
              <a:latin typeface="Raleway" panose="020B0503030101060003" pitchFamily="34" charset="0"/>
            </a:endParaRPr>
          </a:p>
          <a:p>
            <a:pPr algn="just">
              <a:lnSpc>
                <a:spcPct val="140000"/>
              </a:lnSpc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 panose="020B0503030101060003" pitchFamily="34" charset="0"/>
              <a:cs typeface="Calibri" panose="020F050202020403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EA5EC246-5A7D-5340-4345-5AB367E4A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992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868489" y="1383511"/>
            <a:ext cx="10829498" cy="32808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pt-BR" sz="3600" dirty="0">
                <a:latin typeface="Raleway" panose="020B0503030101060003"/>
              </a:rPr>
              <a:t>A diferença </a:t>
            </a:r>
            <a:r>
              <a:rPr lang="pt-BR" sz="3600" dirty="0" smtClean="0">
                <a:latin typeface="Raleway" panose="020B0503030101060003"/>
              </a:rPr>
              <a:t>constitui </a:t>
            </a:r>
            <a:r>
              <a:rPr lang="pt-BR" sz="3600" dirty="0">
                <a:latin typeface="Raleway" panose="020B0503030101060003"/>
              </a:rPr>
              <a:t>o que podemos ter de melhor entre nós, não a identidade</a:t>
            </a:r>
          </a:p>
          <a:p>
            <a:pPr algn="just">
              <a:lnSpc>
                <a:spcPct val="140000"/>
              </a:lnSpc>
            </a:pPr>
            <a:r>
              <a:rPr lang="pt-BR" sz="3600" dirty="0">
                <a:solidFill>
                  <a:prstClr val="black"/>
                </a:solidFill>
                <a:latin typeface="Raleway" panose="020B0503030101060003"/>
                <a:cs typeface="Calibri" panose="020F0502020204030204" pitchFamily="34" charset="0"/>
              </a:rPr>
              <a:t>Prof. Dr. Nelson </a:t>
            </a:r>
            <a:r>
              <a:rPr lang="pt-BR" sz="3600" dirty="0" err="1">
                <a:solidFill>
                  <a:prstClr val="black"/>
                </a:solidFill>
                <a:latin typeface="Raleway" panose="020B0503030101060003"/>
                <a:cs typeface="Calibri" panose="020F0502020204030204" pitchFamily="34" charset="0"/>
              </a:rPr>
              <a:t>Filice</a:t>
            </a:r>
            <a:endParaRPr lang="pt-BR" sz="3600" dirty="0">
              <a:solidFill>
                <a:prstClr val="black"/>
              </a:solidFill>
              <a:latin typeface="Raleway" panose="020B0503030101060003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</a:pPr>
            <a:endParaRPr lang="pt-BR" sz="1600" noProof="0" dirty="0">
              <a:latin typeface="Raleway" panose="020B0503030101060003" pitchFamily="34" charset="0"/>
            </a:endParaRPr>
          </a:p>
          <a:p>
            <a:pPr algn="just">
              <a:lnSpc>
                <a:spcPct val="140000"/>
              </a:lnSpc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 panose="020B0503030101060003" pitchFamily="34" charset="0"/>
              <a:cs typeface="Calibri" panose="020F050202020403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EA5EC246-5A7D-5340-4345-5AB367E4A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66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771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Raleway</vt:lpstr>
      <vt:lpstr>Segoe UI Semibold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 Gabriel Rueda Abreu</dc:creator>
  <cp:lastModifiedBy>Deise</cp:lastModifiedBy>
  <cp:revision>14</cp:revision>
  <dcterms:created xsi:type="dcterms:W3CDTF">2022-05-12T12:08:04Z</dcterms:created>
  <dcterms:modified xsi:type="dcterms:W3CDTF">2023-09-15T22:21:43Z</dcterms:modified>
</cp:coreProperties>
</file>