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9" r:id="rId3"/>
    <p:sldId id="298" r:id="rId4"/>
    <p:sldId id="297" r:id="rId5"/>
    <p:sldId id="295" r:id="rId6"/>
    <p:sldId id="301" r:id="rId7"/>
    <p:sldId id="300" r:id="rId8"/>
    <p:sldId id="296" r:id="rId9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6633"/>
    <a:srgbClr val="006600"/>
    <a:srgbClr val="008000"/>
    <a:srgbClr val="99CC00"/>
    <a:srgbClr val="FF9900"/>
    <a:srgbClr val="CC0066"/>
    <a:srgbClr val="990099"/>
    <a:srgbClr val="99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F8B54-CACD-4CEC-B121-25ABC5D19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468B2B-48F8-461F-8FDA-B3C5DE901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5A33D-5BCB-4EBA-B39D-D4ED2C71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2EF43D-8EB3-4F0A-81AC-597359EC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52A320-75D7-4077-8ACB-151E03A6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297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0F046-4DA9-4637-AB90-966A2F06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C7E8C0-4D4B-4412-B556-5B15FE93B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DC313D-3418-4056-A12C-4DCB7C6F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71801-575A-47A7-A4B0-FF15EDA4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B5FDE9-0EC5-4C26-B2A5-BB9508F7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80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7FF946-FC8A-4410-B913-D17FB2F68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1BB96E-4750-4522-926E-970AA6F3E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7E706-BB9D-469D-AEC0-84C609C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3F418E-BC11-4CA0-9869-7F61CD21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62AEB7-EEA6-4B35-954D-5BD09CE9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96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95E72-F38B-4E59-9F89-A15221B0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E6E989-3EBB-4625-A513-EE29577B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A9F051-DD26-4AE5-8C3A-D3A8CA1B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62980B-1DDD-485E-9FDC-E8B19FF7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152D94-6FF1-4AE8-AD6B-DBEFF69E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04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55F01-0D8B-4895-BCE4-214A5F50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868BC-1CCA-41D0-BBB0-6E9C3394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0A77AB-F1B7-42DA-8015-7F490E96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E601A-CE56-448B-A9C9-DF3EC880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C35763-3C0F-4181-9B5E-4F5CB574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4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261E9-15FE-4C16-B1B1-81F03433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920842-02A4-43FC-B0C5-A76C52F6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53D3F6-21F5-4C8C-8962-68D10A6D1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21F51C-1CAB-4F86-8120-7192101B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BE9330-E4E0-4A25-BAFA-B4F2E8DB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9933AC-861F-4FFA-9961-8DE4C05A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67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EE01D-0769-4484-8E21-314EA8E6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6E126F-EB5E-4D6C-B02E-79B41AC0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7CCC7F-E7E6-4BD4-9D05-751AC17CE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06E73A-AE0D-4A84-AB51-59B82AADD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1481C7-2FFB-4EB2-8F88-3CC35D84A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061399-0EEC-4B43-BCEB-ECBD5E07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DAC849-634C-4A8C-99DC-7D4E629E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6CC56F6-A570-4652-BDF1-64D643B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14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FA692-5EEA-4FB8-A842-740B2E74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BF2B54-7106-4D28-88F0-F3919120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B60FE-041B-449A-83D9-C76B4530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DA1A7A-5748-4D4F-A05E-E653A9AD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653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C99F93-3EC3-4D92-964E-715CB651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2DE825-50E3-4719-A1D6-63B888E2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C4B25E-105B-469E-984C-0046E803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20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055D-0A6A-4080-9DD8-AEAFA6B6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C504CD-52A1-4593-8D63-D561B2ABC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B8648C-F581-4995-95A3-36556848B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12A0A1-F7C9-42AB-9B30-55F54595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74E2A0-08D5-4355-900B-D2F8DB4A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87856B-F7CB-4652-94BC-7D6780E3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2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25342-E299-4765-8B30-41F6A0FE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2F5CF9-12B9-42EA-851B-EA8766DE3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9DAFF8-EB76-40D9-97F6-75578F47D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FFCB85-E2B2-4799-B2E4-07850667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6EA41-A396-42C8-81F8-3EA95855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25F397-81FB-4146-8BB2-1FAB15E6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9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DECCA3-0381-4CCC-9748-0F95C7C8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4136BB-F867-4C96-9024-BD16D697E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69D627-A160-4258-B042-54DB3CAA6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4F6C-D9D2-4384-A729-8612AB83C5D5}" type="datetimeFigureOut">
              <a:rPr lang="pt-BR" smtClean="0"/>
              <a:t>26/02/2026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C941B6-6AA3-4A7E-A2F0-B61ECE5D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7FA5BB-25D0-46F3-9CE0-FC3A1AF46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FD1D-C84E-4D37-B023-7F46CF5622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2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01915A21-2D45-4857-B66C-E0920EFF1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74" y="2302450"/>
            <a:ext cx="1558707" cy="1558707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144915C5-6440-4917-83B5-B97DABABC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74" y="3861157"/>
            <a:ext cx="1652225" cy="1652225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E962CFD6-1473-4E54-BE06-83CCB923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74" y="5164870"/>
            <a:ext cx="1829519" cy="1652225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6EA205F7-87EC-4AF1-9F23-8AB9FD085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05" y="550657"/>
            <a:ext cx="2681646" cy="15587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4E744A6-E4AE-CCA1-8405-2B975F578C51}"/>
              </a:ext>
            </a:extLst>
          </p:cNvPr>
          <p:cNvSpPr txBox="1"/>
          <p:nvPr/>
        </p:nvSpPr>
        <p:spPr>
          <a:xfrm>
            <a:off x="875899" y="532735"/>
            <a:ext cx="7276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Audiência Pública PLS 447/2016    -   26/02/2026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Comissão de Assuntos Sociais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Regulação da Profissão do Operador de Telemarketing e Teleatendimento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E3E3E5-BC65-DE74-CB37-3872AD4EBD1D}"/>
              </a:ext>
            </a:extLst>
          </p:cNvPr>
          <p:cNvSpPr txBox="1"/>
          <p:nvPr/>
        </p:nvSpPr>
        <p:spPr>
          <a:xfrm>
            <a:off x="482707" y="5043462"/>
            <a:ext cx="7276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Luis Crem</a:t>
            </a:r>
          </a:p>
          <a:p>
            <a:pPr algn="ctr"/>
            <a:r>
              <a:rPr lang="pt-BR" sz="3200" dirty="0"/>
              <a:t>Presidente do </a:t>
            </a:r>
            <a:r>
              <a:rPr lang="pt-BR" sz="3200" dirty="0" err="1"/>
              <a:t>Sintelmark</a:t>
            </a:r>
            <a:endParaRPr lang="pt-BR" sz="3200" dirty="0"/>
          </a:p>
          <a:p>
            <a:pPr algn="ctr"/>
            <a:r>
              <a:rPr lang="pt-BR" sz="3200" dirty="0"/>
              <a:t>Sindicato Patronal</a:t>
            </a:r>
          </a:p>
        </p:txBody>
      </p:sp>
    </p:spTree>
    <p:extLst>
      <p:ext uri="{BB962C8B-B14F-4D97-AF65-F5344CB8AC3E}">
        <p14:creationId xmlns:p14="http://schemas.microsoft.com/office/powerpoint/2010/main" val="9859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6F741-4903-FF4C-EFC4-8607768B7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C7B2069A-B716-CBAE-5C4A-2EA304EB7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1848037"/>
            <a:ext cx="1218516" cy="1218516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259C746E-BC5A-B47E-343B-62E9CDA66B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3281891"/>
            <a:ext cx="1303713" cy="1303713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0B4BFFC-363E-D373-288F-D52BEC498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4800942"/>
            <a:ext cx="1443609" cy="1303713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09752FC0-3998-0F55-7387-5C7377C1F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" y="454405"/>
            <a:ext cx="1638403" cy="95232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43E363E-8CD4-226A-D194-8654E9AC9A0D}"/>
              </a:ext>
            </a:extLst>
          </p:cNvPr>
          <p:cNvSpPr/>
          <p:nvPr/>
        </p:nvSpPr>
        <p:spPr>
          <a:xfrm>
            <a:off x="2117551" y="30316"/>
            <a:ext cx="5765538" cy="664156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err="1"/>
              <a:t>Teleserviços</a:t>
            </a:r>
            <a:r>
              <a:rPr lang="pt-BR" sz="3200" dirty="0"/>
              <a:t> – Definição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C24076-73A2-69A9-6AD4-2EC126D8AE13}"/>
              </a:ext>
            </a:extLst>
          </p:cNvPr>
          <p:cNvSpPr txBox="1"/>
          <p:nvPr/>
        </p:nvSpPr>
        <p:spPr>
          <a:xfrm>
            <a:off x="2213805" y="1237772"/>
            <a:ext cx="90958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Telemarketing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Venda de produtos ou serviços remotamente</a:t>
            </a:r>
          </a:p>
          <a:p>
            <a:endParaRPr lang="pt-BR" sz="2000" dirty="0"/>
          </a:p>
          <a:p>
            <a:r>
              <a:rPr lang="pt-BR" sz="2000" dirty="0" err="1"/>
              <a:t>Teleserviços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SAC (Alimentos, Farmacêuticos, eletrônicos, </a:t>
            </a:r>
            <a:r>
              <a:rPr lang="pt-BR" sz="2000" dirty="0" err="1"/>
              <a:t>etc</a:t>
            </a:r>
            <a:r>
              <a:rPr lang="pt-BR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Suporte e-Commerce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Central de informações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Suporte Pós-Venda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Centrais de Emergências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156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Suporte à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Suporte 24 horas de Seguradoras, Bancos, Hospitais, Cias Aéreas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Cobrança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Telemarketing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Canais: interações escritas ou por voz (telefone, chat, WhatsApp, e-mail etc.)</a:t>
            </a:r>
          </a:p>
        </p:txBody>
      </p:sp>
    </p:spTree>
    <p:extLst>
      <p:ext uri="{BB962C8B-B14F-4D97-AF65-F5344CB8AC3E}">
        <p14:creationId xmlns:p14="http://schemas.microsoft.com/office/powerpoint/2010/main" val="1640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0C48C-4EDD-8C6B-9FAB-E238CF9D8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25D834C0-6B83-90EF-D148-584BA99B0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1848037"/>
            <a:ext cx="1218516" cy="1218516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A24BB5F8-40CC-CFA0-A7FA-B0053CA12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3281891"/>
            <a:ext cx="1303713" cy="1303713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2B7C3A35-D043-0F99-8EC0-1EBDCA3B8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4800942"/>
            <a:ext cx="1443609" cy="1303713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B0C16866-64A3-81B9-3539-732D7DB32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" y="454405"/>
            <a:ext cx="1638403" cy="95232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5BEEBF8-F871-F652-09D5-5FF823AE4A07}"/>
              </a:ext>
            </a:extLst>
          </p:cNvPr>
          <p:cNvSpPr/>
          <p:nvPr/>
        </p:nvSpPr>
        <p:spPr>
          <a:xfrm>
            <a:off x="2117551" y="30316"/>
            <a:ext cx="5765538" cy="664156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err="1"/>
              <a:t>Teleserviços</a:t>
            </a:r>
            <a:r>
              <a:rPr lang="pt-BR" sz="3200" dirty="0"/>
              <a:t> – Quem Somos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F94DB9-21D4-AFC0-CB57-51CC81527B16}"/>
              </a:ext>
            </a:extLst>
          </p:cNvPr>
          <p:cNvSpPr txBox="1"/>
          <p:nvPr/>
        </p:nvSpPr>
        <p:spPr>
          <a:xfrm>
            <a:off x="2204175" y="1166842"/>
            <a:ext cx="961564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Mão de Obra Intensiva (Mais de 65% custo com Folha)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Eminentemente Diverso e Inclusivo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Home Office de 30% a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Grande Expansão para o Nordeste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Gera emprego FORMAL – CLT e Benefícios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Geração de empregos indiretos no entorno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Promove inclusão produtiva efetiva </a:t>
            </a:r>
          </a:p>
          <a:p>
            <a:pPr marL="742950" lvl="1" indent="-285750">
              <a:buFontTx/>
              <a:buChar char="-"/>
            </a:pPr>
            <a:r>
              <a:rPr lang="pt-BR" sz="2000" dirty="0"/>
              <a:t>Jovens  - Mais de 60% com até 24 anos (Primeiro emprego)</a:t>
            </a:r>
          </a:p>
          <a:p>
            <a:pPr marL="742950" lvl="1" indent="-285750">
              <a:buFontTx/>
              <a:buChar char="-"/>
            </a:pPr>
            <a:r>
              <a:rPr lang="pt-BR" sz="2000" dirty="0"/>
              <a:t>Mães/Mulheres Vulneráveis</a:t>
            </a:r>
          </a:p>
          <a:p>
            <a:pPr marL="742950" lvl="1" indent="-285750">
              <a:buFontTx/>
              <a:buChar char="-"/>
            </a:pPr>
            <a:r>
              <a:rPr lang="pt-BR" sz="2000" dirty="0"/>
              <a:t>LGBTQIA+,</a:t>
            </a:r>
          </a:p>
          <a:p>
            <a:pPr marL="742950" lvl="1" indent="-285750">
              <a:buFontTx/>
              <a:buChar char="-"/>
            </a:pPr>
            <a:r>
              <a:rPr lang="pt-BR" sz="2000" dirty="0"/>
              <a:t>Refugiados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Oportunidade para cursar o Ensino Superior / 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Investimento massivo em Treinamentos de produto e 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Diálogo aberto com o setor laboral, com grande evolução inclusive em cláusulas sociais.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Normas específicas para o Setor  NR-17 – Anexo II (Teleatendimento/Telemarketing)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Compromisso com a manutenção e requalificação dos empregos diante da adoção de novas tecnologias pelos contratantes.</a:t>
            </a:r>
          </a:p>
        </p:txBody>
      </p:sp>
    </p:spTree>
    <p:extLst>
      <p:ext uri="{BB962C8B-B14F-4D97-AF65-F5344CB8AC3E}">
        <p14:creationId xmlns:p14="http://schemas.microsoft.com/office/powerpoint/2010/main" val="123371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B9DA-BDD3-A0BE-8A47-C1197ED4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7558C3DB-B999-E950-8DDF-D457201560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1848037"/>
            <a:ext cx="1218516" cy="1218516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42271879-61E6-D4C7-4F31-B9FC7DB84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3281891"/>
            <a:ext cx="1303713" cy="1303713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72301132-5BFC-0A27-29AD-E5A9A1B75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4800942"/>
            <a:ext cx="1443609" cy="1303713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F5CDBCA2-FEA9-104E-9B43-1B34F34AA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" y="454405"/>
            <a:ext cx="1638403" cy="9523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BCC8E0D-3457-D8C1-FAAF-99907B92FC3D}"/>
              </a:ext>
            </a:extLst>
          </p:cNvPr>
          <p:cNvSpPr/>
          <p:nvPr/>
        </p:nvSpPr>
        <p:spPr>
          <a:xfrm>
            <a:off x="9365387" y="2221470"/>
            <a:ext cx="2810577" cy="66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1D4804-06F4-FD97-81FE-E1C697920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288" y="22903"/>
            <a:ext cx="8553450" cy="609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5E6A97D-95E1-DA14-B0AA-41C7F12CB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944" y="791103"/>
            <a:ext cx="10125416" cy="4981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1B50CB4-7A12-1476-C9E3-A219CB6E888D}"/>
              </a:ext>
            </a:extLst>
          </p:cNvPr>
          <p:cNvSpPr txBox="1"/>
          <p:nvPr/>
        </p:nvSpPr>
        <p:spPr>
          <a:xfrm>
            <a:off x="789272" y="6429676"/>
            <a:ext cx="540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Censo Sociodemográfico 2024/</a:t>
            </a:r>
            <a:r>
              <a:rPr lang="pt-BR" dirty="0" err="1"/>
              <a:t>Sintelmark</a:t>
            </a:r>
            <a:r>
              <a:rPr lang="pt-BR" dirty="0"/>
              <a:t> e ABT  </a:t>
            </a:r>
          </a:p>
        </p:txBody>
      </p:sp>
    </p:spTree>
    <p:extLst>
      <p:ext uri="{BB962C8B-B14F-4D97-AF65-F5344CB8AC3E}">
        <p14:creationId xmlns:p14="http://schemas.microsoft.com/office/powerpoint/2010/main" val="95678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01915A21-2D45-4857-B66C-E0920EFF1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1848037"/>
            <a:ext cx="1218516" cy="1218516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144915C5-6440-4917-83B5-B97DABABC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3281891"/>
            <a:ext cx="1303713" cy="1303713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E962CFD6-1473-4E54-BE06-83CCB923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4800942"/>
            <a:ext cx="1443609" cy="1303713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6EA205F7-87EC-4AF1-9F23-8AB9FD085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" y="454405"/>
            <a:ext cx="1638403" cy="9523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4E642B-C74C-22DB-24D0-31786B46E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908" y="1185060"/>
            <a:ext cx="10203045" cy="53452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73A125B-FDDC-58B2-9918-911549BF5AD3}"/>
              </a:ext>
            </a:extLst>
          </p:cNvPr>
          <p:cNvSpPr/>
          <p:nvPr/>
        </p:nvSpPr>
        <p:spPr>
          <a:xfrm>
            <a:off x="9365387" y="2221470"/>
            <a:ext cx="2810577" cy="66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7EC26C-CADB-ED30-0FD1-1D3919E2A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0932" y="0"/>
            <a:ext cx="8001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98FB8-2A24-6ADA-0CE2-82CF7ABB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49DB483D-2020-BCDF-FFF1-4777365471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1848037"/>
            <a:ext cx="1218516" cy="1218516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EA97B3D4-B7C2-38AC-F013-2A05EA069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3281891"/>
            <a:ext cx="1303713" cy="1303713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36C7CB9-1E7D-78DA-0351-322E1DA3A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4800942"/>
            <a:ext cx="1443609" cy="1303713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C9E4D7A6-05A3-E535-A66C-8EFC4775B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" y="454405"/>
            <a:ext cx="1638403" cy="9523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FA80869-0F51-BD25-F162-4C3F5AEDF950}"/>
              </a:ext>
            </a:extLst>
          </p:cNvPr>
          <p:cNvSpPr/>
          <p:nvPr/>
        </p:nvSpPr>
        <p:spPr>
          <a:xfrm>
            <a:off x="9365387" y="2221470"/>
            <a:ext cx="2810577" cy="66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7792AFE-3A90-76F4-8EB4-0163CAFA56C0}"/>
              </a:ext>
            </a:extLst>
          </p:cNvPr>
          <p:cNvSpPr/>
          <p:nvPr/>
        </p:nvSpPr>
        <p:spPr>
          <a:xfrm>
            <a:off x="2117551" y="20691"/>
            <a:ext cx="10074450" cy="664156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 err="1"/>
              <a:t>Teleserviços</a:t>
            </a:r>
            <a:r>
              <a:rPr lang="pt-BR" sz="2800" dirty="0"/>
              <a:t> – Regulamentação da Profissão - Oportunidades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55405B-201E-61F4-4EA2-4150895216CD}"/>
              </a:ext>
            </a:extLst>
          </p:cNvPr>
          <p:cNvSpPr txBox="1"/>
          <p:nvPr/>
        </p:nvSpPr>
        <p:spPr>
          <a:xfrm>
            <a:off x="2281186" y="1214223"/>
            <a:ext cx="89899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Necessidade de atualização, considerando as profundas transformações tecnológicas e organizacionais ocorridas na última década.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Viabilizar a manutenção dos empregos;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Fortalecer o atendimento humano como política de inclusão social e empregabilidade;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Fatores de pressão sobre o setor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Adoção acelerada de novas tecnologias (IA)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Reoneração da folha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Pressão por redução de custos pelos contratantes</a:t>
            </a:r>
          </a:p>
        </p:txBody>
      </p:sp>
    </p:spTree>
    <p:extLst>
      <p:ext uri="{BB962C8B-B14F-4D97-AF65-F5344CB8AC3E}">
        <p14:creationId xmlns:p14="http://schemas.microsoft.com/office/powerpoint/2010/main" val="56117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F52E3-B908-93D5-73BF-CB950612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B209D671-9E4E-0AB8-AF48-56BBD8982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1848037"/>
            <a:ext cx="1218516" cy="1218516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B6196471-01C4-27F3-7100-B47A6B9B1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3281891"/>
            <a:ext cx="1303713" cy="1303713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73830C97-FD50-396D-A505-ACFA50238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" y="4800942"/>
            <a:ext cx="1443609" cy="1303713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1FD9B4D2-F6D3-E9FB-FFC0-960A21B5B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" y="454405"/>
            <a:ext cx="1638403" cy="9523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A41E81E-F700-42C1-4B87-80AAEC524705}"/>
              </a:ext>
            </a:extLst>
          </p:cNvPr>
          <p:cNvSpPr/>
          <p:nvPr/>
        </p:nvSpPr>
        <p:spPr>
          <a:xfrm>
            <a:off x="9365387" y="2221470"/>
            <a:ext cx="2810577" cy="66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DE0E23B-9DA8-54BE-A246-9F9997C405B1}"/>
              </a:ext>
            </a:extLst>
          </p:cNvPr>
          <p:cNvSpPr/>
          <p:nvPr/>
        </p:nvSpPr>
        <p:spPr>
          <a:xfrm>
            <a:off x="2117551" y="20691"/>
            <a:ext cx="10074450" cy="664156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err="1"/>
              <a:t>Teleserviços</a:t>
            </a:r>
            <a:r>
              <a:rPr lang="pt-BR" sz="3200" dirty="0"/>
              <a:t> – Regulamentação da Profissão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3AC7E3-C07F-1468-0A6A-0AAB30A1D218}"/>
              </a:ext>
            </a:extLst>
          </p:cNvPr>
          <p:cNvSpPr txBox="1"/>
          <p:nvPr/>
        </p:nvSpPr>
        <p:spPr>
          <a:xfrm>
            <a:off x="2206938" y="859536"/>
            <a:ext cx="987442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As empresas de </a:t>
            </a:r>
            <a:r>
              <a:rPr lang="pt-BR" sz="3200" dirty="0" err="1"/>
              <a:t>Teleserviços</a:t>
            </a:r>
            <a:r>
              <a:rPr lang="pt-BR" sz="3200" dirty="0"/>
              <a:t> participarão ativamente das próximas etapas de discussão do projeto. Estamos abertos a um diálogo amplo, técnico e responsável, com o objetivo de contribuir para o aprimoramento da legislação e para a construção de soluções que tornem o ambiente de trabalho ainda mais seguro, saudável e produtivo. </a:t>
            </a:r>
          </a:p>
          <a:p>
            <a:endParaRPr lang="pt-BR" sz="3200" dirty="0"/>
          </a:p>
          <a:p>
            <a:r>
              <a:rPr lang="pt-BR" sz="3200" dirty="0"/>
              <a:t>Nosso compromisso é colaborar de forma propositiva, buscando equilíbrio entre </a:t>
            </a:r>
            <a:r>
              <a:rPr lang="pt-BR" sz="3200" b="1" dirty="0"/>
              <a:t>valorização profissional</a:t>
            </a:r>
            <a:r>
              <a:rPr lang="pt-BR" sz="3200" dirty="0"/>
              <a:t>, </a:t>
            </a:r>
            <a:r>
              <a:rPr lang="pt-BR" sz="3200" b="1" dirty="0"/>
              <a:t>preservação de empregos</a:t>
            </a:r>
            <a:r>
              <a:rPr lang="pt-BR" sz="3200" dirty="0"/>
              <a:t>, inovação tecnológica e sustentabilidade econômica do setor.</a:t>
            </a:r>
          </a:p>
        </p:txBody>
      </p:sp>
    </p:spTree>
    <p:extLst>
      <p:ext uri="{BB962C8B-B14F-4D97-AF65-F5344CB8AC3E}">
        <p14:creationId xmlns:p14="http://schemas.microsoft.com/office/powerpoint/2010/main" val="166344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, nome da empresa&#10;&#10;Descrição gerada automaticamente">
            <a:extLst>
              <a:ext uri="{FF2B5EF4-FFF2-40B4-BE49-F238E27FC236}">
                <a16:creationId xmlns:a16="http://schemas.microsoft.com/office/drawing/2014/main" id="{01915A21-2D45-4857-B66C-E0920EFF1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74" y="2302450"/>
            <a:ext cx="1558707" cy="1558707"/>
          </a:xfrm>
        </p:spPr>
      </p:pic>
      <p:pic>
        <p:nvPicPr>
          <p:cNvPr id="8" name="Espaço Reservado para Conteúdo 7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144915C5-6440-4917-83B5-B97DABABC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74" y="3861157"/>
            <a:ext cx="1652225" cy="1652225"/>
          </a:xfr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E962CFD6-1473-4E54-BE06-83CCB923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74" y="5164870"/>
            <a:ext cx="1829519" cy="1652225"/>
          </a:xfrm>
          <a:prstGeom prst="rect">
            <a:avLst/>
          </a:prstGeom>
        </p:spPr>
      </p:pic>
      <p:pic>
        <p:nvPicPr>
          <p:cNvPr id="12" name="Imagem 11" descr="Desenho de pessoa e texto branco&#10;&#10;Descrição gerada automaticamente com confiança média">
            <a:extLst>
              <a:ext uri="{FF2B5EF4-FFF2-40B4-BE49-F238E27FC236}">
                <a16:creationId xmlns:a16="http://schemas.microsoft.com/office/drawing/2014/main" id="{6EA205F7-87EC-4AF1-9F23-8AB9FD085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05" y="550657"/>
            <a:ext cx="2681646" cy="15587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2BDC3B-7418-AB3C-6B5D-8743F51D221A}"/>
              </a:ext>
            </a:extLst>
          </p:cNvPr>
          <p:cNvSpPr txBox="1"/>
          <p:nvPr/>
        </p:nvSpPr>
        <p:spPr>
          <a:xfrm>
            <a:off x="1220002" y="4703205"/>
            <a:ext cx="6097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Luis Crem</a:t>
            </a:r>
          </a:p>
          <a:p>
            <a:pPr algn="ctr"/>
            <a:r>
              <a:rPr lang="pt-BR" sz="4000" dirty="0"/>
              <a:t>Presidente do </a:t>
            </a:r>
            <a:r>
              <a:rPr lang="pt-BR" sz="4000" dirty="0" err="1"/>
              <a:t>Sintelmark</a:t>
            </a:r>
            <a:endParaRPr lang="pt-BR" sz="4000" dirty="0"/>
          </a:p>
          <a:p>
            <a:pPr algn="ctr"/>
            <a:r>
              <a:rPr lang="pt-BR" sz="4000" dirty="0"/>
              <a:t>Sindicato Patronal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317764-FD3E-F631-1180-4EA03CDBC7D0}"/>
              </a:ext>
            </a:extLst>
          </p:cNvPr>
          <p:cNvSpPr txBox="1"/>
          <p:nvPr/>
        </p:nvSpPr>
        <p:spPr>
          <a:xfrm>
            <a:off x="1431757" y="1120676"/>
            <a:ext cx="64994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449742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395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SINALIZA RH</dc:title>
  <dc:creator>Lenovo</dc:creator>
  <cp:lastModifiedBy>Ivan Cerqueira Filho</cp:lastModifiedBy>
  <cp:revision>67</cp:revision>
  <cp:lastPrinted>2026-02-25T23:06:25Z</cp:lastPrinted>
  <dcterms:created xsi:type="dcterms:W3CDTF">2024-04-11T13:39:49Z</dcterms:created>
  <dcterms:modified xsi:type="dcterms:W3CDTF">2026-02-26T10:49:38Z</dcterms:modified>
</cp:coreProperties>
</file>