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22"/>
  </p:notesMasterIdLst>
  <p:sldIdLst>
    <p:sldId id="256" r:id="rId2"/>
    <p:sldId id="296" r:id="rId3"/>
    <p:sldId id="278" r:id="rId4"/>
    <p:sldId id="279" r:id="rId5"/>
    <p:sldId id="292" r:id="rId6"/>
    <p:sldId id="294" r:id="rId7"/>
    <p:sldId id="295" r:id="rId8"/>
    <p:sldId id="275" r:id="rId9"/>
    <p:sldId id="273" r:id="rId10"/>
    <p:sldId id="257" r:id="rId11"/>
    <p:sldId id="259" r:id="rId12"/>
    <p:sldId id="260" r:id="rId13"/>
    <p:sldId id="261" r:id="rId14"/>
    <p:sldId id="262" r:id="rId15"/>
    <p:sldId id="297" r:id="rId16"/>
    <p:sldId id="283" r:id="rId17"/>
    <p:sldId id="277" r:id="rId18"/>
    <p:sldId id="276" r:id="rId19"/>
    <p:sldId id="284" r:id="rId20"/>
    <p:sldId id="28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8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/>
              <a:t>Orçamento</a:t>
            </a:r>
            <a:r>
              <a:rPr lang="pt-BR" sz="2000" b="1" baseline="0" dirty="0"/>
              <a:t> Executado: MCTI, CNPq e FNDCT (em mil R$ de </a:t>
            </a:r>
            <a:r>
              <a:rPr lang="pt-BR" sz="2000" b="1" baseline="0" dirty="0" err="1"/>
              <a:t>jul</a:t>
            </a:r>
            <a:r>
              <a:rPr lang="pt-BR" sz="2000" b="1" baseline="0" dirty="0"/>
              <a:t>/2016)</a:t>
            </a:r>
            <a:br>
              <a:rPr lang="pt-BR" sz="2000" b="1" baseline="0" dirty="0"/>
            </a:br>
            <a:r>
              <a:rPr lang="pt-BR" sz="2000" b="1" baseline="0" dirty="0"/>
              <a:t>(valores empenhados e limites para 2016)</a:t>
            </a:r>
            <a:endParaRPr lang="pt-BR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4885784304586238E-2"/>
          <c:y val="1.1602280703505217E-2"/>
          <c:w val="0.92406712282511649"/>
          <c:h val="0.77791849212764752"/>
        </c:manualLayout>
      </c:layout>
      <c:lineChart>
        <c:grouping val="standard"/>
        <c:varyColors val="0"/>
        <c:ser>
          <c:idx val="0"/>
          <c:order val="0"/>
          <c:tx>
            <c:strRef>
              <c:f>Plan3!$A$11</c:f>
              <c:strCache>
                <c:ptCount val="1"/>
                <c:pt idx="0">
                  <c:v>MCTI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Plan3!$B$10:$R$10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Plan3!$B$11:$R$11</c:f>
              <c:numCache>
                <c:formatCode>#,##0.0</c:formatCode>
                <c:ptCount val="17"/>
                <c:pt idx="0">
                  <c:v>1219.1985121687358</c:v>
                </c:pt>
                <c:pt idx="1">
                  <c:v>1769.2598155007831</c:v>
                </c:pt>
                <c:pt idx="2">
                  <c:v>1516.8661256589794</c:v>
                </c:pt>
                <c:pt idx="3">
                  <c:v>1623.7709125664985</c:v>
                </c:pt>
                <c:pt idx="4">
                  <c:v>1695.5786310994022</c:v>
                </c:pt>
                <c:pt idx="5">
                  <c:v>1963.0670320548256</c:v>
                </c:pt>
                <c:pt idx="6">
                  <c:v>1932.5900628222441</c:v>
                </c:pt>
                <c:pt idx="7">
                  <c:v>1847.2925410514465</c:v>
                </c:pt>
                <c:pt idx="8">
                  <c:v>2161.1816133833559</c:v>
                </c:pt>
                <c:pt idx="9">
                  <c:v>2236.6237954493308</c:v>
                </c:pt>
                <c:pt idx="10">
                  <c:v>2744.8083119687449</c:v>
                </c:pt>
                <c:pt idx="11">
                  <c:v>2102.895172150445</c:v>
                </c:pt>
                <c:pt idx="12">
                  <c:v>2074.2315433033868</c:v>
                </c:pt>
                <c:pt idx="13">
                  <c:v>2204.5778837044627</c:v>
                </c:pt>
                <c:pt idx="14">
                  <c:v>1968.2148473517161</c:v>
                </c:pt>
                <c:pt idx="15">
                  <c:v>2235.5195362940258</c:v>
                </c:pt>
                <c:pt idx="16">
                  <c:v>1982.952722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Plan3!$A$12</c:f>
              <c:strCache>
                <c:ptCount val="1"/>
                <c:pt idx="0">
                  <c:v>CNPq</c:v>
                </c:pt>
              </c:strCache>
            </c:strRef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Plan3!$B$10:$R$10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Plan3!$B$12:$R$12</c:f>
              <c:numCache>
                <c:formatCode>#,##0.0</c:formatCode>
                <c:ptCount val="17"/>
                <c:pt idx="0">
                  <c:v>2013.7413780756096</c:v>
                </c:pt>
                <c:pt idx="1">
                  <c:v>1626.251362427975</c:v>
                </c:pt>
                <c:pt idx="2">
                  <c:v>1554.1651529500873</c:v>
                </c:pt>
                <c:pt idx="3">
                  <c:v>1469.2697006346839</c:v>
                </c:pt>
                <c:pt idx="4">
                  <c:v>1511.4836753825705</c:v>
                </c:pt>
                <c:pt idx="5">
                  <c:v>1543.3920900703106</c:v>
                </c:pt>
                <c:pt idx="6">
                  <c:v>1669.5622672645075</c:v>
                </c:pt>
                <c:pt idx="7">
                  <c:v>1622.983793552849</c:v>
                </c:pt>
                <c:pt idx="8">
                  <c:v>1386.9328119388781</c:v>
                </c:pt>
                <c:pt idx="9">
                  <c:v>1711.9114516295178</c:v>
                </c:pt>
                <c:pt idx="10">
                  <c:v>1795.3162210679247</c:v>
                </c:pt>
                <c:pt idx="11">
                  <c:v>1775.7668400332732</c:v>
                </c:pt>
                <c:pt idx="12">
                  <c:v>2161.5670639007462</c:v>
                </c:pt>
                <c:pt idx="13">
                  <c:v>2701.6612940361269</c:v>
                </c:pt>
                <c:pt idx="14">
                  <c:v>2560.5802580627055</c:v>
                </c:pt>
                <c:pt idx="15">
                  <c:v>2151.4126670555534</c:v>
                </c:pt>
                <c:pt idx="16">
                  <c:v>1906.9572499999999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Plan3!$A$13</c:f>
              <c:strCache>
                <c:ptCount val="1"/>
                <c:pt idx="0">
                  <c:v>FNDCT (*)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Plan3!$B$10:$R$10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Plan3!$B$13:$R$13</c:f>
              <c:numCache>
                <c:formatCode>#,##0.0</c:formatCode>
                <c:ptCount val="17"/>
                <c:pt idx="0">
                  <c:v>530.56704410569068</c:v>
                </c:pt>
                <c:pt idx="1">
                  <c:v>1039.2419001961723</c:v>
                </c:pt>
                <c:pt idx="2">
                  <c:v>847.52594288341197</c:v>
                </c:pt>
                <c:pt idx="3">
                  <c:v>1360.0629477449909</c:v>
                </c:pt>
                <c:pt idx="4">
                  <c:v>1279.6249030453644</c:v>
                </c:pt>
                <c:pt idx="5">
                  <c:v>1514.0848342846932</c:v>
                </c:pt>
                <c:pt idx="6">
                  <c:v>1960.7395316475581</c:v>
                </c:pt>
                <c:pt idx="7">
                  <c:v>2607.1925634805771</c:v>
                </c:pt>
                <c:pt idx="8">
                  <c:v>2946.9237860338917</c:v>
                </c:pt>
                <c:pt idx="9">
                  <c:v>2716.7785570475753</c:v>
                </c:pt>
                <c:pt idx="10">
                  <c:v>4012.8367102456141</c:v>
                </c:pt>
                <c:pt idx="11">
                  <c:v>2754.5004967283776</c:v>
                </c:pt>
                <c:pt idx="12">
                  <c:v>2658.4214186027939</c:v>
                </c:pt>
                <c:pt idx="13">
                  <c:v>3800.4552970344721</c:v>
                </c:pt>
                <c:pt idx="14">
                  <c:v>3409.1809746037552</c:v>
                </c:pt>
                <c:pt idx="15">
                  <c:v>1975.7743120373082</c:v>
                </c:pt>
                <c:pt idx="16">
                  <c:v>968.06797200000005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Plan3!$A$14</c:f>
              <c:strCache>
                <c:ptCount val="1"/>
                <c:pt idx="0">
                  <c:v>Soma</c:v>
                </c:pt>
              </c:strCache>
            </c:strRef>
          </c:tx>
          <c:spPr>
            <a:ln w="444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Plan3!$B$10:$R$10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Plan3!$B$14:$R$14</c:f>
              <c:numCache>
                <c:formatCode>#,##0.0</c:formatCode>
                <c:ptCount val="17"/>
                <c:pt idx="0">
                  <c:v>3763.5069343500363</c:v>
                </c:pt>
                <c:pt idx="1">
                  <c:v>4434.7530781249307</c:v>
                </c:pt>
                <c:pt idx="2">
                  <c:v>3918.5572214924787</c:v>
                </c:pt>
                <c:pt idx="3">
                  <c:v>4453.1035609461733</c:v>
                </c:pt>
                <c:pt idx="4">
                  <c:v>4486.6872095273375</c:v>
                </c:pt>
                <c:pt idx="5">
                  <c:v>5020.5439564098297</c:v>
                </c:pt>
                <c:pt idx="6">
                  <c:v>5562.8918617343097</c:v>
                </c:pt>
                <c:pt idx="7">
                  <c:v>6077.4688980848732</c:v>
                </c:pt>
                <c:pt idx="8">
                  <c:v>6495.0382113561254</c:v>
                </c:pt>
                <c:pt idx="9">
                  <c:v>6665.3138041264237</c:v>
                </c:pt>
                <c:pt idx="10">
                  <c:v>8552.9612432822832</c:v>
                </c:pt>
                <c:pt idx="11">
                  <c:v>6633.1625089120953</c:v>
                </c:pt>
                <c:pt idx="12">
                  <c:v>6894.220025806927</c:v>
                </c:pt>
                <c:pt idx="13">
                  <c:v>8706.6944747750622</c:v>
                </c:pt>
                <c:pt idx="14">
                  <c:v>7937.9760800181766</c:v>
                </c:pt>
                <c:pt idx="15">
                  <c:v>6362.7065153868871</c:v>
                </c:pt>
                <c:pt idx="16">
                  <c:v>4857.9779440000002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408344"/>
        <c:axId val="224408736"/>
      </c:lineChart>
      <c:catAx>
        <c:axId val="22440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4408736"/>
        <c:crosses val="autoZero"/>
        <c:auto val="1"/>
        <c:lblAlgn val="ctr"/>
        <c:lblOffset val="100"/>
        <c:noMultiLvlLbl val="0"/>
      </c:catAx>
      <c:valAx>
        <c:axId val="22440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440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 smtClean="0"/>
              <a:t>Receita dos Fundos Setoriais e Valores </a:t>
            </a:r>
            <a:r>
              <a:rPr lang="pt-BR" sz="2400" b="1" dirty="0"/>
              <a:t>Executados do </a:t>
            </a:r>
            <a:r>
              <a:rPr lang="pt-BR" sz="2400" b="1" dirty="0" smtClean="0"/>
              <a:t>FNDCT</a:t>
            </a:r>
            <a:br>
              <a:rPr lang="pt-BR" sz="2400" b="1" dirty="0" smtClean="0"/>
            </a:br>
            <a:r>
              <a:rPr lang="pt-BR" sz="2000" b="1" dirty="0" smtClean="0"/>
              <a:t>(</a:t>
            </a:r>
            <a:r>
              <a:rPr lang="pt-BR" sz="2000" b="1" dirty="0"/>
              <a:t>em mil R$ de </a:t>
            </a:r>
            <a:r>
              <a:rPr lang="pt-BR" sz="2000" b="1" dirty="0" err="1" smtClean="0"/>
              <a:t>jul</a:t>
            </a:r>
            <a:r>
              <a:rPr lang="pt-BR" sz="2000" b="1" dirty="0" smtClean="0"/>
              <a:t>/2016 - </a:t>
            </a:r>
            <a:r>
              <a:rPr lang="pt-BR" sz="2000" b="1" baseline="0" dirty="0" smtClean="0"/>
              <a:t>valores </a:t>
            </a:r>
            <a:r>
              <a:rPr lang="pt-BR" sz="2000" b="1" baseline="0" dirty="0"/>
              <a:t>empenhados e limite </a:t>
            </a:r>
            <a:r>
              <a:rPr lang="pt-BR" sz="2000" b="1" baseline="0" dirty="0" smtClean="0"/>
              <a:t>para 2016</a:t>
            </a:r>
            <a:r>
              <a:rPr lang="pt-BR" sz="2000" b="1" baseline="0" dirty="0"/>
              <a:t>)</a:t>
            </a:r>
          </a:p>
        </c:rich>
      </c:tx>
      <c:layout>
        <c:manualLayout>
          <c:xMode val="edge"/>
          <c:yMode val="edge"/>
          <c:x val="0.12873912169818552"/>
          <c:y val="1.2674271229404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1037180258259695E-2"/>
          <c:y val="0.12934258956150455"/>
          <c:w val="0.9250080736746662"/>
          <c:h val="0.74161612956051026"/>
        </c:manualLayout>
      </c:layout>
      <c:lineChart>
        <c:grouping val="standard"/>
        <c:varyColors val="0"/>
        <c:ser>
          <c:idx val="3"/>
          <c:order val="0"/>
          <c:tx>
            <c:strRef>
              <c:f>Plan4!$A$10</c:f>
              <c:strCache>
                <c:ptCount val="1"/>
                <c:pt idx="0">
                  <c:v>Arrecadação Fundos</c:v>
                </c:pt>
              </c:strCache>
            </c:strRef>
          </c:tx>
          <c:spPr>
            <a:ln w="444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Plan4!$B$9:$L$9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Plan4!$B$10:$L$10</c:f>
              <c:numCache>
                <c:formatCode>#,##0.0</c:formatCode>
                <c:ptCount val="11"/>
                <c:pt idx="0">
                  <c:v>3469.6551387747886</c:v>
                </c:pt>
                <c:pt idx="1">
                  <c:v>3628.4766034955692</c:v>
                </c:pt>
                <c:pt idx="2">
                  <c:v>4200.3808219448119</c:v>
                </c:pt>
                <c:pt idx="3">
                  <c:v>4223.4647800676412</c:v>
                </c:pt>
                <c:pt idx="4">
                  <c:v>4273.2281040178614</c:v>
                </c:pt>
                <c:pt idx="5">
                  <c:v>5070.709081656033</c:v>
                </c:pt>
                <c:pt idx="6">
                  <c:v>5736.6954593306773</c:v>
                </c:pt>
                <c:pt idx="7">
                  <c:v>5822.0913749890451</c:v>
                </c:pt>
                <c:pt idx="8">
                  <c:v>5741.7721562486686</c:v>
                </c:pt>
                <c:pt idx="9">
                  <c:v>5331.5221337432995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Plan4!$A$11</c:f>
              <c:strCache>
                <c:ptCount val="1"/>
                <c:pt idx="0">
                  <c:v>Inversões Financeiras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Plan4!$B$9:$L$9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Plan4!$B$11:$L$11</c:f>
              <c:numCache>
                <c:formatCode>#,##0.0</c:formatCode>
                <c:ptCount val="11"/>
                <c:pt idx="0">
                  <c:v>92.708681463697843</c:v>
                </c:pt>
                <c:pt idx="1">
                  <c:v>124.84526507536212</c:v>
                </c:pt>
                <c:pt idx="2">
                  <c:v>376.50024061187082</c:v>
                </c:pt>
                <c:pt idx="3">
                  <c:v>1054.7998448490712</c:v>
                </c:pt>
                <c:pt idx="4">
                  <c:v>745.39962736198697</c:v>
                </c:pt>
                <c:pt idx="5">
                  <c:v>1222.5346966420229</c:v>
                </c:pt>
                <c:pt idx="6">
                  <c:v>1398.5369785250923</c:v>
                </c:pt>
                <c:pt idx="7">
                  <c:v>2705.2448628899529</c:v>
                </c:pt>
                <c:pt idx="8">
                  <c:v>1203.005231182954</c:v>
                </c:pt>
                <c:pt idx="9">
                  <c:v>1095.5829610942153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Plan4!$A$12</c:f>
              <c:strCache>
                <c:ptCount val="1"/>
                <c:pt idx="0">
                  <c:v>Fomento</c:v>
                </c:pt>
              </c:strCache>
            </c:strRef>
          </c:tx>
          <c:spPr>
            <a:ln w="444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Plan4!$B$9:$L$9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Plan4!$B$12:$L$12</c:f>
              <c:numCache>
                <c:formatCode>#,##0.0</c:formatCode>
                <c:ptCount val="11"/>
                <c:pt idx="0">
                  <c:v>1960.7395316475581</c:v>
                </c:pt>
                <c:pt idx="1">
                  <c:v>2607.1925634805771</c:v>
                </c:pt>
                <c:pt idx="2">
                  <c:v>2946.9237860338917</c:v>
                </c:pt>
                <c:pt idx="3">
                  <c:v>2716.7785570475753</c:v>
                </c:pt>
                <c:pt idx="4">
                  <c:v>4012.8367102456141</c:v>
                </c:pt>
                <c:pt idx="5">
                  <c:v>2754.5004967283776</c:v>
                </c:pt>
                <c:pt idx="6">
                  <c:v>2658.4214186027939</c:v>
                </c:pt>
                <c:pt idx="7">
                  <c:v>3800.4552970344721</c:v>
                </c:pt>
                <c:pt idx="8">
                  <c:v>3409.1809746037552</c:v>
                </c:pt>
                <c:pt idx="9">
                  <c:v>1975.7743120373082</c:v>
                </c:pt>
                <c:pt idx="10">
                  <c:v>968.06797200000005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Plan4!$A$13</c:f>
              <c:strCache>
                <c:ptCount val="1"/>
                <c:pt idx="0">
                  <c:v>Fomento+Inversões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Plan4!$B$9:$L$9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Plan4!$B$13:$L$13</c:f>
              <c:numCache>
                <c:formatCode>#,##0.0</c:formatCode>
                <c:ptCount val="11"/>
                <c:pt idx="0">
                  <c:v>2053.4482131112559</c:v>
                </c:pt>
                <c:pt idx="1">
                  <c:v>2732.0378285559391</c:v>
                </c:pt>
                <c:pt idx="2">
                  <c:v>3323.4240266457628</c:v>
                </c:pt>
                <c:pt idx="3">
                  <c:v>3771.5784018966465</c:v>
                </c:pt>
                <c:pt idx="4">
                  <c:v>4758.2363376076009</c:v>
                </c:pt>
                <c:pt idx="5">
                  <c:v>3977.0351933704005</c:v>
                </c:pt>
                <c:pt idx="6">
                  <c:v>4056.9583971278862</c:v>
                </c:pt>
                <c:pt idx="7">
                  <c:v>6505.700159924425</c:v>
                </c:pt>
                <c:pt idx="8">
                  <c:v>4612.1862057867093</c:v>
                </c:pt>
                <c:pt idx="9">
                  <c:v>3071.3572731315235</c:v>
                </c:pt>
                <c:pt idx="10">
                  <c:v>968.06797200000005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409912"/>
        <c:axId val="354385960"/>
      </c:lineChart>
      <c:catAx>
        <c:axId val="22440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385960"/>
        <c:crosses val="autoZero"/>
        <c:auto val="1"/>
        <c:lblAlgn val="ctr"/>
        <c:lblOffset val="100"/>
        <c:noMultiLvlLbl val="0"/>
      </c:catAx>
      <c:valAx>
        <c:axId val="354385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4409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/>
              <a:t>Valores Executados do FNDCT (em mil R$ de </a:t>
            </a:r>
            <a:r>
              <a:rPr lang="pt-BR" sz="2400" b="1" dirty="0" err="1"/>
              <a:t>jul</a:t>
            </a:r>
            <a:r>
              <a:rPr lang="pt-BR" sz="2400" b="1" dirty="0"/>
              <a:t>/2016)</a:t>
            </a:r>
            <a:br>
              <a:rPr lang="pt-BR" sz="2400" b="1" dirty="0"/>
            </a:br>
            <a:r>
              <a:rPr lang="pt-BR" sz="2400" b="1" dirty="0"/>
              <a:t>Exclusive </a:t>
            </a:r>
            <a:r>
              <a:rPr lang="pt-BR" sz="2400" b="1" dirty="0" smtClean="0"/>
              <a:t>empréstimos</a:t>
            </a:r>
            <a:r>
              <a:rPr lang="pt-BR" sz="2400" b="1" baseline="0" dirty="0" smtClean="0"/>
              <a:t> </a:t>
            </a:r>
            <a:r>
              <a:rPr lang="pt-BR" sz="2400" b="1" baseline="0" dirty="0"/>
              <a:t>(valores empenhados e limite de 2016)</a:t>
            </a:r>
          </a:p>
        </c:rich>
      </c:tx>
      <c:layout>
        <c:manualLayout>
          <c:xMode val="edge"/>
          <c:yMode val="edge"/>
          <c:x val="0.12455097841224008"/>
          <c:y val="2.4775365331116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Plan5!$B$18</c:f>
              <c:strCache>
                <c:ptCount val="1"/>
                <c:pt idx="0">
                  <c:v>FNDCT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Plan5!$C$17:$K$17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Plan5!$C$18:$K$18</c:f>
              <c:numCache>
                <c:formatCode>#,##0.0</c:formatCode>
                <c:ptCount val="9"/>
                <c:pt idx="0">
                  <c:v>2947.0081155785178</c:v>
                </c:pt>
                <c:pt idx="1">
                  <c:v>2780.7392825417728</c:v>
                </c:pt>
                <c:pt idx="2">
                  <c:v>4135.4239591203414</c:v>
                </c:pt>
                <c:pt idx="3">
                  <c:v>2837.7314266376507</c:v>
                </c:pt>
                <c:pt idx="4">
                  <c:v>2787.2922207715815</c:v>
                </c:pt>
                <c:pt idx="5">
                  <c:v>3871.9112539686998</c:v>
                </c:pt>
                <c:pt idx="6">
                  <c:v>3409.1809744112743</c:v>
                </c:pt>
                <c:pt idx="7">
                  <c:v>1975.7663333792696</c:v>
                </c:pt>
                <c:pt idx="8">
                  <c:v>968.06797200000005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Plan5!$B$19</c:f>
              <c:strCache>
                <c:ptCount val="1"/>
                <c:pt idx="0">
                  <c:v>Ciências sem Fronteiras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Plan5!$C$17:$K$17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Plan5!$C$19:$K$19</c:f>
              <c:numCache>
                <c:formatCode>#,##0.0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396.15387495739577</c:v>
                </c:pt>
                <c:pt idx="6">
                  <c:v>1290.2632442982274</c:v>
                </c:pt>
                <c:pt idx="7">
                  <c:v>823.53518325218386</c:v>
                </c:pt>
                <c:pt idx="8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Plan5!$B$20</c:f>
              <c:strCache>
                <c:ptCount val="1"/>
                <c:pt idx="0">
                  <c:v>FNDCT-CsF</c:v>
                </c:pt>
              </c:strCache>
            </c:strRef>
          </c:tx>
          <c:spPr>
            <a:ln w="44450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Plan5!$C$17:$K$17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Plan5!$C$20:$K$20</c:f>
              <c:numCache>
                <c:formatCode>#,##0.0</c:formatCode>
                <c:ptCount val="9"/>
                <c:pt idx="0">
                  <c:v>2947.0081155785178</c:v>
                </c:pt>
                <c:pt idx="1">
                  <c:v>2780.7392825417728</c:v>
                </c:pt>
                <c:pt idx="2">
                  <c:v>4135.4239591203414</c:v>
                </c:pt>
                <c:pt idx="3">
                  <c:v>2837.7314266376507</c:v>
                </c:pt>
                <c:pt idx="4">
                  <c:v>2787.2922207715815</c:v>
                </c:pt>
                <c:pt idx="5">
                  <c:v>3475.7573790113042</c:v>
                </c:pt>
                <c:pt idx="6">
                  <c:v>2118.9177301130467</c:v>
                </c:pt>
                <c:pt idx="7">
                  <c:v>1152.2311501270856</c:v>
                </c:pt>
                <c:pt idx="8">
                  <c:v>968.06797200000005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4387136"/>
        <c:axId val="354387920"/>
      </c:lineChart>
      <c:catAx>
        <c:axId val="35438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387920"/>
        <c:crosses val="autoZero"/>
        <c:auto val="1"/>
        <c:lblAlgn val="ctr"/>
        <c:lblOffset val="100"/>
        <c:noMultiLvlLbl val="0"/>
      </c:catAx>
      <c:valAx>
        <c:axId val="35438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38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i="0" baseline="0" dirty="0">
                <a:effectLst/>
              </a:rPr>
              <a:t>Valores Executados do FNDCT no Apoio a </a:t>
            </a:r>
            <a:r>
              <a:rPr lang="pt-BR" sz="2400" b="1" i="0" baseline="0" dirty="0" smtClean="0">
                <a:effectLst/>
              </a:rPr>
              <a:t>Empresas</a:t>
            </a:r>
            <a:r>
              <a:rPr lang="pt-BR" sz="2400" b="1" i="0" baseline="0" dirty="0">
                <a:effectLst/>
              </a:rPr>
              <a:t/>
            </a:r>
            <a:br>
              <a:rPr lang="pt-BR" sz="2400" b="1" i="0" baseline="0" dirty="0">
                <a:effectLst/>
              </a:rPr>
            </a:br>
            <a:r>
              <a:rPr lang="pt-BR" sz="2400" b="1" i="0" baseline="0" dirty="0">
                <a:effectLst/>
              </a:rPr>
              <a:t>Exclusive </a:t>
            </a:r>
            <a:r>
              <a:rPr lang="pt-BR" sz="2400" b="1" i="0" baseline="0" dirty="0" smtClean="0">
                <a:effectLst/>
              </a:rPr>
              <a:t>empréstimos</a:t>
            </a:r>
            <a:br>
              <a:rPr lang="pt-BR" sz="2400" b="1" i="0" baseline="0" dirty="0" smtClean="0">
                <a:effectLst/>
              </a:rPr>
            </a:br>
            <a:r>
              <a:rPr lang="pt-BR" sz="1800" b="1" i="0" baseline="0" dirty="0" smtClean="0">
                <a:effectLst/>
              </a:rPr>
              <a:t>(em mil R$ de </a:t>
            </a:r>
            <a:r>
              <a:rPr lang="pt-BR" sz="1800" b="1" i="0" baseline="0" dirty="0" err="1" smtClean="0">
                <a:effectLst/>
              </a:rPr>
              <a:t>jul</a:t>
            </a:r>
            <a:r>
              <a:rPr lang="pt-BR" sz="1800" b="1" i="0" baseline="0" dirty="0" smtClean="0">
                <a:effectLst/>
              </a:rPr>
              <a:t>/16 – valores empenhados </a:t>
            </a:r>
            <a:r>
              <a:rPr lang="pt-BR" sz="1800" b="1" i="0" baseline="0" dirty="0">
                <a:effectLst/>
              </a:rPr>
              <a:t>e limite </a:t>
            </a:r>
            <a:r>
              <a:rPr lang="pt-BR" sz="1800" b="1" i="0" baseline="0" dirty="0" smtClean="0">
                <a:effectLst/>
              </a:rPr>
              <a:t>para </a:t>
            </a:r>
            <a:r>
              <a:rPr lang="pt-BR" sz="1800" b="1" i="0" baseline="0" dirty="0">
                <a:effectLst/>
              </a:rPr>
              <a:t>2016)</a:t>
            </a:r>
            <a:endParaRPr lang="pt-BR" sz="1400" b="1" dirty="0">
              <a:effectLst/>
            </a:endParaRPr>
          </a:p>
        </c:rich>
      </c:tx>
      <c:layout>
        <c:manualLayout>
          <c:xMode val="edge"/>
          <c:yMode val="edge"/>
          <c:x val="0.15503162242841192"/>
          <c:y val="2.5348542458808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Plan5!$B$23</c:f>
              <c:strCache>
                <c:ptCount val="1"/>
                <c:pt idx="0">
                  <c:v>EQUALIZAÇÃO DE JUROS</c:v>
                </c:pt>
              </c:strCache>
            </c:strRef>
          </c:tx>
          <c:spPr>
            <a:ln w="444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Plan5!$C$22:$K$22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Plan5!$C$23:$K$23</c:f>
              <c:numCache>
                <c:formatCode>#,##0.0</c:formatCode>
                <c:ptCount val="9"/>
                <c:pt idx="0">
                  <c:v>149.8475358504725</c:v>
                </c:pt>
                <c:pt idx="1">
                  <c:v>277.82505088972442</c:v>
                </c:pt>
                <c:pt idx="2">
                  <c:v>329.40876108572968</c:v>
                </c:pt>
                <c:pt idx="3">
                  <c:v>274.86895003597726</c:v>
                </c:pt>
                <c:pt idx="4">
                  <c:v>272.99984898279814</c:v>
                </c:pt>
                <c:pt idx="5">
                  <c:v>394.37651122805465</c:v>
                </c:pt>
                <c:pt idx="6">
                  <c:v>251.42168129935519</c:v>
                </c:pt>
                <c:pt idx="7">
                  <c:v>217.02205452265724</c:v>
                </c:pt>
                <c:pt idx="8">
                  <c:v>251.04356100000001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Plan5!$B$24</c:f>
              <c:strCache>
                <c:ptCount val="1"/>
                <c:pt idx="0">
                  <c:v>PARTICIPAÇÃO NO CAPITAL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Plan5!$C$22:$K$22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Plan5!$C$24:$K$24</c:f>
              <c:numCache>
                <c:formatCode>#,##0.0</c:formatCode>
                <c:ptCount val="9"/>
                <c:pt idx="0">
                  <c:v>79.516626339417002</c:v>
                </c:pt>
                <c:pt idx="1">
                  <c:v>66.00221802186843</c:v>
                </c:pt>
                <c:pt idx="2">
                  <c:v>122.80174757223303</c:v>
                </c:pt>
                <c:pt idx="3">
                  <c:v>85.13458043028217</c:v>
                </c:pt>
                <c:pt idx="4">
                  <c:v>131.70725566461201</c:v>
                </c:pt>
                <c:pt idx="5">
                  <c:v>74.105266931370252</c:v>
                </c:pt>
                <c:pt idx="6">
                  <c:v>56.125817723239024</c:v>
                </c:pt>
                <c:pt idx="7">
                  <c:v>54.801059713932659</c:v>
                </c:pt>
                <c:pt idx="8">
                  <c:v>0.21879799999999999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Plan5!$B$25</c:f>
              <c:strCache>
                <c:ptCount val="1"/>
                <c:pt idx="0">
                  <c:v>SUBVENÇÃO ECONÔMICA</c:v>
                </c:pt>
              </c:strCache>
            </c:strRef>
          </c:tx>
          <c:spPr>
            <a:ln w="444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Plan5!$C$22:$K$22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Plan5!$C$25:$K$25</c:f>
              <c:numCache>
                <c:formatCode>#,##0.0</c:formatCode>
                <c:ptCount val="9"/>
                <c:pt idx="0">
                  <c:v>537.18360253144829</c:v>
                </c:pt>
                <c:pt idx="1">
                  <c:v>367.37547373766211</c:v>
                </c:pt>
                <c:pt idx="2">
                  <c:v>806.50300806645532</c:v>
                </c:pt>
                <c:pt idx="3">
                  <c:v>483.24328512221319</c:v>
                </c:pt>
                <c:pt idx="4">
                  <c:v>216.09734057438749</c:v>
                </c:pt>
                <c:pt idx="5">
                  <c:v>441.36376183236723</c:v>
                </c:pt>
                <c:pt idx="6">
                  <c:v>195.81863867825663</c:v>
                </c:pt>
                <c:pt idx="7">
                  <c:v>160.41853399727248</c:v>
                </c:pt>
                <c:pt idx="8">
                  <c:v>82.207437999999996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Plan5!$B$26</c:f>
              <c:strCache>
                <c:ptCount val="1"/>
                <c:pt idx="0">
                  <c:v>Apoio a Empresas</c:v>
                </c:pt>
              </c:strCache>
            </c:strRef>
          </c:tx>
          <c:spPr>
            <a:ln w="444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Plan5!$C$22:$K$22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Plan5!$C$26:$K$26</c:f>
              <c:numCache>
                <c:formatCode>#,##0.0</c:formatCode>
                <c:ptCount val="9"/>
                <c:pt idx="0">
                  <c:v>766.54776472133778</c:v>
                </c:pt>
                <c:pt idx="1">
                  <c:v>711.20274264925501</c:v>
                </c:pt>
                <c:pt idx="2">
                  <c:v>1258.713516724418</c:v>
                </c:pt>
                <c:pt idx="3">
                  <c:v>843.2468155884726</c:v>
                </c:pt>
                <c:pt idx="4">
                  <c:v>620.80444522179766</c:v>
                </c:pt>
                <c:pt idx="5">
                  <c:v>909.84553999179218</c:v>
                </c:pt>
                <c:pt idx="6">
                  <c:v>503.36613770085091</c:v>
                </c:pt>
                <c:pt idx="7">
                  <c:v>432.24164823386241</c:v>
                </c:pt>
                <c:pt idx="8">
                  <c:v>333.46979699999997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4380864"/>
        <c:axId val="354381256"/>
      </c:lineChart>
      <c:catAx>
        <c:axId val="35438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381256"/>
        <c:crosses val="autoZero"/>
        <c:auto val="1"/>
        <c:lblAlgn val="ctr"/>
        <c:lblOffset val="100"/>
        <c:noMultiLvlLbl val="0"/>
      </c:catAx>
      <c:valAx>
        <c:axId val="35438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38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/>
              <a:t>FNDCT </a:t>
            </a:r>
            <a:r>
              <a:rPr lang="pt-BR" sz="2400" b="1" dirty="0" smtClean="0"/>
              <a:t>“Ciência”</a:t>
            </a:r>
          </a:p>
          <a:p>
            <a:pPr>
              <a:defRPr/>
            </a:pPr>
            <a:r>
              <a:rPr lang="pt-BR" sz="2400" b="1" dirty="0" smtClean="0"/>
              <a:t>(exclusive empréstimos e apoio a empresas)</a:t>
            </a: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1800" b="1" dirty="0" smtClean="0"/>
              <a:t>(valores </a:t>
            </a:r>
            <a:r>
              <a:rPr lang="pt-BR" sz="1800" b="1" dirty="0"/>
              <a:t>empenhados e limite para 2016 </a:t>
            </a:r>
            <a:r>
              <a:rPr lang="pt-BR" sz="1800" b="1" dirty="0" smtClean="0"/>
              <a:t>- em mil R$ de </a:t>
            </a:r>
            <a:r>
              <a:rPr lang="pt-BR" sz="1800" b="1" dirty="0" err="1" smtClean="0"/>
              <a:t>jul</a:t>
            </a:r>
            <a:r>
              <a:rPr lang="pt-BR" sz="1800" b="1" dirty="0" smtClean="0"/>
              <a:t>/2016)</a:t>
            </a:r>
            <a:endParaRPr lang="pt-BR" sz="2400" b="1" dirty="0"/>
          </a:p>
        </c:rich>
      </c:tx>
      <c:layout>
        <c:manualLayout>
          <c:xMode val="edge"/>
          <c:yMode val="edge"/>
          <c:x val="0.13565835347929578"/>
          <c:y val="2.746092099704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Plan5!$B$29</c:f>
              <c:strCache>
                <c:ptCount val="1"/>
                <c:pt idx="0">
                  <c:v>FNDCT Ciência</c:v>
                </c:pt>
              </c:strCache>
            </c:strRef>
          </c:tx>
          <c:spPr>
            <a:ln w="444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Plan5!$C$28:$K$28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Plan5!$C$29:$K$29</c:f>
              <c:numCache>
                <c:formatCode>#,##0.0</c:formatCode>
                <c:ptCount val="9"/>
                <c:pt idx="0">
                  <c:v>2180.4603508571804</c:v>
                </c:pt>
                <c:pt idx="1">
                  <c:v>2069.5365398925178</c:v>
                </c:pt>
                <c:pt idx="2">
                  <c:v>2876.7104423959231</c:v>
                </c:pt>
                <c:pt idx="3">
                  <c:v>1994.4846110491783</c:v>
                </c:pt>
                <c:pt idx="4">
                  <c:v>2166.4877755497841</c:v>
                </c:pt>
                <c:pt idx="5">
                  <c:v>2565.9118390195122</c:v>
                </c:pt>
                <c:pt idx="6">
                  <c:v>1615.5515924121962</c:v>
                </c:pt>
                <c:pt idx="7">
                  <c:v>719.98950189322341</c:v>
                </c:pt>
                <c:pt idx="8">
                  <c:v>634.59817500000008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4386352"/>
        <c:axId val="354386744"/>
      </c:lineChart>
      <c:catAx>
        <c:axId val="35438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386744"/>
        <c:crosses val="autoZero"/>
        <c:auto val="1"/>
        <c:lblAlgn val="ctr"/>
        <c:lblOffset val="100"/>
        <c:noMultiLvlLbl val="0"/>
      </c:catAx>
      <c:valAx>
        <c:axId val="35438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38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9321-95C4-4537-9D89-799D1ECA1239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AAD4C-66D4-4E77-A513-ED675EFDE0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05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9421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5308593-65E2-476A-BB34-CA1F9B6F36A8}" type="slidenum">
              <a:rPr lang="pt-BR" altLang="pt-BR" sz="1300"/>
              <a:pPr algn="r" eaLnBrk="1" hangingPunct="1"/>
              <a:t>2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297951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0D58ABE-7C3A-4192-A3E0-A2AA5353CE53}" type="slidenum">
              <a:rPr lang="pt-BR" altLang="en-US" sz="1300"/>
              <a:pPr algn="r" eaLnBrk="1" hangingPunct="1"/>
              <a:t>16</a:t>
            </a:fld>
            <a:endParaRPr lang="pt-BR" altLang="en-US" sz="1300"/>
          </a:p>
        </p:txBody>
      </p:sp>
    </p:spTree>
    <p:extLst>
      <p:ext uri="{BB962C8B-B14F-4D97-AF65-F5344CB8AC3E}">
        <p14:creationId xmlns:p14="http://schemas.microsoft.com/office/powerpoint/2010/main" val="64274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9421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5308593-65E2-476A-BB34-CA1F9B6F36A8}" type="slidenum">
              <a:rPr lang="pt-BR" altLang="pt-BR" sz="1300"/>
              <a:pPr algn="r" eaLnBrk="1" hangingPunct="1"/>
              <a:t>17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266662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9421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5308593-65E2-476A-BB34-CA1F9B6F36A8}" type="slidenum">
              <a:rPr lang="pt-BR" altLang="pt-BR" sz="1300"/>
              <a:pPr algn="r" eaLnBrk="1" hangingPunct="1"/>
              <a:t>18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138913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9421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5308593-65E2-476A-BB34-CA1F9B6F36A8}" type="slidenum">
              <a:rPr lang="pt-BR" altLang="pt-BR" sz="1300"/>
              <a:pPr algn="r" eaLnBrk="1" hangingPunct="1"/>
              <a:t>19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57647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9421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5308593-65E2-476A-BB34-CA1F9B6F36A8}" type="slidenum">
              <a:rPr lang="pt-BR" altLang="pt-BR" sz="1300"/>
              <a:pPr algn="r" eaLnBrk="1" hangingPunct="1"/>
              <a:t>20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32285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0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383" y="2539946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1" y="781437"/>
            <a:ext cx="10058400" cy="3566160"/>
          </a:xfrm>
        </p:spPr>
        <p:txBody>
          <a:bodyPr>
            <a:normAutofit/>
          </a:bodyPr>
          <a:lstStyle/>
          <a:p>
            <a:r>
              <a:rPr lang="pt-BR" sz="7200" b="1" dirty="0">
                <a:latin typeface="+mn-lt"/>
              </a:rPr>
              <a:t>O FNDCT e a Reforma do </a:t>
            </a:r>
            <a:r>
              <a:rPr lang="pt-BR" sz="7200" b="1" dirty="0" smtClean="0">
                <a:latin typeface="+mn-lt"/>
              </a:rPr>
              <a:t>Financiamento de CT&amp;I</a:t>
            </a:r>
            <a:endParaRPr lang="pt-BR" sz="72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35501"/>
            <a:ext cx="10058400" cy="1143000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Carlos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américo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Pacheco –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fapesP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Brasília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novembro de 2016</a:t>
            </a: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Comissão CCT do senado federal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10726"/>
              </p:ext>
            </p:extLst>
          </p:nvPr>
        </p:nvGraphicFramePr>
        <p:xfrm>
          <a:off x="2136162" y="53788"/>
          <a:ext cx="10001739" cy="6294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15154" y="929768"/>
            <a:ext cx="1728908" cy="37856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Fortes oscilações dos valores executados, muito em função das variações no valor executado no FNDCT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719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13801"/>
              </p:ext>
            </p:extLst>
          </p:nvPr>
        </p:nvGraphicFramePr>
        <p:xfrm>
          <a:off x="2181069" y="0"/>
          <a:ext cx="10010931" cy="629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22649" y="331778"/>
            <a:ext cx="1845994" cy="56323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Receitas dos Fundos Setoriais crescentes, mesmo após a mudança das regras do </a:t>
            </a:r>
            <a:r>
              <a:rPr lang="pt-BR" sz="2400" b="1" dirty="0" err="1" smtClean="0"/>
              <a:t>CTPetro</a:t>
            </a:r>
            <a:r>
              <a:rPr lang="pt-BR" sz="2400" b="1" dirty="0" smtClean="0"/>
              <a:t>.</a:t>
            </a:r>
          </a:p>
          <a:p>
            <a:r>
              <a:rPr lang="pt-BR" sz="2400" b="1" dirty="0" smtClean="0"/>
              <a:t>Pós 2007, uso do FNDCT para inversões financeiras (</a:t>
            </a:r>
            <a:r>
              <a:rPr lang="pt-BR" sz="2400" b="1" i="1" dirty="0" err="1" smtClean="0"/>
              <a:t>funding</a:t>
            </a:r>
            <a:r>
              <a:rPr lang="pt-BR" sz="2400" b="1" dirty="0" smtClean="0"/>
              <a:t> para crédito)</a:t>
            </a:r>
            <a:endParaRPr lang="pt-BR" sz="2400" b="1" dirty="0"/>
          </a:p>
        </p:txBody>
      </p:sp>
      <p:sp>
        <p:nvSpPr>
          <p:cNvPr id="4" name="Seta para a direita 3"/>
          <p:cNvSpPr/>
          <p:nvPr/>
        </p:nvSpPr>
        <p:spPr>
          <a:xfrm>
            <a:off x="1888760" y="4886793"/>
            <a:ext cx="3200400" cy="24733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7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342709"/>
              </p:ext>
            </p:extLst>
          </p:nvPr>
        </p:nvGraphicFramePr>
        <p:xfrm>
          <a:off x="2083633" y="0"/>
          <a:ext cx="10108367" cy="62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30144" y="893910"/>
            <a:ext cx="1748557" cy="48936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Efeitos do Ciências sem Fronteiras na execução do FNCDT.</a:t>
            </a:r>
          </a:p>
          <a:p>
            <a:r>
              <a:rPr lang="pt-BR" sz="2400" b="1" dirty="0" smtClean="0"/>
              <a:t>Em 2013 mais de 1/3 do FNDCT alocado ao </a:t>
            </a:r>
            <a:r>
              <a:rPr lang="pt-BR" sz="2400" b="1" dirty="0" err="1" smtClean="0"/>
              <a:t>CsF</a:t>
            </a:r>
            <a:r>
              <a:rPr lang="pt-BR" sz="2400" b="1" dirty="0" smtClean="0"/>
              <a:t>, em 2015 mais de 40%.</a:t>
            </a:r>
            <a:endParaRPr lang="pt-BR" sz="2400" b="1" dirty="0"/>
          </a:p>
        </p:txBody>
      </p:sp>
      <p:sp>
        <p:nvSpPr>
          <p:cNvPr id="4" name="Seta para a direita 3"/>
          <p:cNvSpPr/>
          <p:nvPr/>
        </p:nvSpPr>
        <p:spPr>
          <a:xfrm>
            <a:off x="1836295" y="4751882"/>
            <a:ext cx="6513226" cy="2173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0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552784"/>
              </p:ext>
            </p:extLst>
          </p:nvPr>
        </p:nvGraphicFramePr>
        <p:xfrm>
          <a:off x="2113613" y="0"/>
          <a:ext cx="10078387" cy="638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64892" y="938881"/>
            <a:ext cx="1843790" cy="45243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Forte redução do apoio a empresas após 2010.</a:t>
            </a:r>
          </a:p>
          <a:p>
            <a:endParaRPr lang="pt-BR" sz="2400" b="1" dirty="0"/>
          </a:p>
          <a:p>
            <a:r>
              <a:rPr lang="pt-BR" sz="2400" b="1" dirty="0" smtClean="0"/>
              <a:t>Grande instabilidade e queda nos valores da subvenção econômica. 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1873770" y="2136098"/>
            <a:ext cx="3028014" cy="1873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3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669891"/>
              </p:ext>
            </p:extLst>
          </p:nvPr>
        </p:nvGraphicFramePr>
        <p:xfrm>
          <a:off x="2211049" y="0"/>
          <a:ext cx="9980951" cy="637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12425" y="938881"/>
            <a:ext cx="2008682" cy="41549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Forte redução do apoio a “ciência” após 2013.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Limites decrescentes, com restos a pagar e compromissos crescentes.</a:t>
            </a:r>
            <a:endParaRPr lang="pt-BR" sz="2400" b="1" dirty="0"/>
          </a:p>
        </p:txBody>
      </p:sp>
      <p:sp>
        <p:nvSpPr>
          <p:cNvPr id="4" name="Seta para a direita 3"/>
          <p:cNvSpPr/>
          <p:nvPr/>
        </p:nvSpPr>
        <p:spPr>
          <a:xfrm>
            <a:off x="1858780" y="2286000"/>
            <a:ext cx="3005528" cy="2023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4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 rotWithShape="1">
          <a:blip r:embed="rId2"/>
          <a:srcRect t="16790" b="-12031"/>
          <a:stretch/>
        </p:blipFill>
        <p:spPr>
          <a:xfrm>
            <a:off x="3196281" y="1289860"/>
            <a:ext cx="8517923" cy="576000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4" name="CaixaDeTexto 3"/>
          <p:cNvSpPr txBox="1"/>
          <p:nvPr/>
        </p:nvSpPr>
        <p:spPr>
          <a:xfrm>
            <a:off x="352816" y="1159368"/>
            <a:ext cx="2678707" cy="45243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Evolução dos restos a Pagar do FNDCT: em 2014 e 2105, os restos a pagar são quase 2,5 vezes maiores que a média do período 2008-2012, comprometendo a execução orçamentária dos anos seguintes.</a:t>
            </a:r>
            <a:endParaRPr lang="pt-BR" sz="2400" b="1" dirty="0"/>
          </a:p>
        </p:txBody>
      </p:sp>
      <p:grpSp>
        <p:nvGrpSpPr>
          <p:cNvPr id="5" name="Agrupar 7"/>
          <p:cNvGrpSpPr/>
          <p:nvPr/>
        </p:nvGrpSpPr>
        <p:grpSpPr>
          <a:xfrm>
            <a:off x="4062335" y="200076"/>
            <a:ext cx="6390222" cy="701101"/>
            <a:chOff x="552000" y="1638935"/>
            <a:chExt cx="6390222" cy="701101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000" y="1638935"/>
              <a:ext cx="6390222" cy="701101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775311" y="1705787"/>
              <a:ext cx="5943600" cy="567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85000"/>
                </a:lnSpc>
                <a:spcBef>
                  <a:spcPct val="0"/>
                </a:spcBef>
              </a:pPr>
              <a:r>
                <a:rPr lang="pt-BR" sz="3600" b="1" spc="-50" dirty="0" smtClean="0">
                  <a:solidFill>
                    <a:srgbClr val="FFFFFF"/>
                  </a:solidFill>
                  <a:latin typeface="+mj-lt"/>
                  <a:ea typeface="+mj-ea"/>
                  <a:cs typeface="+mj-cs"/>
                </a:rPr>
                <a:t>Restos a Pagar</a:t>
              </a:r>
              <a:endParaRPr lang="pt-BR" sz="36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8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7D67AEE-5A73-4FC3-8D74-8A0FCE173F55}" type="slidenum">
              <a:rPr lang="pt-BR" altLang="en-US" sz="180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pt-BR" altLang="en-US" sz="1800"/>
          </a:p>
        </p:txBody>
      </p:sp>
      <p:sp>
        <p:nvSpPr>
          <p:cNvPr id="5" name="Rectangle 4"/>
          <p:cNvSpPr/>
          <p:nvPr/>
        </p:nvSpPr>
        <p:spPr bwMode="auto">
          <a:xfrm>
            <a:off x="1847850" y="200390"/>
            <a:ext cx="8496300" cy="6985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rebuchet MS" pitchFamily="34" charset="0"/>
            </a:endParaRPr>
          </a:p>
        </p:txBody>
      </p:sp>
      <p:sp>
        <p:nvSpPr>
          <p:cNvPr id="41988" name="Título 1"/>
          <p:cNvSpPr>
            <a:spLocks noGrp="1"/>
          </p:cNvSpPr>
          <p:nvPr>
            <p:ph type="title" idx="4294967295"/>
          </p:nvPr>
        </p:nvSpPr>
        <p:spPr>
          <a:xfrm>
            <a:off x="1774825" y="240838"/>
            <a:ext cx="8642350" cy="654050"/>
          </a:xfrm>
        </p:spPr>
        <p:txBody>
          <a:bodyPr anchor="t">
            <a:normAutofit/>
          </a:bodyPr>
          <a:lstStyle/>
          <a:p>
            <a:pPr algn="ctr"/>
            <a:r>
              <a:rPr lang="pt-BR" altLang="en-US" sz="3600" b="1" dirty="0" smtClean="0">
                <a:solidFill>
                  <a:srgbClr val="FFFFFF"/>
                </a:solidFill>
              </a:rPr>
              <a:t>Renúncia Fiscal: Outro lado do Problema</a:t>
            </a:r>
            <a:endParaRPr lang="pt-BR" alt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814" y="935336"/>
            <a:ext cx="11849724" cy="5383241"/>
          </a:xfrm>
          <a:prstGeom prst="rect">
            <a:avLst/>
          </a:prstGeom>
          <a:solidFill>
            <a:srgbClr val="FFF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pt-BR" altLang="pt-BR" sz="2000">
              <a:solidFill>
                <a:srgbClr val="034EA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0084" y="6217733"/>
            <a:ext cx="11187037" cy="6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2230" y="1019812"/>
            <a:ext cx="11422504" cy="3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3" y="1328559"/>
            <a:ext cx="6726892" cy="462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1"/>
          <p:cNvSpPr txBox="1">
            <a:spLocks noChangeArrowheads="1"/>
          </p:cNvSpPr>
          <p:nvPr/>
        </p:nvSpPr>
        <p:spPr bwMode="auto">
          <a:xfrm>
            <a:off x="7285220" y="1297827"/>
            <a:ext cx="4549514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pt-BR" altLang="en-US" sz="2400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altLang="en-US" sz="2400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Rever o financiamento implica em rever também os incentivos fiscais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pt-BR" altLang="en-US" sz="2400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C</a:t>
            </a:r>
            <a:r>
              <a:rPr lang="pt-BR" altLang="en-US" sz="2400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oncentração dos incentivos </a:t>
            </a:r>
            <a:r>
              <a:rPr lang="pt-BR" altLang="en-US" sz="2400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na </a:t>
            </a:r>
            <a:r>
              <a:rPr lang="pt-BR" altLang="en-US" sz="2400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Informática (regional</a:t>
            </a:r>
            <a:r>
              <a:rPr lang="pt-BR" altLang="en-US" sz="2400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</a:t>
            </a:r>
            <a:endParaRPr lang="pt-BR" altLang="en-US" sz="2400" dirty="0">
              <a:solidFill>
                <a:srgbClr val="034EA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pt-BR" altLang="en-US" sz="2400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Concentração em </a:t>
            </a:r>
            <a:r>
              <a:rPr lang="pt-BR" altLang="en-US" sz="2400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grandes </a:t>
            </a:r>
            <a:r>
              <a:rPr lang="pt-BR" altLang="en-US" sz="2400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</a:t>
            </a:r>
            <a:r>
              <a:rPr lang="pt-BR" altLang="en-US" sz="2400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mpresas e dificuldades para as PME (lucro </a:t>
            </a:r>
            <a:r>
              <a:rPr lang="pt-BR" altLang="en-US" sz="2400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real)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pt-BR" altLang="en-US" sz="2400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Subvenção </a:t>
            </a:r>
            <a:r>
              <a:rPr lang="pt-BR" altLang="en-US" sz="2400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muito </a:t>
            </a:r>
            <a:r>
              <a:rPr lang="pt-BR" altLang="en-US" sz="2400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reduzida e instável (apoio direto</a:t>
            </a:r>
            <a:r>
              <a:rPr lang="pt-BR" altLang="en-US" sz="2400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pt-BR" altLang="en-US" sz="2400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altLang="en-US" sz="2400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Ameaças do ajuste e do Painel da OMC sobre incentivos</a:t>
            </a:r>
            <a:endParaRPr lang="pt-BR" altLang="en-US" sz="2400" dirty="0">
              <a:solidFill>
                <a:srgbClr val="034EA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2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Número de Slide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66024E-B0B3-4D5F-9342-06081971FF97}" type="slidenum">
              <a:rPr lang="pt-BR" altLang="pt-BR" sz="180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pt-BR" altLang="pt-BR" sz="1800"/>
          </a:p>
        </p:txBody>
      </p:sp>
      <p:sp>
        <p:nvSpPr>
          <p:cNvPr id="5" name="Rectangle 4"/>
          <p:cNvSpPr/>
          <p:nvPr/>
        </p:nvSpPr>
        <p:spPr bwMode="auto">
          <a:xfrm>
            <a:off x="1847850" y="141717"/>
            <a:ext cx="8496300" cy="6985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rebuchet MS" pitchFamily="34" charset="0"/>
            </a:endParaRPr>
          </a:p>
        </p:txBody>
      </p:sp>
      <p:sp>
        <p:nvSpPr>
          <p:cNvPr id="93188" name="Título 1"/>
          <p:cNvSpPr>
            <a:spLocks noGrp="1"/>
          </p:cNvSpPr>
          <p:nvPr>
            <p:ph type="title" idx="4294967295"/>
          </p:nvPr>
        </p:nvSpPr>
        <p:spPr>
          <a:xfrm>
            <a:off x="1947212" y="299029"/>
            <a:ext cx="8642350" cy="654050"/>
          </a:xfrm>
        </p:spPr>
        <p:txBody>
          <a:bodyPr anchor="t">
            <a:normAutofit/>
          </a:bodyPr>
          <a:lstStyle/>
          <a:p>
            <a:pPr algn="ctr"/>
            <a:r>
              <a:rPr lang="pt-BR" altLang="pt-BR" sz="3600" b="1" dirty="0" smtClean="0">
                <a:solidFill>
                  <a:srgbClr val="FFFFFF"/>
                </a:solidFill>
              </a:rPr>
              <a:t>Reforma </a:t>
            </a:r>
            <a:r>
              <a:rPr lang="pt-BR" altLang="pt-BR" sz="3600" b="1" dirty="0">
                <a:solidFill>
                  <a:srgbClr val="FFFFFF"/>
                </a:solidFill>
              </a:rPr>
              <a:t>do </a:t>
            </a:r>
            <a:r>
              <a:rPr lang="pt-BR" altLang="pt-BR" sz="3600" b="1" dirty="0" smtClean="0">
                <a:solidFill>
                  <a:srgbClr val="FFFFFF"/>
                </a:solidFill>
              </a:rPr>
              <a:t>Financiamento: Crédito</a:t>
            </a:r>
            <a:endParaRPr lang="pt-BR" altLang="pt-BR" sz="36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656" y="1031875"/>
            <a:ext cx="11325069" cy="5113337"/>
          </a:xfrm>
          <a:prstGeom prst="rect">
            <a:avLst/>
          </a:prstGeom>
          <a:solidFill>
            <a:srgbClr val="FFF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914400" lvl="1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Segmentar a estrutura de financiamento e evitar a competição entre recursos de fomento, subvenção e crédito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Crédito: fonte estável para o ‘</a:t>
            </a:r>
            <a:r>
              <a:rPr lang="pt-BR" altLang="pt-BR" i="1" dirty="0" err="1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funding</a:t>
            </a: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’ das operações de crédito</a:t>
            </a:r>
          </a:p>
          <a:p>
            <a:pPr marL="1371600" lvl="2" indent="-514350">
              <a:lnSpc>
                <a:spcPct val="110000"/>
              </a:lnSpc>
              <a:buFont typeface="+mj-lt"/>
              <a:buAutoNum type="romanL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Mobilizar Reservas de contingência</a:t>
            </a:r>
          </a:p>
          <a:p>
            <a:pPr marL="1371600" lvl="2" indent="-514350">
              <a:lnSpc>
                <a:spcPct val="110000"/>
              </a:lnSpc>
              <a:buFont typeface="+mj-lt"/>
              <a:buAutoNum type="romanL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Poupança compulsória</a:t>
            </a:r>
            <a:endParaRPr lang="pt-BR" altLang="pt-BR" dirty="0">
              <a:solidFill>
                <a:srgbClr val="034EA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Aprimorar o marco </a:t>
            </a:r>
            <a:r>
              <a:rPr lang="pt-BR" altLang="pt-BR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regulatório e institucional </a:t>
            </a: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do </a:t>
            </a:r>
            <a:r>
              <a:rPr lang="pt-BR" altLang="pt-BR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mercado de </a:t>
            </a: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Venture: ‘</a:t>
            </a:r>
            <a:r>
              <a:rPr lang="pt-BR" altLang="pt-BR" i="1" dirty="0" err="1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funding</a:t>
            </a: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’, segurança </a:t>
            </a:r>
            <a:r>
              <a:rPr lang="pt-BR" altLang="pt-BR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jurídica </a:t>
            </a: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investimentos</a:t>
            </a: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  <a:endParaRPr lang="pt-BR" altLang="pt-BR" dirty="0">
              <a:solidFill>
                <a:srgbClr val="034EA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Recursos estáveis e transparentes para equalização de taxas de juros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Flexibilizar/criar alternativas para as garantias </a:t>
            </a:r>
            <a:r>
              <a:rPr lang="pt-BR" altLang="pt-BR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 acesso ao </a:t>
            </a: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crédito</a:t>
            </a:r>
            <a:endParaRPr lang="pt-BR" altLang="pt-BR" dirty="0">
              <a:solidFill>
                <a:srgbClr val="034EA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74826" y="6372225"/>
            <a:ext cx="84248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46262" y="1189467"/>
            <a:ext cx="84978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864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Número de Slide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66024E-B0B3-4D5F-9342-06081971FF97}" type="slidenum">
              <a:rPr lang="pt-BR" altLang="pt-BR" sz="180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pt-BR" altLang="pt-BR" sz="1800"/>
          </a:p>
        </p:txBody>
      </p:sp>
      <p:sp>
        <p:nvSpPr>
          <p:cNvPr id="5" name="Rectangle 4"/>
          <p:cNvSpPr/>
          <p:nvPr/>
        </p:nvSpPr>
        <p:spPr bwMode="auto">
          <a:xfrm>
            <a:off x="1847850" y="141717"/>
            <a:ext cx="8496300" cy="6985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rebuchet MS" pitchFamily="34" charset="0"/>
            </a:endParaRPr>
          </a:p>
        </p:txBody>
      </p:sp>
      <p:sp>
        <p:nvSpPr>
          <p:cNvPr id="93188" name="Título 1"/>
          <p:cNvSpPr>
            <a:spLocks noGrp="1"/>
          </p:cNvSpPr>
          <p:nvPr>
            <p:ph type="title" idx="4294967295"/>
          </p:nvPr>
        </p:nvSpPr>
        <p:spPr>
          <a:xfrm>
            <a:off x="1947212" y="299029"/>
            <a:ext cx="8642350" cy="654050"/>
          </a:xfrm>
        </p:spPr>
        <p:txBody>
          <a:bodyPr anchor="t">
            <a:normAutofit/>
          </a:bodyPr>
          <a:lstStyle/>
          <a:p>
            <a:pPr algn="ctr"/>
            <a:r>
              <a:rPr lang="pt-BR" altLang="pt-BR" sz="3600" b="1" dirty="0" smtClean="0">
                <a:solidFill>
                  <a:srgbClr val="FFFFFF"/>
                </a:solidFill>
              </a:rPr>
              <a:t>Reforma </a:t>
            </a:r>
            <a:r>
              <a:rPr lang="pt-BR" altLang="pt-BR" sz="3600" b="1" dirty="0">
                <a:solidFill>
                  <a:srgbClr val="FFFFFF"/>
                </a:solidFill>
              </a:rPr>
              <a:t>do </a:t>
            </a:r>
            <a:r>
              <a:rPr lang="pt-BR" altLang="pt-BR" sz="3600" b="1" dirty="0" smtClean="0">
                <a:solidFill>
                  <a:srgbClr val="FFFFFF"/>
                </a:solidFill>
              </a:rPr>
              <a:t>Financiamento: Fomento</a:t>
            </a:r>
            <a:endParaRPr lang="pt-BR" altLang="pt-BR" sz="36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656" y="1031875"/>
            <a:ext cx="11325069" cy="5113337"/>
          </a:xfrm>
          <a:prstGeom prst="rect">
            <a:avLst/>
          </a:prstGeom>
          <a:solidFill>
            <a:srgbClr val="FFF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914400" lvl="1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Liquidar os Compromissos Assumidos (restos a pagar)</a:t>
            </a:r>
          </a:p>
          <a:p>
            <a:pPr marL="1314450" lvl="2" indent="-457200">
              <a:lnSpc>
                <a:spcPct val="110000"/>
              </a:lnSpc>
              <a:buFont typeface="+mj-lt"/>
              <a:buAutoNum type="romanL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Receitas extraordinárias</a:t>
            </a:r>
          </a:p>
          <a:p>
            <a:pPr marL="1314450" lvl="2" indent="-457200">
              <a:lnSpc>
                <a:spcPct val="110000"/>
              </a:lnSpc>
              <a:buFont typeface="+mj-lt"/>
              <a:buAutoNum type="romanL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Cancelar compromissos insustentáveis</a:t>
            </a:r>
            <a:endParaRPr lang="pt-BR" altLang="pt-BR" dirty="0">
              <a:solidFill>
                <a:srgbClr val="034EA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Reestruturar os Fundos Setoriais</a:t>
            </a:r>
          </a:p>
          <a:p>
            <a:pPr marL="1371600" lvl="2" indent="-514350">
              <a:lnSpc>
                <a:spcPct val="110000"/>
              </a:lnSpc>
              <a:buFont typeface="+mj-lt"/>
              <a:buAutoNum type="romanL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Comitês Representativos (apoio dos setores)</a:t>
            </a:r>
          </a:p>
          <a:p>
            <a:pPr marL="1371600" lvl="2" indent="-514350">
              <a:lnSpc>
                <a:spcPct val="110000"/>
              </a:lnSpc>
              <a:buFont typeface="+mj-lt"/>
              <a:buAutoNum type="romanL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Consolidar Fundos (menor número) e </a:t>
            </a: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acabar </a:t>
            </a: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com as Ações Transversais</a:t>
            </a:r>
          </a:p>
          <a:p>
            <a:pPr marL="1371600" lvl="2" indent="-514350">
              <a:lnSpc>
                <a:spcPct val="110000"/>
              </a:lnSpc>
              <a:buFont typeface="+mj-lt"/>
              <a:buAutoNum type="romanL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Identificar Receitas Novas: a exemplo da CIDE sobre remessas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Articular os Fundos com ações/compromissos das agências reguladoras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Definir limites máximos das Reservas de Contingências (legalidade ou legitimidade do uso das receitas para despesas de natureza diversa)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Ampliar o impacto das ações (menor pulverização e evitar o uso indiscriminado dos fundos para qualquer despesa)</a:t>
            </a:r>
            <a:endParaRPr lang="pt-BR" altLang="pt-BR" dirty="0">
              <a:solidFill>
                <a:srgbClr val="034EA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74826" y="6372225"/>
            <a:ext cx="84248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46262" y="1189467"/>
            <a:ext cx="84978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921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Número de Slide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66024E-B0B3-4D5F-9342-06081971FF97}" type="slidenum">
              <a:rPr lang="pt-BR" altLang="pt-BR" sz="180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pt-BR" altLang="pt-BR" sz="1800"/>
          </a:p>
        </p:txBody>
      </p:sp>
      <p:sp>
        <p:nvSpPr>
          <p:cNvPr id="5" name="Rectangle 4"/>
          <p:cNvSpPr/>
          <p:nvPr/>
        </p:nvSpPr>
        <p:spPr bwMode="auto">
          <a:xfrm>
            <a:off x="1847850" y="141717"/>
            <a:ext cx="8496300" cy="6985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rebuchet MS" pitchFamily="34" charset="0"/>
            </a:endParaRPr>
          </a:p>
        </p:txBody>
      </p:sp>
      <p:sp>
        <p:nvSpPr>
          <p:cNvPr id="93188" name="Título 1"/>
          <p:cNvSpPr>
            <a:spLocks noGrp="1"/>
          </p:cNvSpPr>
          <p:nvPr>
            <p:ph type="title" idx="4294967295"/>
          </p:nvPr>
        </p:nvSpPr>
        <p:spPr>
          <a:xfrm>
            <a:off x="1947212" y="299029"/>
            <a:ext cx="8642350" cy="654050"/>
          </a:xfrm>
        </p:spPr>
        <p:txBody>
          <a:bodyPr anchor="t">
            <a:normAutofit/>
          </a:bodyPr>
          <a:lstStyle/>
          <a:p>
            <a:pPr algn="ctr"/>
            <a:r>
              <a:rPr lang="pt-BR" altLang="pt-BR" sz="3600" b="1" dirty="0" smtClean="0">
                <a:solidFill>
                  <a:srgbClr val="FFFFFF"/>
                </a:solidFill>
              </a:rPr>
              <a:t>Reforma </a:t>
            </a:r>
            <a:r>
              <a:rPr lang="pt-BR" altLang="pt-BR" sz="3600" b="1" dirty="0">
                <a:solidFill>
                  <a:srgbClr val="FFFFFF"/>
                </a:solidFill>
              </a:rPr>
              <a:t>do </a:t>
            </a:r>
            <a:r>
              <a:rPr lang="pt-BR" altLang="pt-BR" sz="3600" b="1" dirty="0" smtClean="0">
                <a:solidFill>
                  <a:srgbClr val="FFFFFF"/>
                </a:solidFill>
              </a:rPr>
              <a:t>Financiamento: Subvenção</a:t>
            </a:r>
            <a:endParaRPr lang="pt-BR" altLang="pt-BR" sz="36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656" y="1031875"/>
            <a:ext cx="11325069" cy="5113337"/>
          </a:xfrm>
          <a:prstGeom prst="rect">
            <a:avLst/>
          </a:prstGeom>
          <a:solidFill>
            <a:srgbClr val="FFF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914400" lvl="1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Atentar para o possível forte impacto negativo do painel da OMC sobre Inova Auto, Lei de Informática e Lei do Bem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Rever os incentivos fiscais concedidos para aumentar a eficiência do gasto, ampliar o número de benificiários e impactar a cadeia de valor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Segregar os valores de subvenção (inclusive </a:t>
            </a:r>
            <a:r>
              <a:rPr lang="pt-BR" altLang="pt-BR" dirty="0" err="1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Embrapi</a:t>
            </a: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) e definir fontes próprias para este tipo de dispêndio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74826" y="6372225"/>
            <a:ext cx="84248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46262" y="1189467"/>
            <a:ext cx="84978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689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Número de Slide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66024E-B0B3-4D5F-9342-06081971FF97}" type="slidenum">
              <a:rPr lang="pt-BR" altLang="pt-BR" sz="18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pt-BR" altLang="pt-BR" sz="1800"/>
          </a:p>
        </p:txBody>
      </p:sp>
      <p:sp>
        <p:nvSpPr>
          <p:cNvPr id="5" name="Rectangle 4"/>
          <p:cNvSpPr/>
          <p:nvPr/>
        </p:nvSpPr>
        <p:spPr bwMode="auto">
          <a:xfrm>
            <a:off x="1847850" y="141717"/>
            <a:ext cx="8496300" cy="6985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rebuchet MS" pitchFamily="34" charset="0"/>
            </a:endParaRPr>
          </a:p>
        </p:txBody>
      </p:sp>
      <p:sp>
        <p:nvSpPr>
          <p:cNvPr id="93188" name="Título 1"/>
          <p:cNvSpPr>
            <a:spLocks noGrp="1"/>
          </p:cNvSpPr>
          <p:nvPr>
            <p:ph type="title" idx="4294967295"/>
          </p:nvPr>
        </p:nvSpPr>
        <p:spPr>
          <a:xfrm>
            <a:off x="1947212" y="299029"/>
            <a:ext cx="8642350" cy="654050"/>
          </a:xfrm>
        </p:spPr>
        <p:txBody>
          <a:bodyPr anchor="t"/>
          <a:lstStyle/>
          <a:p>
            <a:r>
              <a:rPr lang="pt-BR" altLang="pt-BR" sz="3600" b="1" dirty="0">
                <a:solidFill>
                  <a:srgbClr val="FFFFFF"/>
                </a:solidFill>
              </a:rPr>
              <a:t>Brasil: Reformas do Sistema de C&amp;TI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298" y="997529"/>
            <a:ext cx="11542427" cy="5147683"/>
          </a:xfrm>
          <a:prstGeom prst="rect">
            <a:avLst/>
          </a:prstGeom>
          <a:solidFill>
            <a:srgbClr val="FFF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500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Incorporação da dimensão </a:t>
            </a:r>
            <a:r>
              <a:rPr lang="pt-BR" altLang="pt-BR" sz="2500" b="1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Inovação</a:t>
            </a:r>
            <a:endParaRPr lang="pt-BR" altLang="pt-BR" sz="2500" b="1" dirty="0">
              <a:solidFill>
                <a:srgbClr val="034EA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500" b="1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Reformas Institucionais </a:t>
            </a:r>
            <a:r>
              <a:rPr lang="pt-BR" altLang="pt-BR" sz="2500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(Lei de inovação, novos modelos de gestão)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500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Ênfase em </a:t>
            </a:r>
            <a:r>
              <a:rPr lang="pt-BR" altLang="pt-BR" sz="2500" b="1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parcerias público-privado </a:t>
            </a:r>
            <a:r>
              <a:rPr lang="pt-BR" altLang="pt-BR" sz="2500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 c</a:t>
            </a:r>
            <a:r>
              <a:rPr lang="pt-BR" altLang="pt-BR" sz="2500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ooperação universidade-empresa</a:t>
            </a:r>
            <a:endParaRPr lang="pt-BR" altLang="pt-BR" sz="2500" dirty="0">
              <a:solidFill>
                <a:srgbClr val="034EA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500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Diversificação de instrumentos (</a:t>
            </a:r>
            <a:r>
              <a:rPr lang="pt-BR" altLang="pt-BR" sz="2500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fomento, bolsas, crédito, </a:t>
            </a:r>
            <a:r>
              <a:rPr lang="pt-BR" altLang="pt-BR" sz="2500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subvenção)</a:t>
            </a:r>
            <a:endParaRPr lang="pt-BR" altLang="pt-BR" sz="2500" dirty="0">
              <a:solidFill>
                <a:srgbClr val="034EA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500" b="1" dirty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Reforma do financiamento/fomento</a:t>
            </a:r>
          </a:p>
          <a:p>
            <a:pPr lvl="2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b="1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Fundos </a:t>
            </a:r>
            <a:r>
              <a:rPr lang="pt-BR" altLang="pt-BR" b="1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Setoriais - articulação ministérios e agências</a:t>
            </a:r>
            <a:endParaRPr lang="pt-BR" altLang="pt-BR" b="1" dirty="0">
              <a:solidFill>
                <a:srgbClr val="034EA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b="1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Subvenção e incentivos fiscais</a:t>
            </a:r>
          </a:p>
          <a:p>
            <a:pPr lvl="2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b="1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Crédito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74826" y="6372225"/>
            <a:ext cx="84248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61934" y="1146748"/>
            <a:ext cx="10785423" cy="37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1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Número de Slide 3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66024E-B0B3-4D5F-9342-06081971FF97}" type="slidenum">
              <a:rPr lang="pt-BR" altLang="pt-BR" sz="180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pt-BR" altLang="pt-BR" sz="1800"/>
          </a:p>
        </p:txBody>
      </p:sp>
      <p:sp>
        <p:nvSpPr>
          <p:cNvPr id="5" name="Rectangle 4"/>
          <p:cNvSpPr/>
          <p:nvPr/>
        </p:nvSpPr>
        <p:spPr bwMode="auto">
          <a:xfrm>
            <a:off x="1847850" y="141717"/>
            <a:ext cx="8496300" cy="6985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Trebuchet MS" pitchFamily="34" charset="0"/>
            </a:endParaRPr>
          </a:p>
        </p:txBody>
      </p:sp>
      <p:sp>
        <p:nvSpPr>
          <p:cNvPr id="93188" name="Título 1"/>
          <p:cNvSpPr>
            <a:spLocks noGrp="1"/>
          </p:cNvSpPr>
          <p:nvPr>
            <p:ph type="title" idx="4294967295"/>
          </p:nvPr>
        </p:nvSpPr>
        <p:spPr>
          <a:xfrm>
            <a:off x="1947212" y="299029"/>
            <a:ext cx="8642350" cy="654050"/>
          </a:xfrm>
        </p:spPr>
        <p:txBody>
          <a:bodyPr anchor="t">
            <a:normAutofit/>
          </a:bodyPr>
          <a:lstStyle/>
          <a:p>
            <a:pPr algn="ctr"/>
            <a:r>
              <a:rPr lang="pt-BR" altLang="pt-BR" sz="3600" b="1" dirty="0" smtClean="0">
                <a:solidFill>
                  <a:srgbClr val="FFFFFF"/>
                </a:solidFill>
              </a:rPr>
              <a:t>Reforma </a:t>
            </a:r>
            <a:r>
              <a:rPr lang="pt-BR" altLang="pt-BR" sz="3600" b="1" dirty="0">
                <a:solidFill>
                  <a:srgbClr val="FFFFFF"/>
                </a:solidFill>
              </a:rPr>
              <a:t>do </a:t>
            </a:r>
            <a:r>
              <a:rPr lang="pt-BR" altLang="pt-BR" sz="3600" b="1" dirty="0" smtClean="0">
                <a:solidFill>
                  <a:srgbClr val="FFFFFF"/>
                </a:solidFill>
              </a:rPr>
              <a:t>Financiamento</a:t>
            </a:r>
            <a:endParaRPr lang="pt-BR" altLang="pt-BR" sz="36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656" y="1031875"/>
            <a:ext cx="11325069" cy="5113337"/>
          </a:xfrm>
          <a:prstGeom prst="rect">
            <a:avLst/>
          </a:prstGeom>
          <a:solidFill>
            <a:srgbClr val="FFF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Primeiro: necessidade absoluta do ajuste fiscal para colocar ordem nas contas públicas – sem o que não haverá alternativa para o Brasil.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PEC do teto é imprescindível neste momento para sinalizar um compromisso com o ajuste e realinhar as expectativas.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Razões da PEC são a clara desorganização total das contas públicas, das quais a área de </a:t>
            </a: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C&amp;TI </a:t>
            </a: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são um exemplo como mostram os dados.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Problema: a PEC faz uma fotografia e congela as posições relativas no orçamento de um período muito difícil.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Parte do problema se resolve com a decis</a:t>
            </a:r>
            <a:r>
              <a:rPr lang="pt-BR" altLang="pt-BR" dirty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ã</a:t>
            </a:r>
            <a:r>
              <a:rPr lang="pt-BR" altLang="pt-BR" dirty="0" smtClean="0">
                <a:solidFill>
                  <a:srgbClr val="034EA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 de ampliar o orçamento em 20% em 2017, mas outras soluções precisam ser tomadas, com a revisão mais ampla do sistema criado (fomento, subvenção, incentivos e crédito).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74826" y="6372225"/>
            <a:ext cx="84248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46262" y="1189467"/>
            <a:ext cx="84978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139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083" y="67456"/>
            <a:ext cx="10058400" cy="936885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chemeClr val="accent2"/>
                </a:solidFill>
                <a:latin typeface="+mn-lt"/>
              </a:rPr>
              <a:t>FNDCT e os Fundos Setoriais</a:t>
            </a:r>
            <a:endParaRPr lang="pt-BR" sz="5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339" y="1283604"/>
            <a:ext cx="11452484" cy="402336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pt-BR" sz="3600" b="1" dirty="0" smtClean="0"/>
              <a:t>O argumento para criar os Fundos Setoriais era claro:</a:t>
            </a:r>
          </a:p>
          <a:p>
            <a:pPr algn="ctr">
              <a:spcBef>
                <a:spcPts val="800"/>
              </a:spcBef>
            </a:pPr>
            <a:endParaRPr lang="pt-BR" sz="3600" b="1" dirty="0" smtClean="0"/>
          </a:p>
          <a:p>
            <a:pPr algn="ctr">
              <a:spcBef>
                <a:spcPts val="600"/>
              </a:spcBef>
            </a:pPr>
            <a:r>
              <a:rPr lang="pt-BR" sz="3600" b="1" dirty="0" smtClean="0">
                <a:solidFill>
                  <a:srgbClr val="FF0000"/>
                </a:solidFill>
              </a:rPr>
              <a:t>“superar a </a:t>
            </a:r>
            <a:r>
              <a:rPr lang="pt-BR" sz="3600" b="1" dirty="0">
                <a:solidFill>
                  <a:srgbClr val="FF0000"/>
                </a:solidFill>
              </a:rPr>
              <a:t>instabilidade </a:t>
            </a:r>
            <a:r>
              <a:rPr lang="pt-BR" sz="3600" b="1" dirty="0" smtClean="0">
                <a:solidFill>
                  <a:srgbClr val="FF0000"/>
                </a:solidFill>
              </a:rPr>
              <a:t>dos </a:t>
            </a:r>
            <a:r>
              <a:rPr lang="pt-BR" sz="3600" b="1" dirty="0">
                <a:solidFill>
                  <a:srgbClr val="FF0000"/>
                </a:solidFill>
              </a:rPr>
              <a:t>recursos </a:t>
            </a:r>
            <a:r>
              <a:rPr lang="pt-BR" sz="3600" b="1" dirty="0" smtClean="0">
                <a:solidFill>
                  <a:srgbClr val="FF0000"/>
                </a:solidFill>
              </a:rPr>
              <a:t>(...) e articular </a:t>
            </a:r>
            <a:r>
              <a:rPr lang="pt-BR" sz="3600" b="1" dirty="0">
                <a:solidFill>
                  <a:srgbClr val="FF0000"/>
                </a:solidFill>
              </a:rPr>
              <a:t>os </a:t>
            </a:r>
            <a:r>
              <a:rPr lang="pt-BR" sz="3600" b="1" dirty="0" smtClean="0">
                <a:solidFill>
                  <a:srgbClr val="FF0000"/>
                </a:solidFill>
              </a:rPr>
              <a:t>atores </a:t>
            </a:r>
            <a:r>
              <a:rPr lang="pt-BR" sz="3600" b="1" dirty="0">
                <a:solidFill>
                  <a:srgbClr val="FF0000"/>
                </a:solidFill>
              </a:rPr>
              <a:t>envolvidos na implementação das políticas </a:t>
            </a:r>
            <a:r>
              <a:rPr lang="pt-BR" sz="3600" b="1" dirty="0" smtClean="0">
                <a:solidFill>
                  <a:srgbClr val="FF0000"/>
                </a:solidFill>
              </a:rPr>
              <a:t>setoriais”</a:t>
            </a:r>
            <a:endParaRPr lang="pt-BR" sz="3600" b="1" dirty="0">
              <a:solidFill>
                <a:srgbClr val="FF0000"/>
              </a:solidFill>
            </a:endParaRPr>
          </a:p>
          <a:p>
            <a:pPr algn="ctr">
              <a:spcBef>
                <a:spcPts val="600"/>
              </a:spcBef>
            </a:pPr>
            <a:endParaRPr lang="pt-BR" sz="3600" b="1" dirty="0" smtClean="0"/>
          </a:p>
          <a:p>
            <a:pPr algn="ctr">
              <a:spcBef>
                <a:spcPts val="600"/>
              </a:spcBef>
            </a:pPr>
            <a:r>
              <a:rPr lang="pt-BR" sz="3600" b="1" dirty="0" smtClean="0"/>
              <a:t>A </a:t>
            </a:r>
            <a:r>
              <a:rPr lang="pt-BR" sz="3600" b="1" dirty="0"/>
              <a:t>dimensão setorial e </a:t>
            </a:r>
            <a:r>
              <a:rPr lang="pt-BR" sz="3600" b="1" dirty="0" smtClean="0"/>
              <a:t>o </a:t>
            </a:r>
            <a:r>
              <a:rPr lang="pt-BR" sz="3600" b="1" dirty="0"/>
              <a:t>planejamento </a:t>
            </a:r>
            <a:r>
              <a:rPr lang="pt-BR" sz="3600" b="1" dirty="0" smtClean="0"/>
              <a:t>perderam importância em </a:t>
            </a:r>
            <a:r>
              <a:rPr lang="pt-BR" sz="3600" b="1" dirty="0"/>
              <a:t>paralelo ao aumento dos recursos</a:t>
            </a:r>
            <a:r>
              <a:rPr lang="pt-BR" sz="3600" b="1" dirty="0" smtClean="0"/>
              <a:t>.</a:t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dirty="0" smtClean="0"/>
              <a:t>Exposição de Motivos para a Criação dos Fundos Setoriais</a:t>
            </a:r>
            <a:br>
              <a:rPr lang="pt-BR" dirty="0" smtClean="0"/>
            </a:br>
            <a:r>
              <a:rPr lang="pt-BR" dirty="0" smtClean="0"/>
              <a:t>RBI, RJ, </a:t>
            </a:r>
            <a:r>
              <a:rPr lang="pt-BR" dirty="0"/>
              <a:t>6 (1), p.191-223, </a:t>
            </a:r>
            <a:r>
              <a:rPr lang="pt-BR" dirty="0" err="1" smtClean="0"/>
              <a:t>jan</a:t>
            </a:r>
            <a:r>
              <a:rPr lang="pt-BR" dirty="0" smtClean="0"/>
              <a:t>/</a:t>
            </a:r>
            <a:r>
              <a:rPr lang="pt-BR" dirty="0" err="1" smtClean="0"/>
              <a:t>jun</a:t>
            </a:r>
            <a:r>
              <a:rPr lang="pt-BR" dirty="0" smtClean="0"/>
              <a:t> 2007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8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154" y="44157"/>
            <a:ext cx="10126312" cy="58761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9921" y="1007212"/>
            <a:ext cx="2091128" cy="41549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400" b="1" dirty="0" smtClean="0"/>
              <a:t>Instabilidade do dispêndio </a:t>
            </a:r>
            <a:r>
              <a:rPr lang="pt-BR" sz="2400" b="1" dirty="0" smtClean="0"/>
              <a:t>real do Governo Federal em C&amp;T – </a:t>
            </a:r>
            <a:r>
              <a:rPr lang="pt-BR" sz="2400" b="1" dirty="0" smtClean="0"/>
              <a:t>1980-87 comparado</a:t>
            </a:r>
            <a:endParaRPr lang="pt-BR" sz="2400" b="1" dirty="0" smtClean="0"/>
          </a:p>
          <a:p>
            <a:r>
              <a:rPr lang="pt-BR" sz="2400" b="1" dirty="0"/>
              <a:t>c</a:t>
            </a:r>
            <a:r>
              <a:rPr lang="pt-BR" sz="2400" b="1" dirty="0" smtClean="0"/>
              <a:t>om </a:t>
            </a:r>
            <a:r>
              <a:rPr lang="pt-BR" sz="2400" b="1" dirty="0" smtClean="0"/>
              <a:t>os EUA.</a:t>
            </a:r>
            <a:br>
              <a:rPr lang="pt-BR" sz="2400" b="1" dirty="0" smtClean="0"/>
            </a:br>
            <a:r>
              <a:rPr lang="pt-BR" sz="2400" b="1" dirty="0" smtClean="0"/>
              <a:t>(números índice - média 1980-85 </a:t>
            </a:r>
            <a:r>
              <a:rPr lang="pt-BR" sz="2400" b="1" dirty="0" smtClean="0"/>
              <a:t>= 100</a:t>
            </a:r>
            <a:r>
              <a:rPr lang="pt-BR" sz="2000" b="1" dirty="0" smtClean="0"/>
              <a:t>)</a:t>
            </a:r>
            <a:endParaRPr lang="pt-BR" sz="2000" b="1" dirty="0"/>
          </a:p>
        </p:txBody>
      </p:sp>
      <p:sp>
        <p:nvSpPr>
          <p:cNvPr id="4" name="Retângulo 3"/>
          <p:cNvSpPr/>
          <p:nvPr/>
        </p:nvSpPr>
        <p:spPr>
          <a:xfrm>
            <a:off x="3305331" y="5748011"/>
            <a:ext cx="695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Exposição de Motivos para a Criação dos Fundos Setoriais</a:t>
            </a:r>
            <a:r>
              <a:rPr lang="pt-BR" dirty="0" smtClean="0"/>
              <a:t>,</a:t>
            </a:r>
            <a:br>
              <a:rPr lang="pt-BR" dirty="0" smtClean="0"/>
            </a:br>
            <a:r>
              <a:rPr lang="pt-BR" dirty="0" smtClean="0"/>
              <a:t>RBI, RJ, </a:t>
            </a:r>
            <a:r>
              <a:rPr lang="pt-BR" dirty="0"/>
              <a:t>6 (1), p.191-223, </a:t>
            </a:r>
            <a:r>
              <a:rPr lang="pt-BR" dirty="0" err="1"/>
              <a:t>jan</a:t>
            </a:r>
            <a:r>
              <a:rPr lang="pt-BR" dirty="0"/>
              <a:t>/</a:t>
            </a:r>
            <a:r>
              <a:rPr lang="pt-BR" dirty="0" err="1"/>
              <a:t>jun</a:t>
            </a:r>
            <a:r>
              <a:rPr lang="pt-BR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12951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0098" y="1299412"/>
            <a:ext cx="8745906" cy="4932416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4225116" y="327495"/>
            <a:ext cx="6390222" cy="701101"/>
            <a:chOff x="552000" y="1638937"/>
            <a:chExt cx="6390222" cy="701101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000" y="1638937"/>
              <a:ext cx="6390222" cy="701101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775311" y="1705787"/>
              <a:ext cx="5943600" cy="567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85000"/>
                </a:lnSpc>
                <a:spcBef>
                  <a:spcPct val="0"/>
                </a:spcBef>
              </a:pPr>
              <a:r>
                <a:rPr lang="pt-BR" sz="3600" b="1" spc="-50" dirty="0">
                  <a:solidFill>
                    <a:srgbClr val="FFFFFF"/>
                  </a:solidFill>
                  <a:latin typeface="+mj-lt"/>
                  <a:ea typeface="+mj-ea"/>
                  <a:cs typeface="+mj-cs"/>
                </a:rPr>
                <a:t>Governança Fundos Setoriais</a:t>
              </a: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180633" y="1007101"/>
            <a:ext cx="3031105" cy="52629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/>
              <a:t>A Lei </a:t>
            </a:r>
            <a:r>
              <a:rPr lang="pt-BR" sz="2400" b="1" dirty="0" smtClean="0"/>
              <a:t>previa comitês </a:t>
            </a:r>
            <a:r>
              <a:rPr lang="pt-BR" sz="2400" b="1" dirty="0" smtClean="0"/>
              <a:t>gestores com membros externos para </a:t>
            </a:r>
            <a:r>
              <a:rPr lang="pt-BR" sz="2400" b="1" dirty="0" smtClean="0"/>
              <a:t>estabelecer </a:t>
            </a:r>
            <a:r>
              <a:rPr lang="pt-BR" sz="2400" b="1" dirty="0"/>
              <a:t>as </a:t>
            </a:r>
            <a:r>
              <a:rPr lang="pt-BR" sz="2400" b="1" dirty="0" smtClean="0"/>
              <a:t>diretrizes, definir </a:t>
            </a:r>
            <a:r>
              <a:rPr lang="pt-BR" sz="2400" b="1" dirty="0"/>
              <a:t>os planos anuais </a:t>
            </a:r>
            <a:r>
              <a:rPr lang="pt-BR" sz="2400" b="1" dirty="0" smtClean="0"/>
              <a:t>e avaliar </a:t>
            </a:r>
            <a:r>
              <a:rPr lang="pt-BR" sz="2400" b="1" dirty="0"/>
              <a:t>os resultados </a:t>
            </a:r>
            <a:r>
              <a:rPr lang="pt-BR" sz="2400" b="1" dirty="0" smtClean="0"/>
              <a:t>alcançados (...)</a:t>
            </a:r>
          </a:p>
          <a:p>
            <a:endParaRPr lang="pt-BR" sz="2400" b="1" dirty="0"/>
          </a:p>
          <a:p>
            <a:r>
              <a:rPr lang="pt-BR" sz="2400" b="1" dirty="0" smtClean="0"/>
              <a:t>Mas, </a:t>
            </a:r>
            <a:r>
              <a:rPr lang="pt-BR" sz="2400" b="1" dirty="0" smtClean="0"/>
              <a:t>paulatinamente, o MCT </a:t>
            </a:r>
            <a:r>
              <a:rPr lang="pt-BR" sz="2400" b="1" dirty="0" smtClean="0"/>
              <a:t>foi assumindo o papel de principal coordenador do processo decisório.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6649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30379" y="1299412"/>
            <a:ext cx="8506919" cy="4878134"/>
          </a:xfrm>
          <a:prstGeom prst="rect">
            <a:avLst/>
          </a:prstGeom>
          <a:noFill/>
          <a:ln w="9528">
            <a:solidFill>
              <a:srgbClr val="4F81BD"/>
            </a:solidFill>
            <a:prstDash val="solid"/>
          </a:ln>
        </p:spPr>
      </p:pic>
      <p:grpSp>
        <p:nvGrpSpPr>
          <p:cNvPr id="4" name="Agrupar 7"/>
          <p:cNvGrpSpPr/>
          <p:nvPr/>
        </p:nvGrpSpPr>
        <p:grpSpPr>
          <a:xfrm>
            <a:off x="4225116" y="327495"/>
            <a:ext cx="6390222" cy="701101"/>
            <a:chOff x="552000" y="1638937"/>
            <a:chExt cx="6390222" cy="701101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000" y="1638937"/>
              <a:ext cx="6390222" cy="701101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775311" y="1705787"/>
              <a:ext cx="5943600" cy="567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85000"/>
                </a:lnSpc>
                <a:spcBef>
                  <a:spcPct val="0"/>
                </a:spcBef>
              </a:pPr>
              <a:r>
                <a:rPr lang="pt-BR" sz="3600" b="1" spc="-50" dirty="0" smtClean="0">
                  <a:solidFill>
                    <a:srgbClr val="FFFFFF"/>
                  </a:solidFill>
                  <a:latin typeface="+mj-lt"/>
                  <a:ea typeface="+mj-ea"/>
                  <a:cs typeface="+mj-cs"/>
                </a:rPr>
                <a:t>Ações Transversais</a:t>
              </a:r>
              <a:endParaRPr lang="pt-BR" sz="36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90495" y="961744"/>
            <a:ext cx="2315229" cy="48936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Além de  criar um comitê de coordenação dos Fundos Setoriais ... O MCT criou as ações transversais em que as decisões </a:t>
            </a:r>
            <a:r>
              <a:rPr lang="pt-BR" sz="2400" b="1" dirty="0" err="1" smtClean="0"/>
              <a:t>pressendiam</a:t>
            </a:r>
            <a:r>
              <a:rPr lang="pt-BR" sz="2400" b="1" dirty="0" smtClean="0"/>
              <a:t> de avaliação dos comitês gestores do Fundos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471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4636" y="611245"/>
            <a:ext cx="4377128" cy="56323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“Cabe destacar que 40% do total de pagamentos </a:t>
            </a:r>
            <a:r>
              <a:rPr lang="pt-BR" sz="2400" b="1" dirty="0" smtClean="0">
                <a:solidFill>
                  <a:schemeClr val="bg1"/>
                </a:solidFill>
              </a:rPr>
              <a:t> (de 2015) foram </a:t>
            </a:r>
            <a:r>
              <a:rPr lang="pt-BR" sz="2400" b="1" dirty="0">
                <a:solidFill>
                  <a:schemeClr val="bg1"/>
                </a:solidFill>
              </a:rPr>
              <a:t>destinados ao Programa Ciência sem Fronteiras </a:t>
            </a:r>
            <a:r>
              <a:rPr lang="pt-BR" sz="2400" b="1" dirty="0" smtClean="0">
                <a:solidFill>
                  <a:schemeClr val="bg1"/>
                </a:solidFill>
              </a:rPr>
              <a:t>(...)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Apesar da arrecadação dos Fundos Setoriais </a:t>
            </a:r>
            <a:r>
              <a:rPr lang="pt-BR" sz="2400" b="1" dirty="0" smtClean="0">
                <a:solidFill>
                  <a:schemeClr val="bg1"/>
                </a:solidFill>
              </a:rPr>
              <a:t>ser responsável </a:t>
            </a:r>
            <a:r>
              <a:rPr lang="pt-BR" sz="2400" b="1" dirty="0">
                <a:solidFill>
                  <a:schemeClr val="bg1"/>
                </a:solidFill>
              </a:rPr>
              <a:t>por 78% dos recursos do FNDCT, apenas </a:t>
            </a:r>
            <a:r>
              <a:rPr lang="pt-BR" sz="2400" b="1" dirty="0" smtClean="0">
                <a:solidFill>
                  <a:schemeClr val="bg1"/>
                </a:solidFill>
              </a:rPr>
              <a:t>17% </a:t>
            </a:r>
            <a:r>
              <a:rPr lang="pt-BR" sz="2400" b="1" dirty="0">
                <a:solidFill>
                  <a:schemeClr val="bg1"/>
                </a:solidFill>
              </a:rPr>
              <a:t>do orçamento 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foi destinado a ações no âmbito dos Fundos </a:t>
            </a:r>
            <a:r>
              <a:rPr lang="pt-BR" sz="2400" b="1" dirty="0" smtClean="0">
                <a:solidFill>
                  <a:schemeClr val="bg1"/>
                </a:solidFill>
              </a:rPr>
              <a:t>Setoriais, </a:t>
            </a:r>
            <a:r>
              <a:rPr lang="pt-BR" sz="2400" b="1" dirty="0">
                <a:solidFill>
                  <a:schemeClr val="bg1"/>
                </a:solidFill>
              </a:rPr>
              <a:t>enquanto 80,7% foram alocados </a:t>
            </a:r>
            <a:r>
              <a:rPr lang="pt-BR" sz="2400" b="1" dirty="0" smtClean="0">
                <a:solidFill>
                  <a:schemeClr val="bg1"/>
                </a:solidFill>
              </a:rPr>
              <a:t>em </a:t>
            </a:r>
            <a:r>
              <a:rPr lang="pt-BR" sz="2400" b="1" dirty="0">
                <a:solidFill>
                  <a:schemeClr val="bg1"/>
                </a:solidFill>
              </a:rPr>
              <a:t>ações onde há utilização transversal dos recursos”. Relatório de Gestão do FNDCT, </a:t>
            </a:r>
            <a:r>
              <a:rPr lang="pt-BR" sz="2400" b="1" dirty="0" smtClean="0">
                <a:solidFill>
                  <a:schemeClr val="bg1"/>
                </a:solidFill>
              </a:rPr>
              <a:t>2015</a:t>
            </a:r>
            <a:endParaRPr lang="pt-B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522375"/>
              </p:ext>
            </p:extLst>
          </p:nvPr>
        </p:nvGraphicFramePr>
        <p:xfrm>
          <a:off x="5336499" y="1494382"/>
          <a:ext cx="6565691" cy="4616598"/>
        </p:xfrm>
        <a:graphic>
          <a:graphicData uri="http://schemas.openxmlformats.org/drawingml/2006/table">
            <a:tbl>
              <a:tblPr/>
              <a:tblGrid>
                <a:gridCol w="4035073"/>
                <a:gridCol w="1398499"/>
                <a:gridCol w="1132119"/>
              </a:tblGrid>
              <a:tr h="859073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Despesa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Valores</a:t>
                      </a:r>
                      <a:br>
                        <a:rPr lang="pt-BR" sz="2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t-BR" sz="2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</a:t>
                      </a: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r>
                        <a:rPr lang="pt-BR" sz="2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mi)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</a:tr>
              <a:tr h="412515"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Fundos Setoriais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195,7 </a:t>
                      </a:r>
                      <a:endParaRPr lang="pt-BR" sz="3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11,0%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6"/>
                    </a:solidFill>
                  </a:tcPr>
                </a:tc>
              </a:tr>
              <a:tr h="444110"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Demais Ações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9,8 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</a:tr>
              <a:tr h="513181"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Operações Especiais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394,6 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22,1%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6"/>
                    </a:solidFill>
                  </a:tcPr>
                </a:tc>
              </a:tr>
              <a:tr h="614597"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Apoio Institucional - FNDCT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43,5 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2,4%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</a:tr>
              <a:tr h="464695"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Ação Transversal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408,2 </a:t>
                      </a:r>
                      <a:endParaRPr lang="pt-BR" sz="3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22,9%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6"/>
                    </a:solidFill>
                  </a:tcPr>
                </a:tc>
              </a:tr>
              <a:tr h="484331"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Ciência sem Fronteiras</a:t>
                      </a:r>
                      <a:endParaRPr lang="pt-BR" sz="3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733,0 </a:t>
                      </a:r>
                      <a:endParaRPr lang="pt-BR" sz="3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41,1%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</a:tr>
              <a:tr h="332633">
                <a:tc>
                  <a:txBody>
                    <a:bodyPr/>
                    <a:lstStyle/>
                    <a:p>
                      <a:pPr algn="l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pt-BR" sz="3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1.784,8 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pt-BR" sz="3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6"/>
                    </a:solidFill>
                  </a:tcPr>
                </a:tc>
              </a:tr>
            </a:tbl>
          </a:graphicData>
        </a:graphic>
      </p:graphicFrame>
      <p:grpSp>
        <p:nvGrpSpPr>
          <p:cNvPr id="4" name="Agrupar 7"/>
          <p:cNvGrpSpPr/>
          <p:nvPr/>
        </p:nvGrpSpPr>
        <p:grpSpPr>
          <a:xfrm>
            <a:off x="5336499" y="447414"/>
            <a:ext cx="6390222" cy="701101"/>
            <a:chOff x="552000" y="1638935"/>
            <a:chExt cx="6390222" cy="701101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000" y="1638935"/>
              <a:ext cx="6390222" cy="701101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775311" y="1705787"/>
              <a:ext cx="5943600" cy="567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85000"/>
                </a:lnSpc>
                <a:spcBef>
                  <a:spcPct val="0"/>
                </a:spcBef>
              </a:pPr>
              <a:r>
                <a:rPr lang="pt-BR" sz="3600" b="1" spc="-50" dirty="0" smtClean="0">
                  <a:solidFill>
                    <a:srgbClr val="FFFFFF"/>
                  </a:solidFill>
                  <a:latin typeface="+mj-lt"/>
                  <a:ea typeface="+mj-ea"/>
                  <a:cs typeface="+mj-cs"/>
                </a:rPr>
                <a:t>Ações </a:t>
              </a:r>
              <a:r>
                <a:rPr lang="pt-BR" sz="3600" b="1" spc="-50" dirty="0" smtClean="0">
                  <a:solidFill>
                    <a:srgbClr val="FFFFFF"/>
                  </a:solidFill>
                  <a:latin typeface="+mj-lt"/>
                  <a:ea typeface="+mj-ea"/>
                  <a:cs typeface="+mj-cs"/>
                </a:rPr>
                <a:t>Transversais: 2015</a:t>
              </a:r>
              <a:endParaRPr lang="pt-BR" sz="36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0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9" b="7220"/>
          <a:stretch/>
        </p:blipFill>
        <p:spPr bwMode="auto">
          <a:xfrm>
            <a:off x="975271" y="0"/>
            <a:ext cx="10256106" cy="631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CaixaDeTexto 2"/>
          <p:cNvSpPr txBox="1">
            <a:spLocks noChangeArrowheads="1"/>
          </p:cNvSpPr>
          <p:nvPr/>
        </p:nvSpPr>
        <p:spPr bwMode="auto">
          <a:xfrm>
            <a:off x="9048751" y="6457094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Apud MEI/CNI</a:t>
            </a:r>
            <a:endParaRPr lang="en-US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8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7962"/>
            <a:ext cx="12063894" cy="422306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270794" y="156860"/>
            <a:ext cx="774981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do Orçamento do </a:t>
            </a:r>
            <a:r>
              <a:rPr lang="pt-B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MCTIC: 2006-2016</a:t>
            </a:r>
          </a:p>
          <a:p>
            <a:pPr algn="ctr"/>
            <a:endParaRPr lang="pt-BR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Crescimento até 2013 das dotações orçamentárias,</a:t>
            </a:r>
            <a:br>
              <a:rPr lang="pt-BR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mas restrições grandes nos limites de pagamentos</a:t>
            </a:r>
            <a:endParaRPr lang="pt-BR" sz="2800" b="1" dirty="0"/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9048751" y="6457094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</a:rPr>
              <a:t>Apud MEI/CNI</a:t>
            </a:r>
            <a:endParaRPr lang="en-US" altLang="pt-BR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446</TotalTime>
  <Words>1032</Words>
  <Application>Microsoft Office PowerPoint</Application>
  <PresentationFormat>Widescreen</PresentationFormat>
  <Paragraphs>127</Paragraphs>
  <Slides>20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Calibri Light</vt:lpstr>
      <vt:lpstr>Times New Roman</vt:lpstr>
      <vt:lpstr>Trebuchet MS</vt:lpstr>
      <vt:lpstr>Retrospectiva</vt:lpstr>
      <vt:lpstr>O FNDCT e a Reforma do Financiamento de CT&amp;I</vt:lpstr>
      <vt:lpstr>Brasil: Reformas do Sistema de C&amp;TI</vt:lpstr>
      <vt:lpstr>FNDCT e os Fundos Setoriais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Renúncia Fiscal: Outro lado do Problema</vt:lpstr>
      <vt:lpstr>Reforma do Financiamento: Crédito</vt:lpstr>
      <vt:lpstr>Reforma do Financiamento: Fomento</vt:lpstr>
      <vt:lpstr>Reforma do Financiamento: Subvenção</vt:lpstr>
      <vt:lpstr>Reforma do Financiamento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Execução Orçamentária: MCTI e FNDCT 2000-16</dc:title>
  <dc:creator>Carlos Américo Pacheco</dc:creator>
  <cp:lastModifiedBy>Carlos Américo Pacheco</cp:lastModifiedBy>
  <cp:revision>49</cp:revision>
  <dcterms:created xsi:type="dcterms:W3CDTF">2016-10-18T17:52:11Z</dcterms:created>
  <dcterms:modified xsi:type="dcterms:W3CDTF">2016-11-22T01:28:35Z</dcterms:modified>
</cp:coreProperties>
</file>