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0" r:id="rId3"/>
  </p:sldMasterIdLst>
  <p:notesMasterIdLst>
    <p:notesMasterId r:id="rId37"/>
  </p:notesMasterIdLst>
  <p:sldIdLst>
    <p:sldId id="257" r:id="rId4"/>
    <p:sldId id="361" r:id="rId5"/>
    <p:sldId id="323" r:id="rId6"/>
    <p:sldId id="268" r:id="rId7"/>
    <p:sldId id="345" r:id="rId8"/>
    <p:sldId id="333" r:id="rId9"/>
    <p:sldId id="370" r:id="rId10"/>
    <p:sldId id="346" r:id="rId11"/>
    <p:sldId id="358" r:id="rId12"/>
    <p:sldId id="369" r:id="rId13"/>
    <p:sldId id="335" r:id="rId14"/>
    <p:sldId id="348" r:id="rId15"/>
    <p:sldId id="363" r:id="rId16"/>
    <p:sldId id="349" r:id="rId17"/>
    <p:sldId id="355" r:id="rId18"/>
    <p:sldId id="364" r:id="rId19"/>
    <p:sldId id="365" r:id="rId20"/>
    <p:sldId id="359" r:id="rId21"/>
    <p:sldId id="357" r:id="rId22"/>
    <p:sldId id="353" r:id="rId23"/>
    <p:sldId id="366" r:id="rId24"/>
    <p:sldId id="367" r:id="rId25"/>
    <p:sldId id="362" r:id="rId26"/>
    <p:sldId id="371" r:id="rId27"/>
    <p:sldId id="360" r:id="rId28"/>
    <p:sldId id="354" r:id="rId29"/>
    <p:sldId id="372" r:id="rId30"/>
    <p:sldId id="378" r:id="rId31"/>
    <p:sldId id="376" r:id="rId32"/>
    <p:sldId id="379" r:id="rId33"/>
    <p:sldId id="368" r:id="rId34"/>
    <p:sldId id="373" r:id="rId35"/>
    <p:sldId id="319"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Zerbini" initials="FZ" lastIdx="1" clrIdx="0">
    <p:extLst>
      <p:ext uri="{19B8F6BF-5375-455C-9EA6-DF929625EA0E}">
        <p15:presenceInfo xmlns:p15="http://schemas.microsoft.com/office/powerpoint/2012/main" userId="Fabiola Zerb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A3E753"/>
    <a:srgbClr val="95CE00"/>
    <a:srgbClr val="FFFFFF"/>
    <a:srgbClr val="A7A7A7"/>
    <a:srgbClr val="7F7F7F"/>
    <a:srgbClr val="1744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9" autoAdjust="0"/>
    <p:restoredTop sz="99501" autoAdjust="0"/>
  </p:normalViewPr>
  <p:slideViewPr>
    <p:cSldViewPr snapToGrid="0" snapToObjects="1">
      <p:cViewPr varScale="1">
        <p:scale>
          <a:sx n="96" d="100"/>
          <a:sy n="96" d="100"/>
        </p:scale>
        <p:origin x="684"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sigserver\SIG\PROJETOS\INPUT\APRESENTA&#199;&#195;O%20ARNALDO\Pastagem_MT.dbf"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05C-41DF-B333-F05E77BF51D8}"/>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05C-41DF-B333-F05E77BF51D8}"/>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05C-41DF-B333-F05E77BF51D8}"/>
              </c:ext>
            </c:extLst>
          </c:dPt>
          <c:dPt>
            <c:idx val="3"/>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05C-41DF-B333-F05E77BF51D8}"/>
              </c:ext>
            </c:extLst>
          </c:dPt>
          <c:dPt>
            <c:idx val="4"/>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05C-41DF-B333-F05E77BF51D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1-605C-41DF-B333-F05E77BF51D8}"/>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3-605C-41DF-B333-F05E77BF51D8}"/>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5-605C-41DF-B333-F05E77BF51D8}"/>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7-605C-41DF-B333-F05E77BF51D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9-605C-41DF-B333-F05E77BF51D8}"/>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Planilha1!$B$3:$B$7</c:f>
              <c:strCache>
                <c:ptCount val="5"/>
                <c:pt idx="0">
                  <c:v>Governos Nacionais</c:v>
                </c:pt>
                <c:pt idx="1">
                  <c:v>Governos subnacionais</c:v>
                </c:pt>
                <c:pt idx="2">
                  <c:v>Empresas</c:v>
                </c:pt>
                <c:pt idx="3">
                  <c:v>Movimentos indígenas</c:v>
                </c:pt>
                <c:pt idx="4">
                  <c:v>ONGs</c:v>
                </c:pt>
              </c:strCache>
            </c:strRef>
          </c:cat>
          <c:val>
            <c:numRef>
              <c:f>Planilha1!$C$3:$C$7</c:f>
              <c:numCache>
                <c:formatCode>General</c:formatCode>
                <c:ptCount val="5"/>
                <c:pt idx="0">
                  <c:v>36</c:v>
                </c:pt>
                <c:pt idx="1">
                  <c:v>19</c:v>
                </c:pt>
                <c:pt idx="2">
                  <c:v>52</c:v>
                </c:pt>
                <c:pt idx="3">
                  <c:v>15</c:v>
                </c:pt>
                <c:pt idx="4">
                  <c:v>53</c:v>
                </c:pt>
              </c:numCache>
            </c:numRef>
          </c:val>
          <c:extLst>
            <c:ext xmlns:c16="http://schemas.microsoft.com/office/drawing/2014/chart" uri="{C3380CC4-5D6E-409C-BE32-E72D297353CC}">
              <c16:uniqueId val="{0000000A-605C-41DF-B333-F05E77BF51D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2"/>
          <c:tx>
            <c:strRef>
              <c:f>Pastagem_MT!$A$15</c:f>
              <c:strCache>
                <c:ptCount val="1"/>
                <c:pt idx="0">
                  <c:v>Amazonia</c:v>
                </c:pt>
              </c:strCache>
            </c:strRef>
          </c:tx>
          <c:spPr>
            <a:solidFill>
              <a:schemeClr val="accent3"/>
            </a:solidFill>
            <a:ln>
              <a:noFill/>
            </a:ln>
            <a:effectLst/>
          </c:spPr>
          <c:invertIfNegative val="0"/>
          <c:dPt>
            <c:idx val="0"/>
            <c:invertIfNegative val="0"/>
            <c:bubble3D val="0"/>
            <c:spPr>
              <a:solidFill>
                <a:srgbClr val="ED7D31"/>
              </a:solidFill>
              <a:ln>
                <a:noFill/>
              </a:ln>
              <a:effectLst/>
            </c:spPr>
            <c:extLst>
              <c:ext xmlns:c16="http://schemas.microsoft.com/office/drawing/2014/chart" uri="{C3380CC4-5D6E-409C-BE32-E72D297353CC}">
                <c16:uniqueId val="{00000001-1E5E-496C-B1CC-B66ADACD1C45}"/>
              </c:ext>
            </c:extLst>
          </c:dPt>
          <c:dPt>
            <c:idx val="1"/>
            <c:invertIfNegative val="0"/>
            <c:bubble3D val="0"/>
            <c:spPr>
              <a:solidFill>
                <a:srgbClr val="C55A11"/>
              </a:solidFill>
              <a:ln>
                <a:noFill/>
              </a:ln>
              <a:effectLst/>
            </c:spPr>
            <c:extLst>
              <c:ext xmlns:c16="http://schemas.microsoft.com/office/drawing/2014/chart" uri="{C3380CC4-5D6E-409C-BE32-E72D297353CC}">
                <c16:uniqueId val="{00000003-1E5E-496C-B1CC-B66ADACD1C45}"/>
              </c:ext>
            </c:extLst>
          </c:dPt>
          <c:dPt>
            <c:idx val="2"/>
            <c:invertIfNegative val="0"/>
            <c:bubble3D val="0"/>
            <c:spPr>
              <a:solidFill>
                <a:srgbClr val="CC0000"/>
              </a:solidFill>
              <a:ln>
                <a:noFill/>
              </a:ln>
              <a:effectLst/>
            </c:spPr>
            <c:extLst>
              <c:ext xmlns:c16="http://schemas.microsoft.com/office/drawing/2014/chart" uri="{C3380CC4-5D6E-409C-BE32-E72D297353CC}">
                <c16:uniqueId val="{00000005-1E5E-496C-B1CC-B66ADACD1C45}"/>
              </c:ext>
            </c:extLst>
          </c:dPt>
          <c:dPt>
            <c:idx val="3"/>
            <c:invertIfNegative val="0"/>
            <c:bubble3D val="0"/>
            <c:spPr>
              <a:solidFill>
                <a:srgbClr val="800000"/>
              </a:solidFill>
              <a:ln>
                <a:noFill/>
              </a:ln>
              <a:effectLst/>
            </c:spPr>
            <c:extLst>
              <c:ext xmlns:c16="http://schemas.microsoft.com/office/drawing/2014/chart" uri="{C3380CC4-5D6E-409C-BE32-E72D297353CC}">
                <c16:uniqueId val="{00000007-1E5E-496C-B1CC-B66ADACD1C45}"/>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5E-496C-B1CC-B66ADACD1C45}"/>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5E-496C-B1CC-B66ADACD1C45}"/>
                </c:ext>
              </c:extLst>
            </c:dLbl>
            <c:spPr>
              <a:noFill/>
              <a:ln>
                <a:noFill/>
              </a:ln>
              <a:effectLst/>
            </c:spPr>
            <c:txPr>
              <a:bodyPr rot="0" vert="horz"/>
              <a:lstStyle/>
              <a:p>
                <a:pPr>
                  <a:defRPr/>
                </a:pPr>
                <a:endParaRPr lang="pt-B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Pastagem_MT!$B$12:$E$12</c:f>
              <c:strCache>
                <c:ptCount val="4"/>
                <c:pt idx="0">
                  <c:v>MÉDIA + RESTRIÇÃO ALTITUDE</c:v>
                </c:pt>
                <c:pt idx="1">
                  <c:v>ALTA + RESTRIÇÃO ALTITUDE</c:v>
                </c:pt>
                <c:pt idx="2">
                  <c:v>MÉDIA</c:v>
                </c:pt>
                <c:pt idx="3">
                  <c:v>ALTA </c:v>
                </c:pt>
              </c:strCache>
            </c:strRef>
          </c:cat>
          <c:val>
            <c:numRef>
              <c:f>Pastagem_MT!$B$15:$E$15</c:f>
              <c:numCache>
                <c:formatCode>#,##0</c:formatCode>
                <c:ptCount val="4"/>
                <c:pt idx="0">
                  <c:v>73225.954899699966</c:v>
                </c:pt>
                <c:pt idx="1">
                  <c:v>8511287.0725200009</c:v>
                </c:pt>
                <c:pt idx="2">
                  <c:v>108334.43532</c:v>
                </c:pt>
                <c:pt idx="3">
                  <c:v>12964767.62373</c:v>
                </c:pt>
              </c:numCache>
            </c:numRef>
          </c:val>
          <c:extLst xmlns:c15="http://schemas.microsoft.com/office/drawing/2012/chart">
            <c:ext xmlns:c16="http://schemas.microsoft.com/office/drawing/2014/chart" uri="{C3380CC4-5D6E-409C-BE32-E72D297353CC}">
              <c16:uniqueId val="{00000003-A1FC-44EC-A30A-B9A36CF3B9E7}"/>
            </c:ext>
          </c:extLst>
        </c:ser>
        <c:dLbls>
          <c:dLblPos val="outEnd"/>
          <c:showLegendKey val="0"/>
          <c:showVal val="1"/>
          <c:showCatName val="0"/>
          <c:showSerName val="0"/>
          <c:showPercent val="0"/>
          <c:showBubbleSize val="0"/>
        </c:dLbls>
        <c:gapWidth val="60"/>
        <c:axId val="-2077489352"/>
        <c:axId val="-2128191240"/>
        <c:extLst>
          <c:ext xmlns:c15="http://schemas.microsoft.com/office/drawing/2012/chart" uri="{02D57815-91ED-43cb-92C2-25804820EDAC}">
            <c15:filteredBarSeries>
              <c15:ser>
                <c:idx val="0"/>
                <c:order val="0"/>
                <c:tx>
                  <c:strRef>
                    <c:extLst>
                      <c:ext uri="{02D57815-91ED-43cb-92C2-25804820EDAC}">
                        <c15:formulaRef>
                          <c15:sqref>Pastagem_MT!$A$13</c15:sqref>
                        </c15:formulaRef>
                      </c:ext>
                    </c:extLst>
                    <c:strCache>
                      <c:ptCount val="1"/>
                      <c:pt idx="0">
                        <c:v>MT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Pastagem_MT!$B$12:$E$12</c15:sqref>
                        </c15:formulaRef>
                      </c:ext>
                    </c:extLst>
                    <c:strCache>
                      <c:ptCount val="4"/>
                      <c:pt idx="0">
                        <c:v>MÉDIA + RESTRIÇÃO ALTITUDE</c:v>
                      </c:pt>
                      <c:pt idx="1">
                        <c:v>ALTA + RESTRIÇÃO ALTITUDE</c:v>
                      </c:pt>
                      <c:pt idx="2">
                        <c:v>MÉDIA</c:v>
                      </c:pt>
                      <c:pt idx="3">
                        <c:v>ALTA </c:v>
                      </c:pt>
                    </c:strCache>
                  </c:strRef>
                </c:cat>
                <c:val>
                  <c:numRef>
                    <c:extLst>
                      <c:ext uri="{02D57815-91ED-43cb-92C2-25804820EDAC}">
                        <c15:formulaRef>
                          <c15:sqref>Pastagem_MT!$B$13:$E$13</c15:sqref>
                        </c15:formulaRef>
                      </c:ext>
                    </c:extLst>
                    <c:numCache>
                      <c:formatCode>General</c:formatCode>
                      <c:ptCount val="4"/>
                      <c:pt idx="0">
                        <c:v>73225.954899699995</c:v>
                      </c:pt>
                      <c:pt idx="1">
                        <c:v>2681956.9950600001</c:v>
                      </c:pt>
                      <c:pt idx="2">
                        <c:v>108334.43532</c:v>
                      </c:pt>
                      <c:pt idx="3">
                        <c:v>5839628.97535</c:v>
                      </c:pt>
                    </c:numCache>
                  </c:numRef>
                </c:val>
                <c:extLst>
                  <c:ext xmlns:c16="http://schemas.microsoft.com/office/drawing/2014/chart" uri="{C3380CC4-5D6E-409C-BE32-E72D297353CC}">
                    <c16:uniqueId val="{00000001-A1FC-44EC-A30A-B9A36CF3B9E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Pastagem_MT!$A$14</c15:sqref>
                        </c15:formulaRef>
                      </c:ext>
                    </c:extLst>
                    <c:strCache>
                      <c:ptCount val="1"/>
                      <c:pt idx="0">
                        <c:v>PA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Pastagem_MT!$B$12:$E$12</c15:sqref>
                        </c15:formulaRef>
                      </c:ext>
                    </c:extLst>
                    <c:strCache>
                      <c:ptCount val="4"/>
                      <c:pt idx="0">
                        <c:v>MÉDIA + RESTRIÇÃO ALTITUDE</c:v>
                      </c:pt>
                      <c:pt idx="1">
                        <c:v>ALTA + RESTRIÇÃO ALTITUDE</c:v>
                      </c:pt>
                      <c:pt idx="2">
                        <c:v>MÉDIA</c:v>
                      </c:pt>
                      <c:pt idx="3">
                        <c:v>ALTA </c:v>
                      </c:pt>
                    </c:strCache>
                  </c:strRef>
                </c:cat>
                <c:val>
                  <c:numRef>
                    <c:extLst xmlns:c15="http://schemas.microsoft.com/office/drawing/2012/chart">
                      <c:ext xmlns:c15="http://schemas.microsoft.com/office/drawing/2012/chart" uri="{02D57815-91ED-43cb-92C2-25804820EDAC}">
                        <c15:formulaRef>
                          <c15:sqref>Pastagem_MT!$B$14:$E$14</c15:sqref>
                        </c15:formulaRef>
                      </c:ext>
                    </c:extLst>
                    <c:numCache>
                      <c:formatCode>0.00000000000</c:formatCode>
                      <c:ptCount val="4"/>
                      <c:pt idx="0" formatCode="0">
                        <c:v>0</c:v>
                      </c:pt>
                      <c:pt idx="1">
                        <c:v>5829330.0774600003</c:v>
                      </c:pt>
                      <c:pt idx="2" formatCode="General">
                        <c:v>0</c:v>
                      </c:pt>
                      <c:pt idx="3" formatCode="General">
                        <c:v>7125138.6483800001</c:v>
                      </c:pt>
                    </c:numCache>
                  </c:numRef>
                </c:val>
                <c:extLst xmlns:c15="http://schemas.microsoft.com/office/drawing/2012/chart">
                  <c:ext xmlns:c16="http://schemas.microsoft.com/office/drawing/2014/chart" uri="{C3380CC4-5D6E-409C-BE32-E72D297353CC}">
                    <c16:uniqueId val="{00000002-A1FC-44EC-A30A-B9A36CF3B9E7}"/>
                  </c:ext>
                </c:extLst>
              </c15:ser>
            </c15:filteredBarSeries>
          </c:ext>
        </c:extLst>
      </c:barChart>
      <c:catAx>
        <c:axId val="-2077489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pt-BR"/>
          </a:p>
        </c:txPr>
        <c:crossAx val="-2128191240"/>
        <c:crosses val="autoZero"/>
        <c:auto val="1"/>
        <c:lblAlgn val="ctr"/>
        <c:lblOffset val="100"/>
        <c:noMultiLvlLbl val="0"/>
      </c:catAx>
      <c:valAx>
        <c:axId val="-2128191240"/>
        <c:scaling>
          <c:orientation val="minMax"/>
        </c:scaling>
        <c:delete val="1"/>
        <c:axPos val="b"/>
        <c:title>
          <c:tx>
            <c:rich>
              <a:bodyPr rot="0" vert="horz"/>
              <a:lstStyle/>
              <a:p>
                <a:pPr>
                  <a:defRPr/>
                </a:pPr>
                <a:r>
                  <a:rPr lang="pt-BR"/>
                  <a:t>Área (ha)</a:t>
                </a:r>
              </a:p>
            </c:rich>
          </c:tx>
          <c:overlay val="0"/>
          <c:spPr>
            <a:noFill/>
            <a:ln>
              <a:noFill/>
            </a:ln>
            <a:effectLst/>
          </c:spPr>
        </c:title>
        <c:numFmt formatCode="#,##0" sourceLinked="1"/>
        <c:majorTickMark val="none"/>
        <c:minorTickMark val="none"/>
        <c:tickLblPos val="nextTo"/>
        <c:crossAx val="-2077489352"/>
        <c:crosses val="autoZero"/>
        <c:crossBetween val="between"/>
      </c:valAx>
      <c:spPr>
        <a:noFill/>
        <a:ln>
          <a:noFill/>
        </a:ln>
        <a:effectLst/>
      </c:spPr>
    </c:plotArea>
    <c:plotVisOnly val="1"/>
    <c:dispBlanksAs val="gap"/>
    <c:showDLblsOverMax val="0"/>
  </c:chart>
  <c:spPr>
    <a:noFill/>
    <a:ln>
      <a:noFill/>
    </a:ln>
    <a:effectLst/>
  </c:spPr>
  <c:txPr>
    <a:bodyPr/>
    <a:lstStyle/>
    <a:p>
      <a:pPr>
        <a:defRPr sz="1000" b="1">
          <a:solidFill>
            <a:schemeClr val="tx1"/>
          </a:solidFill>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5-09T22:21:40.598" idx="1">
    <p:pos x="10" y="10"/>
    <p:text>Progress Reporting: 
Supply Change
 regularly monitors public updates on commitment progress. In order to qualify as 
progress, an update must contain quantitative information that clearly states, or can be used to generate, the proportion of the 
commitment that has been achieved. This information is gathered from a variety of sources, including 
public disclosures to 
CDP’s forest program, sustainability reports, RSPO Annual Communications of Progress
, and Roundtable on Responsible Soy 
(RTRS) annual reports. More information on data sources is available in 
Supply Change’s
 full methodology: http://www.supply-
change.org/pages/full-methodology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E3F0F7-6901-4FDE-9C23-2E391FA33908}" type="datetimeFigureOut">
              <a:rPr lang="en-GB" smtClean="0"/>
              <a:t>10/05/2017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72BB2-DD0F-4279-AB3D-11279C5D9B2B}" type="slidenum">
              <a:rPr lang="en-GB" smtClean="0"/>
              <a:t>‹nº›</a:t>
            </a:fld>
            <a:endParaRPr lang="en-GB"/>
          </a:p>
        </p:txBody>
      </p:sp>
    </p:spTree>
    <p:extLst>
      <p:ext uri="{BB962C8B-B14F-4D97-AF65-F5344CB8AC3E}">
        <p14:creationId xmlns:p14="http://schemas.microsoft.com/office/powerpoint/2010/main" val="68034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7DB0E5E-F0BE-4FC5-9D78-273691014FE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57574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Destacar</a:t>
            </a:r>
            <a:r>
              <a:rPr lang="en-US" dirty="0"/>
              <a:t> o </a:t>
            </a:r>
            <a:r>
              <a:rPr lang="en-US" dirty="0" err="1"/>
              <a:t>retangulo</a:t>
            </a:r>
            <a:r>
              <a:rPr lang="en-US" baseline="0" dirty="0"/>
              <a:t> </a:t>
            </a:r>
            <a:r>
              <a:rPr lang="en-US" baseline="0" dirty="0" err="1"/>
              <a:t>vermelho</a:t>
            </a:r>
            <a:r>
              <a:rPr lang="en-US" baseline="0" dirty="0"/>
              <a:t>, </a:t>
            </a:r>
            <a:r>
              <a:rPr lang="en-US" baseline="0" dirty="0" err="1"/>
              <a:t>que</a:t>
            </a:r>
            <a:r>
              <a:rPr lang="en-US" baseline="0" dirty="0"/>
              <a:t> </a:t>
            </a:r>
            <a:r>
              <a:rPr lang="en-US" baseline="0" dirty="0" err="1"/>
              <a:t>indica</a:t>
            </a:r>
            <a:r>
              <a:rPr lang="en-US" baseline="0" dirty="0"/>
              <a:t> </a:t>
            </a:r>
            <a:r>
              <a:rPr lang="en-US" baseline="0" dirty="0" err="1"/>
              <a:t>que</a:t>
            </a:r>
            <a:r>
              <a:rPr lang="en-US" baseline="0" dirty="0"/>
              <a:t> 18,5 </a:t>
            </a:r>
            <a:r>
              <a:rPr lang="en-US" baseline="0" dirty="0" err="1"/>
              <a:t>milhões</a:t>
            </a:r>
            <a:r>
              <a:rPr lang="en-US" baseline="0" dirty="0"/>
              <a:t> de hectares de </a:t>
            </a:r>
            <a:r>
              <a:rPr lang="en-US" baseline="0" dirty="0" err="1"/>
              <a:t>pastagem</a:t>
            </a:r>
            <a:r>
              <a:rPr lang="en-US" baseline="0" dirty="0"/>
              <a:t> tem </a:t>
            </a:r>
            <a:r>
              <a:rPr lang="en-US" baseline="0" dirty="0" err="1"/>
              <a:t>alta-média</a:t>
            </a:r>
            <a:r>
              <a:rPr lang="en-US" baseline="0" dirty="0"/>
              <a:t> </a:t>
            </a:r>
            <a:r>
              <a:rPr lang="en-US" baseline="0" dirty="0" err="1"/>
              <a:t>aptidão</a:t>
            </a:r>
            <a:r>
              <a:rPr lang="en-US" baseline="0" dirty="0"/>
              <a:t> </a:t>
            </a:r>
            <a:r>
              <a:rPr lang="en-US" baseline="0" dirty="0" err="1"/>
              <a:t>para</a:t>
            </a:r>
            <a:r>
              <a:rPr lang="en-US" baseline="0" dirty="0"/>
              <a:t> </a:t>
            </a:r>
            <a:r>
              <a:rPr lang="en-US" baseline="0" dirty="0" err="1"/>
              <a:t>receber</a:t>
            </a:r>
            <a:r>
              <a:rPr lang="en-US" baseline="0" dirty="0"/>
              <a:t> </a:t>
            </a:r>
            <a:r>
              <a:rPr lang="en-US" baseline="0" dirty="0" err="1"/>
              <a:t>grãos</a:t>
            </a:r>
            <a:r>
              <a:rPr lang="en-US" baseline="0" dirty="0"/>
              <a:t>. Este valor </a:t>
            </a:r>
            <a:r>
              <a:rPr lang="en-US" baseline="0" dirty="0" err="1"/>
              <a:t>corresponde</a:t>
            </a:r>
            <a:r>
              <a:rPr lang="en-US" baseline="0" dirty="0"/>
              <a:t> a 30 </a:t>
            </a:r>
            <a:r>
              <a:rPr lang="en-US" baseline="0" dirty="0" err="1"/>
              <a:t>anos</a:t>
            </a:r>
            <a:r>
              <a:rPr lang="en-US" baseline="0" dirty="0"/>
              <a:t> de </a:t>
            </a:r>
            <a:r>
              <a:rPr lang="en-US" baseline="0" dirty="0" err="1"/>
              <a:t>expansão</a:t>
            </a:r>
            <a:r>
              <a:rPr lang="en-US" baseline="0" dirty="0"/>
              <a:t> de </a:t>
            </a:r>
            <a:r>
              <a:rPr lang="en-US" baseline="0" dirty="0" err="1"/>
              <a:t>grãos</a:t>
            </a:r>
            <a:r>
              <a:rPr lang="en-US" baseline="0" dirty="0"/>
              <a:t>, </a:t>
            </a:r>
            <a:r>
              <a:rPr lang="en-US" baseline="0" dirty="0" err="1"/>
              <a:t>que</a:t>
            </a:r>
            <a:r>
              <a:rPr lang="en-US" baseline="0" dirty="0"/>
              <a:t> </a:t>
            </a:r>
            <a:r>
              <a:rPr lang="en-US" baseline="0" dirty="0" err="1"/>
              <a:t>cresce</a:t>
            </a:r>
            <a:r>
              <a:rPr lang="en-US" baseline="0" dirty="0"/>
              <a:t> </a:t>
            </a:r>
            <a:r>
              <a:rPr lang="en-US" baseline="0" dirty="0" err="1"/>
              <a:t>em</a:t>
            </a:r>
            <a:r>
              <a:rPr lang="en-US" baseline="0" dirty="0"/>
              <a:t> </a:t>
            </a:r>
            <a:r>
              <a:rPr lang="en-US" baseline="0" dirty="0" err="1"/>
              <a:t>média</a:t>
            </a:r>
            <a:r>
              <a:rPr lang="en-US" baseline="0" dirty="0"/>
              <a:t> 6 </a:t>
            </a:r>
            <a:r>
              <a:rPr lang="en-US" baseline="0" dirty="0" err="1"/>
              <a:t>milhões</a:t>
            </a:r>
            <a:r>
              <a:rPr lang="en-US" baseline="0" dirty="0"/>
              <a:t> de hectares </a:t>
            </a:r>
            <a:r>
              <a:rPr lang="en-US" baseline="0" dirty="0" err="1"/>
              <a:t>por</a:t>
            </a:r>
            <a:r>
              <a:rPr lang="en-US" baseline="0" dirty="0"/>
              <a:t> </a:t>
            </a:r>
            <a:r>
              <a:rPr lang="en-US" baseline="0" dirty="0" err="1"/>
              <a:t>década</a:t>
            </a:r>
            <a:r>
              <a:rPr lang="en-US" baseline="0" dirty="0"/>
              <a:t>. </a:t>
            </a:r>
            <a:r>
              <a:rPr lang="en-US" baseline="0" dirty="0" err="1"/>
              <a:t>Temos</a:t>
            </a:r>
            <a:r>
              <a:rPr lang="en-US" baseline="0" dirty="0"/>
              <a:t> 3 </a:t>
            </a:r>
            <a:r>
              <a:rPr lang="en-US" baseline="0" dirty="0" err="1"/>
              <a:t>décadas</a:t>
            </a:r>
            <a:r>
              <a:rPr lang="en-US" baseline="0" dirty="0"/>
              <a:t> de </a:t>
            </a:r>
            <a:r>
              <a:rPr lang="en-US" baseline="0" dirty="0" err="1"/>
              <a:t>expansão</a:t>
            </a:r>
            <a:r>
              <a:rPr lang="en-US" baseline="0" dirty="0"/>
              <a:t> </a:t>
            </a:r>
            <a:r>
              <a:rPr lang="en-US" baseline="0" dirty="0" err="1"/>
              <a:t>futura</a:t>
            </a:r>
            <a:r>
              <a:rPr lang="en-US" baseline="0" dirty="0"/>
              <a:t> </a:t>
            </a:r>
            <a:r>
              <a:rPr lang="en-US" baseline="0" dirty="0" err="1"/>
              <a:t>sem</a:t>
            </a:r>
            <a:r>
              <a:rPr lang="en-US" baseline="0" dirty="0"/>
              <a:t> </a:t>
            </a:r>
            <a:r>
              <a:rPr lang="en-US" baseline="0" dirty="0" err="1"/>
              <a:t>gerar</a:t>
            </a:r>
            <a:r>
              <a:rPr lang="en-US" baseline="0" dirty="0"/>
              <a:t> </a:t>
            </a:r>
            <a:r>
              <a:rPr lang="en-US" baseline="0" dirty="0" err="1"/>
              <a:t>novos</a:t>
            </a:r>
            <a:r>
              <a:rPr lang="en-US" baseline="0" dirty="0"/>
              <a:t> </a:t>
            </a:r>
            <a:r>
              <a:rPr lang="en-US" baseline="0" dirty="0" err="1"/>
              <a:t>desmatamentos</a:t>
            </a:r>
            <a:r>
              <a:rPr lang="en-US" baseline="0" dirty="0"/>
              <a:t>.</a:t>
            </a:r>
            <a:endParaRPr lang="en-US" dirty="0"/>
          </a:p>
        </p:txBody>
      </p:sp>
      <p:sp>
        <p:nvSpPr>
          <p:cNvPr id="4" name="Slide Number Placeholder 3"/>
          <p:cNvSpPr>
            <a:spLocks noGrp="1"/>
          </p:cNvSpPr>
          <p:nvPr>
            <p:ph type="sldNum" sz="quarter" idx="10"/>
          </p:nvPr>
        </p:nvSpPr>
        <p:spPr/>
        <p:txBody>
          <a:bodyPr/>
          <a:lstStyle/>
          <a:p>
            <a:fld id="{B7DB0E5E-F0BE-4FC5-9D78-273691014FEB}" type="slidenum">
              <a:rPr lang="en-US" smtClean="0"/>
              <a:t>29</a:t>
            </a:fld>
            <a:endParaRPr lang="en-US"/>
          </a:p>
        </p:txBody>
      </p:sp>
    </p:spTree>
    <p:extLst>
      <p:ext uri="{BB962C8B-B14F-4D97-AF65-F5344CB8AC3E}">
        <p14:creationId xmlns:p14="http://schemas.microsoft.com/office/powerpoint/2010/main" val="17958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a:t>
            </a:r>
            <a:r>
              <a:rPr lang="en-US" dirty="0" err="1"/>
              <a:t>incluirmos</a:t>
            </a:r>
            <a:r>
              <a:rPr lang="en-US" dirty="0"/>
              <a:t> Amazonia </a:t>
            </a:r>
            <a:r>
              <a:rPr lang="en-US" dirty="0" err="1"/>
              <a:t>teremos</a:t>
            </a:r>
            <a:r>
              <a:rPr lang="en-US" dirty="0"/>
              <a:t> outros 22 </a:t>
            </a:r>
            <a:r>
              <a:rPr lang="en-US" dirty="0" err="1"/>
              <a:t>milhões</a:t>
            </a:r>
            <a:r>
              <a:rPr lang="en-US" dirty="0"/>
              <a:t> de hectares de </a:t>
            </a:r>
            <a:r>
              <a:rPr lang="en-US" dirty="0" err="1"/>
              <a:t>pastagens</a:t>
            </a:r>
            <a:r>
              <a:rPr lang="en-US" dirty="0"/>
              <a:t> </a:t>
            </a:r>
            <a:r>
              <a:rPr lang="en-US" dirty="0" err="1"/>
              <a:t>aptas</a:t>
            </a:r>
            <a:r>
              <a:rPr lang="en-US" dirty="0"/>
              <a:t> a </a:t>
            </a:r>
            <a:r>
              <a:rPr lang="en-US" dirty="0" err="1"/>
              <a:t>receber</a:t>
            </a:r>
            <a:r>
              <a:rPr lang="en-US" dirty="0"/>
              <a:t> a </a:t>
            </a:r>
            <a:r>
              <a:rPr lang="en-US" dirty="0" err="1"/>
              <a:t>produção</a:t>
            </a:r>
            <a:r>
              <a:rPr lang="en-US" dirty="0"/>
              <a:t> de </a:t>
            </a:r>
            <a:r>
              <a:rPr lang="en-US" dirty="0" err="1"/>
              <a:t>grãos</a:t>
            </a:r>
            <a:r>
              <a:rPr lang="en-US" dirty="0"/>
              <a:t>. </a:t>
            </a:r>
            <a:r>
              <a:rPr lang="en-US" dirty="0" err="1"/>
              <a:t>Isto</a:t>
            </a:r>
            <a:r>
              <a:rPr lang="en-US" dirty="0"/>
              <a:t> </a:t>
            </a:r>
            <a:r>
              <a:rPr lang="en-US" dirty="0" err="1"/>
              <a:t>corresponderia</a:t>
            </a:r>
            <a:r>
              <a:rPr lang="en-US" dirty="0"/>
              <a:t> a outros 35</a:t>
            </a:r>
            <a:r>
              <a:rPr lang="en-US" baseline="0" dirty="0"/>
              <a:t> </a:t>
            </a:r>
            <a:r>
              <a:rPr lang="en-US" baseline="0" dirty="0" err="1"/>
              <a:t>anos</a:t>
            </a:r>
            <a:r>
              <a:rPr lang="en-US" baseline="0" dirty="0"/>
              <a:t> de </a:t>
            </a:r>
            <a:r>
              <a:rPr lang="en-US" baseline="0" dirty="0" err="1"/>
              <a:t>expansão</a:t>
            </a:r>
            <a:r>
              <a:rPr lang="en-US" baseline="0" dirty="0"/>
              <a:t> </a:t>
            </a:r>
            <a:r>
              <a:rPr lang="en-US" baseline="0" dirty="0" err="1"/>
              <a:t>potencial</a:t>
            </a:r>
            <a:r>
              <a:rPr lang="en-US" baseline="0" dirty="0"/>
              <a:t>. </a:t>
            </a:r>
            <a:r>
              <a:rPr lang="en-US" baseline="0" dirty="0" err="1"/>
              <a:t>Somadas</a:t>
            </a:r>
            <a:r>
              <a:rPr lang="en-US" baseline="0" dirty="0"/>
              <a:t> Amazonia e Cerrado </a:t>
            </a:r>
            <a:r>
              <a:rPr lang="en-US" baseline="0" dirty="0" err="1"/>
              <a:t>temos</a:t>
            </a:r>
            <a:r>
              <a:rPr lang="en-US" baseline="0" dirty="0"/>
              <a:t> ~65 </a:t>
            </a:r>
            <a:r>
              <a:rPr lang="en-US" baseline="0" dirty="0" err="1"/>
              <a:t>anos</a:t>
            </a:r>
            <a:r>
              <a:rPr lang="en-US" baseline="0" dirty="0"/>
              <a:t> de </a:t>
            </a:r>
            <a:r>
              <a:rPr lang="en-US" baseline="0" dirty="0" err="1"/>
              <a:t>expansão</a:t>
            </a:r>
            <a:r>
              <a:rPr lang="en-US" baseline="0" dirty="0"/>
              <a:t> da </a:t>
            </a:r>
            <a:r>
              <a:rPr lang="en-US" baseline="0" dirty="0" err="1"/>
              <a:t>produção</a:t>
            </a:r>
            <a:r>
              <a:rPr lang="en-US" baseline="0" dirty="0"/>
              <a:t> de </a:t>
            </a:r>
            <a:r>
              <a:rPr lang="en-US" baseline="0" dirty="0" err="1"/>
              <a:t>grãos</a:t>
            </a:r>
            <a:r>
              <a:rPr lang="en-US" baseline="0" dirty="0"/>
              <a:t> </a:t>
            </a:r>
            <a:r>
              <a:rPr lang="en-US" baseline="0" dirty="0" err="1"/>
              <a:t>gerando</a:t>
            </a:r>
            <a:r>
              <a:rPr lang="en-US" baseline="0" dirty="0"/>
              <a:t> </a:t>
            </a:r>
            <a:r>
              <a:rPr lang="en-US" baseline="0" dirty="0" err="1"/>
              <a:t>nenhum</a:t>
            </a:r>
            <a:r>
              <a:rPr lang="en-US" baseline="0" dirty="0"/>
              <a:t> </a:t>
            </a:r>
            <a:r>
              <a:rPr lang="en-US" baseline="0" dirty="0" err="1"/>
              <a:t>ou</a:t>
            </a:r>
            <a:r>
              <a:rPr lang="en-US" baseline="0" dirty="0"/>
              <a:t> </a:t>
            </a:r>
            <a:r>
              <a:rPr lang="en-US" baseline="0" dirty="0" err="1"/>
              <a:t>muito</a:t>
            </a:r>
            <a:r>
              <a:rPr lang="en-US" baseline="0" dirty="0"/>
              <a:t> </a:t>
            </a:r>
            <a:r>
              <a:rPr lang="en-US" baseline="0" dirty="0" err="1"/>
              <a:t>pouco</a:t>
            </a:r>
            <a:r>
              <a:rPr lang="en-US" baseline="0" dirty="0"/>
              <a:t> </a:t>
            </a:r>
            <a:r>
              <a:rPr lang="en-US" baseline="0" dirty="0" err="1"/>
              <a:t>desmatamento</a:t>
            </a:r>
            <a:r>
              <a:rPr lang="en-US" baseline="0" dirty="0"/>
              <a:t>.</a:t>
            </a:r>
            <a:endParaRPr lang="en-US" dirty="0"/>
          </a:p>
        </p:txBody>
      </p:sp>
      <p:sp>
        <p:nvSpPr>
          <p:cNvPr id="4" name="Slide Number Placeholder 3"/>
          <p:cNvSpPr>
            <a:spLocks noGrp="1"/>
          </p:cNvSpPr>
          <p:nvPr>
            <p:ph type="sldNum" sz="quarter" idx="10"/>
          </p:nvPr>
        </p:nvSpPr>
        <p:spPr/>
        <p:txBody>
          <a:bodyPr/>
          <a:lstStyle/>
          <a:p>
            <a:fld id="{B7DB0E5E-F0BE-4FC5-9D78-273691014FEB}" type="slidenum">
              <a:rPr lang="en-US" smtClean="0"/>
              <a:t>30</a:t>
            </a:fld>
            <a:endParaRPr lang="en-US"/>
          </a:p>
        </p:txBody>
      </p:sp>
    </p:spTree>
    <p:extLst>
      <p:ext uri="{BB962C8B-B14F-4D97-AF65-F5344CB8AC3E}">
        <p14:creationId xmlns:p14="http://schemas.microsoft.com/office/powerpoint/2010/main" val="274685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81444A7-0F13-8045-A377-0A44898C9E57}"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358298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81444A7-0F13-8045-A377-0A44898C9E57}"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209722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81444A7-0F13-8045-A377-0A44898C9E57}"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3833018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Rainforest Mist.JPG"/>
          <p:cNvPicPr>
            <a:picLocks noChangeAspect="1"/>
          </p:cNvPicPr>
          <p:nvPr userDrawn="1"/>
        </p:nvPicPr>
        <p:blipFill rotWithShape="1">
          <a:blip r:embed="rId2">
            <a:extLst>
              <a:ext uri="{28A0092B-C50C-407E-A947-70E740481C1C}">
                <a14:useLocalDpi xmlns:a14="http://schemas.microsoft.com/office/drawing/2010/main" val="0"/>
              </a:ext>
            </a:extLst>
          </a:blip>
          <a:srcRect t="27915" r="4425"/>
          <a:stretch/>
        </p:blipFill>
        <p:spPr>
          <a:xfrm>
            <a:off x="-1" y="0"/>
            <a:ext cx="9144001" cy="5172432"/>
          </a:xfrm>
          <a:prstGeom prst="rect">
            <a:avLst/>
          </a:prstGeom>
        </p:spPr>
      </p:pic>
      <p:sp>
        <p:nvSpPr>
          <p:cNvPr id="4" name="Rectangle 3"/>
          <p:cNvSpPr/>
          <p:nvPr userDrawn="1"/>
        </p:nvSpPr>
        <p:spPr>
          <a:xfrm>
            <a:off x="-1" y="0"/>
            <a:ext cx="9144001" cy="5172432"/>
          </a:xfrm>
          <a:prstGeom prst="rect">
            <a:avLst/>
          </a:prstGeom>
          <a:solidFill>
            <a:schemeClr val="tx1">
              <a:lumMod val="95000"/>
              <a:lumOff val="5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FA20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0737" y="1229200"/>
            <a:ext cx="682526" cy="686832"/>
          </a:xfrm>
          <a:prstGeom prst="rect">
            <a:avLst/>
          </a:prstGeom>
        </p:spPr>
      </p:pic>
    </p:spTree>
    <p:extLst>
      <p:ext uri="{BB962C8B-B14F-4D97-AF65-F5344CB8AC3E}">
        <p14:creationId xmlns:p14="http://schemas.microsoft.com/office/powerpoint/2010/main" val="310282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Rectangle 9"/>
          <p:cNvSpPr/>
          <p:nvPr userDrawn="1"/>
        </p:nvSpPr>
        <p:spPr>
          <a:xfrm>
            <a:off x="0" y="2"/>
            <a:ext cx="9150884" cy="5333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781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58776" y="2348754"/>
            <a:ext cx="2496146" cy="2242297"/>
          </a:xfrm>
          <a:solidFill>
            <a:schemeClr val="accent5">
              <a:lumMod val="50000"/>
            </a:schemeClr>
          </a:solidFill>
        </p:spPr>
        <p:txBody>
          <a:bodyPr lIns="72000" tIns="72000" rIns="144000" bIns="270000" anchor="b"/>
          <a:lstStyle>
            <a:lvl1pPr algn="r">
              <a:lnSpc>
                <a:spcPct val="70000"/>
              </a:lnSpc>
              <a:spcAft>
                <a:spcPts val="0"/>
              </a:spcAft>
              <a:defRPr sz="9600">
                <a:solidFill>
                  <a:schemeClr val="bg1"/>
                </a:solidFill>
              </a:defRPr>
            </a:lvl1pPr>
            <a:lvl2pPr algn="r">
              <a:lnSpc>
                <a:spcPct val="90000"/>
              </a:lnSpc>
              <a:spcBef>
                <a:spcPts val="0"/>
              </a:spcBef>
              <a:defRPr>
                <a:solidFill>
                  <a:schemeClr val="bg1"/>
                </a:solidFill>
              </a:defRPr>
            </a:lvl2pPr>
          </a:lstStyle>
          <a:p>
            <a:pPr lvl="0"/>
            <a:r>
              <a:rPr lang="en-US" dirty="0"/>
              <a:t>000</a:t>
            </a:r>
          </a:p>
          <a:p>
            <a:pPr lvl="1"/>
            <a:r>
              <a:rPr lang="en-US" dirty="0"/>
              <a:t>Second level</a:t>
            </a:r>
          </a:p>
        </p:txBody>
      </p:sp>
      <p:sp>
        <p:nvSpPr>
          <p:cNvPr id="10" name="Text Placeholder 8"/>
          <p:cNvSpPr>
            <a:spLocks noGrp="1"/>
          </p:cNvSpPr>
          <p:nvPr>
            <p:ph type="body" sz="quarter" idx="11" hasCustomPrompt="1"/>
          </p:nvPr>
        </p:nvSpPr>
        <p:spPr>
          <a:xfrm>
            <a:off x="3329485" y="2348754"/>
            <a:ext cx="2496146" cy="2242297"/>
          </a:xfrm>
          <a:solidFill>
            <a:schemeClr val="accent5">
              <a:lumMod val="75000"/>
            </a:schemeClr>
          </a:solidFill>
        </p:spPr>
        <p:txBody>
          <a:bodyPr lIns="72000" tIns="72000" rIns="144000" bIns="270000" anchor="b"/>
          <a:lstStyle>
            <a:lvl1pPr algn="r">
              <a:lnSpc>
                <a:spcPct val="70000"/>
              </a:lnSpc>
              <a:spcAft>
                <a:spcPts val="0"/>
              </a:spcAft>
              <a:defRPr sz="9600">
                <a:solidFill>
                  <a:schemeClr val="bg1"/>
                </a:solidFill>
              </a:defRPr>
            </a:lvl1pPr>
            <a:lvl2pPr algn="r">
              <a:lnSpc>
                <a:spcPct val="90000"/>
              </a:lnSpc>
              <a:spcBef>
                <a:spcPts val="0"/>
              </a:spcBef>
              <a:defRPr>
                <a:solidFill>
                  <a:schemeClr val="bg1"/>
                </a:solidFill>
              </a:defRPr>
            </a:lvl2pPr>
          </a:lstStyle>
          <a:p>
            <a:pPr lvl="0"/>
            <a:r>
              <a:rPr lang="en-US" dirty="0"/>
              <a:t>000</a:t>
            </a:r>
          </a:p>
          <a:p>
            <a:pPr lvl="1"/>
            <a:r>
              <a:rPr lang="en-US" dirty="0"/>
              <a:t>Second level</a:t>
            </a:r>
          </a:p>
        </p:txBody>
      </p:sp>
      <p:sp>
        <p:nvSpPr>
          <p:cNvPr id="11" name="Text Placeholder 8"/>
          <p:cNvSpPr>
            <a:spLocks noGrp="1"/>
          </p:cNvSpPr>
          <p:nvPr>
            <p:ph type="body" sz="quarter" idx="12" hasCustomPrompt="1"/>
          </p:nvPr>
        </p:nvSpPr>
        <p:spPr>
          <a:xfrm>
            <a:off x="6300193" y="2348754"/>
            <a:ext cx="2496146" cy="2242297"/>
          </a:xfrm>
          <a:solidFill>
            <a:schemeClr val="accent5">
              <a:lumMod val="90000"/>
            </a:schemeClr>
          </a:solidFill>
        </p:spPr>
        <p:txBody>
          <a:bodyPr lIns="72000" tIns="72000" rIns="144000" bIns="270000" anchor="b"/>
          <a:lstStyle>
            <a:lvl1pPr algn="r">
              <a:lnSpc>
                <a:spcPct val="70000"/>
              </a:lnSpc>
              <a:spcAft>
                <a:spcPts val="0"/>
              </a:spcAft>
              <a:defRPr sz="9600">
                <a:solidFill>
                  <a:schemeClr val="bg1"/>
                </a:solidFill>
              </a:defRPr>
            </a:lvl1pPr>
            <a:lvl2pPr algn="r">
              <a:lnSpc>
                <a:spcPct val="90000"/>
              </a:lnSpc>
              <a:spcBef>
                <a:spcPts val="0"/>
              </a:spcBef>
              <a:defRPr>
                <a:solidFill>
                  <a:schemeClr val="bg1"/>
                </a:solidFill>
              </a:defRPr>
            </a:lvl2pPr>
          </a:lstStyle>
          <a:p>
            <a:pPr lvl="0"/>
            <a:r>
              <a:rPr lang="en-US" dirty="0"/>
              <a:t>000</a:t>
            </a:r>
          </a:p>
          <a:p>
            <a:pPr lvl="1"/>
            <a:r>
              <a:rPr lang="en-US" dirty="0"/>
              <a:t>Second level</a:t>
            </a:r>
          </a:p>
        </p:txBody>
      </p:sp>
      <p:sp>
        <p:nvSpPr>
          <p:cNvPr id="2" name="Title 1"/>
          <p:cNvSpPr>
            <a:spLocks noGrp="1"/>
          </p:cNvSpPr>
          <p:nvPr>
            <p:ph type="title"/>
          </p:nvPr>
        </p:nvSpPr>
        <p:spPr>
          <a:xfrm>
            <a:off x="347256" y="777601"/>
            <a:ext cx="8424000" cy="392415"/>
          </a:xfrm>
        </p:spPr>
        <p:txBody>
          <a:bodyPr/>
          <a:lstStyle>
            <a:lvl1pPr>
              <a:defRPr>
                <a:latin typeface="+mj-lt"/>
              </a:defRPr>
            </a:lvl1pPr>
          </a:lstStyle>
          <a:p>
            <a:r>
              <a:rPr lang="en-US"/>
              <a:t>Click to edit Master title style</a:t>
            </a:r>
            <a:endParaRPr lang="en-GB" dirty="0"/>
          </a:p>
        </p:txBody>
      </p:sp>
      <p:sp>
        <p:nvSpPr>
          <p:cNvPr id="3" name="Content Placeholder 2"/>
          <p:cNvSpPr>
            <a:spLocks noGrp="1"/>
          </p:cNvSpPr>
          <p:nvPr>
            <p:ph idx="1"/>
          </p:nvPr>
        </p:nvSpPr>
        <p:spPr>
          <a:xfrm>
            <a:off x="347257" y="1148400"/>
            <a:ext cx="8424000" cy="2283702"/>
          </a:xfrm>
        </p:spPr>
        <p:txBody>
          <a:bodyPr>
            <a:spAutoFit/>
          </a:bodyPr>
          <a:lstStyle>
            <a:lvl1pPr>
              <a:defRPr>
                <a:solidFill>
                  <a:schemeClr val="tx1"/>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6"/>
          <p:cNvSpPr>
            <a:spLocks noGrp="1" noChangeArrowheads="1"/>
          </p:cNvSpPr>
          <p:nvPr>
            <p:ph type="sldNum" sz="quarter" idx="4"/>
          </p:nvPr>
        </p:nvSpPr>
        <p:spPr bwMode="auto">
          <a:xfrm>
            <a:off x="8215633" y="4942904"/>
            <a:ext cx="55562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800">
                <a:solidFill>
                  <a:srgbClr val="484848"/>
                </a:solidFill>
                <a:latin typeface="+mn-lt"/>
                <a:cs typeface="Arial" panose="020B0604020202020204" pitchFamily="34" charset="0"/>
              </a:defRPr>
            </a:lvl1pPr>
          </a:lstStyle>
          <a:p>
            <a:pPr algn="r"/>
            <a:fld id="{FB8C078A-3885-4799-9417-F0D353AC5E43}" type="slidenum">
              <a:rPr lang="en-GB" smtClean="0"/>
              <a:pPr algn="r"/>
              <a:t>‹nº›</a:t>
            </a:fld>
            <a:endParaRPr lang="en-GB"/>
          </a:p>
        </p:txBody>
      </p:sp>
      <p:cxnSp>
        <p:nvCxnSpPr>
          <p:cNvPr id="6" name="Straight Connector 5"/>
          <p:cNvCxnSpPr/>
          <p:nvPr userDrawn="1"/>
        </p:nvCxnSpPr>
        <p:spPr>
          <a:xfrm>
            <a:off x="347257" y="635338"/>
            <a:ext cx="8424000" cy="0"/>
          </a:xfrm>
          <a:prstGeom prst="line">
            <a:avLst/>
          </a:prstGeom>
          <a:ln w="12700">
            <a:solidFill>
              <a:srgbClr val="484848"/>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3"/>
          </p:nvPr>
        </p:nvSpPr>
        <p:spPr>
          <a:xfrm>
            <a:off x="347256" y="321821"/>
            <a:ext cx="8424000" cy="244800"/>
          </a:xfrm>
        </p:spPr>
        <p:txBody>
          <a:bodyPr/>
          <a:lstStyle>
            <a:lvl1pPr>
              <a:defRPr kumimoji="0" lang="en-US" sz="1600" b="0" i="0" u="none" strike="noStrike" kern="1200" cap="none" spc="0" normalizeH="0" baseline="0" dirty="0" smtClean="0">
                <a:ln>
                  <a:noFill/>
                </a:ln>
                <a:solidFill>
                  <a:srgbClr val="484848"/>
                </a:solidFill>
                <a:effectLst/>
                <a:uLnTx/>
                <a:uFillTx/>
                <a:latin typeface="Arial"/>
                <a:ea typeface="+mn-ea"/>
                <a:cs typeface="Arial"/>
              </a:defRPr>
            </a:lvl1pPr>
          </a:lstStyle>
          <a:p>
            <a:pPr lvl="0"/>
            <a:r>
              <a:rPr lang="en-US"/>
              <a:t>Click to edit Master text styles</a:t>
            </a:r>
          </a:p>
        </p:txBody>
      </p:sp>
    </p:spTree>
    <p:extLst>
      <p:ext uri="{BB962C8B-B14F-4D97-AF65-F5344CB8AC3E}">
        <p14:creationId xmlns:p14="http://schemas.microsoft.com/office/powerpoint/2010/main" val="1083730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Footer Placeholder 2"/>
          <p:cNvSpPr>
            <a:spLocks noGrp="1"/>
          </p:cNvSpPr>
          <p:nvPr>
            <p:ph type="ftr" sz="quarter" idx="10"/>
          </p:nvPr>
        </p:nvSpPr>
        <p:spPr/>
        <p:txBody>
          <a:bodyPr/>
          <a:lstStyle/>
          <a:p>
            <a:r>
              <a:rPr lang="en-US"/>
              <a:t>Nome da apresentação de Powerpoint</a:t>
            </a:r>
            <a:endParaRPr lang="en-US" dirty="0"/>
          </a:p>
        </p:txBody>
      </p:sp>
      <p:sp>
        <p:nvSpPr>
          <p:cNvPr id="4" name="Slide Number Placeholder 3"/>
          <p:cNvSpPr>
            <a:spLocks noGrp="1"/>
          </p:cNvSpPr>
          <p:nvPr>
            <p:ph type="sldNum" sz="quarter" idx="11"/>
          </p:nvPr>
        </p:nvSpPr>
        <p:spPr/>
        <p:txBody>
          <a:bodyPr/>
          <a:lstStyle/>
          <a:p>
            <a:fld id="{D1F2FAC4-3440-FB44-B061-BDC00C1984A4}" type="slidenum">
              <a:rPr lang="en-US" smtClean="0"/>
              <a:pPr/>
              <a:t>‹nº›</a:t>
            </a:fld>
            <a:endParaRPr lang="en-US" dirty="0"/>
          </a:p>
        </p:txBody>
      </p:sp>
      <p:sp>
        <p:nvSpPr>
          <p:cNvPr id="7" name="Espaço Reservado para Texto 16"/>
          <p:cNvSpPr>
            <a:spLocks noGrp="1"/>
          </p:cNvSpPr>
          <p:nvPr>
            <p:ph type="body" sz="quarter" idx="14" hasCustomPrompt="1"/>
          </p:nvPr>
        </p:nvSpPr>
        <p:spPr>
          <a:xfrm>
            <a:off x="661024" y="1339587"/>
            <a:ext cx="7795164" cy="214288"/>
          </a:xfrm>
          <a:prstGeom prst="rect">
            <a:avLst/>
          </a:prstGeom>
        </p:spPr>
        <p:txBody>
          <a:bodyPr/>
          <a:lstStyle>
            <a:lvl1pPr marL="0" indent="0" algn="l">
              <a:lnSpc>
                <a:spcPts val="1275"/>
              </a:lnSpc>
              <a:spcBef>
                <a:spcPts val="0"/>
              </a:spcBef>
              <a:buNone/>
              <a:defRPr sz="1238" b="1" cap="all" baseline="0">
                <a:solidFill>
                  <a:srgbClr val="6DB084"/>
                </a:solidFill>
                <a:latin typeface="Arial" pitchFamily="34" charset="0"/>
                <a:cs typeface="Arial" pitchFamily="34" charset="0"/>
              </a:defRPr>
            </a:lvl1pPr>
          </a:lstStyle>
          <a:p>
            <a:pPr lvl="0"/>
            <a:r>
              <a:rPr lang="pt-BR" dirty="0"/>
              <a:t>subtítulo</a:t>
            </a:r>
          </a:p>
        </p:txBody>
      </p:sp>
      <p:sp>
        <p:nvSpPr>
          <p:cNvPr id="8" name="Espaço Reservado para Texto 19"/>
          <p:cNvSpPr>
            <a:spLocks noGrp="1"/>
          </p:cNvSpPr>
          <p:nvPr>
            <p:ph type="body" sz="quarter" idx="12" hasCustomPrompt="1"/>
          </p:nvPr>
        </p:nvSpPr>
        <p:spPr>
          <a:xfrm>
            <a:off x="687812" y="1633944"/>
            <a:ext cx="7768377" cy="2893479"/>
          </a:xfrm>
          <a:prstGeom prst="rect">
            <a:avLst/>
          </a:prstGeom>
        </p:spPr>
        <p:txBody>
          <a:bodyPr lIns="0" tIns="0" rIns="0" bIns="0" numCol="1" spcCol="360000"/>
          <a:lstStyle>
            <a:lvl1pPr marL="0" indent="0" algn="l">
              <a:lnSpc>
                <a:spcPts val="1575"/>
              </a:lnSpc>
              <a:spcBef>
                <a:spcPts val="0"/>
              </a:spcBef>
              <a:buNone/>
              <a:defRPr sz="1125" b="0" baseline="0">
                <a:solidFill>
                  <a:srgbClr val="555555"/>
                </a:solidFill>
                <a:latin typeface="Arial" pitchFamily="34" charset="0"/>
                <a:cs typeface="Arial" pitchFamily="34" charset="0"/>
              </a:defRPr>
            </a:lvl1pPr>
          </a:lstStyle>
          <a:p>
            <a:pPr lvl="0"/>
            <a:r>
              <a:rPr lang="pt-BR" dirty="0"/>
              <a:t>Texto 1 coluna</a:t>
            </a:r>
          </a:p>
        </p:txBody>
      </p:sp>
    </p:spTree>
    <p:extLst>
      <p:ext uri="{BB962C8B-B14F-4D97-AF65-F5344CB8AC3E}">
        <p14:creationId xmlns:p14="http://schemas.microsoft.com/office/powerpoint/2010/main" val="128050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McK 2. Slide Title"/>
          <p:cNvSpPr>
            <a:spLocks noGrp="1" noChangeArrowheads="1"/>
          </p:cNvSpPr>
          <p:nvPr>
            <p:ph type="title"/>
          </p:nvPr>
        </p:nvSpPr>
        <p:spPr bwMode="auto">
          <a:xfrm>
            <a:off x="121490" y="176148"/>
            <a:ext cx="8794113" cy="298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aseline="0">
                <a:latin typeface="+mj-lt"/>
                <a:ea typeface="+mj-ea"/>
              </a:defRPr>
            </a:lvl1pPr>
          </a:lstStyle>
          <a:p>
            <a:pPr lvl="0"/>
            <a:r>
              <a:rPr lang="en-US" noProof="0"/>
              <a:t>Click to edit Master title style</a:t>
            </a:r>
          </a:p>
        </p:txBody>
      </p:sp>
      <p:sp>
        <p:nvSpPr>
          <p:cNvPr id="7" name="Slide Number Placeholder 1"/>
          <p:cNvSpPr>
            <a:spLocks noGrp="1"/>
          </p:cNvSpPr>
          <p:nvPr>
            <p:ph type="sldNum" sz="quarter" idx="4"/>
          </p:nvPr>
        </p:nvSpPr>
        <p:spPr>
          <a:xfrm>
            <a:off x="8719603" y="4924835"/>
            <a:ext cx="213009" cy="116622"/>
          </a:xfrm>
          <a:prstGeom prst="rect">
            <a:avLst/>
          </a:prstGeom>
        </p:spPr>
        <p:txBody>
          <a:bodyPr vert="horz" wrap="none" lIns="0" tIns="0" rIns="0" bIns="0" rtlCol="0" anchor="ctr">
            <a:noAutofit/>
          </a:bodyPr>
          <a:lstStyle>
            <a:lvl1pPr algn="l">
              <a:defRPr lang="en-US" sz="1020" kern="1200" baseline="0" smtClean="0">
                <a:solidFill>
                  <a:schemeClr val="tx1"/>
                </a:solidFill>
                <a:latin typeface="+mn-lt"/>
                <a:ea typeface="+mn-ea"/>
                <a:cs typeface="+mn-cs"/>
              </a:defRPr>
            </a:lvl1pPr>
          </a:lstStyle>
          <a:p>
            <a:fld id="{42C328C1-A84F-4A39-A664-DBA00541A8C6}" type="slidenum">
              <a:rPr>
                <a:solidFill>
                  <a:srgbClr val="000000"/>
                </a:solidFill>
              </a:rPr>
              <a:pPr/>
              <a:t>‹nº›</a:t>
            </a:fld>
            <a:endParaRPr dirty="0">
              <a:solidFill>
                <a:srgbClr val="000000"/>
              </a:solidFill>
            </a:endParaRPr>
          </a:p>
        </p:txBody>
      </p:sp>
    </p:spTree>
    <p:extLst>
      <p:ext uri="{BB962C8B-B14F-4D97-AF65-F5344CB8AC3E}">
        <p14:creationId xmlns:p14="http://schemas.microsoft.com/office/powerpoint/2010/main" val="2695634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Rainforest Mist.JPG"/>
          <p:cNvPicPr>
            <a:picLocks noChangeAspect="1"/>
          </p:cNvPicPr>
          <p:nvPr userDrawn="1"/>
        </p:nvPicPr>
        <p:blipFill rotWithShape="1">
          <a:blip r:embed="rId2">
            <a:extLst>
              <a:ext uri="{28A0092B-C50C-407E-A947-70E740481C1C}">
                <a14:useLocalDpi xmlns:a14="http://schemas.microsoft.com/office/drawing/2010/main" val="0"/>
              </a:ext>
            </a:extLst>
          </a:blip>
          <a:srcRect t="27915" r="4425"/>
          <a:stretch/>
        </p:blipFill>
        <p:spPr>
          <a:xfrm>
            <a:off x="-1" y="0"/>
            <a:ext cx="9144001" cy="5172432"/>
          </a:xfrm>
          <a:prstGeom prst="rect">
            <a:avLst/>
          </a:prstGeom>
        </p:spPr>
      </p:pic>
      <p:sp>
        <p:nvSpPr>
          <p:cNvPr id="4" name="Rectangle 3"/>
          <p:cNvSpPr/>
          <p:nvPr userDrawn="1"/>
        </p:nvSpPr>
        <p:spPr>
          <a:xfrm>
            <a:off x="-1" y="0"/>
            <a:ext cx="9144001" cy="5172432"/>
          </a:xfrm>
          <a:prstGeom prst="rect">
            <a:avLst/>
          </a:prstGeom>
          <a:solidFill>
            <a:schemeClr val="tx1">
              <a:lumMod val="95000"/>
              <a:lumOff val="5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pic>
        <p:nvPicPr>
          <p:cNvPr id="11" name="Picture 10" descr="TFA20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0737" y="1229200"/>
            <a:ext cx="682526" cy="686832"/>
          </a:xfrm>
          <a:prstGeom prst="rect">
            <a:avLst/>
          </a:prstGeom>
        </p:spPr>
      </p:pic>
    </p:spTree>
    <p:extLst>
      <p:ext uri="{BB962C8B-B14F-4D97-AF65-F5344CB8AC3E}">
        <p14:creationId xmlns:p14="http://schemas.microsoft.com/office/powerpoint/2010/main" val="3345441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28748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240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81444A7-0F13-8045-A377-0A44898C9E57}"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204827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02147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99272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52162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43861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49146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77015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29455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25609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AD90C-37FB-48FE-B3C8-DDEB287951F6}"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0F15A-FA91-4EF1-BBCF-7ED781C5C33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34663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Rectangle 9"/>
          <p:cNvSpPr/>
          <p:nvPr userDrawn="1"/>
        </p:nvSpPr>
        <p:spPr>
          <a:xfrm>
            <a:off x="0" y="3"/>
            <a:ext cx="9150884" cy="5333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112489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81444A7-0F13-8045-A377-0A44898C9E57}"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324669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81444A7-0F13-8045-A377-0A44898C9E57}"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290694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81444A7-0F13-8045-A377-0A44898C9E57}" type="datetimeFigureOut">
              <a:rPr lang="en-US" smtClean="0"/>
              <a:t>5/10/2017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166399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81444A7-0F13-8045-A377-0A44898C9E57}" type="datetimeFigureOut">
              <a:rPr lang="en-US" smtClean="0"/>
              <a:t>5/10/2017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364283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444A7-0F13-8045-A377-0A44898C9E57}" type="datetimeFigureOut">
              <a:rPr lang="en-US" smtClean="0"/>
              <a:t>5/10/2017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408617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81444A7-0F13-8045-A377-0A44898C9E57}"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133712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81444A7-0F13-8045-A377-0A44898C9E57}"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65828-5D7B-5746-8BEA-C5F6ADE7A87E}" type="slidenum">
              <a:rPr lang="en-US" smtClean="0"/>
              <a:t>‹nº›</a:t>
            </a:fld>
            <a:endParaRPr lang="en-US"/>
          </a:p>
        </p:txBody>
      </p:sp>
    </p:spTree>
    <p:extLst>
      <p:ext uri="{BB962C8B-B14F-4D97-AF65-F5344CB8AC3E}">
        <p14:creationId xmlns:p14="http://schemas.microsoft.com/office/powerpoint/2010/main" val="36312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81444A7-0F13-8045-A377-0A44898C9E57}" type="datetimeFigureOut">
              <a:rPr lang="en-US" smtClean="0"/>
              <a:t>5/10/2017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0A65828-5D7B-5746-8BEA-C5F6ADE7A87E}" type="slidenum">
              <a:rPr lang="en-US" smtClean="0"/>
              <a:t>‹nº›</a:t>
            </a:fld>
            <a:endParaRPr lang="en-US"/>
          </a:p>
        </p:txBody>
      </p:sp>
    </p:spTree>
    <p:extLst>
      <p:ext uri="{BB962C8B-B14F-4D97-AF65-F5344CB8AC3E}">
        <p14:creationId xmlns:p14="http://schemas.microsoft.com/office/powerpoint/2010/main" val="1593610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84" r:id="rId14"/>
    <p:sldLayoutId id="2147483685"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2416749095"/>
              </p:ext>
            </p:ext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spid="_x0000_s9353"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0" y="0"/>
                        <a:ext cx="161984" cy="121481"/>
                      </a:xfrm>
                      <a:prstGeom prst="rect">
                        <a:avLst/>
                      </a:prstGeom>
                    </p:spPr>
                  </p:pic>
                </p:oleObj>
              </mc:Fallback>
            </mc:AlternateContent>
          </a:graphicData>
        </a:graphic>
      </p:graphicFrame>
      <p:sp>
        <p:nvSpPr>
          <p:cNvPr id="1033" name="doc id"/>
          <p:cNvSpPr>
            <a:spLocks noChangeArrowheads="1"/>
          </p:cNvSpPr>
          <p:nvPr/>
        </p:nvSpPr>
        <p:spPr bwMode="auto">
          <a:xfrm>
            <a:off x="8246609" y="27941"/>
            <a:ext cx="670614" cy="93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fontAlgn="base">
              <a:spcBef>
                <a:spcPct val="0"/>
              </a:spcBef>
              <a:spcAft>
                <a:spcPct val="0"/>
              </a:spcAft>
            </a:pPr>
            <a:endParaRPr lang="en-US" sz="816" dirty="0">
              <a:solidFill>
                <a:srgbClr val="000000"/>
              </a:solidFill>
            </a:endParaRPr>
          </a:p>
        </p:txBody>
      </p:sp>
      <p:sp>
        <p:nvSpPr>
          <p:cNvPr id="1036" name="Rectangle 286"/>
          <p:cNvSpPr>
            <a:spLocks noGrp="1" noChangeArrowheads="1"/>
          </p:cNvSpPr>
          <p:nvPr>
            <p:ph type="body" idx="1"/>
          </p:nvPr>
        </p:nvSpPr>
        <p:spPr bwMode="auto">
          <a:xfrm>
            <a:off x="1482155" y="1493001"/>
            <a:ext cx="4389768" cy="1255793"/>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Placeholder 2"/>
          <p:cNvSpPr>
            <a:spLocks noGrp="1" noChangeArrowheads="1"/>
          </p:cNvSpPr>
          <p:nvPr>
            <p:ph type="title"/>
          </p:nvPr>
        </p:nvSpPr>
        <p:spPr bwMode="auto">
          <a:xfrm>
            <a:off x="121490" y="176148"/>
            <a:ext cx="8794113" cy="298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
        <p:nvSpPr>
          <p:cNvPr id="10" name="McK 1. On-page tracker" hidden="1"/>
          <p:cNvSpPr>
            <a:spLocks noChangeArrowheads="1"/>
          </p:cNvSpPr>
          <p:nvPr/>
        </p:nvSpPr>
        <p:spPr bwMode="auto">
          <a:xfrm>
            <a:off x="121489" y="20653"/>
            <a:ext cx="876843" cy="2197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n-US" sz="1428">
                <a:solidFill>
                  <a:srgbClr val="808080"/>
                </a:solidFill>
              </a:rPr>
              <a:t>TRACKER</a:t>
            </a:r>
          </a:p>
        </p:txBody>
      </p:sp>
      <p:sp>
        <p:nvSpPr>
          <p:cNvPr id="11" name="McK 3. Unit of measure" hidden="1"/>
          <p:cNvSpPr txBox="1">
            <a:spLocks noChangeArrowheads="1"/>
          </p:cNvSpPr>
          <p:nvPr/>
        </p:nvSpPr>
        <p:spPr bwMode="auto">
          <a:xfrm>
            <a:off x="121489" y="406962"/>
            <a:ext cx="8794113" cy="251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32">
                <a:solidFill>
                  <a:srgbClr val="808080"/>
                </a:solidFill>
                <a:latin typeface="Arial"/>
              </a:rPr>
              <a:t>Unit of measure</a:t>
            </a:r>
          </a:p>
        </p:txBody>
      </p:sp>
      <p:grpSp>
        <p:nvGrpSpPr>
          <p:cNvPr id="12" name="McK Slide Elements" hidden="1"/>
          <p:cNvGrpSpPr>
            <a:grpSpLocks/>
          </p:cNvGrpSpPr>
          <p:nvPr/>
        </p:nvGrpSpPr>
        <p:grpSpPr bwMode="auto">
          <a:xfrm>
            <a:off x="121489" y="4612627"/>
            <a:ext cx="8722840" cy="449480"/>
            <a:chOff x="75" y="3797"/>
            <a:chExt cx="5385" cy="370"/>
          </a:xfrm>
        </p:grpSpPr>
        <p:sp>
          <p:nvSpPr>
            <p:cNvPr id="13" name="McK 4. Footnote"/>
            <p:cNvSpPr txBox="1">
              <a:spLocks noChangeArrowheads="1"/>
            </p:cNvSpPr>
            <p:nvPr/>
          </p:nvSpPr>
          <p:spPr bwMode="auto">
            <a:xfrm>
              <a:off x="75" y="3797"/>
              <a:ext cx="5385" cy="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a:solidFill>
                    <a:srgbClr val="000000"/>
                  </a:solidFill>
                  <a:latin typeface="Arial"/>
                </a:rPr>
                <a:t>1 Footnote</a:t>
              </a:r>
            </a:p>
          </p:txBody>
        </p:sp>
        <p:sp>
          <p:nvSpPr>
            <p:cNvPr id="14" name="McK 5. Source"/>
            <p:cNvSpPr>
              <a:spLocks noChangeArrowheads="1"/>
            </p:cNvSpPr>
            <p:nvPr/>
          </p:nvSpPr>
          <p:spPr bwMode="auto">
            <a:xfrm>
              <a:off x="75" y="4038"/>
              <a:ext cx="4323" cy="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21975" indent="-621975" defTabSz="913526" fontAlgn="base">
                <a:spcBef>
                  <a:spcPct val="0"/>
                </a:spcBef>
                <a:spcAft>
                  <a:spcPct val="0"/>
                </a:spcAft>
                <a:tabLst>
                  <a:tab pos="625214" algn="l"/>
                </a:tabLst>
              </a:pPr>
              <a:r>
                <a:rPr lang="en-US" sz="1020">
                  <a:solidFill>
                    <a:srgbClr val="000000"/>
                  </a:solidFill>
                </a:rPr>
                <a:t>SOURCE: Source</a:t>
              </a:r>
            </a:p>
          </p:txBody>
        </p:sp>
      </p:grpSp>
      <p:grpSp>
        <p:nvGrpSpPr>
          <p:cNvPr id="15" name="ACET" hidden="1"/>
          <p:cNvGrpSpPr>
            <a:grpSpLocks/>
          </p:cNvGrpSpPr>
          <p:nvPr/>
        </p:nvGrpSpPr>
        <p:grpSpPr bwMode="auto">
          <a:xfrm>
            <a:off x="1482155" y="730101"/>
            <a:ext cx="4350892" cy="521153"/>
            <a:chOff x="915" y="601"/>
            <a:chExt cx="2686" cy="429"/>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01"/>
              <a:ext cx="2686" cy="429"/>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n-US" sz="1632" b="1">
                  <a:solidFill>
                    <a:srgbClr val="000000"/>
                  </a:solidFill>
                </a:rPr>
                <a:t>Title</a:t>
              </a:r>
            </a:p>
            <a:p>
              <a:pPr defTabSz="914400" fontAlgn="base">
                <a:spcBef>
                  <a:spcPct val="0"/>
                </a:spcBef>
                <a:spcAft>
                  <a:spcPct val="0"/>
                </a:spcAft>
              </a:pPr>
              <a:r>
                <a:rPr lang="en-US" sz="1632">
                  <a:solidFill>
                    <a:srgbClr val="808080"/>
                  </a:solidFill>
                </a:rPr>
                <a:t>Unit of measure</a:t>
              </a:r>
            </a:p>
          </p:txBody>
        </p:sp>
      </p:grpSp>
      <p:sp>
        <p:nvSpPr>
          <p:cNvPr id="18" name="Slide Number Placeholder 1"/>
          <p:cNvSpPr>
            <a:spLocks noGrp="1"/>
          </p:cNvSpPr>
          <p:nvPr>
            <p:ph type="sldNum" sz="quarter" idx="4"/>
          </p:nvPr>
        </p:nvSpPr>
        <p:spPr>
          <a:xfrm>
            <a:off x="8719603" y="4924835"/>
            <a:ext cx="213009" cy="116622"/>
          </a:xfrm>
          <a:prstGeom prst="rect">
            <a:avLst/>
          </a:prstGeom>
        </p:spPr>
        <p:txBody>
          <a:bodyPr vert="horz" wrap="none" lIns="0" tIns="0" rIns="0" bIns="0" rtlCol="0" anchor="ctr">
            <a:noAutofit/>
          </a:bodyPr>
          <a:lstStyle>
            <a:lvl1pPr algn="l">
              <a:defRPr lang="en-US" sz="1020" kern="1200" baseline="0" smtClean="0">
                <a:solidFill>
                  <a:schemeClr val="tx1"/>
                </a:solidFill>
                <a:latin typeface="+mn-lt"/>
                <a:ea typeface="+mn-ea"/>
                <a:cs typeface="+mn-cs"/>
              </a:defRPr>
            </a:lvl1pPr>
          </a:lstStyle>
          <a:p>
            <a:pPr defTabSz="914400" fontAlgn="base">
              <a:spcBef>
                <a:spcPct val="0"/>
              </a:spcBef>
              <a:spcAft>
                <a:spcPct val="0"/>
              </a:spcAft>
            </a:pPr>
            <a:fld id="{42C328C1-A84F-4A39-A664-DBA00541A8C6}" type="slidenum">
              <a:rPr>
                <a:solidFill>
                  <a:srgbClr val="000000"/>
                </a:solidFill>
              </a:rPr>
              <a:pPr defTabSz="914400" fontAlgn="base">
                <a:spcBef>
                  <a:spcPct val="0"/>
                </a:spcBef>
                <a:spcAft>
                  <a:spcPct val="0"/>
                </a:spcAft>
              </a:pPr>
              <a:t>‹nº›</a:t>
            </a:fld>
            <a:endParaRPr dirty="0">
              <a:solidFill>
                <a:srgbClr val="000000"/>
              </a:solidFill>
            </a:endParaRPr>
          </a:p>
        </p:txBody>
      </p:sp>
    </p:spTree>
    <p:extLst>
      <p:ext uri="{BB962C8B-B14F-4D97-AF65-F5344CB8AC3E}">
        <p14:creationId xmlns:p14="http://schemas.microsoft.com/office/powerpoint/2010/main" val="1004357773"/>
      </p:ext>
    </p:extLst>
  </p:cSld>
  <p:clrMap bg1="lt1" tx1="dk1" bg2="lt2" tx2="dk2" accent1="accent1" accent2="accent2" accent3="accent3" accent4="accent4" accent5="accent5" accent6="accent6" hlink="hlink" folHlink="folHlink"/>
  <p:sldLayoutIdLst>
    <p:sldLayoutId id="2147483664" r:id="rId1"/>
    <p:sldLayoutId id="2147483668" r:id="rId2"/>
  </p:sldLayoutIdLst>
  <p:hf hdr="0" ftr="0" dt="0"/>
  <p:txStyles>
    <p:titleStyle>
      <a:lvl1pPr algn="l" defTabSz="913526" rtl="0" eaLnBrk="1" fontAlgn="base" hangingPunct="1">
        <a:spcBef>
          <a:spcPct val="0"/>
        </a:spcBef>
        <a:spcAft>
          <a:spcPct val="0"/>
        </a:spcAft>
        <a:tabLst>
          <a:tab pos="275353" algn="l"/>
        </a:tabLst>
        <a:defRPr sz="1939" b="1"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32"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32"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9CAD90C-37FB-48FE-B3C8-DDEB287951F6}" type="datetimeFigureOut">
              <a:rPr lang="en-US" smtClean="0">
                <a:solidFill>
                  <a:prstClr val="black">
                    <a:tint val="75000"/>
                  </a:prstClr>
                </a:solidFill>
              </a:rPr>
              <a:pPr defTabSz="914400"/>
              <a:t>5/10/2017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90F15A-FA91-4EF1-BBCF-7ED781C5C33E}" type="slidenum">
              <a:rPr lang="en-US" smtClean="0">
                <a:solidFill>
                  <a:prstClr val="black">
                    <a:tint val="75000"/>
                  </a:prstClr>
                </a:solidFill>
              </a:rPr>
              <a:pPr defTabSz="914400"/>
              <a:t>‹nº›</a:t>
            </a:fld>
            <a:endParaRPr lang="en-US">
              <a:solidFill>
                <a:prstClr val="black">
                  <a:tint val="75000"/>
                </a:prstClr>
              </a:solidFill>
            </a:endParaRPr>
          </a:p>
        </p:txBody>
      </p:sp>
    </p:spTree>
    <p:extLst>
      <p:ext uri="{BB962C8B-B14F-4D97-AF65-F5344CB8AC3E}">
        <p14:creationId xmlns:p14="http://schemas.microsoft.com/office/powerpoint/2010/main" val="4406220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hyperlink" Target="http://www.supply-change.org/pages/full-methodolog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5.tif"/><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8.tif"/><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chart" Target="../charts/chart2.xml"/><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Fabiola.Zerbini@tnc.org" TargetMode="Externa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401637" y="2078926"/>
            <a:ext cx="8369830" cy="502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4000" b="1" baseline="-6000" dirty="0">
                <a:solidFill>
                  <a:schemeClr val="bg1"/>
                </a:solidFill>
                <a:latin typeface="Trebuchet MS"/>
                <a:cs typeface="Trebuchet MS"/>
              </a:rPr>
              <a:t>TROPICAL FOREST ALLIANCE 2020</a:t>
            </a:r>
          </a:p>
        </p:txBody>
      </p:sp>
      <p:sp>
        <p:nvSpPr>
          <p:cNvPr id="6" name="TextBox 2"/>
          <p:cNvSpPr txBox="1">
            <a:spLocks noChangeArrowheads="1"/>
          </p:cNvSpPr>
          <p:nvPr/>
        </p:nvSpPr>
        <p:spPr bwMode="auto">
          <a:xfrm>
            <a:off x="0" y="2505712"/>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dirty="0" err="1">
                <a:solidFill>
                  <a:srgbClr val="FFFFFF"/>
                </a:solidFill>
                <a:latin typeface="Trebuchet MS"/>
                <a:cs typeface="Trebuchet MS"/>
              </a:rPr>
              <a:t>Aliança</a:t>
            </a:r>
            <a:r>
              <a:rPr lang="en-US" sz="1800" dirty="0">
                <a:solidFill>
                  <a:srgbClr val="FFFFFF"/>
                </a:solidFill>
                <a:latin typeface="Trebuchet MS"/>
                <a:cs typeface="Trebuchet MS"/>
              </a:rPr>
              <a:t> </a:t>
            </a:r>
            <a:r>
              <a:rPr lang="en-US" sz="1800" dirty="0" err="1">
                <a:solidFill>
                  <a:srgbClr val="FFFFFF"/>
                </a:solidFill>
                <a:latin typeface="Trebuchet MS"/>
                <a:cs typeface="Trebuchet MS"/>
              </a:rPr>
              <a:t>Público</a:t>
            </a:r>
            <a:r>
              <a:rPr lang="en-US" sz="1800" dirty="0">
                <a:solidFill>
                  <a:srgbClr val="FFFFFF"/>
                </a:solidFill>
                <a:latin typeface="Trebuchet MS"/>
                <a:cs typeface="Trebuchet MS"/>
              </a:rPr>
              <a:t> </a:t>
            </a:r>
            <a:r>
              <a:rPr lang="en-US" sz="1800" dirty="0" err="1">
                <a:solidFill>
                  <a:srgbClr val="FFFFFF"/>
                </a:solidFill>
                <a:latin typeface="Trebuchet MS"/>
                <a:cs typeface="Trebuchet MS"/>
              </a:rPr>
              <a:t>Privada</a:t>
            </a:r>
            <a:r>
              <a:rPr lang="en-US" sz="1800" dirty="0">
                <a:solidFill>
                  <a:srgbClr val="FFFFFF"/>
                </a:solidFill>
                <a:latin typeface="Trebuchet MS"/>
                <a:cs typeface="Trebuchet MS"/>
              </a:rPr>
              <a:t> </a:t>
            </a:r>
            <a:r>
              <a:rPr lang="en-US" sz="1800" dirty="0" err="1">
                <a:solidFill>
                  <a:srgbClr val="FFFFFF"/>
                </a:solidFill>
                <a:latin typeface="Trebuchet MS"/>
                <a:cs typeface="Trebuchet MS"/>
              </a:rPr>
              <a:t>pelo</a:t>
            </a:r>
            <a:r>
              <a:rPr lang="en-US" sz="1800" dirty="0">
                <a:solidFill>
                  <a:srgbClr val="FFFFFF"/>
                </a:solidFill>
                <a:latin typeface="Trebuchet MS"/>
                <a:cs typeface="Trebuchet MS"/>
              </a:rPr>
              <a:t> Desmatamento Zero </a:t>
            </a:r>
          </a:p>
        </p:txBody>
      </p:sp>
      <p:sp>
        <p:nvSpPr>
          <p:cNvPr id="2" name="Rectangle 1"/>
          <p:cNvSpPr/>
          <p:nvPr/>
        </p:nvSpPr>
        <p:spPr>
          <a:xfrm>
            <a:off x="3606799" y="3387804"/>
            <a:ext cx="1913468" cy="50800"/>
          </a:xfrm>
          <a:prstGeom prst="rect">
            <a:avLst/>
          </a:prstGeom>
          <a:solidFill>
            <a:srgbClr val="72B0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2B05F"/>
              </a:solidFill>
            </a:endParaRPr>
          </a:p>
        </p:txBody>
      </p:sp>
      <p:sp>
        <p:nvSpPr>
          <p:cNvPr id="5" name="TextBox 2"/>
          <p:cNvSpPr txBox="1">
            <a:spLocks noChangeArrowheads="1"/>
          </p:cNvSpPr>
          <p:nvPr/>
        </p:nvSpPr>
        <p:spPr bwMode="auto">
          <a:xfrm>
            <a:off x="86565" y="3551679"/>
            <a:ext cx="9144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pt-BR" sz="1600" b="1" dirty="0">
                <a:solidFill>
                  <a:schemeClr val="bg1"/>
                </a:solidFill>
                <a:latin typeface="+mj-lt"/>
              </a:rPr>
              <a:t>Audiência Pública da Comissão de Direitos Humanos e Legislação Participativa do Senado Federal </a:t>
            </a:r>
          </a:p>
          <a:p>
            <a:pPr algn="ctr"/>
            <a:r>
              <a:rPr lang="pt-BR" sz="1600" b="1" dirty="0">
                <a:solidFill>
                  <a:schemeClr val="bg1"/>
                </a:solidFill>
                <a:latin typeface="+mj-lt"/>
              </a:rPr>
              <a:t>A importância do Desmatamento Zero para o Brasil e os caminhos para que seja atingido</a:t>
            </a:r>
          </a:p>
          <a:p>
            <a:pPr algn="ctr"/>
            <a:endParaRPr lang="pt-BR" sz="1600" b="1" dirty="0">
              <a:solidFill>
                <a:schemeClr val="bg1"/>
              </a:solidFill>
              <a:latin typeface="+mj-lt"/>
              <a:cs typeface="Trebuchet MS"/>
            </a:endParaRPr>
          </a:p>
          <a:p>
            <a:pPr algn="ctr"/>
            <a:r>
              <a:rPr lang="pt-BR" sz="1600" b="1" dirty="0">
                <a:solidFill>
                  <a:schemeClr val="bg1"/>
                </a:solidFill>
                <a:latin typeface="+mj-lt"/>
                <a:cs typeface="Trebuchet MS"/>
              </a:rPr>
              <a:t>Fabíola </a:t>
            </a:r>
            <a:r>
              <a:rPr lang="pt-BR" sz="1600" b="1" dirty="0" err="1">
                <a:solidFill>
                  <a:schemeClr val="bg1"/>
                </a:solidFill>
                <a:latin typeface="+mj-lt"/>
                <a:cs typeface="Trebuchet MS"/>
              </a:rPr>
              <a:t>Marono</a:t>
            </a:r>
            <a:r>
              <a:rPr lang="pt-BR" sz="1600" b="1" dirty="0">
                <a:solidFill>
                  <a:schemeClr val="bg1"/>
                </a:solidFill>
                <a:latin typeface="+mj-lt"/>
                <a:cs typeface="Trebuchet MS"/>
              </a:rPr>
              <a:t> Zerbini</a:t>
            </a:r>
          </a:p>
          <a:p>
            <a:pPr algn="ctr"/>
            <a:r>
              <a:rPr lang="pt-BR" sz="1600" b="1" dirty="0">
                <a:solidFill>
                  <a:schemeClr val="bg1"/>
                </a:solidFill>
                <a:latin typeface="+mj-lt"/>
                <a:cs typeface="Trebuchet MS"/>
              </a:rPr>
              <a:t>PhD Ciência Ambiental</a:t>
            </a:r>
          </a:p>
          <a:p>
            <a:pPr algn="ctr"/>
            <a:r>
              <a:rPr lang="pt-BR" sz="1600" b="1" dirty="0">
                <a:solidFill>
                  <a:schemeClr val="bg1"/>
                </a:solidFill>
                <a:latin typeface="+mj-lt"/>
                <a:cs typeface="Trebuchet MS"/>
              </a:rPr>
              <a:t>Maio, 2017</a:t>
            </a:r>
            <a:endParaRPr lang="en-US" sz="1600" b="1" dirty="0">
              <a:solidFill>
                <a:schemeClr val="bg1"/>
              </a:solidFill>
              <a:latin typeface="+mj-lt"/>
              <a:cs typeface="Trebuchet MS"/>
            </a:endParaRPr>
          </a:p>
        </p:txBody>
      </p:sp>
    </p:spTree>
    <p:extLst>
      <p:ext uri="{BB962C8B-B14F-4D97-AF65-F5344CB8AC3E}">
        <p14:creationId xmlns:p14="http://schemas.microsoft.com/office/powerpoint/2010/main" val="679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687185"/>
            <a:ext cx="9144000" cy="3769129"/>
          </a:xfrm>
          <a:prstGeom prst="rect">
            <a:avLst/>
          </a:prstGeom>
        </p:spPr>
      </p:pic>
      <p:sp>
        <p:nvSpPr>
          <p:cNvPr id="4" name="Rectangle 3"/>
          <p:cNvSpPr/>
          <p:nvPr/>
        </p:nvSpPr>
        <p:spPr>
          <a:xfrm>
            <a:off x="683661" y="113741"/>
            <a:ext cx="2483116"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Impactos sociais</a:t>
            </a:r>
          </a:p>
          <a:p>
            <a:endParaRPr lang="en-US" sz="1200" dirty="0">
              <a:solidFill>
                <a:schemeClr val="tx1">
                  <a:lumMod val="50000"/>
                  <a:lumOff val="50000"/>
                </a:schemeClr>
              </a:solidFill>
            </a:endParaRPr>
          </a:p>
        </p:txBody>
      </p:sp>
      <p:pic>
        <p:nvPicPr>
          <p:cNvPr id="5"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1358480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11</a:t>
            </a:fld>
            <a:endParaRPr lang="en-GB"/>
          </a:p>
        </p:txBody>
      </p:sp>
      <p:sp>
        <p:nvSpPr>
          <p:cNvPr id="11" name="TextBox 10"/>
          <p:cNvSpPr txBox="1"/>
          <p:nvPr/>
        </p:nvSpPr>
        <p:spPr>
          <a:xfrm>
            <a:off x="1907704" y="1347614"/>
            <a:ext cx="5256584" cy="2123658"/>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O que os principais atores das cadeias agrícolas  em escala global vem fazendo diante disso</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921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83661" y="755374"/>
            <a:ext cx="3495074" cy="2246834"/>
          </a:xfrm>
          <a:prstGeom prst="rect">
            <a:avLst/>
          </a:prstGeom>
        </p:spPr>
      </p:pic>
      <p:pic>
        <p:nvPicPr>
          <p:cNvPr id="4" name="Imagem 3"/>
          <p:cNvPicPr>
            <a:picLocks noChangeAspect="1"/>
          </p:cNvPicPr>
          <p:nvPr/>
        </p:nvPicPr>
        <p:blipFill>
          <a:blip r:embed="rId3"/>
          <a:stretch>
            <a:fillRect/>
          </a:stretch>
        </p:blipFill>
        <p:spPr>
          <a:xfrm>
            <a:off x="5872862" y="906054"/>
            <a:ext cx="2130078" cy="1945473"/>
          </a:xfrm>
          <a:prstGeom prst="rect">
            <a:avLst/>
          </a:prstGeom>
        </p:spPr>
      </p:pic>
      <p:graphicFrame>
        <p:nvGraphicFramePr>
          <p:cNvPr id="10" name="Gráfico 9">
            <a:extLst>
              <a:ext uri="{FF2B5EF4-FFF2-40B4-BE49-F238E27FC236}">
                <a16:creationId xmlns:a16="http://schemas.microsoft.com/office/drawing/2014/main" id="{B82E77E9-9837-4D64-A09F-532EDBDBA692}"/>
              </a:ext>
            </a:extLst>
          </p:cNvPr>
          <p:cNvGraphicFramePr>
            <a:graphicFrameLocks/>
          </p:cNvGraphicFramePr>
          <p:nvPr>
            <p:extLst>
              <p:ext uri="{D42A27DB-BD31-4B8C-83A1-F6EECF244321}">
                <p14:modId xmlns:p14="http://schemas.microsoft.com/office/powerpoint/2010/main" val="2576957154"/>
              </p:ext>
            </p:extLst>
          </p:nvPr>
        </p:nvGraphicFramePr>
        <p:xfrm>
          <a:off x="4979504" y="2673626"/>
          <a:ext cx="3916794" cy="225318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3"/>
          <p:cNvSpPr/>
          <p:nvPr/>
        </p:nvSpPr>
        <p:spPr>
          <a:xfrm>
            <a:off x="683661" y="113741"/>
            <a:ext cx="4139467"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Compromissos envolvendo Governos</a:t>
            </a:r>
          </a:p>
          <a:p>
            <a:endParaRPr lang="en-US" sz="1200" dirty="0">
              <a:solidFill>
                <a:schemeClr val="tx1">
                  <a:lumMod val="50000"/>
                  <a:lumOff val="50000"/>
                </a:schemeClr>
              </a:solidFill>
            </a:endParaRPr>
          </a:p>
        </p:txBody>
      </p:sp>
      <p:sp>
        <p:nvSpPr>
          <p:cNvPr id="3" name="CaixaDeTexto 2"/>
          <p:cNvSpPr txBox="1"/>
          <p:nvPr/>
        </p:nvSpPr>
        <p:spPr>
          <a:xfrm>
            <a:off x="360399" y="3216712"/>
            <a:ext cx="4141597" cy="1384995"/>
          </a:xfrm>
          <a:prstGeom prst="rect">
            <a:avLst/>
          </a:prstGeom>
          <a:noFill/>
        </p:spPr>
        <p:txBody>
          <a:bodyPr wrap="square" rtlCol="0">
            <a:spAutoFit/>
          </a:bodyPr>
          <a:lstStyle/>
          <a:p>
            <a:pPr algn="ctr"/>
            <a:r>
              <a:rPr lang="pt-BR" sz="1400" b="1" dirty="0"/>
              <a:t>190 países assumiram e ratificaram a Convenção, definindo </a:t>
            </a:r>
            <a:r>
              <a:rPr lang="pt-BR" sz="1400" b="1" dirty="0" err="1"/>
              <a:t>NDCs</a:t>
            </a:r>
            <a:r>
              <a:rPr lang="pt-BR" sz="1400" b="1" dirty="0"/>
              <a:t>. O Brasil está em processo de consulta pública  do documento de implementação da NDC – tarefa difícil no quadro legislativo/político atual, e praticamente impossível caso as mudanças legislativas em curso se confirmem</a:t>
            </a:r>
          </a:p>
        </p:txBody>
      </p:sp>
      <p:pic>
        <p:nvPicPr>
          <p:cNvPr id="12" name="Picture 13" descr="TFA2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2402923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70163" y="1049482"/>
            <a:ext cx="3293917" cy="1323439"/>
          </a:xfrm>
          <a:prstGeom prst="rect">
            <a:avLst/>
          </a:prstGeom>
          <a:noFill/>
        </p:spPr>
        <p:txBody>
          <a:bodyPr wrap="square" rtlCol="0">
            <a:spAutoFit/>
          </a:bodyPr>
          <a:lstStyle/>
          <a:p>
            <a:r>
              <a:rPr lang="pt-BR" sz="1600" b="1" dirty="0"/>
              <a:t>Governo da Colômbia - </a:t>
            </a:r>
            <a:r>
              <a:rPr lang="pt-BR" sz="1600" dirty="0"/>
              <a:t>Joint </a:t>
            </a:r>
            <a:r>
              <a:rPr lang="pt-BR" sz="1600" dirty="0" err="1"/>
              <a:t>Declaration</a:t>
            </a:r>
            <a:r>
              <a:rPr lang="pt-BR" sz="1600" dirty="0"/>
              <a:t>, New York </a:t>
            </a:r>
            <a:r>
              <a:rPr lang="pt-BR" sz="1600" dirty="0" err="1"/>
              <a:t>Declaration</a:t>
            </a:r>
            <a:r>
              <a:rPr lang="pt-BR" sz="1600" dirty="0"/>
              <a:t>: assinando acordos de desmatamento zero associado a 4 commodities principais</a:t>
            </a:r>
          </a:p>
        </p:txBody>
      </p:sp>
      <p:sp>
        <p:nvSpPr>
          <p:cNvPr id="3" name="CaixaDeTexto 2"/>
          <p:cNvSpPr txBox="1"/>
          <p:nvPr/>
        </p:nvSpPr>
        <p:spPr>
          <a:xfrm>
            <a:off x="270162" y="2461325"/>
            <a:ext cx="3293917" cy="1077218"/>
          </a:xfrm>
          <a:prstGeom prst="rect">
            <a:avLst/>
          </a:prstGeom>
          <a:noFill/>
        </p:spPr>
        <p:txBody>
          <a:bodyPr wrap="square" rtlCol="0">
            <a:spAutoFit/>
          </a:bodyPr>
          <a:lstStyle/>
          <a:p>
            <a:r>
              <a:rPr lang="pt-BR" sz="1600" b="1" dirty="0"/>
              <a:t>14 governos africanos - Marrakesh </a:t>
            </a:r>
            <a:r>
              <a:rPr lang="pt-BR" sz="1600" b="1" dirty="0" err="1"/>
              <a:t>Declaration</a:t>
            </a:r>
            <a:r>
              <a:rPr lang="pt-BR" sz="1600" dirty="0"/>
              <a:t>: assinando protocolos de azeite de palma livres de desmatamento</a:t>
            </a:r>
          </a:p>
        </p:txBody>
      </p:sp>
      <p:sp>
        <p:nvSpPr>
          <p:cNvPr id="4" name="CaixaDeTexto 3"/>
          <p:cNvSpPr txBox="1"/>
          <p:nvPr/>
        </p:nvSpPr>
        <p:spPr>
          <a:xfrm>
            <a:off x="3829276" y="4116005"/>
            <a:ext cx="5161809" cy="584775"/>
          </a:xfrm>
          <a:prstGeom prst="rect">
            <a:avLst/>
          </a:prstGeom>
          <a:noFill/>
        </p:spPr>
        <p:txBody>
          <a:bodyPr wrap="square" rtlCol="0">
            <a:spAutoFit/>
          </a:bodyPr>
          <a:lstStyle/>
          <a:p>
            <a:r>
              <a:rPr lang="pt-BR" sz="1600" b="1" dirty="0"/>
              <a:t>Mato Grosso: </a:t>
            </a:r>
            <a:r>
              <a:rPr lang="pt-BR" sz="1600" dirty="0"/>
              <a:t>PCI – Produzir, Conservar, Integrar;</a:t>
            </a:r>
          </a:p>
          <a:p>
            <a:r>
              <a:rPr lang="pt-BR" sz="1600" dirty="0"/>
              <a:t>Pará: Pará 2030; Acre, Roraima </a:t>
            </a:r>
            <a:r>
              <a:rPr lang="pt-BR" sz="1600" dirty="0" err="1"/>
              <a:t>etc</a:t>
            </a:r>
            <a:endParaRPr lang="pt-BR" sz="1600" dirty="0"/>
          </a:p>
        </p:txBody>
      </p:sp>
      <p:pic>
        <p:nvPicPr>
          <p:cNvPr id="7" name="Imagem 6"/>
          <p:cNvPicPr>
            <a:picLocks noChangeAspect="1"/>
          </p:cNvPicPr>
          <p:nvPr/>
        </p:nvPicPr>
        <p:blipFill>
          <a:blip r:embed="rId2"/>
          <a:stretch>
            <a:fillRect/>
          </a:stretch>
        </p:blipFill>
        <p:spPr>
          <a:xfrm>
            <a:off x="3829276" y="992200"/>
            <a:ext cx="4538356" cy="2938249"/>
          </a:xfrm>
          <a:prstGeom prst="rect">
            <a:avLst/>
          </a:prstGeom>
        </p:spPr>
      </p:pic>
      <p:sp>
        <p:nvSpPr>
          <p:cNvPr id="9" name="CaixaDeTexto 8"/>
          <p:cNvSpPr txBox="1"/>
          <p:nvPr/>
        </p:nvSpPr>
        <p:spPr>
          <a:xfrm>
            <a:off x="270161" y="3793770"/>
            <a:ext cx="3293917" cy="1077218"/>
          </a:xfrm>
          <a:prstGeom prst="rect">
            <a:avLst/>
          </a:prstGeom>
          <a:noFill/>
        </p:spPr>
        <p:txBody>
          <a:bodyPr wrap="square" rtlCol="0">
            <a:spAutoFit/>
          </a:bodyPr>
          <a:lstStyle/>
          <a:p>
            <a:r>
              <a:rPr lang="pt-BR" sz="1600" b="1" dirty="0"/>
              <a:t>Indonésia</a:t>
            </a:r>
            <a:r>
              <a:rPr lang="pt-BR" sz="1600" dirty="0"/>
              <a:t>: agência pública de restauração e compromisso desmatamento zero </a:t>
            </a:r>
            <a:r>
              <a:rPr lang="pt-BR" sz="1600" dirty="0" err="1"/>
              <a:t>peatlands</a:t>
            </a:r>
            <a:r>
              <a:rPr lang="pt-BR" sz="1600" dirty="0"/>
              <a:t> até 2020 </a:t>
            </a:r>
          </a:p>
        </p:txBody>
      </p:sp>
      <p:sp>
        <p:nvSpPr>
          <p:cNvPr id="6" name="CaixaDeTexto 5"/>
          <p:cNvSpPr txBox="1"/>
          <p:nvPr/>
        </p:nvSpPr>
        <p:spPr>
          <a:xfrm>
            <a:off x="4163380" y="627225"/>
            <a:ext cx="4204252" cy="800219"/>
          </a:xfrm>
          <a:prstGeom prst="rect">
            <a:avLst/>
          </a:prstGeom>
          <a:noFill/>
        </p:spPr>
        <p:txBody>
          <a:bodyPr wrap="square" rtlCol="0">
            <a:spAutoFit/>
          </a:bodyPr>
          <a:lstStyle/>
          <a:p>
            <a:pPr algn="ctr"/>
            <a:r>
              <a:rPr lang="pt-BR" sz="1400" b="1" dirty="0">
                <a:solidFill>
                  <a:schemeClr val="accent3">
                    <a:lumMod val="50000"/>
                  </a:schemeClr>
                </a:solidFill>
              </a:rPr>
              <a:t>Jurisdições com programas de desmatamento zero associado a commodities</a:t>
            </a:r>
          </a:p>
          <a:p>
            <a:endParaRPr lang="pt-BR" dirty="0">
              <a:solidFill>
                <a:schemeClr val="accent3">
                  <a:lumMod val="50000"/>
                </a:schemeClr>
              </a:solidFill>
            </a:endParaRPr>
          </a:p>
        </p:txBody>
      </p:sp>
      <p:sp>
        <p:nvSpPr>
          <p:cNvPr id="10" name="Rectangle 3"/>
          <p:cNvSpPr/>
          <p:nvPr/>
        </p:nvSpPr>
        <p:spPr>
          <a:xfrm>
            <a:off x="683661" y="113741"/>
            <a:ext cx="4139467"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Compromissos envolvendo Governos</a:t>
            </a:r>
          </a:p>
          <a:p>
            <a:endParaRPr lang="en-US" sz="1200" dirty="0">
              <a:solidFill>
                <a:schemeClr val="tx1">
                  <a:lumMod val="50000"/>
                  <a:lumOff val="50000"/>
                </a:schemeClr>
              </a:solidFill>
            </a:endParaRPr>
          </a:p>
        </p:txBody>
      </p:sp>
      <p:pic>
        <p:nvPicPr>
          <p:cNvPr id="11"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3326662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962979" y="675142"/>
            <a:ext cx="5665554" cy="3693658"/>
          </a:xfrm>
          <a:prstGeom prst="rect">
            <a:avLst/>
          </a:prstGeom>
        </p:spPr>
      </p:pic>
      <p:sp>
        <p:nvSpPr>
          <p:cNvPr id="3" name="CaixaDeTexto 2"/>
          <p:cNvSpPr txBox="1"/>
          <p:nvPr/>
        </p:nvSpPr>
        <p:spPr>
          <a:xfrm>
            <a:off x="4844724" y="3200676"/>
            <a:ext cx="3062758" cy="1477328"/>
          </a:xfrm>
          <a:prstGeom prst="rect">
            <a:avLst/>
          </a:prstGeom>
          <a:solidFill>
            <a:schemeClr val="accent3">
              <a:lumMod val="60000"/>
              <a:lumOff val="40000"/>
            </a:schemeClr>
          </a:solidFill>
        </p:spPr>
        <p:txBody>
          <a:bodyPr wrap="square" rtlCol="0">
            <a:spAutoFit/>
          </a:bodyPr>
          <a:lstStyle/>
          <a:p>
            <a:pPr algn="ctr"/>
            <a:r>
              <a:rPr lang="pt-BR" b="1" dirty="0"/>
              <a:t>Compromisso assumido pelas empresas do </a:t>
            </a:r>
            <a:r>
              <a:rPr lang="pt-BR" b="1" i="1" dirty="0" err="1"/>
              <a:t>Consumers</a:t>
            </a:r>
            <a:r>
              <a:rPr lang="pt-BR" b="1" i="1" dirty="0"/>
              <a:t> </a:t>
            </a:r>
            <a:r>
              <a:rPr lang="pt-BR" b="1" i="1" dirty="0" err="1"/>
              <a:t>Good</a:t>
            </a:r>
            <a:r>
              <a:rPr lang="pt-BR" b="1" i="1" dirty="0"/>
              <a:t> </a:t>
            </a:r>
            <a:r>
              <a:rPr lang="pt-BR" b="1" i="1" dirty="0" err="1"/>
              <a:t>Forum</a:t>
            </a:r>
            <a:r>
              <a:rPr lang="pt-BR" b="1" i="1" dirty="0"/>
              <a:t> </a:t>
            </a:r>
            <a:r>
              <a:rPr lang="pt-BR" b="1" dirty="0"/>
              <a:t>para atingir desmatamento líquido zero até 2020</a:t>
            </a:r>
          </a:p>
        </p:txBody>
      </p:sp>
      <p:pic>
        <p:nvPicPr>
          <p:cNvPr id="6"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
        <p:nvSpPr>
          <p:cNvPr id="7" name="Rectangle 3"/>
          <p:cNvSpPr/>
          <p:nvPr/>
        </p:nvSpPr>
        <p:spPr>
          <a:xfrm>
            <a:off x="683661" y="113741"/>
            <a:ext cx="3501536" cy="323165"/>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Compromissos empresariais</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90408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02673" y="599875"/>
            <a:ext cx="8034948" cy="4651351"/>
          </a:xfrm>
          <a:prstGeom prst="rect">
            <a:avLst/>
          </a:prstGeom>
        </p:spPr>
      </p:pic>
      <p:sp>
        <p:nvSpPr>
          <p:cNvPr id="3" name="CaixaDeTexto 2"/>
          <p:cNvSpPr txBox="1"/>
          <p:nvPr/>
        </p:nvSpPr>
        <p:spPr>
          <a:xfrm>
            <a:off x="6037119" y="4327896"/>
            <a:ext cx="3106881" cy="923330"/>
          </a:xfrm>
          <a:prstGeom prst="rect">
            <a:avLst/>
          </a:prstGeom>
          <a:noFill/>
        </p:spPr>
        <p:txBody>
          <a:bodyPr wrap="square" rtlCol="0">
            <a:spAutoFit/>
          </a:bodyPr>
          <a:lstStyle/>
          <a:p>
            <a:pPr algn="r"/>
            <a:r>
              <a:rPr lang="en-US" sz="1200" dirty="0"/>
              <a:t>Supply Change’s</a:t>
            </a:r>
          </a:p>
          <a:p>
            <a:pPr algn="r"/>
            <a:r>
              <a:rPr lang="en-US" sz="1200" dirty="0"/>
              <a:t> full methodology: http://www.supply-</a:t>
            </a:r>
          </a:p>
          <a:p>
            <a:pPr algn="r"/>
            <a:r>
              <a:rPr lang="en-US" sz="1200" dirty="0"/>
              <a:t>change.org/pages/full-methodology</a:t>
            </a:r>
          </a:p>
          <a:p>
            <a:pPr algn="r"/>
            <a:endParaRPr lang="pt-BR" dirty="0"/>
          </a:p>
        </p:txBody>
      </p:sp>
      <p:sp>
        <p:nvSpPr>
          <p:cNvPr id="4" name="Rectangle 3"/>
          <p:cNvSpPr/>
          <p:nvPr/>
        </p:nvSpPr>
        <p:spPr>
          <a:xfrm>
            <a:off x="575226" y="121931"/>
            <a:ext cx="4389663" cy="307777"/>
          </a:xfrm>
          <a:prstGeom prst="rect">
            <a:avLst/>
          </a:prstGeom>
        </p:spPr>
        <p:txBody>
          <a:bodyPr wrap="none">
            <a:spAutoFit/>
          </a:bodyPr>
          <a:lstStyle/>
          <a:p>
            <a:r>
              <a:rPr lang="en-US" sz="1400" b="1" dirty="0">
                <a:solidFill>
                  <a:schemeClr val="tx1">
                    <a:lumMod val="50000"/>
                    <a:lumOff val="50000"/>
                  </a:schemeClr>
                </a:solidFill>
                <a:latin typeface="Century Gothic"/>
                <a:cs typeface="Century Gothic"/>
              </a:rPr>
              <a:t>TFA 2020 / </a:t>
            </a:r>
            <a:r>
              <a:rPr lang="pt-BR" sz="1400" b="1" dirty="0"/>
              <a:t>Compromissos empresariais</a:t>
            </a:r>
            <a:r>
              <a:rPr lang="en-US" sz="1400" b="1" dirty="0"/>
              <a:t>: Supply Change</a:t>
            </a:r>
          </a:p>
        </p:txBody>
      </p:sp>
      <p:sp>
        <p:nvSpPr>
          <p:cNvPr id="6" name="CaixaDeTexto 5"/>
          <p:cNvSpPr txBox="1"/>
          <p:nvPr/>
        </p:nvSpPr>
        <p:spPr>
          <a:xfrm>
            <a:off x="7732643" y="974035"/>
            <a:ext cx="1152940" cy="665922"/>
          </a:xfrm>
          <a:prstGeom prst="rect">
            <a:avLst/>
          </a:prstGeom>
          <a:noFill/>
        </p:spPr>
        <p:txBody>
          <a:bodyPr wrap="square" rtlCol="0">
            <a:spAutoFit/>
          </a:bodyPr>
          <a:lstStyle/>
          <a:p>
            <a:endParaRPr lang="pt-BR" dirty="0"/>
          </a:p>
        </p:txBody>
      </p:sp>
      <p:pic>
        <p:nvPicPr>
          <p:cNvPr id="7"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365401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865" y="164266"/>
            <a:ext cx="199544" cy="200803"/>
          </a:xfrm>
          <a:prstGeom prst="rect">
            <a:avLst/>
          </a:prstGeom>
        </p:spPr>
      </p:pic>
      <p:sp>
        <p:nvSpPr>
          <p:cNvPr id="4" name="Rectangle 3"/>
          <p:cNvSpPr/>
          <p:nvPr/>
        </p:nvSpPr>
        <p:spPr>
          <a:xfrm>
            <a:off x="575226" y="121931"/>
            <a:ext cx="4161204" cy="307777"/>
          </a:xfrm>
          <a:prstGeom prst="rect">
            <a:avLst/>
          </a:prstGeom>
        </p:spPr>
        <p:txBody>
          <a:bodyPr wrap="none">
            <a:spAutoFit/>
          </a:bodyPr>
          <a:lstStyle/>
          <a:p>
            <a:r>
              <a:rPr lang="en-US" sz="1400" b="1" dirty="0">
                <a:solidFill>
                  <a:schemeClr val="tx1">
                    <a:lumMod val="50000"/>
                    <a:lumOff val="50000"/>
                  </a:schemeClr>
                </a:solidFill>
                <a:latin typeface="Century Gothic"/>
                <a:cs typeface="Century Gothic"/>
              </a:rPr>
              <a:t>TFA 2020 / </a:t>
            </a:r>
            <a:r>
              <a:rPr lang="pt-BR" sz="1400" b="1" dirty="0"/>
              <a:t>Compromissos empresariais</a:t>
            </a:r>
            <a:r>
              <a:rPr lang="en-US" sz="1400" b="1" dirty="0"/>
              <a:t>: TFA/</a:t>
            </a:r>
            <a:r>
              <a:rPr lang="en-US" sz="1400" b="1" dirty="0" err="1"/>
              <a:t>cadeia</a:t>
            </a:r>
            <a:r>
              <a:rPr lang="en-US" sz="1400" b="1" dirty="0"/>
              <a:t> </a:t>
            </a:r>
            <a:endParaRPr lang="en-US" sz="1400" dirty="0">
              <a:solidFill>
                <a:schemeClr val="tx1">
                  <a:lumMod val="50000"/>
                  <a:lumOff val="50000"/>
                </a:schemeClr>
              </a:solidFill>
            </a:endParaRPr>
          </a:p>
        </p:txBody>
      </p:sp>
      <p:sp>
        <p:nvSpPr>
          <p:cNvPr id="20" name="TextBox 19"/>
          <p:cNvSpPr txBox="1">
            <a:spLocks noChangeArrowheads="1"/>
          </p:cNvSpPr>
          <p:nvPr/>
        </p:nvSpPr>
        <p:spPr bwMode="auto">
          <a:xfrm>
            <a:off x="7679267" y="4792134"/>
            <a:ext cx="12802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800" b="1" dirty="0">
                <a:solidFill>
                  <a:srgbClr val="7F7F7F"/>
                </a:solidFill>
                <a:latin typeface="Arial"/>
                <a:cs typeface="Arial"/>
              </a:rPr>
              <a:t>Page  </a:t>
            </a:r>
            <a:fld id="{CC8D4D13-BFA8-EC48-8609-7789C54FF994}" type="slidenum">
              <a:rPr lang="en-US" sz="800" b="1" smtClean="0">
                <a:solidFill>
                  <a:srgbClr val="7F7F7F"/>
                </a:solidFill>
                <a:latin typeface="Arial"/>
                <a:cs typeface="Arial"/>
              </a:rPr>
              <a:t>16</a:t>
            </a:fld>
            <a:endParaRPr lang="en-US" sz="800" b="1" dirty="0">
              <a:solidFill>
                <a:srgbClr val="7F7F7F"/>
              </a:solidFill>
              <a:latin typeface="Arial"/>
              <a:cs typeface="Arial"/>
            </a:endParaRPr>
          </a:p>
        </p:txBody>
      </p:sp>
      <p:pic>
        <p:nvPicPr>
          <p:cNvPr id="26" name="Picture 2" descr="TFA Commitments inf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098" y="837283"/>
            <a:ext cx="6353169" cy="3573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TFA2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178876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17</a:t>
            </a:fld>
            <a:endParaRPr lang="en-GB"/>
          </a:p>
        </p:txBody>
      </p:sp>
      <p:sp>
        <p:nvSpPr>
          <p:cNvPr id="11" name="TextBox 10"/>
          <p:cNvSpPr txBox="1"/>
          <p:nvPr/>
        </p:nvSpPr>
        <p:spPr>
          <a:xfrm>
            <a:off x="1907704" y="1347614"/>
            <a:ext cx="5256584" cy="1107996"/>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Como tais compromissos estão sendo monitorados?</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23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1026620"/>
            <a:ext cx="9144000" cy="3090260"/>
          </a:xfrm>
          <a:prstGeom prst="rect">
            <a:avLst/>
          </a:prstGeom>
        </p:spPr>
      </p:pic>
      <p:sp>
        <p:nvSpPr>
          <p:cNvPr id="3" name="Rectangle 3"/>
          <p:cNvSpPr/>
          <p:nvPr/>
        </p:nvSpPr>
        <p:spPr>
          <a:xfrm>
            <a:off x="575226" y="121931"/>
            <a:ext cx="5724965" cy="307777"/>
          </a:xfrm>
          <a:prstGeom prst="rect">
            <a:avLst/>
          </a:prstGeom>
        </p:spPr>
        <p:txBody>
          <a:bodyPr wrap="none">
            <a:spAutoFit/>
          </a:bodyPr>
          <a:lstStyle/>
          <a:p>
            <a:r>
              <a:rPr lang="en-US" sz="1400" b="1" dirty="0">
                <a:solidFill>
                  <a:schemeClr val="tx1">
                    <a:lumMod val="50000"/>
                    <a:lumOff val="50000"/>
                  </a:schemeClr>
                </a:solidFill>
                <a:latin typeface="Century Gothic"/>
                <a:cs typeface="Century Gothic"/>
              </a:rPr>
              <a:t>TFA 2020 / </a:t>
            </a:r>
            <a:r>
              <a:rPr lang="en-US" sz="1400" b="1" dirty="0" err="1"/>
              <a:t>Monitoramento</a:t>
            </a:r>
            <a:r>
              <a:rPr lang="en-US" sz="1400" b="1" dirty="0"/>
              <a:t> </a:t>
            </a:r>
            <a:r>
              <a:rPr lang="pt-BR" sz="1400" b="1" dirty="0"/>
              <a:t>Compromissos empresariais</a:t>
            </a:r>
            <a:r>
              <a:rPr lang="en-US" sz="1400" b="1" dirty="0"/>
              <a:t> - Supply Change</a:t>
            </a:r>
          </a:p>
        </p:txBody>
      </p:sp>
      <p:pic>
        <p:nvPicPr>
          <p:cNvPr id="4"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3680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75745" y="708324"/>
            <a:ext cx="8334620" cy="4127696"/>
          </a:xfrm>
          <a:prstGeom prst="rect">
            <a:avLst/>
          </a:prstGeom>
        </p:spPr>
      </p:pic>
      <p:sp>
        <p:nvSpPr>
          <p:cNvPr id="5" name="Rectangle 3"/>
          <p:cNvSpPr/>
          <p:nvPr/>
        </p:nvSpPr>
        <p:spPr>
          <a:xfrm>
            <a:off x="446018" y="110183"/>
            <a:ext cx="7618432" cy="307777"/>
          </a:xfrm>
          <a:prstGeom prst="rect">
            <a:avLst/>
          </a:prstGeom>
        </p:spPr>
        <p:txBody>
          <a:bodyPr wrap="none">
            <a:spAutoFit/>
          </a:bodyPr>
          <a:lstStyle/>
          <a:p>
            <a:r>
              <a:rPr lang="en-US" sz="1400" b="1" dirty="0">
                <a:solidFill>
                  <a:schemeClr val="tx1">
                    <a:lumMod val="50000"/>
                    <a:lumOff val="50000"/>
                  </a:schemeClr>
                </a:solidFill>
                <a:latin typeface="Century Gothic"/>
                <a:cs typeface="Century Gothic"/>
              </a:rPr>
              <a:t>TFA 2020 / </a:t>
            </a:r>
            <a:r>
              <a:rPr lang="en-US" sz="1400" b="1" dirty="0" err="1"/>
              <a:t>Monitoramento</a:t>
            </a:r>
            <a:r>
              <a:rPr lang="en-US" sz="1400" b="1" dirty="0"/>
              <a:t> </a:t>
            </a:r>
            <a:r>
              <a:rPr lang="pt-BR" sz="1400" b="1" dirty="0"/>
              <a:t>Compromissos empresariais</a:t>
            </a:r>
            <a:r>
              <a:rPr lang="en-US" sz="1400" b="1" dirty="0"/>
              <a:t> - Supply Change, Climate Focus e TFA 2020</a:t>
            </a:r>
          </a:p>
        </p:txBody>
      </p:sp>
      <p:pic>
        <p:nvPicPr>
          <p:cNvPr id="6"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54327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2</a:t>
            </a:fld>
            <a:endParaRPr lang="en-GB"/>
          </a:p>
        </p:txBody>
      </p:sp>
      <p:sp>
        <p:nvSpPr>
          <p:cNvPr id="11" name="TextBox 10"/>
          <p:cNvSpPr txBox="1"/>
          <p:nvPr/>
        </p:nvSpPr>
        <p:spPr>
          <a:xfrm>
            <a:off x="1907704" y="1347614"/>
            <a:ext cx="5256584" cy="600164"/>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A partir de quem falo</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8249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865" y="70747"/>
            <a:ext cx="199544" cy="200803"/>
          </a:xfrm>
          <a:prstGeom prst="rect">
            <a:avLst/>
          </a:prstGeom>
        </p:spPr>
      </p:pic>
      <p:pic>
        <p:nvPicPr>
          <p:cNvPr id="4" name="Imagem 3"/>
          <p:cNvPicPr>
            <a:picLocks noChangeAspect="1"/>
          </p:cNvPicPr>
          <p:nvPr/>
        </p:nvPicPr>
        <p:blipFill>
          <a:blip r:embed="rId3"/>
          <a:stretch>
            <a:fillRect/>
          </a:stretch>
        </p:blipFill>
        <p:spPr>
          <a:xfrm>
            <a:off x="846657" y="764245"/>
            <a:ext cx="8135007" cy="3972358"/>
          </a:xfrm>
          <a:prstGeom prst="rect">
            <a:avLst/>
          </a:prstGeom>
        </p:spPr>
      </p:pic>
      <p:pic>
        <p:nvPicPr>
          <p:cNvPr id="6" name="Picture 13" descr="TFA2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
        <p:nvSpPr>
          <p:cNvPr id="7" name="Rectangle 3"/>
          <p:cNvSpPr/>
          <p:nvPr/>
        </p:nvSpPr>
        <p:spPr>
          <a:xfrm>
            <a:off x="724313" y="110183"/>
            <a:ext cx="7618432" cy="307777"/>
          </a:xfrm>
          <a:prstGeom prst="rect">
            <a:avLst/>
          </a:prstGeom>
        </p:spPr>
        <p:txBody>
          <a:bodyPr wrap="none">
            <a:spAutoFit/>
          </a:bodyPr>
          <a:lstStyle/>
          <a:p>
            <a:r>
              <a:rPr lang="en-US" sz="1400" b="1" dirty="0">
                <a:solidFill>
                  <a:schemeClr val="tx1">
                    <a:lumMod val="50000"/>
                    <a:lumOff val="50000"/>
                  </a:schemeClr>
                </a:solidFill>
                <a:latin typeface="Century Gothic"/>
                <a:cs typeface="Century Gothic"/>
              </a:rPr>
              <a:t>TFA 2020 / </a:t>
            </a:r>
            <a:r>
              <a:rPr lang="en-US" sz="1400" b="1" dirty="0" err="1"/>
              <a:t>Monitoramento</a:t>
            </a:r>
            <a:r>
              <a:rPr lang="en-US" sz="1400" b="1" dirty="0"/>
              <a:t> </a:t>
            </a:r>
            <a:r>
              <a:rPr lang="pt-BR" sz="1400" b="1" dirty="0"/>
              <a:t>Compromissos empresariais</a:t>
            </a:r>
            <a:r>
              <a:rPr lang="en-US" sz="1400" b="1" dirty="0"/>
              <a:t> - Supply Change, Climate Focus e TFA 2020</a:t>
            </a:r>
          </a:p>
        </p:txBody>
      </p:sp>
    </p:spTree>
    <p:extLst>
      <p:ext uri="{BB962C8B-B14F-4D97-AF65-F5344CB8AC3E}">
        <p14:creationId xmlns:p14="http://schemas.microsoft.com/office/powerpoint/2010/main" val="1054335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50719" y="874348"/>
            <a:ext cx="8323118" cy="3766257"/>
          </a:xfrm>
          <a:prstGeom prst="rect">
            <a:avLst/>
          </a:prstGeom>
        </p:spPr>
      </p:pic>
      <p:sp>
        <p:nvSpPr>
          <p:cNvPr id="3" name="Rectangle 3"/>
          <p:cNvSpPr/>
          <p:nvPr/>
        </p:nvSpPr>
        <p:spPr>
          <a:xfrm>
            <a:off x="677067" y="124509"/>
            <a:ext cx="3687228" cy="276999"/>
          </a:xfrm>
          <a:prstGeom prst="rect">
            <a:avLst/>
          </a:prstGeom>
        </p:spPr>
        <p:txBody>
          <a:bodyPr wrap="none">
            <a:spAutoFit/>
          </a:bodyPr>
          <a:lstStyle/>
          <a:p>
            <a:r>
              <a:rPr lang="en-US" sz="1200" b="1" dirty="0">
                <a:solidFill>
                  <a:schemeClr val="tx1">
                    <a:lumMod val="50000"/>
                    <a:lumOff val="50000"/>
                  </a:schemeClr>
                </a:solidFill>
                <a:latin typeface="Century Gothic"/>
                <a:cs typeface="Century Gothic"/>
              </a:rPr>
              <a:t>TFA 2020 / </a:t>
            </a:r>
            <a:r>
              <a:rPr lang="en-US" sz="1200" dirty="0" err="1">
                <a:solidFill>
                  <a:schemeClr val="tx1">
                    <a:lumMod val="50000"/>
                    <a:lumOff val="50000"/>
                  </a:schemeClr>
                </a:solidFill>
                <a:latin typeface="Century Gothic"/>
                <a:cs typeface="Century Gothic"/>
              </a:rPr>
              <a:t>Monitoramento</a:t>
            </a:r>
            <a:r>
              <a:rPr lang="en-US" sz="1200" dirty="0">
                <a:solidFill>
                  <a:schemeClr val="tx1">
                    <a:lumMod val="50000"/>
                    <a:lumOff val="50000"/>
                  </a:schemeClr>
                </a:solidFill>
                <a:latin typeface="Century Gothic"/>
                <a:cs typeface="Century Gothic"/>
              </a:rPr>
              <a:t> das </a:t>
            </a:r>
            <a:r>
              <a:rPr lang="en-US" sz="1200" dirty="0" err="1">
                <a:solidFill>
                  <a:schemeClr val="tx1">
                    <a:lumMod val="50000"/>
                    <a:lumOff val="50000"/>
                  </a:schemeClr>
                </a:solidFill>
                <a:latin typeface="Century Gothic"/>
                <a:cs typeface="Century Gothic"/>
              </a:rPr>
              <a:t>empresas</a:t>
            </a:r>
            <a:r>
              <a:rPr lang="en-US" sz="1200" dirty="0">
                <a:solidFill>
                  <a:schemeClr val="tx1">
                    <a:lumMod val="50000"/>
                    <a:lumOff val="50000"/>
                  </a:schemeClr>
                </a:solidFill>
                <a:latin typeface="Century Gothic"/>
                <a:cs typeface="Century Gothic"/>
              </a:rPr>
              <a:t>: </a:t>
            </a:r>
            <a:r>
              <a:rPr lang="en-US" sz="1200" dirty="0" err="1">
                <a:solidFill>
                  <a:schemeClr val="tx1">
                    <a:lumMod val="50000"/>
                    <a:lumOff val="50000"/>
                  </a:schemeClr>
                </a:solidFill>
                <a:latin typeface="Century Gothic"/>
                <a:cs typeface="Century Gothic"/>
              </a:rPr>
              <a:t>Trase</a:t>
            </a:r>
            <a:endParaRPr lang="en-US" sz="1200" dirty="0">
              <a:solidFill>
                <a:schemeClr val="tx1">
                  <a:lumMod val="50000"/>
                  <a:lumOff val="50000"/>
                </a:schemeClr>
              </a:solidFill>
            </a:endParaRPr>
          </a:p>
        </p:txBody>
      </p:sp>
      <p:pic>
        <p:nvPicPr>
          <p:cNvPr id="4" name="Picture 13" descr="TFA2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865" y="202362"/>
            <a:ext cx="199544" cy="200803"/>
          </a:xfrm>
          <a:prstGeom prst="rect">
            <a:avLst/>
          </a:prstGeom>
        </p:spPr>
      </p:pic>
      <p:pic>
        <p:nvPicPr>
          <p:cNvPr id="5" name="Picture 13" descr="TFA2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1027027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687185"/>
            <a:ext cx="9144000" cy="3769129"/>
          </a:xfrm>
          <a:prstGeom prst="rect">
            <a:avLst/>
          </a:prstGeom>
        </p:spPr>
      </p:pic>
      <p:sp>
        <p:nvSpPr>
          <p:cNvPr id="3" name="Rectangle 3"/>
          <p:cNvSpPr/>
          <p:nvPr/>
        </p:nvSpPr>
        <p:spPr>
          <a:xfrm>
            <a:off x="668616" y="191896"/>
            <a:ext cx="4838184" cy="276999"/>
          </a:xfrm>
          <a:prstGeom prst="rect">
            <a:avLst/>
          </a:prstGeom>
        </p:spPr>
        <p:txBody>
          <a:bodyPr wrap="none">
            <a:spAutoFit/>
          </a:bodyPr>
          <a:lstStyle/>
          <a:p>
            <a:r>
              <a:rPr lang="en-US" sz="1200" b="1" dirty="0">
                <a:solidFill>
                  <a:schemeClr val="tx1">
                    <a:lumMod val="50000"/>
                    <a:lumOff val="50000"/>
                  </a:schemeClr>
                </a:solidFill>
                <a:latin typeface="Century Gothic"/>
                <a:cs typeface="Century Gothic"/>
              </a:rPr>
              <a:t>TFA 2020 / </a:t>
            </a:r>
            <a:r>
              <a:rPr lang="en-US" sz="1200" dirty="0" err="1">
                <a:solidFill>
                  <a:schemeClr val="tx1">
                    <a:lumMod val="50000"/>
                    <a:lumOff val="50000"/>
                  </a:schemeClr>
                </a:solidFill>
                <a:latin typeface="Century Gothic"/>
                <a:cs typeface="Century Gothic"/>
              </a:rPr>
              <a:t>Monitoramento</a:t>
            </a:r>
            <a:r>
              <a:rPr lang="en-US" sz="1200" dirty="0">
                <a:solidFill>
                  <a:schemeClr val="tx1">
                    <a:lumMod val="50000"/>
                    <a:lumOff val="50000"/>
                  </a:schemeClr>
                </a:solidFill>
                <a:latin typeface="Century Gothic"/>
                <a:cs typeface="Century Gothic"/>
              </a:rPr>
              <a:t> das </a:t>
            </a:r>
            <a:r>
              <a:rPr lang="en-US" sz="1200" dirty="0" err="1">
                <a:solidFill>
                  <a:schemeClr val="tx1">
                    <a:lumMod val="50000"/>
                    <a:lumOff val="50000"/>
                  </a:schemeClr>
                </a:solidFill>
                <a:latin typeface="Century Gothic"/>
                <a:cs typeface="Century Gothic"/>
              </a:rPr>
              <a:t>empresas</a:t>
            </a:r>
            <a:r>
              <a:rPr lang="en-US" sz="1200" dirty="0">
                <a:solidFill>
                  <a:schemeClr val="tx1">
                    <a:lumMod val="50000"/>
                    <a:lumOff val="50000"/>
                  </a:schemeClr>
                </a:solidFill>
                <a:latin typeface="Century Gothic"/>
                <a:cs typeface="Century Gothic"/>
              </a:rPr>
              <a:t>: Global Forest Watch</a:t>
            </a:r>
            <a:endParaRPr lang="en-US" sz="1200" dirty="0">
              <a:solidFill>
                <a:schemeClr val="tx1">
                  <a:lumMod val="50000"/>
                  <a:lumOff val="50000"/>
                </a:schemeClr>
              </a:solidFill>
            </a:endParaRPr>
          </a:p>
        </p:txBody>
      </p:sp>
      <p:pic>
        <p:nvPicPr>
          <p:cNvPr id="4" name="Picture 1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spTree>
    <p:extLst>
      <p:ext uri="{BB962C8B-B14F-4D97-AF65-F5344CB8AC3E}">
        <p14:creationId xmlns:p14="http://schemas.microsoft.com/office/powerpoint/2010/main" val="202981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23</a:t>
            </a:fld>
            <a:endParaRPr lang="en-GB"/>
          </a:p>
        </p:txBody>
      </p:sp>
      <p:sp>
        <p:nvSpPr>
          <p:cNvPr id="11" name="TextBox 10"/>
          <p:cNvSpPr txBox="1"/>
          <p:nvPr/>
        </p:nvSpPr>
        <p:spPr>
          <a:xfrm>
            <a:off x="1907704" y="1347614"/>
            <a:ext cx="5256584" cy="1107996"/>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Tais compromissos são suficientes?</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49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523" y="72399"/>
            <a:ext cx="373703" cy="376061"/>
          </a:xfrm>
          <a:prstGeom prst="rect">
            <a:avLst/>
          </a:prstGeom>
        </p:spPr>
      </p:pic>
      <p:sp>
        <p:nvSpPr>
          <p:cNvPr id="3" name="Rectangle 3"/>
          <p:cNvSpPr/>
          <p:nvPr/>
        </p:nvSpPr>
        <p:spPr>
          <a:xfrm>
            <a:off x="575226" y="121931"/>
            <a:ext cx="4612160" cy="276999"/>
          </a:xfrm>
          <a:prstGeom prst="rect">
            <a:avLst/>
          </a:prstGeom>
        </p:spPr>
        <p:txBody>
          <a:bodyPr wrap="none">
            <a:spAutoFit/>
          </a:bodyPr>
          <a:lstStyle/>
          <a:p>
            <a:r>
              <a:rPr lang="en-US" sz="1200" b="1" dirty="0">
                <a:solidFill>
                  <a:schemeClr val="tx1">
                    <a:lumMod val="50000"/>
                    <a:lumOff val="50000"/>
                  </a:schemeClr>
                </a:solidFill>
                <a:latin typeface="Century Gothic"/>
                <a:cs typeface="Century Gothic"/>
              </a:rPr>
              <a:t>TFA 2020 / </a:t>
            </a:r>
            <a:r>
              <a:rPr lang="en-US" sz="1200" dirty="0" err="1">
                <a:solidFill>
                  <a:schemeClr val="tx1">
                    <a:lumMod val="50000"/>
                    <a:lumOff val="50000"/>
                  </a:schemeClr>
                </a:solidFill>
                <a:latin typeface="Century Gothic"/>
                <a:cs typeface="Century Gothic"/>
              </a:rPr>
              <a:t>Monitoramento</a:t>
            </a:r>
            <a:r>
              <a:rPr lang="en-US" sz="1200" dirty="0">
                <a:solidFill>
                  <a:schemeClr val="tx1">
                    <a:lumMod val="50000"/>
                    <a:lumOff val="50000"/>
                  </a:schemeClr>
                </a:solidFill>
                <a:latin typeface="Century Gothic"/>
                <a:cs typeface="Century Gothic"/>
              </a:rPr>
              <a:t> das </a:t>
            </a:r>
            <a:r>
              <a:rPr lang="en-US" sz="1200" dirty="0" err="1">
                <a:solidFill>
                  <a:schemeClr val="tx1">
                    <a:lumMod val="50000"/>
                    <a:lumOff val="50000"/>
                  </a:schemeClr>
                </a:solidFill>
                <a:latin typeface="Century Gothic"/>
                <a:cs typeface="Century Gothic"/>
              </a:rPr>
              <a:t>empresas</a:t>
            </a:r>
            <a:r>
              <a:rPr lang="en-US" sz="1200" dirty="0">
                <a:solidFill>
                  <a:schemeClr val="tx1">
                    <a:lumMod val="50000"/>
                    <a:lumOff val="50000"/>
                  </a:schemeClr>
                </a:solidFill>
                <a:latin typeface="Century Gothic"/>
                <a:cs typeface="Century Gothic"/>
              </a:rPr>
              <a:t>: Supply Change</a:t>
            </a:r>
            <a:endParaRPr lang="en-US" sz="1200" dirty="0">
              <a:solidFill>
                <a:schemeClr val="tx1">
                  <a:lumMod val="50000"/>
                  <a:lumOff val="50000"/>
                </a:schemeClr>
              </a:solidFill>
            </a:endParaRPr>
          </a:p>
        </p:txBody>
      </p:sp>
      <p:pic>
        <p:nvPicPr>
          <p:cNvPr id="4" name="Imagem 3"/>
          <p:cNvPicPr>
            <a:picLocks noChangeAspect="1"/>
          </p:cNvPicPr>
          <p:nvPr/>
        </p:nvPicPr>
        <p:blipFill>
          <a:blip r:embed="rId3"/>
          <a:stretch>
            <a:fillRect/>
          </a:stretch>
        </p:blipFill>
        <p:spPr>
          <a:xfrm>
            <a:off x="105629" y="763960"/>
            <a:ext cx="5975752" cy="3958936"/>
          </a:xfrm>
          <a:prstGeom prst="rect">
            <a:avLst/>
          </a:prstGeom>
        </p:spPr>
      </p:pic>
      <p:sp>
        <p:nvSpPr>
          <p:cNvPr id="5" name="CaixaDeTexto 4"/>
          <p:cNvSpPr txBox="1"/>
          <p:nvPr/>
        </p:nvSpPr>
        <p:spPr>
          <a:xfrm>
            <a:off x="168964" y="4680113"/>
            <a:ext cx="8070574" cy="338554"/>
          </a:xfrm>
          <a:prstGeom prst="rect">
            <a:avLst/>
          </a:prstGeom>
          <a:noFill/>
        </p:spPr>
        <p:txBody>
          <a:bodyPr wrap="square" rtlCol="0">
            <a:spAutoFit/>
          </a:bodyPr>
          <a:lstStyle/>
          <a:p>
            <a:r>
              <a:rPr lang="en-US" sz="800" dirty="0"/>
              <a:t>Supply Change’s</a:t>
            </a:r>
          </a:p>
          <a:p>
            <a:r>
              <a:rPr lang="en-US" sz="800" dirty="0"/>
              <a:t> full methodology: </a:t>
            </a:r>
            <a:r>
              <a:rPr lang="en-US" sz="800" dirty="0">
                <a:hlinkClick r:id="rId4"/>
              </a:rPr>
              <a:t>http://www.supply-change.org/pages/full-methodology</a:t>
            </a:r>
            <a:r>
              <a:rPr lang="en-US" sz="800" dirty="0"/>
              <a:t> </a:t>
            </a:r>
            <a:r>
              <a:rPr lang="pt-BR" sz="800" dirty="0"/>
              <a:t>http://forestdeclaration.org/wp-content/uploads/2015/09/2016-NYDF-Goal-2-Assessment-Report1.pdf</a:t>
            </a:r>
          </a:p>
        </p:txBody>
      </p:sp>
      <p:sp>
        <p:nvSpPr>
          <p:cNvPr id="6" name="CaixaDeTexto 5"/>
          <p:cNvSpPr txBox="1"/>
          <p:nvPr/>
        </p:nvSpPr>
        <p:spPr>
          <a:xfrm>
            <a:off x="6411191" y="2743428"/>
            <a:ext cx="2452254" cy="1815882"/>
          </a:xfrm>
          <a:prstGeom prst="rect">
            <a:avLst/>
          </a:prstGeom>
          <a:noFill/>
        </p:spPr>
        <p:txBody>
          <a:bodyPr wrap="square" rtlCol="0">
            <a:spAutoFit/>
          </a:bodyPr>
          <a:lstStyle/>
          <a:p>
            <a:r>
              <a:rPr lang="pt-BR" sz="1600" dirty="0"/>
              <a:t>As principais commodities que impactam a Amazônia e o Cerrado brasileiros ainda são as que apresentam menor quantidade de compromissos</a:t>
            </a:r>
          </a:p>
        </p:txBody>
      </p:sp>
      <p:cxnSp>
        <p:nvCxnSpPr>
          <p:cNvPr id="8" name="Conector reto 7"/>
          <p:cNvCxnSpPr/>
          <p:nvPr/>
        </p:nvCxnSpPr>
        <p:spPr>
          <a:xfrm flipV="1">
            <a:off x="5943600" y="1922318"/>
            <a:ext cx="1246909" cy="1039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ector de Seta Reta 9"/>
          <p:cNvCxnSpPr/>
          <p:nvPr/>
        </p:nvCxnSpPr>
        <p:spPr>
          <a:xfrm>
            <a:off x="7190509" y="1943100"/>
            <a:ext cx="0" cy="734731"/>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456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87298" y="719812"/>
            <a:ext cx="7999502" cy="4423688"/>
          </a:xfrm>
          <a:prstGeom prst="rect">
            <a:avLst/>
          </a:prstGeom>
        </p:spPr>
      </p:pic>
      <p:pic>
        <p:nvPicPr>
          <p:cNvPr id="3" name="Picture 13" descr="TFA2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948" y="115261"/>
            <a:ext cx="373703" cy="376061"/>
          </a:xfrm>
          <a:prstGeom prst="rect">
            <a:avLst/>
          </a:prstGeom>
        </p:spPr>
      </p:pic>
    </p:spTree>
    <p:extLst>
      <p:ext uri="{BB962C8B-B14F-4D97-AF65-F5344CB8AC3E}">
        <p14:creationId xmlns:p14="http://schemas.microsoft.com/office/powerpoint/2010/main" val="408326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575226" y="121931"/>
            <a:ext cx="2775119" cy="276999"/>
          </a:xfrm>
          <a:prstGeom prst="rect">
            <a:avLst/>
          </a:prstGeom>
        </p:spPr>
        <p:txBody>
          <a:bodyPr wrap="none">
            <a:spAutoFit/>
          </a:bodyPr>
          <a:lstStyle/>
          <a:p>
            <a:r>
              <a:rPr lang="en-US" sz="1200" b="1" dirty="0">
                <a:solidFill>
                  <a:schemeClr val="tx1">
                    <a:lumMod val="50000"/>
                    <a:lumOff val="50000"/>
                  </a:schemeClr>
                </a:solidFill>
                <a:latin typeface="Century Gothic"/>
                <a:cs typeface="Century Gothic"/>
              </a:rPr>
              <a:t>TFA 2020 / </a:t>
            </a:r>
            <a:r>
              <a:rPr lang="en-US" sz="1200" dirty="0">
                <a:solidFill>
                  <a:schemeClr val="tx1">
                    <a:lumMod val="50000"/>
                    <a:lumOff val="50000"/>
                  </a:schemeClr>
                </a:solidFill>
                <a:latin typeface="Century Gothic"/>
                <a:cs typeface="Century Gothic"/>
              </a:rPr>
              <a:t>Commitments/Initiatives</a:t>
            </a:r>
            <a:endParaRPr lang="en-US" sz="1200" dirty="0">
              <a:solidFill>
                <a:schemeClr val="tx1">
                  <a:lumMod val="50000"/>
                  <a:lumOff val="50000"/>
                </a:schemeClr>
              </a:solidFill>
            </a:endParaRPr>
          </a:p>
        </p:txBody>
      </p:sp>
      <p:pic>
        <p:nvPicPr>
          <p:cNvPr id="4" name="Imagem 3"/>
          <p:cNvPicPr>
            <a:picLocks noChangeAspect="1"/>
          </p:cNvPicPr>
          <p:nvPr/>
        </p:nvPicPr>
        <p:blipFill>
          <a:blip r:embed="rId2"/>
          <a:stretch>
            <a:fillRect/>
          </a:stretch>
        </p:blipFill>
        <p:spPr>
          <a:xfrm>
            <a:off x="113057" y="795082"/>
            <a:ext cx="7640116" cy="3115110"/>
          </a:xfrm>
          <a:prstGeom prst="rect">
            <a:avLst/>
          </a:prstGeom>
        </p:spPr>
      </p:pic>
      <p:sp>
        <p:nvSpPr>
          <p:cNvPr id="5" name="Elipse 4"/>
          <p:cNvSpPr/>
          <p:nvPr/>
        </p:nvSpPr>
        <p:spPr>
          <a:xfrm>
            <a:off x="201523" y="2613087"/>
            <a:ext cx="7450282" cy="337931"/>
          </a:xfrm>
          <a:prstGeom prst="ellipse">
            <a:avLst/>
          </a:prstGeom>
          <a:noFill/>
          <a:ln w="1905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6" name="Picture 13" descr="TFA2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523" y="72399"/>
            <a:ext cx="373703" cy="376061"/>
          </a:xfrm>
          <a:prstGeom prst="rect">
            <a:avLst/>
          </a:prstGeom>
        </p:spPr>
      </p:pic>
      <p:sp>
        <p:nvSpPr>
          <p:cNvPr id="7" name="CaixaDeTexto 6"/>
          <p:cNvSpPr txBox="1"/>
          <p:nvPr/>
        </p:nvSpPr>
        <p:spPr>
          <a:xfrm>
            <a:off x="5216236" y="3769043"/>
            <a:ext cx="3553691" cy="646331"/>
          </a:xfrm>
          <a:prstGeom prst="rect">
            <a:avLst/>
          </a:prstGeom>
          <a:noFill/>
        </p:spPr>
        <p:txBody>
          <a:bodyPr wrap="square" rtlCol="0">
            <a:spAutoFit/>
          </a:bodyPr>
          <a:lstStyle/>
          <a:p>
            <a:pPr algn="r"/>
            <a:r>
              <a:rPr lang="pt-BR" dirty="0"/>
              <a:t>Baixo envolvimento de empresas locais/regionais</a:t>
            </a:r>
          </a:p>
        </p:txBody>
      </p:sp>
      <p:cxnSp>
        <p:nvCxnSpPr>
          <p:cNvPr id="9" name="Conector reto 8"/>
          <p:cNvCxnSpPr/>
          <p:nvPr/>
        </p:nvCxnSpPr>
        <p:spPr>
          <a:xfrm>
            <a:off x="7706907" y="2784763"/>
            <a:ext cx="65053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ector de Seta Reta 9"/>
          <p:cNvCxnSpPr/>
          <p:nvPr/>
        </p:nvCxnSpPr>
        <p:spPr>
          <a:xfrm>
            <a:off x="8357438" y="2784763"/>
            <a:ext cx="0" cy="81802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711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523" y="72399"/>
            <a:ext cx="373703" cy="376061"/>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26" y="876778"/>
            <a:ext cx="6157929" cy="383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980582" y="2155938"/>
            <a:ext cx="2004392" cy="2554545"/>
          </a:xfrm>
          <a:prstGeom prst="rect">
            <a:avLst/>
          </a:prstGeom>
          <a:noFill/>
        </p:spPr>
        <p:txBody>
          <a:bodyPr wrap="square" rtlCol="0">
            <a:spAutoFit/>
          </a:bodyPr>
          <a:lstStyle/>
          <a:p>
            <a:pPr algn="r"/>
            <a:r>
              <a:rPr lang="pt-BR" sz="1600" dirty="0"/>
              <a:t>2015 a 2016 – aumento de 30% na taxa de desmatamento na Amazônia e Cerrado</a:t>
            </a:r>
          </a:p>
          <a:p>
            <a:pPr algn="r"/>
            <a:endParaRPr lang="pt-BR" sz="1600" dirty="0"/>
          </a:p>
          <a:p>
            <a:pPr algn="r"/>
            <a:r>
              <a:rPr lang="pt-BR" sz="1600" dirty="0"/>
              <a:t>Tendência ascendente em 2017 diante do contexto político/econômico</a:t>
            </a:r>
          </a:p>
        </p:txBody>
      </p:sp>
      <p:cxnSp>
        <p:nvCxnSpPr>
          <p:cNvPr id="5" name="Conector reto 4"/>
          <p:cNvCxnSpPr/>
          <p:nvPr/>
        </p:nvCxnSpPr>
        <p:spPr>
          <a:xfrm>
            <a:off x="7519871" y="1163781"/>
            <a:ext cx="65053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Conector de Seta Reta 5"/>
          <p:cNvCxnSpPr/>
          <p:nvPr/>
        </p:nvCxnSpPr>
        <p:spPr>
          <a:xfrm>
            <a:off x="8170402" y="1163781"/>
            <a:ext cx="0" cy="81802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79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232" y="2530976"/>
            <a:ext cx="5122777" cy="2379657"/>
          </a:xfrm>
          <a:prstGeom prst="rect">
            <a:avLst/>
          </a:prstGeom>
        </p:spPr>
      </p:pic>
      <p:sp>
        <p:nvSpPr>
          <p:cNvPr id="4" name="Espaço Reservado para Número de Slide 3"/>
          <p:cNvSpPr>
            <a:spLocks noGrp="1"/>
          </p:cNvSpPr>
          <p:nvPr>
            <p:ph type="sldNum" sz="quarter" idx="11"/>
          </p:nvPr>
        </p:nvSpPr>
        <p:spPr/>
        <p:txBody>
          <a:bodyPr/>
          <a:lstStyle/>
          <a:p>
            <a:fld id="{D1F2FAC4-3440-FB44-B061-BDC00C1984A4}" type="slidenum">
              <a:rPr lang="en-US" smtClean="0"/>
              <a:pPr/>
              <a:t>28</a:t>
            </a:fld>
            <a:endParaRPr lang="en-US" dirty="0"/>
          </a:p>
        </p:txBody>
      </p:sp>
      <p:sp>
        <p:nvSpPr>
          <p:cNvPr id="14" name="CaixaDeTexto 13"/>
          <p:cNvSpPr txBox="1"/>
          <p:nvPr/>
        </p:nvSpPr>
        <p:spPr>
          <a:xfrm>
            <a:off x="292637" y="2350450"/>
            <a:ext cx="2330896" cy="230832"/>
          </a:xfrm>
          <a:prstGeom prst="rect">
            <a:avLst/>
          </a:prstGeom>
          <a:ln w="57150">
            <a:noFill/>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pt-BR"/>
            </a:defPPr>
            <a:lvl1pPr marL="457200" indent="-457200" algn="just" defTabSz="2176511">
              <a:buFont typeface="Arial" panose="020B0604020202020204" pitchFamily="34" charset="0"/>
              <a:buChar char="•"/>
              <a:defRPr sz="3200">
                <a:solidFill>
                  <a:srgbClr val="2C3341"/>
                </a:solidFill>
              </a:defRPr>
            </a:lvl1pPr>
          </a:lstStyle>
          <a:p>
            <a:pPr marL="0" indent="0" algn="ctr">
              <a:buNone/>
            </a:pPr>
            <a:r>
              <a:rPr lang="pt-BR" sz="900" b="1" dirty="0"/>
              <a:t>Período: 2000 - 2007</a:t>
            </a:r>
          </a:p>
        </p:txBody>
      </p:sp>
      <p:sp>
        <p:nvSpPr>
          <p:cNvPr id="13" name="CaixaDeTexto 12"/>
          <p:cNvSpPr txBox="1"/>
          <p:nvPr/>
        </p:nvSpPr>
        <p:spPr>
          <a:xfrm>
            <a:off x="231" y="4908811"/>
            <a:ext cx="2915706" cy="173124"/>
          </a:xfrm>
          <a:prstGeom prst="rect">
            <a:avLst/>
          </a:prstGeom>
          <a:noFill/>
        </p:spPr>
        <p:txBody>
          <a:bodyPr wrap="square" rtlCol="0">
            <a:spAutoFit/>
          </a:bodyPr>
          <a:lstStyle/>
          <a:p>
            <a:r>
              <a:rPr lang="en-US" sz="525" b="1" dirty="0">
                <a:solidFill>
                  <a:srgbClr val="2C3341"/>
                </a:solidFill>
              </a:rPr>
              <a:t>Fonte: </a:t>
            </a:r>
            <a:r>
              <a:rPr lang="it-IT" sz="525" dirty="0">
                <a:solidFill>
                  <a:srgbClr val="2C3341"/>
                </a:solidFill>
              </a:rPr>
              <a:t>Rudorff, B.; Risso, J. et al., 2015</a:t>
            </a:r>
            <a:endParaRPr lang="en-US" sz="525" dirty="0">
              <a:solidFill>
                <a:srgbClr val="2C3341"/>
              </a:solidFill>
            </a:endParaRPr>
          </a:p>
        </p:txBody>
      </p:sp>
      <p:sp>
        <p:nvSpPr>
          <p:cNvPr id="15" name="Título 1"/>
          <p:cNvSpPr txBox="1">
            <a:spLocks/>
          </p:cNvSpPr>
          <p:nvPr/>
        </p:nvSpPr>
        <p:spPr>
          <a:xfrm>
            <a:off x="691580" y="511366"/>
            <a:ext cx="7825546" cy="375006"/>
          </a:xfrm>
          <a:prstGeom prst="rect">
            <a:avLst/>
          </a:prstGeom>
        </p:spPr>
        <p:txBody>
          <a:bodyPr vert="horz" lIns="34286" tIns="17143" rIns="34286" bIns="17143" rtlCol="0" anchor="ctr">
            <a:normAutofit fontScale="25000" lnSpcReduction="20000"/>
          </a:bodyPr>
          <a:lstStyle>
            <a:lvl1pPr algn="l" defTabSz="2176511" rtl="0" eaLnBrk="1" latinLnBrk="0" hangingPunct="1">
              <a:lnSpc>
                <a:spcPts val="5000"/>
              </a:lnSpc>
              <a:spcBef>
                <a:spcPct val="0"/>
              </a:spcBef>
              <a:buNone/>
              <a:defRPr sz="5000" b="1" kern="1200" cap="all" baseline="0">
                <a:solidFill>
                  <a:srgbClr val="2C3341"/>
                </a:solidFill>
                <a:latin typeface="Arial" pitchFamily="34" charset="0"/>
                <a:ea typeface="+mj-ea"/>
                <a:cs typeface="Arial" pitchFamily="34" charset="0"/>
              </a:defRPr>
            </a:lvl1pPr>
          </a:lstStyle>
          <a:p>
            <a:r>
              <a:rPr lang="pt-BR" sz="1875" dirty="0"/>
              <a:t>EXPANSÃO AGRÍCOLA 2000 - 2014</a:t>
            </a:r>
          </a:p>
        </p:txBody>
      </p:sp>
      <p:pic>
        <p:nvPicPr>
          <p:cNvPr id="16" name="Imagem 15"/>
          <p:cNvPicPr>
            <a:picLocks noChangeAspect="1"/>
          </p:cNvPicPr>
          <p:nvPr/>
        </p:nvPicPr>
        <p:blipFill>
          <a:blip r:embed="rId4"/>
          <a:stretch>
            <a:fillRect/>
          </a:stretch>
        </p:blipFill>
        <p:spPr>
          <a:xfrm>
            <a:off x="5407376" y="1132570"/>
            <a:ext cx="1414993" cy="530337"/>
          </a:xfrm>
          <a:prstGeom prst="rect">
            <a:avLst/>
          </a:prstGeom>
        </p:spPr>
      </p:pic>
      <p:pic>
        <p:nvPicPr>
          <p:cNvPr id="2" name="Imagem 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6873"/>
          <a:stretch/>
        </p:blipFill>
        <p:spPr>
          <a:xfrm>
            <a:off x="5041899" y="0"/>
            <a:ext cx="4108173" cy="4821642"/>
          </a:xfrm>
          <a:prstGeom prst="rect">
            <a:avLst/>
          </a:prstGeom>
        </p:spPr>
      </p:pic>
      <p:sp>
        <p:nvSpPr>
          <p:cNvPr id="9" name="CaixaDeTexto 8"/>
          <p:cNvSpPr txBox="1"/>
          <p:nvPr/>
        </p:nvSpPr>
        <p:spPr>
          <a:xfrm>
            <a:off x="235948" y="1060554"/>
            <a:ext cx="4308969" cy="923330"/>
          </a:xfrm>
          <a:prstGeom prst="rect">
            <a:avLst/>
          </a:prstGeom>
          <a:ln w="57150">
            <a:noFill/>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pt-BR"/>
            </a:defPPr>
            <a:lvl1pPr marL="457200" indent="-457200" algn="just" defTabSz="2176511">
              <a:buFont typeface="Arial" panose="020B0604020202020204" pitchFamily="34" charset="0"/>
              <a:buChar char="•"/>
              <a:defRPr sz="3200">
                <a:solidFill>
                  <a:srgbClr val="2C3341"/>
                </a:solidFill>
              </a:defRPr>
            </a:lvl1pPr>
          </a:lstStyle>
          <a:p>
            <a:pPr marL="0" indent="0" algn="ctr">
              <a:buNone/>
            </a:pPr>
            <a:r>
              <a:rPr lang="pt-BR" sz="1350" dirty="0"/>
              <a:t>A  </a:t>
            </a:r>
            <a:r>
              <a:rPr lang="pt-BR" sz="1350" b="1" dirty="0"/>
              <a:t>maior</a:t>
            </a:r>
            <a:r>
              <a:rPr lang="pt-BR" sz="1350" dirty="0"/>
              <a:t> </a:t>
            </a:r>
            <a:r>
              <a:rPr lang="pt-BR" sz="1350" b="1" dirty="0"/>
              <a:t>parte da expansão agrícola entre 2000 e 2014 </a:t>
            </a:r>
            <a:r>
              <a:rPr lang="pt-BR" sz="1350" dirty="0"/>
              <a:t>ocorreu </a:t>
            </a:r>
            <a:r>
              <a:rPr lang="pt-BR" sz="1350" b="1" dirty="0"/>
              <a:t>sobre pastagens ou outras usos</a:t>
            </a:r>
            <a:r>
              <a:rPr lang="pt-BR" sz="1350" dirty="0"/>
              <a:t>:</a:t>
            </a:r>
          </a:p>
          <a:p>
            <a:pPr marL="0" indent="0" algn="ctr">
              <a:buNone/>
            </a:pPr>
            <a:r>
              <a:rPr lang="pt-BR" sz="1350" dirty="0"/>
              <a:t>68% entre 2000 e 2007 e 75% entre 2007 e 2014</a:t>
            </a:r>
          </a:p>
          <a:p>
            <a:pPr algn="ctr"/>
            <a:endParaRPr lang="pt-BR" sz="1350" dirty="0"/>
          </a:p>
        </p:txBody>
      </p:sp>
      <p:sp>
        <p:nvSpPr>
          <p:cNvPr id="10" name="CaixaDeTexto 9"/>
          <p:cNvSpPr txBox="1"/>
          <p:nvPr/>
        </p:nvSpPr>
        <p:spPr>
          <a:xfrm>
            <a:off x="2623713" y="2329021"/>
            <a:ext cx="2330896" cy="230832"/>
          </a:xfrm>
          <a:prstGeom prst="rect">
            <a:avLst/>
          </a:prstGeom>
          <a:ln w="57150">
            <a:noFill/>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pt-BR"/>
            </a:defPPr>
            <a:lvl1pPr marL="457200" indent="-457200" algn="just" defTabSz="2176511">
              <a:buFont typeface="Arial" panose="020B0604020202020204" pitchFamily="34" charset="0"/>
              <a:buChar char="•"/>
              <a:defRPr sz="3200">
                <a:solidFill>
                  <a:srgbClr val="2C3341"/>
                </a:solidFill>
              </a:defRPr>
            </a:lvl1pPr>
          </a:lstStyle>
          <a:p>
            <a:pPr marL="0" indent="0" algn="ctr">
              <a:buNone/>
            </a:pPr>
            <a:r>
              <a:rPr lang="pt-BR" sz="900" b="1" dirty="0"/>
              <a:t>Período: 2007 - 2014</a:t>
            </a:r>
          </a:p>
        </p:txBody>
      </p:sp>
      <p:cxnSp>
        <p:nvCxnSpPr>
          <p:cNvPr id="5" name="Conector reto 4"/>
          <p:cNvCxnSpPr>
            <a:cxnSpLocks/>
          </p:cNvCxnSpPr>
          <p:nvPr/>
        </p:nvCxnSpPr>
        <p:spPr>
          <a:xfrm>
            <a:off x="2600088" y="2300448"/>
            <a:ext cx="0" cy="24297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6983239" y="4966513"/>
            <a:ext cx="2915706" cy="173124"/>
          </a:xfrm>
          <a:prstGeom prst="rect">
            <a:avLst/>
          </a:prstGeom>
          <a:noFill/>
        </p:spPr>
        <p:txBody>
          <a:bodyPr wrap="square" rtlCol="0">
            <a:spAutoFit/>
          </a:bodyPr>
          <a:lstStyle/>
          <a:p>
            <a:r>
              <a:rPr lang="pt-BR" sz="525" b="1" dirty="0">
                <a:solidFill>
                  <a:srgbClr val="2C3341"/>
                </a:solidFill>
              </a:rPr>
              <a:t>*A classe “outros” inclui outros usos, floresta plantada e cana-de-açúcar.</a:t>
            </a:r>
            <a:endParaRPr lang="en-US" sz="525" dirty="0">
              <a:solidFill>
                <a:srgbClr val="2C3341"/>
              </a:solidFill>
            </a:endParaRPr>
          </a:p>
        </p:txBody>
      </p:sp>
      <p:sp>
        <p:nvSpPr>
          <p:cNvPr id="19" name="CaixaDeTexto 18"/>
          <p:cNvSpPr txBox="1"/>
          <p:nvPr/>
        </p:nvSpPr>
        <p:spPr>
          <a:xfrm>
            <a:off x="6129158" y="1467612"/>
            <a:ext cx="137354" cy="207749"/>
          </a:xfrm>
          <a:prstGeom prst="rect">
            <a:avLst/>
          </a:prstGeom>
          <a:noFill/>
        </p:spPr>
        <p:txBody>
          <a:bodyPr wrap="square" rtlCol="0">
            <a:spAutoFit/>
          </a:bodyPr>
          <a:lstStyle/>
          <a:p>
            <a:r>
              <a:rPr lang="pt-BR" sz="750" b="1" dirty="0">
                <a:solidFill>
                  <a:srgbClr val="2C3341"/>
                </a:solidFill>
              </a:rPr>
              <a:t>*</a:t>
            </a:r>
            <a:endParaRPr lang="en-US" sz="750" dirty="0">
              <a:solidFill>
                <a:srgbClr val="2C3341"/>
              </a:solidFill>
            </a:endParaRPr>
          </a:p>
        </p:txBody>
      </p:sp>
    </p:spTree>
    <p:extLst>
      <p:ext uri="{BB962C8B-B14F-4D97-AF65-F5344CB8AC3E}">
        <p14:creationId xmlns:p14="http://schemas.microsoft.com/office/powerpoint/2010/main" val="2923056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3536" b="2045"/>
          <a:stretch/>
        </p:blipFill>
        <p:spPr>
          <a:xfrm>
            <a:off x="-8762" y="141761"/>
            <a:ext cx="5096157" cy="4577137"/>
          </a:xfrm>
          <a:prstGeom prst="rect">
            <a:avLst/>
          </a:prstGeom>
        </p:spPr>
      </p:pic>
      <p:pic>
        <p:nvPicPr>
          <p:cNvPr id="10" name="Picture 9"/>
          <p:cNvPicPr>
            <a:picLocks noChangeAspect="1"/>
          </p:cNvPicPr>
          <p:nvPr/>
        </p:nvPicPr>
        <p:blipFill rotWithShape="1">
          <a:blip r:embed="rId4"/>
          <a:srcRect l="9377" r="3796" b="36732"/>
          <a:stretch/>
        </p:blipFill>
        <p:spPr>
          <a:xfrm>
            <a:off x="5040937" y="934385"/>
            <a:ext cx="4102832" cy="3535269"/>
          </a:xfrm>
          <a:prstGeom prst="rect">
            <a:avLst/>
          </a:prstGeom>
        </p:spPr>
      </p:pic>
      <p:sp>
        <p:nvSpPr>
          <p:cNvPr id="2" name="Rectangle 1"/>
          <p:cNvSpPr/>
          <p:nvPr/>
        </p:nvSpPr>
        <p:spPr>
          <a:xfrm>
            <a:off x="6371304" y="3942437"/>
            <a:ext cx="1428492" cy="57136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3" name="CaixaDeTexto 2"/>
          <p:cNvSpPr txBox="1"/>
          <p:nvPr/>
        </p:nvSpPr>
        <p:spPr>
          <a:xfrm>
            <a:off x="109331" y="4810541"/>
            <a:ext cx="3359426" cy="276999"/>
          </a:xfrm>
          <a:prstGeom prst="rect">
            <a:avLst/>
          </a:prstGeom>
          <a:noFill/>
        </p:spPr>
        <p:txBody>
          <a:bodyPr wrap="square" rtlCol="0">
            <a:spAutoFit/>
          </a:bodyPr>
          <a:lstStyle/>
          <a:p>
            <a:r>
              <a:rPr lang="pt-BR" sz="1200" dirty="0"/>
              <a:t>Fonte: Arnaldo Carneiro, INPA</a:t>
            </a:r>
          </a:p>
        </p:txBody>
      </p:sp>
    </p:spTree>
    <p:extLst>
      <p:ext uri="{BB962C8B-B14F-4D97-AF65-F5344CB8AC3E}">
        <p14:creationId xmlns:p14="http://schemas.microsoft.com/office/powerpoint/2010/main" val="2242418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2873" y="1384688"/>
            <a:ext cx="4832350" cy="3705150"/>
          </a:xfrm>
          <a:prstGeom prst="rect">
            <a:avLst/>
          </a:prstGeom>
        </p:spPr>
      </p:pic>
      <p:pic>
        <p:nvPicPr>
          <p:cNvPr id="3" name="Picture 2" descr="TFA2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865" y="164266"/>
            <a:ext cx="199544" cy="200803"/>
          </a:xfrm>
          <a:prstGeom prst="rect">
            <a:avLst/>
          </a:prstGeom>
        </p:spPr>
      </p:pic>
      <p:pic>
        <p:nvPicPr>
          <p:cNvPr id="5" name="Imagem 4"/>
          <p:cNvPicPr>
            <a:picLocks noChangeAspect="1"/>
          </p:cNvPicPr>
          <p:nvPr/>
        </p:nvPicPr>
        <p:blipFill>
          <a:blip r:embed="rId4"/>
          <a:stretch>
            <a:fillRect/>
          </a:stretch>
        </p:blipFill>
        <p:spPr>
          <a:xfrm>
            <a:off x="4036542" y="2979571"/>
            <a:ext cx="954940" cy="954940"/>
          </a:xfrm>
          <a:prstGeom prst="rect">
            <a:avLst/>
          </a:prstGeom>
        </p:spPr>
      </p:pic>
      <p:sp>
        <p:nvSpPr>
          <p:cNvPr id="6" name="CaixaDeTexto 5"/>
          <p:cNvSpPr txBox="1"/>
          <p:nvPr/>
        </p:nvSpPr>
        <p:spPr>
          <a:xfrm>
            <a:off x="3646371" y="2194741"/>
            <a:ext cx="1735282" cy="784830"/>
          </a:xfrm>
          <a:prstGeom prst="rect">
            <a:avLst/>
          </a:prstGeom>
          <a:solidFill>
            <a:schemeClr val="bg1"/>
          </a:solidFill>
        </p:spPr>
        <p:txBody>
          <a:bodyPr wrap="square" rtlCol="0">
            <a:spAutoFit/>
          </a:bodyPr>
          <a:lstStyle/>
          <a:p>
            <a:pPr algn="ctr"/>
            <a:r>
              <a:rPr lang="pt-BR" sz="1200" b="1" dirty="0">
                <a:solidFill>
                  <a:schemeClr val="accent3">
                    <a:lumMod val="50000"/>
                  </a:schemeClr>
                </a:solidFill>
              </a:rPr>
              <a:t>Governos</a:t>
            </a:r>
          </a:p>
          <a:p>
            <a:pPr algn="ctr"/>
            <a:r>
              <a:rPr lang="pt-BR" sz="1100" dirty="0"/>
              <a:t>Condições de implementação e comando-controle</a:t>
            </a:r>
          </a:p>
        </p:txBody>
      </p:sp>
      <p:sp>
        <p:nvSpPr>
          <p:cNvPr id="7" name="CaixaDeTexto 6"/>
          <p:cNvSpPr txBox="1"/>
          <p:nvPr/>
        </p:nvSpPr>
        <p:spPr>
          <a:xfrm>
            <a:off x="4752065" y="3934511"/>
            <a:ext cx="1735282" cy="784830"/>
          </a:xfrm>
          <a:prstGeom prst="rect">
            <a:avLst/>
          </a:prstGeom>
          <a:solidFill>
            <a:schemeClr val="bg1"/>
          </a:solidFill>
        </p:spPr>
        <p:txBody>
          <a:bodyPr wrap="square" rtlCol="0">
            <a:spAutoFit/>
          </a:bodyPr>
          <a:lstStyle/>
          <a:p>
            <a:pPr algn="ctr"/>
            <a:r>
              <a:rPr lang="pt-BR" sz="1200" b="1" dirty="0">
                <a:solidFill>
                  <a:schemeClr val="accent3">
                    <a:lumMod val="50000"/>
                  </a:schemeClr>
                </a:solidFill>
              </a:rPr>
              <a:t>ONGs</a:t>
            </a:r>
          </a:p>
          <a:p>
            <a:pPr algn="ctr"/>
            <a:r>
              <a:rPr lang="pt-BR" sz="1100" dirty="0"/>
              <a:t>Pesquisa, expertise, e </a:t>
            </a:r>
            <a:r>
              <a:rPr lang="pt-BR" sz="1100" dirty="0" err="1"/>
              <a:t>advocacy</a:t>
            </a:r>
            <a:endParaRPr lang="pt-BR" sz="1100" dirty="0"/>
          </a:p>
          <a:p>
            <a:pPr algn="ctr"/>
            <a:endParaRPr lang="pt-BR" sz="1100" dirty="0"/>
          </a:p>
        </p:txBody>
      </p:sp>
      <p:sp>
        <p:nvSpPr>
          <p:cNvPr id="8" name="CaixaDeTexto 7"/>
          <p:cNvSpPr txBox="1"/>
          <p:nvPr/>
        </p:nvSpPr>
        <p:spPr>
          <a:xfrm>
            <a:off x="2528545" y="3885470"/>
            <a:ext cx="1735282" cy="784830"/>
          </a:xfrm>
          <a:prstGeom prst="rect">
            <a:avLst/>
          </a:prstGeom>
          <a:solidFill>
            <a:schemeClr val="bg1"/>
          </a:solidFill>
        </p:spPr>
        <p:txBody>
          <a:bodyPr wrap="square" rtlCol="0">
            <a:spAutoFit/>
          </a:bodyPr>
          <a:lstStyle/>
          <a:p>
            <a:pPr algn="ctr"/>
            <a:r>
              <a:rPr lang="pt-BR" sz="1200" b="1" dirty="0">
                <a:solidFill>
                  <a:schemeClr val="accent3">
                    <a:lumMod val="50000"/>
                  </a:schemeClr>
                </a:solidFill>
              </a:rPr>
              <a:t>Setor Privado</a:t>
            </a:r>
          </a:p>
          <a:p>
            <a:pPr algn="ctr"/>
            <a:r>
              <a:rPr lang="pt-BR" sz="1100" dirty="0"/>
              <a:t>Investimentos, minimização riscos e mercado</a:t>
            </a:r>
          </a:p>
        </p:txBody>
      </p:sp>
      <p:sp>
        <p:nvSpPr>
          <p:cNvPr id="9" name="CaixaDeTexto 8"/>
          <p:cNvSpPr txBox="1"/>
          <p:nvPr/>
        </p:nvSpPr>
        <p:spPr>
          <a:xfrm>
            <a:off x="1122507" y="578914"/>
            <a:ext cx="6993082" cy="830997"/>
          </a:xfrm>
          <a:prstGeom prst="rect">
            <a:avLst/>
          </a:prstGeom>
          <a:noFill/>
        </p:spPr>
        <p:txBody>
          <a:bodyPr wrap="square" rtlCol="0">
            <a:spAutoFit/>
          </a:bodyPr>
          <a:lstStyle/>
          <a:p>
            <a:pPr algn="ctr"/>
            <a:r>
              <a:rPr lang="pt-BR" sz="1600" dirty="0"/>
              <a:t>O TFA 2020 tem a </a:t>
            </a:r>
            <a:r>
              <a:rPr lang="pt-BR" sz="1600" b="1" dirty="0">
                <a:solidFill>
                  <a:schemeClr val="accent3">
                    <a:lumMod val="50000"/>
                  </a:schemeClr>
                </a:solidFill>
              </a:rPr>
              <a:t>MISSÃO</a:t>
            </a:r>
            <a:r>
              <a:rPr lang="pt-BR" sz="1600" b="1" dirty="0"/>
              <a:t> </a:t>
            </a:r>
            <a:r>
              <a:rPr lang="pt-BR" sz="1600" dirty="0"/>
              <a:t>de estimular parcerias público-privadas para promover </a:t>
            </a:r>
            <a:r>
              <a:rPr lang="pt-BR" sz="1600" b="1" dirty="0">
                <a:solidFill>
                  <a:schemeClr val="accent3">
                    <a:lumMod val="50000"/>
                  </a:schemeClr>
                </a:solidFill>
              </a:rPr>
              <a:t>DESMATAMENTO ZERO </a:t>
            </a:r>
            <a:r>
              <a:rPr lang="pt-BR" sz="1600" dirty="0"/>
              <a:t>associado à  produção de commodities como óleo de palma, soja, carne, papel e celulose</a:t>
            </a:r>
          </a:p>
        </p:txBody>
      </p:sp>
      <p:sp>
        <p:nvSpPr>
          <p:cNvPr id="10" name="Rectangle 3"/>
          <p:cNvSpPr/>
          <p:nvPr/>
        </p:nvSpPr>
        <p:spPr>
          <a:xfrm>
            <a:off x="683661" y="113741"/>
            <a:ext cx="2853089"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Missão e governança</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376459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641" y="75108"/>
            <a:ext cx="3702338" cy="4995219"/>
          </a:xfrm>
          <a:prstGeom prst="rect">
            <a:avLst/>
          </a:prstGeom>
        </p:spPr>
      </p:pic>
      <p:sp>
        <p:nvSpPr>
          <p:cNvPr id="56" name="CaixaDeTexto 55"/>
          <p:cNvSpPr txBox="1"/>
          <p:nvPr/>
        </p:nvSpPr>
        <p:spPr>
          <a:xfrm>
            <a:off x="617328" y="4574405"/>
            <a:ext cx="4419951" cy="138441"/>
          </a:xfrm>
          <a:prstGeom prst="rect">
            <a:avLst/>
          </a:prstGeom>
          <a:noFill/>
        </p:spPr>
        <p:txBody>
          <a:bodyPr wrap="square" lIns="34235" tIns="17116" rIns="34235" bIns="17116" rtlCol="0">
            <a:spAutoFit/>
          </a:bodyPr>
          <a:lstStyle/>
          <a:p>
            <a:pPr defTabSz="814924"/>
            <a:r>
              <a:rPr lang="pt-BR" sz="675" dirty="0">
                <a:solidFill>
                  <a:prstClr val="black"/>
                </a:solidFill>
                <a:latin typeface="Calibri"/>
                <a:sym typeface="Helvetica Light"/>
              </a:rPr>
              <a:t>* Descontados valores de vegetação em UC e TI</a:t>
            </a:r>
          </a:p>
        </p:txBody>
      </p:sp>
      <p:sp>
        <p:nvSpPr>
          <p:cNvPr id="31" name="Retângulo 30"/>
          <p:cNvSpPr/>
          <p:nvPr/>
        </p:nvSpPr>
        <p:spPr>
          <a:xfrm>
            <a:off x="5306250" y="4868343"/>
            <a:ext cx="1232919" cy="201984"/>
          </a:xfrm>
          <a:prstGeom prst="rect">
            <a:avLst/>
          </a:prstGeom>
        </p:spPr>
        <p:txBody>
          <a:bodyPr wrap="none" lIns="34235" tIns="17116" rIns="34235" bIns="17116">
            <a:spAutoFit/>
          </a:bodyPr>
          <a:lstStyle/>
          <a:p>
            <a:pPr defTabSz="814924"/>
            <a:r>
              <a:rPr lang="en-US" sz="1088" dirty="0">
                <a:solidFill>
                  <a:srgbClr val="2C3341"/>
                </a:solidFill>
                <a:latin typeface="Arial" panose="020B0604020202020204" pitchFamily="34" charset="0"/>
                <a:cs typeface="Arial" panose="020B0604020202020204" pitchFamily="34" charset="0"/>
                <a:sym typeface="Helvetica Light"/>
              </a:rPr>
              <a:t>Fonte: Agrosatélite</a:t>
            </a:r>
          </a:p>
        </p:txBody>
      </p:sp>
      <p:pic>
        <p:nvPicPr>
          <p:cNvPr id="32" name="Imagem 31"/>
          <p:cNvPicPr>
            <a:picLocks noChangeAspect="1"/>
          </p:cNvPicPr>
          <p:nvPr/>
        </p:nvPicPr>
        <p:blipFill rotWithShape="1">
          <a:blip r:embed="rId4"/>
          <a:srcRect t="50843"/>
          <a:stretch/>
        </p:blipFill>
        <p:spPr>
          <a:xfrm>
            <a:off x="7973991" y="4651959"/>
            <a:ext cx="1149797" cy="413787"/>
          </a:xfrm>
          <a:prstGeom prst="rect">
            <a:avLst/>
          </a:prstGeom>
        </p:spPr>
      </p:pic>
      <p:pic>
        <p:nvPicPr>
          <p:cNvPr id="9" name="Imagem 8"/>
          <p:cNvPicPr>
            <a:picLocks noChangeAspect="1"/>
          </p:cNvPicPr>
          <p:nvPr/>
        </p:nvPicPr>
        <p:blipFill rotWithShape="1">
          <a:blip r:embed="rId5"/>
          <a:srcRect t="32568"/>
          <a:stretch/>
        </p:blipFill>
        <p:spPr>
          <a:xfrm>
            <a:off x="7975861" y="4326743"/>
            <a:ext cx="860120" cy="247660"/>
          </a:xfrm>
          <a:prstGeom prst="rect">
            <a:avLst/>
          </a:prstGeom>
        </p:spPr>
      </p:pic>
      <p:sp>
        <p:nvSpPr>
          <p:cNvPr id="46" name="Título 1"/>
          <p:cNvSpPr>
            <a:spLocks noGrp="1"/>
          </p:cNvSpPr>
          <p:nvPr>
            <p:ph type="title"/>
          </p:nvPr>
        </p:nvSpPr>
        <p:spPr>
          <a:xfrm>
            <a:off x="785191" y="378458"/>
            <a:ext cx="5009322" cy="375006"/>
          </a:xfrm>
        </p:spPr>
        <p:txBody>
          <a:bodyPr>
            <a:noAutofit/>
          </a:bodyPr>
          <a:lstStyle/>
          <a:p>
            <a:pPr>
              <a:lnSpc>
                <a:spcPct val="100000"/>
              </a:lnSpc>
            </a:pPr>
            <a:r>
              <a:rPr lang="pt-BR" sz="1313" b="1" dirty="0"/>
              <a:t>APTIDÃO PARA SOJA NAS PASTAGENS AMAZONICAS</a:t>
            </a:r>
            <a:br>
              <a:rPr lang="pt-BR" sz="1200" b="1" dirty="0"/>
            </a:br>
            <a:r>
              <a:rPr lang="pt-BR" sz="863" b="1" dirty="0"/>
              <a:t>AMAZÔNIA – PARÁ E MATO GROSSO (21,6 MHA)</a:t>
            </a:r>
          </a:p>
        </p:txBody>
      </p:sp>
      <p:grpSp>
        <p:nvGrpSpPr>
          <p:cNvPr id="48" name="Agrupar 50"/>
          <p:cNvGrpSpPr/>
          <p:nvPr/>
        </p:nvGrpSpPr>
        <p:grpSpPr>
          <a:xfrm>
            <a:off x="3640740" y="3211697"/>
            <a:ext cx="1241230" cy="884558"/>
            <a:chOff x="10664921" y="6386901"/>
            <a:chExt cx="3310330" cy="2053944"/>
          </a:xfrm>
        </p:grpSpPr>
        <p:sp>
          <p:nvSpPr>
            <p:cNvPr id="49" name="Chave Direita 28"/>
            <p:cNvSpPr/>
            <p:nvPr/>
          </p:nvSpPr>
          <p:spPr>
            <a:xfrm>
              <a:off x="10664921" y="6386901"/>
              <a:ext cx="505279" cy="2053944"/>
            </a:xfrm>
            <a:prstGeom prst="rightBrace">
              <a:avLst/>
            </a:prstGeom>
            <a:ln w="38100">
              <a:solidFill>
                <a:srgbClr val="55555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4924"/>
              <a:endParaRPr lang="pt-BR" sz="1650" dirty="0">
                <a:solidFill>
                  <a:prstClr val="black"/>
                </a:solidFill>
                <a:latin typeface="Calibri"/>
                <a:sym typeface="Helvetica Light"/>
              </a:endParaRPr>
            </a:p>
          </p:txBody>
        </p:sp>
        <p:sp>
          <p:nvSpPr>
            <p:cNvPr id="53" name="CaixaDeTexto 52"/>
            <p:cNvSpPr txBox="1"/>
            <p:nvPr/>
          </p:nvSpPr>
          <p:spPr>
            <a:xfrm>
              <a:off x="11321160" y="6730562"/>
              <a:ext cx="2654091" cy="1447777"/>
            </a:xfrm>
            <a:prstGeom prst="rect">
              <a:avLst/>
            </a:prstGeom>
            <a:noFill/>
            <a:ln w="38100">
              <a:solidFill>
                <a:schemeClr val="accent6">
                  <a:lumMod val="75000"/>
                </a:schemeClr>
              </a:solidFill>
            </a:ln>
          </p:spPr>
          <p:txBody>
            <a:bodyPr wrap="square" rtlCol="0">
              <a:spAutoFit/>
            </a:bodyPr>
            <a:lstStyle/>
            <a:p>
              <a:pPr algn="ctr" defTabSz="814924"/>
              <a:r>
                <a:rPr lang="pt-BR" sz="863" b="1" dirty="0">
                  <a:solidFill>
                    <a:prstClr val="black"/>
                  </a:solidFill>
                  <a:latin typeface="Calibri"/>
                  <a:sym typeface="Helvetica Light"/>
                </a:rPr>
                <a:t>8,6 </a:t>
              </a:r>
              <a:r>
                <a:rPr lang="pt-BR" sz="863" b="1" dirty="0" err="1">
                  <a:solidFill>
                    <a:prstClr val="black"/>
                  </a:solidFill>
                  <a:latin typeface="Calibri"/>
                  <a:sym typeface="Helvetica Light"/>
                </a:rPr>
                <a:t>Mha</a:t>
              </a:r>
              <a:endParaRPr lang="pt-BR" sz="863" b="1" dirty="0">
                <a:solidFill>
                  <a:prstClr val="black"/>
                </a:solidFill>
                <a:latin typeface="Calibri"/>
                <a:sym typeface="Helvetica Light"/>
              </a:endParaRPr>
            </a:p>
            <a:p>
              <a:pPr algn="ctr" defTabSz="814924"/>
              <a:r>
                <a:rPr lang="pt-BR" sz="863" b="1" dirty="0">
                  <a:solidFill>
                    <a:prstClr val="black"/>
                  </a:solidFill>
                  <a:latin typeface="Calibri"/>
                  <a:sym typeface="Helvetica Light"/>
                </a:rPr>
                <a:t>Destináveis para agricultura ou conservação</a:t>
              </a:r>
            </a:p>
          </p:txBody>
        </p:sp>
      </p:grpSp>
      <p:grpSp>
        <p:nvGrpSpPr>
          <p:cNvPr id="54" name="Agrupar 49"/>
          <p:cNvGrpSpPr/>
          <p:nvPr/>
        </p:nvGrpSpPr>
        <p:grpSpPr>
          <a:xfrm>
            <a:off x="4153739" y="2110649"/>
            <a:ext cx="1133994" cy="905608"/>
            <a:chOff x="10769796" y="4892422"/>
            <a:chExt cx="3024336" cy="1637470"/>
          </a:xfrm>
        </p:grpSpPr>
        <p:sp>
          <p:nvSpPr>
            <p:cNvPr id="55" name="CaixaDeTexto 54"/>
            <p:cNvSpPr txBox="1"/>
            <p:nvPr/>
          </p:nvSpPr>
          <p:spPr>
            <a:xfrm>
              <a:off x="11301090" y="5325388"/>
              <a:ext cx="2493042" cy="1127385"/>
            </a:xfrm>
            <a:prstGeom prst="rect">
              <a:avLst/>
            </a:prstGeom>
            <a:noFill/>
            <a:ln w="38100">
              <a:solidFill>
                <a:srgbClr val="C00000"/>
              </a:solidFill>
            </a:ln>
          </p:spPr>
          <p:txBody>
            <a:bodyPr wrap="square" rtlCol="0">
              <a:spAutoFit/>
            </a:bodyPr>
            <a:lstStyle/>
            <a:p>
              <a:pPr algn="ctr" defTabSz="814924"/>
              <a:r>
                <a:rPr lang="pt-BR" sz="863" b="1" dirty="0">
                  <a:solidFill>
                    <a:prstClr val="black"/>
                  </a:solidFill>
                  <a:latin typeface="Calibri"/>
                  <a:sym typeface="Helvetica Light"/>
                </a:rPr>
                <a:t>13 </a:t>
              </a:r>
              <a:r>
                <a:rPr lang="pt-BR" sz="863" b="1" dirty="0" err="1">
                  <a:solidFill>
                    <a:prstClr val="black"/>
                  </a:solidFill>
                  <a:latin typeface="Calibri"/>
                  <a:sym typeface="Helvetica Light"/>
                </a:rPr>
                <a:t>Mha</a:t>
              </a:r>
              <a:endParaRPr lang="pt-BR" sz="863" b="1" dirty="0">
                <a:solidFill>
                  <a:prstClr val="black"/>
                </a:solidFill>
                <a:latin typeface="Calibri"/>
                <a:sym typeface="Helvetica Light"/>
              </a:endParaRPr>
            </a:p>
            <a:p>
              <a:pPr algn="ctr" defTabSz="814924"/>
              <a:r>
                <a:rPr lang="pt-BR" sz="863" b="1" dirty="0">
                  <a:solidFill>
                    <a:prstClr val="black"/>
                  </a:solidFill>
                  <a:latin typeface="Calibri"/>
                  <a:sym typeface="Helvetica Light"/>
                </a:rPr>
                <a:t>Destináveis  para a agricultura</a:t>
              </a:r>
            </a:p>
          </p:txBody>
        </p:sp>
        <p:sp>
          <p:nvSpPr>
            <p:cNvPr id="57" name="Chave Direita 25"/>
            <p:cNvSpPr/>
            <p:nvPr/>
          </p:nvSpPr>
          <p:spPr>
            <a:xfrm>
              <a:off x="10769796" y="4892422"/>
              <a:ext cx="370245" cy="1637470"/>
            </a:xfrm>
            <a:prstGeom prst="rightBrace">
              <a:avLst/>
            </a:prstGeom>
            <a:ln w="38100">
              <a:solidFill>
                <a:srgbClr val="55555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4924"/>
              <a:endParaRPr lang="pt-BR" sz="1650" dirty="0">
                <a:solidFill>
                  <a:prstClr val="black"/>
                </a:solidFill>
                <a:latin typeface="Calibri"/>
                <a:sym typeface="Helvetica Light"/>
              </a:endParaRPr>
            </a:p>
          </p:txBody>
        </p:sp>
      </p:grpSp>
      <p:graphicFrame>
        <p:nvGraphicFramePr>
          <p:cNvPr id="58" name="Gráfico 57">
            <a:extLst>
              <a:ext uri="{FF2B5EF4-FFF2-40B4-BE49-F238E27FC236}">
                <a16:creationId xmlns:a16="http://schemas.microsoft.com/office/drawing/2014/main" id="{8AFD2447-9750-455C-8079-9AFF333B4DBB}"/>
              </a:ext>
            </a:extLst>
          </p:cNvPr>
          <p:cNvGraphicFramePr>
            <a:graphicFrameLocks/>
          </p:cNvGraphicFramePr>
          <p:nvPr>
            <p:extLst>
              <p:ext uri="{D42A27DB-BD31-4B8C-83A1-F6EECF244321}">
                <p14:modId xmlns:p14="http://schemas.microsoft.com/office/powerpoint/2010/main" val="2841053793"/>
              </p:ext>
            </p:extLst>
          </p:nvPr>
        </p:nvGraphicFramePr>
        <p:xfrm>
          <a:off x="702451" y="1979257"/>
          <a:ext cx="3631079" cy="2444567"/>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14"/>
          <p:cNvPicPr>
            <a:picLocks noChangeAspect="1"/>
          </p:cNvPicPr>
          <p:nvPr/>
        </p:nvPicPr>
        <p:blipFill rotWithShape="1">
          <a:blip r:embed="rId7"/>
          <a:srcRect t="29345" r="59689"/>
          <a:stretch/>
        </p:blipFill>
        <p:spPr>
          <a:xfrm>
            <a:off x="144272" y="4709945"/>
            <a:ext cx="457093" cy="294990"/>
          </a:xfrm>
          <a:prstGeom prst="rect">
            <a:avLst/>
          </a:prstGeom>
        </p:spPr>
      </p:pic>
    </p:spTree>
    <p:extLst>
      <p:ext uri="{BB962C8B-B14F-4D97-AF65-F5344CB8AC3E}">
        <p14:creationId xmlns:p14="http://schemas.microsoft.com/office/powerpoint/2010/main" val="1961897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31</a:t>
            </a:fld>
            <a:endParaRPr lang="en-GB"/>
          </a:p>
        </p:txBody>
      </p:sp>
      <p:sp>
        <p:nvSpPr>
          <p:cNvPr id="11" name="TextBox 10"/>
          <p:cNvSpPr txBox="1"/>
          <p:nvPr/>
        </p:nvSpPr>
        <p:spPr>
          <a:xfrm>
            <a:off x="1907704" y="1347614"/>
            <a:ext cx="5256584" cy="600164"/>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Conclusões: </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440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523" y="72399"/>
            <a:ext cx="373703" cy="376061"/>
          </a:xfrm>
          <a:prstGeom prst="rect">
            <a:avLst/>
          </a:prstGeom>
        </p:spPr>
      </p:pic>
      <p:sp>
        <p:nvSpPr>
          <p:cNvPr id="4" name="CaixaDeTexto 3"/>
          <p:cNvSpPr txBox="1"/>
          <p:nvPr/>
        </p:nvSpPr>
        <p:spPr>
          <a:xfrm>
            <a:off x="374073" y="1496291"/>
            <a:ext cx="8416636" cy="3139321"/>
          </a:xfrm>
          <a:prstGeom prst="rect">
            <a:avLst/>
          </a:prstGeom>
          <a:noFill/>
        </p:spPr>
        <p:txBody>
          <a:bodyPr wrap="square" rtlCol="0">
            <a:spAutoFit/>
          </a:bodyPr>
          <a:lstStyle/>
          <a:p>
            <a:pPr marL="285750" indent="-285750">
              <a:buFontTx/>
              <a:buChar char="-"/>
            </a:pPr>
            <a:r>
              <a:rPr lang="pt-BR" dirty="0"/>
              <a:t>A agenda de desmatamento zero é global, e segue uma curva ascendente de compromissos tanto público quanto privados. </a:t>
            </a:r>
          </a:p>
          <a:p>
            <a:pPr marL="285750" indent="-285750">
              <a:buFontTx/>
              <a:buChar char="-"/>
            </a:pPr>
            <a:r>
              <a:rPr lang="pt-BR" dirty="0"/>
              <a:t>O desmatamento zero / conservação entrou definitivamente para a agenda de mudanças climáticas, por razões científicas, políticas e econômicas</a:t>
            </a:r>
          </a:p>
          <a:p>
            <a:pPr marL="285750" indent="-285750">
              <a:buFontTx/>
              <a:buChar char="-"/>
            </a:pPr>
            <a:r>
              <a:rPr lang="pt-BR" dirty="0"/>
              <a:t>O desenvolvimento de mercados para commodities livres de desmatamento é condição necessária para abastecimento de alimentos no mundo</a:t>
            </a:r>
          </a:p>
          <a:p>
            <a:pPr marL="285750" indent="-285750">
              <a:buFontTx/>
              <a:buChar char="-"/>
            </a:pPr>
            <a:r>
              <a:rPr lang="pt-BR" dirty="0"/>
              <a:t>O Brasil é um dos principais líderes globais nessa agenda – não só como </a:t>
            </a:r>
            <a:r>
              <a:rPr lang="pt-BR" dirty="0" err="1"/>
              <a:t>hotspot</a:t>
            </a:r>
            <a:r>
              <a:rPr lang="pt-BR" dirty="0"/>
              <a:t> de desmatamento, mas como protagonista de soluções, tanto técnicas quanto políticas</a:t>
            </a:r>
          </a:p>
          <a:p>
            <a:pPr marL="285750" indent="-285750">
              <a:buFontTx/>
              <a:buChar char="-"/>
            </a:pPr>
            <a:r>
              <a:rPr lang="pt-BR" dirty="0"/>
              <a:t>Retrocesso, nesse momento conjuntural, terá impactos políticos e econômicos de grandes proporções. Além, claro, do impacto AMBIENTAL E SOCIAL</a:t>
            </a:r>
          </a:p>
          <a:p>
            <a:pPr marL="285750" indent="-285750">
              <a:buFontTx/>
              <a:buChar char="-"/>
            </a:pPr>
            <a:r>
              <a:rPr lang="pt-BR" dirty="0"/>
              <a:t>Desmatamento zero é possível e viável economicamente.  </a:t>
            </a:r>
          </a:p>
        </p:txBody>
      </p:sp>
    </p:spTree>
    <p:extLst>
      <p:ext uri="{BB962C8B-B14F-4D97-AF65-F5344CB8AC3E}">
        <p14:creationId xmlns:p14="http://schemas.microsoft.com/office/powerpoint/2010/main" val="3880872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84174" y="1808922"/>
            <a:ext cx="3329609" cy="1477328"/>
          </a:xfrm>
          <a:prstGeom prst="rect">
            <a:avLst/>
          </a:prstGeom>
          <a:noFill/>
        </p:spPr>
        <p:txBody>
          <a:bodyPr wrap="square" rtlCol="0">
            <a:spAutoFit/>
          </a:bodyPr>
          <a:lstStyle/>
          <a:p>
            <a:pPr algn="ctr"/>
            <a:r>
              <a:rPr lang="pt-BR" dirty="0"/>
              <a:t>Muito obrigada!</a:t>
            </a:r>
          </a:p>
          <a:p>
            <a:pPr algn="ctr"/>
            <a:endParaRPr lang="pt-BR" dirty="0"/>
          </a:p>
          <a:p>
            <a:pPr algn="ctr"/>
            <a:endParaRPr lang="pt-BR" dirty="0"/>
          </a:p>
          <a:p>
            <a:pPr algn="ctr"/>
            <a:r>
              <a:rPr lang="pt-BR" dirty="0">
                <a:hlinkClick r:id="rId2"/>
              </a:rPr>
              <a:t>fabiola.zerbini@tnc.org</a:t>
            </a:r>
            <a:endParaRPr lang="pt-BR" dirty="0"/>
          </a:p>
          <a:p>
            <a:pPr algn="ctr"/>
            <a:r>
              <a:rPr lang="pt-BR" dirty="0"/>
              <a:t>+55 (11) 991338944</a:t>
            </a:r>
          </a:p>
        </p:txBody>
      </p:sp>
      <p:pic>
        <p:nvPicPr>
          <p:cNvPr id="3" name="Picture 3" descr="TFA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360" y="3180734"/>
            <a:ext cx="1379235" cy="1387937"/>
          </a:xfrm>
          <a:prstGeom prst="rect">
            <a:avLst/>
          </a:prstGeom>
        </p:spPr>
      </p:pic>
    </p:spTree>
    <p:extLst>
      <p:ext uri="{BB962C8B-B14F-4D97-AF65-F5344CB8AC3E}">
        <p14:creationId xmlns:p14="http://schemas.microsoft.com/office/powerpoint/2010/main" val="1321715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245216" y="944216"/>
            <a:ext cx="1868920" cy="139469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3" name="Rectangle 22"/>
          <p:cNvSpPr/>
          <p:nvPr/>
        </p:nvSpPr>
        <p:spPr>
          <a:xfrm>
            <a:off x="3607735" y="944216"/>
            <a:ext cx="1914238" cy="139469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16" name="TextBox 15"/>
          <p:cNvSpPr txBox="1"/>
          <p:nvPr/>
        </p:nvSpPr>
        <p:spPr>
          <a:xfrm>
            <a:off x="6778234" y="983086"/>
            <a:ext cx="1626113" cy="1323439"/>
          </a:xfrm>
          <a:prstGeom prst="rect">
            <a:avLst/>
          </a:prstGeom>
          <a:noFill/>
          <a:ln>
            <a:noFill/>
          </a:ln>
        </p:spPr>
        <p:txBody>
          <a:bodyPr wrap="square" rtlCol="0">
            <a:spAutoFit/>
          </a:bodyPr>
          <a:lstStyle/>
          <a:p>
            <a:pPr algn="ctr"/>
            <a:r>
              <a:rPr lang="en-US" sz="8000" spc="-150" dirty="0">
                <a:solidFill>
                  <a:schemeClr val="bg1"/>
                </a:solidFill>
                <a:latin typeface="Century Gothic"/>
                <a:cs typeface="Century Gothic"/>
              </a:rPr>
              <a:t>37</a:t>
            </a:r>
          </a:p>
        </p:txBody>
      </p:sp>
      <p:sp>
        <p:nvSpPr>
          <p:cNvPr id="19" name="TextBox 18"/>
          <p:cNvSpPr txBox="1"/>
          <p:nvPr/>
        </p:nvSpPr>
        <p:spPr>
          <a:xfrm>
            <a:off x="6472420" y="2027805"/>
            <a:ext cx="1641715" cy="369332"/>
          </a:xfrm>
          <a:prstGeom prst="rect">
            <a:avLst/>
          </a:prstGeom>
          <a:noFill/>
          <a:ln>
            <a:noFill/>
          </a:ln>
        </p:spPr>
        <p:txBody>
          <a:bodyPr wrap="square" rtlCol="0">
            <a:spAutoFit/>
          </a:bodyPr>
          <a:lstStyle/>
          <a:p>
            <a:pPr algn="r"/>
            <a:r>
              <a:rPr lang="en-US" dirty="0">
                <a:solidFill>
                  <a:srgbClr val="FFFFFF"/>
                </a:solidFill>
                <a:latin typeface="Century Gothic"/>
                <a:cs typeface="Century Gothic"/>
              </a:rPr>
              <a:t>ONG’s</a:t>
            </a:r>
          </a:p>
        </p:txBody>
      </p:sp>
      <p:sp>
        <p:nvSpPr>
          <p:cNvPr id="22" name="Rectangle 21"/>
          <p:cNvSpPr/>
          <p:nvPr/>
        </p:nvSpPr>
        <p:spPr>
          <a:xfrm>
            <a:off x="976023" y="944217"/>
            <a:ext cx="1914238" cy="1394696"/>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13" name="TextBox 12"/>
          <p:cNvSpPr txBox="1"/>
          <p:nvPr/>
        </p:nvSpPr>
        <p:spPr>
          <a:xfrm>
            <a:off x="1655364" y="959350"/>
            <a:ext cx="1392636" cy="1323439"/>
          </a:xfrm>
          <a:prstGeom prst="rect">
            <a:avLst/>
          </a:prstGeom>
          <a:noFill/>
          <a:ln>
            <a:noFill/>
          </a:ln>
        </p:spPr>
        <p:txBody>
          <a:bodyPr wrap="square" rtlCol="0">
            <a:spAutoFit/>
          </a:bodyPr>
          <a:lstStyle/>
          <a:p>
            <a:pPr algn="ctr"/>
            <a:r>
              <a:rPr lang="en-US" sz="8000" spc="-150" dirty="0">
                <a:solidFill>
                  <a:schemeClr val="bg1"/>
                </a:solidFill>
                <a:latin typeface="Century Gothic"/>
                <a:cs typeface="Century Gothic"/>
              </a:rPr>
              <a:t>14</a:t>
            </a:r>
          </a:p>
        </p:txBody>
      </p:sp>
      <p:sp>
        <p:nvSpPr>
          <p:cNvPr id="15" name="TextBox 14"/>
          <p:cNvSpPr txBox="1"/>
          <p:nvPr/>
        </p:nvSpPr>
        <p:spPr>
          <a:xfrm>
            <a:off x="4072611" y="983086"/>
            <a:ext cx="1641715" cy="1323439"/>
          </a:xfrm>
          <a:prstGeom prst="rect">
            <a:avLst/>
          </a:prstGeom>
          <a:noFill/>
          <a:ln>
            <a:noFill/>
          </a:ln>
        </p:spPr>
        <p:txBody>
          <a:bodyPr wrap="square" rtlCol="0">
            <a:spAutoFit/>
          </a:bodyPr>
          <a:lstStyle/>
          <a:p>
            <a:pPr algn="ctr"/>
            <a:r>
              <a:rPr lang="en-US" sz="8000" spc="-150" dirty="0">
                <a:solidFill>
                  <a:schemeClr val="bg1"/>
                </a:solidFill>
                <a:latin typeface="Century Gothic"/>
                <a:cs typeface="Century Gothic"/>
              </a:rPr>
              <a:t>32</a:t>
            </a:r>
          </a:p>
        </p:txBody>
      </p:sp>
      <p:sp>
        <p:nvSpPr>
          <p:cNvPr id="17" name="TextBox 16"/>
          <p:cNvSpPr txBox="1"/>
          <p:nvPr/>
        </p:nvSpPr>
        <p:spPr>
          <a:xfrm>
            <a:off x="1248545" y="2027805"/>
            <a:ext cx="1641715" cy="369332"/>
          </a:xfrm>
          <a:prstGeom prst="rect">
            <a:avLst/>
          </a:prstGeom>
          <a:noFill/>
          <a:ln>
            <a:noFill/>
          </a:ln>
        </p:spPr>
        <p:txBody>
          <a:bodyPr wrap="square" rtlCol="0">
            <a:spAutoFit/>
          </a:bodyPr>
          <a:lstStyle/>
          <a:p>
            <a:pPr algn="r"/>
            <a:r>
              <a:rPr lang="en-US" dirty="0" err="1">
                <a:solidFill>
                  <a:srgbClr val="FFFFFF"/>
                </a:solidFill>
                <a:latin typeface="Century Gothic"/>
                <a:cs typeface="Century Gothic"/>
              </a:rPr>
              <a:t>Governos</a:t>
            </a:r>
            <a:endParaRPr lang="en-US" dirty="0">
              <a:solidFill>
                <a:srgbClr val="FFFFFF"/>
              </a:solidFill>
              <a:latin typeface="Century Gothic"/>
              <a:cs typeface="Century Gothic"/>
            </a:endParaRPr>
          </a:p>
        </p:txBody>
      </p:sp>
      <p:pic>
        <p:nvPicPr>
          <p:cNvPr id="14" name="Picture 13" descr="TFA2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865" y="164266"/>
            <a:ext cx="199544" cy="200803"/>
          </a:xfrm>
          <a:prstGeom prst="rect">
            <a:avLst/>
          </a:prstGeom>
        </p:spPr>
      </p:pic>
      <p:sp>
        <p:nvSpPr>
          <p:cNvPr id="4" name="Rectangle 3"/>
          <p:cNvSpPr/>
          <p:nvPr/>
        </p:nvSpPr>
        <p:spPr>
          <a:xfrm>
            <a:off x="683661" y="113741"/>
            <a:ext cx="7417159"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Membros do TFA 2020 com compromissos relacionados a Desmatamento Zero</a:t>
            </a:r>
          </a:p>
          <a:p>
            <a:endParaRPr lang="en-US" sz="1200" dirty="0">
              <a:solidFill>
                <a:schemeClr val="tx1">
                  <a:lumMod val="50000"/>
                  <a:lumOff val="50000"/>
                </a:schemeClr>
              </a:solidFill>
            </a:endParaRPr>
          </a:p>
        </p:txBody>
      </p:sp>
      <p:sp>
        <p:nvSpPr>
          <p:cNvPr id="18" name="TextBox 17"/>
          <p:cNvSpPr txBox="1"/>
          <p:nvPr/>
        </p:nvSpPr>
        <p:spPr>
          <a:xfrm>
            <a:off x="3803088" y="2027805"/>
            <a:ext cx="1641715" cy="369332"/>
          </a:xfrm>
          <a:prstGeom prst="rect">
            <a:avLst/>
          </a:prstGeom>
          <a:noFill/>
          <a:ln>
            <a:noFill/>
          </a:ln>
        </p:spPr>
        <p:txBody>
          <a:bodyPr wrap="square" rtlCol="0">
            <a:spAutoFit/>
          </a:bodyPr>
          <a:lstStyle/>
          <a:p>
            <a:pPr algn="r"/>
            <a:r>
              <a:rPr lang="en-US" dirty="0" err="1">
                <a:solidFill>
                  <a:srgbClr val="FFFFFF"/>
                </a:solidFill>
                <a:latin typeface="Century Gothic"/>
                <a:cs typeface="Century Gothic"/>
              </a:rPr>
              <a:t>Empresas</a:t>
            </a:r>
            <a:endParaRPr lang="en-US" dirty="0">
              <a:solidFill>
                <a:srgbClr val="FFFFFF"/>
              </a:solidFill>
              <a:latin typeface="Century Gothic"/>
              <a:cs typeface="Century Gothic"/>
            </a:endParaRPr>
          </a:p>
        </p:txBody>
      </p:sp>
      <p:sp>
        <p:nvSpPr>
          <p:cNvPr id="25" name="TextBox 24"/>
          <p:cNvSpPr txBox="1">
            <a:spLocks noChangeArrowheads="1"/>
          </p:cNvSpPr>
          <p:nvPr/>
        </p:nvSpPr>
        <p:spPr bwMode="auto">
          <a:xfrm>
            <a:off x="196521" y="4806757"/>
            <a:ext cx="9736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800" b="1" dirty="0">
                <a:solidFill>
                  <a:schemeClr val="bg1">
                    <a:lumMod val="50000"/>
                  </a:schemeClr>
                </a:solidFill>
                <a:latin typeface="Arial"/>
                <a:cs typeface="Arial"/>
              </a:rPr>
              <a:t>tfa2020.org</a:t>
            </a:r>
          </a:p>
        </p:txBody>
      </p:sp>
      <p:sp>
        <p:nvSpPr>
          <p:cNvPr id="20" name="TextBox 19"/>
          <p:cNvSpPr txBox="1">
            <a:spLocks noChangeArrowheads="1"/>
          </p:cNvSpPr>
          <p:nvPr/>
        </p:nvSpPr>
        <p:spPr bwMode="auto">
          <a:xfrm>
            <a:off x="7679267" y="4792134"/>
            <a:ext cx="12802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800" b="1" dirty="0">
                <a:solidFill>
                  <a:srgbClr val="7F7F7F"/>
                </a:solidFill>
                <a:latin typeface="Arial"/>
                <a:cs typeface="Arial"/>
              </a:rPr>
              <a:t>Page  </a:t>
            </a:r>
            <a:fld id="{CC8D4D13-BFA8-EC48-8609-7789C54FF994}" type="slidenum">
              <a:rPr lang="en-US" sz="800" b="1" smtClean="0">
                <a:solidFill>
                  <a:srgbClr val="7F7F7F"/>
                </a:solidFill>
                <a:latin typeface="Arial"/>
                <a:cs typeface="Arial"/>
              </a:rPr>
              <a:t>4</a:t>
            </a:fld>
            <a:endParaRPr lang="en-US" sz="800" b="1" dirty="0">
              <a:solidFill>
                <a:srgbClr val="7F7F7F"/>
              </a:solidFill>
              <a:latin typeface="Arial"/>
              <a:cs typeface="Arial"/>
            </a:endParaRPr>
          </a:p>
        </p:txBody>
      </p:sp>
      <p:pic>
        <p:nvPicPr>
          <p:cNvPr id="2" name="Picture 1" descr="Partners 1 Sept 2016.tiff"/>
          <p:cNvPicPr>
            <a:picLocks noChangeAspect="1"/>
          </p:cNvPicPr>
          <p:nvPr/>
        </p:nvPicPr>
        <p:blipFill rotWithShape="1">
          <a:blip r:embed="rId3">
            <a:extLst>
              <a:ext uri="{28A0092B-C50C-407E-A947-70E740481C1C}">
                <a14:useLocalDpi xmlns:a14="http://schemas.microsoft.com/office/drawing/2010/main" val="0"/>
              </a:ext>
            </a:extLst>
          </a:blip>
          <a:srcRect b="22716"/>
          <a:stretch/>
        </p:blipFill>
        <p:spPr>
          <a:xfrm>
            <a:off x="683661" y="2451100"/>
            <a:ext cx="3608939" cy="2399106"/>
          </a:xfrm>
          <a:prstGeom prst="rect">
            <a:avLst/>
          </a:prstGeom>
        </p:spPr>
      </p:pic>
      <p:pic>
        <p:nvPicPr>
          <p:cNvPr id="3" name="Picture 2" descr="Partners 2 Sept 2016.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551" y="2451100"/>
            <a:ext cx="3672000" cy="2426143"/>
          </a:xfrm>
          <a:prstGeom prst="rect">
            <a:avLst/>
          </a:prstGeom>
        </p:spPr>
      </p:pic>
    </p:spTree>
    <p:extLst>
      <p:ext uri="{BB962C8B-B14F-4D97-AF65-F5344CB8AC3E}">
        <p14:creationId xmlns:p14="http://schemas.microsoft.com/office/powerpoint/2010/main" val="235209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n the Puni River, Ecuador Photo by Tomas Munita for Center for International Forestry Research (CIF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086475"/>
          </a:xfrm>
          <a:prstGeom prst="rect">
            <a:avLst/>
          </a:prstGeom>
        </p:spPr>
      </p:pic>
      <p:sp>
        <p:nvSpPr>
          <p:cNvPr id="7" name="Slide Number Placeholder 6"/>
          <p:cNvSpPr>
            <a:spLocks noGrp="1"/>
          </p:cNvSpPr>
          <p:nvPr>
            <p:ph type="sldNum" sz="quarter" idx="4"/>
          </p:nvPr>
        </p:nvSpPr>
        <p:spPr/>
        <p:txBody>
          <a:bodyPr/>
          <a:lstStyle/>
          <a:p>
            <a:pPr algn="r"/>
            <a:fld id="{FB8C078A-3885-4799-9417-F0D353AC5E43}" type="slidenum">
              <a:rPr lang="en-GB" smtClean="0"/>
              <a:pPr algn="r"/>
              <a:t>5</a:t>
            </a:fld>
            <a:endParaRPr lang="en-GB"/>
          </a:p>
        </p:txBody>
      </p:sp>
      <p:sp>
        <p:nvSpPr>
          <p:cNvPr id="11" name="TextBox 10"/>
          <p:cNvSpPr txBox="1"/>
          <p:nvPr/>
        </p:nvSpPr>
        <p:spPr>
          <a:xfrm>
            <a:off x="1907704" y="1347614"/>
            <a:ext cx="5256584" cy="2123658"/>
          </a:xfrm>
          <a:prstGeom prst="rect">
            <a:avLst/>
          </a:prstGeom>
          <a:noFill/>
        </p:spPr>
        <p:txBody>
          <a:bodyPr wrap="square" rtlCol="0">
            <a:spAutoFit/>
          </a:bodyPr>
          <a:lstStyle/>
          <a:p>
            <a:pPr algn="ctr" eaLnBrk="0" fontAlgn="base" hangingPunct="0">
              <a:spcBef>
                <a:spcPct val="0"/>
              </a:spcBef>
              <a:spcAft>
                <a:spcPct val="0"/>
              </a:spcAft>
              <a:tabLst>
                <a:tab pos="342900" algn="l"/>
              </a:tabLst>
            </a:pPr>
            <a:r>
              <a:rPr lang="pt-BR" altLang="pt-BR" sz="3300" b="1" dirty="0">
                <a:solidFill>
                  <a:schemeClr val="bg1"/>
                </a:solidFill>
                <a:ea typeface="Calibri" panose="020F0502020204030204" pitchFamily="34" charset="0"/>
                <a:cs typeface="Calibri" panose="020F0502020204030204" pitchFamily="34" charset="0"/>
              </a:rPr>
              <a:t>Relação inequívoca entre desmatamento, agricultura e impactos sociais e ambientais</a:t>
            </a:r>
          </a:p>
        </p:txBody>
      </p:sp>
      <p:cxnSp>
        <p:nvCxnSpPr>
          <p:cNvPr id="15" name="Straight Connector 14"/>
          <p:cNvCxnSpPr/>
          <p:nvPr/>
        </p:nvCxnSpPr>
        <p:spPr>
          <a:xfrm>
            <a:off x="3133886" y="3014136"/>
            <a:ext cx="2936724"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98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TFA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65" y="164266"/>
            <a:ext cx="199544" cy="200803"/>
          </a:xfrm>
          <a:prstGeom prst="rect">
            <a:avLst/>
          </a:prstGeom>
        </p:spPr>
      </p:pic>
      <p:pic>
        <p:nvPicPr>
          <p:cNvPr id="2" name="Imagem 1"/>
          <p:cNvPicPr>
            <a:picLocks noChangeAspect="1"/>
          </p:cNvPicPr>
          <p:nvPr/>
        </p:nvPicPr>
        <p:blipFill>
          <a:blip r:embed="rId3"/>
          <a:stretch>
            <a:fillRect/>
          </a:stretch>
        </p:blipFill>
        <p:spPr>
          <a:xfrm>
            <a:off x="458409" y="1287916"/>
            <a:ext cx="4480057" cy="2953884"/>
          </a:xfrm>
          <a:prstGeom prst="rect">
            <a:avLst/>
          </a:prstGeom>
        </p:spPr>
      </p:pic>
      <p:pic>
        <p:nvPicPr>
          <p:cNvPr id="3" name="Imagem 2"/>
          <p:cNvPicPr>
            <a:picLocks noChangeAspect="1"/>
          </p:cNvPicPr>
          <p:nvPr/>
        </p:nvPicPr>
        <p:blipFill>
          <a:blip r:embed="rId4"/>
          <a:stretch>
            <a:fillRect/>
          </a:stretch>
        </p:blipFill>
        <p:spPr>
          <a:xfrm>
            <a:off x="5700713" y="755650"/>
            <a:ext cx="3067050" cy="4089400"/>
          </a:xfrm>
          <a:prstGeom prst="rect">
            <a:avLst/>
          </a:prstGeom>
        </p:spPr>
      </p:pic>
      <p:cxnSp>
        <p:nvCxnSpPr>
          <p:cNvPr id="8" name="Conector reto 7"/>
          <p:cNvCxnSpPr/>
          <p:nvPr/>
        </p:nvCxnSpPr>
        <p:spPr>
          <a:xfrm flipV="1">
            <a:off x="4800600" y="1287916"/>
            <a:ext cx="1009650" cy="12901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ector reto 9"/>
          <p:cNvCxnSpPr/>
          <p:nvPr/>
        </p:nvCxnSpPr>
        <p:spPr>
          <a:xfrm>
            <a:off x="4800600" y="2635250"/>
            <a:ext cx="1009650" cy="133985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ector reto 15"/>
          <p:cNvCxnSpPr/>
          <p:nvPr/>
        </p:nvCxnSpPr>
        <p:spPr>
          <a:xfrm>
            <a:off x="4800600" y="2578100"/>
            <a:ext cx="0" cy="571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Elipse 19"/>
          <p:cNvSpPr/>
          <p:nvPr/>
        </p:nvSpPr>
        <p:spPr>
          <a:xfrm>
            <a:off x="7143750" y="2438400"/>
            <a:ext cx="1187450" cy="1181100"/>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ln>
                <a:solidFill>
                  <a:srgbClr val="FF0000"/>
                </a:solidFill>
              </a:ln>
            </a:endParaRPr>
          </a:p>
        </p:txBody>
      </p:sp>
      <p:sp>
        <p:nvSpPr>
          <p:cNvPr id="11" name="Rectangle 3"/>
          <p:cNvSpPr/>
          <p:nvPr/>
        </p:nvSpPr>
        <p:spPr>
          <a:xfrm>
            <a:off x="574331" y="111153"/>
            <a:ext cx="4346511"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Impactos dos fatores humanos no clima</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38804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53" y="763678"/>
            <a:ext cx="3696053" cy="4379822"/>
          </a:xfrm>
          <a:prstGeom prst="rect">
            <a:avLst/>
          </a:prstGeom>
        </p:spPr>
      </p:pic>
      <p:sp>
        <p:nvSpPr>
          <p:cNvPr id="3" name="Rectangle 3"/>
          <p:cNvSpPr/>
          <p:nvPr/>
        </p:nvSpPr>
        <p:spPr>
          <a:xfrm>
            <a:off x="574331" y="111153"/>
            <a:ext cx="5649880"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Impactos das mudanças de uso na terra no clima - Brasil</a:t>
            </a:r>
          </a:p>
          <a:p>
            <a:endParaRPr lang="en-US" sz="1200" dirty="0">
              <a:solidFill>
                <a:schemeClr val="tx1">
                  <a:lumMod val="50000"/>
                  <a:lumOff val="50000"/>
                </a:schemeClr>
              </a:solidFill>
            </a:endParaRPr>
          </a:p>
        </p:txBody>
      </p:sp>
      <p:pic>
        <p:nvPicPr>
          <p:cNvPr id="4" name="Imagem 3"/>
          <p:cNvPicPr>
            <a:picLocks noChangeAspect="1"/>
          </p:cNvPicPr>
          <p:nvPr/>
        </p:nvPicPr>
        <p:blipFill>
          <a:blip r:embed="rId3"/>
          <a:stretch>
            <a:fillRect/>
          </a:stretch>
        </p:blipFill>
        <p:spPr>
          <a:xfrm>
            <a:off x="4860235" y="2057400"/>
            <a:ext cx="3533938" cy="2057404"/>
          </a:xfrm>
          <a:prstGeom prst="rect">
            <a:avLst/>
          </a:prstGeom>
        </p:spPr>
      </p:pic>
      <p:sp>
        <p:nvSpPr>
          <p:cNvPr id="5" name="CaixaDeTexto 4"/>
          <p:cNvSpPr txBox="1"/>
          <p:nvPr/>
        </p:nvSpPr>
        <p:spPr>
          <a:xfrm>
            <a:off x="5055476" y="1250731"/>
            <a:ext cx="3373821" cy="646331"/>
          </a:xfrm>
          <a:prstGeom prst="rect">
            <a:avLst/>
          </a:prstGeom>
          <a:noFill/>
        </p:spPr>
        <p:txBody>
          <a:bodyPr wrap="square" rtlCol="0">
            <a:spAutoFit/>
          </a:bodyPr>
          <a:lstStyle/>
          <a:p>
            <a:r>
              <a:rPr lang="pt-BR" b="1" dirty="0"/>
              <a:t>Mudanças de uso na terra = Desmatamento</a:t>
            </a:r>
          </a:p>
        </p:txBody>
      </p:sp>
      <p:cxnSp>
        <p:nvCxnSpPr>
          <p:cNvPr id="7" name="Conector reto 6"/>
          <p:cNvCxnSpPr/>
          <p:nvPr/>
        </p:nvCxnSpPr>
        <p:spPr>
          <a:xfrm flipV="1">
            <a:off x="4303643" y="1510748"/>
            <a:ext cx="0" cy="19977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ector de Seta Reta 8"/>
          <p:cNvCxnSpPr/>
          <p:nvPr/>
        </p:nvCxnSpPr>
        <p:spPr>
          <a:xfrm>
            <a:off x="4303643" y="1510748"/>
            <a:ext cx="55659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CaixaDeTexto 5"/>
          <p:cNvSpPr txBox="1"/>
          <p:nvPr/>
        </p:nvSpPr>
        <p:spPr>
          <a:xfrm>
            <a:off x="5347251" y="4114804"/>
            <a:ext cx="3046921" cy="246221"/>
          </a:xfrm>
          <a:prstGeom prst="rect">
            <a:avLst/>
          </a:prstGeom>
          <a:noFill/>
        </p:spPr>
        <p:txBody>
          <a:bodyPr wrap="square" rtlCol="0">
            <a:spAutoFit/>
          </a:bodyPr>
          <a:lstStyle/>
          <a:p>
            <a:r>
              <a:rPr lang="pt-BR" sz="1000" dirty="0"/>
              <a:t>Progressão desmatamento Amazônia. Fonte: </a:t>
            </a:r>
            <a:r>
              <a:rPr lang="pt-BR" sz="1000" dirty="0" err="1"/>
              <a:t>Prodes</a:t>
            </a:r>
            <a:endParaRPr lang="pt-BR" sz="1000" dirty="0"/>
          </a:p>
        </p:txBody>
      </p:sp>
    </p:spTree>
    <p:extLst>
      <p:ext uri="{BB962C8B-B14F-4D97-AF65-F5344CB8AC3E}">
        <p14:creationId xmlns:p14="http://schemas.microsoft.com/office/powerpoint/2010/main" val="184555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TFA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65" y="164266"/>
            <a:ext cx="199544" cy="200803"/>
          </a:xfrm>
          <a:prstGeom prst="rect">
            <a:avLst/>
          </a:prstGeom>
        </p:spPr>
      </p:pic>
      <p:pic>
        <p:nvPicPr>
          <p:cNvPr id="4" name="Imagem 3"/>
          <p:cNvPicPr>
            <a:picLocks noChangeAspect="1"/>
          </p:cNvPicPr>
          <p:nvPr/>
        </p:nvPicPr>
        <p:blipFill>
          <a:blip r:embed="rId3"/>
          <a:stretch>
            <a:fillRect/>
          </a:stretch>
        </p:blipFill>
        <p:spPr>
          <a:xfrm>
            <a:off x="636239" y="621572"/>
            <a:ext cx="3289939" cy="4118969"/>
          </a:xfrm>
          <a:prstGeom prst="rect">
            <a:avLst/>
          </a:prstGeom>
        </p:spPr>
      </p:pic>
      <p:sp>
        <p:nvSpPr>
          <p:cNvPr id="9" name="CaixaDeTexto 8"/>
          <p:cNvSpPr txBox="1"/>
          <p:nvPr/>
        </p:nvSpPr>
        <p:spPr>
          <a:xfrm>
            <a:off x="358637" y="4693866"/>
            <a:ext cx="3978509" cy="461665"/>
          </a:xfrm>
          <a:prstGeom prst="rect">
            <a:avLst/>
          </a:prstGeom>
          <a:noFill/>
        </p:spPr>
        <p:txBody>
          <a:bodyPr wrap="square" rtlCol="0">
            <a:spAutoFit/>
          </a:bodyPr>
          <a:lstStyle/>
          <a:p>
            <a:r>
              <a:rPr lang="pt-BR" sz="1200" b="1" dirty="0" err="1"/>
              <a:t>Source</a:t>
            </a:r>
            <a:r>
              <a:rPr lang="pt-BR" sz="1200" b="1" dirty="0"/>
              <a:t>: </a:t>
            </a:r>
            <a:r>
              <a:rPr lang="pt-BR" sz="1200" dirty="0"/>
              <a:t>Climate Focus </a:t>
            </a:r>
            <a:r>
              <a:rPr lang="pt-BR" sz="1200" dirty="0" err="1"/>
              <a:t>calculations</a:t>
            </a:r>
            <a:r>
              <a:rPr lang="pt-BR" sz="1200" dirty="0"/>
              <a:t> </a:t>
            </a:r>
            <a:r>
              <a:rPr lang="pt-BR" sz="1200" dirty="0" err="1"/>
              <a:t>based</a:t>
            </a:r>
            <a:r>
              <a:rPr lang="pt-BR" sz="1200" dirty="0"/>
              <a:t> </a:t>
            </a:r>
            <a:r>
              <a:rPr lang="pt-BR" sz="1200" dirty="0" err="1"/>
              <a:t>on</a:t>
            </a:r>
            <a:r>
              <a:rPr lang="pt-BR" sz="1200" dirty="0"/>
              <a:t> </a:t>
            </a:r>
            <a:r>
              <a:rPr lang="pt-BR" sz="1200" dirty="0" err="1"/>
              <a:t>European</a:t>
            </a:r>
            <a:r>
              <a:rPr lang="pt-BR" sz="1200" dirty="0"/>
              <a:t> </a:t>
            </a:r>
            <a:r>
              <a:rPr lang="pt-BR" sz="1200" dirty="0" err="1"/>
              <a:t>Commission</a:t>
            </a:r>
            <a:r>
              <a:rPr lang="pt-BR" sz="1200" dirty="0"/>
              <a:t>, 2013 </a:t>
            </a:r>
          </a:p>
        </p:txBody>
      </p:sp>
      <p:pic>
        <p:nvPicPr>
          <p:cNvPr id="11" name="Imagem 10"/>
          <p:cNvPicPr>
            <a:picLocks noChangeAspect="1"/>
          </p:cNvPicPr>
          <p:nvPr/>
        </p:nvPicPr>
        <p:blipFill>
          <a:blip r:embed="rId4"/>
          <a:stretch>
            <a:fillRect/>
          </a:stretch>
        </p:blipFill>
        <p:spPr>
          <a:xfrm>
            <a:off x="5354150" y="621572"/>
            <a:ext cx="3116876" cy="4074755"/>
          </a:xfrm>
          <a:prstGeom prst="rect">
            <a:avLst/>
          </a:prstGeom>
        </p:spPr>
      </p:pic>
      <p:sp>
        <p:nvSpPr>
          <p:cNvPr id="12" name="CaixaDeTexto 11"/>
          <p:cNvSpPr txBox="1"/>
          <p:nvPr/>
        </p:nvSpPr>
        <p:spPr>
          <a:xfrm>
            <a:off x="5341170" y="522243"/>
            <a:ext cx="1766455" cy="646331"/>
          </a:xfrm>
          <a:prstGeom prst="rect">
            <a:avLst/>
          </a:prstGeom>
          <a:solidFill>
            <a:schemeClr val="bg1"/>
          </a:solidFill>
        </p:spPr>
        <p:txBody>
          <a:bodyPr wrap="square" rtlCol="0">
            <a:spAutoFit/>
          </a:bodyPr>
          <a:lstStyle/>
          <a:p>
            <a:r>
              <a:rPr lang="pt-BR" sz="1200" dirty="0"/>
              <a:t>Média (perda anual florestal, 2001-2011 (</a:t>
            </a:r>
            <a:r>
              <a:rPr lang="pt-BR" sz="1200" dirty="0" err="1"/>
              <a:t>mha</a:t>
            </a:r>
            <a:r>
              <a:rPr lang="pt-BR" sz="1200" dirty="0"/>
              <a:t>)</a:t>
            </a:r>
          </a:p>
        </p:txBody>
      </p:sp>
      <p:sp>
        <p:nvSpPr>
          <p:cNvPr id="13" name="CaixaDeTexto 12"/>
          <p:cNvSpPr txBox="1"/>
          <p:nvPr/>
        </p:nvSpPr>
        <p:spPr>
          <a:xfrm>
            <a:off x="505120" y="621572"/>
            <a:ext cx="1766455" cy="461665"/>
          </a:xfrm>
          <a:prstGeom prst="rect">
            <a:avLst/>
          </a:prstGeom>
          <a:solidFill>
            <a:schemeClr val="bg1"/>
          </a:solidFill>
        </p:spPr>
        <p:txBody>
          <a:bodyPr wrap="square" rtlCol="0">
            <a:spAutoFit/>
          </a:bodyPr>
          <a:lstStyle/>
          <a:p>
            <a:r>
              <a:rPr lang="pt-BR" sz="1200" dirty="0"/>
              <a:t>Total perda florestal, 1990-2008 (</a:t>
            </a:r>
            <a:r>
              <a:rPr lang="pt-BR" sz="1200" dirty="0" err="1"/>
              <a:t>mha</a:t>
            </a:r>
            <a:r>
              <a:rPr lang="pt-BR" sz="1200" dirty="0"/>
              <a:t>)</a:t>
            </a:r>
          </a:p>
        </p:txBody>
      </p:sp>
      <p:sp>
        <p:nvSpPr>
          <p:cNvPr id="14" name="CaixaDeTexto 13"/>
          <p:cNvSpPr txBox="1"/>
          <p:nvPr/>
        </p:nvSpPr>
        <p:spPr>
          <a:xfrm>
            <a:off x="4920700" y="4696328"/>
            <a:ext cx="3978509" cy="276999"/>
          </a:xfrm>
          <a:prstGeom prst="rect">
            <a:avLst/>
          </a:prstGeom>
          <a:noFill/>
        </p:spPr>
        <p:txBody>
          <a:bodyPr wrap="square" rtlCol="0">
            <a:spAutoFit/>
          </a:bodyPr>
          <a:lstStyle/>
          <a:p>
            <a:r>
              <a:rPr lang="pt-BR" sz="1200" b="1" dirty="0" err="1"/>
              <a:t>Source</a:t>
            </a:r>
            <a:r>
              <a:rPr lang="pt-BR" sz="1200" b="1" dirty="0"/>
              <a:t>: </a:t>
            </a:r>
            <a:r>
              <a:rPr lang="pt-BR" sz="1200" dirty="0" err="1"/>
              <a:t>Henders</a:t>
            </a:r>
            <a:r>
              <a:rPr lang="pt-BR" sz="1200" dirty="0"/>
              <a:t> et al., 2015 </a:t>
            </a:r>
          </a:p>
        </p:txBody>
      </p:sp>
      <p:sp>
        <p:nvSpPr>
          <p:cNvPr id="10" name="Rectangle 3"/>
          <p:cNvSpPr/>
          <p:nvPr/>
        </p:nvSpPr>
        <p:spPr>
          <a:xfrm>
            <a:off x="683661" y="113741"/>
            <a:ext cx="3251916"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Causas do Desmatamento</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361003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TFA2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14" y="69675"/>
            <a:ext cx="369431" cy="371762"/>
          </a:xfrm>
          <a:prstGeom prst="rect">
            <a:avLst/>
          </a:prstGeom>
        </p:spPr>
      </p:pic>
      <p:pic>
        <p:nvPicPr>
          <p:cNvPr id="3" name="Imagem 2"/>
          <p:cNvPicPr>
            <a:picLocks noChangeAspect="1"/>
          </p:cNvPicPr>
          <p:nvPr/>
        </p:nvPicPr>
        <p:blipFill>
          <a:blip r:embed="rId3"/>
          <a:stretch>
            <a:fillRect/>
          </a:stretch>
        </p:blipFill>
        <p:spPr>
          <a:xfrm>
            <a:off x="2110564" y="727224"/>
            <a:ext cx="4924082" cy="4357521"/>
          </a:xfrm>
          <a:prstGeom prst="rect">
            <a:avLst/>
          </a:prstGeom>
        </p:spPr>
      </p:pic>
      <p:sp>
        <p:nvSpPr>
          <p:cNvPr id="2" name="CaixaDeTexto 1"/>
          <p:cNvSpPr txBox="1"/>
          <p:nvPr/>
        </p:nvSpPr>
        <p:spPr>
          <a:xfrm>
            <a:off x="1913887" y="677816"/>
            <a:ext cx="5317435" cy="646331"/>
          </a:xfrm>
          <a:prstGeom prst="rect">
            <a:avLst/>
          </a:prstGeom>
          <a:solidFill>
            <a:schemeClr val="bg1"/>
          </a:solidFill>
        </p:spPr>
        <p:txBody>
          <a:bodyPr wrap="square" rtlCol="0">
            <a:spAutoFit/>
          </a:bodyPr>
          <a:lstStyle/>
          <a:p>
            <a:pPr algn="ctr"/>
            <a:r>
              <a:rPr lang="pt-BR" dirty="0"/>
              <a:t>TAXAS DE DESMATAMENTO ANUAL COMPARADAS COM A VARIAÇÃO DO PREÇO DA CARNE E DA SOJA</a:t>
            </a:r>
          </a:p>
        </p:txBody>
      </p:sp>
      <p:sp>
        <p:nvSpPr>
          <p:cNvPr id="8" name="Rectangle 3"/>
          <p:cNvSpPr/>
          <p:nvPr/>
        </p:nvSpPr>
        <p:spPr>
          <a:xfrm>
            <a:off x="683661" y="113741"/>
            <a:ext cx="3251916" cy="507831"/>
          </a:xfrm>
          <a:prstGeom prst="rect">
            <a:avLst/>
          </a:prstGeom>
        </p:spPr>
        <p:txBody>
          <a:bodyPr wrap="none">
            <a:spAutoFit/>
          </a:bodyPr>
          <a:lstStyle/>
          <a:p>
            <a:r>
              <a:rPr lang="en-US" sz="1500" b="1" dirty="0">
                <a:solidFill>
                  <a:schemeClr val="tx1">
                    <a:lumMod val="50000"/>
                    <a:lumOff val="50000"/>
                  </a:schemeClr>
                </a:solidFill>
                <a:latin typeface="Century Gothic"/>
                <a:cs typeface="Century Gothic"/>
              </a:rPr>
              <a:t>TFA 2020 / </a:t>
            </a:r>
            <a:r>
              <a:rPr lang="pt-BR" sz="1500" b="1" dirty="0"/>
              <a:t>Causas do Desmatamento</a:t>
            </a: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3156440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ZZY775_Former Directors Conference 2014PPT template_130729KAR_01">
  <a:themeElements>
    <a:clrScheme name="FDC2014">
      <a:dk1>
        <a:srgbClr val="000000"/>
      </a:dk1>
      <a:lt1>
        <a:srgbClr val="FFFFFF"/>
      </a:lt1>
      <a:dk2>
        <a:srgbClr val="E37222"/>
      </a:dk2>
      <a:lt2>
        <a:srgbClr val="FFFFFF"/>
      </a:lt2>
      <a:accent1>
        <a:srgbClr val="E5EBEE"/>
      </a:accent1>
      <a:accent2>
        <a:srgbClr val="B1C2CC"/>
      </a:accent2>
      <a:accent3>
        <a:srgbClr val="7D9AAA"/>
      </a:accent3>
      <a:accent4>
        <a:srgbClr val="002960"/>
      </a:accent4>
      <a:accent5>
        <a:srgbClr val="E82C2E"/>
      </a:accent5>
      <a:accent6>
        <a:srgbClr val="808080"/>
      </a:accent6>
      <a:hlink>
        <a:srgbClr val="7D9AAA"/>
      </a:hlink>
      <a:folHlink>
        <a:srgbClr val="E37222"/>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COS Conference 2013">
        <a:dk1>
          <a:srgbClr val="000000"/>
        </a:dk1>
        <a:lt1>
          <a:srgbClr val="FFFFFF"/>
        </a:lt1>
        <a:dk2>
          <a:srgbClr val="E37222"/>
        </a:dk2>
        <a:lt2>
          <a:srgbClr val="FFFFFF"/>
        </a:lt2>
        <a:accent1>
          <a:srgbClr val="E5EBEE"/>
        </a:accent1>
        <a:accent2>
          <a:srgbClr val="B1C2CC"/>
        </a:accent2>
        <a:accent3>
          <a:srgbClr val="7D9AAA"/>
        </a:accent3>
        <a:accent4>
          <a:srgbClr val="E37222"/>
        </a:accent4>
        <a:accent5>
          <a:srgbClr val="E82C2E"/>
        </a:accent5>
        <a:accent6>
          <a:srgbClr val="808080"/>
        </a:accent6>
        <a:hlink>
          <a:srgbClr val="7D9AAA"/>
        </a:hlink>
        <a:folHlink>
          <a:srgbClr val="E372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gional Update Presentation- 11 October 2016 SC Me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TotalTime>
  <Words>956</Words>
  <Application>Microsoft Office PowerPoint</Application>
  <PresentationFormat>Apresentação na tela (16:9)</PresentationFormat>
  <Paragraphs>121</Paragraphs>
  <Slides>33</Slides>
  <Notes>3</Notes>
  <HiddenSlides>1</HiddenSlides>
  <MMClips>0</MMClips>
  <ScaleCrop>false</ScaleCrop>
  <HeadingPairs>
    <vt:vector size="8" baseType="variant">
      <vt:variant>
        <vt:lpstr>Fontes usadas</vt:lpstr>
      </vt:variant>
      <vt:variant>
        <vt:i4>6</vt:i4>
      </vt:variant>
      <vt:variant>
        <vt:lpstr>Tema</vt:lpstr>
      </vt:variant>
      <vt:variant>
        <vt:i4>3</vt:i4>
      </vt:variant>
      <vt:variant>
        <vt:lpstr>Servidores OLE inseridos</vt:lpstr>
      </vt:variant>
      <vt:variant>
        <vt:i4>1</vt:i4>
      </vt:variant>
      <vt:variant>
        <vt:lpstr>Títulos de slides</vt:lpstr>
      </vt:variant>
      <vt:variant>
        <vt:i4>33</vt:i4>
      </vt:variant>
    </vt:vector>
  </HeadingPairs>
  <TitlesOfParts>
    <vt:vector size="43" baseType="lpstr">
      <vt:lpstr>ＭＳ Ｐゴシック</vt:lpstr>
      <vt:lpstr>Arial</vt:lpstr>
      <vt:lpstr>Calibri</vt:lpstr>
      <vt:lpstr>Century Gothic</vt:lpstr>
      <vt:lpstr>Helvetica Light</vt:lpstr>
      <vt:lpstr>Trebuchet MS</vt:lpstr>
      <vt:lpstr>Office Theme</vt:lpstr>
      <vt:lpstr>ZZY775_Former Directors Conference 2014PPT template_130729KAR_01</vt:lpstr>
      <vt:lpstr>Regional Update Presentation- 11 October 2016 SC Meeting</vt:lpstr>
      <vt:lpstr>think-cell Slide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APTIDÃO PARA SOJA NAS PASTAGENS AMAZONICAS AMAZÔNIA – PARÁ E MATO GROSSO (21,6 MHA)</vt:lpstr>
      <vt:lpstr>Apresentação do PowerPoint</vt:lpstr>
      <vt:lpstr>Apresentação do PowerPoint</vt:lpstr>
      <vt:lpstr>Apresentação do PowerPoint</vt:lpstr>
    </vt:vector>
  </TitlesOfParts>
  <Company>Kameleon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Pala</dc:creator>
  <cp:lastModifiedBy>Fabiola Zerbini</cp:lastModifiedBy>
  <cp:revision>262</cp:revision>
  <cp:lastPrinted>2016-11-29T02:07:38Z</cp:lastPrinted>
  <dcterms:created xsi:type="dcterms:W3CDTF">2015-12-02T11:22:51Z</dcterms:created>
  <dcterms:modified xsi:type="dcterms:W3CDTF">2017-05-10T17:04:34Z</dcterms:modified>
</cp:coreProperties>
</file>