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tags/tag104.xml" ContentType="application/vnd.openxmlformats-officedocument.presentationml.tags+xml"/>
  <Override PartName="/ppt/tags/tag140.xml" ContentType="application/vnd.openxmlformats-officedocument.presentationml.tags+xml"/>
  <Override PartName="/ppt/tags/tag151.xml" ContentType="application/vnd.openxmlformats-officedocument.presentationml.tags+xml"/>
  <Override PartName="/customXml/itemProps13.xml" ContentType="application/vnd.openxmlformats-officedocument.customXmlProperties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Override PartName="/ppt/tags/tag96.xml" ContentType="application/vnd.openxmlformats-officedocument.presentationml.tag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38.xml" ContentType="application/vnd.openxmlformats-officedocument.presentationml.tags+xml"/>
  <Override PartName="/ppt/tags/tag85.xml" ContentType="application/vnd.openxmlformats-officedocument.presentationml.tags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63.xml" ContentType="application/vnd.openxmlformats-officedocument.presentationml.tags+xml"/>
  <Override PartName="/ppt/tags/tag74.xml" ContentType="application/vnd.openxmlformats-officedocument.presentationml.tags+xml"/>
  <Override PartName="/ppt/tags/tag52.xml" ContentType="application/vnd.openxmlformats-officedocument.presentationml.tags+xml"/>
  <Override PartName="/ppt/tags/tag109.xml" ContentType="application/vnd.openxmlformats-officedocument.presentationml.tags+xml"/>
  <Override PartName="/ppt/tags/tag41.xml" ContentType="application/vnd.openxmlformats-officedocument.presentationml.tags+xml"/>
  <Override PartName="/ppt/tags/tag145.xml" ContentType="application/vnd.openxmlformats-officedocument.presentationml.tags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30.xml" ContentType="application/vnd.openxmlformats-officedocument.presentationml.tags+xml"/>
  <Override PartName="/ppt/tags/tag105.xml" ContentType="application/vnd.openxmlformats-officedocument.presentationml.tags+xml"/>
  <Override PartName="/ppt/tags/tag134.xml" ContentType="application/vnd.openxmlformats-officedocument.presentationml.tags+xml"/>
  <Override PartName="/ppt/tags/tag152.xml" ContentType="application/vnd.openxmlformats-officedocument.presentationml.tag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tags/tag112.xml" ContentType="application/vnd.openxmlformats-officedocument.presentationml.tags+xml"/>
  <Override PartName="/ppt/tags/tag123.xml" ContentType="application/vnd.openxmlformats-officedocument.presentationml.tags+xml"/>
  <Override PartName="/ppt/tags/tag141.xml" ContentType="application/vnd.openxmlformats-officedocument.presentationml.tags+xml"/>
  <Override PartName="/ppt/notesSlides/notesSlide3.xml" ContentType="application/vnd.openxmlformats-officedocument.presentationml.notesSlide+xml"/>
  <Override PartName="/customXml/itemProps14.xml" ContentType="application/vnd.openxmlformats-officedocument.customXmlProperties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ags/tag79.xml" ContentType="application/vnd.openxmlformats-officedocument.presentationml.tags+xml"/>
  <Override PartName="/ppt/tags/tag101.xml" ContentType="application/vnd.openxmlformats-officedocument.presentationml.tags+xml"/>
  <Override PartName="/ppt/tags/tag130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Override PartName="/ppt/tags/tag39.xml" ContentType="application/vnd.openxmlformats-officedocument.presentationml.tags+xml"/>
  <Override PartName="/ppt/tags/tag68.xml" ContentType="application/vnd.openxmlformats-officedocument.presentationml.tags+xml"/>
  <Override PartName="/ppt/tags/tag86.xml" ContentType="application/vnd.openxmlformats-officedocument.presentationml.tags+xml"/>
  <Override PartName="/ppt/tags/tag97.xml" ContentType="application/vnd.openxmlformats-officedocument.presentationml.tags+xml"/>
  <Override PartName="/ppt/presentation.xml" ContentType="application/vnd.openxmlformats-officedocument.presentationml.presentation.main+xml"/>
  <Override PartName="/customXml/itemProps10.xml" ContentType="application/vnd.openxmlformats-officedocument.customXmlProperties+xml"/>
  <Override PartName="/ppt/tags/tag1.xml" ContentType="application/vnd.openxmlformats-officedocument.presentationml.tags+xml"/>
  <Override PartName="/ppt/slideLayouts/slideLayout14.xml" ContentType="application/vnd.openxmlformats-officedocument.presentationml.slideLayout+xml"/>
  <Override PartName="/ppt/tags/tag28.xml" ContentType="application/vnd.openxmlformats-officedocument.presentationml.tags+xml"/>
  <Override PartName="/ppt/tags/tag57.xml" ContentType="application/vnd.openxmlformats-officedocument.presentationml.tags+xml"/>
  <Override PartName="/ppt/tags/tag75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tags/tag17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64.xml" ContentType="application/vnd.openxmlformats-officedocument.presentationml.tags+xml"/>
  <Override PartName="/ppt/tags/tag82.xml" ContentType="application/vnd.openxmlformats-officedocument.presentationml.tags+xml"/>
  <Override PartName="/ppt/tags/tag93.xml" ContentType="application/vnd.openxmlformats-officedocument.presentationml.tags+xml"/>
  <Override PartName="/ppt/tags/tag139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24.xml" ContentType="application/vnd.openxmlformats-officedocument.presentationml.tags+xml"/>
  <Override PartName="/ppt/tags/tag53.xml" ContentType="application/vnd.openxmlformats-officedocument.presentationml.tags+xml"/>
  <Override PartName="/ppt/tags/tag71.xml" ContentType="application/vnd.openxmlformats-officedocument.presentationml.tags+xml"/>
  <Override PartName="/ppt/tags/tag128.xml" ContentType="application/vnd.openxmlformats-officedocument.presentationml.tags+xml"/>
  <Override PartName="/customXml/itemProps7.xml" ContentType="application/vnd.openxmlformats-officedocument.customXmlProperties+xml"/>
  <Override PartName="/ppt/tags/tag13.xml" ContentType="application/vnd.openxmlformats-officedocument.presentationml.tags+xml"/>
  <Override PartName="/ppt/tags/tag31.xml" ContentType="application/vnd.openxmlformats-officedocument.presentationml.tags+xml"/>
  <Override PartName="/ppt/tags/tag42.xml" ContentType="application/vnd.openxmlformats-officedocument.presentationml.tags+xml"/>
  <Override PartName="/ppt/tags/tag60.xml" ContentType="application/vnd.openxmlformats-officedocument.presentationml.tags+xml"/>
  <Override PartName="/ppt/tags/tag117.xml" ContentType="application/vnd.openxmlformats-officedocument.presentationml.tags+xml"/>
  <Override PartName="/ppt/tags/tag135.xml" ContentType="application/vnd.openxmlformats-officedocument.presentationml.tags+xml"/>
  <Override PartName="/ppt/tags/tag146.xml" ContentType="application/vnd.openxmlformats-officedocument.presentationml.tags+xml"/>
  <Override PartName="/ppt/handoutMasters/handoutMaster1.xml" ContentType="application/vnd.openxmlformats-officedocument.presentationml.handoutMaster+xml"/>
  <Override PartName="/ppt/tags/tag20.xml" ContentType="application/vnd.openxmlformats-officedocument.presentationml.tags+xml"/>
  <Override PartName="/ppt/tags/tag106.xml" ContentType="application/vnd.openxmlformats-officedocument.presentationml.tags+xml"/>
  <Override PartName="/ppt/tags/tag124.xml" ContentType="application/vnd.openxmlformats-officedocument.presentationml.tags+xml"/>
  <Override PartName="/ppt/tags/tag142.xml" ContentType="application/vnd.openxmlformats-officedocument.presentationml.tags+xml"/>
  <Override PartName="/ppt/notesSlides/notesSlide4.xml" ContentType="application/vnd.openxmlformats-officedocument.presentationml.notesSlide+xml"/>
  <Override PartName="/ppt/tags/tag153.xml" ContentType="application/vnd.openxmlformats-officedocument.presentationml.tag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tags/tag113.xml" ContentType="application/vnd.openxmlformats-officedocument.presentationml.tags+xml"/>
  <Override PartName="/ppt/tags/tag131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ags/tag98.xml" ContentType="application/vnd.openxmlformats-officedocument.presentationml.tags+xml"/>
  <Override PartName="/ppt/tags/tag102.xml" ContentType="application/vnd.openxmlformats-officedocument.presentationml.tags+xml"/>
  <Override PartName="/ppt/tags/tag120.xml" ContentType="application/vnd.openxmlformats-officedocument.presentationml.tags+xml"/>
  <Override PartName="/customXml/itemProps11.xml" ContentType="application/vnd.openxmlformats-officedocument.customXmlProperties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ags/tag2.xml" ContentType="application/vnd.openxmlformats-officedocument.presentationml.tags+xml"/>
  <Override PartName="/ppt/tags/tag58.xml" ContentType="application/vnd.openxmlformats-officedocument.presentationml.tags+xml"/>
  <Override PartName="/ppt/tags/tag69.xml" ContentType="application/vnd.openxmlformats-officedocument.presentationml.tags+xml"/>
  <Override PartName="/ppt/tags/tag87.xml" ContentType="application/vnd.openxmlformats-officedocument.presentationml.tags+xml"/>
  <Default Extension="wmf" ContentType="image/x-wmf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tags/tag29.xml" ContentType="application/vnd.openxmlformats-officedocument.presentationml.tags+xml"/>
  <Override PartName="/ppt/tags/tag47.xml" ContentType="application/vnd.openxmlformats-officedocument.presentationml.tags+xml"/>
  <Override PartName="/ppt/tags/tag76.xml" ContentType="application/vnd.openxmlformats-officedocument.presentationml.tags+xml"/>
  <Override PartName="/ppt/tags/tag94.xml" ContentType="application/vnd.openxmlformats-officedocument.presentationml.tags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tags/tag36.xml" ContentType="application/vnd.openxmlformats-officedocument.presentationml.tags+xml"/>
  <Override PartName="/ppt/tags/tag54.xml" ContentType="application/vnd.openxmlformats-officedocument.presentationml.tags+xml"/>
  <Override PartName="/ppt/tags/tag65.xml" ContentType="application/vnd.openxmlformats-officedocument.presentationml.tags+xml"/>
  <Override PartName="/ppt/tags/tag83.xml" ContentType="application/vnd.openxmlformats-officedocument.presentationml.tags+xml"/>
  <Override PartName="/customXml/itemProps8.xml" ContentType="application/vnd.openxmlformats-officedocument.customXmlPropertie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tags/tag61.xml" ContentType="application/vnd.openxmlformats-officedocument.presentationml.tags+xml"/>
  <Override PartName="/ppt/tags/tag72.xml" ContentType="application/vnd.openxmlformats-officedocument.presentationml.tags+xml"/>
  <Override PartName="/ppt/tags/tag90.xml" ContentType="application/vnd.openxmlformats-officedocument.presentationml.tags+xml"/>
  <Override PartName="/ppt/tags/tag118.xml" ContentType="application/vnd.openxmlformats-officedocument.presentationml.tags+xml"/>
  <Override PartName="/ppt/tags/tag129.xml" ContentType="application/vnd.openxmlformats-officedocument.presentationml.tags+xml"/>
  <Override PartName="/ppt/tags/tag147.xml" ContentType="application/vnd.openxmlformats-officedocument.presentationml.tags+xml"/>
  <Override PartName="/ppt/tags/tag32.xml" ContentType="application/vnd.openxmlformats-officedocument.presentationml.tags+xml"/>
  <Override PartName="/ppt/tags/tag50.xml" ContentType="application/vnd.openxmlformats-officedocument.presentationml.tags+xml"/>
  <Override PartName="/ppt/tags/tag107.xml" ContentType="application/vnd.openxmlformats-officedocument.presentationml.tags+xml"/>
  <Override PartName="/ppt/tags/tag136.xml" ContentType="application/vnd.openxmlformats-officedocument.presentationml.tags+xml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114.xml" ContentType="application/vnd.openxmlformats-officedocument.presentationml.tags+xml"/>
  <Override PartName="/ppt/tags/tag125.xml" ContentType="application/vnd.openxmlformats-officedocument.presentationml.tags+xml"/>
  <Override PartName="/ppt/tags/tag143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103.xml" ContentType="application/vnd.openxmlformats-officedocument.presentationml.tags+xml"/>
  <Override PartName="/ppt/tags/tag132.xml" ContentType="application/vnd.openxmlformats-officedocument.presentationml.tags+xml"/>
  <Override PartName="/ppt/tags/tag150.xml" ContentType="application/vnd.openxmlformats-officedocument.presentationml.tags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tags/tag99.xml" ContentType="application/vnd.openxmlformats-officedocument.presentationml.tags+xml"/>
  <Override PartName="/ppt/tags/tag110.xml" ContentType="application/vnd.openxmlformats-officedocument.presentationml.tags+xml"/>
  <Override PartName="/ppt/tags/tag121.xml" ContentType="application/vnd.openxmlformats-officedocument.presentationml.tags+xml"/>
  <Override PartName="/customXml/itemProps12.xml" ContentType="application/vnd.openxmlformats-officedocument.customXmlProperties+xml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  <Override PartName="/ppt/tags/tag59.xml" ContentType="application/vnd.openxmlformats-officedocument.presentationml.tags+xml"/>
  <Override PartName="/ppt/tags/tag77.xml" ContentType="application/vnd.openxmlformats-officedocument.presentationml.tags+xml"/>
  <Override PartName="/ppt/tags/tag88.xml" ContentType="application/vnd.openxmlformats-officedocument.presentationml.tags+xml"/>
  <Default Extension="jpeg" ContentType="image/jpeg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9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66.xml" ContentType="application/vnd.openxmlformats-officedocument.presentationml.tags+xml"/>
  <Override PartName="/ppt/tags/tag84.xml" ContentType="application/vnd.openxmlformats-officedocument.presentationml.tags+xml"/>
  <Override PartName="/ppt/tags/tag95.xml" ContentType="application/vnd.openxmlformats-officedocument.presentationml.tags+xml"/>
  <Override PartName="/ppt/slideLayouts/slideLayout12.xml" ContentType="application/vnd.openxmlformats-officedocument.presentationml.slideLayout+xml"/>
  <Override PartName="/ppt/tags/tag26.xml" ContentType="application/vnd.openxmlformats-officedocument.presentationml.tags+xml"/>
  <Override PartName="/ppt/tags/tag55.xml" ContentType="application/vnd.openxmlformats-officedocument.presentationml.tags+xml"/>
  <Override PartName="/ppt/tags/tag73.xml" ContentType="application/vnd.openxmlformats-officedocument.presentationml.tags+xml"/>
  <Override PartName="/customXml/itemProps9.xml" ContentType="application/vnd.openxmlformats-officedocument.customXmlProperties+xml"/>
  <Override PartName="/ppt/tags/tag15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62.xml" ContentType="application/vnd.openxmlformats-officedocument.presentationml.tags+xml"/>
  <Override PartName="/ppt/tags/tag80.xml" ContentType="application/vnd.openxmlformats-officedocument.presentationml.tags+xml"/>
  <Override PartName="/ppt/tags/tag91.xml" ContentType="application/vnd.openxmlformats-officedocument.presentationml.tags+xml"/>
  <Override PartName="/ppt/tags/tag119.xml" ContentType="application/vnd.openxmlformats-officedocument.presentationml.tags+xml"/>
  <Override PartName="/ppt/tags/tag137.xml" ContentType="application/vnd.openxmlformats-officedocument.presentationml.tags+xml"/>
  <Override PartName="/ppt/tags/tag148.xml" ContentType="application/vnd.openxmlformats-officedocument.presentationml.tags+xml"/>
  <Override PartName="/ppt/tags/tag22.xml" ContentType="application/vnd.openxmlformats-officedocument.presentationml.tags+xml"/>
  <Override PartName="/ppt/tags/tag40.xml" ContentType="application/vnd.openxmlformats-officedocument.presentationml.tags+xml"/>
  <Override PartName="/ppt/tags/tag51.xml" ContentType="application/vnd.openxmlformats-officedocument.presentationml.tags+xml"/>
  <Override PartName="/ppt/tags/tag108.xml" ContentType="application/vnd.openxmlformats-officedocument.presentationml.tags+xml"/>
  <Override PartName="/ppt/tags/tag126.xml" ContentType="application/vnd.openxmlformats-officedocument.presentationml.tags+xml"/>
  <Override PartName="/customXml/itemProps5.xml" ContentType="application/vnd.openxmlformats-officedocument.customXmlPropertie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115.xml" ContentType="application/vnd.openxmlformats-officedocument.presentationml.tags+xml"/>
  <Override PartName="/ppt/tags/tag133.xml" ContentType="application/vnd.openxmlformats-officedocument.presentationml.tags+xml"/>
  <Override PartName="/ppt/tags/tag144.xml" ContentType="application/vnd.openxmlformats-officedocument.presentationml.tags+xml"/>
  <Override PartName="/ppt/tags/tag122.xml" ContentType="application/vnd.openxmlformats-officedocument.presentationml.tags+xml"/>
  <Override PartName="/customXml/itemProps1.xml" ContentType="application/vnd.openxmlformats-officedocument.customXmlProperties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tags/tag89.xml" ContentType="application/vnd.openxmlformats-officedocument.presentationml.tags+xml"/>
  <Override PartName="/ppt/tags/tag111.xml" ContentType="application/vnd.openxmlformats-officedocument.presentationml.tags+xml"/>
  <Override PartName="/ppt/theme/theme1.xml" ContentType="application/vnd.openxmlformats-officedocument.theme+xml"/>
  <Override PartName="/ppt/tags/tag78.xml" ContentType="application/vnd.openxmlformats-officedocument.presentationml.tags+xml"/>
  <Override PartName="/ppt/tags/tag100.xml" ContentType="application/vnd.openxmlformats-officedocument.presentationml.tags+xml"/>
  <Override PartName="/ppt/tags/tag56.xml" ContentType="application/vnd.openxmlformats-officedocument.presentationml.tags+xml"/>
  <Override PartName="/ppt/tags/tag67.xml" ContentType="application/vnd.openxmlformats-officedocument.presentationml.tags+xml"/>
  <Override PartName="/ppt/slides/slide10.xml" ContentType="application/vnd.openxmlformats-officedocument.presentationml.slide+xml"/>
  <Override PartName="/ppt/slideLayouts/slideLayout20.xml" ContentType="application/vnd.openxmlformats-officedocument.presentationml.slideLayout+xml"/>
  <Override PartName="/ppt/tags/tag45.xml" ContentType="application/vnd.openxmlformats-officedocument.presentationml.tags+xml"/>
  <Override PartName="/ppt/tags/tag92.xml" ContentType="application/vnd.openxmlformats-officedocument.presentationml.tags+xml"/>
  <Override PartName="/ppt/tags/tag149.xml" ContentType="application/vnd.openxmlformats-officedocument.presentationml.tags+xml"/>
  <Override PartName="/docProps/custom.xml" ContentType="application/vnd.openxmlformats-officedocument.custom-properties+xml"/>
  <Override PartName="/ppt/tags/tag34.xml" ContentType="application/vnd.openxmlformats-officedocument.presentationml.tags+xml"/>
  <Override PartName="/ppt/tags/tag81.xml" ContentType="application/vnd.openxmlformats-officedocument.presentationml.tags+xml"/>
  <Override PartName="/ppt/tags/tag138.xml" ContentType="application/vnd.openxmlformats-officedocument.presentationml.tags+xml"/>
  <Override PartName="/customXml/itemProps6.xml" ContentType="application/vnd.openxmlformats-officedocument.customXmlPropertie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70.xml" ContentType="application/vnd.openxmlformats-officedocument.presentationml.tags+xml"/>
  <Override PartName="/ppt/tags/tag116.xml" ContentType="application/vnd.openxmlformats-officedocument.presentationml.tags+xml"/>
  <Override PartName="/ppt/tags/tag127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135f9fda2f104c06" Type="http://schemas.microsoft.com/office/2007/relationships/ui/extensibility" Target="customUI/customUI14.xml"/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5"/>
  </p:sldMasterIdLst>
  <p:notesMasterIdLst>
    <p:notesMasterId r:id="rId28"/>
  </p:notesMasterIdLst>
  <p:handoutMasterIdLst>
    <p:handoutMasterId r:id="rId29"/>
  </p:handoutMasterIdLst>
  <p:sldIdLst>
    <p:sldId id="261" r:id="rId16"/>
    <p:sldId id="262" r:id="rId17"/>
    <p:sldId id="322" r:id="rId18"/>
    <p:sldId id="308" r:id="rId19"/>
    <p:sldId id="321" r:id="rId20"/>
    <p:sldId id="315" r:id="rId21"/>
    <p:sldId id="311" r:id="rId22"/>
    <p:sldId id="318" r:id="rId23"/>
    <p:sldId id="319" r:id="rId24"/>
    <p:sldId id="309" r:id="rId25"/>
    <p:sldId id="320" r:id="rId26"/>
    <p:sldId id="323" r:id="rId27"/>
  </p:sldIdLst>
  <p:sldSz cx="9601200" cy="6858000"/>
  <p:notesSz cx="6858000" cy="9144000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DC6D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150"/>
    </p:ext>
  </p:extLst>
</p:presentationPr>
</file>

<file path=ppt/tableStyles.xml><?xml version="1.0" encoding="utf-8"?>
<a:tblStyleLst xmlns:a="http://schemas.openxmlformats.org/drawingml/2006/main" def="{839DD9DD-9E6C-4910-8AC0-68ADFF6A6AFC}">
  <a:tblStyle styleId="{839DD9DD-9E6C-4910-8AC0-68ADFF6A6AFC}" styleName="Oliver Wyman - defaul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 w="9525" cap="flat" cmpd="sng" algn="ctr">
              <a:solidFill>
                <a:schemeClr val="accent4"/>
              </a:solidFill>
            </a:ln>
          </a:bottom>
          <a:insideH>
            <a:ln w="9525" cap="flat" cmpd="sng" algn="ctr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noFill/>
        </a:fill>
      </a:tcStyle>
    </a:band1H>
    <a:band2H>
      <a:tcStyle>
        <a:tcBdr/>
      </a:tcStyle>
    </a:band2H>
    <a:band1V>
      <a:tcStyle>
        <a:tcBdr/>
        <a:fill>
          <a:noFill/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/>
        <a:fill>
          <a:noFill/>
        </a:fill>
      </a:tcStyle>
    </a:lastRow>
    <a:firstRow>
      <a:tcTxStyle b="on"/>
      <a:tcStyle>
        <a:tcBdr>
          <a:bottom>
            <a:ln w="9525" cap="flat" cmpd="sng" algn="ctr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99" autoAdjust="0"/>
    <p:restoredTop sz="96510" autoAdjust="0"/>
  </p:normalViewPr>
  <p:slideViewPr>
    <p:cSldViewPr snapToGrid="0" showGuides="1">
      <p:cViewPr varScale="1">
        <p:scale>
          <a:sx n="70" d="100"/>
          <a:sy n="70" d="100"/>
        </p:scale>
        <p:origin x="-1446" y="-108"/>
      </p:cViewPr>
      <p:guideLst>
        <p:guide orient="horz" pos="242"/>
        <p:guide orient="horz" pos="882"/>
        <p:guide orient="horz" pos="3992"/>
        <p:guide pos="288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3" d="100"/>
          <a:sy n="83" d="100"/>
        </p:scale>
        <p:origin x="-3828" y="-78"/>
      </p:cViewPr>
      <p:guideLst>
        <p:guide orient="horz" pos="5342"/>
        <p:guide orient="horz" pos="2743"/>
        <p:guide pos="432"/>
        <p:guide pos="3902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slide" Target="slides/slide3.xml"/><Relationship Id="rId26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slide" Target="slides/slide6.xml"/><Relationship Id="rId34" Type="http://schemas.openxmlformats.org/officeDocument/2006/relationships/tableStyles" Target="tableStyles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2.xml"/><Relationship Id="rId25" Type="http://schemas.openxmlformats.org/officeDocument/2006/relationships/slide" Target="slides/slide1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9.xml"/><Relationship Id="rId32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Master" Target="slideMasters/slideMaster1.xml"/><Relationship Id="rId23" Type="http://schemas.openxmlformats.org/officeDocument/2006/relationships/slide" Target="slides/slide8.xml"/><Relationship Id="rId28" Type="http://schemas.openxmlformats.org/officeDocument/2006/relationships/notesMaster" Target="notesMasters/notesMaster1.xml"/><Relationship Id="rId10" Type="http://schemas.openxmlformats.org/officeDocument/2006/relationships/customXml" Target="../customXml/item10.xml"/><Relationship Id="rId19" Type="http://schemas.openxmlformats.org/officeDocument/2006/relationships/slide" Target="slides/slide4.xml"/><Relationship Id="rId31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7.xml"/><Relationship Id="rId27" Type="http://schemas.openxmlformats.org/officeDocument/2006/relationships/slide" Target="slides/slide12.xml"/><Relationship Id="rId30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>
              <a:solidFill>
                <a:schemeClr val="accent3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3551F4-B388-414C-93DE-355D7B348288}" type="slidenum">
              <a:rPr lang="pt-BR" smtClean="0">
                <a:solidFill>
                  <a:schemeClr val="accent3"/>
                </a:solidFill>
              </a:rPr>
              <a:pPr/>
              <a:t>‹nº›</a:t>
            </a:fld>
            <a:endParaRPr lang="pt-BR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7602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pt-B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85800"/>
            <a:ext cx="48006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228600" indent="-228600">
              <a:spcBef>
                <a:spcPct val="60000"/>
              </a:spcBef>
              <a:spcAft>
                <a:spcPts val="600"/>
              </a:spcAft>
              <a:buFontTx/>
              <a:buChar char="•"/>
            </a:pPr>
            <a:r>
              <a:rPr lang="pt-BR" dirty="0" smtClean="0"/>
              <a:t>Click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edit</a:t>
            </a:r>
            <a:r>
              <a:rPr lang="pt-BR" dirty="0" smtClean="0"/>
              <a:t> Master </a:t>
            </a:r>
            <a:r>
              <a:rPr lang="pt-BR" dirty="0" err="1" smtClean="0"/>
              <a:t>text</a:t>
            </a:r>
            <a:r>
              <a:rPr lang="pt-BR" dirty="0" smtClean="0"/>
              <a:t> </a:t>
            </a:r>
            <a:r>
              <a:rPr lang="pt-BR" dirty="0" err="1" smtClean="0"/>
              <a:t>styles</a:t>
            </a:r>
            <a:endParaRPr lang="pt-BR" dirty="0" smtClean="0"/>
          </a:p>
          <a:p>
            <a:pPr lvl="1" indent="-228600">
              <a:spcAft>
                <a:spcPts val="600"/>
              </a:spcAft>
              <a:buFont typeface="Arial" charset="0"/>
              <a:buChar char="–"/>
            </a:pPr>
            <a:r>
              <a:rPr lang="pt-BR" dirty="0" smtClean="0"/>
              <a:t>2nd </a:t>
            </a:r>
            <a:r>
              <a:rPr lang="pt-BR" dirty="0" err="1" smtClean="0"/>
              <a:t>level</a:t>
            </a:r>
            <a:endParaRPr lang="pt-BR" dirty="0" smtClean="0"/>
          </a:p>
          <a:p>
            <a:pPr marL="685800" lvl="2" indent="-228600">
              <a:spcAft>
                <a:spcPts val="600"/>
              </a:spcAft>
              <a:buFont typeface="Arial" charset="0"/>
              <a:buChar char="-"/>
            </a:pPr>
            <a:r>
              <a:rPr lang="pt-BR" dirty="0" smtClean="0"/>
              <a:t>3rd </a:t>
            </a:r>
            <a:r>
              <a:rPr lang="pt-BR" dirty="0" err="1" smtClean="0"/>
              <a:t>level</a:t>
            </a:r>
            <a:endParaRPr lang="pt-BR" dirty="0" smtClean="0"/>
          </a:p>
          <a:p>
            <a:pPr marL="914400" lvl="3" indent="-228600">
              <a:spcAft>
                <a:spcPts val="600"/>
              </a:spcAft>
              <a:buFont typeface="Arial" charset="0"/>
              <a:buChar char="-"/>
            </a:pPr>
            <a:r>
              <a:rPr lang="pt-BR" dirty="0" smtClean="0"/>
              <a:t>4th </a:t>
            </a:r>
            <a:r>
              <a:rPr lang="pt-BR" dirty="0" err="1" smtClean="0"/>
              <a:t>level</a:t>
            </a:r>
            <a:endParaRPr lang="pt-BR" dirty="0" smtClean="0"/>
          </a:p>
          <a:p>
            <a:pPr marL="1143000" lvl="4" indent="-228600">
              <a:spcAft>
                <a:spcPts val="600"/>
              </a:spcAft>
              <a:buFont typeface="Arial" panose="020B0604020202020204" pitchFamily="34" charset="0"/>
              <a:buChar char="-"/>
            </a:pPr>
            <a:r>
              <a:rPr lang="pt-BR" dirty="0" smtClean="0"/>
              <a:t>5th </a:t>
            </a:r>
            <a:r>
              <a:rPr lang="pt-BR" dirty="0" err="1" smtClean="0"/>
              <a:t>level</a:t>
            </a:r>
            <a:endParaRPr lang="pt-BR" dirty="0" smtClean="0"/>
          </a:p>
          <a:p>
            <a:pPr marL="1371600" lvl="5" indent="-228600" fontAlgn="base">
              <a:spcAft>
                <a:spcPts val="600"/>
              </a:spcAft>
              <a:buFont typeface="Arial" charset="0"/>
              <a:buChar char="-"/>
            </a:pPr>
            <a:r>
              <a:rPr lang="pt-BR" dirty="0" smtClean="0"/>
              <a:t>6th </a:t>
            </a:r>
            <a:r>
              <a:rPr lang="pt-BR" dirty="0" err="1" smtClean="0"/>
              <a:t>level</a:t>
            </a:r>
            <a:endParaRPr lang="pt-BR" dirty="0" smtClean="0"/>
          </a:p>
          <a:p>
            <a:pPr marL="1600200" lvl="6" indent="-228600" fontAlgn="base">
              <a:spcAft>
                <a:spcPts val="600"/>
              </a:spcAft>
              <a:buFont typeface="Arial" charset="0"/>
              <a:buChar char="-"/>
            </a:pPr>
            <a:r>
              <a:rPr lang="pt-BR" dirty="0" smtClean="0"/>
              <a:t>7th </a:t>
            </a:r>
            <a:r>
              <a:rPr lang="pt-BR" dirty="0" err="1" smtClean="0"/>
              <a:t>level</a:t>
            </a:r>
            <a:endParaRPr lang="pt-BR" dirty="0" smtClean="0"/>
          </a:p>
          <a:p>
            <a:pPr marL="1828800" lvl="7" indent="-228600" fontAlgn="base">
              <a:spcAft>
                <a:spcPts val="600"/>
              </a:spcAft>
              <a:buFont typeface="Arial" charset="0"/>
              <a:buChar char="-"/>
            </a:pPr>
            <a:r>
              <a:rPr lang="pt-BR" dirty="0" smtClean="0"/>
              <a:t>8th </a:t>
            </a:r>
            <a:r>
              <a:rPr lang="pt-BR" dirty="0" err="1" smtClean="0"/>
              <a:t>level</a:t>
            </a:r>
            <a:endParaRPr lang="pt-BR" dirty="0" smtClean="0"/>
          </a:p>
          <a:p>
            <a:pPr marL="2057400" lvl="8" indent="-228600" fontAlgn="base">
              <a:spcAft>
                <a:spcPts val="600"/>
              </a:spcAft>
              <a:buFont typeface="Arial" charset="0"/>
              <a:buChar char="-"/>
            </a:pPr>
            <a:r>
              <a:rPr lang="pt-BR" dirty="0" smtClean="0"/>
              <a:t>9th </a:t>
            </a:r>
            <a:r>
              <a:rPr lang="pt-BR" dirty="0" err="1" smtClean="0"/>
              <a:t>level</a:t>
            </a:r>
            <a:endParaRPr lang="pt-BR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7DD12170-B4D9-4504-9406-AC0F9EF8E6EC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960047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n-US" sz="1200" kern="1200" dirty="0" smtClean="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n-US" sz="1200" kern="1200" dirty="0" smtClean="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n-US" sz="1200" kern="1200" dirty="0" smtClean="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n-US" sz="1200" kern="1200" dirty="0" smtClean="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n-US" sz="1200" kern="1200" dirty="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12170-B4D9-4504-9406-AC0F9EF8E6EC}" type="slidenum">
              <a:rPr lang="pt-BR" smtClean="0"/>
              <a:pPr/>
              <a:t>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43242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12170-B4D9-4504-9406-AC0F9EF8E6EC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623698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EA98B-8E54-4CD0-82BB-B61F2ACC55F5}" type="slidenum">
              <a:rPr lang="pt-BR" smtClean="0">
                <a:solidFill>
                  <a:prstClr val="black"/>
                </a:solidFill>
              </a:rPr>
              <a:pPr/>
              <a:t>9</a:t>
            </a:fld>
            <a:endParaRPr lang="pt-B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14131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EA98B-8E54-4CD0-82BB-B61F2ACC55F5}" type="slidenum">
              <a:rPr lang="pt-BR" smtClean="0">
                <a:solidFill>
                  <a:prstClr val="black"/>
                </a:solidFill>
              </a:rPr>
              <a:pPr/>
              <a:t>10</a:t>
            </a:fld>
            <a:endParaRPr lang="pt-B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1413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MMC_CoverShape"/>
          <p:cNvGrpSpPr/>
          <p:nvPr userDrawn="1"/>
        </p:nvGrpSpPr>
        <p:grpSpPr>
          <a:xfrm>
            <a:off x="1588" y="3073400"/>
            <a:ext cx="9601200" cy="3200400"/>
            <a:chOff x="1588" y="7588250"/>
            <a:chExt cx="9601200" cy="3200400"/>
          </a:xfrm>
        </p:grpSpPr>
        <p:sp>
          <p:nvSpPr>
            <p:cNvPr id="9" name="Freeform 1"/>
            <p:cNvSpPr>
              <a:spLocks/>
            </p:cNvSpPr>
            <p:nvPr userDrawn="1"/>
          </p:nvSpPr>
          <p:spPr bwMode="auto">
            <a:xfrm>
              <a:off x="1588" y="7588250"/>
              <a:ext cx="917575" cy="3200400"/>
            </a:xfrm>
            <a:custGeom>
              <a:avLst/>
              <a:gdLst>
                <a:gd name="T0" fmla="*/ 0 w 578"/>
                <a:gd name="T1" fmla="*/ 864 h 2016"/>
                <a:gd name="T2" fmla="*/ 578 w 578"/>
                <a:gd name="T3" fmla="*/ 0 h 2016"/>
                <a:gd name="T4" fmla="*/ 376 w 578"/>
                <a:gd name="T5" fmla="*/ 2016 h 2016"/>
                <a:gd name="T6" fmla="*/ 0 w 578"/>
                <a:gd name="T7" fmla="*/ 2016 h 2016"/>
                <a:gd name="T8" fmla="*/ 0 w 578"/>
                <a:gd name="T9" fmla="*/ 864 h 2016"/>
                <a:gd name="T10" fmla="*/ 0 w 578"/>
                <a:gd name="T11" fmla="*/ 864 h 2016"/>
                <a:gd name="T12" fmla="*/ 0 w 578"/>
                <a:gd name="T13" fmla="*/ 864 h 2016"/>
                <a:gd name="T14" fmla="*/ 0 w 578"/>
                <a:gd name="T15" fmla="*/ 864 h 20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8" h="2016">
                  <a:moveTo>
                    <a:pt x="0" y="864"/>
                  </a:moveTo>
                  <a:lnTo>
                    <a:pt x="578" y="0"/>
                  </a:lnTo>
                  <a:lnTo>
                    <a:pt x="376" y="2016"/>
                  </a:lnTo>
                  <a:lnTo>
                    <a:pt x="0" y="2016"/>
                  </a:lnTo>
                  <a:lnTo>
                    <a:pt x="0" y="864"/>
                  </a:lnTo>
                  <a:lnTo>
                    <a:pt x="0" y="864"/>
                  </a:lnTo>
                  <a:lnTo>
                    <a:pt x="0" y="864"/>
                  </a:lnTo>
                  <a:lnTo>
                    <a:pt x="0" y="864"/>
                  </a:lnTo>
                  <a:close/>
                </a:path>
              </a:pathLst>
            </a:custGeom>
            <a:solidFill>
              <a:srgbClr val="016D9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bg2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anchor="ctr"/>
            <a:lstStyle/>
            <a:p>
              <a:pPr lvl="0"/>
              <a:endParaRPr dirty="0">
                <a:latin typeface="+mn-lt"/>
                <a:sym typeface="+mn-lt"/>
              </a:endParaRPr>
            </a:p>
          </p:txBody>
        </p:sp>
        <p:sp>
          <p:nvSpPr>
            <p:cNvPr id="10" name="Freeform 2"/>
            <p:cNvSpPr>
              <a:spLocks/>
            </p:cNvSpPr>
            <p:nvPr userDrawn="1"/>
          </p:nvSpPr>
          <p:spPr bwMode="auto">
            <a:xfrm>
              <a:off x="461963" y="7588250"/>
              <a:ext cx="8416925" cy="3200400"/>
            </a:xfrm>
            <a:custGeom>
              <a:avLst/>
              <a:gdLst>
                <a:gd name="T0" fmla="*/ 0 w 5302"/>
                <a:gd name="T1" fmla="*/ 2016 h 2016"/>
                <a:gd name="T2" fmla="*/ 288 w 5302"/>
                <a:gd name="T3" fmla="*/ 0 h 2016"/>
                <a:gd name="T4" fmla="*/ 5302 w 5302"/>
                <a:gd name="T5" fmla="*/ 2016 h 2016"/>
                <a:gd name="T6" fmla="*/ 0 w 5302"/>
                <a:gd name="T7" fmla="*/ 2016 h 2016"/>
                <a:gd name="T8" fmla="*/ 0 w 5302"/>
                <a:gd name="T9" fmla="*/ 2016 h 2016"/>
                <a:gd name="T10" fmla="*/ 0 w 5302"/>
                <a:gd name="T11" fmla="*/ 2016 h 2016"/>
                <a:gd name="T12" fmla="*/ 0 w 5302"/>
                <a:gd name="T13" fmla="*/ 2016 h 20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02" h="2016">
                  <a:moveTo>
                    <a:pt x="0" y="2016"/>
                  </a:moveTo>
                  <a:lnTo>
                    <a:pt x="288" y="0"/>
                  </a:lnTo>
                  <a:lnTo>
                    <a:pt x="5302" y="2016"/>
                  </a:lnTo>
                  <a:lnTo>
                    <a:pt x="0" y="2016"/>
                  </a:lnTo>
                  <a:lnTo>
                    <a:pt x="0" y="2016"/>
                  </a:lnTo>
                  <a:lnTo>
                    <a:pt x="0" y="2016"/>
                  </a:lnTo>
                  <a:lnTo>
                    <a:pt x="0" y="2016"/>
                  </a:lnTo>
                  <a:close/>
                </a:path>
              </a:pathLst>
            </a:custGeom>
            <a:solidFill>
              <a:srgbClr val="00A8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bg2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anchor="ctr"/>
            <a:lstStyle/>
            <a:p>
              <a:pPr lvl="0"/>
              <a:endParaRPr/>
            </a:p>
          </p:txBody>
        </p:sp>
        <p:sp>
          <p:nvSpPr>
            <p:cNvPr id="11" name="Freeform 3"/>
            <p:cNvSpPr>
              <a:spLocks/>
            </p:cNvSpPr>
            <p:nvPr userDrawn="1"/>
          </p:nvSpPr>
          <p:spPr bwMode="auto">
            <a:xfrm>
              <a:off x="919163" y="7588250"/>
              <a:ext cx="8683625" cy="3200400"/>
            </a:xfrm>
            <a:custGeom>
              <a:avLst/>
              <a:gdLst>
                <a:gd name="T0" fmla="*/ 4894 w 5470"/>
                <a:gd name="T1" fmla="*/ 2016 h 2016"/>
                <a:gd name="T2" fmla="*/ 0 w 5470"/>
                <a:gd name="T3" fmla="*/ 0 h 2016"/>
                <a:gd name="T4" fmla="*/ 5470 w 5470"/>
                <a:gd name="T5" fmla="*/ 210 h 2016"/>
                <a:gd name="T6" fmla="*/ 5470 w 5470"/>
                <a:gd name="T7" fmla="*/ 2016 h 2016"/>
                <a:gd name="T8" fmla="*/ 4894 w 5470"/>
                <a:gd name="T9" fmla="*/ 2016 h 2016"/>
                <a:gd name="T10" fmla="*/ 4894 w 5470"/>
                <a:gd name="T11" fmla="*/ 2016 h 2016"/>
                <a:gd name="T12" fmla="*/ 4894 w 5470"/>
                <a:gd name="T13" fmla="*/ 2016 h 2016"/>
                <a:gd name="T14" fmla="*/ 4894 w 5470"/>
                <a:gd name="T15" fmla="*/ 2016 h 20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470" h="2016">
                  <a:moveTo>
                    <a:pt x="4894" y="2016"/>
                  </a:moveTo>
                  <a:lnTo>
                    <a:pt x="0" y="0"/>
                  </a:lnTo>
                  <a:lnTo>
                    <a:pt x="5470" y="210"/>
                  </a:lnTo>
                  <a:lnTo>
                    <a:pt x="5470" y="2016"/>
                  </a:lnTo>
                  <a:lnTo>
                    <a:pt x="4894" y="2016"/>
                  </a:lnTo>
                  <a:lnTo>
                    <a:pt x="4894" y="2016"/>
                  </a:lnTo>
                  <a:lnTo>
                    <a:pt x="4894" y="2016"/>
                  </a:lnTo>
                  <a:lnTo>
                    <a:pt x="4894" y="2016"/>
                  </a:lnTo>
                  <a:close/>
                </a:path>
              </a:pathLst>
            </a:custGeom>
            <a:solidFill>
              <a:srgbClr val="002C7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bg2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anchor="ctr"/>
            <a:lstStyle/>
            <a:p>
              <a:pPr lvl="0"/>
              <a:endParaRPr/>
            </a:p>
          </p:txBody>
        </p:sp>
        <p:sp>
          <p:nvSpPr>
            <p:cNvPr id="12" name="Freeform 4"/>
            <p:cNvSpPr>
              <a:spLocks/>
            </p:cNvSpPr>
            <p:nvPr userDrawn="1"/>
          </p:nvSpPr>
          <p:spPr bwMode="auto">
            <a:xfrm>
              <a:off x="919163" y="7588250"/>
              <a:ext cx="8683625" cy="457200"/>
            </a:xfrm>
            <a:custGeom>
              <a:avLst/>
              <a:gdLst>
                <a:gd name="T0" fmla="*/ 5470 w 5470"/>
                <a:gd name="T1" fmla="*/ 288 h 288"/>
                <a:gd name="T2" fmla="*/ 0 w 5470"/>
                <a:gd name="T3" fmla="*/ 0 h 288"/>
                <a:gd name="T4" fmla="*/ 5470 w 5470"/>
                <a:gd name="T5" fmla="*/ 0 h 288"/>
                <a:gd name="T6" fmla="*/ 5470 w 5470"/>
                <a:gd name="T7" fmla="*/ 288 h 288"/>
                <a:gd name="T8" fmla="*/ 5470 w 5470"/>
                <a:gd name="T9" fmla="*/ 288 h 288"/>
                <a:gd name="T10" fmla="*/ 5470 w 5470"/>
                <a:gd name="T11" fmla="*/ 288 h 288"/>
                <a:gd name="T12" fmla="*/ 5470 w 5470"/>
                <a:gd name="T13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70" h="288">
                  <a:moveTo>
                    <a:pt x="5470" y="288"/>
                  </a:moveTo>
                  <a:lnTo>
                    <a:pt x="0" y="0"/>
                  </a:lnTo>
                  <a:lnTo>
                    <a:pt x="5470" y="0"/>
                  </a:lnTo>
                  <a:lnTo>
                    <a:pt x="5470" y="288"/>
                  </a:lnTo>
                  <a:lnTo>
                    <a:pt x="5470" y="288"/>
                  </a:lnTo>
                  <a:lnTo>
                    <a:pt x="5470" y="288"/>
                  </a:lnTo>
                  <a:lnTo>
                    <a:pt x="5470" y="288"/>
                  </a:lnTo>
                  <a:close/>
                </a:path>
              </a:pathLst>
            </a:custGeom>
            <a:solidFill>
              <a:srgbClr val="A6E2E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bg2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anchor="ctr"/>
            <a:lstStyle/>
            <a:p>
              <a:pPr lvl="0"/>
              <a:endParaRPr/>
            </a:p>
          </p:txBody>
        </p:sp>
      </p:grpSp>
      <p:pic>
        <p:nvPicPr>
          <p:cNvPr id="5" name="DTP_Endorsement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67600" y="6459538"/>
            <a:ext cx="1635493" cy="228600"/>
          </a:xfrm>
          <a:prstGeom prst="rect">
            <a:avLst/>
          </a:prstGeom>
        </p:spPr>
      </p:pic>
      <p:sp>
        <p:nvSpPr>
          <p:cNvPr id="7" name="DTP_Copyright"/>
          <p:cNvSpPr txBox="1">
            <a:spLocks/>
          </p:cNvSpPr>
          <p:nvPr userDrawn="1">
            <p:custDataLst>
              <p:tags r:id="rId1"/>
            </p:custDataLst>
          </p:nvPr>
        </p:nvSpPr>
        <p:spPr bwMode="gray">
          <a:xfrm>
            <a:off x="905275" y="6583680"/>
            <a:ext cx="655629" cy="107722"/>
          </a:xfrm>
          <a:prstGeom prst="rect">
            <a:avLst/>
          </a:prstGeom>
          <a:noFill/>
          <a:ln w="9525" cmpd="sng">
            <a:noFill/>
            <a:prstDash val="soli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lumMod val="10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9525" cmpd="sng">
                <a:solidFill>
                  <a:schemeClr val="tx1">
                    <a:lumMod val="10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rtlCol="0" anchor="b">
            <a:spAutoFit/>
          </a:bodyPr>
          <a:lstStyle/>
          <a:p>
            <a: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700" b="0" i="0" u="none" baseline="0" smtClean="0">
                <a:solidFill>
                  <a:schemeClr val="accent3"/>
                </a:solidFill>
                <a:latin typeface="+mn-lt"/>
                <a:ea typeface="+mn-ea"/>
              </a:rPr>
              <a:t>© Oliver Wyman</a:t>
            </a:r>
            <a:endParaRPr sz="700" b="0" i="0" u="none" baseline="0" dirty="0" smtClean="0">
              <a:solidFill>
                <a:schemeClr val="accent3"/>
              </a:solidFill>
              <a:latin typeface="+mn-lt"/>
              <a:ea typeface="+mn-ea"/>
            </a:endParaRPr>
          </a:p>
        </p:txBody>
      </p:sp>
      <p:sp>
        <p:nvSpPr>
          <p:cNvPr id="20" name="DTP_Attribute"/>
          <p:cNvSpPr txBox="1"/>
          <p:nvPr userDrawn="1"/>
        </p:nvSpPr>
        <p:spPr bwMode="gray">
          <a:xfrm>
            <a:off x="903307" y="6437994"/>
            <a:ext cx="65" cy="153888"/>
          </a:xfrm>
          <a:prstGeom prst="rect">
            <a:avLst/>
          </a:prstGeom>
          <a:noFill/>
        </p:spPr>
        <p:txBody>
          <a:bodyPr vert="horz" wrap="none" lIns="0" tIns="0" rIns="0" bIns="0" rtlCol="0" anchor="b">
            <a:spAutoFit/>
          </a:bodyPr>
          <a:lstStyle/>
          <a:p>
            <a:pPr marL="0" lvl="0" indent="0" algn="l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sz="1000" b="1" i="0" u="none" cap="all" baseline="0" dirty="0">
              <a:solidFill>
                <a:schemeClr val="accent3"/>
              </a:solidFill>
              <a:latin typeface="+mn-lt"/>
              <a:sym typeface="+mn-lt"/>
            </a:endParaRPr>
          </a:p>
        </p:txBody>
      </p:sp>
      <p:sp>
        <p:nvSpPr>
          <p:cNvPr id="18" name="Presenter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903288" y="4762579"/>
            <a:ext cx="4972050" cy="1107996"/>
          </a:xfrm>
        </p:spPr>
        <p:txBody>
          <a:bodyPr lIns="0" tIns="0" rIns="0" bIns="0" anchor="b">
            <a:spAutoFit/>
          </a:bodyPr>
          <a:lstStyle>
            <a:lvl1pPr marL="0" indent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rgbClr val="FFFFFF"/>
                </a:solidFill>
                <a:latin typeface="+mn-lt"/>
                <a:sym typeface="+mn-lt"/>
              </a:defRPr>
            </a:lvl1pPr>
            <a:lvl2pPr marL="0" indent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aseline="0">
                <a:solidFill>
                  <a:schemeClr val="bg1"/>
                </a:solidFill>
                <a:latin typeface="+mn-lt"/>
                <a:sym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bg1"/>
                </a:solidFill>
              </a:defRPr>
            </a:lvl3pPr>
            <a:lvl4pPr marL="0" indent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aseline="0">
                <a:solidFill>
                  <a:schemeClr val="bg1"/>
                </a:solidFill>
                <a:latin typeface="+mn-lt"/>
                <a:sym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bg1"/>
                </a:solidFill>
              </a:defRPr>
            </a:lvl9pPr>
          </a:lstStyle>
          <a:p>
            <a:pPr lvl="0"/>
            <a:r>
              <a:rPr dirty="0" smtClean="0"/>
              <a:t>Presenter (optional)</a:t>
            </a:r>
            <a:br>
              <a:rPr dirty="0" smtClean="0"/>
            </a:br>
            <a:r>
              <a:rPr dirty="0" smtClean="0"/>
              <a:t>Presenter Title (optional)</a:t>
            </a:r>
            <a:br>
              <a:rPr dirty="0" smtClean="0"/>
            </a:br>
            <a:r>
              <a:rPr dirty="0" smtClean="0"/>
              <a:t/>
            </a:r>
            <a:br>
              <a:rPr dirty="0" smtClean="0"/>
            </a:br>
            <a:r>
              <a:rPr dirty="0" smtClean="0"/>
              <a:t>Location (optional)</a:t>
            </a:r>
          </a:p>
        </p:txBody>
      </p:sp>
      <p:sp>
        <p:nvSpPr>
          <p:cNvPr id="21" name="Date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03288" y="2395258"/>
            <a:ext cx="4972050" cy="276999"/>
          </a:xfrm>
        </p:spPr>
        <p:txBody>
          <a:bodyPr lIns="0" tIns="0" rIns="0" bIns="0">
            <a:spAutoFit/>
          </a:bodyPr>
          <a:lstStyle>
            <a:lvl1pPr marL="0" indent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cap="all" baseline="0">
                <a:solidFill>
                  <a:schemeClr val="accent1"/>
                </a:solidFill>
                <a:latin typeface="+mj-lt"/>
                <a:ea typeface="+mj-ea"/>
                <a:sym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cap="all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cap="all">
                <a:solidFill>
                  <a:schemeClr val="accent1"/>
                </a:solidFill>
                <a:latin typeface="+mj-lt"/>
                <a:ea typeface="+mj-ea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cap="all">
                <a:solidFill>
                  <a:schemeClr val="accent1"/>
                </a:solidFill>
                <a:latin typeface="+mj-lt"/>
                <a:ea typeface="+mj-ea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cap="all">
                <a:solidFill>
                  <a:schemeClr val="accent1"/>
                </a:solidFill>
                <a:latin typeface="+mj-lt"/>
                <a:ea typeface="+mj-ea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cap="all">
                <a:solidFill>
                  <a:schemeClr val="accent1"/>
                </a:solidFill>
                <a:latin typeface="+mj-lt"/>
                <a:ea typeface="+mj-ea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cap="all">
                <a:solidFill>
                  <a:schemeClr val="accent1"/>
                </a:solidFill>
                <a:latin typeface="+mj-lt"/>
                <a:ea typeface="+mj-ea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cap="all">
                <a:solidFill>
                  <a:schemeClr val="accent1"/>
                </a:solidFill>
                <a:latin typeface="+mj-lt"/>
                <a:ea typeface="+mj-ea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cap="all">
                <a:solidFill>
                  <a:schemeClr val="accent1"/>
                </a:solidFill>
                <a:latin typeface="+mj-lt"/>
                <a:ea typeface="+mj-ea"/>
              </a:defRPr>
            </a:lvl9pPr>
          </a:lstStyle>
          <a:p>
            <a:pPr lvl="0"/>
            <a:r>
              <a:rPr dirty="0" smtClean="0"/>
              <a:t>DATE</a:t>
            </a:r>
            <a:endParaRPr lang="pl-PL" dirty="0" smtClean="0"/>
          </a:p>
        </p:txBody>
      </p:sp>
      <p:sp>
        <p:nvSpPr>
          <p:cNvPr id="22" name="Title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03307" y="1250036"/>
            <a:ext cx="8237537" cy="758413"/>
          </a:xfrm>
          <a:ln>
            <a:noFill/>
          </a:ln>
        </p:spPr>
        <p:txBody>
          <a:bodyPr lIns="0" tIns="0" rIns="0" bIns="0">
            <a:spAutoFit/>
          </a:bodyPr>
          <a:lstStyle>
            <a:lvl1pPr marL="0" indent="0" fontAlgn="base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 cap="all" baseline="0">
                <a:solidFill>
                  <a:schemeClr val="tx2"/>
                </a:solidFill>
                <a:latin typeface="+mj-lt"/>
                <a:ea typeface="+mj-ea"/>
                <a:sym typeface="+mn-lt"/>
              </a:defRPr>
            </a:lvl1pPr>
            <a:lvl2pPr marL="0" indent="0" fontAlgn="base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 cap="all" baseline="0">
                <a:solidFill>
                  <a:schemeClr val="accent1"/>
                </a:solidFill>
                <a:latin typeface="+mj-lt"/>
                <a:ea typeface="+mj-ea"/>
                <a:sym typeface="+mn-lt"/>
              </a:defRPr>
            </a:lvl2pPr>
            <a:lvl3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 cap="all">
                <a:solidFill>
                  <a:schemeClr val="accent1"/>
                </a:solidFill>
                <a:latin typeface="+mj-lt"/>
                <a:ea typeface="+mj-ea"/>
              </a:defRPr>
            </a:lvl3pPr>
            <a:lvl4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 cap="all">
                <a:solidFill>
                  <a:schemeClr val="accent1"/>
                </a:solidFill>
                <a:latin typeface="+mj-lt"/>
                <a:ea typeface="+mj-ea"/>
              </a:defRPr>
            </a:lvl4pPr>
            <a:lvl5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 cap="all">
                <a:solidFill>
                  <a:schemeClr val="accent1"/>
                </a:solidFill>
                <a:latin typeface="+mj-lt"/>
                <a:ea typeface="+mj-ea"/>
              </a:defRPr>
            </a:lvl5pPr>
            <a:lvl6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 cap="all">
                <a:solidFill>
                  <a:schemeClr val="accent1"/>
                </a:solidFill>
                <a:latin typeface="+mj-lt"/>
                <a:ea typeface="+mj-ea"/>
              </a:defRPr>
            </a:lvl6pPr>
            <a:lvl7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 cap="all">
                <a:solidFill>
                  <a:schemeClr val="accent1"/>
                </a:solidFill>
                <a:latin typeface="+mj-lt"/>
                <a:ea typeface="+mj-ea"/>
              </a:defRPr>
            </a:lvl7pPr>
            <a:lvl8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 cap="all">
                <a:solidFill>
                  <a:schemeClr val="accent1"/>
                </a:solidFill>
                <a:latin typeface="+mj-lt"/>
                <a:ea typeface="+mj-ea"/>
              </a:defRPr>
            </a:lvl8pPr>
            <a:lvl9pPr marL="0" inden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 cap="all">
                <a:solidFill>
                  <a:schemeClr val="accent1"/>
                </a:solidFill>
                <a:latin typeface="+mj-lt"/>
                <a:ea typeface="+mj-ea"/>
              </a:defRPr>
            </a:lvl9pPr>
          </a:lstStyle>
          <a:p>
            <a:pPr lvl="0"/>
            <a:r>
              <a:rPr dirty="0" smtClean="0"/>
              <a:t>TITLE</a:t>
            </a:r>
          </a:p>
          <a:p>
            <a:pPr lvl="1"/>
            <a:r>
              <a:rPr dirty="0" smtClean="0"/>
              <a:t>SUBTITLE</a:t>
            </a:r>
            <a:endParaRPr lang="pl-PL" dirty="0" smtClean="0"/>
          </a:p>
        </p:txBody>
      </p:sp>
      <p:sp>
        <p:nvSpPr>
          <p:cNvPr id="23" name="Client Logo"/>
          <p:cNvSpPr>
            <a:spLocks noGrp="1"/>
          </p:cNvSpPr>
          <p:nvPr>
            <p:ph type="pic" sz="quarter" idx="12" hasCustomPrompt="1"/>
          </p:nvPr>
        </p:nvSpPr>
        <p:spPr bwMode="gray">
          <a:xfrm>
            <a:off x="6624637" y="477838"/>
            <a:ext cx="2516188" cy="685800"/>
          </a:xfrm>
          <a:ln>
            <a:noFill/>
          </a:ln>
        </p:spPr>
        <p:txBody>
          <a:bodyPr lIns="0" tIns="0" rIns="0" bIns="0" anchor="ctr" anchorCtr="0"/>
          <a:lstStyle>
            <a:lvl1pPr marL="0" indent="0" algn="ctr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None/>
              <a:defRPr sz="1000" b="1" baseline="0">
                <a:solidFill>
                  <a:schemeClr val="accent4"/>
                </a:solidFill>
              </a:defRPr>
            </a:lvl1pPr>
          </a:lstStyle>
          <a:p>
            <a:r>
              <a:rPr dirty="0" smtClean="0"/>
              <a:t>CLIENT LOGO PLACEHOLDER</a:t>
            </a:r>
          </a:p>
          <a:p>
            <a:r>
              <a:rPr dirty="0" smtClean="0"/>
              <a:t>Delete box if no client logo is used</a:t>
            </a:r>
            <a:endParaRPr dirty="0"/>
          </a:p>
        </p:txBody>
      </p:sp>
      <p:pic>
        <p:nvPicPr>
          <p:cNvPr id="4" name="DTP_CompanyLogo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5963" y="477838"/>
            <a:ext cx="2720346" cy="22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991523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TP_Copyright"/>
          <p:cNvSpPr txBox="1">
            <a:spLocks/>
          </p:cNvSpPr>
          <p:nvPr userDrawn="1">
            <p:custDataLst>
              <p:tags r:id="rId1"/>
            </p:custDataLst>
          </p:nvPr>
        </p:nvSpPr>
        <p:spPr bwMode="gray">
          <a:xfrm>
            <a:off x="457219" y="6583680"/>
            <a:ext cx="655629" cy="107722"/>
          </a:xfrm>
          <a:prstGeom prst="rect">
            <a:avLst/>
          </a:prstGeom>
          <a:noFill/>
          <a:ln w="9525" cmpd="sng">
            <a:noFill/>
            <a:prstDash val="soli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lumMod val="10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9525" cmpd="sng">
                <a:solidFill>
                  <a:schemeClr val="tx1">
                    <a:lumMod val="10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rtlCol="0" anchor="b">
            <a:spAutoFit/>
          </a:bodyPr>
          <a:lstStyle/>
          <a:p>
            <a: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700" b="0" i="0" u="none" baseline="0" smtClean="0">
                <a:solidFill>
                  <a:schemeClr val="accent3"/>
                </a:solidFill>
                <a:latin typeface="+mn-lt"/>
                <a:ea typeface="+mn-ea"/>
              </a:rPr>
              <a:t>© Oliver Wyman</a:t>
            </a:r>
            <a:endParaRPr sz="700" b="0" i="0" u="none" baseline="0" dirty="0" smtClean="0">
              <a:solidFill>
                <a:schemeClr val="accent3"/>
              </a:solidFill>
              <a:latin typeface="+mn-lt"/>
              <a:ea typeface="+mn-ea"/>
            </a:endParaRPr>
          </a:p>
        </p:txBody>
      </p:sp>
      <p:sp>
        <p:nvSpPr>
          <p:cNvPr id="27" name="Heading Right"/>
          <p:cNvSpPr>
            <a:spLocks noGrp="1"/>
          </p:cNvSpPr>
          <p:nvPr>
            <p:ph type="body" sz="quarter" idx="13" hasCustomPrompt="1"/>
          </p:nvPr>
        </p:nvSpPr>
        <p:spPr>
          <a:xfrm>
            <a:off x="5029219" y="1399032"/>
            <a:ext cx="4114800" cy="36576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9pPr>
          </a:lstStyle>
          <a:p>
            <a:pPr lvl="0"/>
            <a:r>
              <a:rPr dirty="0" smtClean="0"/>
              <a:t>Heading 12 pt</a:t>
            </a:r>
          </a:p>
          <a:p>
            <a:pPr lvl="1"/>
            <a:r>
              <a:rPr dirty="0" smtClean="0"/>
              <a:t>Subheading 12 pt</a:t>
            </a:r>
          </a:p>
        </p:txBody>
      </p:sp>
      <p:sp>
        <p:nvSpPr>
          <p:cNvPr id="22" name="Heading Left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399032"/>
            <a:ext cx="4114800" cy="36576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9pPr>
          </a:lstStyle>
          <a:p>
            <a:pPr lvl="0"/>
            <a:r>
              <a:rPr dirty="0" smtClean="0"/>
              <a:t>Heading 12 pt</a:t>
            </a:r>
          </a:p>
          <a:p>
            <a:pPr lvl="1"/>
            <a:r>
              <a:rPr dirty="0" smtClean="0"/>
              <a:t>Subheading 12 pt</a:t>
            </a:r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smtClean="0"/>
          </a:p>
        </p:txBody>
      </p:sp>
    </p:spTree>
    <p:extLst>
      <p:ext uri="{BB962C8B-B14F-4D97-AF65-F5344CB8AC3E}">
        <p14:creationId xmlns:p14="http://schemas.microsoft.com/office/powerpoint/2010/main" xmlns="" val="7526215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xt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TP_Copyright"/>
          <p:cNvSpPr txBox="1">
            <a:spLocks/>
          </p:cNvSpPr>
          <p:nvPr userDrawn="1">
            <p:custDataLst>
              <p:tags r:id="rId1"/>
            </p:custDataLst>
          </p:nvPr>
        </p:nvSpPr>
        <p:spPr bwMode="gray">
          <a:xfrm>
            <a:off x="457219" y="6583680"/>
            <a:ext cx="655629" cy="107722"/>
          </a:xfrm>
          <a:prstGeom prst="rect">
            <a:avLst/>
          </a:prstGeom>
          <a:noFill/>
          <a:ln w="9525" cmpd="sng">
            <a:noFill/>
            <a:prstDash val="soli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lumMod val="10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9525" cmpd="sng">
                <a:solidFill>
                  <a:schemeClr val="tx1">
                    <a:lumMod val="10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rtlCol="0" anchor="b">
            <a:spAutoFit/>
          </a:bodyPr>
          <a:lstStyle/>
          <a:p>
            <a: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700" b="0" i="0" u="none" baseline="0" smtClean="0">
                <a:solidFill>
                  <a:schemeClr val="accent3"/>
                </a:solidFill>
                <a:latin typeface="+mn-lt"/>
                <a:ea typeface="+mn-ea"/>
              </a:rPr>
              <a:t>© Oliver Wyman</a:t>
            </a:r>
            <a:endParaRPr sz="700" b="0" i="0" u="none" baseline="0" dirty="0" smtClean="0">
              <a:solidFill>
                <a:schemeClr val="accent3"/>
              </a:solidFill>
              <a:latin typeface="+mn-lt"/>
              <a:ea typeface="+mn-ea"/>
            </a:endParaRPr>
          </a:p>
        </p:txBody>
      </p:sp>
      <p:sp>
        <p:nvSpPr>
          <p:cNvPr id="15" name="Content Right Bottom"/>
          <p:cNvSpPr>
            <a:spLocks noGrp="1"/>
          </p:cNvSpPr>
          <p:nvPr>
            <p:ph sz="quarter" idx="20"/>
          </p:nvPr>
        </p:nvSpPr>
        <p:spPr>
          <a:xfrm>
            <a:off x="5029219" y="4005072"/>
            <a:ext cx="4114800" cy="2322576"/>
          </a:xfrm>
        </p:spPr>
        <p:txBody>
          <a:bodyPr vert="horz" lIns="0" tIns="0" rIns="0" bIns="0" rtlCol="0">
            <a:noAutofit/>
          </a:bodyPr>
          <a:lstStyle>
            <a:lvl1pPr marL="108000" indent="-108000">
              <a:spcBef>
                <a:spcPts val="600"/>
              </a:spcBef>
              <a:defRPr sz="1000" dirty="0" smtClean="0"/>
            </a:lvl1pPr>
            <a:lvl2pPr marL="216000" indent="-108000">
              <a:spcBef>
                <a:spcPts val="200"/>
              </a:spcBef>
              <a:defRPr sz="1000" dirty="0" smtClean="0"/>
            </a:lvl2pPr>
            <a:lvl3pPr marL="324000" indent="-108000">
              <a:spcBef>
                <a:spcPts val="200"/>
              </a:spcBef>
              <a:defRPr sz="1000" dirty="0" smtClean="0"/>
            </a:lvl3pPr>
            <a:lvl4pPr marL="432000" indent="-108000">
              <a:spcBef>
                <a:spcPts val="200"/>
              </a:spcBef>
              <a:defRPr sz="1000" dirty="0" smtClean="0"/>
            </a:lvl4pPr>
            <a:lvl5pPr marL="540000" indent="-108000">
              <a:spcBef>
                <a:spcPts val="200"/>
              </a:spcBef>
              <a:defRPr sz="1000" dirty="0" smtClean="0"/>
            </a:lvl5pPr>
            <a:lvl6pPr marL="648000" indent="-108000">
              <a:spcBef>
                <a:spcPts val="200"/>
              </a:spcBef>
              <a:defRPr sz="1000" dirty="0" smtClean="0"/>
            </a:lvl6pPr>
            <a:lvl7pPr marL="756000" indent="-108000">
              <a:spcBef>
                <a:spcPts val="200"/>
              </a:spcBef>
              <a:defRPr sz="1000" dirty="0" smtClean="0"/>
            </a:lvl7pPr>
            <a:lvl8pPr marL="864000" indent="-108000">
              <a:spcBef>
                <a:spcPts val="200"/>
              </a:spcBef>
              <a:defRPr sz="1000" dirty="0" smtClean="0"/>
            </a:lvl8pPr>
            <a:lvl9pPr marL="972000" indent="-108000">
              <a:spcBef>
                <a:spcPts val="200"/>
              </a:spcBef>
              <a:defRPr sz="10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14" name="Content Left Bottom"/>
          <p:cNvSpPr>
            <a:spLocks noGrp="1"/>
          </p:cNvSpPr>
          <p:nvPr>
            <p:ph sz="quarter" idx="19"/>
          </p:nvPr>
        </p:nvSpPr>
        <p:spPr>
          <a:xfrm>
            <a:off x="457200" y="4005072"/>
            <a:ext cx="4114800" cy="2322576"/>
          </a:xfrm>
        </p:spPr>
        <p:txBody>
          <a:bodyPr vert="horz" lIns="0" tIns="0" rIns="0" bIns="0" rtlCol="0">
            <a:noAutofit/>
          </a:bodyPr>
          <a:lstStyle>
            <a:lvl1pPr marL="108000" indent="-108000">
              <a:spcBef>
                <a:spcPts val="600"/>
              </a:spcBef>
              <a:defRPr sz="1000" dirty="0" smtClean="0"/>
            </a:lvl1pPr>
            <a:lvl2pPr marL="216000" indent="-108000">
              <a:spcBef>
                <a:spcPts val="200"/>
              </a:spcBef>
              <a:defRPr sz="1000" dirty="0" smtClean="0"/>
            </a:lvl2pPr>
            <a:lvl3pPr marL="324000" indent="-108000">
              <a:spcBef>
                <a:spcPts val="200"/>
              </a:spcBef>
              <a:defRPr sz="1000" dirty="0" smtClean="0"/>
            </a:lvl3pPr>
            <a:lvl4pPr marL="432000" indent="-108000">
              <a:spcBef>
                <a:spcPts val="200"/>
              </a:spcBef>
              <a:defRPr sz="1000" dirty="0" smtClean="0"/>
            </a:lvl4pPr>
            <a:lvl5pPr marL="540000" indent="-108000">
              <a:spcBef>
                <a:spcPts val="200"/>
              </a:spcBef>
              <a:defRPr sz="1000" dirty="0" smtClean="0"/>
            </a:lvl5pPr>
            <a:lvl6pPr marL="648000" indent="-108000">
              <a:spcBef>
                <a:spcPts val="200"/>
              </a:spcBef>
              <a:defRPr sz="1000" dirty="0" smtClean="0"/>
            </a:lvl6pPr>
            <a:lvl7pPr marL="756000" indent="-108000">
              <a:spcBef>
                <a:spcPts val="200"/>
              </a:spcBef>
              <a:defRPr sz="1000" dirty="0" smtClean="0"/>
            </a:lvl7pPr>
            <a:lvl8pPr marL="864000" indent="-108000">
              <a:spcBef>
                <a:spcPts val="200"/>
              </a:spcBef>
              <a:defRPr sz="1000" dirty="0" smtClean="0"/>
            </a:lvl8pPr>
            <a:lvl9pPr marL="972000" indent="-108000">
              <a:spcBef>
                <a:spcPts val="200"/>
              </a:spcBef>
              <a:defRPr sz="10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12" name="Content Right Top"/>
          <p:cNvSpPr>
            <a:spLocks noGrp="1"/>
          </p:cNvSpPr>
          <p:nvPr>
            <p:ph sz="quarter" idx="18"/>
          </p:nvPr>
        </p:nvSpPr>
        <p:spPr>
          <a:xfrm>
            <a:off x="5029219" y="1399032"/>
            <a:ext cx="4114800" cy="2322576"/>
          </a:xfrm>
        </p:spPr>
        <p:txBody>
          <a:bodyPr vert="horz" lIns="0" tIns="0" rIns="0" bIns="0" rtlCol="0">
            <a:noAutofit/>
          </a:bodyPr>
          <a:lstStyle>
            <a:lvl1pPr marL="108000" indent="-108000">
              <a:spcBef>
                <a:spcPts val="600"/>
              </a:spcBef>
              <a:defRPr sz="1000" dirty="0" smtClean="0"/>
            </a:lvl1pPr>
            <a:lvl2pPr marL="216000" indent="-108000">
              <a:spcBef>
                <a:spcPts val="200"/>
              </a:spcBef>
              <a:defRPr sz="1000" dirty="0" smtClean="0"/>
            </a:lvl2pPr>
            <a:lvl3pPr marL="324000" indent="-108000">
              <a:spcBef>
                <a:spcPts val="200"/>
              </a:spcBef>
              <a:defRPr sz="1000" dirty="0" smtClean="0"/>
            </a:lvl3pPr>
            <a:lvl4pPr marL="432000" indent="-108000">
              <a:spcBef>
                <a:spcPts val="200"/>
              </a:spcBef>
              <a:defRPr sz="1000" dirty="0" smtClean="0"/>
            </a:lvl4pPr>
            <a:lvl5pPr marL="540000" indent="-108000">
              <a:spcBef>
                <a:spcPts val="200"/>
              </a:spcBef>
              <a:defRPr sz="1000" dirty="0" smtClean="0"/>
            </a:lvl5pPr>
            <a:lvl6pPr marL="648000" indent="-108000">
              <a:spcBef>
                <a:spcPts val="200"/>
              </a:spcBef>
              <a:defRPr sz="1000" dirty="0" smtClean="0"/>
            </a:lvl6pPr>
            <a:lvl7pPr marL="756000" indent="-108000">
              <a:spcBef>
                <a:spcPts val="200"/>
              </a:spcBef>
              <a:defRPr sz="1000" dirty="0" smtClean="0"/>
            </a:lvl7pPr>
            <a:lvl8pPr marL="864000" indent="-108000">
              <a:spcBef>
                <a:spcPts val="200"/>
              </a:spcBef>
              <a:defRPr sz="1000" dirty="0" smtClean="0"/>
            </a:lvl8pPr>
            <a:lvl9pPr marL="972000" indent="-108000">
              <a:spcBef>
                <a:spcPts val="200"/>
              </a:spcBef>
              <a:defRPr sz="10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24" name="Content Left Top"/>
          <p:cNvSpPr>
            <a:spLocks noGrp="1"/>
          </p:cNvSpPr>
          <p:nvPr>
            <p:ph sz="quarter" idx="11"/>
          </p:nvPr>
        </p:nvSpPr>
        <p:spPr>
          <a:xfrm>
            <a:off x="457200" y="1399032"/>
            <a:ext cx="4114800" cy="2322576"/>
          </a:xfrm>
        </p:spPr>
        <p:txBody>
          <a:bodyPr vert="horz" lIns="0" tIns="0" rIns="0" bIns="0" rtlCol="0">
            <a:noAutofit/>
          </a:bodyPr>
          <a:lstStyle>
            <a:lvl1pPr marL="108000" indent="-108000">
              <a:spcBef>
                <a:spcPts val="600"/>
              </a:spcBef>
              <a:defRPr sz="1000" dirty="0" smtClean="0"/>
            </a:lvl1pPr>
            <a:lvl2pPr marL="216000" indent="-108000">
              <a:spcBef>
                <a:spcPts val="200"/>
              </a:spcBef>
              <a:defRPr sz="1000" dirty="0" smtClean="0"/>
            </a:lvl2pPr>
            <a:lvl3pPr marL="324000" indent="-108000">
              <a:spcBef>
                <a:spcPts val="200"/>
              </a:spcBef>
              <a:defRPr sz="1000" dirty="0" smtClean="0"/>
            </a:lvl3pPr>
            <a:lvl4pPr marL="432000" indent="-108000">
              <a:spcBef>
                <a:spcPts val="200"/>
              </a:spcBef>
              <a:defRPr sz="1000" dirty="0" smtClean="0"/>
            </a:lvl4pPr>
            <a:lvl5pPr marL="540000" indent="-108000">
              <a:spcBef>
                <a:spcPts val="200"/>
              </a:spcBef>
              <a:defRPr sz="1000" dirty="0" smtClean="0"/>
            </a:lvl5pPr>
            <a:lvl6pPr marL="648000" indent="-108000">
              <a:spcBef>
                <a:spcPts val="200"/>
              </a:spcBef>
              <a:defRPr sz="1000" dirty="0" smtClean="0"/>
            </a:lvl6pPr>
            <a:lvl7pPr marL="756000" indent="-108000">
              <a:spcBef>
                <a:spcPts val="200"/>
              </a:spcBef>
              <a:defRPr sz="1000" dirty="0" smtClean="0"/>
            </a:lvl7pPr>
            <a:lvl8pPr marL="864000" indent="-108000">
              <a:spcBef>
                <a:spcPts val="200"/>
              </a:spcBef>
              <a:defRPr sz="1000" dirty="0" smtClean="0"/>
            </a:lvl8pPr>
            <a:lvl9pPr marL="972000" indent="-108000">
              <a:spcBef>
                <a:spcPts val="200"/>
              </a:spcBef>
              <a:defRPr sz="10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smtClean="0"/>
          </a:p>
        </p:txBody>
      </p:sp>
    </p:spTree>
    <p:extLst>
      <p:ext uri="{BB962C8B-B14F-4D97-AF65-F5344CB8AC3E}">
        <p14:creationId xmlns:p14="http://schemas.microsoft.com/office/powerpoint/2010/main" xmlns="" val="221084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xtboxes with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TP_Copyright"/>
          <p:cNvSpPr txBox="1">
            <a:spLocks/>
          </p:cNvSpPr>
          <p:nvPr userDrawn="1">
            <p:custDataLst>
              <p:tags r:id="rId1"/>
            </p:custDataLst>
          </p:nvPr>
        </p:nvSpPr>
        <p:spPr bwMode="gray">
          <a:xfrm>
            <a:off x="457219" y="6583680"/>
            <a:ext cx="655629" cy="107722"/>
          </a:xfrm>
          <a:prstGeom prst="rect">
            <a:avLst/>
          </a:prstGeom>
          <a:noFill/>
          <a:ln w="9525" cmpd="sng">
            <a:noFill/>
            <a:prstDash val="soli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lumMod val="10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9525" cmpd="sng">
                <a:solidFill>
                  <a:schemeClr val="tx1">
                    <a:lumMod val="10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rtlCol="0" anchor="b">
            <a:spAutoFit/>
          </a:bodyPr>
          <a:lstStyle/>
          <a:p>
            <a: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700" b="0" i="0" u="none" baseline="0" smtClean="0">
                <a:solidFill>
                  <a:schemeClr val="accent3"/>
                </a:solidFill>
                <a:latin typeface="+mn-lt"/>
                <a:ea typeface="+mn-ea"/>
              </a:rPr>
              <a:t>© Oliver Wyman</a:t>
            </a:r>
            <a:endParaRPr sz="700" b="0" i="0" u="none" baseline="0" dirty="0" smtClean="0">
              <a:solidFill>
                <a:schemeClr val="accent3"/>
              </a:solidFill>
              <a:latin typeface="+mn-lt"/>
              <a:ea typeface="+mn-ea"/>
            </a:endParaRPr>
          </a:p>
        </p:txBody>
      </p:sp>
      <p:sp>
        <p:nvSpPr>
          <p:cNvPr id="15" name="Content Right Bottom"/>
          <p:cNvSpPr>
            <a:spLocks noGrp="1"/>
          </p:cNvSpPr>
          <p:nvPr>
            <p:ph sz="quarter" idx="20"/>
          </p:nvPr>
        </p:nvSpPr>
        <p:spPr>
          <a:xfrm>
            <a:off x="5029219" y="4489704"/>
            <a:ext cx="4114800" cy="1837944"/>
          </a:xfrm>
        </p:spPr>
        <p:txBody>
          <a:bodyPr vert="horz" lIns="0" tIns="0" rIns="0" bIns="0" rtlCol="0">
            <a:noAutofit/>
          </a:bodyPr>
          <a:lstStyle>
            <a:lvl1pPr marL="108000" indent="-108000">
              <a:spcBef>
                <a:spcPts val="600"/>
              </a:spcBef>
              <a:defRPr sz="1000" dirty="0" smtClean="0"/>
            </a:lvl1pPr>
            <a:lvl2pPr marL="216000" indent="-108000">
              <a:spcBef>
                <a:spcPts val="200"/>
              </a:spcBef>
              <a:defRPr sz="1000" dirty="0" smtClean="0"/>
            </a:lvl2pPr>
            <a:lvl3pPr marL="324000" indent="-108000">
              <a:spcBef>
                <a:spcPts val="200"/>
              </a:spcBef>
              <a:defRPr sz="1000" dirty="0" smtClean="0"/>
            </a:lvl3pPr>
            <a:lvl4pPr marL="432000" indent="-108000">
              <a:spcBef>
                <a:spcPts val="200"/>
              </a:spcBef>
              <a:defRPr sz="1000" dirty="0" smtClean="0"/>
            </a:lvl4pPr>
            <a:lvl5pPr marL="540000" indent="-108000">
              <a:spcBef>
                <a:spcPts val="200"/>
              </a:spcBef>
              <a:defRPr sz="1000" dirty="0" smtClean="0"/>
            </a:lvl5pPr>
            <a:lvl6pPr marL="648000" indent="-108000">
              <a:spcBef>
                <a:spcPts val="200"/>
              </a:spcBef>
              <a:defRPr sz="1000" dirty="0" smtClean="0"/>
            </a:lvl6pPr>
            <a:lvl7pPr marL="756000" indent="-108000">
              <a:spcBef>
                <a:spcPts val="200"/>
              </a:spcBef>
              <a:defRPr sz="1000" dirty="0" smtClean="0"/>
            </a:lvl7pPr>
            <a:lvl8pPr marL="864000" indent="-108000">
              <a:spcBef>
                <a:spcPts val="200"/>
              </a:spcBef>
              <a:defRPr sz="1000" dirty="0" smtClean="0"/>
            </a:lvl8pPr>
            <a:lvl9pPr marL="972000" indent="-108000">
              <a:spcBef>
                <a:spcPts val="200"/>
              </a:spcBef>
              <a:defRPr sz="10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31" name="Heading Right Bottom"/>
          <p:cNvSpPr>
            <a:spLocks noGrp="1"/>
          </p:cNvSpPr>
          <p:nvPr>
            <p:ph type="body" sz="quarter" idx="17" hasCustomPrompt="1"/>
          </p:nvPr>
        </p:nvSpPr>
        <p:spPr>
          <a:xfrm>
            <a:off x="5029219" y="4005072"/>
            <a:ext cx="4114800" cy="301752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9pPr>
          </a:lstStyle>
          <a:p>
            <a:pPr lvl="0"/>
            <a:r>
              <a:rPr dirty="0" smtClean="0"/>
              <a:t>Heading 10 pt</a:t>
            </a:r>
          </a:p>
          <a:p>
            <a:pPr lvl="1"/>
            <a:r>
              <a:rPr dirty="0" smtClean="0"/>
              <a:t>Subheading 10 pt</a:t>
            </a:r>
          </a:p>
        </p:txBody>
      </p:sp>
      <p:sp>
        <p:nvSpPr>
          <p:cNvPr id="14" name="Content Left Bottom"/>
          <p:cNvSpPr>
            <a:spLocks noGrp="1"/>
          </p:cNvSpPr>
          <p:nvPr>
            <p:ph sz="quarter" idx="19"/>
          </p:nvPr>
        </p:nvSpPr>
        <p:spPr>
          <a:xfrm>
            <a:off x="457200" y="4489704"/>
            <a:ext cx="4114800" cy="1837944"/>
          </a:xfrm>
        </p:spPr>
        <p:txBody>
          <a:bodyPr vert="horz" lIns="0" tIns="0" rIns="0" bIns="0" rtlCol="0">
            <a:noAutofit/>
          </a:bodyPr>
          <a:lstStyle>
            <a:lvl1pPr marL="108000" indent="-108000">
              <a:spcBef>
                <a:spcPts val="600"/>
              </a:spcBef>
              <a:defRPr sz="1000" dirty="0" smtClean="0"/>
            </a:lvl1pPr>
            <a:lvl2pPr marL="216000" indent="-108000">
              <a:spcBef>
                <a:spcPts val="200"/>
              </a:spcBef>
              <a:defRPr sz="1000" dirty="0" smtClean="0"/>
            </a:lvl2pPr>
            <a:lvl3pPr marL="324000" indent="-108000">
              <a:spcBef>
                <a:spcPts val="200"/>
              </a:spcBef>
              <a:defRPr sz="1000" dirty="0" smtClean="0"/>
            </a:lvl3pPr>
            <a:lvl4pPr marL="432000" indent="-108000">
              <a:spcBef>
                <a:spcPts val="200"/>
              </a:spcBef>
              <a:defRPr sz="1000" dirty="0" smtClean="0"/>
            </a:lvl4pPr>
            <a:lvl5pPr marL="540000" indent="-108000">
              <a:spcBef>
                <a:spcPts val="200"/>
              </a:spcBef>
              <a:defRPr sz="1000" dirty="0" smtClean="0"/>
            </a:lvl5pPr>
            <a:lvl6pPr marL="648000" indent="-108000">
              <a:spcBef>
                <a:spcPts val="200"/>
              </a:spcBef>
              <a:defRPr sz="1000" dirty="0" smtClean="0"/>
            </a:lvl6pPr>
            <a:lvl7pPr marL="756000" indent="-108000">
              <a:spcBef>
                <a:spcPts val="200"/>
              </a:spcBef>
              <a:defRPr sz="1000" dirty="0" smtClean="0"/>
            </a:lvl7pPr>
            <a:lvl8pPr marL="864000" indent="-108000">
              <a:spcBef>
                <a:spcPts val="200"/>
              </a:spcBef>
              <a:defRPr sz="1000" dirty="0" smtClean="0"/>
            </a:lvl8pPr>
            <a:lvl9pPr marL="972000" indent="-108000">
              <a:spcBef>
                <a:spcPts val="200"/>
              </a:spcBef>
              <a:defRPr sz="10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29" name="Heading Left Bottom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4005072"/>
            <a:ext cx="4114800" cy="301752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9pPr>
          </a:lstStyle>
          <a:p>
            <a:pPr lvl="0"/>
            <a:r>
              <a:rPr dirty="0" smtClean="0"/>
              <a:t>Heading 10 pt</a:t>
            </a:r>
          </a:p>
          <a:p>
            <a:pPr lvl="1"/>
            <a:r>
              <a:rPr dirty="0" smtClean="0"/>
              <a:t>Subheading 10 pt</a:t>
            </a:r>
          </a:p>
        </p:txBody>
      </p:sp>
      <p:sp>
        <p:nvSpPr>
          <p:cNvPr id="12" name="Content Right Top"/>
          <p:cNvSpPr>
            <a:spLocks noGrp="1"/>
          </p:cNvSpPr>
          <p:nvPr>
            <p:ph sz="quarter" idx="18"/>
          </p:nvPr>
        </p:nvSpPr>
        <p:spPr>
          <a:xfrm>
            <a:off x="5029219" y="1883664"/>
            <a:ext cx="4114800" cy="1837944"/>
          </a:xfrm>
        </p:spPr>
        <p:txBody>
          <a:bodyPr vert="horz" lIns="0" tIns="0" rIns="0" bIns="0" rtlCol="0">
            <a:noAutofit/>
          </a:bodyPr>
          <a:lstStyle>
            <a:lvl1pPr marL="108000" indent="-108000">
              <a:spcBef>
                <a:spcPts val="600"/>
              </a:spcBef>
              <a:defRPr sz="1000" dirty="0" smtClean="0"/>
            </a:lvl1pPr>
            <a:lvl2pPr marL="216000" indent="-108000">
              <a:spcBef>
                <a:spcPts val="200"/>
              </a:spcBef>
              <a:defRPr sz="1000" dirty="0" smtClean="0"/>
            </a:lvl2pPr>
            <a:lvl3pPr marL="324000" indent="-108000">
              <a:spcBef>
                <a:spcPts val="200"/>
              </a:spcBef>
              <a:defRPr sz="1000" dirty="0" smtClean="0"/>
            </a:lvl3pPr>
            <a:lvl4pPr marL="432000" indent="-108000">
              <a:spcBef>
                <a:spcPts val="200"/>
              </a:spcBef>
              <a:defRPr sz="1000" dirty="0" smtClean="0"/>
            </a:lvl4pPr>
            <a:lvl5pPr marL="540000" indent="-108000">
              <a:spcBef>
                <a:spcPts val="200"/>
              </a:spcBef>
              <a:defRPr sz="1000" dirty="0" smtClean="0"/>
            </a:lvl5pPr>
            <a:lvl6pPr marL="648000" indent="-108000">
              <a:spcBef>
                <a:spcPts val="200"/>
              </a:spcBef>
              <a:defRPr sz="1000" dirty="0" smtClean="0"/>
            </a:lvl6pPr>
            <a:lvl7pPr marL="756000" indent="-108000">
              <a:spcBef>
                <a:spcPts val="200"/>
              </a:spcBef>
              <a:defRPr sz="1000" dirty="0" smtClean="0"/>
            </a:lvl7pPr>
            <a:lvl8pPr marL="864000" indent="-108000">
              <a:spcBef>
                <a:spcPts val="200"/>
              </a:spcBef>
              <a:defRPr sz="1000" dirty="0" smtClean="0"/>
            </a:lvl8pPr>
            <a:lvl9pPr marL="972000" indent="-108000">
              <a:spcBef>
                <a:spcPts val="200"/>
              </a:spcBef>
              <a:defRPr sz="10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27" name="Heading Right Top"/>
          <p:cNvSpPr>
            <a:spLocks noGrp="1"/>
          </p:cNvSpPr>
          <p:nvPr>
            <p:ph type="body" sz="quarter" idx="13" hasCustomPrompt="1"/>
          </p:nvPr>
        </p:nvSpPr>
        <p:spPr>
          <a:xfrm>
            <a:off x="5029219" y="1399032"/>
            <a:ext cx="4114800" cy="301752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9pPr>
          </a:lstStyle>
          <a:p>
            <a:pPr lvl="0"/>
            <a:r>
              <a:rPr dirty="0" smtClean="0"/>
              <a:t>Heading 10 pt</a:t>
            </a:r>
          </a:p>
          <a:p>
            <a:pPr lvl="1"/>
            <a:r>
              <a:rPr dirty="0" smtClean="0"/>
              <a:t>Subheading 10 pt</a:t>
            </a:r>
          </a:p>
        </p:txBody>
      </p:sp>
      <p:sp>
        <p:nvSpPr>
          <p:cNvPr id="24" name="Content Left Top"/>
          <p:cNvSpPr>
            <a:spLocks noGrp="1"/>
          </p:cNvSpPr>
          <p:nvPr>
            <p:ph sz="quarter" idx="11"/>
          </p:nvPr>
        </p:nvSpPr>
        <p:spPr>
          <a:xfrm>
            <a:off x="457200" y="1883664"/>
            <a:ext cx="4114800" cy="1837944"/>
          </a:xfrm>
        </p:spPr>
        <p:txBody>
          <a:bodyPr vert="horz" lIns="0" tIns="0" rIns="0" bIns="0" rtlCol="0">
            <a:noAutofit/>
          </a:bodyPr>
          <a:lstStyle>
            <a:lvl1pPr marL="108000" indent="-108000">
              <a:spcBef>
                <a:spcPts val="600"/>
              </a:spcBef>
              <a:defRPr sz="1000" dirty="0" smtClean="0"/>
            </a:lvl1pPr>
            <a:lvl2pPr marL="216000" indent="-108000">
              <a:spcBef>
                <a:spcPts val="200"/>
              </a:spcBef>
              <a:defRPr sz="1000" dirty="0" smtClean="0"/>
            </a:lvl2pPr>
            <a:lvl3pPr marL="324000" indent="-108000">
              <a:spcBef>
                <a:spcPts val="200"/>
              </a:spcBef>
              <a:defRPr sz="1000" dirty="0" smtClean="0"/>
            </a:lvl3pPr>
            <a:lvl4pPr marL="432000" indent="-108000">
              <a:spcBef>
                <a:spcPts val="200"/>
              </a:spcBef>
              <a:defRPr sz="1000" dirty="0" smtClean="0"/>
            </a:lvl4pPr>
            <a:lvl5pPr marL="540000" indent="-108000">
              <a:spcBef>
                <a:spcPts val="200"/>
              </a:spcBef>
              <a:defRPr sz="1000" dirty="0" smtClean="0"/>
            </a:lvl5pPr>
            <a:lvl6pPr marL="648000" indent="-108000">
              <a:spcBef>
                <a:spcPts val="200"/>
              </a:spcBef>
              <a:defRPr sz="1000" dirty="0" smtClean="0"/>
            </a:lvl6pPr>
            <a:lvl7pPr marL="756000" indent="-108000">
              <a:spcBef>
                <a:spcPts val="200"/>
              </a:spcBef>
              <a:defRPr sz="1000" dirty="0" smtClean="0"/>
            </a:lvl7pPr>
            <a:lvl8pPr marL="864000" indent="-108000">
              <a:spcBef>
                <a:spcPts val="200"/>
              </a:spcBef>
              <a:defRPr sz="1000" dirty="0" smtClean="0"/>
            </a:lvl8pPr>
            <a:lvl9pPr marL="972000" indent="-108000">
              <a:spcBef>
                <a:spcPts val="200"/>
              </a:spcBef>
              <a:defRPr sz="10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22" name="Heading Left Top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399032"/>
            <a:ext cx="4114800" cy="301752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9pPr>
          </a:lstStyle>
          <a:p>
            <a:pPr lvl="0"/>
            <a:r>
              <a:rPr dirty="0" smtClean="0"/>
              <a:t>Heading 10 pt</a:t>
            </a:r>
          </a:p>
          <a:p>
            <a:pPr lvl="1"/>
            <a:r>
              <a:rPr dirty="0" smtClean="0"/>
              <a:t>Subheading 10 pt</a:t>
            </a:r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smtClean="0"/>
          </a:p>
        </p:txBody>
      </p:sp>
    </p:spTree>
    <p:extLst>
      <p:ext uri="{BB962C8B-B14F-4D97-AF65-F5344CB8AC3E}">
        <p14:creationId xmlns:p14="http://schemas.microsoft.com/office/powerpoint/2010/main" xmlns="" val="3321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TP_Copyright"/>
          <p:cNvSpPr txBox="1">
            <a:spLocks/>
          </p:cNvSpPr>
          <p:nvPr userDrawn="1">
            <p:custDataLst>
              <p:tags r:id="rId1"/>
            </p:custDataLst>
          </p:nvPr>
        </p:nvSpPr>
        <p:spPr bwMode="gray">
          <a:xfrm>
            <a:off x="457219" y="6583680"/>
            <a:ext cx="655629" cy="107722"/>
          </a:xfrm>
          <a:prstGeom prst="rect">
            <a:avLst/>
          </a:prstGeom>
          <a:noFill/>
          <a:ln w="9525" cmpd="sng">
            <a:noFill/>
            <a:prstDash val="soli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lumMod val="10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9525" cmpd="sng">
                <a:solidFill>
                  <a:schemeClr val="tx1">
                    <a:lumMod val="10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rtlCol="0" anchor="b">
            <a:spAutoFit/>
          </a:bodyPr>
          <a:lstStyle/>
          <a:p>
            <a: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700" b="0" i="0" u="none" baseline="0" smtClean="0">
                <a:solidFill>
                  <a:schemeClr val="accent3"/>
                </a:solidFill>
                <a:latin typeface="+mn-lt"/>
                <a:ea typeface="+mn-ea"/>
              </a:rPr>
              <a:t>© Oliver Wyman</a:t>
            </a:r>
            <a:endParaRPr sz="700" b="0" i="0" u="none" baseline="0" dirty="0" smtClean="0">
              <a:solidFill>
                <a:schemeClr val="accent3"/>
              </a:solidFill>
              <a:latin typeface="+mn-lt"/>
              <a:ea typeface="+mn-ea"/>
            </a:endParaRPr>
          </a:p>
        </p:txBody>
      </p:sp>
      <p:sp>
        <p:nvSpPr>
          <p:cNvPr id="31" name="Heading Right Bottom"/>
          <p:cNvSpPr>
            <a:spLocks noGrp="1"/>
          </p:cNvSpPr>
          <p:nvPr>
            <p:ph type="body" sz="quarter" idx="17" hasCustomPrompt="1"/>
          </p:nvPr>
        </p:nvSpPr>
        <p:spPr>
          <a:xfrm>
            <a:off x="5029219" y="4005072"/>
            <a:ext cx="4114800" cy="301752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9pPr>
          </a:lstStyle>
          <a:p>
            <a:pPr lvl="0"/>
            <a:r>
              <a:rPr dirty="0" smtClean="0"/>
              <a:t>Heading 10 pt</a:t>
            </a:r>
          </a:p>
          <a:p>
            <a:pPr lvl="1"/>
            <a:r>
              <a:rPr dirty="0" smtClean="0"/>
              <a:t>Subheading 10 pt</a:t>
            </a:r>
          </a:p>
        </p:txBody>
      </p:sp>
      <p:sp>
        <p:nvSpPr>
          <p:cNvPr id="29" name="Heading Left Bottom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4005072"/>
            <a:ext cx="4114800" cy="301752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9pPr>
          </a:lstStyle>
          <a:p>
            <a:pPr lvl="0"/>
            <a:r>
              <a:rPr dirty="0" smtClean="0"/>
              <a:t>Heading 10 pt</a:t>
            </a:r>
          </a:p>
          <a:p>
            <a:pPr lvl="1"/>
            <a:r>
              <a:rPr dirty="0" smtClean="0"/>
              <a:t>Subheading 10 pt</a:t>
            </a:r>
          </a:p>
        </p:txBody>
      </p:sp>
      <p:sp>
        <p:nvSpPr>
          <p:cNvPr id="27" name="Heading Right Top"/>
          <p:cNvSpPr>
            <a:spLocks noGrp="1"/>
          </p:cNvSpPr>
          <p:nvPr>
            <p:ph type="body" sz="quarter" idx="13" hasCustomPrompt="1"/>
          </p:nvPr>
        </p:nvSpPr>
        <p:spPr>
          <a:xfrm>
            <a:off x="5029219" y="1399032"/>
            <a:ext cx="4114800" cy="301752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9pPr>
          </a:lstStyle>
          <a:p>
            <a:pPr lvl="0"/>
            <a:r>
              <a:rPr dirty="0" smtClean="0"/>
              <a:t>Heading 10 pt</a:t>
            </a:r>
          </a:p>
          <a:p>
            <a:pPr lvl="1"/>
            <a:r>
              <a:rPr dirty="0" smtClean="0"/>
              <a:t>Subheading 10 pt</a:t>
            </a:r>
          </a:p>
        </p:txBody>
      </p:sp>
      <p:sp>
        <p:nvSpPr>
          <p:cNvPr id="22" name="Heading Left Top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399032"/>
            <a:ext cx="4114800" cy="301752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9pPr>
          </a:lstStyle>
          <a:p>
            <a:pPr lvl="0"/>
            <a:r>
              <a:rPr dirty="0" smtClean="0"/>
              <a:t>Heading 10 pt</a:t>
            </a:r>
          </a:p>
          <a:p>
            <a:pPr lvl="1"/>
            <a:r>
              <a:rPr dirty="0" smtClean="0"/>
              <a:t>Subheading 10 pt</a:t>
            </a:r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smtClean="0"/>
          </a:p>
        </p:txBody>
      </p:sp>
    </p:spTree>
    <p:extLst>
      <p:ext uri="{BB962C8B-B14F-4D97-AF65-F5344CB8AC3E}">
        <p14:creationId xmlns:p14="http://schemas.microsoft.com/office/powerpoint/2010/main" xmlns="" val="500485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TP_Copyright"/>
          <p:cNvSpPr txBox="1">
            <a:spLocks/>
          </p:cNvSpPr>
          <p:nvPr userDrawn="1">
            <p:custDataLst>
              <p:tags r:id="rId1"/>
            </p:custDataLst>
          </p:nvPr>
        </p:nvSpPr>
        <p:spPr bwMode="gray">
          <a:xfrm>
            <a:off x="457219" y="6583680"/>
            <a:ext cx="655629" cy="107722"/>
          </a:xfrm>
          <a:prstGeom prst="rect">
            <a:avLst/>
          </a:prstGeom>
          <a:noFill/>
          <a:ln w="9525" cmpd="sng">
            <a:noFill/>
            <a:prstDash val="soli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lumMod val="10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9525" cmpd="sng">
                <a:solidFill>
                  <a:schemeClr val="tx1">
                    <a:lumMod val="10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rtlCol="0" anchor="b">
            <a:spAutoFit/>
          </a:bodyPr>
          <a:lstStyle/>
          <a:p>
            <a: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700" b="0" i="0" u="none" baseline="0" smtClean="0">
                <a:solidFill>
                  <a:schemeClr val="accent3"/>
                </a:solidFill>
                <a:latin typeface="+mn-lt"/>
                <a:ea typeface="+mn-ea"/>
              </a:rPr>
              <a:t>© Oliver Wyman</a:t>
            </a:r>
            <a:endParaRPr sz="700" b="0" i="0" u="none" baseline="0" dirty="0" smtClean="0">
              <a:solidFill>
                <a:schemeClr val="accent3"/>
              </a:solidFill>
              <a:latin typeface="+mn-lt"/>
              <a:ea typeface="+mn-ea"/>
            </a:endParaRPr>
          </a:p>
        </p:txBody>
      </p:sp>
      <p:sp>
        <p:nvSpPr>
          <p:cNvPr id="28" name="Content Right Top"/>
          <p:cNvSpPr>
            <a:spLocks noGrp="1"/>
          </p:cNvSpPr>
          <p:nvPr>
            <p:ph sz="quarter" idx="14"/>
          </p:nvPr>
        </p:nvSpPr>
        <p:spPr>
          <a:xfrm>
            <a:off x="6556248" y="1399032"/>
            <a:ext cx="2587752" cy="4928616"/>
          </a:xfrm>
        </p:spPr>
        <p:txBody>
          <a:bodyPr vert="horz" lIns="0" tIns="0" rIns="0" bIns="0" rtlCol="0">
            <a:noAutofit/>
          </a:bodyPr>
          <a:lstStyle>
            <a:lvl1pPr>
              <a:defRPr sz="1200" dirty="0" smtClean="0"/>
            </a:lvl1pPr>
            <a:lvl2pPr>
              <a:defRPr sz="1200" dirty="0" smtClean="0"/>
            </a:lvl2pPr>
            <a:lvl3pPr>
              <a:defRPr sz="1200" dirty="0" smtClean="0"/>
            </a:lvl3pPr>
            <a:lvl4pPr>
              <a:defRPr sz="1200" dirty="0" smtClean="0"/>
            </a:lvl4pPr>
            <a:lvl5pPr>
              <a:defRPr sz="1200" dirty="0" smtClean="0"/>
            </a:lvl5pPr>
            <a:lvl6pPr>
              <a:defRPr sz="1200" dirty="0" smtClean="0"/>
            </a:lvl6pPr>
            <a:lvl7pPr>
              <a:defRPr sz="1200" dirty="0" smtClean="0"/>
            </a:lvl7pPr>
            <a:lvl8pPr>
              <a:defRPr sz="1200" dirty="0" smtClean="0"/>
            </a:lvl8pPr>
            <a:lvl9pPr>
              <a:defRPr sz="12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smtClean="0"/>
          </a:p>
        </p:txBody>
      </p:sp>
      <p:sp>
        <p:nvSpPr>
          <p:cNvPr id="26" name="Content Middle Top"/>
          <p:cNvSpPr>
            <a:spLocks noGrp="1"/>
          </p:cNvSpPr>
          <p:nvPr>
            <p:ph sz="quarter" idx="12"/>
          </p:nvPr>
        </p:nvSpPr>
        <p:spPr>
          <a:xfrm>
            <a:off x="3506724" y="1399032"/>
            <a:ext cx="2587752" cy="4928616"/>
          </a:xfrm>
        </p:spPr>
        <p:txBody>
          <a:bodyPr vert="horz" lIns="0" tIns="0" rIns="0" bIns="0" rtlCol="0">
            <a:noAutofit/>
          </a:bodyPr>
          <a:lstStyle>
            <a:lvl1pPr>
              <a:defRPr sz="1200" dirty="0" smtClean="0"/>
            </a:lvl1pPr>
            <a:lvl2pPr>
              <a:defRPr sz="1200" dirty="0" smtClean="0"/>
            </a:lvl2pPr>
            <a:lvl3pPr>
              <a:defRPr sz="1200" dirty="0" smtClean="0"/>
            </a:lvl3pPr>
            <a:lvl4pPr>
              <a:defRPr sz="1200" dirty="0" smtClean="0"/>
            </a:lvl4pPr>
            <a:lvl5pPr>
              <a:defRPr sz="1200" dirty="0" smtClean="0"/>
            </a:lvl5pPr>
            <a:lvl6pPr>
              <a:defRPr sz="1200" dirty="0" smtClean="0"/>
            </a:lvl6pPr>
            <a:lvl7pPr>
              <a:defRPr sz="1200" dirty="0" smtClean="0"/>
            </a:lvl7pPr>
            <a:lvl8pPr>
              <a:defRPr sz="1200" dirty="0" smtClean="0"/>
            </a:lvl8pPr>
            <a:lvl9pPr>
              <a:defRPr sz="12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smtClean="0"/>
          </a:p>
        </p:txBody>
      </p:sp>
      <p:sp>
        <p:nvSpPr>
          <p:cNvPr id="24" name="Content Left Top"/>
          <p:cNvSpPr>
            <a:spLocks noGrp="1"/>
          </p:cNvSpPr>
          <p:nvPr>
            <p:ph sz="quarter" idx="11"/>
          </p:nvPr>
        </p:nvSpPr>
        <p:spPr>
          <a:xfrm>
            <a:off x="457200" y="1399032"/>
            <a:ext cx="2587752" cy="4928616"/>
          </a:xfrm>
        </p:spPr>
        <p:txBody>
          <a:bodyPr vert="horz" lIns="0" tIns="0" rIns="0" bIns="0" rtlCol="0">
            <a:noAutofit/>
          </a:bodyPr>
          <a:lstStyle>
            <a:lvl1pPr>
              <a:defRPr sz="1200" dirty="0" smtClean="0"/>
            </a:lvl1pPr>
            <a:lvl2pPr>
              <a:defRPr sz="1200" dirty="0" smtClean="0"/>
            </a:lvl2pPr>
            <a:lvl3pPr>
              <a:defRPr sz="1200" dirty="0" smtClean="0"/>
            </a:lvl3pPr>
            <a:lvl4pPr>
              <a:defRPr sz="1200" dirty="0" smtClean="0"/>
            </a:lvl4pPr>
            <a:lvl5pPr>
              <a:defRPr sz="1200" dirty="0" smtClean="0"/>
            </a:lvl5pPr>
            <a:lvl6pPr>
              <a:defRPr sz="1200" dirty="0" smtClean="0"/>
            </a:lvl6pPr>
            <a:lvl7pPr>
              <a:defRPr sz="1200" dirty="0" smtClean="0"/>
            </a:lvl7pPr>
            <a:lvl8pPr>
              <a:defRPr sz="1200" dirty="0" smtClean="0"/>
            </a:lvl8pPr>
            <a:lvl9pPr>
              <a:defRPr sz="12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smtClean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smtClean="0"/>
          </a:p>
        </p:txBody>
      </p:sp>
    </p:spTree>
    <p:extLst>
      <p:ext uri="{BB962C8B-B14F-4D97-AF65-F5344CB8AC3E}">
        <p14:creationId xmlns:p14="http://schemas.microsoft.com/office/powerpoint/2010/main" xmlns="" val="17775015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with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TP_Copyright"/>
          <p:cNvSpPr txBox="1">
            <a:spLocks/>
          </p:cNvSpPr>
          <p:nvPr userDrawn="1">
            <p:custDataLst>
              <p:tags r:id="rId1"/>
            </p:custDataLst>
          </p:nvPr>
        </p:nvSpPr>
        <p:spPr bwMode="gray">
          <a:xfrm>
            <a:off x="457219" y="6583680"/>
            <a:ext cx="655629" cy="107722"/>
          </a:xfrm>
          <a:prstGeom prst="rect">
            <a:avLst/>
          </a:prstGeom>
          <a:noFill/>
          <a:ln w="9525" cmpd="sng">
            <a:noFill/>
            <a:prstDash val="soli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lumMod val="10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9525" cmpd="sng">
                <a:solidFill>
                  <a:schemeClr val="tx1">
                    <a:lumMod val="10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rtlCol="0" anchor="b">
            <a:spAutoFit/>
          </a:bodyPr>
          <a:lstStyle/>
          <a:p>
            <a: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700" b="0" i="0" u="none" baseline="0" smtClean="0">
                <a:solidFill>
                  <a:schemeClr val="accent3"/>
                </a:solidFill>
                <a:latin typeface="+mn-lt"/>
                <a:ea typeface="+mn-ea"/>
              </a:rPr>
              <a:t>© Oliver Wyman</a:t>
            </a:r>
            <a:endParaRPr sz="700" b="0" i="0" u="none" baseline="0" dirty="0" smtClean="0">
              <a:solidFill>
                <a:schemeClr val="accent3"/>
              </a:solidFill>
              <a:latin typeface="+mn-lt"/>
              <a:ea typeface="+mn-ea"/>
            </a:endParaRPr>
          </a:p>
        </p:txBody>
      </p:sp>
      <p:sp>
        <p:nvSpPr>
          <p:cNvPr id="28" name="Content Right Top"/>
          <p:cNvSpPr>
            <a:spLocks noGrp="1"/>
          </p:cNvSpPr>
          <p:nvPr>
            <p:ph sz="quarter" idx="14"/>
          </p:nvPr>
        </p:nvSpPr>
        <p:spPr>
          <a:xfrm>
            <a:off x="6556248" y="1883664"/>
            <a:ext cx="2587752" cy="4443984"/>
          </a:xfrm>
        </p:spPr>
        <p:txBody>
          <a:bodyPr vert="horz" lIns="0" tIns="0" rIns="0" bIns="0" rtlCol="0">
            <a:noAutofit/>
          </a:bodyPr>
          <a:lstStyle>
            <a:lvl1pPr>
              <a:defRPr sz="1200" dirty="0" smtClean="0"/>
            </a:lvl1pPr>
            <a:lvl2pPr>
              <a:defRPr sz="1200" dirty="0" smtClean="0"/>
            </a:lvl2pPr>
            <a:lvl3pPr>
              <a:defRPr sz="1200" dirty="0" smtClean="0"/>
            </a:lvl3pPr>
            <a:lvl4pPr>
              <a:defRPr sz="1200" dirty="0" smtClean="0"/>
            </a:lvl4pPr>
            <a:lvl5pPr>
              <a:defRPr sz="1200" dirty="0" smtClean="0"/>
            </a:lvl5pPr>
            <a:lvl6pPr>
              <a:defRPr sz="1200" dirty="0" smtClean="0"/>
            </a:lvl6pPr>
            <a:lvl7pPr>
              <a:defRPr sz="1200" dirty="0" smtClean="0"/>
            </a:lvl7pPr>
            <a:lvl8pPr>
              <a:defRPr sz="1200" dirty="0" smtClean="0"/>
            </a:lvl8pPr>
            <a:lvl9pPr>
              <a:defRPr sz="12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smtClean="0"/>
          </a:p>
        </p:txBody>
      </p:sp>
      <p:sp>
        <p:nvSpPr>
          <p:cNvPr id="29" name="Heading Right Top"/>
          <p:cNvSpPr>
            <a:spLocks noGrp="1"/>
          </p:cNvSpPr>
          <p:nvPr>
            <p:ph type="body" sz="quarter" idx="15" hasCustomPrompt="1"/>
          </p:nvPr>
        </p:nvSpPr>
        <p:spPr>
          <a:xfrm>
            <a:off x="6556248" y="1399032"/>
            <a:ext cx="2587752" cy="36576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9pPr>
          </a:lstStyle>
          <a:p>
            <a:pPr lvl="0"/>
            <a:r>
              <a:rPr dirty="0" smtClean="0"/>
              <a:t>Heading 12 pt</a:t>
            </a:r>
          </a:p>
          <a:p>
            <a:pPr lvl="1"/>
            <a:r>
              <a:rPr dirty="0" smtClean="0"/>
              <a:t>Subheading 12 pt</a:t>
            </a:r>
          </a:p>
        </p:txBody>
      </p:sp>
      <p:sp>
        <p:nvSpPr>
          <p:cNvPr id="26" name="Content Middle Top"/>
          <p:cNvSpPr>
            <a:spLocks noGrp="1"/>
          </p:cNvSpPr>
          <p:nvPr>
            <p:ph sz="quarter" idx="12"/>
          </p:nvPr>
        </p:nvSpPr>
        <p:spPr>
          <a:xfrm>
            <a:off x="3506724" y="1883664"/>
            <a:ext cx="2587752" cy="4443984"/>
          </a:xfrm>
        </p:spPr>
        <p:txBody>
          <a:bodyPr vert="horz" lIns="0" tIns="0" rIns="0" bIns="0" rtlCol="0">
            <a:noAutofit/>
          </a:bodyPr>
          <a:lstStyle>
            <a:lvl1pPr>
              <a:defRPr sz="1200" dirty="0" smtClean="0"/>
            </a:lvl1pPr>
            <a:lvl2pPr>
              <a:defRPr sz="1200" dirty="0" smtClean="0"/>
            </a:lvl2pPr>
            <a:lvl3pPr>
              <a:defRPr sz="1200" dirty="0" smtClean="0"/>
            </a:lvl3pPr>
            <a:lvl4pPr>
              <a:defRPr sz="1200" dirty="0" smtClean="0"/>
            </a:lvl4pPr>
            <a:lvl5pPr>
              <a:defRPr sz="1200" dirty="0" smtClean="0"/>
            </a:lvl5pPr>
            <a:lvl6pPr>
              <a:defRPr sz="1200" dirty="0" smtClean="0"/>
            </a:lvl6pPr>
            <a:lvl7pPr>
              <a:defRPr sz="1200" dirty="0" smtClean="0"/>
            </a:lvl7pPr>
            <a:lvl8pPr>
              <a:defRPr sz="1200" dirty="0" smtClean="0"/>
            </a:lvl8pPr>
            <a:lvl9pPr>
              <a:defRPr sz="12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smtClean="0"/>
          </a:p>
        </p:txBody>
      </p:sp>
      <p:sp>
        <p:nvSpPr>
          <p:cNvPr id="27" name="Heading Middle Top"/>
          <p:cNvSpPr>
            <a:spLocks noGrp="1"/>
          </p:cNvSpPr>
          <p:nvPr>
            <p:ph type="body" sz="quarter" idx="13" hasCustomPrompt="1"/>
          </p:nvPr>
        </p:nvSpPr>
        <p:spPr>
          <a:xfrm>
            <a:off x="3506724" y="1399032"/>
            <a:ext cx="2587752" cy="36576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9pPr>
          </a:lstStyle>
          <a:p>
            <a:pPr lvl="0"/>
            <a:r>
              <a:rPr dirty="0" smtClean="0"/>
              <a:t>Heading 12 pt</a:t>
            </a:r>
          </a:p>
          <a:p>
            <a:pPr lvl="1"/>
            <a:r>
              <a:rPr dirty="0" smtClean="0"/>
              <a:t>Subheading 12 pt</a:t>
            </a:r>
          </a:p>
        </p:txBody>
      </p:sp>
      <p:sp>
        <p:nvSpPr>
          <p:cNvPr id="24" name="Content Left Top"/>
          <p:cNvSpPr>
            <a:spLocks noGrp="1"/>
          </p:cNvSpPr>
          <p:nvPr>
            <p:ph sz="quarter" idx="11"/>
          </p:nvPr>
        </p:nvSpPr>
        <p:spPr>
          <a:xfrm>
            <a:off x="457200" y="1883664"/>
            <a:ext cx="2587752" cy="4443984"/>
          </a:xfrm>
        </p:spPr>
        <p:txBody>
          <a:bodyPr vert="horz" lIns="0" tIns="0" rIns="0" bIns="0" rtlCol="0">
            <a:noAutofit/>
          </a:bodyPr>
          <a:lstStyle>
            <a:lvl1pPr>
              <a:defRPr sz="1200" dirty="0" smtClean="0"/>
            </a:lvl1pPr>
            <a:lvl2pPr>
              <a:defRPr sz="1200" dirty="0" smtClean="0"/>
            </a:lvl2pPr>
            <a:lvl3pPr>
              <a:defRPr sz="1200" dirty="0" smtClean="0"/>
            </a:lvl3pPr>
            <a:lvl4pPr>
              <a:defRPr sz="1200" dirty="0" smtClean="0"/>
            </a:lvl4pPr>
            <a:lvl5pPr>
              <a:defRPr sz="1200" dirty="0" smtClean="0"/>
            </a:lvl5pPr>
            <a:lvl6pPr>
              <a:defRPr sz="1200" dirty="0" smtClean="0"/>
            </a:lvl6pPr>
            <a:lvl7pPr>
              <a:defRPr sz="1200" dirty="0" smtClean="0"/>
            </a:lvl7pPr>
            <a:lvl8pPr>
              <a:defRPr sz="1200" dirty="0" smtClean="0"/>
            </a:lvl8pPr>
            <a:lvl9pPr>
              <a:defRPr sz="12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smtClean="0"/>
          </a:p>
        </p:txBody>
      </p:sp>
      <p:sp>
        <p:nvSpPr>
          <p:cNvPr id="22" name="Heading Left Top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399032"/>
            <a:ext cx="2587752" cy="36576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9pPr>
          </a:lstStyle>
          <a:p>
            <a:pPr lvl="0"/>
            <a:r>
              <a:rPr dirty="0" smtClean="0"/>
              <a:t>Heading 12 pt</a:t>
            </a:r>
          </a:p>
          <a:p>
            <a:pPr lvl="1"/>
            <a:r>
              <a:rPr dirty="0" smtClean="0"/>
              <a:t>Subheading 12 pt</a:t>
            </a:r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smtClean="0"/>
          </a:p>
        </p:txBody>
      </p:sp>
    </p:spTree>
    <p:extLst>
      <p:ext uri="{BB962C8B-B14F-4D97-AF65-F5344CB8AC3E}">
        <p14:creationId xmlns:p14="http://schemas.microsoft.com/office/powerpoint/2010/main" xmlns="" val="9460550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TP_Copyright"/>
          <p:cNvSpPr txBox="1">
            <a:spLocks/>
          </p:cNvSpPr>
          <p:nvPr userDrawn="1">
            <p:custDataLst>
              <p:tags r:id="rId1"/>
            </p:custDataLst>
          </p:nvPr>
        </p:nvSpPr>
        <p:spPr bwMode="gray">
          <a:xfrm>
            <a:off x="457219" y="6583680"/>
            <a:ext cx="655629" cy="107722"/>
          </a:xfrm>
          <a:prstGeom prst="rect">
            <a:avLst/>
          </a:prstGeom>
          <a:noFill/>
          <a:ln w="9525" cmpd="sng">
            <a:noFill/>
            <a:prstDash val="soli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lumMod val="10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9525" cmpd="sng">
                <a:solidFill>
                  <a:schemeClr val="tx1">
                    <a:lumMod val="10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rtlCol="0" anchor="b">
            <a:spAutoFit/>
          </a:bodyPr>
          <a:lstStyle/>
          <a:p>
            <a: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700" b="0" i="0" u="none" baseline="0" smtClean="0">
                <a:solidFill>
                  <a:schemeClr val="accent3"/>
                </a:solidFill>
                <a:latin typeface="+mn-lt"/>
                <a:ea typeface="+mn-ea"/>
              </a:rPr>
              <a:t>© Oliver Wyman</a:t>
            </a:r>
            <a:endParaRPr sz="700" b="0" i="0" u="none" baseline="0" dirty="0" smtClean="0">
              <a:solidFill>
                <a:schemeClr val="accent3"/>
              </a:solidFill>
              <a:latin typeface="+mn-lt"/>
              <a:ea typeface="+mn-ea"/>
            </a:endParaRPr>
          </a:p>
        </p:txBody>
      </p:sp>
      <p:sp>
        <p:nvSpPr>
          <p:cNvPr id="29" name="Heading Right Top"/>
          <p:cNvSpPr>
            <a:spLocks noGrp="1"/>
          </p:cNvSpPr>
          <p:nvPr>
            <p:ph type="body" sz="quarter" idx="15" hasCustomPrompt="1"/>
          </p:nvPr>
        </p:nvSpPr>
        <p:spPr>
          <a:xfrm>
            <a:off x="6556248" y="1399032"/>
            <a:ext cx="2587752" cy="36576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9pPr>
          </a:lstStyle>
          <a:p>
            <a:pPr lvl="0"/>
            <a:r>
              <a:rPr dirty="0" smtClean="0"/>
              <a:t>Heading 12 pt</a:t>
            </a:r>
          </a:p>
          <a:p>
            <a:pPr lvl="1"/>
            <a:r>
              <a:rPr dirty="0" smtClean="0"/>
              <a:t>Subheading 12 pt</a:t>
            </a:r>
          </a:p>
        </p:txBody>
      </p:sp>
      <p:sp>
        <p:nvSpPr>
          <p:cNvPr id="27" name="Heading Middle Top"/>
          <p:cNvSpPr>
            <a:spLocks noGrp="1"/>
          </p:cNvSpPr>
          <p:nvPr>
            <p:ph type="body" sz="quarter" idx="13" hasCustomPrompt="1"/>
          </p:nvPr>
        </p:nvSpPr>
        <p:spPr>
          <a:xfrm>
            <a:off x="3506724" y="1399032"/>
            <a:ext cx="2587752" cy="36576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9pPr>
          </a:lstStyle>
          <a:p>
            <a:pPr lvl="0"/>
            <a:r>
              <a:rPr dirty="0" smtClean="0"/>
              <a:t>Heading 12 pt</a:t>
            </a:r>
          </a:p>
          <a:p>
            <a:pPr lvl="1"/>
            <a:r>
              <a:rPr dirty="0" smtClean="0"/>
              <a:t>Subheading 12 pt</a:t>
            </a:r>
          </a:p>
        </p:txBody>
      </p:sp>
      <p:sp>
        <p:nvSpPr>
          <p:cNvPr id="22" name="Heading Left Top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399032"/>
            <a:ext cx="2587752" cy="36576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9pPr>
          </a:lstStyle>
          <a:p>
            <a:pPr lvl="0"/>
            <a:r>
              <a:rPr dirty="0" smtClean="0"/>
              <a:t>Heading 12 pt</a:t>
            </a:r>
          </a:p>
          <a:p>
            <a:pPr lvl="1"/>
            <a:r>
              <a:rPr dirty="0" smtClean="0"/>
              <a:t>Subheading 12 pt</a:t>
            </a:r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smtClean="0"/>
          </a:p>
        </p:txBody>
      </p:sp>
    </p:spTree>
    <p:extLst>
      <p:ext uri="{BB962C8B-B14F-4D97-AF65-F5344CB8AC3E}">
        <p14:creationId xmlns:p14="http://schemas.microsoft.com/office/powerpoint/2010/main" xmlns="" val="4628990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xt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TP_Copyright"/>
          <p:cNvSpPr txBox="1">
            <a:spLocks/>
          </p:cNvSpPr>
          <p:nvPr userDrawn="1">
            <p:custDataLst>
              <p:tags r:id="rId1"/>
            </p:custDataLst>
          </p:nvPr>
        </p:nvSpPr>
        <p:spPr bwMode="gray">
          <a:xfrm>
            <a:off x="457219" y="6583680"/>
            <a:ext cx="655629" cy="107722"/>
          </a:xfrm>
          <a:prstGeom prst="rect">
            <a:avLst/>
          </a:prstGeom>
          <a:noFill/>
          <a:ln w="9525" cmpd="sng">
            <a:noFill/>
            <a:prstDash val="soli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lumMod val="10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9525" cmpd="sng">
                <a:solidFill>
                  <a:schemeClr val="tx1">
                    <a:lumMod val="10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rtlCol="0" anchor="b">
            <a:spAutoFit/>
          </a:bodyPr>
          <a:lstStyle/>
          <a:p>
            <a: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700" b="0" i="0" u="none" baseline="0" smtClean="0">
                <a:solidFill>
                  <a:schemeClr val="accent3"/>
                </a:solidFill>
                <a:latin typeface="+mn-lt"/>
                <a:ea typeface="+mn-ea"/>
              </a:rPr>
              <a:t>© Oliver Wyman</a:t>
            </a:r>
            <a:endParaRPr sz="700" b="0" i="0" u="none" baseline="0" dirty="0" smtClean="0">
              <a:solidFill>
                <a:schemeClr val="accent3"/>
              </a:solidFill>
              <a:latin typeface="+mn-lt"/>
              <a:ea typeface="+mn-ea"/>
            </a:endParaRPr>
          </a:p>
        </p:txBody>
      </p:sp>
      <p:sp>
        <p:nvSpPr>
          <p:cNvPr id="25" name="Content Right Bottom"/>
          <p:cNvSpPr>
            <a:spLocks noGrp="1"/>
          </p:cNvSpPr>
          <p:nvPr>
            <p:ph sz="quarter" idx="26"/>
          </p:nvPr>
        </p:nvSpPr>
        <p:spPr>
          <a:xfrm>
            <a:off x="6556248" y="4005072"/>
            <a:ext cx="2587752" cy="2322576"/>
          </a:xfrm>
        </p:spPr>
        <p:txBody>
          <a:bodyPr vert="horz" lIns="0" tIns="0" rIns="0" bIns="0" rtlCol="0">
            <a:noAutofit/>
          </a:bodyPr>
          <a:lstStyle>
            <a:lvl1pPr marL="108000" indent="-108000">
              <a:spcBef>
                <a:spcPts val="600"/>
              </a:spcBef>
              <a:defRPr sz="1000" dirty="0" smtClean="0"/>
            </a:lvl1pPr>
            <a:lvl2pPr marL="216000" indent="-108000">
              <a:spcBef>
                <a:spcPts val="200"/>
              </a:spcBef>
              <a:defRPr sz="1000" dirty="0" smtClean="0"/>
            </a:lvl2pPr>
            <a:lvl3pPr marL="324000" indent="-108000">
              <a:spcBef>
                <a:spcPts val="200"/>
              </a:spcBef>
              <a:defRPr sz="1000" dirty="0" smtClean="0"/>
            </a:lvl3pPr>
            <a:lvl4pPr marL="432000" indent="-108000">
              <a:spcBef>
                <a:spcPts val="200"/>
              </a:spcBef>
              <a:defRPr sz="1000" dirty="0" smtClean="0"/>
            </a:lvl4pPr>
            <a:lvl5pPr marL="540000" indent="-108000">
              <a:spcBef>
                <a:spcPts val="200"/>
              </a:spcBef>
              <a:defRPr sz="1000" dirty="0" smtClean="0"/>
            </a:lvl5pPr>
            <a:lvl6pPr marL="648000" indent="-108000">
              <a:spcBef>
                <a:spcPts val="200"/>
              </a:spcBef>
              <a:defRPr sz="1000" dirty="0" smtClean="0"/>
            </a:lvl6pPr>
            <a:lvl7pPr marL="756000" indent="-108000">
              <a:spcBef>
                <a:spcPts val="200"/>
              </a:spcBef>
              <a:defRPr sz="1000" dirty="0" smtClean="0"/>
            </a:lvl7pPr>
            <a:lvl8pPr marL="864000" indent="-108000">
              <a:spcBef>
                <a:spcPts val="200"/>
              </a:spcBef>
              <a:defRPr sz="1000" dirty="0" smtClean="0"/>
            </a:lvl8pPr>
            <a:lvl9pPr marL="972000" indent="-108000">
              <a:spcBef>
                <a:spcPts val="200"/>
              </a:spcBef>
              <a:defRPr sz="10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23" name="Content Middle Bottom"/>
          <p:cNvSpPr>
            <a:spLocks noGrp="1"/>
          </p:cNvSpPr>
          <p:nvPr>
            <p:ph sz="quarter" idx="25"/>
          </p:nvPr>
        </p:nvSpPr>
        <p:spPr>
          <a:xfrm>
            <a:off x="3506724" y="4005072"/>
            <a:ext cx="2587752" cy="2322576"/>
          </a:xfrm>
        </p:spPr>
        <p:txBody>
          <a:bodyPr vert="horz" lIns="0" tIns="0" rIns="0" bIns="0" rtlCol="0">
            <a:noAutofit/>
          </a:bodyPr>
          <a:lstStyle>
            <a:lvl1pPr marL="108000" indent="-108000">
              <a:spcBef>
                <a:spcPts val="600"/>
              </a:spcBef>
              <a:defRPr sz="1000" dirty="0" smtClean="0"/>
            </a:lvl1pPr>
            <a:lvl2pPr marL="216000" indent="-108000">
              <a:spcBef>
                <a:spcPts val="200"/>
              </a:spcBef>
              <a:defRPr sz="1000" dirty="0" smtClean="0"/>
            </a:lvl2pPr>
            <a:lvl3pPr marL="324000" indent="-108000">
              <a:spcBef>
                <a:spcPts val="200"/>
              </a:spcBef>
              <a:defRPr sz="1000" dirty="0" smtClean="0"/>
            </a:lvl3pPr>
            <a:lvl4pPr marL="432000" indent="-108000">
              <a:spcBef>
                <a:spcPts val="200"/>
              </a:spcBef>
              <a:defRPr sz="1000" dirty="0" smtClean="0"/>
            </a:lvl4pPr>
            <a:lvl5pPr marL="540000" indent="-108000">
              <a:spcBef>
                <a:spcPts val="200"/>
              </a:spcBef>
              <a:defRPr sz="1000" dirty="0" smtClean="0"/>
            </a:lvl5pPr>
            <a:lvl6pPr marL="648000" indent="-108000">
              <a:spcBef>
                <a:spcPts val="200"/>
              </a:spcBef>
              <a:defRPr sz="1000" dirty="0" smtClean="0"/>
            </a:lvl6pPr>
            <a:lvl7pPr marL="756000" indent="-108000">
              <a:spcBef>
                <a:spcPts val="200"/>
              </a:spcBef>
              <a:defRPr sz="1000" dirty="0" smtClean="0"/>
            </a:lvl7pPr>
            <a:lvl8pPr marL="864000" indent="-108000">
              <a:spcBef>
                <a:spcPts val="200"/>
              </a:spcBef>
              <a:defRPr sz="1000" dirty="0" smtClean="0"/>
            </a:lvl8pPr>
            <a:lvl9pPr marL="972000" indent="-108000">
              <a:spcBef>
                <a:spcPts val="200"/>
              </a:spcBef>
              <a:defRPr sz="10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21" name="Content Left Bottom"/>
          <p:cNvSpPr>
            <a:spLocks noGrp="1"/>
          </p:cNvSpPr>
          <p:nvPr>
            <p:ph sz="quarter" idx="24"/>
          </p:nvPr>
        </p:nvSpPr>
        <p:spPr>
          <a:xfrm>
            <a:off x="457200" y="4005072"/>
            <a:ext cx="2587752" cy="2322576"/>
          </a:xfrm>
        </p:spPr>
        <p:txBody>
          <a:bodyPr vert="horz" lIns="0" tIns="0" rIns="0" bIns="0" rtlCol="0">
            <a:noAutofit/>
          </a:bodyPr>
          <a:lstStyle>
            <a:lvl1pPr marL="108000" indent="-108000">
              <a:spcBef>
                <a:spcPts val="600"/>
              </a:spcBef>
              <a:defRPr sz="1000" dirty="0" smtClean="0"/>
            </a:lvl1pPr>
            <a:lvl2pPr marL="216000" indent="-108000">
              <a:spcBef>
                <a:spcPts val="200"/>
              </a:spcBef>
              <a:defRPr sz="1000" dirty="0" smtClean="0"/>
            </a:lvl2pPr>
            <a:lvl3pPr marL="324000" indent="-108000">
              <a:spcBef>
                <a:spcPts val="200"/>
              </a:spcBef>
              <a:defRPr sz="1000" dirty="0" smtClean="0"/>
            </a:lvl3pPr>
            <a:lvl4pPr marL="432000" indent="-108000">
              <a:spcBef>
                <a:spcPts val="200"/>
              </a:spcBef>
              <a:defRPr sz="1000" dirty="0" smtClean="0"/>
            </a:lvl4pPr>
            <a:lvl5pPr marL="540000" indent="-108000">
              <a:spcBef>
                <a:spcPts val="200"/>
              </a:spcBef>
              <a:defRPr sz="1000" dirty="0" smtClean="0"/>
            </a:lvl5pPr>
            <a:lvl6pPr marL="648000" indent="-108000">
              <a:spcBef>
                <a:spcPts val="200"/>
              </a:spcBef>
              <a:defRPr sz="1000" dirty="0" smtClean="0"/>
            </a:lvl6pPr>
            <a:lvl7pPr marL="756000" indent="-108000">
              <a:spcBef>
                <a:spcPts val="200"/>
              </a:spcBef>
              <a:defRPr sz="1000" dirty="0" smtClean="0"/>
            </a:lvl7pPr>
            <a:lvl8pPr marL="864000" indent="-108000">
              <a:spcBef>
                <a:spcPts val="200"/>
              </a:spcBef>
              <a:defRPr sz="1000" dirty="0" smtClean="0"/>
            </a:lvl8pPr>
            <a:lvl9pPr marL="972000" indent="-108000">
              <a:spcBef>
                <a:spcPts val="200"/>
              </a:spcBef>
              <a:defRPr sz="10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20" name="Content Right Top"/>
          <p:cNvSpPr>
            <a:spLocks noGrp="1"/>
          </p:cNvSpPr>
          <p:nvPr>
            <p:ph sz="quarter" idx="23"/>
          </p:nvPr>
        </p:nvSpPr>
        <p:spPr>
          <a:xfrm>
            <a:off x="6556248" y="1399032"/>
            <a:ext cx="2587752" cy="2322576"/>
          </a:xfrm>
        </p:spPr>
        <p:txBody>
          <a:bodyPr vert="horz" lIns="0" tIns="0" rIns="0" bIns="0" rtlCol="0">
            <a:noAutofit/>
          </a:bodyPr>
          <a:lstStyle>
            <a:lvl1pPr marL="108000" indent="-108000">
              <a:spcBef>
                <a:spcPts val="600"/>
              </a:spcBef>
              <a:defRPr sz="1000" dirty="0" smtClean="0"/>
            </a:lvl1pPr>
            <a:lvl2pPr marL="216000" indent="-108000">
              <a:spcBef>
                <a:spcPts val="200"/>
              </a:spcBef>
              <a:defRPr sz="1000" dirty="0" smtClean="0"/>
            </a:lvl2pPr>
            <a:lvl3pPr marL="324000" indent="-108000">
              <a:spcBef>
                <a:spcPts val="200"/>
              </a:spcBef>
              <a:defRPr sz="1000" dirty="0" smtClean="0"/>
            </a:lvl3pPr>
            <a:lvl4pPr marL="432000" indent="-108000">
              <a:spcBef>
                <a:spcPts val="200"/>
              </a:spcBef>
              <a:defRPr sz="1000" dirty="0" smtClean="0"/>
            </a:lvl4pPr>
            <a:lvl5pPr marL="540000" indent="-108000">
              <a:spcBef>
                <a:spcPts val="200"/>
              </a:spcBef>
              <a:defRPr sz="1000" dirty="0" smtClean="0"/>
            </a:lvl5pPr>
            <a:lvl6pPr marL="648000" indent="-108000">
              <a:spcBef>
                <a:spcPts val="200"/>
              </a:spcBef>
              <a:defRPr sz="1000" dirty="0" smtClean="0"/>
            </a:lvl6pPr>
            <a:lvl7pPr marL="756000" indent="-108000">
              <a:spcBef>
                <a:spcPts val="200"/>
              </a:spcBef>
              <a:defRPr sz="1000" dirty="0" smtClean="0"/>
            </a:lvl7pPr>
            <a:lvl8pPr marL="864000" indent="-108000">
              <a:spcBef>
                <a:spcPts val="200"/>
              </a:spcBef>
              <a:defRPr sz="1000" dirty="0" smtClean="0"/>
            </a:lvl8pPr>
            <a:lvl9pPr marL="972000" indent="-108000">
              <a:spcBef>
                <a:spcPts val="200"/>
              </a:spcBef>
              <a:defRPr sz="10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19" name="Content Middle Top"/>
          <p:cNvSpPr>
            <a:spLocks noGrp="1"/>
          </p:cNvSpPr>
          <p:nvPr>
            <p:ph sz="quarter" idx="22"/>
          </p:nvPr>
        </p:nvSpPr>
        <p:spPr>
          <a:xfrm>
            <a:off x="3506724" y="1399032"/>
            <a:ext cx="2587752" cy="2322576"/>
          </a:xfrm>
        </p:spPr>
        <p:txBody>
          <a:bodyPr vert="horz" lIns="0" tIns="0" rIns="0" bIns="0" rtlCol="0">
            <a:noAutofit/>
          </a:bodyPr>
          <a:lstStyle>
            <a:lvl1pPr marL="108000" indent="-108000">
              <a:spcBef>
                <a:spcPts val="600"/>
              </a:spcBef>
              <a:defRPr sz="1000" dirty="0" smtClean="0"/>
            </a:lvl1pPr>
            <a:lvl2pPr marL="216000" indent="-108000">
              <a:spcBef>
                <a:spcPts val="200"/>
              </a:spcBef>
              <a:defRPr sz="1000" dirty="0" smtClean="0"/>
            </a:lvl2pPr>
            <a:lvl3pPr marL="324000" indent="-108000">
              <a:spcBef>
                <a:spcPts val="200"/>
              </a:spcBef>
              <a:defRPr sz="1000" dirty="0" smtClean="0"/>
            </a:lvl3pPr>
            <a:lvl4pPr marL="432000" indent="-108000">
              <a:spcBef>
                <a:spcPts val="200"/>
              </a:spcBef>
              <a:defRPr sz="1000" dirty="0" smtClean="0"/>
            </a:lvl4pPr>
            <a:lvl5pPr marL="540000" indent="-108000">
              <a:spcBef>
                <a:spcPts val="200"/>
              </a:spcBef>
              <a:defRPr sz="1000" dirty="0" smtClean="0"/>
            </a:lvl5pPr>
            <a:lvl6pPr marL="648000" indent="-108000">
              <a:spcBef>
                <a:spcPts val="200"/>
              </a:spcBef>
              <a:defRPr sz="1000" dirty="0" smtClean="0"/>
            </a:lvl6pPr>
            <a:lvl7pPr marL="756000" indent="-108000">
              <a:spcBef>
                <a:spcPts val="200"/>
              </a:spcBef>
              <a:defRPr sz="1000" dirty="0" smtClean="0"/>
            </a:lvl7pPr>
            <a:lvl8pPr marL="864000" indent="-108000">
              <a:spcBef>
                <a:spcPts val="200"/>
              </a:spcBef>
              <a:defRPr sz="1000" dirty="0" smtClean="0"/>
            </a:lvl8pPr>
            <a:lvl9pPr marL="972000" indent="-108000">
              <a:spcBef>
                <a:spcPts val="200"/>
              </a:spcBef>
              <a:defRPr sz="10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24" name="Content Left Top"/>
          <p:cNvSpPr>
            <a:spLocks noGrp="1"/>
          </p:cNvSpPr>
          <p:nvPr>
            <p:ph sz="quarter" idx="11"/>
          </p:nvPr>
        </p:nvSpPr>
        <p:spPr>
          <a:xfrm>
            <a:off x="457200" y="1399032"/>
            <a:ext cx="2587752" cy="2322576"/>
          </a:xfrm>
        </p:spPr>
        <p:txBody>
          <a:bodyPr vert="horz" lIns="0" tIns="0" rIns="0" bIns="0" rtlCol="0">
            <a:noAutofit/>
          </a:bodyPr>
          <a:lstStyle>
            <a:lvl1pPr marL="108000" indent="-108000">
              <a:spcBef>
                <a:spcPts val="600"/>
              </a:spcBef>
              <a:defRPr sz="1000" dirty="0" smtClean="0"/>
            </a:lvl1pPr>
            <a:lvl2pPr marL="216000" indent="-108000">
              <a:spcBef>
                <a:spcPts val="200"/>
              </a:spcBef>
              <a:defRPr sz="1000" dirty="0" smtClean="0"/>
            </a:lvl2pPr>
            <a:lvl3pPr marL="324000" indent="-108000">
              <a:spcBef>
                <a:spcPts val="200"/>
              </a:spcBef>
              <a:defRPr sz="1000" dirty="0" smtClean="0"/>
            </a:lvl3pPr>
            <a:lvl4pPr marL="432000" indent="-108000">
              <a:spcBef>
                <a:spcPts val="200"/>
              </a:spcBef>
              <a:defRPr sz="1000" dirty="0" smtClean="0"/>
            </a:lvl4pPr>
            <a:lvl5pPr marL="540000" indent="-108000">
              <a:spcBef>
                <a:spcPts val="200"/>
              </a:spcBef>
              <a:defRPr sz="1000" dirty="0" smtClean="0"/>
            </a:lvl5pPr>
            <a:lvl6pPr marL="648000" indent="-108000">
              <a:spcBef>
                <a:spcPts val="200"/>
              </a:spcBef>
              <a:defRPr sz="1000" dirty="0" smtClean="0"/>
            </a:lvl6pPr>
            <a:lvl7pPr marL="756000" indent="-108000">
              <a:spcBef>
                <a:spcPts val="200"/>
              </a:spcBef>
              <a:defRPr sz="1000" dirty="0" smtClean="0"/>
            </a:lvl7pPr>
            <a:lvl8pPr marL="864000" indent="-108000">
              <a:spcBef>
                <a:spcPts val="200"/>
              </a:spcBef>
              <a:defRPr sz="1000" dirty="0" smtClean="0"/>
            </a:lvl8pPr>
            <a:lvl9pPr marL="972000" indent="-108000">
              <a:spcBef>
                <a:spcPts val="200"/>
              </a:spcBef>
              <a:defRPr sz="10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smtClean="0"/>
          </a:p>
        </p:txBody>
      </p:sp>
    </p:spTree>
    <p:extLst>
      <p:ext uri="{BB962C8B-B14F-4D97-AF65-F5344CB8AC3E}">
        <p14:creationId xmlns:p14="http://schemas.microsoft.com/office/powerpoint/2010/main" xmlns="" val="3768045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xtboxes with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TP_Copyright"/>
          <p:cNvSpPr txBox="1">
            <a:spLocks/>
          </p:cNvSpPr>
          <p:nvPr userDrawn="1">
            <p:custDataLst>
              <p:tags r:id="rId1"/>
            </p:custDataLst>
          </p:nvPr>
        </p:nvSpPr>
        <p:spPr bwMode="gray">
          <a:xfrm>
            <a:off x="457219" y="6583680"/>
            <a:ext cx="655629" cy="107722"/>
          </a:xfrm>
          <a:prstGeom prst="rect">
            <a:avLst/>
          </a:prstGeom>
          <a:noFill/>
          <a:ln w="9525" cmpd="sng">
            <a:noFill/>
            <a:prstDash val="soli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lumMod val="10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9525" cmpd="sng">
                <a:solidFill>
                  <a:schemeClr val="tx1">
                    <a:lumMod val="10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rtlCol="0" anchor="b">
            <a:spAutoFit/>
          </a:bodyPr>
          <a:lstStyle/>
          <a:p>
            <a: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700" b="0" i="0" u="none" baseline="0" smtClean="0">
                <a:solidFill>
                  <a:schemeClr val="accent3"/>
                </a:solidFill>
                <a:latin typeface="+mn-lt"/>
                <a:ea typeface="+mn-ea"/>
              </a:rPr>
              <a:t>© Oliver Wyman</a:t>
            </a:r>
            <a:endParaRPr sz="700" b="0" i="0" u="none" baseline="0" dirty="0" smtClean="0">
              <a:solidFill>
                <a:schemeClr val="accent3"/>
              </a:solidFill>
              <a:latin typeface="+mn-lt"/>
              <a:ea typeface="+mn-ea"/>
            </a:endParaRPr>
          </a:p>
        </p:txBody>
      </p:sp>
      <p:sp>
        <p:nvSpPr>
          <p:cNvPr id="25" name="Content Right Bottom"/>
          <p:cNvSpPr>
            <a:spLocks noGrp="1"/>
          </p:cNvSpPr>
          <p:nvPr>
            <p:ph sz="quarter" idx="26"/>
          </p:nvPr>
        </p:nvSpPr>
        <p:spPr>
          <a:xfrm>
            <a:off x="6556248" y="4489704"/>
            <a:ext cx="2587752" cy="1837944"/>
          </a:xfrm>
        </p:spPr>
        <p:txBody>
          <a:bodyPr vert="horz" lIns="0" tIns="0" rIns="0" bIns="0" rtlCol="0">
            <a:noAutofit/>
          </a:bodyPr>
          <a:lstStyle>
            <a:lvl1pPr marL="108000" indent="-108000">
              <a:spcBef>
                <a:spcPts val="600"/>
              </a:spcBef>
              <a:defRPr sz="1000" dirty="0" smtClean="0"/>
            </a:lvl1pPr>
            <a:lvl2pPr marL="216000" indent="-108000">
              <a:spcBef>
                <a:spcPts val="200"/>
              </a:spcBef>
              <a:defRPr sz="1000" dirty="0" smtClean="0"/>
            </a:lvl2pPr>
            <a:lvl3pPr marL="324000" indent="-108000">
              <a:spcBef>
                <a:spcPts val="200"/>
              </a:spcBef>
              <a:defRPr sz="1000" dirty="0" smtClean="0"/>
            </a:lvl3pPr>
            <a:lvl4pPr marL="432000" indent="-108000">
              <a:spcBef>
                <a:spcPts val="200"/>
              </a:spcBef>
              <a:defRPr sz="1000" dirty="0" smtClean="0"/>
            </a:lvl4pPr>
            <a:lvl5pPr marL="540000" indent="-108000">
              <a:spcBef>
                <a:spcPts val="200"/>
              </a:spcBef>
              <a:defRPr sz="1000" dirty="0" smtClean="0"/>
            </a:lvl5pPr>
            <a:lvl6pPr marL="648000" indent="-108000">
              <a:spcBef>
                <a:spcPts val="200"/>
              </a:spcBef>
              <a:defRPr sz="1000" dirty="0" smtClean="0"/>
            </a:lvl6pPr>
            <a:lvl7pPr marL="756000" indent="-108000">
              <a:spcBef>
                <a:spcPts val="200"/>
              </a:spcBef>
              <a:defRPr sz="1000" dirty="0" smtClean="0"/>
            </a:lvl7pPr>
            <a:lvl8pPr marL="864000" indent="-108000">
              <a:spcBef>
                <a:spcPts val="200"/>
              </a:spcBef>
              <a:defRPr sz="1000" dirty="0" smtClean="0"/>
            </a:lvl8pPr>
            <a:lvl9pPr marL="972000" indent="-108000">
              <a:spcBef>
                <a:spcPts val="200"/>
              </a:spcBef>
              <a:defRPr sz="10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35" name="Heading Right Bottom"/>
          <p:cNvSpPr>
            <a:spLocks noGrp="1"/>
          </p:cNvSpPr>
          <p:nvPr>
            <p:ph type="body" sz="quarter" idx="21" hasCustomPrompt="1"/>
          </p:nvPr>
        </p:nvSpPr>
        <p:spPr>
          <a:xfrm>
            <a:off x="6556248" y="4005072"/>
            <a:ext cx="2587752" cy="301752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9pPr>
          </a:lstStyle>
          <a:p>
            <a:pPr lvl="0"/>
            <a:r>
              <a:rPr dirty="0" smtClean="0"/>
              <a:t>Heading 10 pt</a:t>
            </a:r>
          </a:p>
          <a:p>
            <a:pPr lvl="1"/>
            <a:r>
              <a:rPr dirty="0" smtClean="0"/>
              <a:t>Subheading 10 pt</a:t>
            </a:r>
          </a:p>
        </p:txBody>
      </p:sp>
      <p:sp>
        <p:nvSpPr>
          <p:cNvPr id="23" name="Content Middle Bottom"/>
          <p:cNvSpPr>
            <a:spLocks noGrp="1"/>
          </p:cNvSpPr>
          <p:nvPr>
            <p:ph sz="quarter" idx="25"/>
          </p:nvPr>
        </p:nvSpPr>
        <p:spPr>
          <a:xfrm>
            <a:off x="3506724" y="4489704"/>
            <a:ext cx="2587752" cy="1837944"/>
          </a:xfrm>
        </p:spPr>
        <p:txBody>
          <a:bodyPr vert="horz" lIns="0" tIns="0" rIns="0" bIns="0" rtlCol="0">
            <a:noAutofit/>
          </a:bodyPr>
          <a:lstStyle>
            <a:lvl1pPr marL="108000" indent="-108000">
              <a:spcBef>
                <a:spcPts val="600"/>
              </a:spcBef>
              <a:defRPr sz="1000" dirty="0" smtClean="0"/>
            </a:lvl1pPr>
            <a:lvl2pPr marL="216000" indent="-108000">
              <a:spcBef>
                <a:spcPts val="200"/>
              </a:spcBef>
              <a:defRPr sz="1000" dirty="0" smtClean="0"/>
            </a:lvl2pPr>
            <a:lvl3pPr marL="324000" indent="-108000">
              <a:spcBef>
                <a:spcPts val="200"/>
              </a:spcBef>
              <a:defRPr sz="1000" dirty="0" smtClean="0"/>
            </a:lvl3pPr>
            <a:lvl4pPr marL="432000" indent="-108000">
              <a:spcBef>
                <a:spcPts val="200"/>
              </a:spcBef>
              <a:defRPr sz="1000" dirty="0" smtClean="0"/>
            </a:lvl4pPr>
            <a:lvl5pPr marL="540000" indent="-108000">
              <a:spcBef>
                <a:spcPts val="200"/>
              </a:spcBef>
              <a:defRPr sz="1000" dirty="0" smtClean="0"/>
            </a:lvl5pPr>
            <a:lvl6pPr marL="648000" indent="-108000">
              <a:spcBef>
                <a:spcPts val="200"/>
              </a:spcBef>
              <a:defRPr sz="1000" dirty="0" smtClean="0"/>
            </a:lvl6pPr>
            <a:lvl7pPr marL="756000" indent="-108000">
              <a:spcBef>
                <a:spcPts val="200"/>
              </a:spcBef>
              <a:defRPr sz="1000" dirty="0" smtClean="0"/>
            </a:lvl7pPr>
            <a:lvl8pPr marL="864000" indent="-108000">
              <a:spcBef>
                <a:spcPts val="200"/>
              </a:spcBef>
              <a:defRPr sz="1000" dirty="0" smtClean="0"/>
            </a:lvl8pPr>
            <a:lvl9pPr marL="972000" indent="-108000">
              <a:spcBef>
                <a:spcPts val="200"/>
              </a:spcBef>
              <a:defRPr sz="10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33" name="Heading Middle Bottom"/>
          <p:cNvSpPr>
            <a:spLocks noGrp="1"/>
          </p:cNvSpPr>
          <p:nvPr>
            <p:ph type="body" sz="quarter" idx="19" hasCustomPrompt="1"/>
          </p:nvPr>
        </p:nvSpPr>
        <p:spPr>
          <a:xfrm>
            <a:off x="3506724" y="4005072"/>
            <a:ext cx="2587752" cy="301752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9pPr>
          </a:lstStyle>
          <a:p>
            <a:pPr lvl="0"/>
            <a:r>
              <a:rPr dirty="0" smtClean="0"/>
              <a:t>Heading 10 pt</a:t>
            </a:r>
          </a:p>
          <a:p>
            <a:pPr lvl="1"/>
            <a:r>
              <a:rPr dirty="0" smtClean="0"/>
              <a:t>Subheading 10 pt</a:t>
            </a:r>
          </a:p>
        </p:txBody>
      </p:sp>
      <p:sp>
        <p:nvSpPr>
          <p:cNvPr id="21" name="Content Left Bottom"/>
          <p:cNvSpPr>
            <a:spLocks noGrp="1"/>
          </p:cNvSpPr>
          <p:nvPr>
            <p:ph sz="quarter" idx="24"/>
          </p:nvPr>
        </p:nvSpPr>
        <p:spPr>
          <a:xfrm>
            <a:off x="457200" y="4489704"/>
            <a:ext cx="2587752" cy="1837944"/>
          </a:xfrm>
        </p:spPr>
        <p:txBody>
          <a:bodyPr vert="horz" lIns="0" tIns="0" rIns="0" bIns="0" rtlCol="0">
            <a:noAutofit/>
          </a:bodyPr>
          <a:lstStyle>
            <a:lvl1pPr marL="108000" indent="-108000">
              <a:spcBef>
                <a:spcPts val="600"/>
              </a:spcBef>
              <a:defRPr sz="1000" dirty="0" smtClean="0"/>
            </a:lvl1pPr>
            <a:lvl2pPr marL="216000" indent="-108000">
              <a:spcBef>
                <a:spcPts val="200"/>
              </a:spcBef>
              <a:defRPr sz="1000" dirty="0" smtClean="0"/>
            </a:lvl2pPr>
            <a:lvl3pPr marL="324000" indent="-108000">
              <a:spcBef>
                <a:spcPts val="200"/>
              </a:spcBef>
              <a:defRPr sz="1000" dirty="0" smtClean="0"/>
            </a:lvl3pPr>
            <a:lvl4pPr marL="432000" indent="-108000">
              <a:spcBef>
                <a:spcPts val="200"/>
              </a:spcBef>
              <a:defRPr sz="1000" dirty="0" smtClean="0"/>
            </a:lvl4pPr>
            <a:lvl5pPr marL="540000" indent="-108000">
              <a:spcBef>
                <a:spcPts val="200"/>
              </a:spcBef>
              <a:defRPr sz="1000" dirty="0" smtClean="0"/>
            </a:lvl5pPr>
            <a:lvl6pPr marL="648000" indent="-108000">
              <a:spcBef>
                <a:spcPts val="200"/>
              </a:spcBef>
              <a:defRPr sz="1000" dirty="0" smtClean="0"/>
            </a:lvl6pPr>
            <a:lvl7pPr marL="756000" indent="-108000">
              <a:spcBef>
                <a:spcPts val="200"/>
              </a:spcBef>
              <a:defRPr sz="1000" dirty="0" smtClean="0"/>
            </a:lvl7pPr>
            <a:lvl8pPr marL="864000" indent="-108000">
              <a:spcBef>
                <a:spcPts val="200"/>
              </a:spcBef>
              <a:defRPr sz="1000" dirty="0" smtClean="0"/>
            </a:lvl8pPr>
            <a:lvl9pPr marL="972000" indent="-108000">
              <a:spcBef>
                <a:spcPts val="200"/>
              </a:spcBef>
              <a:defRPr sz="10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31" name="Heading Left Bottom"/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4005072"/>
            <a:ext cx="2587752" cy="301752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9pPr>
          </a:lstStyle>
          <a:p>
            <a:pPr lvl="0"/>
            <a:r>
              <a:rPr dirty="0" smtClean="0"/>
              <a:t>Heading 10 pt</a:t>
            </a:r>
          </a:p>
          <a:p>
            <a:pPr lvl="1"/>
            <a:r>
              <a:rPr dirty="0" smtClean="0"/>
              <a:t>Subheading 10 pt</a:t>
            </a:r>
          </a:p>
        </p:txBody>
      </p:sp>
      <p:sp>
        <p:nvSpPr>
          <p:cNvPr id="20" name="Content Right Top"/>
          <p:cNvSpPr>
            <a:spLocks noGrp="1"/>
          </p:cNvSpPr>
          <p:nvPr>
            <p:ph sz="quarter" idx="23"/>
          </p:nvPr>
        </p:nvSpPr>
        <p:spPr>
          <a:xfrm>
            <a:off x="6556248" y="1883664"/>
            <a:ext cx="2587752" cy="1837944"/>
          </a:xfrm>
        </p:spPr>
        <p:txBody>
          <a:bodyPr vert="horz" lIns="0" tIns="0" rIns="0" bIns="0" rtlCol="0">
            <a:noAutofit/>
          </a:bodyPr>
          <a:lstStyle>
            <a:lvl1pPr marL="108000" indent="-108000">
              <a:spcBef>
                <a:spcPts val="600"/>
              </a:spcBef>
              <a:defRPr sz="1000" dirty="0" smtClean="0"/>
            </a:lvl1pPr>
            <a:lvl2pPr marL="216000" indent="-108000">
              <a:spcBef>
                <a:spcPts val="200"/>
              </a:spcBef>
              <a:defRPr sz="1000" dirty="0" smtClean="0"/>
            </a:lvl2pPr>
            <a:lvl3pPr marL="324000" indent="-108000">
              <a:spcBef>
                <a:spcPts val="200"/>
              </a:spcBef>
              <a:defRPr sz="1000" dirty="0" smtClean="0"/>
            </a:lvl3pPr>
            <a:lvl4pPr marL="432000" indent="-108000">
              <a:spcBef>
                <a:spcPts val="200"/>
              </a:spcBef>
              <a:defRPr sz="1000" dirty="0" smtClean="0"/>
            </a:lvl4pPr>
            <a:lvl5pPr marL="540000" indent="-108000">
              <a:spcBef>
                <a:spcPts val="200"/>
              </a:spcBef>
              <a:defRPr sz="1000" dirty="0" smtClean="0"/>
            </a:lvl5pPr>
            <a:lvl6pPr marL="648000" indent="-108000">
              <a:spcBef>
                <a:spcPts val="200"/>
              </a:spcBef>
              <a:defRPr sz="1000" dirty="0" smtClean="0"/>
            </a:lvl6pPr>
            <a:lvl7pPr marL="756000" indent="-108000">
              <a:spcBef>
                <a:spcPts val="200"/>
              </a:spcBef>
              <a:defRPr sz="1000" dirty="0" smtClean="0"/>
            </a:lvl7pPr>
            <a:lvl8pPr marL="864000" indent="-108000">
              <a:spcBef>
                <a:spcPts val="200"/>
              </a:spcBef>
              <a:defRPr sz="1000" dirty="0" smtClean="0"/>
            </a:lvl8pPr>
            <a:lvl9pPr marL="972000" indent="-108000">
              <a:spcBef>
                <a:spcPts val="200"/>
              </a:spcBef>
              <a:defRPr sz="10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29" name="Heading Right Top"/>
          <p:cNvSpPr>
            <a:spLocks noGrp="1"/>
          </p:cNvSpPr>
          <p:nvPr>
            <p:ph type="body" sz="quarter" idx="15" hasCustomPrompt="1"/>
          </p:nvPr>
        </p:nvSpPr>
        <p:spPr>
          <a:xfrm>
            <a:off x="6556248" y="1399032"/>
            <a:ext cx="2587752" cy="301752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9pPr>
          </a:lstStyle>
          <a:p>
            <a:pPr lvl="0"/>
            <a:r>
              <a:rPr dirty="0" smtClean="0"/>
              <a:t>Heading 10 pt</a:t>
            </a:r>
          </a:p>
          <a:p>
            <a:pPr lvl="1"/>
            <a:r>
              <a:rPr dirty="0" smtClean="0"/>
              <a:t>Subheading 10 pt</a:t>
            </a:r>
          </a:p>
        </p:txBody>
      </p:sp>
      <p:sp>
        <p:nvSpPr>
          <p:cNvPr id="19" name="Content Middle Top"/>
          <p:cNvSpPr>
            <a:spLocks noGrp="1"/>
          </p:cNvSpPr>
          <p:nvPr>
            <p:ph sz="quarter" idx="22"/>
          </p:nvPr>
        </p:nvSpPr>
        <p:spPr>
          <a:xfrm>
            <a:off x="3506724" y="1883664"/>
            <a:ext cx="2587752" cy="1837944"/>
          </a:xfrm>
        </p:spPr>
        <p:txBody>
          <a:bodyPr vert="horz" lIns="0" tIns="0" rIns="0" bIns="0" rtlCol="0">
            <a:noAutofit/>
          </a:bodyPr>
          <a:lstStyle>
            <a:lvl1pPr marL="108000" indent="-108000">
              <a:spcBef>
                <a:spcPts val="600"/>
              </a:spcBef>
              <a:defRPr sz="1000" dirty="0" smtClean="0"/>
            </a:lvl1pPr>
            <a:lvl2pPr marL="216000" indent="-108000">
              <a:spcBef>
                <a:spcPts val="200"/>
              </a:spcBef>
              <a:defRPr sz="1000" dirty="0" smtClean="0"/>
            </a:lvl2pPr>
            <a:lvl3pPr marL="324000" indent="-108000">
              <a:spcBef>
                <a:spcPts val="200"/>
              </a:spcBef>
              <a:defRPr sz="1000" dirty="0" smtClean="0"/>
            </a:lvl3pPr>
            <a:lvl4pPr marL="432000" indent="-108000">
              <a:spcBef>
                <a:spcPts val="200"/>
              </a:spcBef>
              <a:defRPr sz="1000" dirty="0" smtClean="0"/>
            </a:lvl4pPr>
            <a:lvl5pPr marL="540000" indent="-108000">
              <a:spcBef>
                <a:spcPts val="200"/>
              </a:spcBef>
              <a:defRPr sz="1000" dirty="0" smtClean="0"/>
            </a:lvl5pPr>
            <a:lvl6pPr marL="648000" indent="-108000">
              <a:spcBef>
                <a:spcPts val="200"/>
              </a:spcBef>
              <a:defRPr sz="1000" dirty="0" smtClean="0"/>
            </a:lvl6pPr>
            <a:lvl7pPr marL="756000" indent="-108000">
              <a:spcBef>
                <a:spcPts val="200"/>
              </a:spcBef>
              <a:defRPr sz="1000" dirty="0" smtClean="0"/>
            </a:lvl7pPr>
            <a:lvl8pPr marL="864000" indent="-108000">
              <a:spcBef>
                <a:spcPts val="200"/>
              </a:spcBef>
              <a:defRPr sz="1000" dirty="0" smtClean="0"/>
            </a:lvl8pPr>
            <a:lvl9pPr marL="972000" indent="-108000">
              <a:spcBef>
                <a:spcPts val="200"/>
              </a:spcBef>
              <a:defRPr sz="10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27" name="Heading Middle Top"/>
          <p:cNvSpPr>
            <a:spLocks noGrp="1"/>
          </p:cNvSpPr>
          <p:nvPr>
            <p:ph type="body" sz="quarter" idx="13" hasCustomPrompt="1"/>
          </p:nvPr>
        </p:nvSpPr>
        <p:spPr>
          <a:xfrm>
            <a:off x="3506724" y="1399032"/>
            <a:ext cx="2587752" cy="301752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9pPr>
          </a:lstStyle>
          <a:p>
            <a:pPr lvl="0"/>
            <a:r>
              <a:rPr dirty="0" smtClean="0"/>
              <a:t>Heading 10 pt</a:t>
            </a:r>
          </a:p>
          <a:p>
            <a:pPr lvl="1"/>
            <a:r>
              <a:rPr dirty="0" smtClean="0"/>
              <a:t>Subheading 10 pt</a:t>
            </a:r>
          </a:p>
        </p:txBody>
      </p:sp>
      <p:sp>
        <p:nvSpPr>
          <p:cNvPr id="24" name="Content Left Top"/>
          <p:cNvSpPr>
            <a:spLocks noGrp="1"/>
          </p:cNvSpPr>
          <p:nvPr>
            <p:ph sz="quarter" idx="11"/>
          </p:nvPr>
        </p:nvSpPr>
        <p:spPr>
          <a:xfrm>
            <a:off x="457200" y="1883664"/>
            <a:ext cx="2587752" cy="1837944"/>
          </a:xfrm>
        </p:spPr>
        <p:txBody>
          <a:bodyPr vert="horz" lIns="0" tIns="0" rIns="0" bIns="0" rtlCol="0">
            <a:noAutofit/>
          </a:bodyPr>
          <a:lstStyle>
            <a:lvl1pPr marL="108000" indent="-108000">
              <a:spcBef>
                <a:spcPts val="600"/>
              </a:spcBef>
              <a:defRPr sz="1000" dirty="0" smtClean="0"/>
            </a:lvl1pPr>
            <a:lvl2pPr marL="216000" indent="-108000">
              <a:spcBef>
                <a:spcPts val="200"/>
              </a:spcBef>
              <a:defRPr sz="1000" dirty="0" smtClean="0"/>
            </a:lvl2pPr>
            <a:lvl3pPr marL="324000" indent="-108000">
              <a:spcBef>
                <a:spcPts val="200"/>
              </a:spcBef>
              <a:defRPr sz="1000" dirty="0" smtClean="0"/>
            </a:lvl3pPr>
            <a:lvl4pPr marL="432000" indent="-108000">
              <a:spcBef>
                <a:spcPts val="200"/>
              </a:spcBef>
              <a:defRPr sz="1000" dirty="0" smtClean="0"/>
            </a:lvl4pPr>
            <a:lvl5pPr marL="540000" indent="-108000">
              <a:spcBef>
                <a:spcPts val="200"/>
              </a:spcBef>
              <a:defRPr sz="1000" dirty="0" smtClean="0"/>
            </a:lvl5pPr>
            <a:lvl6pPr marL="648000" indent="-108000">
              <a:spcBef>
                <a:spcPts val="200"/>
              </a:spcBef>
              <a:defRPr sz="1000" dirty="0" smtClean="0"/>
            </a:lvl6pPr>
            <a:lvl7pPr marL="756000" indent="-108000">
              <a:spcBef>
                <a:spcPts val="200"/>
              </a:spcBef>
              <a:defRPr sz="1000" dirty="0" smtClean="0"/>
            </a:lvl7pPr>
            <a:lvl8pPr marL="864000" indent="-108000">
              <a:spcBef>
                <a:spcPts val="200"/>
              </a:spcBef>
              <a:defRPr sz="1000" dirty="0" smtClean="0"/>
            </a:lvl8pPr>
            <a:lvl9pPr marL="972000" indent="-108000">
              <a:spcBef>
                <a:spcPts val="200"/>
              </a:spcBef>
              <a:defRPr sz="10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22" name="Heading Left Top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399032"/>
            <a:ext cx="2587752" cy="301752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9pPr>
          </a:lstStyle>
          <a:p>
            <a:pPr lvl="0"/>
            <a:r>
              <a:rPr dirty="0" smtClean="0"/>
              <a:t>Heading 10 pt</a:t>
            </a:r>
          </a:p>
          <a:p>
            <a:pPr lvl="1"/>
            <a:r>
              <a:rPr dirty="0" smtClean="0"/>
              <a:t>Subheading 10 pt</a:t>
            </a:r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smtClean="0"/>
          </a:p>
        </p:txBody>
      </p:sp>
    </p:spTree>
    <p:extLst>
      <p:ext uri="{BB962C8B-B14F-4D97-AF65-F5344CB8AC3E}">
        <p14:creationId xmlns:p14="http://schemas.microsoft.com/office/powerpoint/2010/main" xmlns="" val="2386541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TP_Copyright"/>
          <p:cNvSpPr txBox="1">
            <a:spLocks/>
          </p:cNvSpPr>
          <p:nvPr userDrawn="1">
            <p:custDataLst>
              <p:tags r:id="rId1"/>
            </p:custDataLst>
          </p:nvPr>
        </p:nvSpPr>
        <p:spPr bwMode="gray">
          <a:xfrm>
            <a:off x="457219" y="6583680"/>
            <a:ext cx="655629" cy="107722"/>
          </a:xfrm>
          <a:prstGeom prst="rect">
            <a:avLst/>
          </a:prstGeom>
          <a:noFill/>
          <a:ln w="9525" cmpd="sng">
            <a:noFill/>
            <a:prstDash val="soli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lumMod val="10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9525" cmpd="sng">
                <a:solidFill>
                  <a:schemeClr val="tx1">
                    <a:lumMod val="10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rtlCol="0" anchor="b">
            <a:spAutoFit/>
          </a:bodyPr>
          <a:lstStyle/>
          <a:p>
            <a: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700" b="0" i="0" u="none" baseline="0" smtClean="0">
                <a:solidFill>
                  <a:schemeClr val="accent3"/>
                </a:solidFill>
                <a:latin typeface="+mn-lt"/>
                <a:ea typeface="+mn-ea"/>
              </a:rPr>
              <a:t>© Oliver Wyman</a:t>
            </a:r>
            <a:endParaRPr sz="700" b="0" i="0" u="none" baseline="0" dirty="0" smtClean="0">
              <a:solidFill>
                <a:schemeClr val="accent3"/>
              </a:solidFill>
              <a:latin typeface="+mn-lt"/>
              <a:ea typeface="+mn-ea"/>
            </a:endParaRPr>
          </a:p>
        </p:txBody>
      </p:sp>
      <p:sp>
        <p:nvSpPr>
          <p:cNvPr id="35" name="Heading Right Bottom"/>
          <p:cNvSpPr>
            <a:spLocks noGrp="1"/>
          </p:cNvSpPr>
          <p:nvPr>
            <p:ph type="body" sz="quarter" idx="21" hasCustomPrompt="1"/>
          </p:nvPr>
        </p:nvSpPr>
        <p:spPr>
          <a:xfrm>
            <a:off x="6556248" y="4005072"/>
            <a:ext cx="2587752" cy="301752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9pPr>
          </a:lstStyle>
          <a:p>
            <a:pPr lvl="0"/>
            <a:r>
              <a:rPr dirty="0" smtClean="0"/>
              <a:t>Heading 10 pt</a:t>
            </a:r>
          </a:p>
          <a:p>
            <a:pPr lvl="1"/>
            <a:r>
              <a:rPr dirty="0" smtClean="0"/>
              <a:t>Subheading 10 pt</a:t>
            </a:r>
          </a:p>
        </p:txBody>
      </p:sp>
      <p:sp>
        <p:nvSpPr>
          <p:cNvPr id="33" name="Heading Middle Bottom"/>
          <p:cNvSpPr>
            <a:spLocks noGrp="1"/>
          </p:cNvSpPr>
          <p:nvPr>
            <p:ph type="body" sz="quarter" idx="19" hasCustomPrompt="1"/>
          </p:nvPr>
        </p:nvSpPr>
        <p:spPr>
          <a:xfrm>
            <a:off x="3506724" y="4005072"/>
            <a:ext cx="2587752" cy="301752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9pPr>
          </a:lstStyle>
          <a:p>
            <a:pPr lvl="0"/>
            <a:r>
              <a:rPr dirty="0" smtClean="0"/>
              <a:t>Heading 10 pt</a:t>
            </a:r>
          </a:p>
          <a:p>
            <a:pPr lvl="1"/>
            <a:r>
              <a:rPr dirty="0" smtClean="0"/>
              <a:t>Subheading 10 pt</a:t>
            </a:r>
          </a:p>
        </p:txBody>
      </p:sp>
      <p:sp>
        <p:nvSpPr>
          <p:cNvPr id="31" name="Heading Left Bottom"/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4005072"/>
            <a:ext cx="2587752" cy="301752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9pPr>
          </a:lstStyle>
          <a:p>
            <a:pPr lvl="0"/>
            <a:r>
              <a:rPr dirty="0" smtClean="0"/>
              <a:t>Heading 10 pt</a:t>
            </a:r>
          </a:p>
          <a:p>
            <a:pPr lvl="1"/>
            <a:r>
              <a:rPr dirty="0" smtClean="0"/>
              <a:t>Subheading 10 pt</a:t>
            </a:r>
          </a:p>
        </p:txBody>
      </p:sp>
      <p:sp>
        <p:nvSpPr>
          <p:cNvPr id="29" name="Heading Right Top"/>
          <p:cNvSpPr>
            <a:spLocks noGrp="1"/>
          </p:cNvSpPr>
          <p:nvPr>
            <p:ph type="body" sz="quarter" idx="15" hasCustomPrompt="1"/>
          </p:nvPr>
        </p:nvSpPr>
        <p:spPr>
          <a:xfrm>
            <a:off x="6556248" y="1399032"/>
            <a:ext cx="2587752" cy="301752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9pPr>
          </a:lstStyle>
          <a:p>
            <a:pPr lvl="0"/>
            <a:r>
              <a:rPr dirty="0" smtClean="0"/>
              <a:t>Heading 10 pt</a:t>
            </a:r>
          </a:p>
          <a:p>
            <a:pPr lvl="1"/>
            <a:r>
              <a:rPr dirty="0" smtClean="0"/>
              <a:t>Subheading 10 pt</a:t>
            </a:r>
          </a:p>
        </p:txBody>
      </p:sp>
      <p:sp>
        <p:nvSpPr>
          <p:cNvPr id="27" name="Heading Middle Top"/>
          <p:cNvSpPr>
            <a:spLocks noGrp="1"/>
          </p:cNvSpPr>
          <p:nvPr>
            <p:ph type="body" sz="quarter" idx="13" hasCustomPrompt="1"/>
          </p:nvPr>
        </p:nvSpPr>
        <p:spPr>
          <a:xfrm>
            <a:off x="3506724" y="1399032"/>
            <a:ext cx="2587752" cy="301752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9pPr>
          </a:lstStyle>
          <a:p>
            <a:pPr lvl="0"/>
            <a:r>
              <a:rPr dirty="0" smtClean="0"/>
              <a:t>Heading 10 pt</a:t>
            </a:r>
          </a:p>
          <a:p>
            <a:pPr lvl="1"/>
            <a:r>
              <a:rPr dirty="0" smtClean="0"/>
              <a:t>Subheading 10 pt</a:t>
            </a:r>
          </a:p>
        </p:txBody>
      </p:sp>
      <p:sp>
        <p:nvSpPr>
          <p:cNvPr id="22" name="Heading Left Top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399032"/>
            <a:ext cx="2587752" cy="301752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000" baseline="0"/>
            </a:lvl9pPr>
          </a:lstStyle>
          <a:p>
            <a:pPr lvl="0"/>
            <a:r>
              <a:rPr dirty="0" smtClean="0"/>
              <a:t>Heading 10 pt</a:t>
            </a:r>
          </a:p>
          <a:p>
            <a:pPr lvl="1"/>
            <a:r>
              <a:rPr dirty="0" smtClean="0"/>
              <a:t>Subheading 10 pt</a:t>
            </a:r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smtClean="0"/>
          </a:p>
        </p:txBody>
      </p:sp>
    </p:spTree>
    <p:extLst>
      <p:ext uri="{BB962C8B-B14F-4D97-AF65-F5344CB8AC3E}">
        <p14:creationId xmlns:p14="http://schemas.microsoft.com/office/powerpoint/2010/main" xmlns="" val="2852823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TP_Copyright"/>
          <p:cNvSpPr txBox="1">
            <a:spLocks/>
          </p:cNvSpPr>
          <p:nvPr userDrawn="1">
            <p:custDataLst>
              <p:tags r:id="rId1"/>
            </p:custDataLst>
          </p:nvPr>
        </p:nvSpPr>
        <p:spPr bwMode="gray">
          <a:xfrm>
            <a:off x="457219" y="6583680"/>
            <a:ext cx="655629" cy="107722"/>
          </a:xfrm>
          <a:prstGeom prst="rect">
            <a:avLst/>
          </a:prstGeom>
          <a:noFill/>
          <a:ln w="9525" cmpd="sng">
            <a:noFill/>
            <a:prstDash val="soli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lumMod val="10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9525" cmpd="sng">
                <a:solidFill>
                  <a:schemeClr val="tx1">
                    <a:lumMod val="10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rtlCol="0" anchor="b">
            <a:spAutoFit/>
          </a:bodyPr>
          <a:lstStyle/>
          <a:p>
            <a: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700" b="0" i="0" u="none" baseline="0" smtClean="0">
                <a:solidFill>
                  <a:schemeClr val="accent3"/>
                </a:solidFill>
                <a:latin typeface="+mn-lt"/>
                <a:ea typeface="+mn-ea"/>
              </a:rPr>
              <a:t>© Oliver Wyman</a:t>
            </a:r>
            <a:endParaRPr sz="700" b="0" i="0" u="none" baseline="0" dirty="0" smtClean="0">
              <a:solidFill>
                <a:schemeClr val="accent3"/>
              </a:solidFill>
              <a:latin typeface="+mn-lt"/>
              <a:ea typeface="+mn-ea"/>
            </a:endParaRPr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40434127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1/3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TP_Copyright"/>
          <p:cNvSpPr txBox="1">
            <a:spLocks/>
          </p:cNvSpPr>
          <p:nvPr userDrawn="1">
            <p:custDataLst>
              <p:tags r:id="rId1"/>
            </p:custDataLst>
          </p:nvPr>
        </p:nvSpPr>
        <p:spPr bwMode="gray">
          <a:xfrm>
            <a:off x="457219" y="6583680"/>
            <a:ext cx="655629" cy="107722"/>
          </a:xfrm>
          <a:prstGeom prst="rect">
            <a:avLst/>
          </a:prstGeom>
          <a:noFill/>
          <a:ln w="9525" cmpd="sng">
            <a:noFill/>
            <a:prstDash val="soli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lumMod val="10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9525" cmpd="sng">
                <a:solidFill>
                  <a:schemeClr val="tx1">
                    <a:lumMod val="10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rtlCol="0" anchor="b">
            <a:spAutoFit/>
          </a:bodyPr>
          <a:lstStyle/>
          <a:p>
            <a: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700" b="0" i="0" u="none" baseline="0" smtClean="0">
                <a:solidFill>
                  <a:schemeClr val="accent3"/>
                </a:solidFill>
                <a:latin typeface="+mn-lt"/>
                <a:ea typeface="+mn-ea"/>
              </a:rPr>
              <a:t>© Oliver Wyman</a:t>
            </a:r>
            <a:endParaRPr sz="700" b="0" i="0" u="none" baseline="0" dirty="0" smtClean="0">
              <a:solidFill>
                <a:schemeClr val="accent3"/>
              </a:solidFill>
              <a:latin typeface="+mn-lt"/>
              <a:ea typeface="+mn-ea"/>
            </a:endParaRPr>
          </a:p>
        </p:txBody>
      </p:sp>
      <p:sp>
        <p:nvSpPr>
          <p:cNvPr id="26" name="Content Right"/>
          <p:cNvSpPr>
            <a:spLocks noGrp="1"/>
          </p:cNvSpPr>
          <p:nvPr>
            <p:ph sz="quarter" idx="12"/>
          </p:nvPr>
        </p:nvSpPr>
        <p:spPr>
          <a:xfrm>
            <a:off x="3502152" y="1883664"/>
            <a:ext cx="5641848" cy="4443984"/>
          </a:xfrm>
        </p:spPr>
        <p:txBody>
          <a:bodyPr vert="horz" lIns="0" tIns="0" rIns="0" bIns="0" rtlCol="0">
            <a:noAutofit/>
          </a:bodyPr>
          <a:lstStyle>
            <a:lvl1pPr>
              <a:defRPr sz="1200" dirty="0" smtClean="0"/>
            </a:lvl1pPr>
            <a:lvl2pPr>
              <a:defRPr sz="1200" dirty="0" smtClean="0"/>
            </a:lvl2pPr>
            <a:lvl3pPr>
              <a:defRPr sz="1200" dirty="0" smtClean="0"/>
            </a:lvl3pPr>
            <a:lvl4pPr>
              <a:defRPr sz="1200" dirty="0" smtClean="0"/>
            </a:lvl4pPr>
            <a:lvl5pPr>
              <a:defRPr sz="1200" dirty="0" smtClean="0"/>
            </a:lvl5pPr>
            <a:lvl6pPr>
              <a:defRPr sz="1200" dirty="0" smtClean="0"/>
            </a:lvl6pPr>
            <a:lvl7pPr>
              <a:defRPr sz="1200" dirty="0" smtClean="0"/>
            </a:lvl7pPr>
            <a:lvl8pPr>
              <a:defRPr sz="1200" dirty="0" smtClean="0"/>
            </a:lvl8pPr>
            <a:lvl9pPr>
              <a:defRPr sz="12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smtClean="0"/>
          </a:p>
        </p:txBody>
      </p:sp>
      <p:sp>
        <p:nvSpPr>
          <p:cNvPr id="27" name="Heading Right"/>
          <p:cNvSpPr>
            <a:spLocks noGrp="1"/>
          </p:cNvSpPr>
          <p:nvPr>
            <p:ph type="body" sz="quarter" idx="13" hasCustomPrompt="1"/>
          </p:nvPr>
        </p:nvSpPr>
        <p:spPr>
          <a:xfrm>
            <a:off x="3502152" y="1399032"/>
            <a:ext cx="5641848" cy="36576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9pPr>
          </a:lstStyle>
          <a:p>
            <a:pPr lvl="0"/>
            <a:r>
              <a:rPr dirty="0" smtClean="0"/>
              <a:t>Heading 12 pt</a:t>
            </a:r>
          </a:p>
          <a:p>
            <a:pPr lvl="1"/>
            <a:r>
              <a:rPr dirty="0" smtClean="0"/>
              <a:t>Subheading 12 pt</a:t>
            </a:r>
          </a:p>
        </p:txBody>
      </p:sp>
      <p:sp>
        <p:nvSpPr>
          <p:cNvPr id="24" name="Content Left"/>
          <p:cNvSpPr>
            <a:spLocks noGrp="1"/>
          </p:cNvSpPr>
          <p:nvPr>
            <p:ph sz="quarter" idx="11"/>
          </p:nvPr>
        </p:nvSpPr>
        <p:spPr>
          <a:xfrm>
            <a:off x="457200" y="1883664"/>
            <a:ext cx="2587752" cy="4443984"/>
          </a:xfrm>
        </p:spPr>
        <p:txBody>
          <a:bodyPr vert="horz" lIns="0" tIns="0" rIns="0" bIns="0" rtlCol="0">
            <a:noAutofit/>
          </a:bodyPr>
          <a:lstStyle>
            <a:lvl1pPr>
              <a:defRPr sz="1200" dirty="0" smtClean="0"/>
            </a:lvl1pPr>
            <a:lvl2pPr>
              <a:defRPr sz="1200" dirty="0" smtClean="0"/>
            </a:lvl2pPr>
            <a:lvl3pPr>
              <a:defRPr sz="1200" dirty="0" smtClean="0"/>
            </a:lvl3pPr>
            <a:lvl4pPr>
              <a:defRPr sz="1200" dirty="0" smtClean="0"/>
            </a:lvl4pPr>
            <a:lvl5pPr>
              <a:defRPr sz="1200" dirty="0" smtClean="0"/>
            </a:lvl5pPr>
            <a:lvl6pPr>
              <a:defRPr sz="1200" dirty="0" smtClean="0"/>
            </a:lvl6pPr>
            <a:lvl7pPr>
              <a:defRPr sz="1200" dirty="0" smtClean="0"/>
            </a:lvl7pPr>
            <a:lvl8pPr>
              <a:defRPr sz="1200" dirty="0" smtClean="0"/>
            </a:lvl8pPr>
            <a:lvl9pPr>
              <a:defRPr sz="12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smtClean="0"/>
          </a:p>
        </p:txBody>
      </p:sp>
      <p:sp>
        <p:nvSpPr>
          <p:cNvPr id="22" name="Heading Left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399032"/>
            <a:ext cx="2587752" cy="36576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9pPr>
          </a:lstStyle>
          <a:p>
            <a:pPr lvl="0"/>
            <a:r>
              <a:rPr dirty="0" smtClean="0"/>
              <a:t>Heading 12 pt</a:t>
            </a:r>
          </a:p>
          <a:p>
            <a:pPr lvl="1"/>
            <a:r>
              <a:rPr dirty="0" smtClean="0"/>
              <a:t>Subheading 12 pt</a:t>
            </a:r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19" y="384048"/>
            <a:ext cx="86868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smtClean="0"/>
          </a:p>
        </p:txBody>
      </p:sp>
    </p:spTree>
    <p:extLst>
      <p:ext uri="{BB962C8B-B14F-4D97-AF65-F5344CB8AC3E}">
        <p14:creationId xmlns:p14="http://schemas.microsoft.com/office/powerpoint/2010/main" xmlns="" val="2500207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2/3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TP_Copyright"/>
          <p:cNvSpPr txBox="1">
            <a:spLocks/>
          </p:cNvSpPr>
          <p:nvPr userDrawn="1">
            <p:custDataLst>
              <p:tags r:id="rId1"/>
            </p:custDataLst>
          </p:nvPr>
        </p:nvSpPr>
        <p:spPr bwMode="gray">
          <a:xfrm>
            <a:off x="457219" y="6583680"/>
            <a:ext cx="655629" cy="107722"/>
          </a:xfrm>
          <a:prstGeom prst="rect">
            <a:avLst/>
          </a:prstGeom>
          <a:noFill/>
          <a:ln w="9525" cmpd="sng">
            <a:noFill/>
            <a:prstDash val="soli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lumMod val="10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9525" cmpd="sng">
                <a:solidFill>
                  <a:schemeClr val="tx1">
                    <a:lumMod val="10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rtlCol="0" anchor="b">
            <a:spAutoFit/>
          </a:bodyPr>
          <a:lstStyle/>
          <a:p>
            <a: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700" b="0" i="0" u="none" baseline="0" smtClean="0">
                <a:solidFill>
                  <a:schemeClr val="accent3"/>
                </a:solidFill>
                <a:latin typeface="+mn-lt"/>
                <a:ea typeface="+mn-ea"/>
              </a:rPr>
              <a:t>© Oliver Wyman</a:t>
            </a:r>
            <a:endParaRPr sz="700" b="0" i="0" u="none" baseline="0" dirty="0" smtClean="0">
              <a:solidFill>
                <a:schemeClr val="accent3"/>
              </a:solidFill>
              <a:latin typeface="+mn-lt"/>
              <a:ea typeface="+mn-ea"/>
            </a:endParaRPr>
          </a:p>
        </p:txBody>
      </p:sp>
      <p:sp>
        <p:nvSpPr>
          <p:cNvPr id="26" name="Content Right"/>
          <p:cNvSpPr>
            <a:spLocks noGrp="1"/>
          </p:cNvSpPr>
          <p:nvPr>
            <p:ph sz="quarter" idx="12"/>
          </p:nvPr>
        </p:nvSpPr>
        <p:spPr>
          <a:xfrm>
            <a:off x="6556248" y="1883664"/>
            <a:ext cx="2587752" cy="4443984"/>
          </a:xfrm>
        </p:spPr>
        <p:txBody>
          <a:bodyPr vert="horz" lIns="0" tIns="0" rIns="0" bIns="0" rtlCol="0">
            <a:noAutofit/>
          </a:bodyPr>
          <a:lstStyle>
            <a:lvl1pPr>
              <a:defRPr sz="1200" dirty="0" smtClean="0"/>
            </a:lvl1pPr>
            <a:lvl2pPr>
              <a:defRPr sz="1200" dirty="0" smtClean="0"/>
            </a:lvl2pPr>
            <a:lvl3pPr>
              <a:defRPr sz="1200" dirty="0" smtClean="0"/>
            </a:lvl3pPr>
            <a:lvl4pPr>
              <a:defRPr sz="1200" dirty="0" smtClean="0"/>
            </a:lvl4pPr>
            <a:lvl5pPr>
              <a:defRPr sz="1200" dirty="0" smtClean="0"/>
            </a:lvl5pPr>
            <a:lvl6pPr>
              <a:defRPr sz="1200" dirty="0" smtClean="0"/>
            </a:lvl6pPr>
            <a:lvl7pPr>
              <a:defRPr sz="1200" dirty="0" smtClean="0"/>
            </a:lvl7pPr>
            <a:lvl8pPr>
              <a:defRPr sz="1200" dirty="0" smtClean="0"/>
            </a:lvl8pPr>
            <a:lvl9pPr>
              <a:defRPr sz="12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smtClean="0"/>
          </a:p>
        </p:txBody>
      </p:sp>
      <p:sp>
        <p:nvSpPr>
          <p:cNvPr id="27" name="Heading Right"/>
          <p:cNvSpPr>
            <a:spLocks noGrp="1"/>
          </p:cNvSpPr>
          <p:nvPr>
            <p:ph type="body" sz="quarter" idx="13" hasCustomPrompt="1"/>
          </p:nvPr>
        </p:nvSpPr>
        <p:spPr>
          <a:xfrm>
            <a:off x="6556248" y="1399032"/>
            <a:ext cx="2587752" cy="36576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9pPr>
          </a:lstStyle>
          <a:p>
            <a:pPr lvl="0"/>
            <a:r>
              <a:rPr dirty="0" smtClean="0"/>
              <a:t>Heading 12 pt</a:t>
            </a:r>
          </a:p>
          <a:p>
            <a:pPr lvl="1"/>
            <a:r>
              <a:rPr dirty="0" smtClean="0"/>
              <a:t>Subheading 12 pt</a:t>
            </a:r>
          </a:p>
        </p:txBody>
      </p:sp>
      <p:sp>
        <p:nvSpPr>
          <p:cNvPr id="24" name="Content Left"/>
          <p:cNvSpPr>
            <a:spLocks noGrp="1"/>
          </p:cNvSpPr>
          <p:nvPr>
            <p:ph sz="quarter" idx="11"/>
          </p:nvPr>
        </p:nvSpPr>
        <p:spPr>
          <a:xfrm>
            <a:off x="457219" y="1883664"/>
            <a:ext cx="5641848" cy="4443984"/>
          </a:xfrm>
        </p:spPr>
        <p:txBody>
          <a:bodyPr vert="horz" lIns="0" tIns="0" rIns="0" bIns="0" rtlCol="0">
            <a:noAutofit/>
          </a:bodyPr>
          <a:lstStyle>
            <a:lvl1pPr>
              <a:defRPr sz="1200" dirty="0" smtClean="0"/>
            </a:lvl1pPr>
            <a:lvl2pPr>
              <a:defRPr sz="1200" dirty="0" smtClean="0"/>
            </a:lvl2pPr>
            <a:lvl3pPr>
              <a:defRPr sz="1200" dirty="0" smtClean="0"/>
            </a:lvl3pPr>
            <a:lvl4pPr>
              <a:defRPr sz="1200" dirty="0" smtClean="0"/>
            </a:lvl4pPr>
            <a:lvl5pPr>
              <a:defRPr sz="1200" dirty="0" smtClean="0"/>
            </a:lvl5pPr>
            <a:lvl6pPr>
              <a:defRPr sz="1200" dirty="0" smtClean="0"/>
            </a:lvl6pPr>
            <a:lvl7pPr>
              <a:defRPr sz="1200" dirty="0" smtClean="0"/>
            </a:lvl7pPr>
            <a:lvl8pPr>
              <a:defRPr sz="1200" dirty="0" smtClean="0"/>
            </a:lvl8pPr>
            <a:lvl9pPr>
              <a:defRPr sz="12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smtClean="0"/>
          </a:p>
        </p:txBody>
      </p:sp>
      <p:sp>
        <p:nvSpPr>
          <p:cNvPr id="22" name="Heading Left"/>
          <p:cNvSpPr>
            <a:spLocks noGrp="1"/>
          </p:cNvSpPr>
          <p:nvPr>
            <p:ph type="body" sz="quarter" idx="10" hasCustomPrompt="1"/>
          </p:nvPr>
        </p:nvSpPr>
        <p:spPr>
          <a:xfrm>
            <a:off x="457219" y="1399032"/>
            <a:ext cx="5641848" cy="36576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9pPr>
          </a:lstStyle>
          <a:p>
            <a:pPr lvl="0"/>
            <a:r>
              <a:rPr dirty="0" smtClean="0"/>
              <a:t>Heading 12 pt</a:t>
            </a:r>
          </a:p>
          <a:p>
            <a:pPr lvl="1"/>
            <a:r>
              <a:rPr dirty="0" smtClean="0"/>
              <a:t>Subheading 12 pt</a:t>
            </a:r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19" y="384048"/>
            <a:ext cx="86868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smtClean="0"/>
          </a:p>
        </p:txBody>
      </p:sp>
    </p:spTree>
    <p:extLst>
      <p:ext uri="{BB962C8B-B14F-4D97-AF65-F5344CB8AC3E}">
        <p14:creationId xmlns:p14="http://schemas.microsoft.com/office/powerpoint/2010/main" xmlns="" val="1367089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 – Small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TP_Copyright"/>
          <p:cNvSpPr txBox="1">
            <a:spLocks/>
          </p:cNvSpPr>
          <p:nvPr userDrawn="1">
            <p:custDataLst>
              <p:tags r:id="rId1"/>
            </p:custDataLst>
          </p:nvPr>
        </p:nvSpPr>
        <p:spPr bwMode="gray">
          <a:xfrm>
            <a:off x="457219" y="6583680"/>
            <a:ext cx="655629" cy="107722"/>
          </a:xfrm>
          <a:prstGeom prst="rect">
            <a:avLst/>
          </a:prstGeom>
          <a:noFill/>
          <a:ln w="9525" cmpd="sng">
            <a:noFill/>
            <a:prstDash val="soli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lumMod val="10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9525" cmpd="sng">
                <a:solidFill>
                  <a:schemeClr val="tx1">
                    <a:lumMod val="10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rtlCol="0" anchor="b">
            <a:spAutoFit/>
          </a:bodyPr>
          <a:lstStyle/>
          <a:p>
            <a: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700" b="0" i="0" u="none" baseline="0" smtClean="0">
                <a:solidFill>
                  <a:schemeClr val="accent3"/>
                </a:solidFill>
                <a:latin typeface="+mn-lt"/>
                <a:ea typeface="+mn-ea"/>
              </a:rPr>
              <a:t>© Oliver Wyman</a:t>
            </a:r>
            <a:endParaRPr sz="700" b="0" i="0" u="none" baseline="0" dirty="0" smtClean="0">
              <a:solidFill>
                <a:schemeClr val="accent3"/>
              </a:solidFill>
              <a:latin typeface="+mn-lt"/>
              <a:ea typeface="+mn-ea"/>
            </a:endParaRPr>
          </a:p>
        </p:txBody>
      </p:sp>
      <p:sp>
        <p:nvSpPr>
          <p:cNvPr id="24" name="Content"/>
          <p:cNvSpPr>
            <a:spLocks noGrp="1"/>
          </p:cNvSpPr>
          <p:nvPr>
            <p:ph sz="quarter" idx="11"/>
          </p:nvPr>
        </p:nvSpPr>
        <p:spPr>
          <a:xfrm>
            <a:off x="457219" y="1399032"/>
            <a:ext cx="8686800" cy="4928616"/>
          </a:xfrm>
        </p:spPr>
        <p:txBody>
          <a:bodyPr vert="horz" lIns="0" tIns="0" rIns="0" bIns="0" rtlCol="0">
            <a:noAutofit/>
          </a:bodyPr>
          <a:lstStyle>
            <a:lvl1pPr>
              <a:defRPr sz="1400" dirty="0" smtClean="0"/>
            </a:lvl1pPr>
            <a:lvl2pPr>
              <a:defRPr sz="1400" dirty="0" smtClean="0"/>
            </a:lvl2pPr>
            <a:lvl3pPr>
              <a:defRPr sz="1400" dirty="0" smtClean="0"/>
            </a:lvl3pPr>
            <a:lvl4pPr>
              <a:defRPr sz="1400" dirty="0" smtClean="0"/>
            </a:lvl4pPr>
            <a:lvl5pPr>
              <a:defRPr sz="1400" dirty="0" smtClean="0"/>
            </a:lvl5pPr>
            <a:lvl6pPr>
              <a:defRPr sz="1400" dirty="0" smtClean="0"/>
            </a:lvl6pPr>
            <a:lvl7pPr>
              <a:defRPr sz="1400" dirty="0" smtClean="0"/>
            </a:lvl7pPr>
            <a:lvl8pPr>
              <a:defRPr sz="1400" dirty="0" smtClean="0"/>
            </a:lvl8pPr>
            <a:lvl9pPr>
              <a:defRPr sz="14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5" name="Picture"/>
          <p:cNvSpPr>
            <a:spLocks noGrp="1"/>
          </p:cNvSpPr>
          <p:nvPr>
            <p:ph type="pic" sz="quarter" idx="12"/>
          </p:nvPr>
        </p:nvSpPr>
        <p:spPr bwMode="gray">
          <a:xfrm>
            <a:off x="8382000" y="384048"/>
            <a:ext cx="762000" cy="762000"/>
          </a:xfrm>
          <a:noFill/>
          <a:ln>
            <a:noFill/>
          </a:ln>
        </p:spPr>
        <p:txBody>
          <a:bodyPr lIns="0" tIns="0" rIns="0" bIns="0" anchor="ctr" anchorCtr="0"/>
          <a:lstStyle>
            <a:lvl1pPr mar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000" b="1"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dirty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19" y="384048"/>
            <a:ext cx="781812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2323900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457219" y="384048"/>
            <a:ext cx="8686800" cy="75895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Conteúdo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3402817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fidential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TP_Confidentiality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xmlns="" val="2729744281"/>
              </p:ext>
            </p:extLst>
          </p:nvPr>
        </p:nvGraphicFramePr>
        <p:xfrm>
          <a:off x="457219" y="2767584"/>
          <a:ext cx="8686800" cy="1322832"/>
        </p:xfrm>
        <a:graphic>
          <a:graphicData uri="http://schemas.openxmlformats.org/drawingml/2006/table">
            <a:tbl>
              <a:tblPr/>
              <a:tblGrid>
                <a:gridCol w="2774759"/>
                <a:gridCol w="5912041"/>
              </a:tblGrid>
              <a:tr h="10795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n-cs"/>
                          <a:sym typeface="+mn-lt"/>
                        </a:rPr>
                        <a:t>CONFIDENCIALIDADE</a:t>
                      </a:r>
                    </a:p>
                  </a:txBody>
                  <a:tcPr marL="0" marR="228600" marT="18288" marB="18288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800" b="0" i="0" u="none" strike="noStrike" kern="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  <a:sym typeface="+mn-lt"/>
                        </a:rPr>
                        <a:t>Os negócios dos nossos clientes são extremamente competitivos, e a preservação da confidencialidade com relação aos planos e informações dos nossos clientes é fundamental. A Oliver Wyman aplica rigorosamente políticas internas de confidencialidade visando proteger o sigilo das informações dos clientes.
Da mesma forma, entendemos que o nosso negócio também é bastante competitivo. Consideramos nossas abordagens e conhecimentos como direitos de propriedade intelectual e, portanto, esperamos que nossos clientes protejam nossos interesses em nossas propostas, apresentações, metodologias e técnicas analíticas. Sob em nenhuma hipótese este material poderá ser compartilhado com qualquer terceiro sem o prévio e expresso consentimento da Oliver Wyman.
© Oliver Wyman</a:t>
                      </a:r>
                      <a:endParaRPr kumimoji="0" sz="800" b="0" i="0" u="none" strike="noStrike" kern="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+mn-cs"/>
                        <a:sym typeface="+mn-lt"/>
                      </a:endParaRPr>
                    </a:p>
                  </a:txBody>
                  <a:tcPr marL="36576" marR="36576" marT="18288" marB="18288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24972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alific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extConfOW-S-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xmlns="" val="1114832454"/>
              </p:ext>
            </p:extLst>
          </p:nvPr>
        </p:nvGraphicFramePr>
        <p:xfrm>
          <a:off x="457219" y="2325624"/>
          <a:ext cx="8686800" cy="2206752"/>
        </p:xfrm>
        <a:graphic>
          <a:graphicData uri="http://schemas.openxmlformats.org/drawingml/2006/table">
            <a:tbl>
              <a:tblPr/>
              <a:tblGrid>
                <a:gridCol w="2774759"/>
                <a:gridCol w="5912041"/>
              </a:tblGrid>
              <a:tr h="18415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kern="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n-cs"/>
                          <a:sym typeface="+mn-lt"/>
                        </a:rPr>
                        <a:t>QUALIFICAÇÕES, PREMISSAS E CONDIÇÕES RESTRITIVAS</a:t>
                      </a:r>
                      <a:endParaRPr kumimoji="0" lang="en-US" sz="1400" b="0" i="0" u="none" strike="noStrike" kern="0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n-cs"/>
                        <a:sym typeface="+mn-lt"/>
                      </a:endParaRPr>
                    </a:p>
                  </a:txBody>
                  <a:tcPr marL="0" marR="228600" marT="18288" marB="1828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800" b="0" i="0" u="none" strike="noStrike" kern="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  <a:sym typeface="+mn-lt"/>
                        </a:rPr>
                        <a:t>Este relatório é de uso exclusivo dos clientes da Oliver Wyman aqui identificados. Este relatório não é destinado à divulgação pública ou publicação, nem deverá ser reproduzido, citado ou distribuído para qualquer finalidade, sem a prévia e expressa autorização da Oliver Wyman. Não há terceiros beneficiários deste relatório, e Oliver Wyman não se responsabiliza perante quaisquer terceiros.
As informações fornecidas por terceiros, sobre as quais o inteiro teor deste relatório ou parte dele estão baseados, são consideradas confiáveis, porém não foram verificadas de forma independente, salvo indicação expressa em contrário. Informações públicas e dados da indústria e estatísticos são de fontes que julgamos serem idôneas, no entanto, não prestamos qualquer declaração quanto à exatidão ou completude dessas informações. Os resultados contidos neste relatório podem conter previsões baseadas em dados atuais e tendências históricas. Todas essas previsões estão sujeitas a riscos e incertezas inerentes. Oliver Wyman não se responsabiliza pelos resultados efetivos ou eventos futuros.
As opiniões contidas neste relatório são válidas apenas para os fins aqui indicados e na data deste relatório. Nenhuma obrigação é assumida no sentido de revisar este relatório a fim de refletir as mudanças, eventos ou condições que vierem a ocorrer após a presente data.
Todas as decisões relacionadas com a implementação ou utilização dos pareceres ou recomendações contidas neste relatório são de responsabilidade exclusiva do cliente. Este relatório não representa consultoria de investimento nem contém parecer sobre o equilíbrio de qualquer transação com relação a quaisquer e todas as partes.</a:t>
                      </a:r>
                      <a:endParaRPr kumimoji="0" sz="800" b="0" i="0" u="none" strike="noStrike" kern="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+mn-cs"/>
                        <a:sym typeface="+mn-lt"/>
                      </a:endParaRPr>
                    </a:p>
                  </a:txBody>
                  <a:tcPr marL="36576" marR="36576" marT="18288" marB="1828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765916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DTP_CompanyLogo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61134" y="3258693"/>
            <a:ext cx="4080519" cy="340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92844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890591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TP_Copyright"/>
          <p:cNvSpPr txBox="1">
            <a:spLocks/>
          </p:cNvSpPr>
          <p:nvPr userDrawn="1">
            <p:custDataLst>
              <p:tags r:id="rId1"/>
            </p:custDataLst>
          </p:nvPr>
        </p:nvSpPr>
        <p:spPr bwMode="gray">
          <a:xfrm>
            <a:off x="457219" y="6583680"/>
            <a:ext cx="655629" cy="107722"/>
          </a:xfrm>
          <a:prstGeom prst="rect">
            <a:avLst/>
          </a:prstGeom>
          <a:noFill/>
          <a:ln w="9525" cmpd="sng">
            <a:noFill/>
            <a:prstDash val="soli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lumMod val="10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9525" cmpd="sng">
                <a:solidFill>
                  <a:schemeClr val="tx1">
                    <a:lumMod val="10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rtlCol="0" anchor="b">
            <a:spAutoFit/>
          </a:bodyPr>
          <a:lstStyle/>
          <a:p>
            <a: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700" b="0" i="0" u="none" baseline="0" smtClean="0">
                <a:solidFill>
                  <a:schemeClr val="accent3"/>
                </a:solidFill>
                <a:latin typeface="+mn-lt"/>
                <a:ea typeface="+mn-ea"/>
              </a:rPr>
              <a:t>© Oliver Wyman</a:t>
            </a:r>
            <a:endParaRPr sz="700" b="0" i="0" u="none" baseline="0" dirty="0" smtClean="0">
              <a:solidFill>
                <a:schemeClr val="accent3"/>
              </a:solidFill>
              <a:latin typeface="+mn-lt"/>
              <a:ea typeface="+mn-ea"/>
            </a:endParaRPr>
          </a:p>
        </p:txBody>
      </p:sp>
      <p:sp>
        <p:nvSpPr>
          <p:cNvPr id="24" name="Content"/>
          <p:cNvSpPr>
            <a:spLocks noGrp="1"/>
          </p:cNvSpPr>
          <p:nvPr>
            <p:ph sz="quarter" idx="11"/>
          </p:nvPr>
        </p:nvSpPr>
        <p:spPr>
          <a:xfrm>
            <a:off x="457219" y="1399032"/>
            <a:ext cx="8686800" cy="4928616"/>
          </a:xfrm>
        </p:spPr>
        <p:txBody>
          <a:bodyPr vert="horz" lIns="0" tIns="0" rIns="0" bIns="0" rtlCol="0">
            <a:noAutofit/>
          </a:bodyPr>
          <a:lstStyle>
            <a:lvl1pPr>
              <a:defRPr sz="1400" dirty="0" smtClean="0"/>
            </a:lvl1pPr>
            <a:lvl2pPr>
              <a:defRPr sz="1400" dirty="0" smtClean="0"/>
            </a:lvl2pPr>
            <a:lvl3pPr>
              <a:defRPr sz="1400" dirty="0" smtClean="0"/>
            </a:lvl3pPr>
            <a:lvl4pPr>
              <a:defRPr sz="1400" dirty="0" smtClean="0"/>
            </a:lvl4pPr>
            <a:lvl5pPr>
              <a:defRPr sz="1400" dirty="0" smtClean="0"/>
            </a:lvl5pPr>
            <a:lvl6pPr>
              <a:defRPr sz="1400" dirty="0" smtClean="0"/>
            </a:lvl6pPr>
            <a:lvl7pPr>
              <a:defRPr sz="1400" dirty="0" smtClean="0"/>
            </a:lvl7pPr>
            <a:lvl8pPr>
              <a:defRPr sz="1400" dirty="0" smtClean="0"/>
            </a:lvl8pPr>
            <a:lvl9pPr>
              <a:defRPr sz="14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97950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TP_Copyright"/>
          <p:cNvSpPr txBox="1">
            <a:spLocks/>
          </p:cNvSpPr>
          <p:nvPr userDrawn="1">
            <p:custDataLst>
              <p:tags r:id="rId1"/>
            </p:custDataLst>
          </p:nvPr>
        </p:nvSpPr>
        <p:spPr bwMode="gray">
          <a:xfrm>
            <a:off x="457219" y="6583680"/>
            <a:ext cx="655629" cy="107722"/>
          </a:xfrm>
          <a:prstGeom prst="rect">
            <a:avLst/>
          </a:prstGeom>
          <a:noFill/>
          <a:ln w="9525" cmpd="sng">
            <a:noFill/>
            <a:prstDash val="soli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lumMod val="10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9525" cmpd="sng">
                <a:solidFill>
                  <a:schemeClr val="tx1">
                    <a:lumMod val="10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rtlCol="0" anchor="b">
            <a:spAutoFit/>
          </a:bodyPr>
          <a:lstStyle/>
          <a:p>
            <a: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700" b="0" i="0" u="none" baseline="0" smtClean="0">
                <a:solidFill>
                  <a:schemeClr val="accent3"/>
                </a:solidFill>
                <a:latin typeface="+mn-lt"/>
                <a:ea typeface="+mn-ea"/>
              </a:rPr>
              <a:t>© Oliver Wyman</a:t>
            </a:r>
            <a:endParaRPr sz="700" b="0" i="0" u="none" baseline="0" dirty="0" smtClean="0">
              <a:solidFill>
                <a:schemeClr val="accent3"/>
              </a:solidFill>
              <a:latin typeface="+mn-lt"/>
              <a:ea typeface="+mn-ea"/>
            </a:endParaRPr>
          </a:p>
        </p:txBody>
      </p:sp>
      <p:sp>
        <p:nvSpPr>
          <p:cNvPr id="22" name="Heading"/>
          <p:cNvSpPr>
            <a:spLocks noGrp="1"/>
          </p:cNvSpPr>
          <p:nvPr>
            <p:ph type="body" sz="quarter" idx="10" hasCustomPrompt="1"/>
          </p:nvPr>
        </p:nvSpPr>
        <p:spPr>
          <a:xfrm>
            <a:off x="457219" y="1399032"/>
            <a:ext cx="8686800" cy="36576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9pPr>
          </a:lstStyle>
          <a:p>
            <a:pPr lvl="0"/>
            <a:r>
              <a:rPr dirty="0" smtClean="0"/>
              <a:t>Heading 12 pt</a:t>
            </a:r>
          </a:p>
          <a:p>
            <a:pPr lvl="1"/>
            <a:r>
              <a:rPr dirty="0" smtClean="0"/>
              <a:t>Subheading 12 pt</a:t>
            </a:r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21171923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TP_Copyright"/>
          <p:cNvSpPr txBox="1">
            <a:spLocks/>
          </p:cNvSpPr>
          <p:nvPr userDrawn="1">
            <p:custDataLst>
              <p:tags r:id="rId1"/>
            </p:custDataLst>
          </p:nvPr>
        </p:nvSpPr>
        <p:spPr bwMode="gray">
          <a:xfrm>
            <a:off x="457219" y="6583680"/>
            <a:ext cx="655629" cy="107722"/>
          </a:xfrm>
          <a:prstGeom prst="rect">
            <a:avLst/>
          </a:prstGeom>
          <a:noFill/>
          <a:ln w="9525" cmpd="sng">
            <a:noFill/>
            <a:prstDash val="soli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lumMod val="10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9525" cmpd="sng">
                <a:solidFill>
                  <a:schemeClr val="tx1">
                    <a:lumMod val="10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rtlCol="0" anchor="b">
            <a:spAutoFit/>
          </a:bodyPr>
          <a:lstStyle/>
          <a:p>
            <a: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700" b="0" i="0" u="none" baseline="0" smtClean="0">
                <a:solidFill>
                  <a:schemeClr val="accent3"/>
                </a:solidFill>
                <a:latin typeface="+mn-lt"/>
                <a:ea typeface="+mn-ea"/>
              </a:rPr>
              <a:t>© Oliver Wyman</a:t>
            </a:r>
            <a:endParaRPr sz="700" b="0" i="0" u="none" baseline="0" dirty="0" smtClean="0">
              <a:solidFill>
                <a:schemeClr val="accent3"/>
              </a:solidFill>
              <a:latin typeface="+mn-lt"/>
              <a:ea typeface="+mn-ea"/>
            </a:endParaRPr>
          </a:p>
        </p:txBody>
      </p:sp>
      <p:sp>
        <p:nvSpPr>
          <p:cNvPr id="24" name="Content"/>
          <p:cNvSpPr>
            <a:spLocks noGrp="1"/>
          </p:cNvSpPr>
          <p:nvPr>
            <p:ph sz="quarter" idx="11"/>
          </p:nvPr>
        </p:nvSpPr>
        <p:spPr>
          <a:xfrm>
            <a:off x="457219" y="1883664"/>
            <a:ext cx="8686800" cy="4443984"/>
          </a:xfrm>
        </p:spPr>
        <p:txBody>
          <a:bodyPr vert="horz" lIns="0" tIns="0" rIns="0" bIns="0" rtlCol="0">
            <a:noAutofit/>
          </a:bodyPr>
          <a:lstStyle>
            <a:lvl1pPr>
              <a:defRPr sz="1400" dirty="0" smtClean="0"/>
            </a:lvl1pPr>
            <a:lvl2pPr>
              <a:defRPr sz="1400" dirty="0" smtClean="0"/>
            </a:lvl2pPr>
            <a:lvl3pPr>
              <a:defRPr sz="1400" dirty="0" smtClean="0"/>
            </a:lvl3pPr>
            <a:lvl4pPr>
              <a:defRPr sz="1400" dirty="0" smtClean="0"/>
            </a:lvl4pPr>
            <a:lvl5pPr>
              <a:defRPr sz="1400" dirty="0" smtClean="0"/>
            </a:lvl5pPr>
            <a:lvl6pPr>
              <a:defRPr sz="1400" dirty="0" smtClean="0"/>
            </a:lvl6pPr>
            <a:lvl7pPr>
              <a:defRPr sz="1400" dirty="0" smtClean="0"/>
            </a:lvl7pPr>
            <a:lvl8pPr>
              <a:defRPr sz="1400" dirty="0" smtClean="0"/>
            </a:lvl8pPr>
            <a:lvl9pPr>
              <a:defRPr sz="14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22" name="Heading"/>
          <p:cNvSpPr>
            <a:spLocks noGrp="1"/>
          </p:cNvSpPr>
          <p:nvPr>
            <p:ph type="body" sz="quarter" idx="10" hasCustomPrompt="1"/>
          </p:nvPr>
        </p:nvSpPr>
        <p:spPr>
          <a:xfrm>
            <a:off x="457219" y="1399032"/>
            <a:ext cx="8686800" cy="429768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 baseline="0"/>
            </a:lvl9pPr>
          </a:lstStyle>
          <a:p>
            <a:pPr lvl="0"/>
            <a:r>
              <a:rPr dirty="0" smtClean="0"/>
              <a:t>Heading 14 pt</a:t>
            </a:r>
          </a:p>
          <a:p>
            <a:pPr lvl="1"/>
            <a:r>
              <a:rPr dirty="0" smtClean="0"/>
              <a:t>Subheading 14 pt</a:t>
            </a:r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smtClean="0"/>
          </a:p>
        </p:txBody>
      </p:sp>
    </p:spTree>
    <p:extLst>
      <p:ext uri="{BB962C8B-B14F-4D97-AF65-F5344CB8AC3E}">
        <p14:creationId xmlns:p14="http://schemas.microsoft.com/office/powerpoint/2010/main" xmlns="" val="984370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with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TP_Copyright"/>
          <p:cNvSpPr txBox="1">
            <a:spLocks/>
          </p:cNvSpPr>
          <p:nvPr userDrawn="1">
            <p:custDataLst>
              <p:tags r:id="rId1"/>
            </p:custDataLst>
          </p:nvPr>
        </p:nvSpPr>
        <p:spPr bwMode="gray">
          <a:xfrm>
            <a:off x="457219" y="6583680"/>
            <a:ext cx="655629" cy="107722"/>
          </a:xfrm>
          <a:prstGeom prst="rect">
            <a:avLst/>
          </a:prstGeom>
          <a:noFill/>
          <a:ln w="9525" cmpd="sng">
            <a:noFill/>
            <a:prstDash val="soli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lumMod val="10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9525" cmpd="sng">
                <a:solidFill>
                  <a:schemeClr val="tx1">
                    <a:lumMod val="10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rtlCol="0" anchor="b">
            <a:spAutoFit/>
          </a:bodyPr>
          <a:lstStyle/>
          <a:p>
            <a: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700" b="0" i="0" u="none" baseline="0" smtClean="0">
                <a:solidFill>
                  <a:schemeClr val="accent3"/>
                </a:solidFill>
                <a:latin typeface="+mn-lt"/>
                <a:ea typeface="+mn-ea"/>
              </a:rPr>
              <a:t>© Oliver Wyman</a:t>
            </a:r>
            <a:endParaRPr sz="700" b="0" i="0" u="none" baseline="0" dirty="0" smtClean="0">
              <a:solidFill>
                <a:schemeClr val="accent3"/>
              </a:solidFill>
              <a:latin typeface="+mn-lt"/>
              <a:ea typeface="+mn-ea"/>
            </a:endParaRPr>
          </a:p>
        </p:txBody>
      </p:sp>
      <p:sp>
        <p:nvSpPr>
          <p:cNvPr id="26" name="Content Bottom"/>
          <p:cNvSpPr>
            <a:spLocks noGrp="1"/>
          </p:cNvSpPr>
          <p:nvPr>
            <p:ph sz="quarter" idx="12"/>
          </p:nvPr>
        </p:nvSpPr>
        <p:spPr>
          <a:xfrm>
            <a:off x="457219" y="4489704"/>
            <a:ext cx="8686800" cy="1837944"/>
          </a:xfrm>
        </p:spPr>
        <p:txBody>
          <a:bodyPr vert="horz" lIns="0" tIns="0" rIns="0" bIns="0" rtlCol="0">
            <a:noAutofit/>
          </a:bodyPr>
          <a:lstStyle>
            <a:lvl1pPr>
              <a:defRPr sz="1200" dirty="0" smtClean="0"/>
            </a:lvl1pPr>
            <a:lvl2pPr>
              <a:defRPr sz="1200" dirty="0" smtClean="0"/>
            </a:lvl2pPr>
            <a:lvl3pPr>
              <a:defRPr sz="1200" dirty="0" smtClean="0"/>
            </a:lvl3pPr>
            <a:lvl4pPr>
              <a:defRPr sz="1200" dirty="0" smtClean="0"/>
            </a:lvl4pPr>
            <a:lvl5pPr>
              <a:defRPr sz="1200" dirty="0" smtClean="0"/>
            </a:lvl5pPr>
            <a:lvl6pPr>
              <a:defRPr sz="1200" dirty="0" smtClean="0"/>
            </a:lvl6pPr>
            <a:lvl7pPr>
              <a:defRPr sz="1200" dirty="0" smtClean="0"/>
            </a:lvl7pPr>
            <a:lvl8pPr>
              <a:defRPr sz="1200" dirty="0" smtClean="0"/>
            </a:lvl8pPr>
            <a:lvl9pPr>
              <a:defRPr sz="12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27" name="Heading Bottom"/>
          <p:cNvSpPr>
            <a:spLocks noGrp="1"/>
          </p:cNvSpPr>
          <p:nvPr>
            <p:ph type="body" sz="quarter" idx="13" hasCustomPrompt="1"/>
          </p:nvPr>
        </p:nvSpPr>
        <p:spPr>
          <a:xfrm>
            <a:off x="457219" y="4005072"/>
            <a:ext cx="8686800" cy="36576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9pPr>
          </a:lstStyle>
          <a:p>
            <a:pPr lvl="0"/>
            <a:r>
              <a:rPr dirty="0" smtClean="0"/>
              <a:t>Heading 12 pt</a:t>
            </a:r>
          </a:p>
          <a:p>
            <a:pPr lvl="1"/>
            <a:r>
              <a:rPr dirty="0" smtClean="0"/>
              <a:t>Subheading 12 pt</a:t>
            </a:r>
          </a:p>
        </p:txBody>
      </p:sp>
      <p:sp>
        <p:nvSpPr>
          <p:cNvPr id="24" name="Content Top"/>
          <p:cNvSpPr>
            <a:spLocks noGrp="1"/>
          </p:cNvSpPr>
          <p:nvPr>
            <p:ph sz="quarter" idx="11"/>
          </p:nvPr>
        </p:nvSpPr>
        <p:spPr>
          <a:xfrm>
            <a:off x="457219" y="1883664"/>
            <a:ext cx="8686800" cy="1837944"/>
          </a:xfrm>
        </p:spPr>
        <p:txBody>
          <a:bodyPr vert="horz" lIns="0" tIns="0" rIns="0" bIns="0" rtlCol="0">
            <a:noAutofit/>
          </a:bodyPr>
          <a:lstStyle>
            <a:lvl1pPr>
              <a:defRPr sz="1200" dirty="0" smtClean="0"/>
            </a:lvl1pPr>
            <a:lvl2pPr>
              <a:defRPr sz="1200" dirty="0" smtClean="0"/>
            </a:lvl2pPr>
            <a:lvl3pPr>
              <a:defRPr sz="1200" dirty="0" smtClean="0"/>
            </a:lvl3pPr>
            <a:lvl4pPr>
              <a:defRPr sz="1200" dirty="0" smtClean="0"/>
            </a:lvl4pPr>
            <a:lvl5pPr>
              <a:defRPr sz="1200" dirty="0" smtClean="0"/>
            </a:lvl5pPr>
            <a:lvl6pPr>
              <a:defRPr sz="1200" dirty="0" smtClean="0"/>
            </a:lvl6pPr>
            <a:lvl7pPr>
              <a:defRPr sz="1200" dirty="0" smtClean="0"/>
            </a:lvl7pPr>
            <a:lvl8pPr>
              <a:defRPr sz="1200" dirty="0" smtClean="0"/>
            </a:lvl8pPr>
            <a:lvl9pPr>
              <a:defRPr sz="12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smtClean="0"/>
          </a:p>
        </p:txBody>
      </p:sp>
      <p:sp>
        <p:nvSpPr>
          <p:cNvPr id="22" name="Heading Top"/>
          <p:cNvSpPr>
            <a:spLocks noGrp="1"/>
          </p:cNvSpPr>
          <p:nvPr>
            <p:ph type="body" sz="quarter" idx="10" hasCustomPrompt="1"/>
          </p:nvPr>
        </p:nvSpPr>
        <p:spPr>
          <a:xfrm>
            <a:off x="457219" y="1399032"/>
            <a:ext cx="8686800" cy="36576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9pPr>
          </a:lstStyle>
          <a:p>
            <a:pPr lvl="0"/>
            <a:r>
              <a:rPr dirty="0" smtClean="0"/>
              <a:t>Heading 12 pt</a:t>
            </a:r>
          </a:p>
          <a:p>
            <a:pPr lvl="1"/>
            <a:r>
              <a:rPr dirty="0" smtClean="0"/>
              <a:t>Subheading 12 pt</a:t>
            </a:r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smtClean="0"/>
          </a:p>
        </p:txBody>
      </p:sp>
    </p:spTree>
    <p:extLst>
      <p:ext uri="{BB962C8B-B14F-4D97-AF65-F5344CB8AC3E}">
        <p14:creationId xmlns:p14="http://schemas.microsoft.com/office/powerpoint/2010/main" xmlns="" val="3255572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ctionTitle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034165" y="2934396"/>
            <a:ext cx="6106679" cy="1007181"/>
          </a:xfrm>
          <a:blipFill dpi="0" rotWithShape="1">
            <a:blip r:embed="rId2" cstate="print"/>
            <a:srcRect/>
            <a:stretch>
              <a:fillRect/>
            </a:stretch>
          </a:blipFill>
          <a:ln>
            <a:noFill/>
          </a:ln>
          <a:effectLst/>
        </p:spPr>
        <p:txBody>
          <a:bodyPr vert="horz" wrap="square" lIns="144000" tIns="72000" rIns="0" bIns="72000" numCol="1" anchor="t" anchorCtr="0" compatLnSpc="1">
            <a:prstTxWarp prst="textNoShape">
              <a:avLst/>
            </a:prstTxWarp>
            <a:spAutoFit/>
          </a:bodyPr>
          <a:lstStyle>
            <a:lvl1pPr marL="0" indent="0" algn="l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 kern="0" baseline="0" dirty="0" smtClean="0">
                <a:solidFill>
                  <a:schemeClr val="tx2"/>
                </a:solidFill>
                <a:latin typeface="+mj-lt"/>
                <a:ea typeface="+mj-ea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 kern="0" baseline="0" dirty="0" smtClean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latin typeface="+mj-lt"/>
                <a:ea typeface="+mj-ea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latin typeface="+mj-lt"/>
                <a:ea typeface="+mj-ea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latin typeface="+mj-lt"/>
                <a:ea typeface="+mj-ea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latin typeface="+mj-lt"/>
                <a:ea typeface="+mj-ea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latin typeface="+mj-lt"/>
                <a:ea typeface="+mj-ea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latin typeface="+mj-lt"/>
                <a:ea typeface="+mj-ea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800">
                <a:latin typeface="+mj-lt"/>
                <a:ea typeface="+mj-ea"/>
              </a:defRPr>
            </a:lvl9pPr>
          </a:lstStyle>
          <a:p>
            <a:pPr lvl="0"/>
            <a:r>
              <a:rPr dirty="0" smtClean="0"/>
              <a:t>Click to add section title</a:t>
            </a:r>
          </a:p>
          <a:p>
            <a:pPr lvl="1"/>
            <a:r>
              <a:rPr noProof="0" dirty="0" smtClean="0"/>
              <a:t>Click to add section subtitle</a:t>
            </a:r>
          </a:p>
        </p:txBody>
      </p:sp>
      <p:sp>
        <p:nvSpPr>
          <p:cNvPr id="7" name="SectionNumber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57219" y="2934396"/>
            <a:ext cx="2422179" cy="1007181"/>
          </a:xfrm>
        </p:spPr>
        <p:txBody>
          <a:bodyPr lIns="0" tIns="72000" rIns="0" bIns="72000"/>
          <a:lstStyle>
            <a:lvl1pPr marL="0" indent="0" algn="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800" kern="0" baseline="0">
                <a:solidFill>
                  <a:schemeClr val="accent3"/>
                </a:solidFill>
                <a:latin typeface="+mj-lt"/>
                <a:ea typeface="+mj-ea"/>
              </a:defRPr>
            </a:lvl1pPr>
            <a:lvl2pPr marL="0" indent="0" algn="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800" kern="0" baseline="0">
                <a:solidFill>
                  <a:schemeClr val="accent3"/>
                </a:solidFill>
                <a:latin typeface="+mj-lt"/>
                <a:ea typeface="+mj-ea"/>
              </a:defRPr>
            </a:lvl2pPr>
            <a:lvl3pPr marL="0" indent="0" algn="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800" kern="0" baseline="0">
                <a:solidFill>
                  <a:schemeClr val="accent3"/>
                </a:solidFill>
                <a:latin typeface="+mj-lt"/>
                <a:ea typeface="+mj-ea"/>
              </a:defRPr>
            </a:lvl3pPr>
            <a:lvl4pPr marL="0" indent="0" algn="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800" kern="0" baseline="0">
                <a:solidFill>
                  <a:schemeClr val="accent3"/>
                </a:solidFill>
                <a:latin typeface="+mj-lt"/>
                <a:ea typeface="+mj-ea"/>
              </a:defRPr>
            </a:lvl4pPr>
            <a:lvl5pPr marL="0" indent="0" algn="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800" kern="0" baseline="0">
                <a:solidFill>
                  <a:schemeClr val="accent3"/>
                </a:solidFill>
                <a:latin typeface="+mj-lt"/>
                <a:ea typeface="+mj-ea"/>
              </a:defRPr>
            </a:lvl5pPr>
            <a:lvl6pPr marL="0" indent="0" algn="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800" kern="0" baseline="0">
                <a:solidFill>
                  <a:schemeClr val="accent3"/>
                </a:solidFill>
                <a:latin typeface="+mj-lt"/>
                <a:ea typeface="+mj-ea"/>
              </a:defRPr>
            </a:lvl6pPr>
            <a:lvl7pPr marL="0" indent="0" algn="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800" kern="0" baseline="0">
                <a:solidFill>
                  <a:schemeClr val="accent3"/>
                </a:solidFill>
                <a:latin typeface="+mj-lt"/>
                <a:ea typeface="+mj-ea"/>
              </a:defRPr>
            </a:lvl7pPr>
            <a:lvl8pPr marL="0" indent="0" algn="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800" kern="0" baseline="0">
                <a:solidFill>
                  <a:schemeClr val="accent3"/>
                </a:solidFill>
                <a:latin typeface="+mj-lt"/>
                <a:ea typeface="+mj-ea"/>
              </a:defRPr>
            </a:lvl8pPr>
            <a:lvl9pPr marL="0" indent="0" algn="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800" kern="0" baseline="0">
                <a:solidFill>
                  <a:schemeClr val="accent3"/>
                </a:solidFill>
                <a:latin typeface="+mj-lt"/>
                <a:ea typeface="+mj-ea"/>
              </a:defRPr>
            </a:lvl9pPr>
          </a:lstStyle>
          <a:p>
            <a:pPr lvl="0"/>
            <a:r>
              <a:rPr dirty="0" smtClean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xmlns="" val="3771111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TP_Copyright"/>
          <p:cNvSpPr txBox="1">
            <a:spLocks/>
          </p:cNvSpPr>
          <p:nvPr userDrawn="1">
            <p:custDataLst>
              <p:tags r:id="rId1"/>
            </p:custDataLst>
          </p:nvPr>
        </p:nvSpPr>
        <p:spPr bwMode="gray">
          <a:xfrm>
            <a:off x="457219" y="6583680"/>
            <a:ext cx="655629" cy="107722"/>
          </a:xfrm>
          <a:prstGeom prst="rect">
            <a:avLst/>
          </a:prstGeom>
          <a:noFill/>
          <a:ln w="9525" cmpd="sng">
            <a:noFill/>
            <a:prstDash val="soli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lumMod val="10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9525" cmpd="sng">
                <a:solidFill>
                  <a:schemeClr val="tx1">
                    <a:lumMod val="10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rtlCol="0" anchor="b">
            <a:spAutoFit/>
          </a:bodyPr>
          <a:lstStyle/>
          <a:p>
            <a: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700" b="0" i="0" u="none" baseline="0" smtClean="0">
                <a:solidFill>
                  <a:schemeClr val="accent3"/>
                </a:solidFill>
                <a:latin typeface="+mn-lt"/>
                <a:ea typeface="+mn-ea"/>
              </a:rPr>
              <a:t>© Oliver Wyman</a:t>
            </a:r>
            <a:endParaRPr sz="700" b="0" i="0" u="none" baseline="0" dirty="0" smtClean="0">
              <a:solidFill>
                <a:schemeClr val="accent3"/>
              </a:solidFill>
              <a:latin typeface="+mn-lt"/>
              <a:ea typeface="+mn-ea"/>
            </a:endParaRPr>
          </a:p>
        </p:txBody>
      </p:sp>
      <p:sp>
        <p:nvSpPr>
          <p:cNvPr id="26" name="Content Right"/>
          <p:cNvSpPr>
            <a:spLocks noGrp="1"/>
          </p:cNvSpPr>
          <p:nvPr>
            <p:ph sz="quarter" idx="12"/>
          </p:nvPr>
        </p:nvSpPr>
        <p:spPr>
          <a:xfrm>
            <a:off x="5029219" y="1399032"/>
            <a:ext cx="4114800" cy="4928616"/>
          </a:xfrm>
        </p:spPr>
        <p:txBody>
          <a:bodyPr vert="horz" lIns="0" tIns="0" rIns="0" bIns="0" rtlCol="0">
            <a:noAutofit/>
          </a:bodyPr>
          <a:lstStyle>
            <a:lvl1pPr>
              <a:defRPr sz="1200" dirty="0" smtClean="0"/>
            </a:lvl1pPr>
            <a:lvl2pPr>
              <a:defRPr sz="1200" dirty="0" smtClean="0"/>
            </a:lvl2pPr>
            <a:lvl3pPr>
              <a:defRPr sz="1200" dirty="0" smtClean="0"/>
            </a:lvl3pPr>
            <a:lvl4pPr>
              <a:defRPr sz="1200" dirty="0" smtClean="0"/>
            </a:lvl4pPr>
            <a:lvl5pPr>
              <a:defRPr sz="1200" dirty="0" smtClean="0"/>
            </a:lvl5pPr>
            <a:lvl6pPr>
              <a:defRPr sz="1200" dirty="0" smtClean="0"/>
            </a:lvl6pPr>
            <a:lvl7pPr>
              <a:defRPr sz="1200" dirty="0" smtClean="0"/>
            </a:lvl7pPr>
            <a:lvl8pPr>
              <a:defRPr sz="1200" dirty="0" smtClean="0"/>
            </a:lvl8pPr>
            <a:lvl9pPr>
              <a:defRPr sz="12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smtClean="0"/>
          </a:p>
        </p:txBody>
      </p:sp>
      <p:sp>
        <p:nvSpPr>
          <p:cNvPr id="24" name="Content Left"/>
          <p:cNvSpPr>
            <a:spLocks noGrp="1"/>
          </p:cNvSpPr>
          <p:nvPr>
            <p:ph sz="quarter" idx="11"/>
          </p:nvPr>
        </p:nvSpPr>
        <p:spPr>
          <a:xfrm>
            <a:off x="457200" y="1399032"/>
            <a:ext cx="4114800" cy="4928616"/>
          </a:xfrm>
        </p:spPr>
        <p:txBody>
          <a:bodyPr vert="horz" lIns="0" tIns="0" rIns="0" bIns="0" rtlCol="0">
            <a:noAutofit/>
          </a:bodyPr>
          <a:lstStyle>
            <a:lvl1pPr>
              <a:defRPr sz="1200" dirty="0" smtClean="0"/>
            </a:lvl1pPr>
            <a:lvl2pPr>
              <a:defRPr sz="1200" dirty="0" smtClean="0"/>
            </a:lvl2pPr>
            <a:lvl3pPr>
              <a:defRPr sz="1200" dirty="0" smtClean="0"/>
            </a:lvl3pPr>
            <a:lvl4pPr>
              <a:defRPr sz="1200" dirty="0" smtClean="0"/>
            </a:lvl4pPr>
            <a:lvl5pPr>
              <a:defRPr sz="1200" dirty="0" smtClean="0"/>
            </a:lvl5pPr>
            <a:lvl6pPr>
              <a:defRPr sz="1200" dirty="0" smtClean="0"/>
            </a:lvl6pPr>
            <a:lvl7pPr>
              <a:defRPr sz="1200" dirty="0" smtClean="0"/>
            </a:lvl7pPr>
            <a:lvl8pPr>
              <a:defRPr sz="1200" dirty="0" smtClean="0"/>
            </a:lvl8pPr>
            <a:lvl9pPr>
              <a:defRPr sz="12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smtClean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smtClean="0"/>
          </a:p>
        </p:txBody>
      </p:sp>
    </p:spTree>
    <p:extLst>
      <p:ext uri="{BB962C8B-B14F-4D97-AF65-F5344CB8AC3E}">
        <p14:creationId xmlns:p14="http://schemas.microsoft.com/office/powerpoint/2010/main" xmlns="" val="2209116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with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TP_Copyright"/>
          <p:cNvSpPr txBox="1">
            <a:spLocks/>
          </p:cNvSpPr>
          <p:nvPr userDrawn="1">
            <p:custDataLst>
              <p:tags r:id="rId1"/>
            </p:custDataLst>
          </p:nvPr>
        </p:nvSpPr>
        <p:spPr bwMode="gray">
          <a:xfrm>
            <a:off x="457219" y="6583680"/>
            <a:ext cx="655629" cy="107722"/>
          </a:xfrm>
          <a:prstGeom prst="rect">
            <a:avLst/>
          </a:prstGeom>
          <a:noFill/>
          <a:ln w="9525" cmpd="sng">
            <a:noFill/>
            <a:prstDash val="soli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lumMod val="10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9525" cmpd="sng">
                <a:solidFill>
                  <a:schemeClr val="tx1">
                    <a:lumMod val="10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rtlCol="0" anchor="b">
            <a:spAutoFit/>
          </a:bodyPr>
          <a:lstStyle/>
          <a:p>
            <a: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700" b="0" i="0" u="none" baseline="0" smtClean="0">
                <a:solidFill>
                  <a:schemeClr val="accent3"/>
                </a:solidFill>
                <a:latin typeface="+mn-lt"/>
                <a:ea typeface="+mn-ea"/>
              </a:rPr>
              <a:t>© Oliver Wyman</a:t>
            </a:r>
            <a:endParaRPr sz="700" b="0" i="0" u="none" baseline="0" dirty="0" smtClean="0">
              <a:solidFill>
                <a:schemeClr val="accent3"/>
              </a:solidFill>
              <a:latin typeface="+mn-lt"/>
              <a:ea typeface="+mn-ea"/>
            </a:endParaRPr>
          </a:p>
        </p:txBody>
      </p:sp>
      <p:sp>
        <p:nvSpPr>
          <p:cNvPr id="26" name="Content Right"/>
          <p:cNvSpPr>
            <a:spLocks noGrp="1"/>
          </p:cNvSpPr>
          <p:nvPr>
            <p:ph sz="quarter" idx="12"/>
          </p:nvPr>
        </p:nvSpPr>
        <p:spPr>
          <a:xfrm>
            <a:off x="5029219" y="1883664"/>
            <a:ext cx="4114800" cy="4443984"/>
          </a:xfrm>
        </p:spPr>
        <p:txBody>
          <a:bodyPr vert="horz" lIns="0" tIns="0" rIns="0" bIns="0" rtlCol="0">
            <a:noAutofit/>
          </a:bodyPr>
          <a:lstStyle>
            <a:lvl1pPr>
              <a:defRPr sz="1200" dirty="0" smtClean="0"/>
            </a:lvl1pPr>
            <a:lvl2pPr>
              <a:defRPr sz="1200" dirty="0" smtClean="0"/>
            </a:lvl2pPr>
            <a:lvl3pPr>
              <a:defRPr sz="1200" dirty="0" smtClean="0"/>
            </a:lvl3pPr>
            <a:lvl4pPr>
              <a:defRPr sz="1200" dirty="0" smtClean="0"/>
            </a:lvl4pPr>
            <a:lvl5pPr>
              <a:defRPr sz="1200" dirty="0" smtClean="0"/>
            </a:lvl5pPr>
            <a:lvl6pPr>
              <a:defRPr sz="1200" dirty="0" smtClean="0"/>
            </a:lvl6pPr>
            <a:lvl7pPr>
              <a:defRPr sz="1200" dirty="0" smtClean="0"/>
            </a:lvl7pPr>
            <a:lvl8pPr>
              <a:defRPr sz="1200" dirty="0" smtClean="0"/>
            </a:lvl8pPr>
            <a:lvl9pPr>
              <a:defRPr sz="12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smtClean="0"/>
          </a:p>
        </p:txBody>
      </p:sp>
      <p:sp>
        <p:nvSpPr>
          <p:cNvPr id="27" name="Heading Right"/>
          <p:cNvSpPr>
            <a:spLocks noGrp="1"/>
          </p:cNvSpPr>
          <p:nvPr>
            <p:ph type="body" sz="quarter" idx="13" hasCustomPrompt="1"/>
          </p:nvPr>
        </p:nvSpPr>
        <p:spPr>
          <a:xfrm>
            <a:off x="5029219" y="1399032"/>
            <a:ext cx="4114800" cy="36576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9pPr>
          </a:lstStyle>
          <a:p>
            <a:pPr lvl="0"/>
            <a:r>
              <a:rPr dirty="0" smtClean="0"/>
              <a:t>Heading 12 pt</a:t>
            </a:r>
          </a:p>
          <a:p>
            <a:pPr lvl="1"/>
            <a:r>
              <a:rPr dirty="0" smtClean="0"/>
              <a:t>Subheading 12 pt</a:t>
            </a:r>
          </a:p>
        </p:txBody>
      </p:sp>
      <p:sp>
        <p:nvSpPr>
          <p:cNvPr id="24" name="Content Left"/>
          <p:cNvSpPr>
            <a:spLocks noGrp="1"/>
          </p:cNvSpPr>
          <p:nvPr>
            <p:ph sz="quarter" idx="11"/>
          </p:nvPr>
        </p:nvSpPr>
        <p:spPr>
          <a:xfrm>
            <a:off x="457200" y="1883664"/>
            <a:ext cx="4114800" cy="4443984"/>
          </a:xfrm>
        </p:spPr>
        <p:txBody>
          <a:bodyPr vert="horz" lIns="0" tIns="0" rIns="0" bIns="0" rtlCol="0">
            <a:noAutofit/>
          </a:bodyPr>
          <a:lstStyle>
            <a:lvl1pPr>
              <a:defRPr sz="1200" dirty="0" smtClean="0"/>
            </a:lvl1pPr>
            <a:lvl2pPr>
              <a:defRPr sz="1200" dirty="0" smtClean="0"/>
            </a:lvl2pPr>
            <a:lvl3pPr>
              <a:defRPr sz="1200" dirty="0" smtClean="0"/>
            </a:lvl3pPr>
            <a:lvl4pPr>
              <a:defRPr sz="1200" dirty="0" smtClean="0"/>
            </a:lvl4pPr>
            <a:lvl5pPr>
              <a:defRPr sz="1200" dirty="0" smtClean="0"/>
            </a:lvl5pPr>
            <a:lvl6pPr>
              <a:defRPr sz="1200" dirty="0" smtClean="0"/>
            </a:lvl6pPr>
            <a:lvl7pPr>
              <a:defRPr sz="1200" dirty="0" smtClean="0"/>
            </a:lvl7pPr>
            <a:lvl8pPr>
              <a:defRPr sz="1200" dirty="0" smtClean="0"/>
            </a:lvl8pPr>
            <a:lvl9pPr>
              <a:defRPr sz="1200" dirty="0" smtClean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smtClean="0"/>
          </a:p>
        </p:txBody>
      </p:sp>
      <p:sp>
        <p:nvSpPr>
          <p:cNvPr id="22" name="Heading Left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399032"/>
            <a:ext cx="4114800" cy="36576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="1" baseline="0">
                <a:solidFill>
                  <a:schemeClr val="accent1"/>
                </a:solidFill>
                <a:latin typeface="+mj-lt"/>
                <a:ea typeface="+mj-ea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>
                <a:solidFill>
                  <a:schemeClr val="accent1"/>
                </a:solidFill>
                <a:latin typeface="+mj-lt"/>
                <a:ea typeface="+mj-ea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200" baseline="0"/>
            </a:lvl9pPr>
          </a:lstStyle>
          <a:p>
            <a:pPr lvl="0"/>
            <a:r>
              <a:rPr dirty="0" smtClean="0"/>
              <a:t>Heading 12 pt</a:t>
            </a:r>
          </a:p>
          <a:p>
            <a:pPr lvl="1"/>
            <a:r>
              <a:rPr dirty="0" smtClean="0"/>
              <a:t>Subheading 12 pt</a:t>
            </a:r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smtClean="0"/>
          </a:p>
        </p:txBody>
      </p:sp>
    </p:spTree>
    <p:extLst>
      <p:ext uri="{BB962C8B-B14F-4D97-AF65-F5344CB8AC3E}">
        <p14:creationId xmlns:p14="http://schemas.microsoft.com/office/powerpoint/2010/main" xmlns="" val="4123678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vmlDrawing" Target="../drawings/vmlDrawing1.v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1557949361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p:oleObj spid="_x0000_s1088" name="think-cell Slide" r:id="rId31" imgW="360" imgH="360" progId="">
              <p:embed/>
            </p:oleObj>
          </a:graphicData>
        </a:graphic>
      </p:graphicFrame>
      <p:sp>
        <p:nvSpPr>
          <p:cNvPr id="4" name="SlideNumber"/>
          <p:cNvSpPr txBox="1">
            <a:spLocks/>
          </p:cNvSpPr>
          <p:nvPr>
            <p:custDataLst>
              <p:tags r:id="rId30"/>
            </p:custDataLst>
          </p:nvPr>
        </p:nvSpPr>
        <p:spPr bwMode="gray">
          <a:xfrm>
            <a:off x="8986906" y="6547104"/>
            <a:ext cx="157094" cy="153888"/>
          </a:xfrm>
          <a:prstGeom prst="rect">
            <a:avLst/>
          </a:prstGeom>
          <a:noFill/>
          <a:ln w="6350" cmpd="sng">
            <a:noFill/>
            <a:prstDash val="solid"/>
          </a:ln>
          <a:extLst/>
        </p:spPr>
        <p:txBody>
          <a:bodyPr wrap="none" lIns="0" tIns="0" rIns="0" bIns="0" rtlCol="0" anchor="b">
            <a:spAutoFit/>
          </a:bodyPr>
          <a:lstStyle/>
          <a:p>
            <a:pPr marL="0" indent="0" algn="r" defTabSz="914400" rtl="0" eaLnBrk="1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4CF6A944-D9EA-4008-9CF7-44283426B6A9}" type="slidenum">
              <a:rPr lang="pt-BR" sz="1000" b="0" i="0" u="none" baseline="0" smtClean="0">
                <a:solidFill>
                  <a:schemeClr val="accent3"/>
                </a:solidFill>
                <a:latin typeface="+mn-lt"/>
                <a:ea typeface="+mn-ea"/>
              </a:rPr>
              <a:pPr marL="0" indent="0" algn="r" defTabSz="914400" rtl="0" eaLnBrk="1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‹nº›</a:t>
            </a:fld>
            <a:endParaRPr lang="pt-BR" sz="1000" b="0" i="0" u="none" baseline="0" dirty="0">
              <a:solidFill>
                <a:schemeClr val="accent3"/>
              </a:solidFill>
              <a:latin typeface="+mn-lt"/>
              <a:ea typeface="+mn-ea"/>
            </a:endParaRPr>
          </a:p>
        </p:txBody>
      </p:sp>
      <p:sp>
        <p:nvSpPr>
          <p:cNvPr id="3" name="BodyText"/>
          <p:cNvSpPr>
            <a:spLocks noGrp="1"/>
          </p:cNvSpPr>
          <p:nvPr>
            <p:ph type="body" idx="1"/>
          </p:nvPr>
        </p:nvSpPr>
        <p:spPr>
          <a:xfrm>
            <a:off x="457219" y="1399032"/>
            <a:ext cx="8686800" cy="49286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pt-BR" dirty="0" smtClean="0"/>
              <a:t>Click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edit</a:t>
            </a:r>
            <a:r>
              <a:rPr lang="pt-BR" dirty="0" smtClean="0"/>
              <a:t> Master </a:t>
            </a:r>
            <a:r>
              <a:rPr lang="pt-BR" dirty="0" err="1" smtClean="0"/>
              <a:t>text</a:t>
            </a:r>
            <a:r>
              <a:rPr lang="pt-BR" dirty="0" smtClean="0"/>
              <a:t> </a:t>
            </a:r>
            <a:r>
              <a:rPr lang="pt-BR" dirty="0" err="1" smtClean="0"/>
              <a:t>styles</a:t>
            </a:r>
            <a:endParaRPr lang="pt-BR" dirty="0" smtClean="0"/>
          </a:p>
          <a:p>
            <a:pPr lvl="1"/>
            <a:r>
              <a:rPr lang="pt-BR" dirty="0" err="1" smtClean="0"/>
              <a:t>Second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endParaRPr lang="pt-BR" dirty="0" smtClean="0"/>
          </a:p>
          <a:p>
            <a:pPr lvl="2"/>
            <a:r>
              <a:rPr lang="pt-BR" dirty="0" err="1" smtClean="0"/>
              <a:t>Third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endParaRPr lang="pt-BR" dirty="0" smtClean="0"/>
          </a:p>
          <a:p>
            <a:pPr lvl="3"/>
            <a:r>
              <a:rPr lang="pt-BR" dirty="0" err="1" smtClean="0"/>
              <a:t>Fourth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endParaRPr lang="pt-BR" dirty="0" smtClean="0"/>
          </a:p>
          <a:p>
            <a:pPr lvl="4"/>
            <a:r>
              <a:rPr lang="pt-BR" dirty="0" err="1" smtClean="0"/>
              <a:t>Fifth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endParaRPr lang="pt-BR" dirty="0" smtClean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19" y="384048"/>
            <a:ext cx="8686800" cy="75895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pt-BR" dirty="0" smtClean="0"/>
              <a:t>Click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edit</a:t>
            </a:r>
            <a:r>
              <a:rPr lang="pt-BR" dirty="0" smtClean="0"/>
              <a:t> Master </a:t>
            </a:r>
            <a:r>
              <a:rPr lang="pt-BR" dirty="0" err="1" smtClean="0"/>
              <a:t>title</a:t>
            </a:r>
            <a:r>
              <a:rPr lang="pt-BR" dirty="0" smtClean="0"/>
              <a:t> </a:t>
            </a:r>
            <a:r>
              <a:rPr lang="pt-BR" dirty="0" err="1" smtClean="0"/>
              <a:t>style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324294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51" r:id="rId2"/>
    <p:sldLayoutId id="2147483668" r:id="rId3"/>
    <p:sldLayoutId id="2147483667" r:id="rId4"/>
    <p:sldLayoutId id="2147483666" r:id="rId5"/>
    <p:sldLayoutId id="2147483665" r:id="rId6"/>
    <p:sldLayoutId id="2147483673" r:id="rId7"/>
    <p:sldLayoutId id="2147483663" r:id="rId8"/>
    <p:sldLayoutId id="2147483662" r:id="rId9"/>
    <p:sldLayoutId id="2147483664" r:id="rId10"/>
    <p:sldLayoutId id="2147483683" r:id="rId11"/>
    <p:sldLayoutId id="2147483659" r:id="rId12"/>
    <p:sldLayoutId id="2147483658" r:id="rId13"/>
    <p:sldLayoutId id="2147483661" r:id="rId14"/>
    <p:sldLayoutId id="2147483656" r:id="rId15"/>
    <p:sldLayoutId id="2147483660" r:id="rId16"/>
    <p:sldLayoutId id="2147483682" r:id="rId17"/>
    <p:sldLayoutId id="2147483653" r:id="rId18"/>
    <p:sldLayoutId id="2147483654" r:id="rId19"/>
    <p:sldLayoutId id="2147483669" r:id="rId20"/>
    <p:sldLayoutId id="2147483670" r:id="rId21"/>
    <p:sldLayoutId id="2147483675" r:id="rId22"/>
    <p:sldLayoutId id="2147483672" r:id="rId23"/>
    <p:sldLayoutId id="2147483679" r:id="rId24"/>
    <p:sldLayoutId id="2147483680" r:id="rId25"/>
    <p:sldLayoutId id="2147483681" r:id="rId26"/>
    <p:sldLayoutId id="2147483671" r:id="rId27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88000"/>
        </a:lnSpc>
        <a:spcBef>
          <a:spcPct val="0"/>
        </a:spcBef>
        <a:buNone/>
        <a:defRPr sz="2000" kern="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spcBef>
          <a:spcPts val="700"/>
        </a:spcBef>
        <a:buFont typeface="Arial" panose="020B0604020202020204" pitchFamily="34" charset="0"/>
        <a:buChar char="•"/>
        <a:defRPr sz="1400" kern="0" baseline="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spcBef>
          <a:spcPts val="300"/>
        </a:spcBef>
        <a:buFont typeface="Arial" panose="020B0604020202020204" pitchFamily="34" charset="0"/>
        <a:buChar char="–"/>
        <a:defRPr sz="1400" kern="0" baseline="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spcBef>
          <a:spcPts val="300"/>
        </a:spcBef>
        <a:buFont typeface="Arial" panose="020B0604020202020204" pitchFamily="34" charset="0"/>
        <a:buChar char="-"/>
        <a:defRPr sz="1400" kern="0" baseline="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spcBef>
          <a:spcPts val="300"/>
        </a:spcBef>
        <a:buFont typeface="Arial" panose="020B0604020202020204" pitchFamily="34" charset="0"/>
        <a:buChar char="-"/>
        <a:defRPr sz="1400" kern="0" baseline="0">
          <a:solidFill>
            <a:schemeClr val="tx1"/>
          </a:solidFill>
          <a:latin typeface="+mn-lt"/>
          <a:ea typeface="+mn-ea"/>
          <a:cs typeface="+mn-cs"/>
        </a:defRPr>
      </a:lvl4pPr>
      <a:lvl5pPr marL="900000" indent="-180000" algn="l" defTabSz="914400" rtl="0" eaLnBrk="1" latinLnBrk="0" hangingPunct="1">
        <a:spcBef>
          <a:spcPts val="300"/>
        </a:spcBef>
        <a:buFont typeface="Arial" panose="020B0604020202020204" pitchFamily="34" charset="0"/>
        <a:buChar char="-"/>
        <a:defRPr sz="1400" kern="0" baseline="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80000" algn="l" defTabSz="914400" rtl="0" eaLnBrk="1" latinLnBrk="0" hangingPunct="1">
        <a:spcBef>
          <a:spcPts val="300"/>
        </a:spcBef>
        <a:buFont typeface="Arial" panose="020B0604020202020204" pitchFamily="34" charset="0"/>
        <a:buChar char="-"/>
        <a:defRPr sz="1400" kern="0">
          <a:solidFill>
            <a:schemeClr val="tx1"/>
          </a:solidFill>
          <a:latin typeface="+mn-lt"/>
          <a:ea typeface="+mn-ea"/>
          <a:cs typeface="+mn-cs"/>
        </a:defRPr>
      </a:lvl6pPr>
      <a:lvl7pPr marL="1260000" indent="-180000" algn="l" defTabSz="914400" rtl="0" eaLnBrk="1" latinLnBrk="0" hangingPunct="1">
        <a:spcBef>
          <a:spcPts val="300"/>
        </a:spcBef>
        <a:buFont typeface="Arial" panose="020B0604020202020204" pitchFamily="34" charset="0"/>
        <a:buChar char="-"/>
        <a:defRPr sz="1400" kern="0">
          <a:solidFill>
            <a:schemeClr val="tx1"/>
          </a:solidFill>
          <a:latin typeface="+mn-lt"/>
          <a:ea typeface="+mn-ea"/>
          <a:cs typeface="+mn-cs"/>
        </a:defRPr>
      </a:lvl7pPr>
      <a:lvl8pPr marL="1440000" indent="-180000" algn="l" defTabSz="914400" rtl="0" eaLnBrk="1" latinLnBrk="0" hangingPunct="1">
        <a:spcBef>
          <a:spcPts val="300"/>
        </a:spcBef>
        <a:buFont typeface="Arial" panose="020B0604020202020204" pitchFamily="34" charset="0"/>
        <a:buChar char="-"/>
        <a:defRPr sz="1400" kern="0">
          <a:solidFill>
            <a:schemeClr val="tx1"/>
          </a:solidFill>
          <a:latin typeface="+mn-lt"/>
          <a:ea typeface="+mn-ea"/>
          <a:cs typeface="+mn-cs"/>
        </a:defRPr>
      </a:lvl8pPr>
      <a:lvl9pPr marL="1620000" indent="-180000" algn="l" defTabSz="914400" rtl="0" eaLnBrk="1" latinLnBrk="0" hangingPunct="1">
        <a:spcBef>
          <a:spcPts val="300"/>
        </a:spcBef>
        <a:buFont typeface="Arial" panose="020B0604020202020204" pitchFamily="34" charset="0"/>
        <a:buChar char="-"/>
        <a:defRPr sz="1400" ker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200" kern="0">
          <a:solidFill>
            <a:schemeClr val="tx1"/>
          </a:solidFill>
          <a:latin typeface="+mn-lt"/>
          <a:ea typeface="+mn-ea"/>
          <a:cs typeface="+mn-cs"/>
        </a:defRPr>
      </a:lvl1pPr>
      <a:lvl2pPr marL="180000" algn="l" defTabSz="914400" rtl="0" eaLnBrk="1" latinLnBrk="0" hangingPunct="1">
        <a:defRPr sz="1200" kern="0">
          <a:solidFill>
            <a:schemeClr val="tx1"/>
          </a:solidFill>
          <a:latin typeface="+mn-lt"/>
          <a:ea typeface="+mn-ea"/>
          <a:cs typeface="+mn-cs"/>
        </a:defRPr>
      </a:lvl2pPr>
      <a:lvl3pPr marL="360000" algn="l" defTabSz="914400" rtl="0" eaLnBrk="1" latinLnBrk="0" hangingPunct="1">
        <a:defRPr sz="1200" kern="0">
          <a:solidFill>
            <a:schemeClr val="tx1"/>
          </a:solidFill>
          <a:latin typeface="+mn-lt"/>
          <a:ea typeface="+mn-ea"/>
          <a:cs typeface="+mn-cs"/>
        </a:defRPr>
      </a:lvl3pPr>
      <a:lvl4pPr marL="540000" algn="l" defTabSz="914400" rtl="0" eaLnBrk="1" latinLnBrk="0" hangingPunct="1">
        <a:defRPr sz="1200" kern="0">
          <a:solidFill>
            <a:schemeClr val="tx1"/>
          </a:solidFill>
          <a:latin typeface="+mn-lt"/>
          <a:ea typeface="+mn-ea"/>
          <a:cs typeface="+mn-cs"/>
        </a:defRPr>
      </a:lvl4pPr>
      <a:lvl5pPr marL="720000" algn="l" defTabSz="914400" rtl="0" eaLnBrk="1" latinLnBrk="0" hangingPunct="1">
        <a:defRPr sz="1200" kern="0">
          <a:solidFill>
            <a:schemeClr val="tx1"/>
          </a:solidFill>
          <a:latin typeface="+mn-lt"/>
          <a:ea typeface="+mn-ea"/>
          <a:cs typeface="+mn-cs"/>
        </a:defRPr>
      </a:lvl5pPr>
      <a:lvl6pPr marL="900000" algn="l" defTabSz="914400" rtl="0" eaLnBrk="1" latinLnBrk="0" hangingPunct="1">
        <a:defRPr sz="1200" kern="0">
          <a:solidFill>
            <a:schemeClr val="tx1"/>
          </a:solidFill>
          <a:latin typeface="+mn-lt"/>
          <a:ea typeface="+mn-ea"/>
          <a:cs typeface="+mn-cs"/>
        </a:defRPr>
      </a:lvl6pPr>
      <a:lvl7pPr marL="1080000" algn="l" defTabSz="914400" rtl="0" eaLnBrk="1" latinLnBrk="0" hangingPunct="1">
        <a:defRPr sz="1200" kern="0">
          <a:solidFill>
            <a:schemeClr val="tx1"/>
          </a:solidFill>
          <a:latin typeface="+mn-lt"/>
          <a:ea typeface="+mn-ea"/>
          <a:cs typeface="+mn-cs"/>
        </a:defRPr>
      </a:lvl7pPr>
      <a:lvl8pPr marL="1260000" algn="l" defTabSz="914400" rtl="0" eaLnBrk="1" latinLnBrk="0" hangingPunct="1">
        <a:defRPr sz="1200" kern="0">
          <a:solidFill>
            <a:schemeClr val="tx1"/>
          </a:solidFill>
          <a:latin typeface="+mn-lt"/>
          <a:ea typeface="+mn-ea"/>
          <a:cs typeface="+mn-cs"/>
        </a:defRPr>
      </a:lvl8pPr>
      <a:lvl9pPr marL="1440000" algn="l" defTabSz="914400" rtl="0" eaLnBrk="1" latinLnBrk="0" hangingPunct="1">
        <a:defRPr sz="1200" kern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ustomXml" Target="../../customXml/item14.xml"/><Relationship Id="rId1" Type="http://schemas.openxmlformats.org/officeDocument/2006/relationships/customXml" Target="../../customXml/item6.x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13" Type="http://schemas.openxmlformats.org/officeDocument/2006/relationships/image" Target="../media/image18.wmf"/><Relationship Id="rId3" Type="http://schemas.openxmlformats.org/officeDocument/2006/relationships/customXml" Target="../../customXml/item2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17.wmf"/><Relationship Id="rId2" Type="http://schemas.openxmlformats.org/officeDocument/2006/relationships/customXml" Target="../../customXml/item7.xml"/><Relationship Id="rId1" Type="http://schemas.openxmlformats.org/officeDocument/2006/relationships/customXml" Target="../../customXml/item12.xml"/><Relationship Id="rId6" Type="http://schemas.openxmlformats.org/officeDocument/2006/relationships/customXml" Target="../../customXml/item10.xml"/><Relationship Id="rId11" Type="http://schemas.openxmlformats.org/officeDocument/2006/relationships/image" Target="../media/image16.wmf"/><Relationship Id="rId5" Type="http://schemas.openxmlformats.org/officeDocument/2006/relationships/customXml" Target="../../customXml/item13.xml"/><Relationship Id="rId10" Type="http://schemas.openxmlformats.org/officeDocument/2006/relationships/image" Target="../media/image15.wmf"/><Relationship Id="rId4" Type="http://schemas.openxmlformats.org/officeDocument/2006/relationships/customXml" Target="../../customXml/item9.xml"/><Relationship Id="rId9" Type="http://schemas.openxmlformats.org/officeDocument/2006/relationships/image" Target="../media/image14.wmf"/><Relationship Id="rId14" Type="http://schemas.openxmlformats.org/officeDocument/2006/relationships/image" Target="../media/image1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53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5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24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31.xml"/><Relationship Id="rId13" Type="http://schemas.openxmlformats.org/officeDocument/2006/relationships/tags" Target="../tags/tag36.xml"/><Relationship Id="rId18" Type="http://schemas.openxmlformats.org/officeDocument/2006/relationships/tags" Target="../tags/tag41.xml"/><Relationship Id="rId3" Type="http://schemas.openxmlformats.org/officeDocument/2006/relationships/tags" Target="../tags/tag26.xml"/><Relationship Id="rId21" Type="http://schemas.openxmlformats.org/officeDocument/2006/relationships/tags" Target="../tags/tag44.xml"/><Relationship Id="rId7" Type="http://schemas.openxmlformats.org/officeDocument/2006/relationships/tags" Target="../tags/tag30.xml"/><Relationship Id="rId12" Type="http://schemas.openxmlformats.org/officeDocument/2006/relationships/tags" Target="../tags/tag35.xml"/><Relationship Id="rId17" Type="http://schemas.openxmlformats.org/officeDocument/2006/relationships/tags" Target="../tags/tag40.xml"/><Relationship Id="rId25" Type="http://schemas.openxmlformats.org/officeDocument/2006/relationships/oleObject" Target="../embeddings/oleObject5.bin"/><Relationship Id="rId2" Type="http://schemas.openxmlformats.org/officeDocument/2006/relationships/tags" Target="../tags/tag25.xml"/><Relationship Id="rId16" Type="http://schemas.openxmlformats.org/officeDocument/2006/relationships/tags" Target="../tags/tag39.xml"/><Relationship Id="rId20" Type="http://schemas.openxmlformats.org/officeDocument/2006/relationships/tags" Target="../tags/tag43.xml"/><Relationship Id="rId1" Type="http://schemas.openxmlformats.org/officeDocument/2006/relationships/vmlDrawing" Target="../drawings/vmlDrawing3.vml"/><Relationship Id="rId6" Type="http://schemas.openxmlformats.org/officeDocument/2006/relationships/tags" Target="../tags/tag29.xml"/><Relationship Id="rId11" Type="http://schemas.openxmlformats.org/officeDocument/2006/relationships/tags" Target="../tags/tag34.xml"/><Relationship Id="rId24" Type="http://schemas.openxmlformats.org/officeDocument/2006/relationships/oleObject" Target="../embeddings/oleObject4.bin"/><Relationship Id="rId5" Type="http://schemas.openxmlformats.org/officeDocument/2006/relationships/tags" Target="../tags/tag28.xml"/><Relationship Id="rId15" Type="http://schemas.openxmlformats.org/officeDocument/2006/relationships/tags" Target="../tags/tag38.xml"/><Relationship Id="rId23" Type="http://schemas.openxmlformats.org/officeDocument/2006/relationships/oleObject" Target="../embeddings/oleObject3.bin"/><Relationship Id="rId10" Type="http://schemas.openxmlformats.org/officeDocument/2006/relationships/tags" Target="../tags/tag33.xml"/><Relationship Id="rId19" Type="http://schemas.openxmlformats.org/officeDocument/2006/relationships/tags" Target="../tags/tag42.xml"/><Relationship Id="rId4" Type="http://schemas.openxmlformats.org/officeDocument/2006/relationships/tags" Target="../tags/tag27.xml"/><Relationship Id="rId9" Type="http://schemas.openxmlformats.org/officeDocument/2006/relationships/tags" Target="../tags/tag32.xml"/><Relationship Id="rId14" Type="http://schemas.openxmlformats.org/officeDocument/2006/relationships/tags" Target="../tags/tag37.xml"/><Relationship Id="rId22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51.xml"/><Relationship Id="rId13" Type="http://schemas.openxmlformats.org/officeDocument/2006/relationships/tags" Target="../tags/tag56.xml"/><Relationship Id="rId3" Type="http://schemas.openxmlformats.org/officeDocument/2006/relationships/tags" Target="../tags/tag46.xml"/><Relationship Id="rId7" Type="http://schemas.openxmlformats.org/officeDocument/2006/relationships/tags" Target="../tags/tag50.xml"/><Relationship Id="rId12" Type="http://schemas.openxmlformats.org/officeDocument/2006/relationships/tags" Target="../tags/tag55.xml"/><Relationship Id="rId2" Type="http://schemas.openxmlformats.org/officeDocument/2006/relationships/tags" Target="../tags/tag45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4.vml"/><Relationship Id="rId6" Type="http://schemas.openxmlformats.org/officeDocument/2006/relationships/tags" Target="../tags/tag49.xml"/><Relationship Id="rId11" Type="http://schemas.openxmlformats.org/officeDocument/2006/relationships/tags" Target="../tags/tag54.xml"/><Relationship Id="rId5" Type="http://schemas.openxmlformats.org/officeDocument/2006/relationships/tags" Target="../tags/tag48.xml"/><Relationship Id="rId15" Type="http://schemas.openxmlformats.org/officeDocument/2006/relationships/oleObject" Target="../embeddings/oleObject6.bin"/><Relationship Id="rId10" Type="http://schemas.openxmlformats.org/officeDocument/2006/relationships/tags" Target="../tags/tag53.xml"/><Relationship Id="rId4" Type="http://schemas.openxmlformats.org/officeDocument/2006/relationships/tags" Target="../tags/tag47.xml"/><Relationship Id="rId9" Type="http://schemas.openxmlformats.org/officeDocument/2006/relationships/tags" Target="../tags/tag52.xml"/><Relationship Id="rId14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63.xml"/><Relationship Id="rId13" Type="http://schemas.openxmlformats.org/officeDocument/2006/relationships/tags" Target="../tags/tag68.xml"/><Relationship Id="rId18" Type="http://schemas.openxmlformats.org/officeDocument/2006/relationships/tags" Target="../tags/tag73.xml"/><Relationship Id="rId26" Type="http://schemas.openxmlformats.org/officeDocument/2006/relationships/tags" Target="../tags/tag81.xml"/><Relationship Id="rId3" Type="http://schemas.openxmlformats.org/officeDocument/2006/relationships/tags" Target="../tags/tag58.xml"/><Relationship Id="rId21" Type="http://schemas.openxmlformats.org/officeDocument/2006/relationships/tags" Target="../tags/tag76.xml"/><Relationship Id="rId34" Type="http://schemas.openxmlformats.org/officeDocument/2006/relationships/slideLayout" Target="../slideLayouts/slideLayout3.xml"/><Relationship Id="rId7" Type="http://schemas.openxmlformats.org/officeDocument/2006/relationships/tags" Target="../tags/tag62.xml"/><Relationship Id="rId12" Type="http://schemas.openxmlformats.org/officeDocument/2006/relationships/tags" Target="../tags/tag67.xml"/><Relationship Id="rId17" Type="http://schemas.openxmlformats.org/officeDocument/2006/relationships/tags" Target="../tags/tag72.xml"/><Relationship Id="rId25" Type="http://schemas.openxmlformats.org/officeDocument/2006/relationships/tags" Target="../tags/tag80.xml"/><Relationship Id="rId33" Type="http://schemas.openxmlformats.org/officeDocument/2006/relationships/tags" Target="../tags/tag88.xml"/><Relationship Id="rId2" Type="http://schemas.openxmlformats.org/officeDocument/2006/relationships/tags" Target="../tags/tag57.xml"/><Relationship Id="rId16" Type="http://schemas.openxmlformats.org/officeDocument/2006/relationships/tags" Target="../tags/tag71.xml"/><Relationship Id="rId20" Type="http://schemas.openxmlformats.org/officeDocument/2006/relationships/tags" Target="../tags/tag75.xml"/><Relationship Id="rId29" Type="http://schemas.openxmlformats.org/officeDocument/2006/relationships/tags" Target="../tags/tag84.xml"/><Relationship Id="rId1" Type="http://schemas.openxmlformats.org/officeDocument/2006/relationships/vmlDrawing" Target="../drawings/vmlDrawing5.vml"/><Relationship Id="rId6" Type="http://schemas.openxmlformats.org/officeDocument/2006/relationships/tags" Target="../tags/tag61.xml"/><Relationship Id="rId11" Type="http://schemas.openxmlformats.org/officeDocument/2006/relationships/tags" Target="../tags/tag66.xml"/><Relationship Id="rId24" Type="http://schemas.openxmlformats.org/officeDocument/2006/relationships/tags" Target="../tags/tag79.xml"/><Relationship Id="rId32" Type="http://schemas.openxmlformats.org/officeDocument/2006/relationships/tags" Target="../tags/tag87.xml"/><Relationship Id="rId5" Type="http://schemas.openxmlformats.org/officeDocument/2006/relationships/tags" Target="../tags/tag60.xml"/><Relationship Id="rId15" Type="http://schemas.openxmlformats.org/officeDocument/2006/relationships/tags" Target="../tags/tag70.xml"/><Relationship Id="rId23" Type="http://schemas.openxmlformats.org/officeDocument/2006/relationships/tags" Target="../tags/tag78.xml"/><Relationship Id="rId28" Type="http://schemas.openxmlformats.org/officeDocument/2006/relationships/tags" Target="../tags/tag83.xml"/><Relationship Id="rId36" Type="http://schemas.openxmlformats.org/officeDocument/2006/relationships/oleObject" Target="../embeddings/oleObject9.bin"/><Relationship Id="rId10" Type="http://schemas.openxmlformats.org/officeDocument/2006/relationships/tags" Target="../tags/tag65.xml"/><Relationship Id="rId19" Type="http://schemas.openxmlformats.org/officeDocument/2006/relationships/tags" Target="../tags/tag74.xml"/><Relationship Id="rId31" Type="http://schemas.openxmlformats.org/officeDocument/2006/relationships/tags" Target="../tags/tag86.xml"/><Relationship Id="rId4" Type="http://schemas.openxmlformats.org/officeDocument/2006/relationships/tags" Target="../tags/tag59.xml"/><Relationship Id="rId9" Type="http://schemas.openxmlformats.org/officeDocument/2006/relationships/tags" Target="../tags/tag64.xml"/><Relationship Id="rId14" Type="http://schemas.openxmlformats.org/officeDocument/2006/relationships/tags" Target="../tags/tag69.xml"/><Relationship Id="rId22" Type="http://schemas.openxmlformats.org/officeDocument/2006/relationships/tags" Target="../tags/tag77.xml"/><Relationship Id="rId27" Type="http://schemas.openxmlformats.org/officeDocument/2006/relationships/tags" Target="../tags/tag82.xml"/><Relationship Id="rId30" Type="http://schemas.openxmlformats.org/officeDocument/2006/relationships/tags" Target="../tags/tag85.xml"/><Relationship Id="rId35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95.xml"/><Relationship Id="rId13" Type="http://schemas.openxmlformats.org/officeDocument/2006/relationships/tags" Target="../tags/tag100.xml"/><Relationship Id="rId18" Type="http://schemas.openxmlformats.org/officeDocument/2006/relationships/tags" Target="../tags/tag105.xml"/><Relationship Id="rId26" Type="http://schemas.openxmlformats.org/officeDocument/2006/relationships/oleObject" Target="../embeddings/oleObject11.bin"/><Relationship Id="rId3" Type="http://schemas.openxmlformats.org/officeDocument/2006/relationships/tags" Target="../tags/tag90.xml"/><Relationship Id="rId21" Type="http://schemas.openxmlformats.org/officeDocument/2006/relationships/tags" Target="../tags/tag108.xml"/><Relationship Id="rId7" Type="http://schemas.openxmlformats.org/officeDocument/2006/relationships/tags" Target="../tags/tag94.xml"/><Relationship Id="rId12" Type="http://schemas.openxmlformats.org/officeDocument/2006/relationships/tags" Target="../tags/tag99.xml"/><Relationship Id="rId17" Type="http://schemas.openxmlformats.org/officeDocument/2006/relationships/tags" Target="../tags/tag104.xml"/><Relationship Id="rId25" Type="http://schemas.openxmlformats.org/officeDocument/2006/relationships/oleObject" Target="../embeddings/oleObject10.bin"/><Relationship Id="rId2" Type="http://schemas.openxmlformats.org/officeDocument/2006/relationships/tags" Target="../tags/tag89.xml"/><Relationship Id="rId16" Type="http://schemas.openxmlformats.org/officeDocument/2006/relationships/tags" Target="../tags/tag103.xml"/><Relationship Id="rId20" Type="http://schemas.openxmlformats.org/officeDocument/2006/relationships/tags" Target="../tags/tag107.xml"/><Relationship Id="rId1" Type="http://schemas.openxmlformats.org/officeDocument/2006/relationships/vmlDrawing" Target="../drawings/vmlDrawing6.vml"/><Relationship Id="rId6" Type="http://schemas.openxmlformats.org/officeDocument/2006/relationships/tags" Target="../tags/tag93.xml"/><Relationship Id="rId11" Type="http://schemas.openxmlformats.org/officeDocument/2006/relationships/tags" Target="../tags/tag98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92.xml"/><Relationship Id="rId15" Type="http://schemas.openxmlformats.org/officeDocument/2006/relationships/tags" Target="../tags/tag102.xml"/><Relationship Id="rId23" Type="http://schemas.openxmlformats.org/officeDocument/2006/relationships/tags" Target="../tags/tag110.xml"/><Relationship Id="rId10" Type="http://schemas.openxmlformats.org/officeDocument/2006/relationships/tags" Target="../tags/tag97.xml"/><Relationship Id="rId19" Type="http://schemas.openxmlformats.org/officeDocument/2006/relationships/tags" Target="../tags/tag106.xml"/><Relationship Id="rId4" Type="http://schemas.openxmlformats.org/officeDocument/2006/relationships/tags" Target="../tags/tag91.xml"/><Relationship Id="rId9" Type="http://schemas.openxmlformats.org/officeDocument/2006/relationships/tags" Target="../tags/tag96.xml"/><Relationship Id="rId14" Type="http://schemas.openxmlformats.org/officeDocument/2006/relationships/tags" Target="../tags/tag101.xml"/><Relationship Id="rId22" Type="http://schemas.openxmlformats.org/officeDocument/2006/relationships/tags" Target="../tags/tag10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17.xml"/><Relationship Id="rId13" Type="http://schemas.openxmlformats.org/officeDocument/2006/relationships/tags" Target="../tags/tag122.xml"/><Relationship Id="rId18" Type="http://schemas.openxmlformats.org/officeDocument/2006/relationships/tags" Target="../tags/tag127.xml"/><Relationship Id="rId26" Type="http://schemas.openxmlformats.org/officeDocument/2006/relationships/tags" Target="../tags/tag135.xml"/><Relationship Id="rId39" Type="http://schemas.openxmlformats.org/officeDocument/2006/relationships/tags" Target="../tags/tag148.xml"/><Relationship Id="rId3" Type="http://schemas.openxmlformats.org/officeDocument/2006/relationships/tags" Target="../tags/tag112.xml"/><Relationship Id="rId21" Type="http://schemas.openxmlformats.org/officeDocument/2006/relationships/tags" Target="../tags/tag130.xml"/><Relationship Id="rId34" Type="http://schemas.openxmlformats.org/officeDocument/2006/relationships/tags" Target="../tags/tag143.xml"/><Relationship Id="rId42" Type="http://schemas.openxmlformats.org/officeDocument/2006/relationships/tags" Target="../tags/tag151.xml"/><Relationship Id="rId7" Type="http://schemas.openxmlformats.org/officeDocument/2006/relationships/tags" Target="../tags/tag116.xml"/><Relationship Id="rId12" Type="http://schemas.openxmlformats.org/officeDocument/2006/relationships/tags" Target="../tags/tag121.xml"/><Relationship Id="rId17" Type="http://schemas.openxmlformats.org/officeDocument/2006/relationships/tags" Target="../tags/tag126.xml"/><Relationship Id="rId25" Type="http://schemas.openxmlformats.org/officeDocument/2006/relationships/tags" Target="../tags/tag134.xml"/><Relationship Id="rId33" Type="http://schemas.openxmlformats.org/officeDocument/2006/relationships/tags" Target="../tags/tag142.xml"/><Relationship Id="rId38" Type="http://schemas.openxmlformats.org/officeDocument/2006/relationships/tags" Target="../tags/tag147.xml"/><Relationship Id="rId2" Type="http://schemas.openxmlformats.org/officeDocument/2006/relationships/tags" Target="../tags/tag111.xml"/><Relationship Id="rId16" Type="http://schemas.openxmlformats.org/officeDocument/2006/relationships/tags" Target="../tags/tag125.xml"/><Relationship Id="rId20" Type="http://schemas.openxmlformats.org/officeDocument/2006/relationships/tags" Target="../tags/tag129.xml"/><Relationship Id="rId29" Type="http://schemas.openxmlformats.org/officeDocument/2006/relationships/tags" Target="../tags/tag138.xml"/><Relationship Id="rId41" Type="http://schemas.openxmlformats.org/officeDocument/2006/relationships/tags" Target="../tags/tag150.xml"/><Relationship Id="rId1" Type="http://schemas.openxmlformats.org/officeDocument/2006/relationships/vmlDrawing" Target="../drawings/vmlDrawing7.vml"/><Relationship Id="rId6" Type="http://schemas.openxmlformats.org/officeDocument/2006/relationships/tags" Target="../tags/tag115.xml"/><Relationship Id="rId11" Type="http://schemas.openxmlformats.org/officeDocument/2006/relationships/tags" Target="../tags/tag120.xml"/><Relationship Id="rId24" Type="http://schemas.openxmlformats.org/officeDocument/2006/relationships/tags" Target="../tags/tag133.xml"/><Relationship Id="rId32" Type="http://schemas.openxmlformats.org/officeDocument/2006/relationships/tags" Target="../tags/tag141.xml"/><Relationship Id="rId37" Type="http://schemas.openxmlformats.org/officeDocument/2006/relationships/tags" Target="../tags/tag146.xml"/><Relationship Id="rId40" Type="http://schemas.openxmlformats.org/officeDocument/2006/relationships/tags" Target="../tags/tag149.xml"/><Relationship Id="rId45" Type="http://schemas.openxmlformats.org/officeDocument/2006/relationships/oleObject" Target="../embeddings/oleObject13.bin"/><Relationship Id="rId5" Type="http://schemas.openxmlformats.org/officeDocument/2006/relationships/tags" Target="../tags/tag114.xml"/><Relationship Id="rId15" Type="http://schemas.openxmlformats.org/officeDocument/2006/relationships/tags" Target="../tags/tag124.xml"/><Relationship Id="rId23" Type="http://schemas.openxmlformats.org/officeDocument/2006/relationships/tags" Target="../tags/tag132.xml"/><Relationship Id="rId28" Type="http://schemas.openxmlformats.org/officeDocument/2006/relationships/tags" Target="../tags/tag137.xml"/><Relationship Id="rId36" Type="http://schemas.openxmlformats.org/officeDocument/2006/relationships/tags" Target="../tags/tag145.xml"/><Relationship Id="rId10" Type="http://schemas.openxmlformats.org/officeDocument/2006/relationships/tags" Target="../tags/tag119.xml"/><Relationship Id="rId19" Type="http://schemas.openxmlformats.org/officeDocument/2006/relationships/tags" Target="../tags/tag128.xml"/><Relationship Id="rId31" Type="http://schemas.openxmlformats.org/officeDocument/2006/relationships/tags" Target="../tags/tag140.xml"/><Relationship Id="rId44" Type="http://schemas.openxmlformats.org/officeDocument/2006/relationships/oleObject" Target="../embeddings/oleObject12.bin"/><Relationship Id="rId4" Type="http://schemas.openxmlformats.org/officeDocument/2006/relationships/tags" Target="../tags/tag113.xml"/><Relationship Id="rId9" Type="http://schemas.openxmlformats.org/officeDocument/2006/relationships/tags" Target="../tags/tag118.xml"/><Relationship Id="rId14" Type="http://schemas.openxmlformats.org/officeDocument/2006/relationships/tags" Target="../tags/tag123.xml"/><Relationship Id="rId22" Type="http://schemas.openxmlformats.org/officeDocument/2006/relationships/tags" Target="../tags/tag131.xml"/><Relationship Id="rId27" Type="http://schemas.openxmlformats.org/officeDocument/2006/relationships/tags" Target="../tags/tag136.xml"/><Relationship Id="rId30" Type="http://schemas.openxmlformats.org/officeDocument/2006/relationships/tags" Target="../tags/tag139.xml"/><Relationship Id="rId35" Type="http://schemas.openxmlformats.org/officeDocument/2006/relationships/tags" Target="../tags/tag144.xml"/><Relationship Id="rId43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5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903288" y="5593614"/>
            <a:ext cx="4972050" cy="276999"/>
          </a:xfrm>
        </p:spPr>
        <p:txBody>
          <a:bodyPr/>
          <a:lstStyle/>
          <a:p>
            <a:r>
              <a:rPr lang="pt-BR" dirty="0" smtClean="0"/>
              <a:t>Ana Carla Abrão Costa</a:t>
            </a: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12 de julho de 2017</a:t>
            </a:r>
            <a:endParaRPr lang="pt-B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903307" y="1250034"/>
            <a:ext cx="8237537" cy="1137619"/>
          </a:xfrm>
        </p:spPr>
        <p:txBody>
          <a:bodyPr/>
          <a:lstStyle/>
          <a:p>
            <a:r>
              <a:rPr lang="pt-BR" dirty="0" smtClean="0"/>
              <a:t>O Custo social dos empréstimos subsidiados do bndes</a:t>
            </a:r>
          </a:p>
          <a:p>
            <a:endParaRPr lang="pt-BR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xmlns="" val="165689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 internacionais – Crédito direcionado (1/2)</a:t>
            </a:r>
            <a:br>
              <a:rPr lang="pt-BR" dirty="0" smtClean="0"/>
            </a:br>
            <a:r>
              <a:rPr lang="pt-BR" dirty="0" smtClean="0">
                <a:solidFill>
                  <a:schemeClr val="accent1"/>
                </a:solidFill>
              </a:rPr>
              <a:t>Em nossa amostra,</a:t>
            </a:r>
            <a:r>
              <a:rPr lang="pt-BR" dirty="0" smtClean="0"/>
              <a:t> </a:t>
            </a:r>
            <a:r>
              <a:rPr lang="pt-BR" dirty="0" smtClean="0">
                <a:solidFill>
                  <a:schemeClr val="accent1"/>
                </a:solidFill>
              </a:rPr>
              <a:t>apenas Brasil e Índia têm crédito direcionado, porém implementado de modo diferente</a:t>
            </a:r>
            <a:endParaRPr lang="pt-BR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06479" y="1939859"/>
            <a:ext cx="3931920" cy="30315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44488"/>
            <a:r>
              <a:rPr lang="pt-BR" sz="1400" b="1" dirty="0" smtClean="0">
                <a:solidFill>
                  <a:srgbClr val="008AB3"/>
                </a:solidFill>
              </a:rPr>
              <a:t>Índia</a:t>
            </a:r>
          </a:p>
          <a:p>
            <a:pPr marL="344488"/>
            <a:r>
              <a:rPr lang="pt-BR" sz="1400" b="1" dirty="0" smtClean="0">
                <a:solidFill>
                  <a:srgbClr val="008AB3"/>
                </a:solidFill>
              </a:rPr>
              <a:t>Crédito </a:t>
            </a:r>
            <a:r>
              <a:rPr lang="pt-BR" sz="1400" b="1" dirty="0">
                <a:solidFill>
                  <a:srgbClr val="008AB3"/>
                </a:solidFill>
              </a:rPr>
              <a:t>direcionado com </a:t>
            </a:r>
            <a:r>
              <a:rPr lang="pt-BR" sz="1400" b="1" u="sng" dirty="0">
                <a:solidFill>
                  <a:srgbClr val="008AB3"/>
                </a:solidFill>
              </a:rPr>
              <a:t>volumes </a:t>
            </a:r>
            <a:r>
              <a:rPr lang="pt-BR" sz="1400" b="1" dirty="0">
                <a:solidFill>
                  <a:srgbClr val="008AB3"/>
                </a:solidFill>
              </a:rPr>
              <a:t>determinados </a:t>
            </a:r>
            <a:endParaRPr lang="pt-BR" sz="1400" b="1" dirty="0" smtClean="0">
              <a:solidFill>
                <a:srgbClr val="008AB3"/>
              </a:solidFill>
            </a:endParaRPr>
          </a:p>
          <a:p>
            <a:pPr marL="108000" indent="-108000" fontAlgn="base">
              <a:spcBef>
                <a:spcPts val="600"/>
              </a:spcBef>
              <a:buSzPct val="100000"/>
              <a:buFont typeface="Arial"/>
              <a:buChar char="•"/>
            </a:pPr>
            <a:r>
              <a:rPr lang="pt-BR" sz="1400" dirty="0" smtClean="0">
                <a:solidFill>
                  <a:srgbClr val="000000"/>
                </a:solidFill>
              </a:rPr>
              <a:t>Os bancos têm meta de direcionar 40% do seu portfólio para setores prioritários (agricultura, habitacional, educacional e setores economicamente mais fracos) e </a:t>
            </a:r>
            <a:r>
              <a:rPr lang="pt-BR" sz="1400" dirty="0" err="1" smtClean="0">
                <a:solidFill>
                  <a:srgbClr val="000000"/>
                </a:solidFill>
              </a:rPr>
              <a:t>SMEs</a:t>
            </a:r>
            <a:endParaRPr lang="pt-BR" sz="1400" dirty="0" smtClean="0">
              <a:solidFill>
                <a:srgbClr val="000000"/>
              </a:solidFill>
            </a:endParaRPr>
          </a:p>
          <a:p>
            <a:pPr marL="108000" indent="-108000" fontAlgn="base">
              <a:spcBef>
                <a:spcPts val="600"/>
              </a:spcBef>
              <a:buSzPct val="100000"/>
              <a:buFont typeface="Arial"/>
              <a:buChar char="•"/>
            </a:pPr>
            <a:r>
              <a:rPr lang="pt-BR" sz="1400" b="1" dirty="0" smtClean="0">
                <a:solidFill>
                  <a:srgbClr val="000000"/>
                </a:solidFill>
              </a:rPr>
              <a:t>Diferente do Brasil, os empréstimos são a taxa de mercado, exceto por empréstimos agrícolas que são subsidiados</a:t>
            </a:r>
          </a:p>
          <a:p>
            <a:pPr marL="108000" indent="-108000" fontAlgn="base">
              <a:spcBef>
                <a:spcPts val="600"/>
              </a:spcBef>
              <a:buSzPct val="100000"/>
              <a:buFont typeface="Arial"/>
              <a:buChar char="•"/>
            </a:pPr>
            <a:r>
              <a:rPr lang="pt-BR" sz="1400" dirty="0" smtClean="0">
                <a:solidFill>
                  <a:srgbClr val="000000"/>
                </a:solidFill>
              </a:rPr>
              <a:t>As penalidades pelo não cumprimento são sob forma de contribuição a um fundo de desenvolvimento rural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4376" y="1939859"/>
            <a:ext cx="3931920" cy="27905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44488" algn="l">
              <a:lnSpc>
                <a:spcPct val="100000"/>
              </a:lnSpc>
            </a:pPr>
            <a:r>
              <a:rPr lang="pt-BR" sz="1400" b="1" dirty="0" smtClean="0">
                <a:solidFill>
                  <a:srgbClr val="008AB3"/>
                </a:solidFill>
              </a:rPr>
              <a:t>Brasil</a:t>
            </a:r>
          </a:p>
          <a:p>
            <a:pPr marL="344488" algn="l">
              <a:lnSpc>
                <a:spcPct val="100000"/>
              </a:lnSpc>
            </a:pPr>
            <a:r>
              <a:rPr lang="pt-BR" sz="1400" b="1" dirty="0" smtClean="0">
                <a:solidFill>
                  <a:srgbClr val="008AB3"/>
                </a:solidFill>
              </a:rPr>
              <a:t>Crédito direcionado com </a:t>
            </a:r>
            <a:r>
              <a:rPr lang="pt-BR" sz="1400" b="1" u="sng" dirty="0" smtClean="0">
                <a:solidFill>
                  <a:srgbClr val="008AB3"/>
                </a:solidFill>
              </a:rPr>
              <a:t>taxas de juros </a:t>
            </a:r>
            <a:r>
              <a:rPr lang="pt-BR" sz="1400" b="1" dirty="0" smtClean="0">
                <a:solidFill>
                  <a:srgbClr val="008AB3"/>
                </a:solidFill>
              </a:rPr>
              <a:t>determinadas</a:t>
            </a:r>
          </a:p>
          <a:p>
            <a:pPr marL="180000" indent="-180000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400" dirty="0" smtClean="0">
                <a:solidFill>
                  <a:srgbClr val="000000"/>
                </a:solidFill>
              </a:rPr>
              <a:t>Os bancos têm que emprestar às seguintes taxas de juros no Brasil:</a:t>
            </a:r>
          </a:p>
          <a:p>
            <a:pPr marL="360000" lvl="1" indent="-180000">
              <a:spcBef>
                <a:spcPts val="300"/>
              </a:spcBef>
              <a:buSzPct val="100000"/>
              <a:buFont typeface="Arial"/>
              <a:buChar char="–"/>
            </a:pPr>
            <a:r>
              <a:rPr lang="pt-BR" sz="1400" dirty="0" smtClean="0">
                <a:solidFill>
                  <a:srgbClr val="000000"/>
                </a:solidFill>
              </a:rPr>
              <a:t>Empréstimo para hipoteca, limitado a (taxa de referência) TR+12% (para financiamento baseado em poupança)</a:t>
            </a:r>
          </a:p>
          <a:p>
            <a:pPr marL="360000" lvl="1" indent="-180000">
              <a:spcBef>
                <a:spcPts val="300"/>
              </a:spcBef>
              <a:buSzPct val="100000"/>
              <a:buFont typeface="Arial"/>
              <a:buChar char="–"/>
            </a:pPr>
            <a:r>
              <a:rPr lang="pt-BR" sz="1400" dirty="0" smtClean="0">
                <a:solidFill>
                  <a:srgbClr val="000000"/>
                </a:solidFill>
              </a:rPr>
              <a:t>Empréstimo agrícola com taxas variando de acordo com a fonte de financiamento, até 5,5%</a:t>
            </a:r>
          </a:p>
          <a:p>
            <a:pPr marL="360000" lvl="1" indent="-180000">
              <a:spcBef>
                <a:spcPts val="300"/>
              </a:spcBef>
              <a:buSzPct val="100000"/>
              <a:buFont typeface="Arial"/>
              <a:buChar char="–"/>
            </a:pPr>
            <a:r>
              <a:rPr lang="pt-BR" sz="1400" dirty="0" smtClean="0">
                <a:solidFill>
                  <a:srgbClr val="000000"/>
                </a:solidFill>
              </a:rPr>
              <a:t>Empréstimo do BNDES com TJLP + até 3% </a:t>
            </a:r>
          </a:p>
        </p:txBody>
      </p:sp>
      <p:pic>
        <p:nvPicPr>
          <p:cNvPr id="11" name="Picture 10"/>
          <p:cNvPicPr>
            <a:picLocks noChangeAspect="1"/>
          </p:cNvPicPr>
          <p:nvPr>
            <p:custDataLst>
              <p:custData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5206479" y="1881476"/>
            <a:ext cx="274484" cy="27432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>
            <p:custDataLst>
              <p:custData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454376" y="1919136"/>
            <a:ext cx="274484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1062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 internacionais – Crédito direcionado (2/2)</a:t>
            </a:r>
            <a:br>
              <a:rPr lang="pt-BR" dirty="0" smtClean="0"/>
            </a:br>
            <a:r>
              <a:rPr lang="pt-BR" dirty="0" smtClean="0">
                <a:solidFill>
                  <a:schemeClr val="accent1"/>
                </a:solidFill>
              </a:rPr>
              <a:t>Outros países têm programas mais flexíveis para alcançar objetivos similares</a:t>
            </a:r>
            <a:endParaRPr lang="pt-BR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8898" y="1401976"/>
            <a:ext cx="5359693" cy="4721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sz="1400" b="1" dirty="0" smtClean="0">
                <a:solidFill>
                  <a:srgbClr val="008AB3"/>
                </a:solidFill>
              </a:rPr>
              <a:t>Exemplos</a:t>
            </a:r>
            <a:endParaRPr lang="pt-BR" sz="1400" dirty="0" smtClean="0">
              <a:solidFill>
                <a:srgbClr val="000000"/>
              </a:solidFill>
            </a:endParaRPr>
          </a:p>
          <a:p>
            <a:pPr marL="180000" indent="-180000" fontAlgn="base">
              <a:spcBef>
                <a:spcPts val="700"/>
              </a:spcBef>
              <a:buSzPct val="100000"/>
              <a:buFont typeface="Arial"/>
              <a:buChar char="•"/>
            </a:pPr>
            <a:endParaRPr lang="pt-BR" sz="1400" b="1" dirty="0" smtClean="0">
              <a:solidFill>
                <a:srgbClr val="000000"/>
              </a:solidFill>
            </a:endParaRPr>
          </a:p>
          <a:p>
            <a:pPr marL="180000" indent="-180000" fontAlgn="base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400" b="1" dirty="0" smtClean="0">
                <a:solidFill>
                  <a:srgbClr val="000000"/>
                </a:solidFill>
              </a:rPr>
              <a:t>EUA:</a:t>
            </a:r>
            <a:r>
              <a:rPr lang="pt-BR" sz="1400" dirty="0" smtClean="0">
                <a:solidFill>
                  <a:srgbClr val="000000"/>
                </a:solidFill>
              </a:rPr>
              <a:t> Empréstimos para segmentos de baixa renda nos termos da Lei de Reinvestimento Comunitário. Empréstimo patrocinado pelo governo para pequenas e médias empresas nos termos dos empréstimos para a Administração de Pequenos Negócios</a:t>
            </a:r>
          </a:p>
          <a:p>
            <a:pPr marL="180000" indent="-180000" fontAlgn="base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400" b="1" dirty="0" smtClean="0">
                <a:solidFill>
                  <a:srgbClr val="000000"/>
                </a:solidFill>
              </a:rPr>
              <a:t>Coréia do Sul: </a:t>
            </a:r>
            <a:r>
              <a:rPr lang="pt-BR" sz="1400" dirty="0" smtClean="0">
                <a:solidFill>
                  <a:srgbClr val="000000"/>
                </a:solidFill>
              </a:rPr>
              <a:t> Programas específicos para grupos de baixa renda e para pequenas e médias empresas</a:t>
            </a:r>
          </a:p>
          <a:p>
            <a:pPr marL="180000" indent="-180000" fontAlgn="base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400" b="1" dirty="0" smtClean="0">
                <a:solidFill>
                  <a:srgbClr val="000000"/>
                </a:solidFill>
              </a:rPr>
              <a:t>Rússia:</a:t>
            </a:r>
            <a:r>
              <a:rPr lang="pt-BR" sz="1400" dirty="0" smtClean="0">
                <a:solidFill>
                  <a:srgbClr val="000000"/>
                </a:solidFill>
              </a:rPr>
              <a:t> incentivo aos bancos participantes em empréstimos para Hipoteca e Pequenas e Médias Empresas</a:t>
            </a:r>
          </a:p>
          <a:p>
            <a:pPr marL="180000" indent="-180000" fontAlgn="base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400" b="1" dirty="0" smtClean="0">
                <a:solidFill>
                  <a:srgbClr val="000000"/>
                </a:solidFill>
              </a:rPr>
              <a:t>Reino Unido:</a:t>
            </a:r>
            <a:r>
              <a:rPr lang="pt-BR" sz="1400" dirty="0" smtClean="0">
                <a:solidFill>
                  <a:srgbClr val="000000"/>
                </a:solidFill>
              </a:rPr>
              <a:t> os maiores bancos contratam e assumem metas para o fornecimento de empréstimos para pequenas e médias empresas nos termos do Projeto Merlin, mas os bancos não são penalizados por não atingir as metas ou não participar </a:t>
            </a:r>
          </a:p>
          <a:p>
            <a:pPr marL="180000" indent="-180000" fontAlgn="base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400" b="1" dirty="0" smtClean="0">
                <a:solidFill>
                  <a:srgbClr val="000000"/>
                </a:solidFill>
              </a:rPr>
              <a:t>Alemanha</a:t>
            </a:r>
            <a:r>
              <a:rPr lang="pt-BR" sz="1400" dirty="0" smtClean="0">
                <a:solidFill>
                  <a:srgbClr val="000000"/>
                </a:solidFill>
              </a:rPr>
              <a:t>: Financiamento de longo prazo patrocinado pelo KFW (Banco Alemão de Desenvolvimento) para mercados de médio porte e para habitação com eficiência energética</a:t>
            </a:r>
          </a:p>
          <a:p>
            <a:pPr marL="180000" indent="-180000" fontAlgn="base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400" b="1" dirty="0" smtClean="0">
                <a:solidFill>
                  <a:srgbClr val="000000"/>
                </a:solidFill>
              </a:rPr>
              <a:t>México:</a:t>
            </a:r>
            <a:r>
              <a:rPr lang="pt-BR" sz="1400" dirty="0" smtClean="0">
                <a:solidFill>
                  <a:srgbClr val="000000"/>
                </a:solidFill>
              </a:rPr>
              <a:t> Financiamento através de instituições financeiras públicas (Financiera Rural, por exemplo)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3" y="1401487"/>
            <a:ext cx="2528594" cy="42242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ts val="600"/>
              </a:spcBef>
              <a:buSzPct val="100000"/>
            </a:pPr>
            <a:r>
              <a:rPr lang="pt-BR" sz="1400" b="1" dirty="0" smtClean="0">
                <a:solidFill>
                  <a:schemeClr val="accent1"/>
                </a:solidFill>
              </a:rPr>
              <a:t>Outros países com programas mais flexíveis</a:t>
            </a:r>
          </a:p>
          <a:p>
            <a:pPr fontAlgn="base">
              <a:spcBef>
                <a:spcPts val="600"/>
              </a:spcBef>
              <a:buSzPct val="100000"/>
            </a:pPr>
            <a:endParaRPr lang="pt-BR" sz="1400" b="1" dirty="0" smtClean="0">
              <a:solidFill>
                <a:schemeClr val="accent1"/>
              </a:solidFill>
            </a:endParaRPr>
          </a:p>
          <a:p>
            <a:pPr marL="180000" indent="-180000" fontAlgn="base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400" dirty="0">
                <a:solidFill>
                  <a:srgbClr val="000000"/>
                </a:solidFill>
              </a:rPr>
              <a:t>Outros </a:t>
            </a:r>
            <a:r>
              <a:rPr lang="pt-BR" sz="1400" dirty="0" smtClean="0">
                <a:solidFill>
                  <a:srgbClr val="000000"/>
                </a:solidFill>
              </a:rPr>
              <a:t>países têm programas de incentivo pelo </a:t>
            </a:r>
            <a:r>
              <a:rPr lang="pt-BR" sz="1400" dirty="0">
                <a:solidFill>
                  <a:srgbClr val="000000"/>
                </a:solidFill>
              </a:rPr>
              <a:t>governo para atingir os objetivos de tornar os empréstimos disponíveis para setores e segmentos específicos</a:t>
            </a:r>
          </a:p>
          <a:p>
            <a:pPr marL="180000" indent="-180000" fontAlgn="base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400" dirty="0">
                <a:solidFill>
                  <a:srgbClr val="000000"/>
                </a:solidFill>
              </a:rPr>
              <a:t>Tais programas são diretamente subsidiados pelo governo </a:t>
            </a:r>
            <a:r>
              <a:rPr lang="pt-BR" sz="1400" dirty="0" smtClean="0">
                <a:solidFill>
                  <a:srgbClr val="000000"/>
                </a:solidFill>
              </a:rPr>
              <a:t>de forma transparênte e com previsão orçamentária</a:t>
            </a:r>
            <a:endParaRPr lang="pt-BR" sz="1400" dirty="0">
              <a:solidFill>
                <a:srgbClr val="000000"/>
              </a:solidFill>
            </a:endParaRPr>
          </a:p>
          <a:p>
            <a:pPr marL="180000" indent="-180000" fontAlgn="base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400" dirty="0">
                <a:solidFill>
                  <a:srgbClr val="000000"/>
                </a:solidFill>
              </a:rPr>
              <a:t>Bancos participantes obtêm incentivos, mas os não participantes não são penalizados </a:t>
            </a:r>
          </a:p>
        </p:txBody>
      </p:sp>
      <p:sp>
        <p:nvSpPr>
          <p:cNvPr id="3" name="Freeform 2"/>
          <p:cNvSpPr/>
          <p:nvPr/>
        </p:nvSpPr>
        <p:spPr>
          <a:xfrm>
            <a:off x="3256379" y="3621325"/>
            <a:ext cx="142082" cy="269876"/>
          </a:xfrm>
          <a:custGeom>
            <a:avLst/>
            <a:gdLst/>
            <a:ahLst/>
            <a:cxnLst/>
            <a:rect l="0" t="0" r="0" b="0"/>
            <a:pathLst>
              <a:path w="142082" h="269876">
                <a:moveTo>
                  <a:pt x="0" y="0"/>
                </a:moveTo>
                <a:lnTo>
                  <a:pt x="0" y="66675"/>
                </a:lnTo>
                <a:lnTo>
                  <a:pt x="69056" y="134938"/>
                </a:lnTo>
                <a:lnTo>
                  <a:pt x="0" y="206375"/>
                </a:lnTo>
                <a:lnTo>
                  <a:pt x="0" y="269875"/>
                </a:lnTo>
                <a:lnTo>
                  <a:pt x="142081" y="134938"/>
                </a:lnTo>
                <a:close/>
              </a:path>
            </a:pathLst>
          </a:custGeom>
          <a:solidFill>
            <a:schemeClr val="accent3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accent3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GB" sz="1000" kern="0" dirty="0" err="1" smtClean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>
            <p:custDataLst>
              <p:custData r:id="rId1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614571" y="5686277"/>
            <a:ext cx="274484" cy="2743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>
            <p:custDataLst>
              <p:custData r:id="rId2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614571" y="2035609"/>
            <a:ext cx="274484" cy="27432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>
            <p:custDataLst>
              <p:custData r:id="rId3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614571" y="2965626"/>
            <a:ext cx="274484" cy="27432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>
            <p:custDataLst>
              <p:custData r:id="rId4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614571" y="4965961"/>
            <a:ext cx="274484" cy="27432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>
            <p:custDataLst>
              <p:custData r:id="rId5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614571" y="3499836"/>
            <a:ext cx="274484" cy="27432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>
            <p:custDataLst>
              <p:custData r:id="rId6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614571" y="4010138"/>
            <a:ext cx="274484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9812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8" name="Object 247" hidden="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67977274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p:oleObj spid="_x0000_s20483" name="think-cell Slide" r:id="rId4" imgW="360" imgH="360" progId="">
              <p:embed/>
            </p:oleObj>
          </a:graphicData>
        </a:graphic>
      </p:graphicFrame>
      <p:sp>
        <p:nvSpPr>
          <p:cNvPr id="4" name="Rectangle 3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GB" sz="1000" kern="0" dirty="0" err="1" smtClean="0">
              <a:solidFill>
                <a:schemeClr val="tx1"/>
              </a:solidFill>
              <a:latin typeface="Arial"/>
              <a:sym typeface="Arial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Reflexões finais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7198" y="1179703"/>
            <a:ext cx="7799296" cy="4683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180000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600" dirty="0" smtClean="0"/>
              <a:t>Os subsídios implícitos (e explícitos) na TJLP representam:</a:t>
            </a:r>
          </a:p>
          <a:p>
            <a:pPr marL="637200" lvl="1" indent="-180000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600" dirty="0" smtClean="0"/>
              <a:t>Uma limitação à queda da taxa básica</a:t>
            </a:r>
          </a:p>
          <a:p>
            <a:pPr marL="637200" lvl="1" indent="-180000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600" dirty="0" smtClean="0"/>
              <a:t>Um custo de crédito mais alto para a população e as empresas em geral</a:t>
            </a:r>
          </a:p>
          <a:p>
            <a:pPr marL="180000" indent="-180000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600" dirty="0" smtClean="0"/>
              <a:t>Os impactos econômicos e sociais dos empréstimos subsidiados do BNDES vão na direção contrária do desejado:</a:t>
            </a:r>
          </a:p>
          <a:p>
            <a:pPr marL="637200" lvl="1" indent="-180000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600" dirty="0" smtClean="0"/>
              <a:t>Encarecem e reduzem o crédito para os que mais precisam (consumidores e pequenas e médias empresas)</a:t>
            </a:r>
          </a:p>
          <a:p>
            <a:pPr marL="637200" lvl="1" indent="-180000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600" dirty="0" smtClean="0"/>
              <a:t>Pioram a produtividade</a:t>
            </a:r>
          </a:p>
          <a:p>
            <a:pPr marL="637200" lvl="1" indent="-180000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600" dirty="0" smtClean="0"/>
              <a:t>Agravam os índices de concentração de renda</a:t>
            </a:r>
          </a:p>
          <a:p>
            <a:pPr marL="180000" indent="-180000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600" dirty="0" smtClean="0"/>
              <a:t>A redução dos subsídios com a migração para a TLP tem impacto positivo sobre as distorções de mercado</a:t>
            </a:r>
          </a:p>
          <a:p>
            <a:pPr marL="637200" lvl="1" indent="-180000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600" dirty="0" smtClean="0"/>
              <a:t>Permite a continuidade do processo de convergência para taxas de juros mais baixas</a:t>
            </a:r>
          </a:p>
          <a:p>
            <a:pPr marL="637200" lvl="1" indent="-180000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600" dirty="0" smtClean="0"/>
              <a:t>Dá tranparência aos subsídios concedidos</a:t>
            </a:r>
          </a:p>
          <a:p>
            <a:pPr marL="637200" lvl="1" indent="-180000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600" dirty="0" smtClean="0"/>
              <a:t>Reduz o subsídio cruzado no mercado de crédito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xmlns="" val="358258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6887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8" name="Object 247" hidden="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12394015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p:oleObj spid="_x0000_s19461" name="think-cell Slide" r:id="rId4" imgW="360" imgH="360" progId="">
              <p:embed/>
            </p:oleObj>
          </a:graphicData>
        </a:graphic>
      </p:graphicFrame>
      <p:sp>
        <p:nvSpPr>
          <p:cNvPr id="4" name="Rectangle 3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GB" sz="1000" kern="0" dirty="0" err="1" smtClean="0">
              <a:solidFill>
                <a:schemeClr val="tx1"/>
              </a:solidFill>
              <a:latin typeface="Arial"/>
              <a:sym typeface="Arial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Agenda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7198" y="1394857"/>
            <a:ext cx="7799296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180000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2000" dirty="0" smtClean="0"/>
              <a:t>Evolução do crédito no Brasil</a:t>
            </a:r>
          </a:p>
          <a:p>
            <a:pPr marL="180000" indent="-180000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2000" dirty="0" smtClean="0"/>
              <a:t>Papel do BNDES na expansão do crédito</a:t>
            </a:r>
          </a:p>
          <a:p>
            <a:pPr marL="180000" indent="-180000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2000" dirty="0" smtClean="0"/>
              <a:t>Custo do crédito no Brasil</a:t>
            </a:r>
          </a:p>
          <a:p>
            <a:pPr marL="180000" indent="-180000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2000" dirty="0" smtClean="0"/>
              <a:t>Impacto dos empréstimos subsidiados do BNDES no custo do crédito no Brasil</a:t>
            </a:r>
          </a:p>
          <a:p>
            <a:pPr marL="180000" indent="-180000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2000" dirty="0" smtClean="0"/>
              <a:t>Experiências internacionais</a:t>
            </a:r>
          </a:p>
          <a:p>
            <a:pPr marL="180000" indent="-180000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2000" dirty="0" smtClean="0"/>
              <a:t>Reflexões finais</a:t>
            </a:r>
          </a:p>
          <a:p>
            <a:pPr marL="180000" indent="-180000">
              <a:spcBef>
                <a:spcPts val="700"/>
              </a:spcBef>
              <a:buSzPct val="100000"/>
              <a:buFont typeface="Arial"/>
              <a:buChar char="•"/>
            </a:pP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xmlns="" val="353951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8" name="Object 247" hidden="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916883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p:oleObj spid="_x0000_s6307" name="think-cell Slide" r:id="rId23" imgW="360" imgH="360" progId="">
              <p:embed/>
            </p:oleObj>
          </a:graphicData>
        </a:graphic>
      </p:graphicFrame>
      <p:sp>
        <p:nvSpPr>
          <p:cNvPr id="4" name="Rectangle 3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GB" sz="1000" kern="0" dirty="0" err="1" smtClean="0">
              <a:solidFill>
                <a:schemeClr val="tx1"/>
              </a:solidFill>
              <a:latin typeface="Arial"/>
              <a:sym typeface="Arial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mercado de crédito no Brasil foi fortemente impulsionado pelos créditos direcionados</a:t>
            </a:r>
            <a:endParaRPr lang="pt-BR" dirty="0"/>
          </a:p>
        </p:txBody>
      </p:sp>
      <p:sp>
        <p:nvSpPr>
          <p:cNvPr id="15" name="Footnote"/>
          <p:cNvSpPr/>
          <p:nvPr/>
        </p:nvSpPr>
        <p:spPr>
          <a:xfrm>
            <a:off x="457219" y="6353835"/>
            <a:ext cx="8686800" cy="123111"/>
          </a:xfrm>
          <a:prstGeom prst="rect">
            <a:avLst/>
          </a:prstGeom>
        </p:spPr>
        <p:txBody>
          <a:bodyPr vert="horz" lIns="0" tIns="0" rIns="0" bIns="0" rtlCol="0" anchor="b" anchorCtr="0">
            <a:spAutoFit/>
          </a:bodyPr>
          <a:lstStyle/>
          <a:p>
            <a:r>
              <a:rPr lang="en-GB" sz="800" kern="0" dirty="0" smtClean="0">
                <a:solidFill>
                  <a:schemeClr val="tx1"/>
                </a:solidFill>
              </a:rPr>
              <a:t>Fonte:</a:t>
            </a:r>
            <a:r>
              <a:rPr lang="pt-BR" sz="800" kern="0" dirty="0" smtClean="0"/>
              <a:t> </a:t>
            </a:r>
            <a:r>
              <a:rPr lang="pt-BR" sz="800" kern="0" dirty="0"/>
              <a:t>Séries temporais </a:t>
            </a:r>
            <a:r>
              <a:rPr lang="pt-BR" sz="800" kern="0" dirty="0" smtClean="0"/>
              <a:t>BCB</a:t>
            </a:r>
            <a:endParaRPr lang="en-GB" sz="800" kern="0" dirty="0"/>
          </a:p>
        </p:txBody>
      </p:sp>
      <p:graphicFrame>
        <p:nvGraphicFramePr>
          <p:cNvPr id="1055" name="Object 105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156657829"/>
              </p:ext>
            </p:extLst>
          </p:nvPr>
        </p:nvGraphicFramePr>
        <p:xfrm>
          <a:off x="342900" y="2171699"/>
          <a:ext cx="4099537" cy="2651832"/>
        </p:xfrm>
        <a:graphic>
          <a:graphicData uri="http://schemas.openxmlformats.org/presentationml/2006/ole">
            <p:oleObj spid="_x0000_s6308" name="Chart" r:id="rId24" imgW="4099537" imgH="2651832" progId="MSGraph.Chart.8">
              <p:embed followColorScheme="full"/>
            </p:oleObj>
          </a:graphicData>
        </a:graphic>
      </p:graphicFrame>
      <p:sp useBgFill="1">
        <p:nvSpPr>
          <p:cNvPr id="577" name="BodyText"/>
          <p:cNvSpPr>
            <a:spLocks noGrp="1"/>
          </p:cNvSpPr>
          <p:nvPr>
            <p:custDataLst>
              <p:tags r:id="rId3"/>
            </p:custDataLst>
          </p:nvPr>
        </p:nvSpPr>
        <p:spPr bwMode="gray">
          <a:xfrm>
            <a:off x="3149600" y="2232025"/>
            <a:ext cx="407988" cy="152400"/>
          </a:xfrm>
          <a:prstGeom prst="rect">
            <a:avLst/>
          </a:prstGeom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4C23C7B1-7872-4D35-BB69-BC87EAB996C9}" type="datetime'''51''''''.''''''''''''1''''''''''''''''''''''%'''''''''''">
              <a:rPr lang="en-GB" altLang="en-US" sz="100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51.1%</a:t>
            </a:fld>
            <a:endParaRPr lang="en-GB" sz="1000" dirty="0" smtClean="0">
              <a:sym typeface="+mn-lt"/>
            </a:endParaRPr>
          </a:p>
        </p:txBody>
      </p:sp>
      <p:sp>
        <p:nvSpPr>
          <p:cNvPr id="569" name="BodyText"/>
          <p:cNvSpPr>
            <a:spLocks noGrp="1"/>
          </p:cNvSpPr>
          <p:nvPr>
            <p:custDataLst>
              <p:tags r:id="rId4"/>
            </p:custDataLst>
          </p:nvPr>
        </p:nvSpPr>
        <p:spPr bwMode="gray">
          <a:xfrm>
            <a:off x="3598863" y="2109788"/>
            <a:ext cx="40798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85D49D2A-7DF2-4CD0-BE5B-978FAA8265FE}" type="datetime'5''''''''''''''3''''''.''''''''''''''''7''''''''''%'">
              <a:rPr lang="en-GB" altLang="en-US" sz="100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53.7%</a:t>
            </a:fld>
            <a:endParaRPr lang="en-GB" sz="1000" dirty="0" smtClean="0">
              <a:sym typeface="+mn-lt"/>
            </a:endParaRPr>
          </a:p>
        </p:txBody>
      </p:sp>
      <p:sp useBgFill="1">
        <p:nvSpPr>
          <p:cNvPr id="541" name="BodyText"/>
          <p:cNvSpPr>
            <a:spLocks noGrp="1"/>
          </p:cNvSpPr>
          <p:nvPr>
            <p:custDataLst>
              <p:tags r:id="rId5"/>
            </p:custDataLst>
          </p:nvPr>
        </p:nvSpPr>
        <p:spPr bwMode="gray">
          <a:xfrm>
            <a:off x="4078288" y="2352675"/>
            <a:ext cx="407988" cy="152400"/>
          </a:xfrm>
          <a:prstGeom prst="rect">
            <a:avLst/>
          </a:prstGeom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8160C0A1-1D9B-46E7-9974-17925F46DF0F}" type="datetime'''''''4''''''''''8''''''''''''''''''.''4''''''''%''''''''''''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48.4%</a:t>
            </a:fld>
            <a:endParaRPr lang="en-GB" sz="1000" dirty="0" smtClean="0">
              <a:sym typeface="+mn-lt"/>
            </a:endParaRPr>
          </a:p>
        </p:txBody>
      </p:sp>
      <p:sp>
        <p:nvSpPr>
          <p:cNvPr id="576" name="BodyText"/>
          <p:cNvSpPr>
            <a:spLocks noGrp="1"/>
          </p:cNvSpPr>
          <p:nvPr>
            <p:custDataLst>
              <p:tags r:id="rId6"/>
            </p:custDataLst>
          </p:nvPr>
        </p:nvSpPr>
        <p:spPr bwMode="gray">
          <a:xfrm>
            <a:off x="2447925" y="2314575"/>
            <a:ext cx="40798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7ADDAC2C-706E-4B1C-B7B2-D61A8C4CC698}" type="datetime'4''''''''''''''''9''''''''''''''.''''''2''''''%'''''''">
              <a:rPr lang="en-GB" altLang="en-US" sz="100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49.2%</a:t>
            </a:fld>
            <a:endParaRPr lang="en-GB" sz="1000" dirty="0" smtClean="0">
              <a:sym typeface="+mn-lt"/>
            </a:endParaRPr>
          </a:p>
        </p:txBody>
      </p:sp>
      <p:sp>
        <p:nvSpPr>
          <p:cNvPr id="578" name="BodyText"/>
          <p:cNvSpPr>
            <a:spLocks noGrp="1"/>
          </p:cNvSpPr>
          <p:nvPr>
            <p:custDataLst>
              <p:tags r:id="rId7"/>
            </p:custDataLst>
          </p:nvPr>
        </p:nvSpPr>
        <p:spPr bwMode="gray">
          <a:xfrm>
            <a:off x="1716088" y="2566988"/>
            <a:ext cx="40798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C0401A35-D745-4D63-8251-2B2C73888DAF}" type="datetime'''''''''''''''''''''''''''''43.''''''7''''''''''%'">
              <a:rPr lang="en-GB" altLang="en-US" sz="100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43.7%</a:t>
            </a:fld>
            <a:endParaRPr lang="en-GB" sz="1000" dirty="0" smtClean="0">
              <a:sym typeface="+mn-lt"/>
            </a:endParaRPr>
          </a:p>
        </p:txBody>
      </p:sp>
      <p:sp useBgFill="1">
        <p:nvSpPr>
          <p:cNvPr id="567" name="BodyText"/>
          <p:cNvSpPr>
            <a:spLocks noGrp="1"/>
          </p:cNvSpPr>
          <p:nvPr>
            <p:custDataLst>
              <p:tags r:id="rId8"/>
            </p:custDataLst>
          </p:nvPr>
        </p:nvSpPr>
        <p:spPr bwMode="gray">
          <a:xfrm>
            <a:off x="488950" y="3146425"/>
            <a:ext cx="407988" cy="152400"/>
          </a:xfrm>
          <a:prstGeom prst="rect">
            <a:avLst/>
          </a:prstGeom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DF99FE86-FB78-4B6D-A407-F324CB73488A}" type="datetime'3''''''''''''''1''''''''.''''''''''''''''''''1%'''''''''''">
              <a:rPr lang="en-GB" altLang="en-US" sz="100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31.1%</a:t>
            </a:fld>
            <a:endParaRPr lang="en-GB" sz="1000" dirty="0" smtClean="0">
              <a:sym typeface="+mn-lt"/>
            </a:endParaRPr>
          </a:p>
        </p:txBody>
      </p:sp>
      <p:sp useBgFill="1">
        <p:nvSpPr>
          <p:cNvPr id="571" name="BodyText"/>
          <p:cNvSpPr>
            <a:spLocks noGrp="1"/>
          </p:cNvSpPr>
          <p:nvPr>
            <p:custDataLst>
              <p:tags r:id="rId9"/>
            </p:custDataLst>
          </p:nvPr>
        </p:nvSpPr>
        <p:spPr bwMode="gray">
          <a:xfrm>
            <a:off x="954088" y="2757488"/>
            <a:ext cx="407988" cy="152400"/>
          </a:xfrm>
          <a:prstGeom prst="rect">
            <a:avLst/>
          </a:prstGeom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D33D7956-70AA-4CC9-A735-6CD28355B875}" type="datetime'''''''''''''''''3''''''''''9''.''''''''''''6''''''''''''%'''">
              <a:rPr lang="en-GB" altLang="en-US" sz="100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39.6%</a:t>
            </a:fld>
            <a:endParaRPr lang="en-GB" sz="1000" dirty="0" smtClean="0">
              <a:sym typeface="+mn-lt"/>
            </a:endParaRPr>
          </a:p>
        </p:txBody>
      </p:sp>
      <p:sp>
        <p:nvSpPr>
          <p:cNvPr id="542" name="Rectangle 541"/>
          <p:cNvSpPr/>
          <p:nvPr>
            <p:custDataLst>
              <p:tags r:id="rId10"/>
            </p:custDataLst>
          </p:nvPr>
        </p:nvSpPr>
        <p:spPr bwMode="auto">
          <a:xfrm>
            <a:off x="512763" y="5110163"/>
            <a:ext cx="214313" cy="160338"/>
          </a:xfrm>
          <a:prstGeom prst="rect">
            <a:avLst/>
          </a:prstGeom>
          <a:solidFill>
            <a:srgbClr val="B9B9B9"/>
          </a:solidFill>
          <a:ln w="95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GB" sz="1000" kern="0" dirty="0" err="1" smtClean="0">
              <a:solidFill>
                <a:schemeClr val="tx1"/>
              </a:solidFill>
            </a:endParaRPr>
          </a:p>
        </p:txBody>
      </p:sp>
      <p:sp>
        <p:nvSpPr>
          <p:cNvPr id="543" name="Rectangle 542"/>
          <p:cNvSpPr/>
          <p:nvPr>
            <p:custDataLst>
              <p:tags r:id="rId11"/>
            </p:custDataLst>
          </p:nvPr>
        </p:nvSpPr>
        <p:spPr bwMode="auto">
          <a:xfrm>
            <a:off x="512763" y="5343525"/>
            <a:ext cx="214313" cy="160338"/>
          </a:xfrm>
          <a:prstGeom prst="rect">
            <a:avLst/>
          </a:prstGeom>
          <a:solidFill>
            <a:srgbClr val="9DE0ED"/>
          </a:solidFill>
          <a:ln w="95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GB" sz="1000" kern="0" dirty="0" err="1" smtClean="0">
              <a:solidFill>
                <a:schemeClr val="tx1"/>
              </a:solidFill>
            </a:endParaRPr>
          </a:p>
        </p:txBody>
      </p:sp>
      <p:sp>
        <p:nvSpPr>
          <p:cNvPr id="420" name="BodyText"/>
          <p:cNvSpPr>
            <a:spLocks noGrp="1"/>
          </p:cNvSpPr>
          <p:nvPr>
            <p:custDataLst>
              <p:tags r:id="rId12"/>
            </p:custDataLst>
          </p:nvPr>
        </p:nvSpPr>
        <p:spPr bwMode="auto">
          <a:xfrm>
            <a:off x="777875" y="5338763"/>
            <a:ext cx="1839913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577A45AF-375A-4B96-8165-8698629033C9}" type="datetime'Crédito'' ''d''''i''recionad''o'''' ''(%''PI''''''''''B'')'''">
              <a:rPr lang="en-GB" altLang="en-US" sz="120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Crédito direcionado (%PIB)</a:t>
            </a:fld>
            <a:endParaRPr lang="en-GB" sz="1200" dirty="0" smtClean="0">
              <a:sym typeface="+mn-lt"/>
            </a:endParaRPr>
          </a:p>
        </p:txBody>
      </p:sp>
      <p:sp>
        <p:nvSpPr>
          <p:cNvPr id="419" name="BodyText"/>
          <p:cNvSpPr>
            <a:spLocks noGrp="1"/>
          </p:cNvSpPr>
          <p:nvPr>
            <p:custDataLst>
              <p:tags r:id="rId13"/>
            </p:custDataLst>
          </p:nvPr>
        </p:nvSpPr>
        <p:spPr bwMode="auto">
          <a:xfrm>
            <a:off x="777875" y="5105400"/>
            <a:ext cx="1335088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37AE07D0-97E1-4931-A736-91D298D9D13B}" type="datetime'''Cré''''''di''''''t''o'' livr''''e'''''' (%''P''IB)'">
              <a:rPr lang="en-GB" altLang="en-US" sz="120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Crédito livre (%PIB)</a:t>
            </a:fld>
            <a:endParaRPr lang="en-GB" sz="1200" dirty="0" smtClean="0">
              <a:sym typeface="+mn-lt"/>
            </a:endParaRPr>
          </a:p>
        </p:txBody>
      </p:sp>
      <p:sp>
        <p:nvSpPr>
          <p:cNvPr id="548" name="TextBox 547"/>
          <p:cNvSpPr txBox="1"/>
          <p:nvPr/>
        </p:nvSpPr>
        <p:spPr>
          <a:xfrm>
            <a:off x="457200" y="4791075"/>
            <a:ext cx="40961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pt-BR" sz="1000" b="1" kern="0" dirty="0" smtClean="0">
                <a:solidFill>
                  <a:schemeClr val="accent3"/>
                </a:solidFill>
              </a:rPr>
              <a:t>2007            2009</a:t>
            </a:r>
            <a:r>
              <a:rPr lang="pt-BR" sz="1000" b="1" kern="0" dirty="0">
                <a:solidFill>
                  <a:schemeClr val="accent3"/>
                </a:solidFill>
              </a:rPr>
              <a:t> </a:t>
            </a:r>
            <a:r>
              <a:rPr lang="pt-BR" sz="1000" b="1" kern="0" dirty="0" smtClean="0">
                <a:solidFill>
                  <a:schemeClr val="accent3"/>
                </a:solidFill>
              </a:rPr>
              <a:t>           2011            2013</a:t>
            </a:r>
            <a:r>
              <a:rPr lang="pt-BR" sz="1000" b="1" kern="0" dirty="0">
                <a:solidFill>
                  <a:schemeClr val="accent3"/>
                </a:solidFill>
              </a:rPr>
              <a:t> </a:t>
            </a:r>
            <a:r>
              <a:rPr lang="pt-BR" sz="1000" b="1" kern="0" dirty="0" smtClean="0">
                <a:solidFill>
                  <a:schemeClr val="accent3"/>
                </a:solidFill>
              </a:rPr>
              <a:t>           2015            Mai/17  </a:t>
            </a:r>
            <a:endParaRPr lang="en-GB" sz="1000" b="1" kern="0" dirty="0" err="1" smtClean="0">
              <a:solidFill>
                <a:schemeClr val="accent3"/>
              </a:solidFill>
            </a:endParaRPr>
          </a:p>
        </p:txBody>
      </p:sp>
      <p:graphicFrame>
        <p:nvGraphicFramePr>
          <p:cNvPr id="555" name="Object 55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572739324"/>
              </p:ext>
            </p:extLst>
          </p:nvPr>
        </p:nvGraphicFramePr>
        <p:xfrm>
          <a:off x="5981700" y="1676399"/>
          <a:ext cx="1409662" cy="1394496"/>
        </p:xfrm>
        <a:graphic>
          <a:graphicData uri="http://schemas.openxmlformats.org/presentationml/2006/ole">
            <p:oleObj spid="_x0000_s6309" name="Chart" r:id="rId25" imgW="1409662" imgH="1394496" progId="MSGraph.Chart.8">
              <p:embed followColorScheme="full"/>
            </p:oleObj>
          </a:graphicData>
        </a:graphic>
      </p:graphicFrame>
      <p:sp>
        <p:nvSpPr>
          <p:cNvPr id="563" name="BodyText"/>
          <p:cNvSpPr>
            <a:spLocks noGrp="1"/>
          </p:cNvSpPr>
          <p:nvPr>
            <p:custDataLst>
              <p:tags r:id="rId14"/>
            </p:custDataLst>
          </p:nvPr>
        </p:nvSpPr>
        <p:spPr bwMode="gray">
          <a:xfrm>
            <a:off x="6224588" y="2057400"/>
            <a:ext cx="40798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81474032-E8B6-44C1-B5E3-096801A49A9E}" type="datetime'''''''''''''''''2''''''''''''''''''''''6''''''.''''6%''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26.6%</a:t>
            </a:fld>
            <a:endParaRPr lang="en-GB" sz="1000" dirty="0" smtClean="0">
              <a:sym typeface="+mn-lt"/>
            </a:endParaRPr>
          </a:p>
        </p:txBody>
      </p:sp>
      <p:sp>
        <p:nvSpPr>
          <p:cNvPr id="556" name="BodyText"/>
          <p:cNvSpPr>
            <a:spLocks noGrp="1"/>
          </p:cNvSpPr>
          <p:nvPr>
            <p:custDataLst>
              <p:tags r:id="rId15"/>
            </p:custDataLst>
          </p:nvPr>
        </p:nvSpPr>
        <p:spPr bwMode="gray">
          <a:xfrm>
            <a:off x="6767513" y="2043113"/>
            <a:ext cx="40798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315C407D-0A4E-4720-B750-5CEB475DCAE9}" type="datetime'''''2''''''''''''5.''''''''''''''''''''''''''1%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25.1%</a:t>
            </a:fld>
            <a:endParaRPr lang="en-GB" sz="1000" dirty="0" smtClean="0">
              <a:sym typeface="+mn-lt"/>
            </a:endParaRPr>
          </a:p>
        </p:txBody>
      </p:sp>
      <p:sp>
        <p:nvSpPr>
          <p:cNvPr id="557" name="BodyText"/>
          <p:cNvSpPr>
            <a:spLocks noGrp="1"/>
          </p:cNvSpPr>
          <p:nvPr>
            <p:custDataLst>
              <p:tags r:id="rId16"/>
            </p:custDataLst>
          </p:nvPr>
        </p:nvSpPr>
        <p:spPr bwMode="gray">
          <a:xfrm>
            <a:off x="6762750" y="2579688"/>
            <a:ext cx="40798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6D25D49C-AFE8-4A44-B874-FCAE2F78631B}" type="datetime'''''''''''''2''''''''''''''5.''''''''2''''''''''%'''''''''''">
              <a:rPr lang="en-GB" altLang="en-US" sz="1000">
                <a:solidFill>
                  <a:schemeClr val="bg1"/>
                </a:solidFill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25.2%</a:t>
            </a:fld>
            <a:endParaRPr lang="en-GB" sz="1000" dirty="0" smtClean="0">
              <a:solidFill>
                <a:schemeClr val="bg1"/>
              </a:solidFill>
              <a:sym typeface="+mn-lt"/>
            </a:endParaRPr>
          </a:p>
        </p:txBody>
      </p:sp>
      <p:sp>
        <p:nvSpPr>
          <p:cNvPr id="558" name="BodyText"/>
          <p:cNvSpPr>
            <a:spLocks noGrp="1"/>
          </p:cNvSpPr>
          <p:nvPr>
            <p:custDataLst>
              <p:tags r:id="rId17"/>
            </p:custDataLst>
          </p:nvPr>
        </p:nvSpPr>
        <p:spPr bwMode="gray">
          <a:xfrm>
            <a:off x="6245225" y="2584450"/>
            <a:ext cx="40798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B3F966C4-E004-42B5-B2E6-197C8627C743}" type="datetime'''2''3.1''''''''''''''''''''''''''''''''''''%'''''">
              <a:rPr lang="en-GB" altLang="en-US" sz="1000">
                <a:solidFill>
                  <a:schemeClr val="bg1"/>
                </a:solidFill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23.1%</a:t>
            </a:fld>
            <a:endParaRPr lang="en-GB" sz="1000" dirty="0" smtClean="0">
              <a:solidFill>
                <a:schemeClr val="bg1"/>
              </a:solidFill>
              <a:sym typeface="+mn-lt"/>
            </a:endParaRPr>
          </a:p>
        </p:txBody>
      </p:sp>
      <p:sp>
        <p:nvSpPr>
          <p:cNvPr id="575" name="Rectangle 574"/>
          <p:cNvSpPr/>
          <p:nvPr>
            <p:custDataLst>
              <p:tags r:id="rId18"/>
            </p:custDataLst>
          </p:nvPr>
        </p:nvSpPr>
        <p:spPr bwMode="auto">
          <a:xfrm>
            <a:off x="5238750" y="3324225"/>
            <a:ext cx="214313" cy="160338"/>
          </a:xfrm>
          <a:prstGeom prst="rect">
            <a:avLst/>
          </a:prstGeom>
          <a:solidFill>
            <a:srgbClr val="BFBFBF"/>
          </a:solidFill>
          <a:ln w="95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GB" sz="1000" kern="0" dirty="0" err="1" smtClean="0">
              <a:solidFill>
                <a:schemeClr val="tx1"/>
              </a:solidFill>
            </a:endParaRPr>
          </a:p>
        </p:txBody>
      </p:sp>
      <p:sp>
        <p:nvSpPr>
          <p:cNvPr id="574" name="Rectangle 573"/>
          <p:cNvSpPr/>
          <p:nvPr>
            <p:custDataLst>
              <p:tags r:id="rId19"/>
            </p:custDataLst>
          </p:nvPr>
        </p:nvSpPr>
        <p:spPr bwMode="auto">
          <a:xfrm>
            <a:off x="5238750" y="3090863"/>
            <a:ext cx="214313" cy="160338"/>
          </a:xfrm>
          <a:prstGeom prst="rect">
            <a:avLst/>
          </a:prstGeom>
          <a:solidFill>
            <a:srgbClr val="606060"/>
          </a:solidFill>
          <a:ln w="95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GB" sz="1000" kern="0" dirty="0" err="1" smtClean="0">
              <a:solidFill>
                <a:schemeClr val="tx1"/>
              </a:solidFill>
            </a:endParaRPr>
          </a:p>
        </p:txBody>
      </p:sp>
      <p:sp>
        <p:nvSpPr>
          <p:cNvPr id="561" name="BodyText"/>
          <p:cNvSpPr>
            <a:spLocks noGrp="1"/>
          </p:cNvSpPr>
          <p:nvPr>
            <p:custDataLst>
              <p:tags r:id="rId20"/>
            </p:custDataLst>
          </p:nvPr>
        </p:nvSpPr>
        <p:spPr bwMode="auto">
          <a:xfrm>
            <a:off x="5503863" y="3086100"/>
            <a:ext cx="5492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0C90DF63-BE95-427D-9E2C-65DCA977AA34}" type="datetime'L''''''iv''''r''''''''''''''''''''''e ''PJ'''''''''''''''''">
              <a:rPr lang="en-GB" altLang="en-US" sz="120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Livre PJ</a:t>
            </a:fld>
            <a:endParaRPr lang="en-GB" sz="1200" dirty="0" smtClean="0">
              <a:sym typeface="+mn-lt"/>
            </a:endParaRPr>
          </a:p>
        </p:txBody>
      </p:sp>
      <p:sp>
        <p:nvSpPr>
          <p:cNvPr id="564" name="BodyText"/>
          <p:cNvSpPr>
            <a:spLocks noGrp="1"/>
          </p:cNvSpPr>
          <p:nvPr>
            <p:custDataLst>
              <p:tags r:id="rId21"/>
            </p:custDataLst>
          </p:nvPr>
        </p:nvSpPr>
        <p:spPr bwMode="auto">
          <a:xfrm>
            <a:off x="5503863" y="3319463"/>
            <a:ext cx="566738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C578F5E9-FE18-47C4-A149-34AA7663908C}" type="datetime'L''''''i''''''''v''r''e ''''''''''''PF'''''''''''''''">
              <a:rPr lang="en-GB" altLang="en-US" sz="120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Livre PF</a:t>
            </a:fld>
            <a:endParaRPr lang="en-GB" sz="1200" dirty="0" smtClean="0">
              <a:sym typeface="+mn-lt"/>
            </a:endParaRPr>
          </a:p>
        </p:txBody>
      </p:sp>
      <p:sp>
        <p:nvSpPr>
          <p:cNvPr id="579" name="Freeform 578"/>
          <p:cNvSpPr/>
          <p:nvPr/>
        </p:nvSpPr>
        <p:spPr>
          <a:xfrm>
            <a:off x="5080591" y="2331915"/>
            <a:ext cx="142082" cy="269876"/>
          </a:xfrm>
          <a:custGeom>
            <a:avLst/>
            <a:gdLst/>
            <a:ahLst/>
            <a:cxnLst/>
            <a:rect l="0" t="0" r="0" b="0"/>
            <a:pathLst>
              <a:path w="142082" h="269876">
                <a:moveTo>
                  <a:pt x="0" y="0"/>
                </a:moveTo>
                <a:lnTo>
                  <a:pt x="0" y="66675"/>
                </a:lnTo>
                <a:lnTo>
                  <a:pt x="69056" y="134938"/>
                </a:lnTo>
                <a:lnTo>
                  <a:pt x="0" y="206375"/>
                </a:lnTo>
                <a:lnTo>
                  <a:pt x="0" y="269875"/>
                </a:lnTo>
                <a:lnTo>
                  <a:pt x="142081" y="134938"/>
                </a:lnTo>
                <a:close/>
              </a:path>
            </a:pathLst>
          </a:custGeom>
          <a:solidFill>
            <a:schemeClr val="accent3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accent3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GB" sz="1000" kern="0" dirty="0" err="1" smtClean="0">
              <a:solidFill>
                <a:schemeClr val="tx1"/>
              </a:solidFill>
            </a:endParaRPr>
          </a:p>
        </p:txBody>
      </p:sp>
      <p:sp>
        <p:nvSpPr>
          <p:cNvPr id="580" name="TextBox 579"/>
          <p:cNvSpPr txBox="1"/>
          <p:nvPr/>
        </p:nvSpPr>
        <p:spPr>
          <a:xfrm>
            <a:off x="4553340" y="3668448"/>
            <a:ext cx="2051556" cy="19749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08000" indent="-108000">
              <a:spcBef>
                <a:spcPts val="600"/>
              </a:spcBef>
              <a:buSzPct val="100000"/>
              <a:buFont typeface="Arial"/>
              <a:buChar char="•"/>
            </a:pPr>
            <a:r>
              <a:rPr lang="pt-BR" sz="1200" kern="0" dirty="0" smtClean="0"/>
              <a:t>Nos últimos 10 anos, os </a:t>
            </a:r>
            <a:r>
              <a:rPr lang="pt-BR" sz="1200" b="1" kern="0" dirty="0" smtClean="0"/>
              <a:t>créditos livres cresceram 3x</a:t>
            </a:r>
          </a:p>
          <a:p>
            <a:pPr marL="108000" indent="-108000">
              <a:spcBef>
                <a:spcPts val="600"/>
              </a:spcBef>
              <a:buSzPct val="100000"/>
              <a:buFont typeface="Arial"/>
              <a:buChar char="•"/>
            </a:pPr>
            <a:r>
              <a:rPr lang="pt-BR" sz="1200" kern="0" dirty="0" smtClean="0"/>
              <a:t>Atualmente:</a:t>
            </a:r>
          </a:p>
          <a:p>
            <a:pPr marL="216000" lvl="1" indent="-108000">
              <a:spcBef>
                <a:spcPts val="200"/>
              </a:spcBef>
              <a:buSzPct val="100000"/>
              <a:buFont typeface="Arial"/>
              <a:buChar char="–"/>
            </a:pPr>
            <a:r>
              <a:rPr lang="pt-BR" sz="1200" b="1" kern="0" dirty="0"/>
              <a:t>Capital de giro </a:t>
            </a:r>
            <a:r>
              <a:rPr lang="pt-BR" sz="1200" kern="0" dirty="0"/>
              <a:t>representa 43% dos créditos livres a PJ</a:t>
            </a:r>
          </a:p>
          <a:p>
            <a:pPr marL="216000" lvl="1" indent="-108000">
              <a:spcBef>
                <a:spcPts val="200"/>
              </a:spcBef>
              <a:buSzPct val="100000"/>
              <a:buFont typeface="Arial"/>
              <a:buChar char="–"/>
            </a:pPr>
            <a:r>
              <a:rPr lang="pt-BR" sz="1200" b="1" kern="0" dirty="0" smtClean="0"/>
              <a:t>Consignado </a:t>
            </a:r>
            <a:r>
              <a:rPr lang="pt-BR" sz="1200" kern="0" dirty="0"/>
              <a:t>representa 37% dos créditos livres a </a:t>
            </a:r>
            <a:r>
              <a:rPr lang="pt-BR" sz="1200" kern="0" dirty="0" smtClean="0"/>
              <a:t>PF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452438" y="1399032"/>
            <a:ext cx="4576762" cy="369332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pt-BR" sz="1200" b="1" kern="0" dirty="0" smtClean="0">
                <a:solidFill>
                  <a:schemeClr val="accent1"/>
                </a:solidFill>
                <a:latin typeface="+mj-lt"/>
              </a:rPr>
              <a:t>Crédito do sistema financeiro</a:t>
            </a:r>
          </a:p>
          <a:p>
            <a:r>
              <a:rPr lang="pt-BR" sz="1200" kern="0" dirty="0" smtClean="0">
                <a:solidFill>
                  <a:schemeClr val="accent1"/>
                </a:solidFill>
                <a:latin typeface="+mj-lt"/>
              </a:rPr>
              <a:t>% PIB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5834063" y="1400175"/>
            <a:ext cx="2169919" cy="369332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pt-BR" sz="1200" b="1" kern="0" dirty="0" smtClean="0">
                <a:solidFill>
                  <a:schemeClr val="accent1"/>
                </a:solidFill>
                <a:latin typeface="+mj-lt"/>
              </a:rPr>
              <a:t>Participação no crédito</a:t>
            </a:r>
          </a:p>
          <a:p>
            <a:r>
              <a:rPr lang="pt-BR" sz="1200" kern="0" dirty="0" smtClean="0">
                <a:solidFill>
                  <a:schemeClr val="accent1"/>
                </a:solidFill>
                <a:latin typeface="+mj-lt"/>
              </a:rPr>
              <a:t>Mai/17, % PIB</a:t>
            </a:r>
          </a:p>
        </p:txBody>
      </p:sp>
      <p:sp>
        <p:nvSpPr>
          <p:cNvPr id="597" name="TextBox 596"/>
          <p:cNvSpPr txBox="1"/>
          <p:nvPr/>
        </p:nvSpPr>
        <p:spPr>
          <a:xfrm>
            <a:off x="6762750" y="3668448"/>
            <a:ext cx="2381250" cy="19749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08000" indent="-108000">
              <a:spcBef>
                <a:spcPts val="600"/>
              </a:spcBef>
              <a:buSzPct val="100000"/>
              <a:buFont typeface="Arial"/>
              <a:buChar char="•"/>
            </a:pPr>
            <a:r>
              <a:rPr lang="pt-BR" sz="1200" kern="0" dirty="0"/>
              <a:t>Nos últimos 10 anos, os </a:t>
            </a:r>
            <a:r>
              <a:rPr lang="pt-BR" sz="1200" b="1" kern="0" dirty="0"/>
              <a:t>créditos direcionados cresceram mais de 5x</a:t>
            </a:r>
          </a:p>
          <a:p>
            <a:pPr marL="108000" indent="-108000">
              <a:spcBef>
                <a:spcPts val="600"/>
              </a:spcBef>
              <a:buSzPct val="100000"/>
              <a:buFont typeface="Arial"/>
              <a:buChar char="•"/>
            </a:pPr>
            <a:r>
              <a:rPr lang="pt-BR" sz="1200" kern="0" dirty="0" smtClean="0"/>
              <a:t>Atualmente</a:t>
            </a:r>
          </a:p>
          <a:p>
            <a:pPr marL="216000" lvl="1" indent="-108000">
              <a:spcBef>
                <a:spcPts val="200"/>
              </a:spcBef>
              <a:buSzPct val="100000"/>
              <a:buFont typeface="Arial"/>
              <a:buChar char="–"/>
            </a:pPr>
            <a:r>
              <a:rPr lang="pt-BR" sz="1200" b="1" kern="0" dirty="0"/>
              <a:t>BNDES</a:t>
            </a:r>
            <a:r>
              <a:rPr lang="pt-BR" sz="1200" kern="0" dirty="0"/>
              <a:t> representa 69% dos créditos direcionados a PJ (34% dos créditos direcionados totais)</a:t>
            </a:r>
          </a:p>
          <a:p>
            <a:pPr marL="216000" lvl="1" indent="-108000">
              <a:spcBef>
                <a:spcPts val="200"/>
              </a:spcBef>
              <a:buSzPct val="100000"/>
              <a:buFont typeface="Arial"/>
              <a:buChar char="–"/>
            </a:pPr>
            <a:r>
              <a:rPr lang="pt-BR" sz="1200" b="1" kern="0" dirty="0" smtClean="0"/>
              <a:t>Habitacional </a:t>
            </a:r>
            <a:r>
              <a:rPr lang="pt-BR" sz="1200" kern="0" dirty="0" smtClean="0"/>
              <a:t>representa 71% dos créditos direcionados a PF</a:t>
            </a:r>
          </a:p>
        </p:txBody>
      </p:sp>
      <p:cxnSp>
        <p:nvCxnSpPr>
          <p:cNvPr id="600" name="Straight Arrow Connector 599"/>
          <p:cNvCxnSpPr/>
          <p:nvPr/>
        </p:nvCxnSpPr>
        <p:spPr>
          <a:xfrm flipV="1">
            <a:off x="587829" y="3369469"/>
            <a:ext cx="3011034" cy="631468"/>
          </a:xfrm>
          <a:prstGeom prst="straightConnector1">
            <a:avLst/>
          </a:prstGeom>
          <a:ln w="9525">
            <a:solidFill>
              <a:schemeClr val="accent3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3" name="Freeform 501"/>
          <p:cNvSpPr>
            <a:spLocks noEditPoints="1"/>
          </p:cNvSpPr>
          <p:nvPr/>
        </p:nvSpPr>
        <p:spPr bwMode="auto">
          <a:xfrm>
            <a:off x="3904282" y="2234583"/>
            <a:ext cx="756000" cy="392727"/>
          </a:xfrm>
          <a:custGeom>
            <a:avLst/>
            <a:gdLst>
              <a:gd name="T0" fmla="*/ 450 w 500"/>
              <a:gd name="T1" fmla="*/ 71 h 305"/>
              <a:gd name="T2" fmla="*/ 422 w 500"/>
              <a:gd name="T3" fmla="*/ 60 h 305"/>
              <a:gd name="T4" fmla="*/ 366 w 500"/>
              <a:gd name="T5" fmla="*/ 54 h 305"/>
              <a:gd name="T6" fmla="*/ 299 w 500"/>
              <a:gd name="T7" fmla="*/ 46 h 305"/>
              <a:gd name="T8" fmla="*/ 265 w 500"/>
              <a:gd name="T9" fmla="*/ 53 h 305"/>
              <a:gd name="T10" fmla="*/ 264 w 500"/>
              <a:gd name="T11" fmla="*/ 53 h 305"/>
              <a:gd name="T12" fmla="*/ 265 w 500"/>
              <a:gd name="T13" fmla="*/ 51 h 305"/>
              <a:gd name="T14" fmla="*/ 265 w 500"/>
              <a:gd name="T15" fmla="*/ 51 h 305"/>
              <a:gd name="T16" fmla="*/ 264 w 500"/>
              <a:gd name="T17" fmla="*/ 51 h 305"/>
              <a:gd name="T18" fmla="*/ 265 w 500"/>
              <a:gd name="T19" fmla="*/ 58 h 305"/>
              <a:gd name="T20" fmla="*/ 263 w 500"/>
              <a:gd name="T21" fmla="*/ 51 h 305"/>
              <a:gd name="T22" fmla="*/ 262 w 500"/>
              <a:gd name="T23" fmla="*/ 53 h 305"/>
              <a:gd name="T24" fmla="*/ 262 w 500"/>
              <a:gd name="T25" fmla="*/ 56 h 305"/>
              <a:gd name="T26" fmla="*/ 262 w 500"/>
              <a:gd name="T27" fmla="*/ 58 h 305"/>
              <a:gd name="T28" fmla="*/ 339 w 500"/>
              <a:gd name="T29" fmla="*/ 54 h 305"/>
              <a:gd name="T30" fmla="*/ 264 w 500"/>
              <a:gd name="T31" fmla="*/ 56 h 305"/>
              <a:gd name="T32" fmla="*/ 263 w 500"/>
              <a:gd name="T33" fmla="*/ 56 h 305"/>
              <a:gd name="T34" fmla="*/ 260 w 500"/>
              <a:gd name="T35" fmla="*/ 52 h 305"/>
              <a:gd name="T36" fmla="*/ 263 w 500"/>
              <a:gd name="T37" fmla="*/ 52 h 305"/>
              <a:gd name="T38" fmla="*/ 494 w 500"/>
              <a:gd name="T39" fmla="*/ 169 h 305"/>
              <a:gd name="T40" fmla="*/ 465 w 500"/>
              <a:gd name="T41" fmla="*/ 217 h 305"/>
              <a:gd name="T42" fmla="*/ 167 w 500"/>
              <a:gd name="T43" fmla="*/ 304 h 305"/>
              <a:gd name="T44" fmla="*/ 2 w 500"/>
              <a:gd name="T45" fmla="*/ 232 h 305"/>
              <a:gd name="T46" fmla="*/ 61 w 500"/>
              <a:gd name="T47" fmla="*/ 102 h 305"/>
              <a:gd name="T48" fmla="*/ 180 w 500"/>
              <a:gd name="T49" fmla="*/ 28 h 305"/>
              <a:gd name="T50" fmla="*/ 304 w 500"/>
              <a:gd name="T51" fmla="*/ 1 h 305"/>
              <a:gd name="T52" fmla="*/ 398 w 500"/>
              <a:gd name="T53" fmla="*/ 6 h 305"/>
              <a:gd name="T54" fmla="*/ 416 w 500"/>
              <a:gd name="T55" fmla="*/ 12 h 305"/>
              <a:gd name="T56" fmla="*/ 424 w 500"/>
              <a:gd name="T57" fmla="*/ 14 h 305"/>
              <a:gd name="T58" fmla="*/ 431 w 500"/>
              <a:gd name="T59" fmla="*/ 19 h 305"/>
              <a:gd name="T60" fmla="*/ 431 w 500"/>
              <a:gd name="T61" fmla="*/ 26 h 305"/>
              <a:gd name="T62" fmla="*/ 423 w 500"/>
              <a:gd name="T63" fmla="*/ 32 h 305"/>
              <a:gd name="T64" fmla="*/ 416 w 500"/>
              <a:gd name="T65" fmla="*/ 31 h 305"/>
              <a:gd name="T66" fmla="*/ 411 w 500"/>
              <a:gd name="T67" fmla="*/ 27 h 305"/>
              <a:gd name="T68" fmla="*/ 383 w 500"/>
              <a:gd name="T69" fmla="*/ 20 h 305"/>
              <a:gd name="T70" fmla="*/ 196 w 500"/>
              <a:gd name="T71" fmla="*/ 38 h 305"/>
              <a:gd name="T72" fmla="*/ 59 w 500"/>
              <a:gd name="T73" fmla="*/ 125 h 305"/>
              <a:gd name="T74" fmla="*/ 51 w 500"/>
              <a:gd name="T75" fmla="*/ 267 h 305"/>
              <a:gd name="T76" fmla="*/ 251 w 500"/>
              <a:gd name="T77" fmla="*/ 289 h 305"/>
              <a:gd name="T78" fmla="*/ 456 w 500"/>
              <a:gd name="T79" fmla="*/ 207 h 305"/>
              <a:gd name="T80" fmla="*/ 487 w 500"/>
              <a:gd name="T81" fmla="*/ 146 h 305"/>
              <a:gd name="T82" fmla="*/ 462 w 500"/>
              <a:gd name="T83" fmla="*/ 91 h 305"/>
              <a:gd name="T84" fmla="*/ 402 w 500"/>
              <a:gd name="T85" fmla="*/ 64 h 305"/>
              <a:gd name="T86" fmla="*/ 367 w 500"/>
              <a:gd name="T87" fmla="*/ 55 h 305"/>
              <a:gd name="T88" fmla="*/ 262 w 500"/>
              <a:gd name="T89" fmla="*/ 58 h 305"/>
              <a:gd name="T90" fmla="*/ 330 w 500"/>
              <a:gd name="T91" fmla="*/ 51 h 305"/>
              <a:gd name="T92" fmla="*/ 418 w 500"/>
              <a:gd name="T93" fmla="*/ 66 h 305"/>
              <a:gd name="T94" fmla="*/ 338 w 500"/>
              <a:gd name="T95" fmla="*/ 47 h 305"/>
              <a:gd name="T96" fmla="*/ 375 w 500"/>
              <a:gd name="T97" fmla="*/ 51 h 305"/>
              <a:gd name="T98" fmla="*/ 369 w 500"/>
              <a:gd name="T99" fmla="*/ 49 h 305"/>
              <a:gd name="T100" fmla="*/ 320 w 500"/>
              <a:gd name="T101" fmla="*/ 45 h 305"/>
              <a:gd name="T102" fmla="*/ 321 w 500"/>
              <a:gd name="T103" fmla="*/ 44 h 305"/>
              <a:gd name="T104" fmla="*/ 307 w 500"/>
              <a:gd name="T105" fmla="*/ 44 h 305"/>
              <a:gd name="T106" fmla="*/ 360 w 500"/>
              <a:gd name="T107" fmla="*/ 45 h 305"/>
              <a:gd name="T108" fmla="*/ 424 w 500"/>
              <a:gd name="T109" fmla="*/ 61 h 305"/>
              <a:gd name="T110" fmla="*/ 480 w 500"/>
              <a:gd name="T111" fmla="*/ 91 h 305"/>
              <a:gd name="T112" fmla="*/ 500 w 500"/>
              <a:gd name="T113" fmla="*/ 148 h 305"/>
              <a:gd name="T114" fmla="*/ 366 w 500"/>
              <a:gd name="T115" fmla="*/ 47 h 305"/>
              <a:gd name="T116" fmla="*/ 391 w 500"/>
              <a:gd name="T117" fmla="*/ 61 h 3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500" h="305">
                <a:moveTo>
                  <a:pt x="484" y="124"/>
                </a:moveTo>
                <a:cubicBezTo>
                  <a:pt x="485" y="125"/>
                  <a:pt x="485" y="127"/>
                  <a:pt x="485" y="128"/>
                </a:cubicBezTo>
                <a:lnTo>
                  <a:pt x="484" y="124"/>
                </a:lnTo>
                <a:close/>
                <a:moveTo>
                  <a:pt x="450" y="71"/>
                </a:moveTo>
                <a:cubicBezTo>
                  <a:pt x="449" y="70"/>
                  <a:pt x="448" y="69"/>
                  <a:pt x="445" y="68"/>
                </a:cubicBezTo>
                <a:cubicBezTo>
                  <a:pt x="445" y="68"/>
                  <a:pt x="449" y="70"/>
                  <a:pt x="450" y="71"/>
                </a:cubicBezTo>
                <a:close/>
                <a:moveTo>
                  <a:pt x="438" y="65"/>
                </a:moveTo>
                <a:cubicBezTo>
                  <a:pt x="440" y="66"/>
                  <a:pt x="443" y="67"/>
                  <a:pt x="443" y="67"/>
                </a:cubicBezTo>
                <a:cubicBezTo>
                  <a:pt x="442" y="67"/>
                  <a:pt x="438" y="65"/>
                  <a:pt x="438" y="65"/>
                </a:cubicBezTo>
                <a:close/>
                <a:moveTo>
                  <a:pt x="422" y="60"/>
                </a:moveTo>
                <a:cubicBezTo>
                  <a:pt x="420" y="60"/>
                  <a:pt x="417" y="58"/>
                  <a:pt x="417" y="58"/>
                </a:cubicBezTo>
                <a:cubicBezTo>
                  <a:pt x="418" y="59"/>
                  <a:pt x="421" y="60"/>
                  <a:pt x="422" y="60"/>
                </a:cubicBezTo>
                <a:close/>
                <a:moveTo>
                  <a:pt x="413" y="55"/>
                </a:moveTo>
                <a:cubicBezTo>
                  <a:pt x="410" y="54"/>
                  <a:pt x="405" y="52"/>
                  <a:pt x="404" y="52"/>
                </a:cubicBezTo>
                <a:cubicBezTo>
                  <a:pt x="408" y="53"/>
                  <a:pt x="411" y="54"/>
                  <a:pt x="413" y="55"/>
                </a:cubicBezTo>
                <a:close/>
                <a:moveTo>
                  <a:pt x="366" y="54"/>
                </a:moveTo>
                <a:cubicBezTo>
                  <a:pt x="370" y="55"/>
                  <a:pt x="379" y="56"/>
                  <a:pt x="384" y="57"/>
                </a:cubicBezTo>
                <a:cubicBezTo>
                  <a:pt x="379" y="56"/>
                  <a:pt x="372" y="55"/>
                  <a:pt x="366" y="54"/>
                </a:cubicBezTo>
                <a:close/>
                <a:moveTo>
                  <a:pt x="366" y="49"/>
                </a:moveTo>
                <a:cubicBezTo>
                  <a:pt x="361" y="48"/>
                  <a:pt x="361" y="48"/>
                  <a:pt x="361" y="48"/>
                </a:cubicBezTo>
                <a:cubicBezTo>
                  <a:pt x="359" y="48"/>
                  <a:pt x="347" y="47"/>
                  <a:pt x="348" y="47"/>
                </a:cubicBezTo>
                <a:cubicBezTo>
                  <a:pt x="356" y="47"/>
                  <a:pt x="366" y="49"/>
                  <a:pt x="372" y="50"/>
                </a:cubicBezTo>
                <a:cubicBezTo>
                  <a:pt x="370" y="50"/>
                  <a:pt x="368" y="50"/>
                  <a:pt x="366" y="49"/>
                </a:cubicBezTo>
                <a:close/>
                <a:moveTo>
                  <a:pt x="299" y="46"/>
                </a:moveTo>
                <a:cubicBezTo>
                  <a:pt x="296" y="46"/>
                  <a:pt x="296" y="46"/>
                  <a:pt x="296" y="46"/>
                </a:cubicBezTo>
                <a:cubicBezTo>
                  <a:pt x="296" y="47"/>
                  <a:pt x="296" y="47"/>
                  <a:pt x="297" y="47"/>
                </a:cubicBezTo>
                <a:cubicBezTo>
                  <a:pt x="299" y="46"/>
                  <a:pt x="299" y="46"/>
                  <a:pt x="299" y="46"/>
                </a:cubicBezTo>
                <a:close/>
                <a:moveTo>
                  <a:pt x="264" y="53"/>
                </a:move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cubicBezTo>
                  <a:pt x="269" y="52"/>
                  <a:pt x="269" y="52"/>
                  <a:pt x="269" y="52"/>
                </a:cubicBezTo>
                <a:lnTo>
                  <a:pt x="264" y="53"/>
                </a:lnTo>
                <a:close/>
                <a:moveTo>
                  <a:pt x="264" y="53"/>
                </a:move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3" y="53"/>
                  <a:pt x="264" y="53"/>
                  <a:pt x="264" y="53"/>
                </a:cubicBezTo>
                <a:close/>
                <a:moveTo>
                  <a:pt x="264" y="53"/>
                </a:move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lose/>
                <a:moveTo>
                  <a:pt x="265" y="51"/>
                </a:moveTo>
                <a:cubicBezTo>
                  <a:pt x="264" y="51"/>
                  <a:pt x="264" y="51"/>
                  <a:pt x="264" y="51"/>
                </a:cubicBezTo>
                <a:cubicBezTo>
                  <a:pt x="264" y="51"/>
                  <a:pt x="264" y="51"/>
                  <a:pt x="264" y="51"/>
                </a:cubicBezTo>
                <a:cubicBezTo>
                  <a:pt x="264" y="51"/>
                  <a:pt x="264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0"/>
                </a:cubicBezTo>
                <a:cubicBezTo>
                  <a:pt x="265" y="51"/>
                  <a:pt x="265" y="51"/>
                  <a:pt x="265" y="51"/>
                </a:cubicBezTo>
                <a:close/>
                <a:moveTo>
                  <a:pt x="265" y="57"/>
                </a:moveTo>
                <a:cubicBezTo>
                  <a:pt x="265" y="57"/>
                  <a:pt x="265" y="57"/>
                  <a:pt x="265" y="57"/>
                </a:cubicBezTo>
                <a:cubicBezTo>
                  <a:pt x="265" y="57"/>
                  <a:pt x="265" y="57"/>
                  <a:pt x="265" y="57"/>
                </a:cubicBezTo>
                <a:close/>
                <a:moveTo>
                  <a:pt x="264" y="51"/>
                </a:moveTo>
                <a:cubicBezTo>
                  <a:pt x="264" y="51"/>
                  <a:pt x="264" y="52"/>
                  <a:pt x="264" y="52"/>
                </a:cubicBezTo>
                <a:cubicBezTo>
                  <a:pt x="264" y="52"/>
                  <a:pt x="264" y="52"/>
                  <a:pt x="264" y="51"/>
                </a:cubicBezTo>
                <a:close/>
                <a:moveTo>
                  <a:pt x="264" y="51"/>
                </a:moveTo>
                <a:cubicBezTo>
                  <a:pt x="264" y="51"/>
                  <a:pt x="264" y="51"/>
                  <a:pt x="264" y="51"/>
                </a:cubicBezTo>
                <a:cubicBezTo>
                  <a:pt x="264" y="51"/>
                  <a:pt x="264" y="51"/>
                  <a:pt x="264" y="51"/>
                </a:cubicBezTo>
                <a:close/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lose/>
                <a:moveTo>
                  <a:pt x="265" y="57"/>
                </a:move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5" y="57"/>
                  <a:pt x="265" y="57"/>
                </a:cubicBezTo>
                <a:close/>
                <a:moveTo>
                  <a:pt x="263" y="51"/>
                </a:moveTo>
                <a:cubicBezTo>
                  <a:pt x="263" y="51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lose/>
                <a:moveTo>
                  <a:pt x="263" y="54"/>
                </a:moveTo>
                <a:cubicBezTo>
                  <a:pt x="263" y="54"/>
                  <a:pt x="263" y="53"/>
                  <a:pt x="263" y="53"/>
                </a:cubicBezTo>
                <a:cubicBezTo>
                  <a:pt x="263" y="53"/>
                  <a:pt x="263" y="53"/>
                  <a:pt x="263" y="54"/>
                </a:cubicBezTo>
                <a:close/>
                <a:moveTo>
                  <a:pt x="262" y="53"/>
                </a:move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2" y="53"/>
                  <a:pt x="262" y="53"/>
                </a:cubicBezTo>
                <a:close/>
                <a:moveTo>
                  <a:pt x="262" y="53"/>
                </a:moveTo>
                <a:cubicBezTo>
                  <a:pt x="262" y="52"/>
                  <a:pt x="262" y="53"/>
                  <a:pt x="262" y="53"/>
                </a:cubicBezTo>
                <a:cubicBezTo>
                  <a:pt x="262" y="53"/>
                  <a:pt x="262" y="52"/>
                  <a:pt x="262" y="52"/>
                </a:cubicBezTo>
                <a:cubicBezTo>
                  <a:pt x="262" y="53"/>
                  <a:pt x="262" y="53"/>
                  <a:pt x="262" y="53"/>
                </a:cubicBezTo>
                <a:close/>
                <a:moveTo>
                  <a:pt x="262" y="56"/>
                </a:moveTo>
                <a:cubicBezTo>
                  <a:pt x="263" y="56"/>
                  <a:pt x="262" y="56"/>
                  <a:pt x="262" y="56"/>
                </a:cubicBezTo>
                <a:close/>
                <a:moveTo>
                  <a:pt x="261" y="58"/>
                </a:moveTo>
                <a:cubicBezTo>
                  <a:pt x="262" y="58"/>
                  <a:pt x="262" y="58"/>
                  <a:pt x="262" y="58"/>
                </a:cubicBezTo>
                <a:cubicBezTo>
                  <a:pt x="262" y="58"/>
                  <a:pt x="261" y="58"/>
                  <a:pt x="261" y="58"/>
                </a:cubicBezTo>
                <a:close/>
                <a:moveTo>
                  <a:pt x="262" y="58"/>
                </a:moveTo>
                <a:cubicBezTo>
                  <a:pt x="262" y="58"/>
                  <a:pt x="262" y="58"/>
                  <a:pt x="262" y="58"/>
                </a:cubicBezTo>
                <a:cubicBezTo>
                  <a:pt x="262" y="59"/>
                  <a:pt x="262" y="59"/>
                  <a:pt x="262" y="58"/>
                </a:cubicBezTo>
                <a:close/>
                <a:moveTo>
                  <a:pt x="262" y="61"/>
                </a:moveTo>
                <a:cubicBezTo>
                  <a:pt x="262" y="61"/>
                  <a:pt x="262" y="61"/>
                  <a:pt x="262" y="61"/>
                </a:cubicBezTo>
                <a:cubicBezTo>
                  <a:pt x="262" y="61"/>
                  <a:pt x="262" y="61"/>
                  <a:pt x="262" y="61"/>
                </a:cubicBezTo>
                <a:close/>
                <a:moveTo>
                  <a:pt x="261" y="61"/>
                </a:moveTo>
                <a:cubicBezTo>
                  <a:pt x="260" y="61"/>
                  <a:pt x="260" y="61"/>
                  <a:pt x="261" y="61"/>
                </a:cubicBezTo>
                <a:close/>
                <a:moveTo>
                  <a:pt x="339" y="54"/>
                </a:moveTo>
                <a:cubicBezTo>
                  <a:pt x="334" y="54"/>
                  <a:pt x="330" y="54"/>
                  <a:pt x="326" y="54"/>
                </a:cubicBezTo>
                <a:cubicBezTo>
                  <a:pt x="329" y="54"/>
                  <a:pt x="333" y="54"/>
                  <a:pt x="336" y="54"/>
                </a:cubicBezTo>
                <a:cubicBezTo>
                  <a:pt x="336" y="54"/>
                  <a:pt x="338" y="54"/>
                  <a:pt x="339" y="54"/>
                </a:cubicBezTo>
                <a:close/>
                <a:moveTo>
                  <a:pt x="263" y="56"/>
                </a:move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5" y="56"/>
                  <a:pt x="265" y="56"/>
                </a:cubicBezTo>
                <a:cubicBezTo>
                  <a:pt x="265" y="56"/>
                  <a:pt x="265" y="56"/>
                  <a:pt x="265" y="56"/>
                </a:cubicBezTo>
                <a:cubicBezTo>
                  <a:pt x="265" y="56"/>
                  <a:pt x="265" y="56"/>
                  <a:pt x="265" y="56"/>
                </a:cubicBezTo>
                <a:cubicBezTo>
                  <a:pt x="265" y="56"/>
                  <a:pt x="265" y="56"/>
                  <a:pt x="265" y="56"/>
                </a:cubicBezTo>
                <a:cubicBezTo>
                  <a:pt x="265" y="56"/>
                  <a:pt x="265" y="56"/>
                  <a:pt x="265" y="55"/>
                </a:cubicBezTo>
                <a:cubicBezTo>
                  <a:pt x="265" y="56"/>
                  <a:pt x="264" y="56"/>
                  <a:pt x="263" y="56"/>
                </a:cubicBezTo>
                <a:close/>
                <a:moveTo>
                  <a:pt x="264" y="52"/>
                </a:move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3" y="52"/>
                  <a:pt x="263" y="52"/>
                </a:cubicBezTo>
                <a:cubicBezTo>
                  <a:pt x="263" y="52"/>
                  <a:pt x="264" y="52"/>
                  <a:pt x="264" y="52"/>
                </a:cubicBezTo>
                <a:close/>
                <a:moveTo>
                  <a:pt x="261" y="53"/>
                </a:moveTo>
                <a:cubicBezTo>
                  <a:pt x="261" y="52"/>
                  <a:pt x="261" y="52"/>
                  <a:pt x="260" y="52"/>
                </a:cubicBezTo>
                <a:cubicBezTo>
                  <a:pt x="260" y="53"/>
                  <a:pt x="259" y="53"/>
                  <a:pt x="259" y="53"/>
                </a:cubicBezTo>
                <a:cubicBezTo>
                  <a:pt x="259" y="53"/>
                  <a:pt x="260" y="53"/>
                  <a:pt x="260" y="53"/>
                </a:cubicBezTo>
                <a:cubicBezTo>
                  <a:pt x="260" y="53"/>
                  <a:pt x="260" y="53"/>
                  <a:pt x="260" y="53"/>
                </a:cubicBezTo>
                <a:cubicBezTo>
                  <a:pt x="261" y="53"/>
                  <a:pt x="261" y="53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ubicBezTo>
                  <a:pt x="262" y="52"/>
                  <a:pt x="263" y="52"/>
                  <a:pt x="263" y="52"/>
                </a:cubicBezTo>
                <a:cubicBezTo>
                  <a:pt x="262" y="52"/>
                  <a:pt x="262" y="52"/>
                  <a:pt x="261" y="53"/>
                </a:cubicBezTo>
                <a:close/>
                <a:moveTo>
                  <a:pt x="262" y="59"/>
                </a:moveTo>
                <a:cubicBezTo>
                  <a:pt x="262" y="59"/>
                  <a:pt x="262" y="59"/>
                  <a:pt x="262" y="59"/>
                </a:cubicBezTo>
                <a:cubicBezTo>
                  <a:pt x="262" y="59"/>
                  <a:pt x="262" y="59"/>
                  <a:pt x="262" y="59"/>
                </a:cubicBezTo>
                <a:close/>
                <a:moveTo>
                  <a:pt x="500" y="148"/>
                </a:moveTo>
                <a:cubicBezTo>
                  <a:pt x="498" y="158"/>
                  <a:pt x="496" y="166"/>
                  <a:pt x="494" y="169"/>
                </a:cubicBezTo>
                <a:cubicBezTo>
                  <a:pt x="493" y="172"/>
                  <a:pt x="495" y="168"/>
                  <a:pt x="494" y="170"/>
                </a:cubicBezTo>
                <a:cubicBezTo>
                  <a:pt x="493" y="174"/>
                  <a:pt x="490" y="181"/>
                  <a:pt x="488" y="184"/>
                </a:cubicBezTo>
                <a:cubicBezTo>
                  <a:pt x="486" y="189"/>
                  <a:pt x="483" y="194"/>
                  <a:pt x="480" y="199"/>
                </a:cubicBezTo>
                <a:cubicBezTo>
                  <a:pt x="478" y="202"/>
                  <a:pt x="477" y="204"/>
                  <a:pt x="475" y="206"/>
                </a:cubicBezTo>
                <a:cubicBezTo>
                  <a:pt x="470" y="212"/>
                  <a:pt x="470" y="212"/>
                  <a:pt x="470" y="212"/>
                </a:cubicBezTo>
                <a:cubicBezTo>
                  <a:pt x="469" y="214"/>
                  <a:pt x="466" y="216"/>
                  <a:pt x="465" y="217"/>
                </a:cubicBezTo>
                <a:cubicBezTo>
                  <a:pt x="462" y="221"/>
                  <a:pt x="456" y="228"/>
                  <a:pt x="452" y="232"/>
                </a:cubicBezTo>
                <a:cubicBezTo>
                  <a:pt x="438" y="245"/>
                  <a:pt x="422" y="256"/>
                  <a:pt x="405" y="264"/>
                </a:cubicBezTo>
                <a:cubicBezTo>
                  <a:pt x="387" y="272"/>
                  <a:pt x="369" y="278"/>
                  <a:pt x="351" y="284"/>
                </a:cubicBezTo>
                <a:cubicBezTo>
                  <a:pt x="314" y="295"/>
                  <a:pt x="277" y="301"/>
                  <a:pt x="239" y="304"/>
                </a:cubicBezTo>
                <a:cubicBezTo>
                  <a:pt x="221" y="305"/>
                  <a:pt x="200" y="305"/>
                  <a:pt x="183" y="305"/>
                </a:cubicBezTo>
                <a:cubicBezTo>
                  <a:pt x="177" y="304"/>
                  <a:pt x="172" y="304"/>
                  <a:pt x="167" y="304"/>
                </a:cubicBezTo>
                <a:cubicBezTo>
                  <a:pt x="155" y="303"/>
                  <a:pt x="142" y="302"/>
                  <a:pt x="129" y="301"/>
                </a:cubicBezTo>
                <a:cubicBezTo>
                  <a:pt x="116" y="299"/>
                  <a:pt x="103" y="298"/>
                  <a:pt x="93" y="296"/>
                </a:cubicBezTo>
                <a:cubicBezTo>
                  <a:pt x="77" y="292"/>
                  <a:pt x="61" y="288"/>
                  <a:pt x="45" y="280"/>
                </a:cubicBezTo>
                <a:cubicBezTo>
                  <a:pt x="38" y="277"/>
                  <a:pt x="32" y="273"/>
                  <a:pt x="27" y="269"/>
                </a:cubicBezTo>
                <a:cubicBezTo>
                  <a:pt x="24" y="268"/>
                  <a:pt x="22" y="266"/>
                  <a:pt x="20" y="264"/>
                </a:cubicBezTo>
                <a:cubicBezTo>
                  <a:pt x="11" y="256"/>
                  <a:pt x="4" y="244"/>
                  <a:pt x="2" y="232"/>
                </a:cubicBezTo>
                <a:cubicBezTo>
                  <a:pt x="1" y="225"/>
                  <a:pt x="0" y="219"/>
                  <a:pt x="0" y="213"/>
                </a:cubicBezTo>
                <a:cubicBezTo>
                  <a:pt x="0" y="203"/>
                  <a:pt x="2" y="191"/>
                  <a:pt x="6" y="180"/>
                </a:cubicBezTo>
                <a:cubicBezTo>
                  <a:pt x="10" y="169"/>
                  <a:pt x="16" y="158"/>
                  <a:pt x="22" y="148"/>
                </a:cubicBezTo>
                <a:cubicBezTo>
                  <a:pt x="25" y="143"/>
                  <a:pt x="29" y="139"/>
                  <a:pt x="32" y="134"/>
                </a:cubicBezTo>
                <a:cubicBezTo>
                  <a:pt x="34" y="132"/>
                  <a:pt x="36" y="130"/>
                  <a:pt x="38" y="127"/>
                </a:cubicBezTo>
                <a:cubicBezTo>
                  <a:pt x="44" y="119"/>
                  <a:pt x="54" y="109"/>
                  <a:pt x="61" y="102"/>
                </a:cubicBezTo>
                <a:cubicBezTo>
                  <a:pt x="65" y="98"/>
                  <a:pt x="69" y="95"/>
                  <a:pt x="74" y="91"/>
                </a:cubicBezTo>
                <a:cubicBezTo>
                  <a:pt x="83" y="83"/>
                  <a:pt x="92" y="76"/>
                  <a:pt x="100" y="70"/>
                </a:cubicBezTo>
                <a:cubicBezTo>
                  <a:pt x="111" y="62"/>
                  <a:pt x="128" y="52"/>
                  <a:pt x="143" y="45"/>
                </a:cubicBezTo>
                <a:cubicBezTo>
                  <a:pt x="144" y="44"/>
                  <a:pt x="144" y="44"/>
                  <a:pt x="144" y="44"/>
                </a:cubicBezTo>
                <a:cubicBezTo>
                  <a:pt x="155" y="39"/>
                  <a:pt x="166" y="33"/>
                  <a:pt x="177" y="29"/>
                </a:cubicBezTo>
                <a:cubicBezTo>
                  <a:pt x="179" y="29"/>
                  <a:pt x="179" y="29"/>
                  <a:pt x="180" y="28"/>
                </a:cubicBezTo>
                <a:cubicBezTo>
                  <a:pt x="194" y="23"/>
                  <a:pt x="194" y="23"/>
                  <a:pt x="194" y="23"/>
                </a:cubicBezTo>
                <a:cubicBezTo>
                  <a:pt x="215" y="16"/>
                  <a:pt x="231" y="12"/>
                  <a:pt x="249" y="9"/>
                </a:cubicBezTo>
                <a:cubicBezTo>
                  <a:pt x="259" y="6"/>
                  <a:pt x="271" y="5"/>
                  <a:pt x="281" y="3"/>
                </a:cubicBezTo>
                <a:cubicBezTo>
                  <a:pt x="284" y="3"/>
                  <a:pt x="287" y="2"/>
                  <a:pt x="290" y="2"/>
                </a:cubicBezTo>
                <a:cubicBezTo>
                  <a:pt x="293" y="2"/>
                  <a:pt x="295" y="2"/>
                  <a:pt x="297" y="1"/>
                </a:cubicBezTo>
                <a:cubicBezTo>
                  <a:pt x="304" y="1"/>
                  <a:pt x="304" y="1"/>
                  <a:pt x="304" y="1"/>
                </a:cubicBezTo>
                <a:cubicBezTo>
                  <a:pt x="307" y="1"/>
                  <a:pt x="311" y="0"/>
                  <a:pt x="314" y="0"/>
                </a:cubicBezTo>
                <a:cubicBezTo>
                  <a:pt x="318" y="0"/>
                  <a:pt x="321" y="0"/>
                  <a:pt x="324" y="0"/>
                </a:cubicBezTo>
                <a:cubicBezTo>
                  <a:pt x="327" y="0"/>
                  <a:pt x="331" y="0"/>
                  <a:pt x="334" y="0"/>
                </a:cubicBezTo>
                <a:cubicBezTo>
                  <a:pt x="343" y="0"/>
                  <a:pt x="351" y="0"/>
                  <a:pt x="361" y="1"/>
                </a:cubicBezTo>
                <a:cubicBezTo>
                  <a:pt x="368" y="2"/>
                  <a:pt x="376" y="2"/>
                  <a:pt x="384" y="4"/>
                </a:cubicBezTo>
                <a:cubicBezTo>
                  <a:pt x="389" y="4"/>
                  <a:pt x="394" y="5"/>
                  <a:pt x="398" y="6"/>
                </a:cubicBezTo>
                <a:cubicBezTo>
                  <a:pt x="400" y="7"/>
                  <a:pt x="403" y="8"/>
                  <a:pt x="405" y="8"/>
                </a:cubicBezTo>
                <a:cubicBezTo>
                  <a:pt x="408" y="9"/>
                  <a:pt x="410" y="10"/>
                  <a:pt x="413" y="11"/>
                </a:cubicBezTo>
                <a:cubicBezTo>
                  <a:pt x="415" y="11"/>
                  <a:pt x="415" y="11"/>
                  <a:pt x="415" y="11"/>
                </a:cubicBezTo>
                <a:cubicBezTo>
                  <a:pt x="415" y="11"/>
                  <a:pt x="415" y="11"/>
                  <a:pt x="415" y="11"/>
                </a:cubicBezTo>
                <a:cubicBezTo>
                  <a:pt x="415" y="11"/>
                  <a:pt x="415" y="11"/>
                  <a:pt x="415" y="11"/>
                </a:cubicBezTo>
                <a:cubicBezTo>
                  <a:pt x="416" y="11"/>
                  <a:pt x="416" y="11"/>
                  <a:pt x="416" y="12"/>
                </a:cubicBezTo>
                <a:cubicBezTo>
                  <a:pt x="417" y="12"/>
                  <a:pt x="419" y="13"/>
                  <a:pt x="420" y="12"/>
                </a:cubicBezTo>
                <a:cubicBezTo>
                  <a:pt x="420" y="12"/>
                  <a:pt x="420" y="12"/>
                  <a:pt x="420" y="12"/>
                </a:cubicBezTo>
                <a:cubicBezTo>
                  <a:pt x="421" y="12"/>
                  <a:pt x="421" y="12"/>
                  <a:pt x="421" y="12"/>
                </a:cubicBezTo>
                <a:cubicBezTo>
                  <a:pt x="421" y="13"/>
                  <a:pt x="422" y="13"/>
                  <a:pt x="423" y="13"/>
                </a:cubicBezTo>
                <a:cubicBezTo>
                  <a:pt x="423" y="13"/>
                  <a:pt x="423" y="13"/>
                  <a:pt x="423" y="13"/>
                </a:cubicBezTo>
                <a:cubicBezTo>
                  <a:pt x="424" y="13"/>
                  <a:pt x="424" y="14"/>
                  <a:pt x="424" y="14"/>
                </a:cubicBezTo>
                <a:cubicBezTo>
                  <a:pt x="425" y="14"/>
                  <a:pt x="425" y="14"/>
                  <a:pt x="425" y="14"/>
                </a:cubicBezTo>
                <a:cubicBezTo>
                  <a:pt x="426" y="14"/>
                  <a:pt x="426" y="14"/>
                  <a:pt x="426" y="15"/>
                </a:cubicBezTo>
                <a:cubicBezTo>
                  <a:pt x="426" y="15"/>
                  <a:pt x="426" y="15"/>
                  <a:pt x="426" y="15"/>
                </a:cubicBezTo>
                <a:cubicBezTo>
                  <a:pt x="426" y="15"/>
                  <a:pt x="427" y="16"/>
                  <a:pt x="428" y="16"/>
                </a:cubicBezTo>
                <a:cubicBezTo>
                  <a:pt x="428" y="17"/>
                  <a:pt x="429" y="17"/>
                  <a:pt x="429" y="17"/>
                </a:cubicBezTo>
                <a:cubicBezTo>
                  <a:pt x="430" y="17"/>
                  <a:pt x="430" y="19"/>
                  <a:pt x="431" y="19"/>
                </a:cubicBezTo>
                <a:cubicBezTo>
                  <a:pt x="430" y="20"/>
                  <a:pt x="431" y="20"/>
                  <a:pt x="431" y="20"/>
                </a:cubicBezTo>
                <a:cubicBezTo>
                  <a:pt x="431" y="20"/>
                  <a:pt x="431" y="21"/>
                  <a:pt x="431" y="21"/>
                </a:cubicBezTo>
                <a:cubicBezTo>
                  <a:pt x="431" y="21"/>
                  <a:pt x="431" y="22"/>
                  <a:pt x="431" y="22"/>
                </a:cubicBezTo>
                <a:cubicBezTo>
                  <a:pt x="431" y="22"/>
                  <a:pt x="431" y="23"/>
                  <a:pt x="431" y="23"/>
                </a:cubicBezTo>
                <a:cubicBezTo>
                  <a:pt x="431" y="23"/>
                  <a:pt x="432" y="24"/>
                  <a:pt x="432" y="24"/>
                </a:cubicBezTo>
                <a:cubicBezTo>
                  <a:pt x="432" y="25"/>
                  <a:pt x="431" y="25"/>
                  <a:pt x="431" y="26"/>
                </a:cubicBezTo>
                <a:cubicBezTo>
                  <a:pt x="431" y="27"/>
                  <a:pt x="430" y="28"/>
                  <a:pt x="430" y="29"/>
                </a:cubicBezTo>
                <a:cubicBezTo>
                  <a:pt x="430" y="29"/>
                  <a:pt x="430" y="29"/>
                  <a:pt x="430" y="29"/>
                </a:cubicBezTo>
                <a:cubicBezTo>
                  <a:pt x="429" y="29"/>
                  <a:pt x="429" y="30"/>
                  <a:pt x="428" y="30"/>
                </a:cubicBezTo>
                <a:cubicBezTo>
                  <a:pt x="428" y="30"/>
                  <a:pt x="428" y="30"/>
                  <a:pt x="428" y="31"/>
                </a:cubicBezTo>
                <a:cubicBezTo>
                  <a:pt x="427" y="31"/>
                  <a:pt x="427" y="31"/>
                  <a:pt x="427" y="31"/>
                </a:cubicBezTo>
                <a:cubicBezTo>
                  <a:pt x="426" y="31"/>
                  <a:pt x="424" y="32"/>
                  <a:pt x="423" y="32"/>
                </a:cubicBezTo>
                <a:cubicBezTo>
                  <a:pt x="423" y="32"/>
                  <a:pt x="423" y="32"/>
                  <a:pt x="423" y="32"/>
                </a:cubicBezTo>
                <a:cubicBezTo>
                  <a:pt x="422" y="32"/>
                  <a:pt x="422" y="32"/>
                  <a:pt x="421" y="32"/>
                </a:cubicBezTo>
                <a:cubicBezTo>
                  <a:pt x="421" y="33"/>
                  <a:pt x="420" y="32"/>
                  <a:pt x="420" y="32"/>
                </a:cubicBezTo>
                <a:cubicBezTo>
                  <a:pt x="420" y="32"/>
                  <a:pt x="419" y="32"/>
                  <a:pt x="419" y="32"/>
                </a:cubicBezTo>
                <a:cubicBezTo>
                  <a:pt x="419" y="32"/>
                  <a:pt x="418" y="32"/>
                  <a:pt x="418" y="32"/>
                </a:cubicBezTo>
                <a:cubicBezTo>
                  <a:pt x="417" y="32"/>
                  <a:pt x="417" y="31"/>
                  <a:pt x="416" y="31"/>
                </a:cubicBezTo>
                <a:cubicBezTo>
                  <a:pt x="416" y="31"/>
                  <a:pt x="416" y="31"/>
                  <a:pt x="416" y="31"/>
                </a:cubicBezTo>
                <a:cubicBezTo>
                  <a:pt x="415" y="31"/>
                  <a:pt x="415" y="30"/>
                  <a:pt x="415" y="30"/>
                </a:cubicBezTo>
                <a:cubicBezTo>
                  <a:pt x="415" y="30"/>
                  <a:pt x="415" y="30"/>
                  <a:pt x="414" y="30"/>
                </a:cubicBezTo>
                <a:cubicBezTo>
                  <a:pt x="414" y="29"/>
                  <a:pt x="415" y="29"/>
                  <a:pt x="414" y="29"/>
                </a:cubicBezTo>
                <a:cubicBezTo>
                  <a:pt x="414" y="28"/>
                  <a:pt x="413" y="30"/>
                  <a:pt x="413" y="29"/>
                </a:cubicBezTo>
                <a:cubicBezTo>
                  <a:pt x="413" y="28"/>
                  <a:pt x="412" y="28"/>
                  <a:pt x="411" y="27"/>
                </a:cubicBezTo>
                <a:cubicBezTo>
                  <a:pt x="410" y="27"/>
                  <a:pt x="410" y="27"/>
                  <a:pt x="410" y="27"/>
                </a:cubicBezTo>
                <a:cubicBezTo>
                  <a:pt x="410" y="27"/>
                  <a:pt x="410" y="27"/>
                  <a:pt x="410" y="27"/>
                </a:cubicBezTo>
                <a:cubicBezTo>
                  <a:pt x="410" y="27"/>
                  <a:pt x="410" y="27"/>
                  <a:pt x="410" y="27"/>
                </a:cubicBezTo>
                <a:cubicBezTo>
                  <a:pt x="408" y="26"/>
                  <a:pt x="408" y="26"/>
                  <a:pt x="408" y="26"/>
                </a:cubicBezTo>
                <a:cubicBezTo>
                  <a:pt x="407" y="26"/>
                  <a:pt x="407" y="26"/>
                  <a:pt x="407" y="26"/>
                </a:cubicBezTo>
                <a:cubicBezTo>
                  <a:pt x="399" y="23"/>
                  <a:pt x="390" y="21"/>
                  <a:pt x="383" y="20"/>
                </a:cubicBezTo>
                <a:cubicBezTo>
                  <a:pt x="376" y="19"/>
                  <a:pt x="370" y="18"/>
                  <a:pt x="363" y="17"/>
                </a:cubicBezTo>
                <a:cubicBezTo>
                  <a:pt x="342" y="15"/>
                  <a:pt x="321" y="16"/>
                  <a:pt x="300" y="17"/>
                </a:cubicBezTo>
                <a:cubicBezTo>
                  <a:pt x="288" y="18"/>
                  <a:pt x="273" y="20"/>
                  <a:pt x="262" y="22"/>
                </a:cubicBezTo>
                <a:cubicBezTo>
                  <a:pt x="249" y="24"/>
                  <a:pt x="236" y="27"/>
                  <a:pt x="224" y="30"/>
                </a:cubicBezTo>
                <a:cubicBezTo>
                  <a:pt x="217" y="32"/>
                  <a:pt x="210" y="34"/>
                  <a:pt x="203" y="36"/>
                </a:cubicBezTo>
                <a:cubicBezTo>
                  <a:pt x="196" y="38"/>
                  <a:pt x="196" y="38"/>
                  <a:pt x="196" y="38"/>
                </a:cubicBezTo>
                <a:cubicBezTo>
                  <a:pt x="190" y="41"/>
                  <a:pt x="183" y="43"/>
                  <a:pt x="176" y="46"/>
                </a:cubicBezTo>
                <a:cubicBezTo>
                  <a:pt x="170" y="49"/>
                  <a:pt x="164" y="51"/>
                  <a:pt x="157" y="54"/>
                </a:cubicBezTo>
                <a:cubicBezTo>
                  <a:pt x="148" y="58"/>
                  <a:pt x="138" y="64"/>
                  <a:pt x="127" y="70"/>
                </a:cubicBezTo>
                <a:cubicBezTo>
                  <a:pt x="117" y="77"/>
                  <a:pt x="106" y="84"/>
                  <a:pt x="96" y="92"/>
                </a:cubicBezTo>
                <a:cubicBezTo>
                  <a:pt x="93" y="94"/>
                  <a:pt x="93" y="94"/>
                  <a:pt x="93" y="94"/>
                </a:cubicBezTo>
                <a:cubicBezTo>
                  <a:pt x="80" y="104"/>
                  <a:pt x="69" y="115"/>
                  <a:pt x="59" y="125"/>
                </a:cubicBezTo>
                <a:cubicBezTo>
                  <a:pt x="47" y="138"/>
                  <a:pt x="34" y="155"/>
                  <a:pt x="26" y="171"/>
                </a:cubicBezTo>
                <a:cubicBezTo>
                  <a:pt x="19" y="186"/>
                  <a:pt x="14" y="201"/>
                  <a:pt x="14" y="217"/>
                </a:cubicBezTo>
                <a:cubicBezTo>
                  <a:pt x="15" y="222"/>
                  <a:pt x="15" y="229"/>
                  <a:pt x="17" y="234"/>
                </a:cubicBezTo>
                <a:cubicBezTo>
                  <a:pt x="19" y="239"/>
                  <a:pt x="22" y="244"/>
                  <a:pt x="26" y="249"/>
                </a:cubicBezTo>
                <a:cubicBezTo>
                  <a:pt x="28" y="252"/>
                  <a:pt x="31" y="255"/>
                  <a:pt x="35" y="258"/>
                </a:cubicBezTo>
                <a:cubicBezTo>
                  <a:pt x="40" y="261"/>
                  <a:pt x="45" y="264"/>
                  <a:pt x="51" y="267"/>
                </a:cubicBezTo>
                <a:cubicBezTo>
                  <a:pt x="61" y="272"/>
                  <a:pt x="72" y="276"/>
                  <a:pt x="84" y="279"/>
                </a:cubicBezTo>
                <a:cubicBezTo>
                  <a:pt x="95" y="282"/>
                  <a:pt x="106" y="284"/>
                  <a:pt x="117" y="285"/>
                </a:cubicBezTo>
                <a:cubicBezTo>
                  <a:pt x="121" y="286"/>
                  <a:pt x="125" y="286"/>
                  <a:pt x="129" y="287"/>
                </a:cubicBezTo>
                <a:cubicBezTo>
                  <a:pt x="131" y="287"/>
                  <a:pt x="134" y="287"/>
                  <a:pt x="137" y="287"/>
                </a:cubicBezTo>
                <a:cubicBezTo>
                  <a:pt x="150" y="289"/>
                  <a:pt x="168" y="290"/>
                  <a:pt x="184" y="291"/>
                </a:cubicBezTo>
                <a:cubicBezTo>
                  <a:pt x="206" y="291"/>
                  <a:pt x="227" y="291"/>
                  <a:pt x="251" y="289"/>
                </a:cubicBezTo>
                <a:cubicBezTo>
                  <a:pt x="268" y="287"/>
                  <a:pt x="287" y="285"/>
                  <a:pt x="306" y="281"/>
                </a:cubicBezTo>
                <a:cubicBezTo>
                  <a:pt x="331" y="276"/>
                  <a:pt x="357" y="268"/>
                  <a:pt x="381" y="259"/>
                </a:cubicBezTo>
                <a:cubicBezTo>
                  <a:pt x="395" y="254"/>
                  <a:pt x="407" y="248"/>
                  <a:pt x="419" y="241"/>
                </a:cubicBezTo>
                <a:cubicBezTo>
                  <a:pt x="430" y="233"/>
                  <a:pt x="440" y="224"/>
                  <a:pt x="449" y="215"/>
                </a:cubicBezTo>
                <a:cubicBezTo>
                  <a:pt x="450" y="214"/>
                  <a:pt x="451" y="213"/>
                  <a:pt x="453" y="211"/>
                </a:cubicBezTo>
                <a:cubicBezTo>
                  <a:pt x="455" y="209"/>
                  <a:pt x="454" y="210"/>
                  <a:pt x="456" y="207"/>
                </a:cubicBezTo>
                <a:cubicBezTo>
                  <a:pt x="458" y="205"/>
                  <a:pt x="457" y="207"/>
                  <a:pt x="458" y="205"/>
                </a:cubicBezTo>
                <a:cubicBezTo>
                  <a:pt x="464" y="198"/>
                  <a:pt x="464" y="198"/>
                  <a:pt x="464" y="198"/>
                </a:cubicBezTo>
                <a:cubicBezTo>
                  <a:pt x="465" y="197"/>
                  <a:pt x="466" y="196"/>
                  <a:pt x="467" y="195"/>
                </a:cubicBezTo>
                <a:cubicBezTo>
                  <a:pt x="467" y="194"/>
                  <a:pt x="468" y="193"/>
                  <a:pt x="469" y="192"/>
                </a:cubicBezTo>
                <a:cubicBezTo>
                  <a:pt x="472" y="187"/>
                  <a:pt x="475" y="182"/>
                  <a:pt x="477" y="177"/>
                </a:cubicBezTo>
                <a:cubicBezTo>
                  <a:pt x="482" y="167"/>
                  <a:pt x="486" y="156"/>
                  <a:pt x="487" y="146"/>
                </a:cubicBezTo>
                <a:cubicBezTo>
                  <a:pt x="487" y="143"/>
                  <a:pt x="487" y="146"/>
                  <a:pt x="488" y="144"/>
                </a:cubicBezTo>
                <a:cubicBezTo>
                  <a:pt x="488" y="142"/>
                  <a:pt x="488" y="141"/>
                  <a:pt x="487" y="139"/>
                </a:cubicBezTo>
                <a:cubicBezTo>
                  <a:pt x="487" y="137"/>
                  <a:pt x="487" y="136"/>
                  <a:pt x="487" y="134"/>
                </a:cubicBezTo>
                <a:cubicBezTo>
                  <a:pt x="487" y="130"/>
                  <a:pt x="486" y="126"/>
                  <a:pt x="485" y="123"/>
                </a:cubicBezTo>
                <a:cubicBezTo>
                  <a:pt x="483" y="115"/>
                  <a:pt x="480" y="108"/>
                  <a:pt x="475" y="103"/>
                </a:cubicBezTo>
                <a:cubicBezTo>
                  <a:pt x="472" y="98"/>
                  <a:pt x="467" y="94"/>
                  <a:pt x="462" y="91"/>
                </a:cubicBezTo>
                <a:cubicBezTo>
                  <a:pt x="460" y="90"/>
                  <a:pt x="461" y="90"/>
                  <a:pt x="460" y="90"/>
                </a:cubicBezTo>
                <a:cubicBezTo>
                  <a:pt x="458" y="89"/>
                  <a:pt x="459" y="89"/>
                  <a:pt x="458" y="88"/>
                </a:cubicBezTo>
                <a:cubicBezTo>
                  <a:pt x="456" y="87"/>
                  <a:pt x="456" y="87"/>
                  <a:pt x="456" y="87"/>
                </a:cubicBezTo>
                <a:cubicBezTo>
                  <a:pt x="453" y="86"/>
                  <a:pt x="453" y="86"/>
                  <a:pt x="453" y="86"/>
                </a:cubicBezTo>
                <a:cubicBezTo>
                  <a:pt x="439" y="78"/>
                  <a:pt x="424" y="72"/>
                  <a:pt x="409" y="67"/>
                </a:cubicBezTo>
                <a:cubicBezTo>
                  <a:pt x="406" y="66"/>
                  <a:pt x="406" y="66"/>
                  <a:pt x="402" y="64"/>
                </a:cubicBezTo>
                <a:cubicBezTo>
                  <a:pt x="398" y="63"/>
                  <a:pt x="399" y="63"/>
                  <a:pt x="396" y="63"/>
                </a:cubicBezTo>
                <a:cubicBezTo>
                  <a:pt x="395" y="63"/>
                  <a:pt x="392" y="61"/>
                  <a:pt x="391" y="61"/>
                </a:cubicBezTo>
                <a:cubicBezTo>
                  <a:pt x="390" y="61"/>
                  <a:pt x="391" y="61"/>
                  <a:pt x="391" y="61"/>
                </a:cubicBezTo>
                <a:cubicBezTo>
                  <a:pt x="388" y="60"/>
                  <a:pt x="378" y="58"/>
                  <a:pt x="373" y="57"/>
                </a:cubicBezTo>
                <a:cubicBezTo>
                  <a:pt x="366" y="56"/>
                  <a:pt x="358" y="54"/>
                  <a:pt x="350" y="53"/>
                </a:cubicBezTo>
                <a:cubicBezTo>
                  <a:pt x="358" y="54"/>
                  <a:pt x="365" y="55"/>
                  <a:pt x="367" y="55"/>
                </a:cubicBezTo>
                <a:cubicBezTo>
                  <a:pt x="359" y="53"/>
                  <a:pt x="344" y="52"/>
                  <a:pt x="336" y="51"/>
                </a:cubicBezTo>
                <a:cubicBezTo>
                  <a:pt x="318" y="50"/>
                  <a:pt x="294" y="52"/>
                  <a:pt x="273" y="56"/>
                </a:cubicBezTo>
                <a:cubicBezTo>
                  <a:pt x="272" y="56"/>
                  <a:pt x="271" y="56"/>
                  <a:pt x="271" y="56"/>
                </a:cubicBezTo>
                <a:cubicBezTo>
                  <a:pt x="265" y="57"/>
                  <a:pt x="265" y="57"/>
                  <a:pt x="265" y="57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3" y="58"/>
                  <a:pt x="262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5" y="57"/>
                  <a:pt x="265" y="57"/>
                  <a:pt x="265" y="57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7" y="57"/>
                  <a:pt x="267" y="57"/>
                  <a:pt x="267" y="57"/>
                </a:cubicBezTo>
                <a:cubicBezTo>
                  <a:pt x="288" y="53"/>
                  <a:pt x="309" y="50"/>
                  <a:pt x="330" y="51"/>
                </a:cubicBezTo>
                <a:cubicBezTo>
                  <a:pt x="335" y="51"/>
                  <a:pt x="343" y="51"/>
                  <a:pt x="352" y="52"/>
                </a:cubicBezTo>
                <a:cubicBezTo>
                  <a:pt x="362" y="53"/>
                  <a:pt x="371" y="55"/>
                  <a:pt x="378" y="57"/>
                </a:cubicBezTo>
                <a:cubicBezTo>
                  <a:pt x="387" y="58"/>
                  <a:pt x="391" y="59"/>
                  <a:pt x="387" y="58"/>
                </a:cubicBezTo>
                <a:cubicBezTo>
                  <a:pt x="376" y="55"/>
                  <a:pt x="367" y="53"/>
                  <a:pt x="356" y="52"/>
                </a:cubicBezTo>
                <a:cubicBezTo>
                  <a:pt x="354" y="51"/>
                  <a:pt x="352" y="51"/>
                  <a:pt x="355" y="51"/>
                </a:cubicBezTo>
                <a:cubicBezTo>
                  <a:pt x="377" y="53"/>
                  <a:pt x="401" y="60"/>
                  <a:pt x="418" y="66"/>
                </a:cubicBezTo>
                <a:cubicBezTo>
                  <a:pt x="428" y="70"/>
                  <a:pt x="428" y="70"/>
                  <a:pt x="428" y="70"/>
                </a:cubicBezTo>
                <a:cubicBezTo>
                  <a:pt x="430" y="70"/>
                  <a:pt x="431" y="71"/>
                  <a:pt x="432" y="71"/>
                </a:cubicBezTo>
                <a:cubicBezTo>
                  <a:pt x="432" y="71"/>
                  <a:pt x="430" y="70"/>
                  <a:pt x="430" y="70"/>
                </a:cubicBezTo>
                <a:cubicBezTo>
                  <a:pt x="411" y="62"/>
                  <a:pt x="395" y="56"/>
                  <a:pt x="374" y="52"/>
                </a:cubicBezTo>
                <a:cubicBezTo>
                  <a:pt x="371" y="51"/>
                  <a:pt x="368" y="51"/>
                  <a:pt x="365" y="50"/>
                </a:cubicBezTo>
                <a:cubicBezTo>
                  <a:pt x="358" y="49"/>
                  <a:pt x="347" y="48"/>
                  <a:pt x="338" y="47"/>
                </a:cubicBezTo>
                <a:cubicBezTo>
                  <a:pt x="336" y="47"/>
                  <a:pt x="337" y="47"/>
                  <a:pt x="336" y="47"/>
                </a:cubicBezTo>
                <a:cubicBezTo>
                  <a:pt x="315" y="46"/>
                  <a:pt x="296" y="48"/>
                  <a:pt x="277" y="51"/>
                </a:cubicBezTo>
                <a:cubicBezTo>
                  <a:pt x="293" y="48"/>
                  <a:pt x="310" y="47"/>
                  <a:pt x="325" y="47"/>
                </a:cubicBezTo>
                <a:cubicBezTo>
                  <a:pt x="327" y="47"/>
                  <a:pt x="328" y="46"/>
                  <a:pt x="330" y="46"/>
                </a:cubicBezTo>
                <a:cubicBezTo>
                  <a:pt x="343" y="47"/>
                  <a:pt x="363" y="49"/>
                  <a:pt x="379" y="52"/>
                </a:cubicBezTo>
                <a:cubicBezTo>
                  <a:pt x="381" y="52"/>
                  <a:pt x="382" y="52"/>
                  <a:pt x="375" y="51"/>
                </a:cubicBezTo>
                <a:cubicBezTo>
                  <a:pt x="377" y="51"/>
                  <a:pt x="378" y="51"/>
                  <a:pt x="381" y="52"/>
                </a:cubicBezTo>
                <a:cubicBezTo>
                  <a:pt x="381" y="52"/>
                  <a:pt x="380" y="52"/>
                  <a:pt x="379" y="52"/>
                </a:cubicBezTo>
                <a:cubicBezTo>
                  <a:pt x="388" y="53"/>
                  <a:pt x="389" y="54"/>
                  <a:pt x="398" y="56"/>
                </a:cubicBezTo>
                <a:cubicBezTo>
                  <a:pt x="399" y="56"/>
                  <a:pt x="400" y="56"/>
                  <a:pt x="399" y="56"/>
                </a:cubicBezTo>
                <a:cubicBezTo>
                  <a:pt x="392" y="54"/>
                  <a:pt x="385" y="52"/>
                  <a:pt x="379" y="51"/>
                </a:cubicBezTo>
                <a:cubicBezTo>
                  <a:pt x="375" y="50"/>
                  <a:pt x="372" y="50"/>
                  <a:pt x="369" y="49"/>
                </a:cubicBezTo>
                <a:cubicBezTo>
                  <a:pt x="367" y="49"/>
                  <a:pt x="367" y="49"/>
                  <a:pt x="365" y="48"/>
                </a:cubicBezTo>
                <a:cubicBezTo>
                  <a:pt x="363" y="48"/>
                  <a:pt x="360" y="48"/>
                  <a:pt x="358" y="48"/>
                </a:cubicBezTo>
                <a:cubicBezTo>
                  <a:pt x="353" y="47"/>
                  <a:pt x="353" y="47"/>
                  <a:pt x="353" y="47"/>
                </a:cubicBezTo>
                <a:cubicBezTo>
                  <a:pt x="345" y="46"/>
                  <a:pt x="336" y="46"/>
                  <a:pt x="327" y="45"/>
                </a:cubicBezTo>
                <a:cubicBezTo>
                  <a:pt x="321" y="45"/>
                  <a:pt x="314" y="45"/>
                  <a:pt x="307" y="46"/>
                </a:cubicBezTo>
                <a:cubicBezTo>
                  <a:pt x="310" y="45"/>
                  <a:pt x="315" y="45"/>
                  <a:pt x="320" y="45"/>
                </a:cubicBezTo>
                <a:cubicBezTo>
                  <a:pt x="337" y="45"/>
                  <a:pt x="357" y="46"/>
                  <a:pt x="371" y="49"/>
                </a:cubicBezTo>
                <a:cubicBezTo>
                  <a:pt x="372" y="49"/>
                  <a:pt x="369" y="48"/>
                  <a:pt x="368" y="48"/>
                </a:cubicBezTo>
                <a:cubicBezTo>
                  <a:pt x="363" y="47"/>
                  <a:pt x="360" y="47"/>
                  <a:pt x="356" y="46"/>
                </a:cubicBezTo>
                <a:cubicBezTo>
                  <a:pt x="354" y="46"/>
                  <a:pt x="357" y="46"/>
                  <a:pt x="355" y="46"/>
                </a:cubicBezTo>
                <a:cubicBezTo>
                  <a:pt x="345" y="45"/>
                  <a:pt x="335" y="45"/>
                  <a:pt x="323" y="45"/>
                </a:cubicBezTo>
                <a:cubicBezTo>
                  <a:pt x="322" y="44"/>
                  <a:pt x="319" y="44"/>
                  <a:pt x="321" y="44"/>
                </a:cubicBezTo>
                <a:cubicBezTo>
                  <a:pt x="319" y="44"/>
                  <a:pt x="319" y="44"/>
                  <a:pt x="317" y="44"/>
                </a:cubicBezTo>
                <a:cubicBezTo>
                  <a:pt x="314" y="44"/>
                  <a:pt x="318" y="44"/>
                  <a:pt x="317" y="44"/>
                </a:cubicBezTo>
                <a:cubicBezTo>
                  <a:pt x="314" y="44"/>
                  <a:pt x="310" y="45"/>
                  <a:pt x="308" y="45"/>
                </a:cubicBezTo>
                <a:cubicBezTo>
                  <a:pt x="294" y="46"/>
                  <a:pt x="282" y="47"/>
                  <a:pt x="266" y="50"/>
                </a:cubicBezTo>
                <a:cubicBezTo>
                  <a:pt x="276" y="48"/>
                  <a:pt x="290" y="46"/>
                  <a:pt x="305" y="45"/>
                </a:cubicBezTo>
                <a:cubicBezTo>
                  <a:pt x="308" y="44"/>
                  <a:pt x="304" y="45"/>
                  <a:pt x="307" y="44"/>
                </a:cubicBezTo>
                <a:cubicBezTo>
                  <a:pt x="311" y="44"/>
                  <a:pt x="314" y="44"/>
                  <a:pt x="318" y="44"/>
                </a:cubicBezTo>
                <a:cubicBezTo>
                  <a:pt x="328" y="44"/>
                  <a:pt x="328" y="44"/>
                  <a:pt x="328" y="44"/>
                </a:cubicBezTo>
                <a:cubicBezTo>
                  <a:pt x="333" y="44"/>
                  <a:pt x="338" y="44"/>
                  <a:pt x="343" y="44"/>
                </a:cubicBezTo>
                <a:cubicBezTo>
                  <a:pt x="348" y="45"/>
                  <a:pt x="351" y="45"/>
                  <a:pt x="356" y="45"/>
                </a:cubicBezTo>
                <a:cubicBezTo>
                  <a:pt x="358" y="46"/>
                  <a:pt x="358" y="45"/>
                  <a:pt x="361" y="46"/>
                </a:cubicBezTo>
                <a:cubicBezTo>
                  <a:pt x="362" y="46"/>
                  <a:pt x="357" y="45"/>
                  <a:pt x="360" y="45"/>
                </a:cubicBezTo>
                <a:cubicBezTo>
                  <a:pt x="363" y="46"/>
                  <a:pt x="360" y="45"/>
                  <a:pt x="362" y="46"/>
                </a:cubicBezTo>
                <a:cubicBezTo>
                  <a:pt x="365" y="46"/>
                  <a:pt x="366" y="46"/>
                  <a:pt x="368" y="46"/>
                </a:cubicBezTo>
                <a:cubicBezTo>
                  <a:pt x="375" y="48"/>
                  <a:pt x="382" y="49"/>
                  <a:pt x="389" y="51"/>
                </a:cubicBezTo>
                <a:cubicBezTo>
                  <a:pt x="391" y="51"/>
                  <a:pt x="386" y="50"/>
                  <a:pt x="388" y="50"/>
                </a:cubicBezTo>
                <a:cubicBezTo>
                  <a:pt x="391" y="51"/>
                  <a:pt x="401" y="54"/>
                  <a:pt x="403" y="54"/>
                </a:cubicBezTo>
                <a:cubicBezTo>
                  <a:pt x="411" y="57"/>
                  <a:pt x="415" y="58"/>
                  <a:pt x="424" y="61"/>
                </a:cubicBezTo>
                <a:cubicBezTo>
                  <a:pt x="427" y="63"/>
                  <a:pt x="424" y="61"/>
                  <a:pt x="426" y="62"/>
                </a:cubicBezTo>
                <a:cubicBezTo>
                  <a:pt x="431" y="64"/>
                  <a:pt x="434" y="65"/>
                  <a:pt x="440" y="68"/>
                </a:cubicBezTo>
                <a:cubicBezTo>
                  <a:pt x="444" y="69"/>
                  <a:pt x="450" y="72"/>
                  <a:pt x="455" y="75"/>
                </a:cubicBezTo>
                <a:cubicBezTo>
                  <a:pt x="455" y="74"/>
                  <a:pt x="452" y="73"/>
                  <a:pt x="449" y="71"/>
                </a:cubicBezTo>
                <a:cubicBezTo>
                  <a:pt x="451" y="72"/>
                  <a:pt x="456" y="75"/>
                  <a:pt x="458" y="76"/>
                </a:cubicBezTo>
                <a:cubicBezTo>
                  <a:pt x="466" y="80"/>
                  <a:pt x="473" y="84"/>
                  <a:pt x="480" y="91"/>
                </a:cubicBezTo>
                <a:cubicBezTo>
                  <a:pt x="486" y="97"/>
                  <a:pt x="492" y="105"/>
                  <a:pt x="495" y="116"/>
                </a:cubicBezTo>
                <a:cubicBezTo>
                  <a:pt x="496" y="119"/>
                  <a:pt x="497" y="120"/>
                  <a:pt x="498" y="123"/>
                </a:cubicBezTo>
                <a:cubicBezTo>
                  <a:pt x="498" y="124"/>
                  <a:pt x="498" y="124"/>
                  <a:pt x="498" y="123"/>
                </a:cubicBezTo>
                <a:cubicBezTo>
                  <a:pt x="498" y="126"/>
                  <a:pt x="499" y="130"/>
                  <a:pt x="499" y="134"/>
                </a:cubicBezTo>
                <a:cubicBezTo>
                  <a:pt x="500" y="136"/>
                  <a:pt x="500" y="139"/>
                  <a:pt x="500" y="141"/>
                </a:cubicBezTo>
                <a:cubicBezTo>
                  <a:pt x="500" y="143"/>
                  <a:pt x="500" y="146"/>
                  <a:pt x="500" y="148"/>
                </a:cubicBezTo>
                <a:close/>
                <a:moveTo>
                  <a:pt x="385" y="50"/>
                </a:moveTo>
                <a:cubicBezTo>
                  <a:pt x="380" y="49"/>
                  <a:pt x="378" y="49"/>
                  <a:pt x="371" y="47"/>
                </a:cubicBezTo>
                <a:cubicBezTo>
                  <a:pt x="369" y="47"/>
                  <a:pt x="367" y="47"/>
                  <a:pt x="364" y="46"/>
                </a:cubicBezTo>
                <a:cubicBezTo>
                  <a:pt x="363" y="47"/>
                  <a:pt x="354" y="45"/>
                  <a:pt x="354" y="46"/>
                </a:cubicBezTo>
                <a:cubicBezTo>
                  <a:pt x="359" y="46"/>
                  <a:pt x="362" y="47"/>
                  <a:pt x="365" y="47"/>
                </a:cubicBezTo>
                <a:cubicBezTo>
                  <a:pt x="367" y="47"/>
                  <a:pt x="364" y="47"/>
                  <a:pt x="366" y="47"/>
                </a:cubicBezTo>
                <a:cubicBezTo>
                  <a:pt x="370" y="48"/>
                  <a:pt x="380" y="49"/>
                  <a:pt x="386" y="51"/>
                </a:cubicBezTo>
                <a:cubicBezTo>
                  <a:pt x="386" y="51"/>
                  <a:pt x="384" y="50"/>
                  <a:pt x="385" y="50"/>
                </a:cubicBezTo>
                <a:close/>
                <a:moveTo>
                  <a:pt x="387" y="51"/>
                </a:moveTo>
                <a:cubicBezTo>
                  <a:pt x="387" y="51"/>
                  <a:pt x="388" y="51"/>
                  <a:pt x="388" y="51"/>
                </a:cubicBezTo>
                <a:cubicBezTo>
                  <a:pt x="392" y="52"/>
                  <a:pt x="389" y="51"/>
                  <a:pt x="387" y="51"/>
                </a:cubicBezTo>
                <a:close/>
                <a:moveTo>
                  <a:pt x="391" y="61"/>
                </a:moveTo>
                <a:cubicBezTo>
                  <a:pt x="391" y="61"/>
                  <a:pt x="391" y="61"/>
                  <a:pt x="391" y="61"/>
                </a:cubicBezTo>
                <a:cubicBezTo>
                  <a:pt x="391" y="61"/>
                  <a:pt x="391" y="61"/>
                  <a:pt x="391" y="6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graphicFrame>
        <p:nvGraphicFramePr>
          <p:cNvPr id="605" name="Conclusion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02482454"/>
              </p:ext>
            </p:extLst>
          </p:nvPr>
        </p:nvGraphicFramePr>
        <p:xfrm>
          <a:off x="457219" y="5697502"/>
          <a:ext cx="8686800" cy="640080"/>
        </p:xfrm>
        <a:graphic>
          <a:graphicData uri="http://schemas.openxmlformats.org/drawingml/2006/table">
            <a:tbl>
              <a:tblPr firstRow="1" bandRow="1">
                <a:tableStyleId>{839DD9DD-9E6C-4910-8AC0-68ADFF6A6AFC}</a:tableStyleId>
              </a:tblPr>
              <a:tblGrid>
                <a:gridCol w="8686800"/>
              </a:tblGrid>
              <a:tr h="254000">
                <a:tc>
                  <a:txBody>
                    <a:bodyPr/>
                    <a:lstStyle/>
                    <a:p>
                      <a:r>
                        <a:rPr kumimoji="0" lang="pt-BR" sz="1800" b="0" i="0" u="none" baseline="0" noProof="0" dirty="0" smtClean="0">
                          <a:solidFill>
                            <a:schemeClr val="tx2"/>
                          </a:solidFill>
                          <a:latin typeface="+mn-lt"/>
                          <a:cs typeface="+mn-lt"/>
                          <a:sym typeface="+mn-lt"/>
                        </a:rPr>
                        <a:t>Atualmente os empréstimos do BNDES representam cerca de 70% do crédito a empresas</a:t>
                      </a:r>
                      <a:endParaRPr kumimoji="0" lang="pt-BR" sz="1800" b="0" i="0" u="none" baseline="0" noProof="0" dirty="0">
                        <a:solidFill>
                          <a:schemeClr val="tx2"/>
                        </a:solidFill>
                        <a:latin typeface="+mn-lt"/>
                        <a:cs typeface="+mn-lt"/>
                        <a:sym typeface="+mn-lt"/>
                      </a:endParaRPr>
                    </a:p>
                  </a:txBody>
                  <a:tcPr anchor="b">
                    <a:lnT w="9525">
                      <a:solidFill>
                        <a:schemeClr val="accent4"/>
                      </a:solidFill>
                    </a:lnT>
                    <a:lnB w="9525" cap="flat" cmpd="sng" algn="ctr">
                      <a:solidFill>
                        <a:schemeClr val="accent4"/>
                      </a:solidFill>
                    </a:lnB>
                  </a:tcPr>
                </a:tc>
              </a:tr>
            </a:tbl>
          </a:graphicData>
        </a:graphic>
      </p:graphicFrame>
      <p:grpSp>
        <p:nvGrpSpPr>
          <p:cNvPr id="611" name="Group 610"/>
          <p:cNvGrpSpPr/>
          <p:nvPr/>
        </p:nvGrpSpPr>
        <p:grpSpPr>
          <a:xfrm>
            <a:off x="7048500" y="3067050"/>
            <a:ext cx="1408376" cy="427815"/>
            <a:chOff x="7534081" y="3265682"/>
            <a:chExt cx="1408376" cy="427815"/>
          </a:xfrm>
        </p:grpSpPr>
        <p:sp>
          <p:nvSpPr>
            <p:cNvPr id="607" name="Rectangle 606"/>
            <p:cNvSpPr/>
            <p:nvPr/>
          </p:nvSpPr>
          <p:spPr>
            <a:xfrm>
              <a:off x="7534081" y="3285931"/>
              <a:ext cx="182880" cy="137160"/>
            </a:xfrm>
            <a:prstGeom prst="rect">
              <a:avLst/>
            </a:prstGeom>
            <a:solidFill>
              <a:srgbClr val="ADC6D7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3152" tIns="73152" rIns="73152" bIns="73152" rtlCol="0" anchor="ctr"/>
            <a:lstStyle/>
            <a:p>
              <a:pPr algn="ctr"/>
              <a:endParaRPr lang="en-GB" sz="1000" kern="0" dirty="0" err="1" smtClean="0">
                <a:solidFill>
                  <a:schemeClr val="tx1"/>
                </a:solidFill>
              </a:endParaRPr>
            </a:p>
          </p:txBody>
        </p:sp>
        <p:sp>
          <p:nvSpPr>
            <p:cNvPr id="608" name="Rectangle 607"/>
            <p:cNvSpPr/>
            <p:nvPr/>
          </p:nvSpPr>
          <p:spPr>
            <a:xfrm>
              <a:off x="7534081" y="3522081"/>
              <a:ext cx="182880" cy="137160"/>
            </a:xfrm>
            <a:prstGeom prst="rect">
              <a:avLst/>
            </a:prstGeom>
            <a:solidFill>
              <a:schemeClr val="accent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3152" tIns="73152" rIns="73152" bIns="73152" rtlCol="0" anchor="ctr"/>
            <a:lstStyle/>
            <a:p>
              <a:pPr algn="ctr"/>
              <a:endParaRPr lang="en-GB" sz="1000" kern="0" dirty="0" err="1" smtClean="0">
                <a:solidFill>
                  <a:schemeClr val="tx1"/>
                </a:solidFill>
              </a:endParaRPr>
            </a:p>
          </p:txBody>
        </p:sp>
        <p:sp>
          <p:nvSpPr>
            <p:cNvPr id="609" name="TextBox 608"/>
            <p:cNvSpPr txBox="1"/>
            <p:nvPr/>
          </p:nvSpPr>
          <p:spPr>
            <a:xfrm>
              <a:off x="7753737" y="3265682"/>
              <a:ext cx="1188720" cy="18288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pt-BR" sz="1200" kern="0" dirty="0" smtClean="0"/>
                <a:t>Direcionado PJ</a:t>
              </a:r>
              <a:endParaRPr lang="en-GB" sz="1200" kern="0" dirty="0" err="1" smtClean="0"/>
            </a:p>
          </p:txBody>
        </p:sp>
        <p:sp>
          <p:nvSpPr>
            <p:cNvPr id="610" name="TextBox 609"/>
            <p:cNvSpPr txBox="1"/>
            <p:nvPr/>
          </p:nvSpPr>
          <p:spPr>
            <a:xfrm>
              <a:off x="7744406" y="3510617"/>
              <a:ext cx="1188720" cy="18288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pt-BR" sz="1200" kern="0" dirty="0" smtClean="0"/>
                <a:t>Direcionado PF</a:t>
              </a:r>
              <a:endParaRPr lang="en-GB" sz="1200" kern="0" dirty="0" err="1" smtClean="0"/>
            </a:p>
          </p:txBody>
        </p:sp>
      </p:grpSp>
    </p:spTree>
    <p:extLst>
      <p:ext uri="{BB962C8B-B14F-4D97-AF65-F5344CB8AC3E}">
        <p14:creationId xmlns:p14="http://schemas.microsoft.com/office/powerpoint/2010/main" xmlns="" val="358907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8" name="Object 247" hidden="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95267677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p:oleObj spid="_x0000_s18455" name="think-cell Slide" r:id="rId15" imgW="360" imgH="360" progId="">
              <p:embed/>
            </p:oleObj>
          </a:graphicData>
        </a:graphic>
      </p:graphicFrame>
      <p:sp>
        <p:nvSpPr>
          <p:cNvPr id="4" name="Rectangle 3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GB" sz="1000" kern="0" dirty="0" err="1" smtClean="0">
              <a:solidFill>
                <a:schemeClr val="tx1"/>
              </a:solidFill>
              <a:latin typeface="Arial"/>
              <a:sym typeface="Arial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Os empréstimos do BNDES têm alta representatividade no mercado de crédito para as empresas grandes</a:t>
            </a:r>
            <a:endParaRPr lang="pt-BR" dirty="0"/>
          </a:p>
        </p:txBody>
      </p:sp>
      <p:sp>
        <p:nvSpPr>
          <p:cNvPr id="582" name="TextBox 581"/>
          <p:cNvSpPr txBox="1"/>
          <p:nvPr/>
        </p:nvSpPr>
        <p:spPr>
          <a:xfrm>
            <a:off x="452438" y="1399032"/>
            <a:ext cx="4576762" cy="369332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pt-BR" sz="1200" b="1" kern="0" dirty="0" smtClean="0">
                <a:solidFill>
                  <a:schemeClr val="accent1"/>
                </a:solidFill>
                <a:latin typeface="+mj-lt"/>
              </a:rPr>
              <a:t>Financiamento das empresas</a:t>
            </a:r>
            <a:r>
              <a:rPr lang="pt-BR" sz="1200" b="1" kern="0" baseline="30000" dirty="0" smtClean="0">
                <a:solidFill>
                  <a:schemeClr val="accent1"/>
                </a:solidFill>
                <a:latin typeface="+mj-lt"/>
              </a:rPr>
              <a:t>1</a:t>
            </a:r>
          </a:p>
          <a:p>
            <a:r>
              <a:rPr lang="pt-BR" sz="1200" kern="0" dirty="0" smtClean="0">
                <a:solidFill>
                  <a:schemeClr val="accent1"/>
                </a:solidFill>
                <a:latin typeface="+mj-lt"/>
              </a:rPr>
              <a:t>Empréstimos diretos do BNDES, por porte, 2014</a:t>
            </a:r>
          </a:p>
        </p:txBody>
      </p:sp>
      <p:graphicFrame>
        <p:nvGraphicFramePr>
          <p:cNvPr id="2" name="Objec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512997614"/>
              </p:ext>
            </p:extLst>
          </p:nvPr>
        </p:nvGraphicFramePr>
        <p:xfrm>
          <a:off x="381000" y="1943100"/>
          <a:ext cx="4472969" cy="2171664"/>
        </p:xfrm>
        <a:graphic>
          <a:graphicData uri="http://schemas.openxmlformats.org/presentationml/2006/ole">
            <p:oleObj spid="_x0000_s18456" name="Chart" r:id="rId16" imgW="4472969" imgH="2171664" progId="MSGraph.Chart.8">
              <p:embed followColorScheme="full"/>
            </p:oleObj>
          </a:graphicData>
        </a:graphic>
      </p:graphicFrame>
      <p:sp>
        <p:nvSpPr>
          <p:cNvPr id="42" name="BodyText"/>
          <p:cNvSpPr>
            <a:spLocks noGrp="1"/>
          </p:cNvSpPr>
          <p:nvPr>
            <p:custDataLst>
              <p:tags r:id="rId3"/>
            </p:custDataLst>
          </p:nvPr>
        </p:nvSpPr>
        <p:spPr bwMode="auto">
          <a:xfrm>
            <a:off x="679450" y="4089400"/>
            <a:ext cx="4762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2A3BD835-FAC9-44F9-97B8-26BD4C398546}" type="datetime'''T''''''o''''''t''''a''''l'''''''' ''''''P''''J''''''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Total PJ</a:t>
            </a:fld>
            <a:endParaRPr lang="en-GB" sz="1000" dirty="0" smtClean="0">
              <a:sym typeface="+mn-lt"/>
            </a:endParaRPr>
          </a:p>
        </p:txBody>
      </p:sp>
      <p:sp>
        <p:nvSpPr>
          <p:cNvPr id="44" name="BodyText"/>
          <p:cNvSpPr>
            <a:spLocks noGrp="1"/>
          </p:cNvSpPr>
          <p:nvPr>
            <p:custDataLst>
              <p:tags r:id="rId4"/>
            </p:custDataLst>
          </p:nvPr>
        </p:nvSpPr>
        <p:spPr bwMode="auto">
          <a:xfrm>
            <a:off x="2359025" y="4089400"/>
            <a:ext cx="51593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4CC18F34-3A12-4C22-B8B8-FE1722A2F229}" type="datetime'''''''''''''''''''Pe''qu''''''''''''''e''''''n''''a''''''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Pequena</a:t>
            </a:fld>
            <a:endParaRPr lang="en-GB" sz="1000" dirty="0" smtClean="0">
              <a:sym typeface="+mn-lt"/>
            </a:endParaRPr>
          </a:p>
        </p:txBody>
      </p:sp>
      <p:sp>
        <p:nvSpPr>
          <p:cNvPr id="43" name="BodyText"/>
          <p:cNvSpPr>
            <a:spLocks noGrp="1"/>
          </p:cNvSpPr>
          <p:nvPr>
            <p:custDataLst>
              <p:tags r:id="rId5"/>
            </p:custDataLst>
          </p:nvPr>
        </p:nvSpPr>
        <p:spPr bwMode="auto">
          <a:xfrm>
            <a:off x="1604963" y="4089400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BCDD5D05-A124-4A9D-A11B-AE7F6349945D}" type="datetime'''''M''i''''''''''''''c''r''''o''''''''''''''''''''''''''''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Micro</a:t>
            </a:fld>
            <a:endParaRPr lang="en-GB" sz="1000" dirty="0" smtClean="0">
              <a:sym typeface="+mn-lt"/>
            </a:endParaRPr>
          </a:p>
        </p:txBody>
      </p:sp>
      <p:sp>
        <p:nvSpPr>
          <p:cNvPr id="52" name="BodyText"/>
          <p:cNvSpPr>
            <a:spLocks noGrp="1"/>
          </p:cNvSpPr>
          <p:nvPr>
            <p:custDataLst>
              <p:tags r:id="rId6"/>
            </p:custDataLst>
          </p:nvPr>
        </p:nvSpPr>
        <p:spPr bwMode="auto">
          <a:xfrm>
            <a:off x="4100513" y="4089400"/>
            <a:ext cx="43338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49FA74C5-953F-4C5E-AB45-B18B963F4F48}" type="datetime'''G''''''r''''''a''''n''''''de''''''''''''''''''''''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Grande</a:t>
            </a:fld>
            <a:endParaRPr lang="en-GB" sz="1000" dirty="0" smtClean="0">
              <a:sym typeface="+mn-lt"/>
            </a:endParaRPr>
          </a:p>
        </p:txBody>
      </p:sp>
      <p:sp>
        <p:nvSpPr>
          <p:cNvPr id="63" name="BodyText"/>
          <p:cNvSpPr>
            <a:spLocks noGrp="1"/>
          </p:cNvSpPr>
          <p:nvPr>
            <p:custDataLst>
              <p:tags r:id="rId7"/>
            </p:custDataLst>
          </p:nvPr>
        </p:nvSpPr>
        <p:spPr bwMode="gray">
          <a:xfrm>
            <a:off x="2447925" y="2014538"/>
            <a:ext cx="338138" cy="152400"/>
          </a:xfrm>
          <a:prstGeom prst="rect">
            <a:avLst/>
          </a:prstGeom>
          <a:solidFill>
            <a:srgbClr val="9DE0ED"/>
          </a:solidFill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303E85C7-0B57-450A-B2C3-AF44FAED2CE3}" type="datetime'''''''''0.''''''''''''''''''''''''3%''''''''''''''''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0.3%</a:t>
            </a:fld>
            <a:endParaRPr lang="en-GB" sz="1000" dirty="0" smtClean="0">
              <a:sym typeface="+mn-lt"/>
            </a:endParaRPr>
          </a:p>
        </p:txBody>
      </p:sp>
      <p:sp>
        <p:nvSpPr>
          <p:cNvPr id="51" name="BodyText"/>
          <p:cNvSpPr>
            <a:spLocks noGrp="1"/>
          </p:cNvSpPr>
          <p:nvPr>
            <p:custDataLst>
              <p:tags r:id="rId8"/>
            </p:custDataLst>
          </p:nvPr>
        </p:nvSpPr>
        <p:spPr bwMode="auto">
          <a:xfrm>
            <a:off x="3287713" y="4089400"/>
            <a:ext cx="35718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96AC5707-E3C0-46C7-BCF8-D02C30760662}" type="datetime'''Méd''i''''''''''''''a''''''''''''''''''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Média</a:t>
            </a:fld>
            <a:endParaRPr lang="en-GB" sz="1000" dirty="0" smtClean="0">
              <a:sym typeface="+mn-lt"/>
            </a:endParaRPr>
          </a:p>
        </p:txBody>
      </p:sp>
      <p:sp>
        <p:nvSpPr>
          <p:cNvPr id="64" name="BodyText"/>
          <p:cNvSpPr>
            <a:spLocks noGrp="1"/>
          </p:cNvSpPr>
          <p:nvPr>
            <p:custDataLst>
              <p:tags r:id="rId9"/>
            </p:custDataLst>
          </p:nvPr>
        </p:nvSpPr>
        <p:spPr bwMode="gray">
          <a:xfrm>
            <a:off x="3297238" y="2052638"/>
            <a:ext cx="338138" cy="152400"/>
          </a:xfrm>
          <a:prstGeom prst="rect">
            <a:avLst/>
          </a:prstGeom>
          <a:solidFill>
            <a:srgbClr val="9DE0ED"/>
          </a:solidFill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F5BF3979-8E4D-4BB4-BF67-7E9A5EF2334E}" type="datetime'''''''''''''4''''''''''''''''''.''''''3%''''''''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4.3%</a:t>
            </a:fld>
            <a:endParaRPr lang="en-GB" sz="1000" dirty="0" smtClean="0">
              <a:sym typeface="+mn-lt"/>
            </a:endParaRPr>
          </a:p>
        </p:txBody>
      </p:sp>
      <p:sp>
        <p:nvSpPr>
          <p:cNvPr id="8" name="Rectangle 7"/>
          <p:cNvSpPr/>
          <p:nvPr>
            <p:custDataLst>
              <p:tags r:id="rId10"/>
            </p:custDataLst>
          </p:nvPr>
        </p:nvSpPr>
        <p:spPr bwMode="auto">
          <a:xfrm>
            <a:off x="3149600" y="4375150"/>
            <a:ext cx="179387" cy="133350"/>
          </a:xfrm>
          <a:prstGeom prst="rect">
            <a:avLst/>
          </a:prstGeom>
          <a:solidFill>
            <a:srgbClr val="9DE0ED"/>
          </a:solidFill>
          <a:ln w="95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GB" sz="1000" kern="0" dirty="0" err="1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>
            <p:custDataLst>
              <p:tags r:id="rId11"/>
            </p:custDataLst>
          </p:nvPr>
        </p:nvSpPr>
        <p:spPr bwMode="auto">
          <a:xfrm>
            <a:off x="3917950" y="4375150"/>
            <a:ext cx="179387" cy="133350"/>
          </a:xfrm>
          <a:prstGeom prst="rect">
            <a:avLst/>
          </a:prstGeom>
          <a:solidFill>
            <a:srgbClr val="008AB3"/>
          </a:solidFill>
          <a:ln w="95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GB" sz="1000" kern="0" dirty="0" err="1" smtClean="0">
              <a:solidFill>
                <a:schemeClr val="tx1"/>
              </a:solidFill>
            </a:endParaRPr>
          </a:p>
        </p:txBody>
      </p:sp>
      <p:sp>
        <p:nvSpPr>
          <p:cNvPr id="45" name="BodyText"/>
          <p:cNvSpPr>
            <a:spLocks noGrp="1"/>
          </p:cNvSpPr>
          <p:nvPr>
            <p:custDataLst>
              <p:tags r:id="rId12"/>
            </p:custDataLst>
          </p:nvPr>
        </p:nvSpPr>
        <p:spPr bwMode="auto">
          <a:xfrm>
            <a:off x="3379788" y="4371975"/>
            <a:ext cx="43656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72004FF3-0929-48F0-ACA9-4E094A6C2F9D}" type="datetime'''''''''''''B''''''''''''''''''''N''''''''D''E''''''''S'''">
              <a:rPr lang="en-GB" altLang="en-US" sz="100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BNDES</a:t>
            </a:fld>
            <a:endParaRPr lang="en-GB" sz="1000" dirty="0" smtClean="0">
              <a:sym typeface="+mn-lt"/>
            </a:endParaRPr>
          </a:p>
        </p:txBody>
      </p:sp>
      <p:sp>
        <p:nvSpPr>
          <p:cNvPr id="57" name="BodyText"/>
          <p:cNvSpPr>
            <a:spLocks noGrp="1"/>
          </p:cNvSpPr>
          <p:nvPr>
            <p:custDataLst>
              <p:tags r:id="rId13"/>
            </p:custDataLst>
          </p:nvPr>
        </p:nvSpPr>
        <p:spPr bwMode="auto">
          <a:xfrm>
            <a:off x="4148138" y="4371975"/>
            <a:ext cx="5905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182469B9-A2B7-400E-A2DD-7AF25086BD29}" type="datetime'Out''ra''''s'''''''''' IF''''''''''''s'''''''''''''">
              <a:rPr lang="en-GB" altLang="en-US" sz="1000"/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Outras IFs</a:t>
            </a:fld>
            <a:endParaRPr lang="en-GB" sz="1000" dirty="0" smtClean="0">
              <a:sym typeface="+mn-lt"/>
            </a:endParaRPr>
          </a:p>
        </p:txBody>
      </p:sp>
      <p:sp>
        <p:nvSpPr>
          <p:cNvPr id="69" name="Footnote"/>
          <p:cNvSpPr/>
          <p:nvPr/>
        </p:nvSpPr>
        <p:spPr bwMode="gray">
          <a:xfrm>
            <a:off x="455613" y="6333252"/>
            <a:ext cx="8686800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marL="98425" indent="-98425" algn="l">
              <a:lnSpc>
                <a:spcPct val="100000"/>
              </a:lnSpc>
            </a:pPr>
            <a:r>
              <a:rPr lang="en-US" sz="800" dirty="0" smtClean="0">
                <a:latin typeface="Arial"/>
                <a:sym typeface="Arial"/>
              </a:rPr>
              <a:t>1. Fonte: BCB - </a:t>
            </a:r>
            <a:r>
              <a:rPr lang="pt-BR" sz="800" dirty="0"/>
              <a:t>Dados Selecionados de Entidades Supervisionadas - </a:t>
            </a:r>
            <a:r>
              <a:rPr lang="pt-BR" sz="800" dirty="0" err="1" smtClean="0"/>
              <a:t>IF.data</a:t>
            </a:r>
            <a:r>
              <a:rPr lang="pt-BR" sz="800" dirty="0" smtClean="0"/>
              <a:t> (Por porte)</a:t>
            </a:r>
            <a:r>
              <a:rPr lang="en-US" sz="800" dirty="0" smtClean="0">
                <a:latin typeface="Arial"/>
                <a:sym typeface="Arial"/>
              </a:rPr>
              <a:t> </a:t>
            </a:r>
            <a:r>
              <a:rPr lang="en-US" sz="800" dirty="0" smtClean="0">
                <a:solidFill>
                  <a:schemeClr val="tx1"/>
                </a:solidFill>
                <a:latin typeface="Arial"/>
                <a:sym typeface="Arial"/>
              </a:rPr>
              <a:t> </a:t>
            </a:r>
            <a:endParaRPr lang="en-US" sz="800" dirty="0">
              <a:solidFill>
                <a:schemeClr val="tx1"/>
              </a:solidFill>
              <a:latin typeface="Arial"/>
              <a:sym typeface="Arial"/>
            </a:endParaRPr>
          </a:p>
        </p:txBody>
      </p:sp>
      <p:sp>
        <p:nvSpPr>
          <p:cNvPr id="12" name="Freeform 11"/>
          <p:cNvSpPr/>
          <p:nvPr/>
        </p:nvSpPr>
        <p:spPr>
          <a:xfrm rot="5400000">
            <a:off x="4246166" y="4689811"/>
            <a:ext cx="142082" cy="269876"/>
          </a:xfrm>
          <a:custGeom>
            <a:avLst/>
            <a:gdLst/>
            <a:ahLst/>
            <a:cxnLst/>
            <a:rect l="0" t="0" r="0" b="0"/>
            <a:pathLst>
              <a:path w="142082" h="269876">
                <a:moveTo>
                  <a:pt x="0" y="0"/>
                </a:moveTo>
                <a:lnTo>
                  <a:pt x="0" y="66675"/>
                </a:lnTo>
                <a:lnTo>
                  <a:pt x="69056" y="134938"/>
                </a:lnTo>
                <a:lnTo>
                  <a:pt x="0" y="206375"/>
                </a:lnTo>
                <a:lnTo>
                  <a:pt x="0" y="269875"/>
                </a:lnTo>
                <a:lnTo>
                  <a:pt x="142081" y="134938"/>
                </a:lnTo>
                <a:close/>
              </a:path>
            </a:pathLst>
          </a:custGeom>
          <a:solidFill>
            <a:schemeClr val="accent3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accent3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GB" sz="1000" kern="0" dirty="0" err="1" smtClean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798276" y="5009314"/>
            <a:ext cx="2239347" cy="64008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r>
              <a:rPr lang="pt-BR" sz="1000" kern="0" dirty="0" smtClean="0">
                <a:solidFill>
                  <a:schemeClr val="tx1"/>
                </a:solidFill>
              </a:rPr>
              <a:t>37% dos empréstimos a empresas grandes são concedidos pelo BNDES</a:t>
            </a:r>
            <a:endParaRPr lang="en-GB" sz="1000" kern="0" dirty="0" err="1" smtClean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447491" y="1494410"/>
            <a:ext cx="3694922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180000">
              <a:spcBef>
                <a:spcPts val="1200"/>
              </a:spcBef>
              <a:buSzPct val="100000"/>
              <a:buFont typeface="Arial"/>
              <a:buChar char="•"/>
            </a:pPr>
            <a:endParaRPr lang="pt-BR" sz="1400" dirty="0" smtClean="0"/>
          </a:p>
          <a:p>
            <a:pPr marL="180000" indent="-180000">
              <a:spcBef>
                <a:spcPts val="1200"/>
              </a:spcBef>
              <a:buSzPct val="100000"/>
              <a:buFont typeface="Arial"/>
              <a:buChar char="•"/>
            </a:pPr>
            <a:r>
              <a:rPr lang="pt-BR" sz="1400" dirty="0" smtClean="0"/>
              <a:t>69% dos empréstimos do BNDES concedidos entre 2012 e 2015 foram direcionados a empresas grandes</a:t>
            </a:r>
            <a:endParaRPr lang="pt-BR" sz="1400" dirty="0"/>
          </a:p>
          <a:p>
            <a:pPr marL="180000" indent="-180000">
              <a:spcBef>
                <a:spcPts val="1200"/>
              </a:spcBef>
              <a:buSzPct val="100000"/>
              <a:buFont typeface="Arial"/>
              <a:buChar char="•"/>
            </a:pPr>
            <a:r>
              <a:rPr lang="pt-BR" sz="1400" dirty="0" smtClean="0"/>
              <a:t>O BNDES empresta a taxas de juros subsidiadas, para empresas que teriam acesso a crédito a taxas de mercado</a:t>
            </a:r>
          </a:p>
          <a:p>
            <a:pPr marL="180000" indent="-180000">
              <a:spcBef>
                <a:spcPts val="1200"/>
              </a:spcBef>
              <a:buSzPct val="100000"/>
              <a:buFont typeface="Arial"/>
              <a:buChar char="•"/>
            </a:pPr>
            <a:r>
              <a:rPr lang="pt-BR" sz="1400" dirty="0" smtClean="0"/>
              <a:t>Não há nenhuma evidência de que esse subsídio tenha representado aumento nos investimentos que essas empresas fariam se tivessem se financiado a taxas de mercado</a:t>
            </a:r>
          </a:p>
          <a:p>
            <a:pPr marL="180000" indent="-180000">
              <a:spcBef>
                <a:spcPts val="1200"/>
              </a:spcBef>
              <a:buSzPct val="100000"/>
              <a:buFont typeface="Arial"/>
              <a:buChar char="•"/>
            </a:pPr>
            <a:r>
              <a:rPr lang="pt-BR" sz="1400" dirty="0" smtClean="0"/>
              <a:t>Não há nenhuma evidência de que esses investimentos financiados pelo BNDES tiveram um retorno social que justificasse a destinação de recursos públicos subsididados</a:t>
            </a:r>
            <a:endParaRPr lang="pt-BR" sz="1400" kern="0" dirty="0"/>
          </a:p>
        </p:txBody>
      </p:sp>
      <p:sp>
        <p:nvSpPr>
          <p:cNvPr id="7" name="U-Turn Arrow 6"/>
          <p:cNvSpPr/>
          <p:nvPr/>
        </p:nvSpPr>
        <p:spPr>
          <a:xfrm>
            <a:off x="4317207" y="1262496"/>
            <a:ext cx="2782841" cy="642404"/>
          </a:xfrm>
          <a:prstGeom prst="uturnArrow">
            <a:avLst/>
          </a:prstGeom>
          <a:solidFill>
            <a:srgbClr val="FF0000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US" sz="1000" kern="0" dirty="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014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8" name="Object 247" hidden="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09067054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p:oleObj spid="_x0000_s12361" name="think-cell Slide" r:id="rId35" imgW="360" imgH="360" progId="">
              <p:embed/>
            </p:oleObj>
          </a:graphicData>
        </a:graphic>
      </p:graphicFrame>
      <p:sp>
        <p:nvSpPr>
          <p:cNvPr id="4" name="Rectangle 3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US" sz="1000" kern="0" dirty="0" err="1" smtClean="0">
              <a:solidFill>
                <a:schemeClr val="tx1"/>
              </a:solidFill>
              <a:latin typeface="Arial"/>
              <a:sym typeface="Arial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outro lado: As taxas de juros cobradas em cada modalidade de crédito variam consideravelmente</a:t>
            </a:r>
            <a:endParaRPr lang="pt-BR" dirty="0"/>
          </a:p>
        </p:txBody>
      </p:sp>
      <p:sp>
        <p:nvSpPr>
          <p:cNvPr id="582" name="TextBox 581"/>
          <p:cNvSpPr txBox="1"/>
          <p:nvPr/>
        </p:nvSpPr>
        <p:spPr>
          <a:xfrm>
            <a:off x="452438" y="1232833"/>
            <a:ext cx="4576762" cy="369332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pt-BR" sz="1200" b="1" kern="0" dirty="0" smtClean="0">
                <a:solidFill>
                  <a:schemeClr val="accent1"/>
                </a:solidFill>
                <a:latin typeface="+mj-lt"/>
              </a:rPr>
              <a:t>Taxa de juros do crédito do sistema financeiro</a:t>
            </a:r>
            <a:r>
              <a:rPr lang="pt-BR" sz="1200" b="1" kern="0" baseline="30000" dirty="0" smtClean="0">
                <a:solidFill>
                  <a:schemeClr val="accent1"/>
                </a:solidFill>
                <a:latin typeface="+mj-lt"/>
              </a:rPr>
              <a:t>1</a:t>
            </a:r>
          </a:p>
          <a:p>
            <a:r>
              <a:rPr lang="pt-BR" sz="1200" kern="0" dirty="0" smtClean="0">
                <a:solidFill>
                  <a:schemeClr val="accent1"/>
                </a:solidFill>
                <a:latin typeface="+mj-lt"/>
              </a:rPr>
              <a:t>% ao ano</a:t>
            </a:r>
          </a:p>
        </p:txBody>
      </p:sp>
      <p:cxnSp>
        <p:nvCxnSpPr>
          <p:cNvPr id="229" name="Straight Connector 228"/>
          <p:cNvCxnSpPr/>
          <p:nvPr>
            <p:custDataLst>
              <p:tags r:id="rId3"/>
            </p:custDataLst>
          </p:nvPr>
        </p:nvCxnSpPr>
        <p:spPr bwMode="gray">
          <a:xfrm flipV="1">
            <a:off x="609600" y="4640263"/>
            <a:ext cx="0" cy="42862"/>
          </a:xfrm>
          <a:prstGeom prst="line">
            <a:avLst/>
          </a:prstGeom>
          <a:ln w="9525">
            <a:solidFill>
              <a:srgbClr val="606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>
            <p:custDataLst>
              <p:tags r:id="rId4"/>
            </p:custDataLst>
          </p:nvPr>
        </p:nvCxnSpPr>
        <p:spPr bwMode="gray">
          <a:xfrm flipV="1">
            <a:off x="3435350" y="4640263"/>
            <a:ext cx="0" cy="42862"/>
          </a:xfrm>
          <a:prstGeom prst="line">
            <a:avLst/>
          </a:prstGeom>
          <a:ln w="9525">
            <a:solidFill>
              <a:srgbClr val="606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>
            <p:custDataLst>
              <p:tags r:id="rId5"/>
            </p:custDataLst>
          </p:nvPr>
        </p:nvCxnSpPr>
        <p:spPr bwMode="gray">
          <a:xfrm flipV="1">
            <a:off x="1173163" y="4640263"/>
            <a:ext cx="0" cy="42862"/>
          </a:xfrm>
          <a:prstGeom prst="line">
            <a:avLst/>
          </a:prstGeom>
          <a:ln w="9525">
            <a:solidFill>
              <a:srgbClr val="606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>
            <p:custDataLst>
              <p:tags r:id="rId6"/>
            </p:custDataLst>
          </p:nvPr>
        </p:nvCxnSpPr>
        <p:spPr bwMode="gray">
          <a:xfrm flipV="1">
            <a:off x="2871788" y="4640263"/>
            <a:ext cx="0" cy="42862"/>
          </a:xfrm>
          <a:prstGeom prst="line">
            <a:avLst/>
          </a:prstGeom>
          <a:ln w="9525">
            <a:solidFill>
              <a:srgbClr val="606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>
            <p:custDataLst>
              <p:tags r:id="rId7"/>
            </p:custDataLst>
          </p:nvPr>
        </p:nvCxnSpPr>
        <p:spPr bwMode="gray">
          <a:xfrm flipV="1">
            <a:off x="2308225" y="4640263"/>
            <a:ext cx="0" cy="42862"/>
          </a:xfrm>
          <a:prstGeom prst="line">
            <a:avLst/>
          </a:prstGeom>
          <a:ln w="9525">
            <a:solidFill>
              <a:srgbClr val="606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>
            <p:custDataLst>
              <p:tags r:id="rId8"/>
            </p:custDataLst>
          </p:nvPr>
        </p:nvCxnSpPr>
        <p:spPr bwMode="gray">
          <a:xfrm flipV="1">
            <a:off x="1744663" y="4640263"/>
            <a:ext cx="0" cy="42862"/>
          </a:xfrm>
          <a:prstGeom prst="line">
            <a:avLst/>
          </a:prstGeom>
          <a:ln w="9525">
            <a:solidFill>
              <a:srgbClr val="606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/>
          <p:cNvCxnSpPr/>
          <p:nvPr>
            <p:custDataLst>
              <p:tags r:id="rId9"/>
            </p:custDataLst>
          </p:nvPr>
        </p:nvCxnSpPr>
        <p:spPr bwMode="gray">
          <a:xfrm flipV="1">
            <a:off x="4572000" y="4640263"/>
            <a:ext cx="0" cy="42862"/>
          </a:xfrm>
          <a:prstGeom prst="line">
            <a:avLst/>
          </a:prstGeom>
          <a:ln w="9525">
            <a:solidFill>
              <a:srgbClr val="606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>
            <p:custDataLst>
              <p:tags r:id="rId10"/>
            </p:custDataLst>
          </p:nvPr>
        </p:nvCxnSpPr>
        <p:spPr bwMode="gray">
          <a:xfrm flipV="1">
            <a:off x="4006850" y="4640263"/>
            <a:ext cx="0" cy="42862"/>
          </a:xfrm>
          <a:prstGeom prst="line">
            <a:avLst/>
          </a:prstGeom>
          <a:ln w="9525">
            <a:solidFill>
              <a:srgbClr val="606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442179933"/>
              </p:ext>
            </p:extLst>
          </p:nvPr>
        </p:nvGraphicFramePr>
        <p:xfrm>
          <a:off x="495301" y="1485900"/>
          <a:ext cx="4176025" cy="3253612"/>
        </p:xfrm>
        <a:graphic>
          <a:graphicData uri="http://schemas.openxmlformats.org/presentationml/2006/ole">
            <p:oleObj spid="_x0000_s12362" name="Chart" r:id="rId36" imgW="4176025" imgH="3253612" progId="MSGraph.Chart.8">
              <p:embed followColorScheme="full"/>
            </p:oleObj>
          </a:graphicData>
        </a:graphic>
      </p:graphicFrame>
      <p:sp>
        <p:nvSpPr>
          <p:cNvPr id="21" name="BodyText"/>
          <p:cNvSpPr>
            <a:spLocks noGrp="1"/>
          </p:cNvSpPr>
          <p:nvPr>
            <p:custDataLst>
              <p:tags r:id="rId11"/>
            </p:custDataLst>
          </p:nvPr>
        </p:nvSpPr>
        <p:spPr bwMode="gray">
          <a:xfrm>
            <a:off x="2168525" y="4757738"/>
            <a:ext cx="279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75EBD51E-EDA0-492D-9723-D49CA425640A}" type="datetime'''''''''''''2''''''''0''''''''''''1''''''''''''4''''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2014</a:t>
            </a:fld>
            <a:endParaRPr lang="en-GB" sz="1000" dirty="0" smtClean="0">
              <a:sym typeface="+mn-lt"/>
            </a:endParaRPr>
          </a:p>
        </p:txBody>
      </p:sp>
      <p:sp>
        <p:nvSpPr>
          <p:cNvPr id="20" name="BodyText"/>
          <p:cNvSpPr>
            <a:spLocks noGrp="1"/>
          </p:cNvSpPr>
          <p:nvPr>
            <p:custDataLst>
              <p:tags r:id="rId12"/>
            </p:custDataLst>
          </p:nvPr>
        </p:nvSpPr>
        <p:spPr bwMode="gray">
          <a:xfrm>
            <a:off x="1033463" y="4757738"/>
            <a:ext cx="279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A3E2D5E9-523A-406D-9BCC-B5712DCDD7C9}" type="datetime'''''2''''''0''''''''1''''''''''''2''''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2012</a:t>
            </a:fld>
            <a:endParaRPr lang="en-GB" sz="1000" dirty="0" smtClean="0">
              <a:sym typeface="+mn-lt"/>
            </a:endParaRPr>
          </a:p>
        </p:txBody>
      </p:sp>
      <p:sp>
        <p:nvSpPr>
          <p:cNvPr id="46" name="BodyText"/>
          <p:cNvSpPr>
            <a:spLocks noGrp="1"/>
          </p:cNvSpPr>
          <p:nvPr>
            <p:custDataLst>
              <p:tags r:id="rId13"/>
            </p:custDataLst>
          </p:nvPr>
        </p:nvSpPr>
        <p:spPr bwMode="gray">
          <a:xfrm>
            <a:off x="469900" y="4757738"/>
            <a:ext cx="279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410E94FD-B1C7-482B-9FBA-FF7AD8A971A9}" type="datetime'''''2''0''''1''''''''''''''''''''1''''''''''''''''''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2011</a:t>
            </a:fld>
            <a:endParaRPr lang="en-GB" sz="1000" dirty="0" smtClean="0">
              <a:sym typeface="+mn-lt"/>
            </a:endParaRPr>
          </a:p>
        </p:txBody>
      </p:sp>
      <p:sp>
        <p:nvSpPr>
          <p:cNvPr id="48" name="BodyText"/>
          <p:cNvSpPr>
            <a:spLocks noGrp="1"/>
          </p:cNvSpPr>
          <p:nvPr>
            <p:custDataLst>
              <p:tags r:id="rId14"/>
            </p:custDataLst>
          </p:nvPr>
        </p:nvSpPr>
        <p:spPr bwMode="gray">
          <a:xfrm>
            <a:off x="2732088" y="4757738"/>
            <a:ext cx="279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19E3E86A-095A-42D5-9FAB-6F6A45B83129}" type="datetime'''''''''''''''''''''2''''0''''''1''''''''''5''''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2015</a:t>
            </a:fld>
            <a:endParaRPr lang="en-GB" sz="1000" dirty="0" smtClean="0">
              <a:sym typeface="+mn-lt"/>
            </a:endParaRPr>
          </a:p>
        </p:txBody>
      </p:sp>
      <p:sp>
        <p:nvSpPr>
          <p:cNvPr id="94" name="BodyText"/>
          <p:cNvSpPr>
            <a:spLocks noGrp="1"/>
          </p:cNvSpPr>
          <p:nvPr>
            <p:custDataLst>
              <p:tags r:id="rId15"/>
            </p:custDataLst>
          </p:nvPr>
        </p:nvSpPr>
        <p:spPr bwMode="gray">
          <a:xfrm>
            <a:off x="4432300" y="4757738"/>
            <a:ext cx="279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5C1C401E-9424-42F7-AAF8-985E3D924957}" type="datetime'''''''''''''2''''''''''''''''''0''''''1''''''8''''''''''''''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2018</a:t>
            </a:fld>
            <a:endParaRPr lang="en-GB" sz="1000" dirty="0" smtClean="0">
              <a:sym typeface="+mn-lt"/>
            </a:endParaRPr>
          </a:p>
        </p:txBody>
      </p:sp>
      <p:sp>
        <p:nvSpPr>
          <p:cNvPr id="47" name="BodyText"/>
          <p:cNvSpPr>
            <a:spLocks noGrp="1"/>
          </p:cNvSpPr>
          <p:nvPr>
            <p:custDataLst>
              <p:tags r:id="rId16"/>
            </p:custDataLst>
          </p:nvPr>
        </p:nvSpPr>
        <p:spPr bwMode="gray">
          <a:xfrm>
            <a:off x="1604963" y="4757738"/>
            <a:ext cx="279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A2C6B8A2-7757-4A9A-BD4A-7FC6AC166807}" type="datetime'''2''''''''''0''''''''''''1''''''''''''''3''''''''''''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2013</a:t>
            </a:fld>
            <a:endParaRPr lang="en-GB" sz="1000" dirty="0" smtClean="0">
              <a:sym typeface="+mn-lt"/>
            </a:endParaRPr>
          </a:p>
        </p:txBody>
      </p:sp>
      <p:sp>
        <p:nvSpPr>
          <p:cNvPr id="22" name="BodyText"/>
          <p:cNvSpPr>
            <a:spLocks noGrp="1"/>
          </p:cNvSpPr>
          <p:nvPr>
            <p:custDataLst>
              <p:tags r:id="rId17"/>
            </p:custDataLst>
          </p:nvPr>
        </p:nvSpPr>
        <p:spPr bwMode="gray">
          <a:xfrm>
            <a:off x="3295650" y="4757738"/>
            <a:ext cx="279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330E7003-231D-4DC3-B41F-9C7954A34B74}" type="datetime'''''''''''''''''''''''20''''''16''''''''''''''''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2016</a:t>
            </a:fld>
            <a:endParaRPr lang="en-GB" sz="1000" dirty="0" smtClean="0">
              <a:sym typeface="+mn-lt"/>
            </a:endParaRPr>
          </a:p>
        </p:txBody>
      </p:sp>
      <p:sp>
        <p:nvSpPr>
          <p:cNvPr id="49" name="BodyText"/>
          <p:cNvSpPr>
            <a:spLocks noGrp="1"/>
          </p:cNvSpPr>
          <p:nvPr>
            <p:custDataLst>
              <p:tags r:id="rId18"/>
            </p:custDataLst>
          </p:nvPr>
        </p:nvSpPr>
        <p:spPr bwMode="gray">
          <a:xfrm>
            <a:off x="3867150" y="4757738"/>
            <a:ext cx="279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305C6C41-A649-4A7B-9F2C-5A67BD33BD05}" type="datetime'''''''''20''''''''''''''''''''''''1''''7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2017</a:t>
            </a:fld>
            <a:endParaRPr lang="en-GB" sz="1000" dirty="0" smtClean="0">
              <a:sym typeface="+mn-lt"/>
            </a:endParaRPr>
          </a:p>
        </p:txBody>
      </p:sp>
      <p:sp>
        <p:nvSpPr>
          <p:cNvPr id="43" name="BodyText"/>
          <p:cNvSpPr>
            <a:spLocks noGrp="1"/>
          </p:cNvSpPr>
          <p:nvPr>
            <p:custDataLst>
              <p:tags r:id="rId19"/>
            </p:custDataLst>
          </p:nvPr>
        </p:nvSpPr>
        <p:spPr bwMode="gray">
          <a:xfrm>
            <a:off x="4244975" y="4152900"/>
            <a:ext cx="47783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A03878D6-B192-4603-B1BF-651B1F0958E0}" type="datetime'1''''''0.''2''''''5''''''''%'''''''''''''''''''''''''''''">
              <a:rPr lang="en-US" altLang="en-US" sz="100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10.25%</a:t>
            </a:fld>
            <a:endParaRPr lang="en-US" sz="1000" dirty="0" smtClean="0">
              <a:sym typeface="+mn-lt"/>
            </a:endParaRPr>
          </a:p>
        </p:txBody>
      </p:sp>
      <p:sp>
        <p:nvSpPr>
          <p:cNvPr id="41" name="BodyText"/>
          <p:cNvSpPr>
            <a:spLocks noGrp="1"/>
          </p:cNvSpPr>
          <p:nvPr>
            <p:custDataLst>
              <p:tags r:id="rId20"/>
            </p:custDataLst>
          </p:nvPr>
        </p:nvSpPr>
        <p:spPr bwMode="gray">
          <a:xfrm>
            <a:off x="4243388" y="3973513"/>
            <a:ext cx="47783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5400" tIns="0" rIns="2540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C5627E4E-95D3-4346-8F7D-E97B805B90C9}" type="datetime'''''''''1''1''''''''''''.''''0''''''''5%'''''''''">
              <a:rPr lang="en-US" altLang="en-US" sz="100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11.05%</a:t>
            </a:fld>
            <a:endParaRPr lang="en-US" sz="1000" dirty="0" smtClean="0">
              <a:sym typeface="+mn-lt"/>
            </a:endParaRPr>
          </a:p>
        </p:txBody>
      </p:sp>
      <p:sp>
        <p:nvSpPr>
          <p:cNvPr id="39" name="BodyText"/>
          <p:cNvSpPr>
            <a:spLocks noGrp="1"/>
          </p:cNvSpPr>
          <p:nvPr>
            <p:custDataLst>
              <p:tags r:id="rId21"/>
            </p:custDataLst>
          </p:nvPr>
        </p:nvSpPr>
        <p:spPr bwMode="gray">
          <a:xfrm>
            <a:off x="4244975" y="1987550"/>
            <a:ext cx="47783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07A49877-5517-4E83-94E1-F6420210171C}" type="datetime'''''''''6''''''''''''''''''''3.8''0''''''''''''''%'''">
              <a:rPr lang="en-US" altLang="en-US" sz="100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63.80%</a:t>
            </a:fld>
            <a:endParaRPr lang="en-US" sz="1000" dirty="0" smtClean="0">
              <a:sym typeface="+mn-lt"/>
            </a:endParaRPr>
          </a:p>
        </p:txBody>
      </p:sp>
      <p:sp>
        <p:nvSpPr>
          <p:cNvPr id="40" name="BodyText"/>
          <p:cNvSpPr>
            <a:spLocks noGrp="1"/>
          </p:cNvSpPr>
          <p:nvPr>
            <p:custDataLst>
              <p:tags r:id="rId22"/>
            </p:custDataLst>
          </p:nvPr>
        </p:nvSpPr>
        <p:spPr bwMode="gray">
          <a:xfrm>
            <a:off x="4244975" y="2673350"/>
            <a:ext cx="47783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2A756B4B-A236-4E0F-B00E-A9D17940C228}" type="datetime'4''''''''6.''''8''''''''''''''''''''''''''0''''''%'''''''''''">
              <a:rPr lang="en-US" altLang="en-US" sz="100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46.80%</a:t>
            </a:fld>
            <a:endParaRPr lang="en-US" sz="1000" dirty="0" smtClean="0">
              <a:sym typeface="+mn-lt"/>
            </a:endParaRPr>
          </a:p>
        </p:txBody>
      </p:sp>
      <p:sp>
        <p:nvSpPr>
          <p:cNvPr id="38" name="BodyText"/>
          <p:cNvSpPr>
            <a:spLocks noGrp="1"/>
          </p:cNvSpPr>
          <p:nvPr>
            <p:custDataLst>
              <p:tags r:id="rId23"/>
            </p:custDataLst>
          </p:nvPr>
        </p:nvSpPr>
        <p:spPr bwMode="gray">
          <a:xfrm>
            <a:off x="4198938" y="3505200"/>
            <a:ext cx="47783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2AE6D4E1-0285-4BCC-A9E3-B53F6B990C98}" type="datetime'''''''''''''''26''''.''2''''''''6''''%'''''''''''''''''''">
              <a:rPr lang="en-US" altLang="en-US" sz="100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26.26%</a:t>
            </a:fld>
            <a:endParaRPr lang="en-US" sz="1000" dirty="0" smtClean="0">
              <a:sym typeface="+mn-lt"/>
            </a:endParaRPr>
          </a:p>
        </p:txBody>
      </p:sp>
      <p:cxnSp>
        <p:nvCxnSpPr>
          <p:cNvPr id="227" name="Straight Connector 226"/>
          <p:cNvCxnSpPr/>
          <p:nvPr>
            <p:custDataLst>
              <p:tags r:id="rId24"/>
            </p:custDataLst>
          </p:nvPr>
        </p:nvCxnSpPr>
        <p:spPr bwMode="gray">
          <a:xfrm>
            <a:off x="1789113" y="5413375"/>
            <a:ext cx="219075" cy="0"/>
          </a:xfrm>
          <a:prstGeom prst="line">
            <a:avLst/>
          </a:prstGeom>
          <a:ln w="19050">
            <a:solidFill>
              <a:srgbClr val="CB225B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>
            <p:custDataLst>
              <p:tags r:id="rId25"/>
            </p:custDataLst>
          </p:nvPr>
        </p:nvCxnSpPr>
        <p:spPr bwMode="gray">
          <a:xfrm>
            <a:off x="1789113" y="5180013"/>
            <a:ext cx="219075" cy="0"/>
          </a:xfrm>
          <a:prstGeom prst="line">
            <a:avLst/>
          </a:prstGeom>
          <a:ln w="19050">
            <a:solidFill>
              <a:srgbClr val="008AB3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>
            <p:custDataLst>
              <p:tags r:id="rId26"/>
            </p:custDataLst>
          </p:nvPr>
        </p:nvCxnSpPr>
        <p:spPr bwMode="gray">
          <a:xfrm>
            <a:off x="539750" y="5646738"/>
            <a:ext cx="219075" cy="0"/>
          </a:xfrm>
          <a:prstGeom prst="line">
            <a:avLst/>
          </a:prstGeom>
          <a:ln w="19050">
            <a:solidFill>
              <a:srgbClr val="C0C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>
            <p:custDataLst>
              <p:tags r:id="rId27"/>
            </p:custDataLst>
          </p:nvPr>
        </p:nvCxnSpPr>
        <p:spPr bwMode="gray">
          <a:xfrm>
            <a:off x="539750" y="5413375"/>
            <a:ext cx="219075" cy="0"/>
          </a:xfrm>
          <a:prstGeom prst="line">
            <a:avLst/>
          </a:prstGeom>
          <a:ln w="19050">
            <a:solidFill>
              <a:srgbClr val="80808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>
            <p:custDataLst>
              <p:tags r:id="rId28"/>
            </p:custDataLst>
          </p:nvPr>
        </p:nvCxnSpPr>
        <p:spPr bwMode="gray">
          <a:xfrm>
            <a:off x="539750" y="5180013"/>
            <a:ext cx="219075" cy="0"/>
          </a:xfrm>
          <a:prstGeom prst="line">
            <a:avLst/>
          </a:prstGeom>
          <a:ln w="19050">
            <a:solidFill>
              <a:srgbClr val="0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BodyText"/>
          <p:cNvSpPr>
            <a:spLocks noGrp="1"/>
          </p:cNvSpPr>
          <p:nvPr>
            <p:custDataLst>
              <p:tags r:id="rId29"/>
            </p:custDataLst>
          </p:nvPr>
        </p:nvSpPr>
        <p:spPr bwMode="auto">
          <a:xfrm>
            <a:off x="809625" y="5095875"/>
            <a:ext cx="660400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701782E0-A58D-4574-9C2E-B2EA35E765A0}" type="datetime'Li''v''''r''''''''''''''e'''' ''''''''-'''''''''''''' ''''PF'">
              <a:rPr lang="en-GB" altLang="en-US" sz="120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Livre - PF</a:t>
            </a:fld>
            <a:endParaRPr lang="en-GB" sz="1200" dirty="0" smtClean="0">
              <a:sym typeface="+mn-lt"/>
            </a:endParaRPr>
          </a:p>
        </p:txBody>
      </p:sp>
      <p:sp>
        <p:nvSpPr>
          <p:cNvPr id="17" name="BodyText"/>
          <p:cNvSpPr>
            <a:spLocks noGrp="1"/>
          </p:cNvSpPr>
          <p:nvPr>
            <p:custDataLst>
              <p:tags r:id="rId30"/>
            </p:custDataLst>
          </p:nvPr>
        </p:nvSpPr>
        <p:spPr bwMode="auto">
          <a:xfrm>
            <a:off x="809625" y="5329238"/>
            <a:ext cx="877888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0FBE4100-27E0-483F-BCE2-F037701A80BA}" type="datetime'''''L''i''''v''r''e ''-'''''' ''M''''''é''d''''''''i''''a'''''">
              <a:rPr lang="en-GB" altLang="en-US" sz="120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Livre - Média</a:t>
            </a:fld>
            <a:endParaRPr lang="en-GB" sz="1200" dirty="0" smtClean="0">
              <a:sym typeface="+mn-lt"/>
            </a:endParaRPr>
          </a:p>
        </p:txBody>
      </p:sp>
      <p:sp>
        <p:nvSpPr>
          <p:cNvPr id="29" name="BodyText"/>
          <p:cNvSpPr>
            <a:spLocks noGrp="1"/>
          </p:cNvSpPr>
          <p:nvPr>
            <p:custDataLst>
              <p:tags r:id="rId31"/>
            </p:custDataLst>
          </p:nvPr>
        </p:nvSpPr>
        <p:spPr bwMode="auto">
          <a:xfrm>
            <a:off x="2058988" y="5095875"/>
            <a:ext cx="1468438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06ED3B9E-3703-47CF-A8B4-D8AE265BB6F7}" type="datetime'''''''D''ir''''''e''''''cion''ado'''' -'''''''''' BN''D''''ES'">
              <a:rPr lang="en-GB" altLang="en-US" sz="120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Direcionado - BNDES</a:t>
            </a:fld>
            <a:endParaRPr lang="en-GB" sz="1200" dirty="0" smtClean="0">
              <a:sym typeface="+mn-lt"/>
            </a:endParaRPr>
          </a:p>
        </p:txBody>
      </p:sp>
      <p:sp>
        <p:nvSpPr>
          <p:cNvPr id="42" name="BodyText"/>
          <p:cNvSpPr>
            <a:spLocks noGrp="1"/>
          </p:cNvSpPr>
          <p:nvPr>
            <p:custDataLst>
              <p:tags r:id="rId32"/>
            </p:custDataLst>
          </p:nvPr>
        </p:nvSpPr>
        <p:spPr bwMode="auto">
          <a:xfrm>
            <a:off x="2058988" y="5329238"/>
            <a:ext cx="439738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A6AFCF0A-8813-48CB-89EA-855AC5A663CC}" type="datetime'''''''''''''SE''L''''I''''''''''''''''''''C'''''''''''''''''''">
              <a:rPr lang="en-GB" altLang="en-US" sz="120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SELIC</a:t>
            </a:fld>
            <a:endParaRPr lang="en-GB" sz="1200" dirty="0" smtClean="0">
              <a:sym typeface="+mn-lt"/>
            </a:endParaRPr>
          </a:p>
        </p:txBody>
      </p:sp>
      <p:sp>
        <p:nvSpPr>
          <p:cNvPr id="18" name="BodyText"/>
          <p:cNvSpPr>
            <a:spLocks noGrp="1"/>
          </p:cNvSpPr>
          <p:nvPr>
            <p:custDataLst>
              <p:tags r:id="rId33"/>
            </p:custDataLst>
          </p:nvPr>
        </p:nvSpPr>
        <p:spPr bwMode="auto">
          <a:xfrm>
            <a:off x="809625" y="5562600"/>
            <a:ext cx="642938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3579F698-91BE-4746-8C7A-723EF92E4FE4}" type="datetime'L''i''''''vr''e'''''''''' ''''''''''''-'' P''''''J'">
              <a:rPr lang="en-GB" altLang="en-US" sz="120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Livre - PJ</a:t>
            </a:fld>
            <a:endParaRPr lang="en-GB" sz="1200" dirty="0" smtClean="0">
              <a:sym typeface="+mn-lt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5019869" y="1399190"/>
            <a:ext cx="4114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180000">
              <a:spcBef>
                <a:spcPts val="1200"/>
              </a:spcBef>
              <a:buSzPct val="100000"/>
              <a:buFont typeface="Arial"/>
              <a:buChar char="•"/>
            </a:pPr>
            <a:r>
              <a:rPr lang="pt-BR" sz="1200" dirty="0" smtClean="0"/>
              <a:t>Os juros de operação de crédito livre são muito mais elevados que a taxa básica de juros (SELIC). Por outro lado, os juros para financiamento via BNDES, que têm a TJLP como base, hoje em 7% ao ano, por muitas vezes na série histórica, ficaram mais baixos que a taxa SELIC</a:t>
            </a:r>
          </a:p>
          <a:p>
            <a:pPr marL="180000" indent="-180000">
              <a:spcBef>
                <a:spcPts val="1200"/>
              </a:spcBef>
              <a:buSzPct val="100000"/>
              <a:buFont typeface="Arial"/>
              <a:buChar char="•"/>
            </a:pPr>
            <a:r>
              <a:rPr lang="pt-BR" sz="1200" b="1" dirty="0" smtClean="0"/>
              <a:t>Efeito “meia entrada”</a:t>
            </a:r>
            <a:endParaRPr lang="pt-BR" sz="1200" dirty="0" smtClean="0"/>
          </a:p>
          <a:p>
            <a:pPr marL="360000" lvl="1" indent="-180000">
              <a:spcBef>
                <a:spcPts val="1200"/>
              </a:spcBef>
              <a:buSzPct val="100000"/>
              <a:buFont typeface="Arial"/>
              <a:buChar char="–"/>
            </a:pPr>
            <a:r>
              <a:rPr lang="pt-BR" sz="1200" dirty="0" smtClean="0"/>
              <a:t>Estudos mostram </a:t>
            </a:r>
            <a:r>
              <a:rPr lang="pt-BR" sz="1200" dirty="0"/>
              <a:t>que </a:t>
            </a:r>
            <a:r>
              <a:rPr lang="pt-BR" sz="1200" b="1" dirty="0"/>
              <a:t>o custo dos direcionamentos de crédito representa uma parcela importante do custo atual do crédito </a:t>
            </a:r>
            <a:r>
              <a:rPr lang="pt-BR" sz="1200" b="1" dirty="0" smtClean="0"/>
              <a:t>livre</a:t>
            </a:r>
            <a:endParaRPr lang="pt-BR" sz="1200" dirty="0" smtClean="0"/>
          </a:p>
          <a:p>
            <a:pPr marL="360000" lvl="1" indent="-180000">
              <a:spcBef>
                <a:spcPts val="1200"/>
              </a:spcBef>
              <a:buSzPct val="100000"/>
              <a:buFont typeface="Arial"/>
              <a:buChar char="–"/>
            </a:pPr>
            <a:r>
              <a:rPr lang="pt-BR" sz="1200" dirty="0" smtClean="0"/>
              <a:t>O </a:t>
            </a:r>
            <a:r>
              <a:rPr lang="pt-BR" sz="1200" dirty="0"/>
              <a:t>crédito subsidiado dificulta a política monetária, aumentando o juro necessário para estabilizar a inflação. Segundo </a:t>
            </a:r>
            <a:r>
              <a:rPr lang="pt-BR" sz="1200" dirty="0" smtClean="0"/>
              <a:t>Monica </a:t>
            </a:r>
            <a:r>
              <a:rPr lang="pt-BR" sz="1200" dirty="0"/>
              <a:t>de </a:t>
            </a:r>
            <a:r>
              <a:rPr lang="pt-BR" sz="1200" dirty="0" smtClean="0"/>
              <a:t>Bolle</a:t>
            </a:r>
            <a:r>
              <a:rPr lang="pt-BR" sz="1200" baseline="30000" dirty="0" smtClean="0"/>
              <a:t>3</a:t>
            </a:r>
            <a:r>
              <a:rPr lang="pt-BR" sz="1200" dirty="0" smtClean="0"/>
              <a:t>, uma alta de 1 </a:t>
            </a:r>
            <a:r>
              <a:rPr lang="pt-BR" sz="1200" dirty="0" err="1" smtClean="0"/>
              <a:t>p.p</a:t>
            </a:r>
            <a:r>
              <a:rPr lang="pt-BR" sz="1200" dirty="0" smtClean="0"/>
              <a:t>. da participação do crédito </a:t>
            </a:r>
            <a:r>
              <a:rPr lang="pt-BR" sz="1200" dirty="0"/>
              <a:t>subsidiado </a:t>
            </a:r>
            <a:r>
              <a:rPr lang="pt-BR" sz="1200" dirty="0" smtClean="0"/>
              <a:t>para o BNDES no PIB provoca um aumento de 0,5 </a:t>
            </a:r>
            <a:r>
              <a:rPr lang="pt-BR" sz="1200" dirty="0" err="1" smtClean="0"/>
              <a:t>p.p</a:t>
            </a:r>
            <a:r>
              <a:rPr lang="pt-BR" sz="1200" dirty="0" smtClean="0"/>
              <a:t>. nos juros reais</a:t>
            </a:r>
          </a:p>
        </p:txBody>
      </p:sp>
      <p:graphicFrame>
        <p:nvGraphicFramePr>
          <p:cNvPr id="37" name="Conclusion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01979956"/>
              </p:ext>
            </p:extLst>
          </p:nvPr>
        </p:nvGraphicFramePr>
        <p:xfrm>
          <a:off x="539750" y="5745163"/>
          <a:ext cx="8686800" cy="640080"/>
        </p:xfrm>
        <a:graphic>
          <a:graphicData uri="http://schemas.openxmlformats.org/drawingml/2006/table">
            <a:tbl>
              <a:tblPr firstRow="1" bandRow="1">
                <a:tableStyleId>{839DD9DD-9E6C-4910-8AC0-68ADFF6A6AFC}</a:tableStyleId>
              </a:tblPr>
              <a:tblGrid>
                <a:gridCol w="8686800"/>
              </a:tblGrid>
              <a:tr h="0">
                <a:tc>
                  <a:txBody>
                    <a:bodyPr/>
                    <a:lstStyle/>
                    <a:p>
                      <a:r>
                        <a:rPr kumimoji="0" lang="pt-BR" sz="1800" b="0" i="0" u="none" baseline="0" noProof="0" dirty="0" smtClean="0">
                          <a:solidFill>
                            <a:schemeClr val="tx2"/>
                          </a:solidFill>
                          <a:latin typeface="+mn-lt"/>
                          <a:cs typeface="+mn-lt"/>
                          <a:sym typeface="+mn-lt"/>
                        </a:rPr>
                        <a:t>Os empréstimos subsidiados do BNDES fazem com que as taxas de juros das outras modalidades de crédito sejam mais elevadas </a:t>
                      </a:r>
                      <a:endParaRPr kumimoji="0" lang="pt-BR" sz="1800" b="0" i="0" u="none" baseline="0" noProof="0" dirty="0">
                        <a:solidFill>
                          <a:schemeClr val="tx2"/>
                        </a:solidFill>
                        <a:latin typeface="+mn-lt"/>
                        <a:cs typeface="+mn-lt"/>
                        <a:sym typeface="+mn-lt"/>
                      </a:endParaRPr>
                    </a:p>
                  </a:txBody>
                  <a:tcPr anchor="b">
                    <a:lnT w="9525">
                      <a:solidFill>
                        <a:schemeClr val="accent4"/>
                      </a:solidFill>
                    </a:lnT>
                    <a:lnB w="9525" cap="flat" cmpd="sng" algn="ctr">
                      <a:solidFill>
                        <a:schemeClr val="accent4"/>
                      </a:solidFill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0892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8" name="Object 247" hidden="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04049338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p:oleObj spid="_x0000_s8252" name="think-cell Slide" r:id="rId25" imgW="360" imgH="360" progId="">
              <p:embed/>
            </p:oleObj>
          </a:graphicData>
        </a:graphic>
      </p:graphicFrame>
      <p:sp>
        <p:nvSpPr>
          <p:cNvPr id="4" name="Rectangle 3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GB" sz="1200" kern="0" dirty="0" err="1" smtClean="0">
              <a:solidFill>
                <a:schemeClr val="tx1"/>
              </a:solidFill>
              <a:latin typeface="Arial"/>
              <a:sym typeface="Arial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</a:t>
            </a:r>
            <a:r>
              <a:rPr lang="pt-BR" i="1" dirty="0" smtClean="0"/>
              <a:t>spread </a:t>
            </a:r>
            <a:r>
              <a:rPr lang="pt-BR" dirty="0" smtClean="0"/>
              <a:t>bancário elevado no Brasil também é consequência do subsídio para o crédito direcionado</a:t>
            </a:r>
            <a:endParaRPr lang="pt-BR" dirty="0"/>
          </a:p>
        </p:txBody>
      </p:sp>
      <p:sp>
        <p:nvSpPr>
          <p:cNvPr id="15" name="Footnote"/>
          <p:cNvSpPr/>
          <p:nvPr/>
        </p:nvSpPr>
        <p:spPr>
          <a:xfrm>
            <a:off x="457219" y="6081429"/>
            <a:ext cx="8686800" cy="246221"/>
          </a:xfrm>
          <a:prstGeom prst="rect">
            <a:avLst/>
          </a:prstGeom>
        </p:spPr>
        <p:txBody>
          <a:bodyPr vert="horz" lIns="0" tIns="0" rIns="0" bIns="0" rtlCol="0" anchor="b" anchorCtr="0">
            <a:spAutoFit/>
          </a:bodyPr>
          <a:lstStyle/>
          <a:p>
            <a:r>
              <a:rPr lang="en-GB" sz="800" kern="0" dirty="0" smtClean="0">
                <a:solidFill>
                  <a:schemeClr val="tx1"/>
                </a:solidFill>
              </a:rPr>
              <a:t>1. </a:t>
            </a:r>
            <a:r>
              <a:rPr lang="en-GB" sz="800" kern="0" dirty="0" err="1" smtClean="0"/>
              <a:t>Godlfajn</a:t>
            </a:r>
            <a:r>
              <a:rPr lang="en-GB" sz="800" kern="0" dirty="0"/>
              <a:t>, </a:t>
            </a:r>
            <a:r>
              <a:rPr lang="en-GB" sz="800" kern="0" dirty="0" err="1"/>
              <a:t>Ilan</a:t>
            </a:r>
            <a:r>
              <a:rPr lang="en-GB" sz="800" kern="0" dirty="0"/>
              <a:t>. </a:t>
            </a:r>
            <a:r>
              <a:rPr lang="en-GB" sz="800" kern="0" dirty="0" err="1"/>
              <a:t>Painel</a:t>
            </a:r>
            <a:r>
              <a:rPr lang="en-GB" sz="800" kern="0" dirty="0"/>
              <a:t> </a:t>
            </a:r>
            <a:r>
              <a:rPr lang="en-GB" sz="800" kern="0" dirty="0" err="1"/>
              <a:t>Projeto</a:t>
            </a:r>
            <a:r>
              <a:rPr lang="en-GB" sz="800" kern="0" dirty="0"/>
              <a:t> de Spread </a:t>
            </a:r>
            <a:r>
              <a:rPr lang="en-GB" sz="800" kern="0" dirty="0" err="1"/>
              <a:t>Bancário</a:t>
            </a:r>
            <a:r>
              <a:rPr lang="en-GB" sz="800" kern="0" dirty="0"/>
              <a:t>, </a:t>
            </a:r>
            <a:r>
              <a:rPr lang="en-GB" sz="800" kern="0" dirty="0" err="1"/>
              <a:t>fev</a:t>
            </a:r>
            <a:r>
              <a:rPr lang="en-GB" sz="800" kern="0" dirty="0"/>
              <a:t>/2017, </a:t>
            </a:r>
            <a:r>
              <a:rPr lang="en-GB" sz="800" kern="0" dirty="0" smtClean="0"/>
              <a:t>BCB. </a:t>
            </a:r>
            <a:r>
              <a:rPr lang="en-GB" sz="800" kern="0" dirty="0" err="1" smtClean="0"/>
              <a:t>Escopo</a:t>
            </a:r>
            <a:r>
              <a:rPr lang="en-GB" sz="800" kern="0" dirty="0" smtClean="0"/>
              <a:t>: </a:t>
            </a:r>
            <a:r>
              <a:rPr lang="en-GB" sz="800" kern="0" dirty="0" err="1" smtClean="0"/>
              <a:t>bancos</a:t>
            </a:r>
            <a:r>
              <a:rPr lang="en-GB" sz="800" kern="0" dirty="0" smtClean="0"/>
              <a:t> </a:t>
            </a:r>
            <a:r>
              <a:rPr lang="en-GB" sz="800" kern="0" dirty="0" err="1" smtClean="0"/>
              <a:t>múltiplos</a:t>
            </a:r>
            <a:r>
              <a:rPr lang="en-GB" sz="800" kern="0" dirty="0" smtClean="0"/>
              <a:t> e </a:t>
            </a:r>
            <a:r>
              <a:rPr lang="en-GB" sz="800" kern="0" dirty="0" err="1" smtClean="0"/>
              <a:t>comerciais</a:t>
            </a:r>
            <a:r>
              <a:rPr lang="en-GB" sz="800" kern="0" dirty="0" smtClean="0"/>
              <a:t>. </a:t>
            </a:r>
            <a:r>
              <a:rPr lang="pt-BR" sz="800" dirty="0"/>
              <a:t>O </a:t>
            </a:r>
            <a:r>
              <a:rPr lang="pt-BR" sz="800" i="1" dirty="0"/>
              <a:t>spread </a:t>
            </a:r>
            <a:r>
              <a:rPr lang="pt-BR" sz="800" dirty="0"/>
              <a:t>é a diferença entre o custo de captação dos bancos e a taxa cobrada nas operações de crédito 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452438" y="1399032"/>
            <a:ext cx="4576762" cy="369332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pt-BR" sz="1200" b="1" kern="0" dirty="0" smtClean="0">
                <a:solidFill>
                  <a:schemeClr val="accent1"/>
                </a:solidFill>
                <a:latin typeface="+mj-lt"/>
              </a:rPr>
              <a:t>Decomposição do </a:t>
            </a:r>
            <a:r>
              <a:rPr lang="pt-BR" sz="1200" b="1" i="1" kern="0" dirty="0" smtClean="0">
                <a:solidFill>
                  <a:schemeClr val="accent1"/>
                </a:solidFill>
                <a:latin typeface="+mj-lt"/>
              </a:rPr>
              <a:t>spread</a:t>
            </a:r>
            <a:r>
              <a:rPr lang="pt-BR" sz="1200" b="1" kern="0" dirty="0" smtClean="0">
                <a:solidFill>
                  <a:schemeClr val="accent1"/>
                </a:solidFill>
                <a:latin typeface="+mj-lt"/>
              </a:rPr>
              <a:t> bancário</a:t>
            </a:r>
            <a:r>
              <a:rPr lang="pt-BR" sz="1200" b="1" kern="0" baseline="30000" dirty="0" smtClean="0">
                <a:solidFill>
                  <a:schemeClr val="accent1"/>
                </a:solidFill>
                <a:latin typeface="+mj-lt"/>
              </a:rPr>
              <a:t>1</a:t>
            </a:r>
          </a:p>
          <a:p>
            <a:r>
              <a:rPr lang="pt-BR" sz="1200" kern="0" dirty="0" smtClean="0">
                <a:solidFill>
                  <a:schemeClr val="accent1"/>
                </a:solidFill>
                <a:latin typeface="+mj-lt"/>
              </a:rPr>
              <a:t>Taxa média 2011-16, em </a:t>
            </a:r>
            <a:r>
              <a:rPr lang="pt-BR" sz="1200" kern="0" dirty="0" err="1" smtClean="0">
                <a:solidFill>
                  <a:schemeClr val="accent1"/>
                </a:solidFill>
                <a:latin typeface="+mj-lt"/>
              </a:rPr>
              <a:t>p.p</a:t>
            </a:r>
            <a:r>
              <a:rPr lang="pt-BR" sz="1200" kern="0" dirty="0" smtClean="0">
                <a:solidFill>
                  <a:schemeClr val="accent1"/>
                </a:solidFill>
                <a:latin typeface="+mj-lt"/>
              </a:rPr>
              <a:t>.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355771" y="1402585"/>
            <a:ext cx="377889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180000">
              <a:spcBef>
                <a:spcPts val="1200"/>
              </a:spcBef>
              <a:buSzPct val="100000"/>
              <a:buFont typeface="Arial"/>
              <a:buChar char="•"/>
            </a:pPr>
            <a:r>
              <a:rPr lang="pt-BR" sz="1200" dirty="0" smtClean="0"/>
              <a:t>A decomposição do </a:t>
            </a:r>
            <a:r>
              <a:rPr lang="pt-BR" sz="1200" i="1" dirty="0" smtClean="0"/>
              <a:t>spread </a:t>
            </a:r>
            <a:r>
              <a:rPr lang="pt-BR" sz="1200" dirty="0" smtClean="0"/>
              <a:t>revela </a:t>
            </a:r>
            <a:r>
              <a:rPr lang="pt-BR" sz="1200" b="1" dirty="0" smtClean="0"/>
              <a:t>forte subsídio cruzado</a:t>
            </a:r>
            <a:r>
              <a:rPr lang="pt-BR" sz="1200" dirty="0" smtClean="0"/>
              <a:t>, onde os menores lucros em crédito direcionado são compensados pelo maior lucro em operações de crédito livre</a:t>
            </a:r>
          </a:p>
          <a:p>
            <a:pPr marL="180000" indent="-180000">
              <a:spcBef>
                <a:spcPts val="1200"/>
              </a:spcBef>
              <a:buSzPct val="100000"/>
              <a:buFont typeface="Arial"/>
              <a:buChar char="•"/>
            </a:pPr>
            <a:r>
              <a:rPr lang="pt-BR" sz="1200" dirty="0" smtClean="0"/>
              <a:t>Enquanto o spread de crédito direcionado PJ é de 4,8 </a:t>
            </a:r>
            <a:r>
              <a:rPr lang="pt-BR" sz="1200" dirty="0" err="1" smtClean="0"/>
              <a:t>p.p</a:t>
            </a:r>
            <a:r>
              <a:rPr lang="pt-BR" sz="1200" dirty="0" smtClean="0"/>
              <a:t>., o spread de crédito livre PJ é de 16,5 </a:t>
            </a:r>
            <a:r>
              <a:rPr lang="pt-BR" sz="1200" dirty="0" err="1" smtClean="0"/>
              <a:t>p.p</a:t>
            </a:r>
            <a:r>
              <a:rPr lang="pt-BR" sz="1200" dirty="0" smtClean="0"/>
              <a:t>. </a:t>
            </a:r>
            <a:endParaRPr lang="pt-BR" sz="1200" dirty="0"/>
          </a:p>
        </p:txBody>
      </p:sp>
      <p:graphicFrame>
        <p:nvGraphicFramePr>
          <p:cNvPr id="5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690203021"/>
              </p:ext>
            </p:extLst>
          </p:nvPr>
        </p:nvGraphicFramePr>
        <p:xfrm>
          <a:off x="380999" y="1904999"/>
          <a:ext cx="4069066" cy="2575584"/>
        </p:xfrm>
        <a:graphic>
          <a:graphicData uri="http://schemas.openxmlformats.org/presentationml/2006/ole">
            <p:oleObj spid="_x0000_s8253" name="Chart" r:id="rId26" imgW="4069066" imgH="2575584" progId="MSGraph.Chart.8">
              <p:embed followColorScheme="full"/>
            </p:oleObj>
          </a:graphicData>
        </a:graphic>
      </p:graphicFrame>
      <p:sp>
        <p:nvSpPr>
          <p:cNvPr id="48" name="BodyText"/>
          <p:cNvSpPr>
            <a:spLocks noGrp="1"/>
          </p:cNvSpPr>
          <p:nvPr>
            <p:custDataLst>
              <p:tags r:id="rId3"/>
            </p:custDataLst>
          </p:nvPr>
        </p:nvSpPr>
        <p:spPr bwMode="auto">
          <a:xfrm>
            <a:off x="3278188" y="4476750"/>
            <a:ext cx="849313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8BE136AB-D995-436B-8E0F-316FC275CA21}" type="datetime'''T''''''''otal'''''''''''' (livre'' e ''direcion''''ado'')'''">
              <a:rPr lang="en-GB" altLang="en-US" sz="120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Total (livre e direcionado)</a:t>
            </a:fld>
            <a:endParaRPr lang="en-GB" sz="1200" dirty="0" smtClean="0">
              <a:sym typeface="+mn-lt"/>
            </a:endParaRPr>
          </a:p>
        </p:txBody>
      </p:sp>
      <p:sp>
        <p:nvSpPr>
          <p:cNvPr id="77" name="BodyText"/>
          <p:cNvSpPr>
            <a:spLocks noGrp="1"/>
          </p:cNvSpPr>
          <p:nvPr>
            <p:custDataLst>
              <p:tags r:id="rId4"/>
            </p:custDataLst>
          </p:nvPr>
        </p:nvSpPr>
        <p:spPr bwMode="gray">
          <a:xfrm>
            <a:off x="2481263" y="3408363"/>
            <a:ext cx="225425" cy="152400"/>
          </a:xfrm>
          <a:prstGeom prst="rect">
            <a:avLst/>
          </a:prstGeom>
          <a:solidFill>
            <a:srgbClr val="606060"/>
          </a:solidFill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3B4B96FD-F423-42F9-9CC3-D9E7103795EE}" type="datetime'''''''''''0''''''''''''.8'''''''''''''''''''''''''''''''''">
              <a:rPr lang="en-GB" altLang="en-US" sz="1000">
                <a:solidFill>
                  <a:schemeClr val="bg1"/>
                </a:solidFill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0.8</a:t>
            </a:fld>
            <a:endParaRPr lang="en-GB" sz="1000" dirty="0" smtClean="0">
              <a:solidFill>
                <a:schemeClr val="bg1"/>
              </a:solidFill>
              <a:sym typeface="+mn-lt"/>
            </a:endParaRPr>
          </a:p>
        </p:txBody>
      </p:sp>
      <p:sp>
        <p:nvSpPr>
          <p:cNvPr id="53" name="BodyText"/>
          <p:cNvSpPr>
            <a:spLocks noGrp="1"/>
          </p:cNvSpPr>
          <p:nvPr>
            <p:custDataLst>
              <p:tags r:id="rId5"/>
            </p:custDataLst>
          </p:nvPr>
        </p:nvSpPr>
        <p:spPr bwMode="gray">
          <a:xfrm>
            <a:off x="2266950" y="2457450"/>
            <a:ext cx="295275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AB4A9B4F-B555-4522-BC8C-444257798166}" type="datetime'2''''''''''''''''''''''5''''''''.''9''''''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25.9</a:t>
            </a:fld>
            <a:endParaRPr lang="en-GB" sz="1000" dirty="0" smtClean="0">
              <a:sym typeface="+mn-lt"/>
            </a:endParaRPr>
          </a:p>
        </p:txBody>
      </p:sp>
      <p:sp>
        <p:nvSpPr>
          <p:cNvPr id="46" name="BodyText"/>
          <p:cNvSpPr>
            <a:spLocks noGrp="1"/>
          </p:cNvSpPr>
          <p:nvPr>
            <p:custDataLst>
              <p:tags r:id="rId6"/>
            </p:custDataLst>
          </p:nvPr>
        </p:nvSpPr>
        <p:spPr bwMode="auto">
          <a:xfrm>
            <a:off x="547688" y="4476750"/>
            <a:ext cx="1160463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EFABEA7B-EDFC-495F-BC5D-B84F2452897F}" type="datetime'''L''''i''''''v''''''re ''(p''''r''''é-f''ix''a''''do)'''''''">
              <a:rPr lang="en-GB" altLang="en-US" sz="120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Livre (pré-fixado)</a:t>
            </a:fld>
            <a:endParaRPr lang="en-GB" sz="1200" dirty="0" smtClean="0">
              <a:sym typeface="+mn-lt"/>
            </a:endParaRPr>
          </a:p>
        </p:txBody>
      </p:sp>
      <p:sp>
        <p:nvSpPr>
          <p:cNvPr id="76" name="BodyText"/>
          <p:cNvSpPr>
            <a:spLocks noGrp="1"/>
          </p:cNvSpPr>
          <p:nvPr>
            <p:custDataLst>
              <p:tags r:id="rId7"/>
            </p:custDataLst>
          </p:nvPr>
        </p:nvSpPr>
        <p:spPr bwMode="gray">
          <a:xfrm>
            <a:off x="1193800" y="3695700"/>
            <a:ext cx="225425" cy="152400"/>
          </a:xfrm>
          <a:prstGeom prst="rect">
            <a:avLst/>
          </a:prstGeom>
          <a:solidFill>
            <a:srgbClr val="606060"/>
          </a:solidFill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3C07DF1F-B0D8-4679-8590-7AAE2DF79AB5}" type="datetime'1''''''''''''''''''''''.''''''''2'''''''''''''''''''">
              <a:rPr lang="en-GB" altLang="en-US" sz="1000">
                <a:solidFill>
                  <a:schemeClr val="bg1"/>
                </a:solidFill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1.2</a:t>
            </a:fld>
            <a:endParaRPr lang="en-GB" sz="1000" dirty="0" smtClean="0">
              <a:solidFill>
                <a:schemeClr val="bg1"/>
              </a:solidFill>
              <a:sym typeface="+mn-lt"/>
            </a:endParaRPr>
          </a:p>
        </p:txBody>
      </p:sp>
      <p:sp>
        <p:nvSpPr>
          <p:cNvPr id="54" name="BodyText"/>
          <p:cNvSpPr>
            <a:spLocks noGrp="1"/>
          </p:cNvSpPr>
          <p:nvPr>
            <p:custDataLst>
              <p:tags r:id="rId8"/>
            </p:custDataLst>
          </p:nvPr>
        </p:nvSpPr>
        <p:spPr bwMode="gray">
          <a:xfrm>
            <a:off x="3554413" y="3067050"/>
            <a:ext cx="295275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7DEE8388-2E09-440C-9C56-16AC6AA0EC16}" type="datetime'''''''''16''''''''''''''.''''''''9''''''''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16.9</a:t>
            </a:fld>
            <a:endParaRPr lang="en-GB" sz="1000" dirty="0" smtClean="0">
              <a:sym typeface="+mn-lt"/>
            </a:endParaRPr>
          </a:p>
        </p:txBody>
      </p:sp>
      <p:sp>
        <p:nvSpPr>
          <p:cNvPr id="78" name="BodyText"/>
          <p:cNvSpPr>
            <a:spLocks noGrp="1"/>
          </p:cNvSpPr>
          <p:nvPr>
            <p:custDataLst>
              <p:tags r:id="rId9"/>
            </p:custDataLst>
          </p:nvPr>
        </p:nvSpPr>
        <p:spPr bwMode="gray">
          <a:xfrm>
            <a:off x="3768725" y="3636963"/>
            <a:ext cx="225425" cy="152400"/>
          </a:xfrm>
          <a:prstGeom prst="rect">
            <a:avLst/>
          </a:prstGeom>
          <a:solidFill>
            <a:srgbClr val="606060"/>
          </a:solidFill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21F3C957-9C21-4B0C-BE4F-2622149C6595}" type="datetime'''''''''''''''''''''''''''''''''''''''''0.''''3'''''''''''">
              <a:rPr lang="en-GB" altLang="en-US" sz="1000">
                <a:solidFill>
                  <a:schemeClr val="bg1"/>
                </a:solidFill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0.3</a:t>
            </a:fld>
            <a:endParaRPr lang="en-GB" sz="1000" dirty="0" smtClean="0">
              <a:solidFill>
                <a:schemeClr val="bg1"/>
              </a:solidFill>
              <a:sym typeface="+mn-lt"/>
            </a:endParaRPr>
          </a:p>
        </p:txBody>
      </p:sp>
      <p:sp>
        <p:nvSpPr>
          <p:cNvPr id="58" name="BodyText"/>
          <p:cNvSpPr>
            <a:spLocks noGrp="1"/>
          </p:cNvSpPr>
          <p:nvPr>
            <p:custDataLst>
              <p:tags r:id="rId10"/>
            </p:custDataLst>
          </p:nvPr>
        </p:nvSpPr>
        <p:spPr bwMode="gray">
          <a:xfrm>
            <a:off x="2124075" y="3473450"/>
            <a:ext cx="225425" cy="152400"/>
          </a:xfrm>
          <a:prstGeom prst="rect">
            <a:avLst/>
          </a:prstGeom>
          <a:solidFill>
            <a:srgbClr val="9DE0ED"/>
          </a:solidFill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A08E3B84-96A1-405B-9334-2421609C5548}" type="datetime'1.''''''''''''''''''''''''1''''''''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1.1</a:t>
            </a:fld>
            <a:endParaRPr lang="en-GB" sz="1000" dirty="0" smtClean="0">
              <a:sym typeface="+mn-lt"/>
            </a:endParaRPr>
          </a:p>
        </p:txBody>
      </p:sp>
      <p:sp>
        <p:nvSpPr>
          <p:cNvPr id="52" name="BodyText"/>
          <p:cNvSpPr>
            <a:spLocks noGrp="1"/>
          </p:cNvSpPr>
          <p:nvPr>
            <p:custDataLst>
              <p:tags r:id="rId11"/>
            </p:custDataLst>
          </p:nvPr>
        </p:nvSpPr>
        <p:spPr bwMode="gray">
          <a:xfrm>
            <a:off x="979488" y="1833563"/>
            <a:ext cx="295275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5400" tIns="0" rIns="25400" bIns="0" numCol="1" spcCol="0" rtlCol="0" anchor="b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ADB8ED15-FFB4-4B55-BA0B-1794B819B899}" type="datetime'''3''''''''''5''.''''''2''''''''''''''''''''''''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35.2</a:t>
            </a:fld>
            <a:endParaRPr lang="en-GB" sz="1000" dirty="0" smtClean="0">
              <a:sym typeface="+mn-lt"/>
            </a:endParaRPr>
          </a:p>
        </p:txBody>
      </p:sp>
      <p:sp>
        <p:nvSpPr>
          <p:cNvPr id="47" name="BodyText"/>
          <p:cNvSpPr>
            <a:spLocks noGrp="1"/>
          </p:cNvSpPr>
          <p:nvPr>
            <p:custDataLst>
              <p:tags r:id="rId12"/>
            </p:custDataLst>
          </p:nvPr>
        </p:nvSpPr>
        <p:spPr bwMode="auto">
          <a:xfrm>
            <a:off x="1860550" y="4476750"/>
            <a:ext cx="1109663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608CCC11-1D2F-4854-8C8A-8F7B783FE69A}" type="datetime'Livre'' (''pré''-f''''ixado'' ''e pó''s'' fix''''a''''d''o'')'">
              <a:rPr lang="en-GB" altLang="en-US" sz="120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Livre (pré-fixado e pós fixado)</a:t>
            </a:fld>
            <a:endParaRPr lang="en-GB" sz="1200" dirty="0" smtClean="0">
              <a:sym typeface="+mn-lt"/>
            </a:endParaRPr>
          </a:p>
        </p:txBody>
      </p:sp>
      <p:sp>
        <p:nvSpPr>
          <p:cNvPr id="72" name="BodyText"/>
          <p:cNvSpPr>
            <a:spLocks noGrp="1"/>
          </p:cNvSpPr>
          <p:nvPr>
            <p:custDataLst>
              <p:tags r:id="rId13"/>
            </p:custDataLst>
          </p:nvPr>
        </p:nvSpPr>
        <p:spPr bwMode="gray">
          <a:xfrm>
            <a:off x="3411538" y="3675063"/>
            <a:ext cx="225425" cy="152400"/>
          </a:xfrm>
          <a:prstGeom prst="rect">
            <a:avLst/>
          </a:prstGeom>
          <a:solidFill>
            <a:srgbClr val="9DE0ED"/>
          </a:solidFill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5E462B7B-C784-4EBD-ACC5-3762B49737FF}" type="datetime'''''''''''0''''''.''''''''''''''''''''''''''''''''''8'''''''">
              <a:rPr lang="en-GB" altLang="en-US" sz="100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0.8</a:t>
            </a:fld>
            <a:endParaRPr lang="en-GB" sz="1000" dirty="0" smtClean="0">
              <a:sym typeface="+mn-lt"/>
            </a:endParaRPr>
          </a:p>
        </p:txBody>
      </p:sp>
      <p:sp>
        <p:nvSpPr>
          <p:cNvPr id="12" name="Rectangle 11"/>
          <p:cNvSpPr/>
          <p:nvPr>
            <p:custDataLst>
              <p:tags r:id="rId14"/>
            </p:custDataLst>
          </p:nvPr>
        </p:nvSpPr>
        <p:spPr bwMode="auto">
          <a:xfrm>
            <a:off x="512763" y="5607050"/>
            <a:ext cx="214313" cy="160338"/>
          </a:xfrm>
          <a:prstGeom prst="rect">
            <a:avLst/>
          </a:prstGeom>
          <a:solidFill>
            <a:srgbClr val="9DE0ED"/>
          </a:solidFill>
          <a:ln w="95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GB" sz="1000" kern="0" dirty="0" err="1" smtClean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>
            <p:custDataLst>
              <p:tags r:id="rId15"/>
            </p:custDataLst>
          </p:nvPr>
        </p:nvSpPr>
        <p:spPr bwMode="auto">
          <a:xfrm>
            <a:off x="512763" y="5840413"/>
            <a:ext cx="214313" cy="160338"/>
          </a:xfrm>
          <a:prstGeom prst="rect">
            <a:avLst/>
          </a:prstGeom>
          <a:solidFill>
            <a:srgbClr val="008AB3"/>
          </a:solidFill>
          <a:ln w="95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GB" sz="1000" kern="0" dirty="0" err="1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>
            <p:custDataLst>
              <p:tags r:id="rId16"/>
            </p:custDataLst>
          </p:nvPr>
        </p:nvSpPr>
        <p:spPr bwMode="auto">
          <a:xfrm>
            <a:off x="512763" y="4906963"/>
            <a:ext cx="214313" cy="160338"/>
          </a:xfrm>
          <a:prstGeom prst="rect">
            <a:avLst/>
          </a:prstGeom>
          <a:solidFill>
            <a:srgbClr val="ADC6D7"/>
          </a:solidFill>
          <a:ln w="95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GB" sz="1000" kern="0" dirty="0" err="1" smtClean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>
            <p:custDataLst>
              <p:tags r:id="rId17"/>
            </p:custDataLst>
          </p:nvPr>
        </p:nvSpPr>
        <p:spPr bwMode="auto">
          <a:xfrm>
            <a:off x="512763" y="5373688"/>
            <a:ext cx="214313" cy="160338"/>
          </a:xfrm>
          <a:prstGeom prst="rect">
            <a:avLst/>
          </a:prstGeom>
          <a:solidFill>
            <a:srgbClr val="606060"/>
          </a:solidFill>
          <a:ln w="95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GB" sz="1000" kern="0" dirty="0" err="1" smtClean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>
            <p:custDataLst>
              <p:tags r:id="rId18"/>
            </p:custDataLst>
          </p:nvPr>
        </p:nvSpPr>
        <p:spPr bwMode="auto">
          <a:xfrm>
            <a:off x="512763" y="5140325"/>
            <a:ext cx="214313" cy="160338"/>
          </a:xfrm>
          <a:prstGeom prst="rect">
            <a:avLst/>
          </a:prstGeom>
          <a:solidFill>
            <a:srgbClr val="BFBFBF"/>
          </a:solidFill>
          <a:ln w="95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GB" sz="1000" kern="0" dirty="0" err="1" smtClean="0">
              <a:solidFill>
                <a:schemeClr val="tx1"/>
              </a:solidFill>
            </a:endParaRPr>
          </a:p>
        </p:txBody>
      </p:sp>
      <p:sp>
        <p:nvSpPr>
          <p:cNvPr id="51" name="BodyText"/>
          <p:cNvSpPr>
            <a:spLocks noGrp="1"/>
          </p:cNvSpPr>
          <p:nvPr>
            <p:custDataLst>
              <p:tags r:id="rId19"/>
            </p:custDataLst>
          </p:nvPr>
        </p:nvSpPr>
        <p:spPr bwMode="auto">
          <a:xfrm>
            <a:off x="777875" y="5368925"/>
            <a:ext cx="26066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3284EAA7-B3A3-4C23-B6D2-378553E4EEB4}" type="datetime'C''''om''pulsó''rio + encarg''''''''os fi''scai''s ''e FGC'''">
              <a:rPr lang="en-GB" altLang="en-US" sz="120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Compulsório + encargos fiscais e FGC</a:t>
            </a:fld>
            <a:endParaRPr lang="en-GB" sz="1200" dirty="0" smtClean="0">
              <a:sym typeface="+mn-lt"/>
            </a:endParaRPr>
          </a:p>
        </p:txBody>
      </p:sp>
      <p:sp>
        <p:nvSpPr>
          <p:cNvPr id="56" name="BodyText"/>
          <p:cNvSpPr>
            <a:spLocks noGrp="1"/>
          </p:cNvSpPr>
          <p:nvPr>
            <p:custDataLst>
              <p:tags r:id="rId20"/>
            </p:custDataLst>
          </p:nvPr>
        </p:nvSpPr>
        <p:spPr bwMode="auto">
          <a:xfrm>
            <a:off x="777875" y="5835650"/>
            <a:ext cx="935038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1147B7A8-F1DD-4B82-A534-9CD00B3E23DE}" type="datetime'I''n''''''ad''''i''''''''m''''plê''n''''''c''''''''''i''''''a'">
              <a:rPr lang="en-GB" altLang="en-US" sz="120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Inadimplência</a:t>
            </a:fld>
            <a:endParaRPr lang="en-GB" sz="1200" dirty="0" smtClean="0">
              <a:sym typeface="+mn-lt"/>
            </a:endParaRPr>
          </a:p>
        </p:txBody>
      </p:sp>
      <p:sp>
        <p:nvSpPr>
          <p:cNvPr id="50" name="BodyText"/>
          <p:cNvSpPr>
            <a:spLocks noGrp="1"/>
          </p:cNvSpPr>
          <p:nvPr>
            <p:custDataLst>
              <p:tags r:id="rId21"/>
            </p:custDataLst>
          </p:nvPr>
        </p:nvSpPr>
        <p:spPr bwMode="auto">
          <a:xfrm>
            <a:off x="777875" y="5135563"/>
            <a:ext cx="1966913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AFA53B37-3512-44B4-94FD-EE438C4EEF41}" type="datetime'I''mp''''os''t''os di''''reto''s ''(''''''CS''L''''''L + IR)'">
              <a:rPr lang="en-GB" altLang="en-US" sz="120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Impostos diretos (CSLL + IR)</a:t>
            </a:fld>
            <a:endParaRPr lang="en-GB" sz="1200" dirty="0" smtClean="0">
              <a:sym typeface="+mn-lt"/>
            </a:endParaRPr>
          </a:p>
        </p:txBody>
      </p:sp>
      <p:sp>
        <p:nvSpPr>
          <p:cNvPr id="49" name="BodyText"/>
          <p:cNvSpPr>
            <a:spLocks noGrp="1"/>
          </p:cNvSpPr>
          <p:nvPr>
            <p:custDataLst>
              <p:tags r:id="rId22"/>
            </p:custDataLst>
          </p:nvPr>
        </p:nvSpPr>
        <p:spPr bwMode="auto">
          <a:xfrm>
            <a:off x="777875" y="4902200"/>
            <a:ext cx="1047750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DD852C7B-E6B1-44E0-873F-3A4BC267355F}" type="datetime'''L''''''''''u''cr''o''''''''''s e'' ''''''''out''r''os'''''">
              <a:rPr lang="en-GB" altLang="en-US" sz="120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Lucros e outros</a:t>
            </a:fld>
            <a:endParaRPr lang="en-GB" sz="1200" dirty="0" smtClean="0">
              <a:sym typeface="+mn-lt"/>
            </a:endParaRPr>
          </a:p>
        </p:txBody>
      </p:sp>
      <p:sp>
        <p:nvSpPr>
          <p:cNvPr id="55" name="BodyText"/>
          <p:cNvSpPr>
            <a:spLocks noGrp="1"/>
          </p:cNvSpPr>
          <p:nvPr>
            <p:custDataLst>
              <p:tags r:id="rId23"/>
            </p:custDataLst>
          </p:nvPr>
        </p:nvSpPr>
        <p:spPr bwMode="auto">
          <a:xfrm>
            <a:off x="777875" y="5602288"/>
            <a:ext cx="139382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D2EF0297-4E9A-4E7B-8DAD-6C4CC012072D}" type="datetime'Cus''''t''''''''o A''''dm''i''n''''''''is''''t''''r''''ativo'">
              <a:rPr lang="en-GB" altLang="en-US" sz="120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Custo Administrativo</a:t>
            </a:fld>
            <a:endParaRPr lang="en-GB" sz="1200" dirty="0" smtClean="0">
              <a:sym typeface="+mn-lt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48101335"/>
              </p:ext>
            </p:extLst>
          </p:nvPr>
        </p:nvGraphicFramePr>
        <p:xfrm>
          <a:off x="6467980" y="3212109"/>
          <a:ext cx="2666689" cy="1554480"/>
        </p:xfrm>
        <a:graphic>
          <a:graphicData uri="http://schemas.openxmlformats.org/drawingml/2006/table">
            <a:tbl>
              <a:tblPr firstRow="1" bandRow="1">
                <a:tableStyleId>{839DD9DD-9E6C-4910-8AC0-68ADFF6A6AFC}</a:tableStyleId>
              </a:tblPr>
              <a:tblGrid>
                <a:gridCol w="1203649"/>
                <a:gridCol w="731520"/>
                <a:gridCol w="731520"/>
              </a:tblGrid>
              <a:tr h="0">
                <a:tc gridSpan="3">
                  <a:txBody>
                    <a:bodyPr/>
                    <a:lstStyle/>
                    <a:p>
                      <a:r>
                        <a:rPr lang="pt-BR" i="1" dirty="0" smtClean="0">
                          <a:solidFill>
                            <a:schemeClr val="accent1"/>
                          </a:solidFill>
                        </a:rPr>
                        <a:t>Spread</a:t>
                      </a:r>
                      <a:r>
                        <a:rPr lang="pt-BR" dirty="0" smtClean="0">
                          <a:solidFill>
                            <a:schemeClr val="accent1"/>
                          </a:solidFill>
                        </a:rPr>
                        <a:t> de</a:t>
                      </a:r>
                      <a:r>
                        <a:rPr lang="pt-BR" baseline="0" dirty="0" smtClean="0">
                          <a:solidFill>
                            <a:schemeClr val="accent1"/>
                          </a:solidFill>
                        </a:rPr>
                        <a:t> operações de crédito</a:t>
                      </a:r>
                    </a:p>
                    <a:p>
                      <a:r>
                        <a:rPr lang="pt-BR" b="0" baseline="0" dirty="0" smtClean="0">
                          <a:solidFill>
                            <a:schemeClr val="accent1"/>
                          </a:solidFill>
                        </a:rPr>
                        <a:t>Mai/17, em </a:t>
                      </a:r>
                      <a:r>
                        <a:rPr lang="pt-BR" b="0" baseline="0" dirty="0" err="1" smtClean="0">
                          <a:solidFill>
                            <a:schemeClr val="accent1"/>
                          </a:solidFill>
                        </a:rPr>
                        <a:t>p.p</a:t>
                      </a:r>
                      <a:r>
                        <a:rPr lang="pt-BR" b="0" baseline="0" dirty="0" smtClean="0">
                          <a:solidFill>
                            <a:schemeClr val="accent1"/>
                          </a:solidFill>
                        </a:rPr>
                        <a:t>.</a:t>
                      </a:r>
                      <a:endParaRPr lang="en-GB" b="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PF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PJ</a:t>
                      </a:r>
                      <a:endParaRPr lang="en-GB" b="1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pt-BR" b="1" dirty="0" smtClean="0"/>
                        <a:t>Crédito total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28,8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11,1</a:t>
                      </a:r>
                      <a:endParaRPr lang="en-GB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pt-BR" b="1" dirty="0" smtClean="0"/>
                        <a:t>Livre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53,5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16,5</a:t>
                      </a:r>
                      <a:endParaRPr lang="en-GB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pt-BR" b="1" dirty="0" smtClean="0"/>
                        <a:t>Direcionado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3,9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4,8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ounded Rectangle 19"/>
          <p:cNvSpPr/>
          <p:nvPr/>
        </p:nvSpPr>
        <p:spPr>
          <a:xfrm>
            <a:off x="4956417" y="3823612"/>
            <a:ext cx="1054359" cy="89651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r>
              <a:rPr lang="pt-BR" sz="1400" b="1" i="1" kern="0" dirty="0" smtClean="0">
                <a:solidFill>
                  <a:schemeClr val="tx1"/>
                </a:solidFill>
              </a:rPr>
              <a:t>Spread </a:t>
            </a:r>
            <a:r>
              <a:rPr lang="pt-BR" sz="1400" b="1" kern="0" dirty="0" smtClean="0">
                <a:solidFill>
                  <a:schemeClr val="tx1"/>
                </a:solidFill>
              </a:rPr>
              <a:t>atual é de 21,1 </a:t>
            </a:r>
            <a:r>
              <a:rPr lang="pt-BR" sz="1400" b="1" kern="0" dirty="0" err="1" smtClean="0">
                <a:solidFill>
                  <a:schemeClr val="tx1"/>
                </a:solidFill>
              </a:rPr>
              <a:t>p.p</a:t>
            </a:r>
            <a:r>
              <a:rPr lang="pt-BR" sz="1400" b="1" kern="0" dirty="0" smtClean="0">
                <a:solidFill>
                  <a:schemeClr val="tx1"/>
                </a:solidFill>
              </a:rPr>
              <a:t>.</a:t>
            </a:r>
            <a:endParaRPr lang="en-GB" sz="1400" b="1" kern="0" dirty="0" err="1" smtClean="0">
              <a:solidFill>
                <a:schemeClr val="tx1"/>
              </a:solidFill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6143527" y="4136932"/>
            <a:ext cx="142082" cy="269876"/>
          </a:xfrm>
          <a:custGeom>
            <a:avLst/>
            <a:gdLst/>
            <a:ahLst/>
            <a:cxnLst/>
            <a:rect l="0" t="0" r="0" b="0"/>
            <a:pathLst>
              <a:path w="142082" h="269876">
                <a:moveTo>
                  <a:pt x="0" y="0"/>
                </a:moveTo>
                <a:lnTo>
                  <a:pt x="0" y="66675"/>
                </a:lnTo>
                <a:lnTo>
                  <a:pt x="69056" y="134938"/>
                </a:lnTo>
                <a:lnTo>
                  <a:pt x="0" y="206375"/>
                </a:lnTo>
                <a:lnTo>
                  <a:pt x="0" y="269875"/>
                </a:lnTo>
                <a:lnTo>
                  <a:pt x="142081" y="134938"/>
                </a:lnTo>
                <a:close/>
              </a:path>
            </a:pathLst>
          </a:custGeom>
          <a:solidFill>
            <a:schemeClr val="accent3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accent3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GB" sz="1000" kern="0" dirty="0" err="1" smtClean="0">
              <a:solidFill>
                <a:schemeClr val="tx1"/>
              </a:solidFill>
            </a:endParaRPr>
          </a:p>
        </p:txBody>
      </p:sp>
      <p:sp>
        <p:nvSpPr>
          <p:cNvPr id="82" name="Freeform 501"/>
          <p:cNvSpPr>
            <a:spLocks noEditPoints="1"/>
          </p:cNvSpPr>
          <p:nvPr/>
        </p:nvSpPr>
        <p:spPr bwMode="auto">
          <a:xfrm>
            <a:off x="7567258" y="4439785"/>
            <a:ext cx="1606614" cy="392727"/>
          </a:xfrm>
          <a:custGeom>
            <a:avLst/>
            <a:gdLst>
              <a:gd name="T0" fmla="*/ 450 w 500"/>
              <a:gd name="T1" fmla="*/ 71 h 305"/>
              <a:gd name="T2" fmla="*/ 422 w 500"/>
              <a:gd name="T3" fmla="*/ 60 h 305"/>
              <a:gd name="T4" fmla="*/ 366 w 500"/>
              <a:gd name="T5" fmla="*/ 54 h 305"/>
              <a:gd name="T6" fmla="*/ 299 w 500"/>
              <a:gd name="T7" fmla="*/ 46 h 305"/>
              <a:gd name="T8" fmla="*/ 265 w 500"/>
              <a:gd name="T9" fmla="*/ 53 h 305"/>
              <a:gd name="T10" fmla="*/ 264 w 500"/>
              <a:gd name="T11" fmla="*/ 53 h 305"/>
              <a:gd name="T12" fmla="*/ 265 w 500"/>
              <a:gd name="T13" fmla="*/ 51 h 305"/>
              <a:gd name="T14" fmla="*/ 265 w 500"/>
              <a:gd name="T15" fmla="*/ 51 h 305"/>
              <a:gd name="T16" fmla="*/ 264 w 500"/>
              <a:gd name="T17" fmla="*/ 51 h 305"/>
              <a:gd name="T18" fmla="*/ 265 w 500"/>
              <a:gd name="T19" fmla="*/ 58 h 305"/>
              <a:gd name="T20" fmla="*/ 263 w 500"/>
              <a:gd name="T21" fmla="*/ 51 h 305"/>
              <a:gd name="T22" fmla="*/ 262 w 500"/>
              <a:gd name="T23" fmla="*/ 53 h 305"/>
              <a:gd name="T24" fmla="*/ 262 w 500"/>
              <a:gd name="T25" fmla="*/ 56 h 305"/>
              <a:gd name="T26" fmla="*/ 262 w 500"/>
              <a:gd name="T27" fmla="*/ 58 h 305"/>
              <a:gd name="T28" fmla="*/ 339 w 500"/>
              <a:gd name="T29" fmla="*/ 54 h 305"/>
              <a:gd name="T30" fmla="*/ 264 w 500"/>
              <a:gd name="T31" fmla="*/ 56 h 305"/>
              <a:gd name="T32" fmla="*/ 263 w 500"/>
              <a:gd name="T33" fmla="*/ 56 h 305"/>
              <a:gd name="T34" fmla="*/ 260 w 500"/>
              <a:gd name="T35" fmla="*/ 52 h 305"/>
              <a:gd name="T36" fmla="*/ 263 w 500"/>
              <a:gd name="T37" fmla="*/ 52 h 305"/>
              <a:gd name="T38" fmla="*/ 494 w 500"/>
              <a:gd name="T39" fmla="*/ 169 h 305"/>
              <a:gd name="T40" fmla="*/ 465 w 500"/>
              <a:gd name="T41" fmla="*/ 217 h 305"/>
              <a:gd name="T42" fmla="*/ 167 w 500"/>
              <a:gd name="T43" fmla="*/ 304 h 305"/>
              <a:gd name="T44" fmla="*/ 2 w 500"/>
              <a:gd name="T45" fmla="*/ 232 h 305"/>
              <a:gd name="T46" fmla="*/ 61 w 500"/>
              <a:gd name="T47" fmla="*/ 102 h 305"/>
              <a:gd name="T48" fmla="*/ 180 w 500"/>
              <a:gd name="T49" fmla="*/ 28 h 305"/>
              <a:gd name="T50" fmla="*/ 304 w 500"/>
              <a:gd name="T51" fmla="*/ 1 h 305"/>
              <a:gd name="T52" fmla="*/ 398 w 500"/>
              <a:gd name="T53" fmla="*/ 6 h 305"/>
              <a:gd name="T54" fmla="*/ 416 w 500"/>
              <a:gd name="T55" fmla="*/ 12 h 305"/>
              <a:gd name="T56" fmla="*/ 424 w 500"/>
              <a:gd name="T57" fmla="*/ 14 h 305"/>
              <a:gd name="T58" fmla="*/ 431 w 500"/>
              <a:gd name="T59" fmla="*/ 19 h 305"/>
              <a:gd name="T60" fmla="*/ 431 w 500"/>
              <a:gd name="T61" fmla="*/ 26 h 305"/>
              <a:gd name="T62" fmla="*/ 423 w 500"/>
              <a:gd name="T63" fmla="*/ 32 h 305"/>
              <a:gd name="T64" fmla="*/ 416 w 500"/>
              <a:gd name="T65" fmla="*/ 31 h 305"/>
              <a:gd name="T66" fmla="*/ 411 w 500"/>
              <a:gd name="T67" fmla="*/ 27 h 305"/>
              <a:gd name="T68" fmla="*/ 383 w 500"/>
              <a:gd name="T69" fmla="*/ 20 h 305"/>
              <a:gd name="T70" fmla="*/ 196 w 500"/>
              <a:gd name="T71" fmla="*/ 38 h 305"/>
              <a:gd name="T72" fmla="*/ 59 w 500"/>
              <a:gd name="T73" fmla="*/ 125 h 305"/>
              <a:gd name="T74" fmla="*/ 51 w 500"/>
              <a:gd name="T75" fmla="*/ 267 h 305"/>
              <a:gd name="T76" fmla="*/ 251 w 500"/>
              <a:gd name="T77" fmla="*/ 289 h 305"/>
              <a:gd name="T78" fmla="*/ 456 w 500"/>
              <a:gd name="T79" fmla="*/ 207 h 305"/>
              <a:gd name="T80" fmla="*/ 487 w 500"/>
              <a:gd name="T81" fmla="*/ 146 h 305"/>
              <a:gd name="T82" fmla="*/ 462 w 500"/>
              <a:gd name="T83" fmla="*/ 91 h 305"/>
              <a:gd name="T84" fmla="*/ 402 w 500"/>
              <a:gd name="T85" fmla="*/ 64 h 305"/>
              <a:gd name="T86" fmla="*/ 367 w 500"/>
              <a:gd name="T87" fmla="*/ 55 h 305"/>
              <a:gd name="T88" fmla="*/ 262 w 500"/>
              <a:gd name="T89" fmla="*/ 58 h 305"/>
              <a:gd name="T90" fmla="*/ 330 w 500"/>
              <a:gd name="T91" fmla="*/ 51 h 305"/>
              <a:gd name="T92" fmla="*/ 418 w 500"/>
              <a:gd name="T93" fmla="*/ 66 h 305"/>
              <a:gd name="T94" fmla="*/ 338 w 500"/>
              <a:gd name="T95" fmla="*/ 47 h 305"/>
              <a:gd name="T96" fmla="*/ 375 w 500"/>
              <a:gd name="T97" fmla="*/ 51 h 305"/>
              <a:gd name="T98" fmla="*/ 369 w 500"/>
              <a:gd name="T99" fmla="*/ 49 h 305"/>
              <a:gd name="T100" fmla="*/ 320 w 500"/>
              <a:gd name="T101" fmla="*/ 45 h 305"/>
              <a:gd name="T102" fmla="*/ 321 w 500"/>
              <a:gd name="T103" fmla="*/ 44 h 305"/>
              <a:gd name="T104" fmla="*/ 307 w 500"/>
              <a:gd name="T105" fmla="*/ 44 h 305"/>
              <a:gd name="T106" fmla="*/ 360 w 500"/>
              <a:gd name="T107" fmla="*/ 45 h 305"/>
              <a:gd name="T108" fmla="*/ 424 w 500"/>
              <a:gd name="T109" fmla="*/ 61 h 305"/>
              <a:gd name="T110" fmla="*/ 480 w 500"/>
              <a:gd name="T111" fmla="*/ 91 h 305"/>
              <a:gd name="T112" fmla="*/ 500 w 500"/>
              <a:gd name="T113" fmla="*/ 148 h 305"/>
              <a:gd name="T114" fmla="*/ 366 w 500"/>
              <a:gd name="T115" fmla="*/ 47 h 305"/>
              <a:gd name="T116" fmla="*/ 391 w 500"/>
              <a:gd name="T117" fmla="*/ 61 h 3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500" h="305">
                <a:moveTo>
                  <a:pt x="484" y="124"/>
                </a:moveTo>
                <a:cubicBezTo>
                  <a:pt x="485" y="125"/>
                  <a:pt x="485" y="127"/>
                  <a:pt x="485" y="128"/>
                </a:cubicBezTo>
                <a:lnTo>
                  <a:pt x="484" y="124"/>
                </a:lnTo>
                <a:close/>
                <a:moveTo>
                  <a:pt x="450" y="71"/>
                </a:moveTo>
                <a:cubicBezTo>
                  <a:pt x="449" y="70"/>
                  <a:pt x="448" y="69"/>
                  <a:pt x="445" y="68"/>
                </a:cubicBezTo>
                <a:cubicBezTo>
                  <a:pt x="445" y="68"/>
                  <a:pt x="449" y="70"/>
                  <a:pt x="450" y="71"/>
                </a:cubicBezTo>
                <a:close/>
                <a:moveTo>
                  <a:pt x="438" y="65"/>
                </a:moveTo>
                <a:cubicBezTo>
                  <a:pt x="440" y="66"/>
                  <a:pt x="443" y="67"/>
                  <a:pt x="443" y="67"/>
                </a:cubicBezTo>
                <a:cubicBezTo>
                  <a:pt x="442" y="67"/>
                  <a:pt x="438" y="65"/>
                  <a:pt x="438" y="65"/>
                </a:cubicBezTo>
                <a:close/>
                <a:moveTo>
                  <a:pt x="422" y="60"/>
                </a:moveTo>
                <a:cubicBezTo>
                  <a:pt x="420" y="60"/>
                  <a:pt x="417" y="58"/>
                  <a:pt x="417" y="58"/>
                </a:cubicBezTo>
                <a:cubicBezTo>
                  <a:pt x="418" y="59"/>
                  <a:pt x="421" y="60"/>
                  <a:pt x="422" y="60"/>
                </a:cubicBezTo>
                <a:close/>
                <a:moveTo>
                  <a:pt x="413" y="55"/>
                </a:moveTo>
                <a:cubicBezTo>
                  <a:pt x="410" y="54"/>
                  <a:pt x="405" y="52"/>
                  <a:pt x="404" y="52"/>
                </a:cubicBezTo>
                <a:cubicBezTo>
                  <a:pt x="408" y="53"/>
                  <a:pt x="411" y="54"/>
                  <a:pt x="413" y="55"/>
                </a:cubicBezTo>
                <a:close/>
                <a:moveTo>
                  <a:pt x="366" y="54"/>
                </a:moveTo>
                <a:cubicBezTo>
                  <a:pt x="370" y="55"/>
                  <a:pt x="379" y="56"/>
                  <a:pt x="384" y="57"/>
                </a:cubicBezTo>
                <a:cubicBezTo>
                  <a:pt x="379" y="56"/>
                  <a:pt x="372" y="55"/>
                  <a:pt x="366" y="54"/>
                </a:cubicBezTo>
                <a:close/>
                <a:moveTo>
                  <a:pt x="366" y="49"/>
                </a:moveTo>
                <a:cubicBezTo>
                  <a:pt x="361" y="48"/>
                  <a:pt x="361" y="48"/>
                  <a:pt x="361" y="48"/>
                </a:cubicBezTo>
                <a:cubicBezTo>
                  <a:pt x="359" y="48"/>
                  <a:pt x="347" y="47"/>
                  <a:pt x="348" y="47"/>
                </a:cubicBezTo>
                <a:cubicBezTo>
                  <a:pt x="356" y="47"/>
                  <a:pt x="366" y="49"/>
                  <a:pt x="372" y="50"/>
                </a:cubicBezTo>
                <a:cubicBezTo>
                  <a:pt x="370" y="50"/>
                  <a:pt x="368" y="50"/>
                  <a:pt x="366" y="49"/>
                </a:cubicBezTo>
                <a:close/>
                <a:moveTo>
                  <a:pt x="299" y="46"/>
                </a:moveTo>
                <a:cubicBezTo>
                  <a:pt x="296" y="46"/>
                  <a:pt x="296" y="46"/>
                  <a:pt x="296" y="46"/>
                </a:cubicBezTo>
                <a:cubicBezTo>
                  <a:pt x="296" y="47"/>
                  <a:pt x="296" y="47"/>
                  <a:pt x="297" y="47"/>
                </a:cubicBezTo>
                <a:cubicBezTo>
                  <a:pt x="299" y="46"/>
                  <a:pt x="299" y="46"/>
                  <a:pt x="299" y="46"/>
                </a:cubicBezTo>
                <a:close/>
                <a:moveTo>
                  <a:pt x="264" y="53"/>
                </a:move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cubicBezTo>
                  <a:pt x="269" y="52"/>
                  <a:pt x="269" y="52"/>
                  <a:pt x="269" y="52"/>
                </a:cubicBezTo>
                <a:lnTo>
                  <a:pt x="264" y="53"/>
                </a:lnTo>
                <a:close/>
                <a:moveTo>
                  <a:pt x="264" y="53"/>
                </a:move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3" y="53"/>
                  <a:pt x="264" y="53"/>
                  <a:pt x="264" y="53"/>
                </a:cubicBezTo>
                <a:close/>
                <a:moveTo>
                  <a:pt x="264" y="53"/>
                </a:move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lose/>
                <a:moveTo>
                  <a:pt x="265" y="51"/>
                </a:moveTo>
                <a:cubicBezTo>
                  <a:pt x="264" y="51"/>
                  <a:pt x="264" y="51"/>
                  <a:pt x="264" y="51"/>
                </a:cubicBezTo>
                <a:cubicBezTo>
                  <a:pt x="264" y="51"/>
                  <a:pt x="264" y="51"/>
                  <a:pt x="264" y="51"/>
                </a:cubicBezTo>
                <a:cubicBezTo>
                  <a:pt x="264" y="51"/>
                  <a:pt x="264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0"/>
                </a:cubicBezTo>
                <a:cubicBezTo>
                  <a:pt x="265" y="51"/>
                  <a:pt x="265" y="51"/>
                  <a:pt x="265" y="51"/>
                </a:cubicBezTo>
                <a:close/>
                <a:moveTo>
                  <a:pt x="265" y="57"/>
                </a:moveTo>
                <a:cubicBezTo>
                  <a:pt x="265" y="57"/>
                  <a:pt x="265" y="57"/>
                  <a:pt x="265" y="57"/>
                </a:cubicBezTo>
                <a:cubicBezTo>
                  <a:pt x="265" y="57"/>
                  <a:pt x="265" y="57"/>
                  <a:pt x="265" y="57"/>
                </a:cubicBezTo>
                <a:close/>
                <a:moveTo>
                  <a:pt x="264" y="51"/>
                </a:moveTo>
                <a:cubicBezTo>
                  <a:pt x="264" y="51"/>
                  <a:pt x="264" y="52"/>
                  <a:pt x="264" y="52"/>
                </a:cubicBezTo>
                <a:cubicBezTo>
                  <a:pt x="264" y="52"/>
                  <a:pt x="264" y="52"/>
                  <a:pt x="264" y="51"/>
                </a:cubicBezTo>
                <a:close/>
                <a:moveTo>
                  <a:pt x="264" y="51"/>
                </a:moveTo>
                <a:cubicBezTo>
                  <a:pt x="264" y="51"/>
                  <a:pt x="264" y="51"/>
                  <a:pt x="264" y="51"/>
                </a:cubicBezTo>
                <a:cubicBezTo>
                  <a:pt x="264" y="51"/>
                  <a:pt x="264" y="51"/>
                  <a:pt x="264" y="51"/>
                </a:cubicBezTo>
                <a:close/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lose/>
                <a:moveTo>
                  <a:pt x="265" y="57"/>
                </a:move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5" y="57"/>
                  <a:pt x="265" y="57"/>
                </a:cubicBezTo>
                <a:close/>
                <a:moveTo>
                  <a:pt x="263" y="51"/>
                </a:moveTo>
                <a:cubicBezTo>
                  <a:pt x="263" y="51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lose/>
                <a:moveTo>
                  <a:pt x="263" y="54"/>
                </a:moveTo>
                <a:cubicBezTo>
                  <a:pt x="263" y="54"/>
                  <a:pt x="263" y="53"/>
                  <a:pt x="263" y="53"/>
                </a:cubicBezTo>
                <a:cubicBezTo>
                  <a:pt x="263" y="53"/>
                  <a:pt x="263" y="53"/>
                  <a:pt x="263" y="54"/>
                </a:cubicBezTo>
                <a:close/>
                <a:moveTo>
                  <a:pt x="262" y="53"/>
                </a:move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2" y="53"/>
                  <a:pt x="262" y="53"/>
                </a:cubicBezTo>
                <a:close/>
                <a:moveTo>
                  <a:pt x="262" y="53"/>
                </a:moveTo>
                <a:cubicBezTo>
                  <a:pt x="262" y="52"/>
                  <a:pt x="262" y="53"/>
                  <a:pt x="262" y="53"/>
                </a:cubicBezTo>
                <a:cubicBezTo>
                  <a:pt x="262" y="53"/>
                  <a:pt x="262" y="52"/>
                  <a:pt x="262" y="52"/>
                </a:cubicBezTo>
                <a:cubicBezTo>
                  <a:pt x="262" y="53"/>
                  <a:pt x="262" y="53"/>
                  <a:pt x="262" y="53"/>
                </a:cubicBezTo>
                <a:close/>
                <a:moveTo>
                  <a:pt x="262" y="56"/>
                </a:moveTo>
                <a:cubicBezTo>
                  <a:pt x="263" y="56"/>
                  <a:pt x="262" y="56"/>
                  <a:pt x="262" y="56"/>
                </a:cubicBezTo>
                <a:close/>
                <a:moveTo>
                  <a:pt x="261" y="58"/>
                </a:moveTo>
                <a:cubicBezTo>
                  <a:pt x="262" y="58"/>
                  <a:pt x="262" y="58"/>
                  <a:pt x="262" y="58"/>
                </a:cubicBezTo>
                <a:cubicBezTo>
                  <a:pt x="262" y="58"/>
                  <a:pt x="261" y="58"/>
                  <a:pt x="261" y="58"/>
                </a:cubicBezTo>
                <a:close/>
                <a:moveTo>
                  <a:pt x="262" y="58"/>
                </a:moveTo>
                <a:cubicBezTo>
                  <a:pt x="262" y="58"/>
                  <a:pt x="262" y="58"/>
                  <a:pt x="262" y="58"/>
                </a:cubicBezTo>
                <a:cubicBezTo>
                  <a:pt x="262" y="59"/>
                  <a:pt x="262" y="59"/>
                  <a:pt x="262" y="58"/>
                </a:cubicBezTo>
                <a:close/>
                <a:moveTo>
                  <a:pt x="262" y="61"/>
                </a:moveTo>
                <a:cubicBezTo>
                  <a:pt x="262" y="61"/>
                  <a:pt x="262" y="61"/>
                  <a:pt x="262" y="61"/>
                </a:cubicBezTo>
                <a:cubicBezTo>
                  <a:pt x="262" y="61"/>
                  <a:pt x="262" y="61"/>
                  <a:pt x="262" y="61"/>
                </a:cubicBezTo>
                <a:close/>
                <a:moveTo>
                  <a:pt x="261" y="61"/>
                </a:moveTo>
                <a:cubicBezTo>
                  <a:pt x="260" y="61"/>
                  <a:pt x="260" y="61"/>
                  <a:pt x="261" y="61"/>
                </a:cubicBezTo>
                <a:close/>
                <a:moveTo>
                  <a:pt x="339" y="54"/>
                </a:moveTo>
                <a:cubicBezTo>
                  <a:pt x="334" y="54"/>
                  <a:pt x="330" y="54"/>
                  <a:pt x="326" y="54"/>
                </a:cubicBezTo>
                <a:cubicBezTo>
                  <a:pt x="329" y="54"/>
                  <a:pt x="333" y="54"/>
                  <a:pt x="336" y="54"/>
                </a:cubicBezTo>
                <a:cubicBezTo>
                  <a:pt x="336" y="54"/>
                  <a:pt x="338" y="54"/>
                  <a:pt x="339" y="54"/>
                </a:cubicBezTo>
                <a:close/>
                <a:moveTo>
                  <a:pt x="263" y="56"/>
                </a:move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5" y="56"/>
                  <a:pt x="265" y="56"/>
                </a:cubicBezTo>
                <a:cubicBezTo>
                  <a:pt x="265" y="56"/>
                  <a:pt x="265" y="56"/>
                  <a:pt x="265" y="56"/>
                </a:cubicBezTo>
                <a:cubicBezTo>
                  <a:pt x="265" y="56"/>
                  <a:pt x="265" y="56"/>
                  <a:pt x="265" y="56"/>
                </a:cubicBezTo>
                <a:cubicBezTo>
                  <a:pt x="265" y="56"/>
                  <a:pt x="265" y="56"/>
                  <a:pt x="265" y="56"/>
                </a:cubicBezTo>
                <a:cubicBezTo>
                  <a:pt x="265" y="56"/>
                  <a:pt x="265" y="56"/>
                  <a:pt x="265" y="55"/>
                </a:cubicBezTo>
                <a:cubicBezTo>
                  <a:pt x="265" y="56"/>
                  <a:pt x="264" y="56"/>
                  <a:pt x="263" y="56"/>
                </a:cubicBezTo>
                <a:close/>
                <a:moveTo>
                  <a:pt x="264" y="52"/>
                </a:move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3" y="52"/>
                  <a:pt x="263" y="52"/>
                </a:cubicBezTo>
                <a:cubicBezTo>
                  <a:pt x="263" y="52"/>
                  <a:pt x="264" y="52"/>
                  <a:pt x="264" y="52"/>
                </a:cubicBezTo>
                <a:close/>
                <a:moveTo>
                  <a:pt x="261" y="53"/>
                </a:moveTo>
                <a:cubicBezTo>
                  <a:pt x="261" y="52"/>
                  <a:pt x="261" y="52"/>
                  <a:pt x="260" y="52"/>
                </a:cubicBezTo>
                <a:cubicBezTo>
                  <a:pt x="260" y="53"/>
                  <a:pt x="259" y="53"/>
                  <a:pt x="259" y="53"/>
                </a:cubicBezTo>
                <a:cubicBezTo>
                  <a:pt x="259" y="53"/>
                  <a:pt x="260" y="53"/>
                  <a:pt x="260" y="53"/>
                </a:cubicBezTo>
                <a:cubicBezTo>
                  <a:pt x="260" y="53"/>
                  <a:pt x="260" y="53"/>
                  <a:pt x="260" y="53"/>
                </a:cubicBezTo>
                <a:cubicBezTo>
                  <a:pt x="261" y="53"/>
                  <a:pt x="261" y="53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ubicBezTo>
                  <a:pt x="262" y="52"/>
                  <a:pt x="263" y="52"/>
                  <a:pt x="263" y="52"/>
                </a:cubicBezTo>
                <a:cubicBezTo>
                  <a:pt x="262" y="52"/>
                  <a:pt x="262" y="52"/>
                  <a:pt x="261" y="53"/>
                </a:cubicBezTo>
                <a:close/>
                <a:moveTo>
                  <a:pt x="262" y="59"/>
                </a:moveTo>
                <a:cubicBezTo>
                  <a:pt x="262" y="59"/>
                  <a:pt x="262" y="59"/>
                  <a:pt x="262" y="59"/>
                </a:cubicBezTo>
                <a:cubicBezTo>
                  <a:pt x="262" y="59"/>
                  <a:pt x="262" y="59"/>
                  <a:pt x="262" y="59"/>
                </a:cubicBezTo>
                <a:close/>
                <a:moveTo>
                  <a:pt x="500" y="148"/>
                </a:moveTo>
                <a:cubicBezTo>
                  <a:pt x="498" y="158"/>
                  <a:pt x="496" y="166"/>
                  <a:pt x="494" y="169"/>
                </a:cubicBezTo>
                <a:cubicBezTo>
                  <a:pt x="493" y="172"/>
                  <a:pt x="495" y="168"/>
                  <a:pt x="494" y="170"/>
                </a:cubicBezTo>
                <a:cubicBezTo>
                  <a:pt x="493" y="174"/>
                  <a:pt x="490" y="181"/>
                  <a:pt x="488" y="184"/>
                </a:cubicBezTo>
                <a:cubicBezTo>
                  <a:pt x="486" y="189"/>
                  <a:pt x="483" y="194"/>
                  <a:pt x="480" y="199"/>
                </a:cubicBezTo>
                <a:cubicBezTo>
                  <a:pt x="478" y="202"/>
                  <a:pt x="477" y="204"/>
                  <a:pt x="475" y="206"/>
                </a:cubicBezTo>
                <a:cubicBezTo>
                  <a:pt x="470" y="212"/>
                  <a:pt x="470" y="212"/>
                  <a:pt x="470" y="212"/>
                </a:cubicBezTo>
                <a:cubicBezTo>
                  <a:pt x="469" y="214"/>
                  <a:pt x="466" y="216"/>
                  <a:pt x="465" y="217"/>
                </a:cubicBezTo>
                <a:cubicBezTo>
                  <a:pt x="462" y="221"/>
                  <a:pt x="456" y="228"/>
                  <a:pt x="452" y="232"/>
                </a:cubicBezTo>
                <a:cubicBezTo>
                  <a:pt x="438" y="245"/>
                  <a:pt x="422" y="256"/>
                  <a:pt x="405" y="264"/>
                </a:cubicBezTo>
                <a:cubicBezTo>
                  <a:pt x="387" y="272"/>
                  <a:pt x="369" y="278"/>
                  <a:pt x="351" y="284"/>
                </a:cubicBezTo>
                <a:cubicBezTo>
                  <a:pt x="314" y="295"/>
                  <a:pt x="277" y="301"/>
                  <a:pt x="239" y="304"/>
                </a:cubicBezTo>
                <a:cubicBezTo>
                  <a:pt x="221" y="305"/>
                  <a:pt x="200" y="305"/>
                  <a:pt x="183" y="305"/>
                </a:cubicBezTo>
                <a:cubicBezTo>
                  <a:pt x="177" y="304"/>
                  <a:pt x="172" y="304"/>
                  <a:pt x="167" y="304"/>
                </a:cubicBezTo>
                <a:cubicBezTo>
                  <a:pt x="155" y="303"/>
                  <a:pt x="142" y="302"/>
                  <a:pt x="129" y="301"/>
                </a:cubicBezTo>
                <a:cubicBezTo>
                  <a:pt x="116" y="299"/>
                  <a:pt x="103" y="298"/>
                  <a:pt x="93" y="296"/>
                </a:cubicBezTo>
                <a:cubicBezTo>
                  <a:pt x="77" y="292"/>
                  <a:pt x="61" y="288"/>
                  <a:pt x="45" y="280"/>
                </a:cubicBezTo>
                <a:cubicBezTo>
                  <a:pt x="38" y="277"/>
                  <a:pt x="32" y="273"/>
                  <a:pt x="27" y="269"/>
                </a:cubicBezTo>
                <a:cubicBezTo>
                  <a:pt x="24" y="268"/>
                  <a:pt x="22" y="266"/>
                  <a:pt x="20" y="264"/>
                </a:cubicBezTo>
                <a:cubicBezTo>
                  <a:pt x="11" y="256"/>
                  <a:pt x="4" y="244"/>
                  <a:pt x="2" y="232"/>
                </a:cubicBezTo>
                <a:cubicBezTo>
                  <a:pt x="1" y="225"/>
                  <a:pt x="0" y="219"/>
                  <a:pt x="0" y="213"/>
                </a:cubicBezTo>
                <a:cubicBezTo>
                  <a:pt x="0" y="203"/>
                  <a:pt x="2" y="191"/>
                  <a:pt x="6" y="180"/>
                </a:cubicBezTo>
                <a:cubicBezTo>
                  <a:pt x="10" y="169"/>
                  <a:pt x="16" y="158"/>
                  <a:pt x="22" y="148"/>
                </a:cubicBezTo>
                <a:cubicBezTo>
                  <a:pt x="25" y="143"/>
                  <a:pt x="29" y="139"/>
                  <a:pt x="32" y="134"/>
                </a:cubicBezTo>
                <a:cubicBezTo>
                  <a:pt x="34" y="132"/>
                  <a:pt x="36" y="130"/>
                  <a:pt x="38" y="127"/>
                </a:cubicBezTo>
                <a:cubicBezTo>
                  <a:pt x="44" y="119"/>
                  <a:pt x="54" y="109"/>
                  <a:pt x="61" y="102"/>
                </a:cubicBezTo>
                <a:cubicBezTo>
                  <a:pt x="65" y="98"/>
                  <a:pt x="69" y="95"/>
                  <a:pt x="74" y="91"/>
                </a:cubicBezTo>
                <a:cubicBezTo>
                  <a:pt x="83" y="83"/>
                  <a:pt x="92" y="76"/>
                  <a:pt x="100" y="70"/>
                </a:cubicBezTo>
                <a:cubicBezTo>
                  <a:pt x="111" y="62"/>
                  <a:pt x="128" y="52"/>
                  <a:pt x="143" y="45"/>
                </a:cubicBezTo>
                <a:cubicBezTo>
                  <a:pt x="144" y="44"/>
                  <a:pt x="144" y="44"/>
                  <a:pt x="144" y="44"/>
                </a:cubicBezTo>
                <a:cubicBezTo>
                  <a:pt x="155" y="39"/>
                  <a:pt x="166" y="33"/>
                  <a:pt x="177" y="29"/>
                </a:cubicBezTo>
                <a:cubicBezTo>
                  <a:pt x="179" y="29"/>
                  <a:pt x="179" y="29"/>
                  <a:pt x="180" y="28"/>
                </a:cubicBezTo>
                <a:cubicBezTo>
                  <a:pt x="194" y="23"/>
                  <a:pt x="194" y="23"/>
                  <a:pt x="194" y="23"/>
                </a:cubicBezTo>
                <a:cubicBezTo>
                  <a:pt x="215" y="16"/>
                  <a:pt x="231" y="12"/>
                  <a:pt x="249" y="9"/>
                </a:cubicBezTo>
                <a:cubicBezTo>
                  <a:pt x="259" y="6"/>
                  <a:pt x="271" y="5"/>
                  <a:pt x="281" y="3"/>
                </a:cubicBezTo>
                <a:cubicBezTo>
                  <a:pt x="284" y="3"/>
                  <a:pt x="287" y="2"/>
                  <a:pt x="290" y="2"/>
                </a:cubicBezTo>
                <a:cubicBezTo>
                  <a:pt x="293" y="2"/>
                  <a:pt x="295" y="2"/>
                  <a:pt x="297" y="1"/>
                </a:cubicBezTo>
                <a:cubicBezTo>
                  <a:pt x="304" y="1"/>
                  <a:pt x="304" y="1"/>
                  <a:pt x="304" y="1"/>
                </a:cubicBezTo>
                <a:cubicBezTo>
                  <a:pt x="307" y="1"/>
                  <a:pt x="311" y="0"/>
                  <a:pt x="314" y="0"/>
                </a:cubicBezTo>
                <a:cubicBezTo>
                  <a:pt x="318" y="0"/>
                  <a:pt x="321" y="0"/>
                  <a:pt x="324" y="0"/>
                </a:cubicBezTo>
                <a:cubicBezTo>
                  <a:pt x="327" y="0"/>
                  <a:pt x="331" y="0"/>
                  <a:pt x="334" y="0"/>
                </a:cubicBezTo>
                <a:cubicBezTo>
                  <a:pt x="343" y="0"/>
                  <a:pt x="351" y="0"/>
                  <a:pt x="361" y="1"/>
                </a:cubicBezTo>
                <a:cubicBezTo>
                  <a:pt x="368" y="2"/>
                  <a:pt x="376" y="2"/>
                  <a:pt x="384" y="4"/>
                </a:cubicBezTo>
                <a:cubicBezTo>
                  <a:pt x="389" y="4"/>
                  <a:pt x="394" y="5"/>
                  <a:pt x="398" y="6"/>
                </a:cubicBezTo>
                <a:cubicBezTo>
                  <a:pt x="400" y="7"/>
                  <a:pt x="403" y="8"/>
                  <a:pt x="405" y="8"/>
                </a:cubicBezTo>
                <a:cubicBezTo>
                  <a:pt x="408" y="9"/>
                  <a:pt x="410" y="10"/>
                  <a:pt x="413" y="11"/>
                </a:cubicBezTo>
                <a:cubicBezTo>
                  <a:pt x="415" y="11"/>
                  <a:pt x="415" y="11"/>
                  <a:pt x="415" y="11"/>
                </a:cubicBezTo>
                <a:cubicBezTo>
                  <a:pt x="415" y="11"/>
                  <a:pt x="415" y="11"/>
                  <a:pt x="415" y="11"/>
                </a:cubicBezTo>
                <a:cubicBezTo>
                  <a:pt x="415" y="11"/>
                  <a:pt x="415" y="11"/>
                  <a:pt x="415" y="11"/>
                </a:cubicBezTo>
                <a:cubicBezTo>
                  <a:pt x="416" y="11"/>
                  <a:pt x="416" y="11"/>
                  <a:pt x="416" y="12"/>
                </a:cubicBezTo>
                <a:cubicBezTo>
                  <a:pt x="417" y="12"/>
                  <a:pt x="419" y="13"/>
                  <a:pt x="420" y="12"/>
                </a:cubicBezTo>
                <a:cubicBezTo>
                  <a:pt x="420" y="12"/>
                  <a:pt x="420" y="12"/>
                  <a:pt x="420" y="12"/>
                </a:cubicBezTo>
                <a:cubicBezTo>
                  <a:pt x="421" y="12"/>
                  <a:pt x="421" y="12"/>
                  <a:pt x="421" y="12"/>
                </a:cubicBezTo>
                <a:cubicBezTo>
                  <a:pt x="421" y="13"/>
                  <a:pt x="422" y="13"/>
                  <a:pt x="423" y="13"/>
                </a:cubicBezTo>
                <a:cubicBezTo>
                  <a:pt x="423" y="13"/>
                  <a:pt x="423" y="13"/>
                  <a:pt x="423" y="13"/>
                </a:cubicBezTo>
                <a:cubicBezTo>
                  <a:pt x="424" y="13"/>
                  <a:pt x="424" y="14"/>
                  <a:pt x="424" y="14"/>
                </a:cubicBezTo>
                <a:cubicBezTo>
                  <a:pt x="425" y="14"/>
                  <a:pt x="425" y="14"/>
                  <a:pt x="425" y="14"/>
                </a:cubicBezTo>
                <a:cubicBezTo>
                  <a:pt x="426" y="14"/>
                  <a:pt x="426" y="14"/>
                  <a:pt x="426" y="15"/>
                </a:cubicBezTo>
                <a:cubicBezTo>
                  <a:pt x="426" y="15"/>
                  <a:pt x="426" y="15"/>
                  <a:pt x="426" y="15"/>
                </a:cubicBezTo>
                <a:cubicBezTo>
                  <a:pt x="426" y="15"/>
                  <a:pt x="427" y="16"/>
                  <a:pt x="428" y="16"/>
                </a:cubicBezTo>
                <a:cubicBezTo>
                  <a:pt x="428" y="17"/>
                  <a:pt x="429" y="17"/>
                  <a:pt x="429" y="17"/>
                </a:cubicBezTo>
                <a:cubicBezTo>
                  <a:pt x="430" y="17"/>
                  <a:pt x="430" y="19"/>
                  <a:pt x="431" y="19"/>
                </a:cubicBezTo>
                <a:cubicBezTo>
                  <a:pt x="430" y="20"/>
                  <a:pt x="431" y="20"/>
                  <a:pt x="431" y="20"/>
                </a:cubicBezTo>
                <a:cubicBezTo>
                  <a:pt x="431" y="20"/>
                  <a:pt x="431" y="21"/>
                  <a:pt x="431" y="21"/>
                </a:cubicBezTo>
                <a:cubicBezTo>
                  <a:pt x="431" y="21"/>
                  <a:pt x="431" y="22"/>
                  <a:pt x="431" y="22"/>
                </a:cubicBezTo>
                <a:cubicBezTo>
                  <a:pt x="431" y="22"/>
                  <a:pt x="431" y="23"/>
                  <a:pt x="431" y="23"/>
                </a:cubicBezTo>
                <a:cubicBezTo>
                  <a:pt x="431" y="23"/>
                  <a:pt x="432" y="24"/>
                  <a:pt x="432" y="24"/>
                </a:cubicBezTo>
                <a:cubicBezTo>
                  <a:pt x="432" y="25"/>
                  <a:pt x="431" y="25"/>
                  <a:pt x="431" y="26"/>
                </a:cubicBezTo>
                <a:cubicBezTo>
                  <a:pt x="431" y="27"/>
                  <a:pt x="430" y="28"/>
                  <a:pt x="430" y="29"/>
                </a:cubicBezTo>
                <a:cubicBezTo>
                  <a:pt x="430" y="29"/>
                  <a:pt x="430" y="29"/>
                  <a:pt x="430" y="29"/>
                </a:cubicBezTo>
                <a:cubicBezTo>
                  <a:pt x="429" y="29"/>
                  <a:pt x="429" y="30"/>
                  <a:pt x="428" y="30"/>
                </a:cubicBezTo>
                <a:cubicBezTo>
                  <a:pt x="428" y="30"/>
                  <a:pt x="428" y="30"/>
                  <a:pt x="428" y="31"/>
                </a:cubicBezTo>
                <a:cubicBezTo>
                  <a:pt x="427" y="31"/>
                  <a:pt x="427" y="31"/>
                  <a:pt x="427" y="31"/>
                </a:cubicBezTo>
                <a:cubicBezTo>
                  <a:pt x="426" y="31"/>
                  <a:pt x="424" y="32"/>
                  <a:pt x="423" y="32"/>
                </a:cubicBezTo>
                <a:cubicBezTo>
                  <a:pt x="423" y="32"/>
                  <a:pt x="423" y="32"/>
                  <a:pt x="423" y="32"/>
                </a:cubicBezTo>
                <a:cubicBezTo>
                  <a:pt x="422" y="32"/>
                  <a:pt x="422" y="32"/>
                  <a:pt x="421" y="32"/>
                </a:cubicBezTo>
                <a:cubicBezTo>
                  <a:pt x="421" y="33"/>
                  <a:pt x="420" y="32"/>
                  <a:pt x="420" y="32"/>
                </a:cubicBezTo>
                <a:cubicBezTo>
                  <a:pt x="420" y="32"/>
                  <a:pt x="419" y="32"/>
                  <a:pt x="419" y="32"/>
                </a:cubicBezTo>
                <a:cubicBezTo>
                  <a:pt x="419" y="32"/>
                  <a:pt x="418" y="32"/>
                  <a:pt x="418" y="32"/>
                </a:cubicBezTo>
                <a:cubicBezTo>
                  <a:pt x="417" y="32"/>
                  <a:pt x="417" y="31"/>
                  <a:pt x="416" y="31"/>
                </a:cubicBezTo>
                <a:cubicBezTo>
                  <a:pt x="416" y="31"/>
                  <a:pt x="416" y="31"/>
                  <a:pt x="416" y="31"/>
                </a:cubicBezTo>
                <a:cubicBezTo>
                  <a:pt x="415" y="31"/>
                  <a:pt x="415" y="30"/>
                  <a:pt x="415" y="30"/>
                </a:cubicBezTo>
                <a:cubicBezTo>
                  <a:pt x="415" y="30"/>
                  <a:pt x="415" y="30"/>
                  <a:pt x="414" y="30"/>
                </a:cubicBezTo>
                <a:cubicBezTo>
                  <a:pt x="414" y="29"/>
                  <a:pt x="415" y="29"/>
                  <a:pt x="414" y="29"/>
                </a:cubicBezTo>
                <a:cubicBezTo>
                  <a:pt x="414" y="28"/>
                  <a:pt x="413" y="30"/>
                  <a:pt x="413" y="29"/>
                </a:cubicBezTo>
                <a:cubicBezTo>
                  <a:pt x="413" y="28"/>
                  <a:pt x="412" y="28"/>
                  <a:pt x="411" y="27"/>
                </a:cubicBezTo>
                <a:cubicBezTo>
                  <a:pt x="410" y="27"/>
                  <a:pt x="410" y="27"/>
                  <a:pt x="410" y="27"/>
                </a:cubicBezTo>
                <a:cubicBezTo>
                  <a:pt x="410" y="27"/>
                  <a:pt x="410" y="27"/>
                  <a:pt x="410" y="27"/>
                </a:cubicBezTo>
                <a:cubicBezTo>
                  <a:pt x="410" y="27"/>
                  <a:pt x="410" y="27"/>
                  <a:pt x="410" y="27"/>
                </a:cubicBezTo>
                <a:cubicBezTo>
                  <a:pt x="408" y="26"/>
                  <a:pt x="408" y="26"/>
                  <a:pt x="408" y="26"/>
                </a:cubicBezTo>
                <a:cubicBezTo>
                  <a:pt x="407" y="26"/>
                  <a:pt x="407" y="26"/>
                  <a:pt x="407" y="26"/>
                </a:cubicBezTo>
                <a:cubicBezTo>
                  <a:pt x="399" y="23"/>
                  <a:pt x="390" y="21"/>
                  <a:pt x="383" y="20"/>
                </a:cubicBezTo>
                <a:cubicBezTo>
                  <a:pt x="376" y="19"/>
                  <a:pt x="370" y="18"/>
                  <a:pt x="363" y="17"/>
                </a:cubicBezTo>
                <a:cubicBezTo>
                  <a:pt x="342" y="15"/>
                  <a:pt x="321" y="16"/>
                  <a:pt x="300" y="17"/>
                </a:cubicBezTo>
                <a:cubicBezTo>
                  <a:pt x="288" y="18"/>
                  <a:pt x="273" y="20"/>
                  <a:pt x="262" y="22"/>
                </a:cubicBezTo>
                <a:cubicBezTo>
                  <a:pt x="249" y="24"/>
                  <a:pt x="236" y="27"/>
                  <a:pt x="224" y="30"/>
                </a:cubicBezTo>
                <a:cubicBezTo>
                  <a:pt x="217" y="32"/>
                  <a:pt x="210" y="34"/>
                  <a:pt x="203" y="36"/>
                </a:cubicBezTo>
                <a:cubicBezTo>
                  <a:pt x="196" y="38"/>
                  <a:pt x="196" y="38"/>
                  <a:pt x="196" y="38"/>
                </a:cubicBezTo>
                <a:cubicBezTo>
                  <a:pt x="190" y="41"/>
                  <a:pt x="183" y="43"/>
                  <a:pt x="176" y="46"/>
                </a:cubicBezTo>
                <a:cubicBezTo>
                  <a:pt x="170" y="49"/>
                  <a:pt x="164" y="51"/>
                  <a:pt x="157" y="54"/>
                </a:cubicBezTo>
                <a:cubicBezTo>
                  <a:pt x="148" y="58"/>
                  <a:pt x="138" y="64"/>
                  <a:pt x="127" y="70"/>
                </a:cubicBezTo>
                <a:cubicBezTo>
                  <a:pt x="117" y="77"/>
                  <a:pt x="106" y="84"/>
                  <a:pt x="96" y="92"/>
                </a:cubicBezTo>
                <a:cubicBezTo>
                  <a:pt x="93" y="94"/>
                  <a:pt x="93" y="94"/>
                  <a:pt x="93" y="94"/>
                </a:cubicBezTo>
                <a:cubicBezTo>
                  <a:pt x="80" y="104"/>
                  <a:pt x="69" y="115"/>
                  <a:pt x="59" y="125"/>
                </a:cubicBezTo>
                <a:cubicBezTo>
                  <a:pt x="47" y="138"/>
                  <a:pt x="34" y="155"/>
                  <a:pt x="26" y="171"/>
                </a:cubicBezTo>
                <a:cubicBezTo>
                  <a:pt x="19" y="186"/>
                  <a:pt x="14" y="201"/>
                  <a:pt x="14" y="217"/>
                </a:cubicBezTo>
                <a:cubicBezTo>
                  <a:pt x="15" y="222"/>
                  <a:pt x="15" y="229"/>
                  <a:pt x="17" y="234"/>
                </a:cubicBezTo>
                <a:cubicBezTo>
                  <a:pt x="19" y="239"/>
                  <a:pt x="22" y="244"/>
                  <a:pt x="26" y="249"/>
                </a:cubicBezTo>
                <a:cubicBezTo>
                  <a:pt x="28" y="252"/>
                  <a:pt x="31" y="255"/>
                  <a:pt x="35" y="258"/>
                </a:cubicBezTo>
                <a:cubicBezTo>
                  <a:pt x="40" y="261"/>
                  <a:pt x="45" y="264"/>
                  <a:pt x="51" y="267"/>
                </a:cubicBezTo>
                <a:cubicBezTo>
                  <a:pt x="61" y="272"/>
                  <a:pt x="72" y="276"/>
                  <a:pt x="84" y="279"/>
                </a:cubicBezTo>
                <a:cubicBezTo>
                  <a:pt x="95" y="282"/>
                  <a:pt x="106" y="284"/>
                  <a:pt x="117" y="285"/>
                </a:cubicBezTo>
                <a:cubicBezTo>
                  <a:pt x="121" y="286"/>
                  <a:pt x="125" y="286"/>
                  <a:pt x="129" y="287"/>
                </a:cubicBezTo>
                <a:cubicBezTo>
                  <a:pt x="131" y="287"/>
                  <a:pt x="134" y="287"/>
                  <a:pt x="137" y="287"/>
                </a:cubicBezTo>
                <a:cubicBezTo>
                  <a:pt x="150" y="289"/>
                  <a:pt x="168" y="290"/>
                  <a:pt x="184" y="291"/>
                </a:cubicBezTo>
                <a:cubicBezTo>
                  <a:pt x="206" y="291"/>
                  <a:pt x="227" y="291"/>
                  <a:pt x="251" y="289"/>
                </a:cubicBezTo>
                <a:cubicBezTo>
                  <a:pt x="268" y="287"/>
                  <a:pt x="287" y="285"/>
                  <a:pt x="306" y="281"/>
                </a:cubicBezTo>
                <a:cubicBezTo>
                  <a:pt x="331" y="276"/>
                  <a:pt x="357" y="268"/>
                  <a:pt x="381" y="259"/>
                </a:cubicBezTo>
                <a:cubicBezTo>
                  <a:pt x="395" y="254"/>
                  <a:pt x="407" y="248"/>
                  <a:pt x="419" y="241"/>
                </a:cubicBezTo>
                <a:cubicBezTo>
                  <a:pt x="430" y="233"/>
                  <a:pt x="440" y="224"/>
                  <a:pt x="449" y="215"/>
                </a:cubicBezTo>
                <a:cubicBezTo>
                  <a:pt x="450" y="214"/>
                  <a:pt x="451" y="213"/>
                  <a:pt x="453" y="211"/>
                </a:cubicBezTo>
                <a:cubicBezTo>
                  <a:pt x="455" y="209"/>
                  <a:pt x="454" y="210"/>
                  <a:pt x="456" y="207"/>
                </a:cubicBezTo>
                <a:cubicBezTo>
                  <a:pt x="458" y="205"/>
                  <a:pt x="457" y="207"/>
                  <a:pt x="458" y="205"/>
                </a:cubicBezTo>
                <a:cubicBezTo>
                  <a:pt x="464" y="198"/>
                  <a:pt x="464" y="198"/>
                  <a:pt x="464" y="198"/>
                </a:cubicBezTo>
                <a:cubicBezTo>
                  <a:pt x="465" y="197"/>
                  <a:pt x="466" y="196"/>
                  <a:pt x="467" y="195"/>
                </a:cubicBezTo>
                <a:cubicBezTo>
                  <a:pt x="467" y="194"/>
                  <a:pt x="468" y="193"/>
                  <a:pt x="469" y="192"/>
                </a:cubicBezTo>
                <a:cubicBezTo>
                  <a:pt x="472" y="187"/>
                  <a:pt x="475" y="182"/>
                  <a:pt x="477" y="177"/>
                </a:cubicBezTo>
                <a:cubicBezTo>
                  <a:pt x="482" y="167"/>
                  <a:pt x="486" y="156"/>
                  <a:pt x="487" y="146"/>
                </a:cubicBezTo>
                <a:cubicBezTo>
                  <a:pt x="487" y="143"/>
                  <a:pt x="487" y="146"/>
                  <a:pt x="488" y="144"/>
                </a:cubicBezTo>
                <a:cubicBezTo>
                  <a:pt x="488" y="142"/>
                  <a:pt x="488" y="141"/>
                  <a:pt x="487" y="139"/>
                </a:cubicBezTo>
                <a:cubicBezTo>
                  <a:pt x="487" y="137"/>
                  <a:pt x="487" y="136"/>
                  <a:pt x="487" y="134"/>
                </a:cubicBezTo>
                <a:cubicBezTo>
                  <a:pt x="487" y="130"/>
                  <a:pt x="486" y="126"/>
                  <a:pt x="485" y="123"/>
                </a:cubicBezTo>
                <a:cubicBezTo>
                  <a:pt x="483" y="115"/>
                  <a:pt x="480" y="108"/>
                  <a:pt x="475" y="103"/>
                </a:cubicBezTo>
                <a:cubicBezTo>
                  <a:pt x="472" y="98"/>
                  <a:pt x="467" y="94"/>
                  <a:pt x="462" y="91"/>
                </a:cubicBezTo>
                <a:cubicBezTo>
                  <a:pt x="460" y="90"/>
                  <a:pt x="461" y="90"/>
                  <a:pt x="460" y="90"/>
                </a:cubicBezTo>
                <a:cubicBezTo>
                  <a:pt x="458" y="89"/>
                  <a:pt x="459" y="89"/>
                  <a:pt x="458" y="88"/>
                </a:cubicBezTo>
                <a:cubicBezTo>
                  <a:pt x="456" y="87"/>
                  <a:pt x="456" y="87"/>
                  <a:pt x="456" y="87"/>
                </a:cubicBezTo>
                <a:cubicBezTo>
                  <a:pt x="453" y="86"/>
                  <a:pt x="453" y="86"/>
                  <a:pt x="453" y="86"/>
                </a:cubicBezTo>
                <a:cubicBezTo>
                  <a:pt x="439" y="78"/>
                  <a:pt x="424" y="72"/>
                  <a:pt x="409" y="67"/>
                </a:cubicBezTo>
                <a:cubicBezTo>
                  <a:pt x="406" y="66"/>
                  <a:pt x="406" y="66"/>
                  <a:pt x="402" y="64"/>
                </a:cubicBezTo>
                <a:cubicBezTo>
                  <a:pt x="398" y="63"/>
                  <a:pt x="399" y="63"/>
                  <a:pt x="396" y="63"/>
                </a:cubicBezTo>
                <a:cubicBezTo>
                  <a:pt x="395" y="63"/>
                  <a:pt x="392" y="61"/>
                  <a:pt x="391" y="61"/>
                </a:cubicBezTo>
                <a:cubicBezTo>
                  <a:pt x="390" y="61"/>
                  <a:pt x="391" y="61"/>
                  <a:pt x="391" y="61"/>
                </a:cubicBezTo>
                <a:cubicBezTo>
                  <a:pt x="388" y="60"/>
                  <a:pt x="378" y="58"/>
                  <a:pt x="373" y="57"/>
                </a:cubicBezTo>
                <a:cubicBezTo>
                  <a:pt x="366" y="56"/>
                  <a:pt x="358" y="54"/>
                  <a:pt x="350" y="53"/>
                </a:cubicBezTo>
                <a:cubicBezTo>
                  <a:pt x="358" y="54"/>
                  <a:pt x="365" y="55"/>
                  <a:pt x="367" y="55"/>
                </a:cubicBezTo>
                <a:cubicBezTo>
                  <a:pt x="359" y="53"/>
                  <a:pt x="344" y="52"/>
                  <a:pt x="336" y="51"/>
                </a:cubicBezTo>
                <a:cubicBezTo>
                  <a:pt x="318" y="50"/>
                  <a:pt x="294" y="52"/>
                  <a:pt x="273" y="56"/>
                </a:cubicBezTo>
                <a:cubicBezTo>
                  <a:pt x="272" y="56"/>
                  <a:pt x="271" y="56"/>
                  <a:pt x="271" y="56"/>
                </a:cubicBezTo>
                <a:cubicBezTo>
                  <a:pt x="265" y="57"/>
                  <a:pt x="265" y="57"/>
                  <a:pt x="265" y="57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3" y="58"/>
                  <a:pt x="262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5" y="57"/>
                  <a:pt x="265" y="57"/>
                  <a:pt x="265" y="57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7" y="57"/>
                  <a:pt x="267" y="57"/>
                  <a:pt x="267" y="57"/>
                </a:cubicBezTo>
                <a:cubicBezTo>
                  <a:pt x="288" y="53"/>
                  <a:pt x="309" y="50"/>
                  <a:pt x="330" y="51"/>
                </a:cubicBezTo>
                <a:cubicBezTo>
                  <a:pt x="335" y="51"/>
                  <a:pt x="343" y="51"/>
                  <a:pt x="352" y="52"/>
                </a:cubicBezTo>
                <a:cubicBezTo>
                  <a:pt x="362" y="53"/>
                  <a:pt x="371" y="55"/>
                  <a:pt x="378" y="57"/>
                </a:cubicBezTo>
                <a:cubicBezTo>
                  <a:pt x="387" y="58"/>
                  <a:pt x="391" y="59"/>
                  <a:pt x="387" y="58"/>
                </a:cubicBezTo>
                <a:cubicBezTo>
                  <a:pt x="376" y="55"/>
                  <a:pt x="367" y="53"/>
                  <a:pt x="356" y="52"/>
                </a:cubicBezTo>
                <a:cubicBezTo>
                  <a:pt x="354" y="51"/>
                  <a:pt x="352" y="51"/>
                  <a:pt x="355" y="51"/>
                </a:cubicBezTo>
                <a:cubicBezTo>
                  <a:pt x="377" y="53"/>
                  <a:pt x="401" y="60"/>
                  <a:pt x="418" y="66"/>
                </a:cubicBezTo>
                <a:cubicBezTo>
                  <a:pt x="428" y="70"/>
                  <a:pt x="428" y="70"/>
                  <a:pt x="428" y="70"/>
                </a:cubicBezTo>
                <a:cubicBezTo>
                  <a:pt x="430" y="70"/>
                  <a:pt x="431" y="71"/>
                  <a:pt x="432" y="71"/>
                </a:cubicBezTo>
                <a:cubicBezTo>
                  <a:pt x="432" y="71"/>
                  <a:pt x="430" y="70"/>
                  <a:pt x="430" y="70"/>
                </a:cubicBezTo>
                <a:cubicBezTo>
                  <a:pt x="411" y="62"/>
                  <a:pt x="395" y="56"/>
                  <a:pt x="374" y="52"/>
                </a:cubicBezTo>
                <a:cubicBezTo>
                  <a:pt x="371" y="51"/>
                  <a:pt x="368" y="51"/>
                  <a:pt x="365" y="50"/>
                </a:cubicBezTo>
                <a:cubicBezTo>
                  <a:pt x="358" y="49"/>
                  <a:pt x="347" y="48"/>
                  <a:pt x="338" y="47"/>
                </a:cubicBezTo>
                <a:cubicBezTo>
                  <a:pt x="336" y="47"/>
                  <a:pt x="337" y="47"/>
                  <a:pt x="336" y="47"/>
                </a:cubicBezTo>
                <a:cubicBezTo>
                  <a:pt x="315" y="46"/>
                  <a:pt x="296" y="48"/>
                  <a:pt x="277" y="51"/>
                </a:cubicBezTo>
                <a:cubicBezTo>
                  <a:pt x="293" y="48"/>
                  <a:pt x="310" y="47"/>
                  <a:pt x="325" y="47"/>
                </a:cubicBezTo>
                <a:cubicBezTo>
                  <a:pt x="327" y="47"/>
                  <a:pt x="328" y="46"/>
                  <a:pt x="330" y="46"/>
                </a:cubicBezTo>
                <a:cubicBezTo>
                  <a:pt x="343" y="47"/>
                  <a:pt x="363" y="49"/>
                  <a:pt x="379" y="52"/>
                </a:cubicBezTo>
                <a:cubicBezTo>
                  <a:pt x="381" y="52"/>
                  <a:pt x="382" y="52"/>
                  <a:pt x="375" y="51"/>
                </a:cubicBezTo>
                <a:cubicBezTo>
                  <a:pt x="377" y="51"/>
                  <a:pt x="378" y="51"/>
                  <a:pt x="381" y="52"/>
                </a:cubicBezTo>
                <a:cubicBezTo>
                  <a:pt x="381" y="52"/>
                  <a:pt x="380" y="52"/>
                  <a:pt x="379" y="52"/>
                </a:cubicBezTo>
                <a:cubicBezTo>
                  <a:pt x="388" y="53"/>
                  <a:pt x="389" y="54"/>
                  <a:pt x="398" y="56"/>
                </a:cubicBezTo>
                <a:cubicBezTo>
                  <a:pt x="399" y="56"/>
                  <a:pt x="400" y="56"/>
                  <a:pt x="399" y="56"/>
                </a:cubicBezTo>
                <a:cubicBezTo>
                  <a:pt x="392" y="54"/>
                  <a:pt x="385" y="52"/>
                  <a:pt x="379" y="51"/>
                </a:cubicBezTo>
                <a:cubicBezTo>
                  <a:pt x="375" y="50"/>
                  <a:pt x="372" y="50"/>
                  <a:pt x="369" y="49"/>
                </a:cubicBezTo>
                <a:cubicBezTo>
                  <a:pt x="367" y="49"/>
                  <a:pt x="367" y="49"/>
                  <a:pt x="365" y="48"/>
                </a:cubicBezTo>
                <a:cubicBezTo>
                  <a:pt x="363" y="48"/>
                  <a:pt x="360" y="48"/>
                  <a:pt x="358" y="48"/>
                </a:cubicBezTo>
                <a:cubicBezTo>
                  <a:pt x="353" y="47"/>
                  <a:pt x="353" y="47"/>
                  <a:pt x="353" y="47"/>
                </a:cubicBezTo>
                <a:cubicBezTo>
                  <a:pt x="345" y="46"/>
                  <a:pt x="336" y="46"/>
                  <a:pt x="327" y="45"/>
                </a:cubicBezTo>
                <a:cubicBezTo>
                  <a:pt x="321" y="45"/>
                  <a:pt x="314" y="45"/>
                  <a:pt x="307" y="46"/>
                </a:cubicBezTo>
                <a:cubicBezTo>
                  <a:pt x="310" y="45"/>
                  <a:pt x="315" y="45"/>
                  <a:pt x="320" y="45"/>
                </a:cubicBezTo>
                <a:cubicBezTo>
                  <a:pt x="337" y="45"/>
                  <a:pt x="357" y="46"/>
                  <a:pt x="371" y="49"/>
                </a:cubicBezTo>
                <a:cubicBezTo>
                  <a:pt x="372" y="49"/>
                  <a:pt x="369" y="48"/>
                  <a:pt x="368" y="48"/>
                </a:cubicBezTo>
                <a:cubicBezTo>
                  <a:pt x="363" y="47"/>
                  <a:pt x="360" y="47"/>
                  <a:pt x="356" y="46"/>
                </a:cubicBezTo>
                <a:cubicBezTo>
                  <a:pt x="354" y="46"/>
                  <a:pt x="357" y="46"/>
                  <a:pt x="355" y="46"/>
                </a:cubicBezTo>
                <a:cubicBezTo>
                  <a:pt x="345" y="45"/>
                  <a:pt x="335" y="45"/>
                  <a:pt x="323" y="45"/>
                </a:cubicBezTo>
                <a:cubicBezTo>
                  <a:pt x="322" y="44"/>
                  <a:pt x="319" y="44"/>
                  <a:pt x="321" y="44"/>
                </a:cubicBezTo>
                <a:cubicBezTo>
                  <a:pt x="319" y="44"/>
                  <a:pt x="319" y="44"/>
                  <a:pt x="317" y="44"/>
                </a:cubicBezTo>
                <a:cubicBezTo>
                  <a:pt x="314" y="44"/>
                  <a:pt x="318" y="44"/>
                  <a:pt x="317" y="44"/>
                </a:cubicBezTo>
                <a:cubicBezTo>
                  <a:pt x="314" y="44"/>
                  <a:pt x="310" y="45"/>
                  <a:pt x="308" y="45"/>
                </a:cubicBezTo>
                <a:cubicBezTo>
                  <a:pt x="294" y="46"/>
                  <a:pt x="282" y="47"/>
                  <a:pt x="266" y="50"/>
                </a:cubicBezTo>
                <a:cubicBezTo>
                  <a:pt x="276" y="48"/>
                  <a:pt x="290" y="46"/>
                  <a:pt x="305" y="45"/>
                </a:cubicBezTo>
                <a:cubicBezTo>
                  <a:pt x="308" y="44"/>
                  <a:pt x="304" y="45"/>
                  <a:pt x="307" y="44"/>
                </a:cubicBezTo>
                <a:cubicBezTo>
                  <a:pt x="311" y="44"/>
                  <a:pt x="314" y="44"/>
                  <a:pt x="318" y="44"/>
                </a:cubicBezTo>
                <a:cubicBezTo>
                  <a:pt x="328" y="44"/>
                  <a:pt x="328" y="44"/>
                  <a:pt x="328" y="44"/>
                </a:cubicBezTo>
                <a:cubicBezTo>
                  <a:pt x="333" y="44"/>
                  <a:pt x="338" y="44"/>
                  <a:pt x="343" y="44"/>
                </a:cubicBezTo>
                <a:cubicBezTo>
                  <a:pt x="348" y="45"/>
                  <a:pt x="351" y="45"/>
                  <a:pt x="356" y="45"/>
                </a:cubicBezTo>
                <a:cubicBezTo>
                  <a:pt x="358" y="46"/>
                  <a:pt x="358" y="45"/>
                  <a:pt x="361" y="46"/>
                </a:cubicBezTo>
                <a:cubicBezTo>
                  <a:pt x="362" y="46"/>
                  <a:pt x="357" y="45"/>
                  <a:pt x="360" y="45"/>
                </a:cubicBezTo>
                <a:cubicBezTo>
                  <a:pt x="363" y="46"/>
                  <a:pt x="360" y="45"/>
                  <a:pt x="362" y="46"/>
                </a:cubicBezTo>
                <a:cubicBezTo>
                  <a:pt x="365" y="46"/>
                  <a:pt x="366" y="46"/>
                  <a:pt x="368" y="46"/>
                </a:cubicBezTo>
                <a:cubicBezTo>
                  <a:pt x="375" y="48"/>
                  <a:pt x="382" y="49"/>
                  <a:pt x="389" y="51"/>
                </a:cubicBezTo>
                <a:cubicBezTo>
                  <a:pt x="391" y="51"/>
                  <a:pt x="386" y="50"/>
                  <a:pt x="388" y="50"/>
                </a:cubicBezTo>
                <a:cubicBezTo>
                  <a:pt x="391" y="51"/>
                  <a:pt x="401" y="54"/>
                  <a:pt x="403" y="54"/>
                </a:cubicBezTo>
                <a:cubicBezTo>
                  <a:pt x="411" y="57"/>
                  <a:pt x="415" y="58"/>
                  <a:pt x="424" y="61"/>
                </a:cubicBezTo>
                <a:cubicBezTo>
                  <a:pt x="427" y="63"/>
                  <a:pt x="424" y="61"/>
                  <a:pt x="426" y="62"/>
                </a:cubicBezTo>
                <a:cubicBezTo>
                  <a:pt x="431" y="64"/>
                  <a:pt x="434" y="65"/>
                  <a:pt x="440" y="68"/>
                </a:cubicBezTo>
                <a:cubicBezTo>
                  <a:pt x="444" y="69"/>
                  <a:pt x="450" y="72"/>
                  <a:pt x="455" y="75"/>
                </a:cubicBezTo>
                <a:cubicBezTo>
                  <a:pt x="455" y="74"/>
                  <a:pt x="452" y="73"/>
                  <a:pt x="449" y="71"/>
                </a:cubicBezTo>
                <a:cubicBezTo>
                  <a:pt x="451" y="72"/>
                  <a:pt x="456" y="75"/>
                  <a:pt x="458" y="76"/>
                </a:cubicBezTo>
                <a:cubicBezTo>
                  <a:pt x="466" y="80"/>
                  <a:pt x="473" y="84"/>
                  <a:pt x="480" y="91"/>
                </a:cubicBezTo>
                <a:cubicBezTo>
                  <a:pt x="486" y="97"/>
                  <a:pt x="492" y="105"/>
                  <a:pt x="495" y="116"/>
                </a:cubicBezTo>
                <a:cubicBezTo>
                  <a:pt x="496" y="119"/>
                  <a:pt x="497" y="120"/>
                  <a:pt x="498" y="123"/>
                </a:cubicBezTo>
                <a:cubicBezTo>
                  <a:pt x="498" y="124"/>
                  <a:pt x="498" y="124"/>
                  <a:pt x="498" y="123"/>
                </a:cubicBezTo>
                <a:cubicBezTo>
                  <a:pt x="498" y="126"/>
                  <a:pt x="499" y="130"/>
                  <a:pt x="499" y="134"/>
                </a:cubicBezTo>
                <a:cubicBezTo>
                  <a:pt x="500" y="136"/>
                  <a:pt x="500" y="139"/>
                  <a:pt x="500" y="141"/>
                </a:cubicBezTo>
                <a:cubicBezTo>
                  <a:pt x="500" y="143"/>
                  <a:pt x="500" y="146"/>
                  <a:pt x="500" y="148"/>
                </a:cubicBezTo>
                <a:close/>
                <a:moveTo>
                  <a:pt x="385" y="50"/>
                </a:moveTo>
                <a:cubicBezTo>
                  <a:pt x="380" y="49"/>
                  <a:pt x="378" y="49"/>
                  <a:pt x="371" y="47"/>
                </a:cubicBezTo>
                <a:cubicBezTo>
                  <a:pt x="369" y="47"/>
                  <a:pt x="367" y="47"/>
                  <a:pt x="364" y="46"/>
                </a:cubicBezTo>
                <a:cubicBezTo>
                  <a:pt x="363" y="47"/>
                  <a:pt x="354" y="45"/>
                  <a:pt x="354" y="46"/>
                </a:cubicBezTo>
                <a:cubicBezTo>
                  <a:pt x="359" y="46"/>
                  <a:pt x="362" y="47"/>
                  <a:pt x="365" y="47"/>
                </a:cubicBezTo>
                <a:cubicBezTo>
                  <a:pt x="367" y="47"/>
                  <a:pt x="364" y="47"/>
                  <a:pt x="366" y="47"/>
                </a:cubicBezTo>
                <a:cubicBezTo>
                  <a:pt x="370" y="48"/>
                  <a:pt x="380" y="49"/>
                  <a:pt x="386" y="51"/>
                </a:cubicBezTo>
                <a:cubicBezTo>
                  <a:pt x="386" y="51"/>
                  <a:pt x="384" y="50"/>
                  <a:pt x="385" y="50"/>
                </a:cubicBezTo>
                <a:close/>
                <a:moveTo>
                  <a:pt x="387" y="51"/>
                </a:moveTo>
                <a:cubicBezTo>
                  <a:pt x="387" y="51"/>
                  <a:pt x="388" y="51"/>
                  <a:pt x="388" y="51"/>
                </a:cubicBezTo>
                <a:cubicBezTo>
                  <a:pt x="392" y="52"/>
                  <a:pt x="389" y="51"/>
                  <a:pt x="387" y="51"/>
                </a:cubicBezTo>
                <a:close/>
                <a:moveTo>
                  <a:pt x="391" y="61"/>
                </a:moveTo>
                <a:cubicBezTo>
                  <a:pt x="391" y="61"/>
                  <a:pt x="391" y="61"/>
                  <a:pt x="391" y="61"/>
                </a:cubicBezTo>
                <a:cubicBezTo>
                  <a:pt x="391" y="61"/>
                  <a:pt x="391" y="61"/>
                  <a:pt x="391" y="6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18603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8" name="Object 247" hidden="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97350357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p:oleObj spid="_x0000_s15406" name="think-cell Slide" r:id="rId44" imgW="360" imgH="360" progId="">
              <p:embed/>
            </p:oleObj>
          </a:graphicData>
        </a:graphic>
      </p:graphicFrame>
      <p:sp>
        <p:nvSpPr>
          <p:cNvPr id="4" name="Rectangle 3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GB" sz="1000" kern="0" dirty="0" err="1" smtClean="0">
              <a:solidFill>
                <a:schemeClr val="tx1"/>
              </a:solidFill>
              <a:latin typeface="Arial"/>
              <a:sym typeface="Arial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Custo do subsídio estimado pelo Tesouro</a:t>
            </a:r>
            <a:endParaRPr lang="pt-BR" dirty="0"/>
          </a:p>
        </p:txBody>
      </p:sp>
      <p:sp>
        <p:nvSpPr>
          <p:cNvPr id="15" name="Footnote"/>
          <p:cNvSpPr/>
          <p:nvPr/>
        </p:nvSpPr>
        <p:spPr>
          <a:xfrm>
            <a:off x="457219" y="6081430"/>
            <a:ext cx="8686800" cy="246221"/>
          </a:xfrm>
          <a:prstGeom prst="rect">
            <a:avLst/>
          </a:prstGeom>
        </p:spPr>
        <p:txBody>
          <a:bodyPr vert="horz" lIns="0" tIns="0" rIns="0" bIns="0" rtlCol="0" anchor="b" anchorCtr="0">
            <a:spAutoFit/>
          </a:bodyPr>
          <a:lstStyle/>
          <a:p>
            <a:r>
              <a:rPr lang="pt-BR" sz="800" kern="0" dirty="0" smtClean="0"/>
              <a:t>1. Boletim </a:t>
            </a:r>
            <a:r>
              <a:rPr lang="pt-BR" sz="800" kern="0" dirty="0"/>
              <a:t>de Subsídios do Tesouro Nacional ao BNDES e à </a:t>
            </a:r>
            <a:r>
              <a:rPr lang="pt-BR" sz="800" kern="0" dirty="0" smtClean="0"/>
              <a:t>FINEP</a:t>
            </a:r>
          </a:p>
          <a:p>
            <a:r>
              <a:rPr lang="pt-BR" sz="800" kern="0" dirty="0"/>
              <a:t>2</a:t>
            </a:r>
            <a:r>
              <a:rPr lang="pt-BR" sz="800" kern="0" dirty="0" smtClean="0"/>
              <a:t>. </a:t>
            </a:r>
            <a:r>
              <a:rPr lang="pt-BR" sz="800" dirty="0" err="1" smtClean="0"/>
              <a:t>Discussion</a:t>
            </a:r>
            <a:r>
              <a:rPr lang="pt-BR" sz="800" dirty="0" smtClean="0"/>
              <a:t> </a:t>
            </a:r>
            <a:r>
              <a:rPr lang="pt-BR" sz="800" dirty="0" err="1" smtClean="0"/>
              <a:t>Paper</a:t>
            </a:r>
            <a:r>
              <a:rPr lang="pt-BR" sz="800" dirty="0" smtClean="0"/>
              <a:t>: </a:t>
            </a:r>
            <a:r>
              <a:rPr lang="en-US" sz="800" dirty="0" smtClean="0"/>
              <a:t>Brazil </a:t>
            </a:r>
            <a:r>
              <a:rPr lang="en-US" sz="800" dirty="0"/>
              <a:t>Financial Intermediation Costs and Credit </a:t>
            </a:r>
            <a:r>
              <a:rPr lang="en-US" sz="800" dirty="0" smtClean="0"/>
              <a:t>Allocation, 2/mar/2017, World Bank Group</a:t>
            </a:r>
            <a:endParaRPr lang="en-GB" sz="800" dirty="0"/>
          </a:p>
        </p:txBody>
      </p:sp>
      <p:sp>
        <p:nvSpPr>
          <p:cNvPr id="582" name="TextBox 581"/>
          <p:cNvSpPr txBox="1"/>
          <p:nvPr/>
        </p:nvSpPr>
        <p:spPr>
          <a:xfrm>
            <a:off x="452438" y="1399032"/>
            <a:ext cx="4576762" cy="369332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pt-BR" sz="1200" b="1" kern="0" dirty="0" smtClean="0">
                <a:solidFill>
                  <a:schemeClr val="accent1"/>
                </a:solidFill>
                <a:latin typeface="+mj-lt"/>
              </a:rPr>
              <a:t>Valor do subsídio do Tesouro Nacional ao BNDES</a:t>
            </a:r>
            <a:r>
              <a:rPr lang="pt-BR" sz="1200" b="1" kern="0" baseline="30000" dirty="0" smtClean="0">
                <a:solidFill>
                  <a:schemeClr val="accent1"/>
                </a:solidFill>
                <a:latin typeface="+mj-lt"/>
              </a:rPr>
              <a:t>1</a:t>
            </a:r>
          </a:p>
          <a:p>
            <a:r>
              <a:rPr lang="pt-BR" sz="1200" kern="0" dirty="0" smtClean="0">
                <a:solidFill>
                  <a:schemeClr val="accent1"/>
                </a:solidFill>
                <a:latin typeface="+mj-lt"/>
              </a:rPr>
              <a:t>Regime competência, em R$ bi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029199" y="1402313"/>
            <a:ext cx="4105469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180000">
              <a:spcBef>
                <a:spcPts val="1200"/>
              </a:spcBef>
              <a:buSzPct val="100000"/>
              <a:buFont typeface="Arial"/>
              <a:buChar char="•"/>
            </a:pPr>
            <a:r>
              <a:rPr lang="pt-BR" sz="1200" dirty="0" smtClean="0"/>
              <a:t>O Tesouro estima um </a:t>
            </a:r>
            <a:r>
              <a:rPr lang="pt-BR" sz="1200" b="1" dirty="0" smtClean="0"/>
              <a:t>valor total subsidiado de R$ 287 bi entre 2009 a 2060</a:t>
            </a:r>
            <a:r>
              <a:rPr lang="pt-BR" sz="1200" dirty="0" smtClean="0"/>
              <a:t>, em razão de:</a:t>
            </a:r>
          </a:p>
          <a:p>
            <a:pPr marL="360000" lvl="1" indent="-180000">
              <a:spcBef>
                <a:spcPts val="1200"/>
              </a:spcBef>
              <a:buSzPct val="100000"/>
              <a:buFont typeface="Arial"/>
              <a:buChar char="–"/>
            </a:pPr>
            <a:r>
              <a:rPr lang="pt-BR" sz="1200" b="1" dirty="0"/>
              <a:t>Subsídio </a:t>
            </a:r>
            <a:r>
              <a:rPr lang="pt-BR" sz="1200" b="1" dirty="0" smtClean="0"/>
              <a:t>financeiro </a:t>
            </a:r>
            <a:r>
              <a:rPr lang="pt-BR" sz="1200" dirty="0" smtClean="0"/>
              <a:t>(explícito): </a:t>
            </a:r>
            <a:r>
              <a:rPr lang="pt-BR" sz="1200" dirty="0"/>
              <a:t>diferença entre a taxa de juros recebida pelo financiador nos empréstimos </a:t>
            </a:r>
            <a:r>
              <a:rPr lang="pt-BR" sz="1200" dirty="0" smtClean="0"/>
              <a:t>concedidos </a:t>
            </a:r>
            <a:r>
              <a:rPr lang="pt-BR" sz="1200" dirty="0"/>
              <a:t>no </a:t>
            </a:r>
            <a:r>
              <a:rPr lang="pt-BR" sz="1200" dirty="0" smtClean="0"/>
              <a:t>Programa </a:t>
            </a:r>
            <a:r>
              <a:rPr lang="pt-BR" sz="1200" dirty="0"/>
              <a:t>de Sustentação do </a:t>
            </a:r>
            <a:r>
              <a:rPr lang="pt-BR" sz="1200" dirty="0" smtClean="0"/>
              <a:t>Investimento </a:t>
            </a:r>
            <a:r>
              <a:rPr lang="pt-BR" sz="1200" dirty="0"/>
              <a:t>e a taxa de juros paga pelo mutuário</a:t>
            </a:r>
            <a:endParaRPr lang="pt-BR" sz="1200" dirty="0" smtClean="0"/>
          </a:p>
          <a:p>
            <a:pPr marL="360000" lvl="1" indent="-180000">
              <a:spcBef>
                <a:spcPts val="1200"/>
              </a:spcBef>
              <a:buSzPct val="100000"/>
              <a:buFont typeface="Arial"/>
              <a:buChar char="–"/>
            </a:pPr>
            <a:r>
              <a:rPr lang="pt-BR" sz="1200" b="1" dirty="0"/>
              <a:t>Subsídio </a:t>
            </a:r>
            <a:r>
              <a:rPr lang="pt-BR" sz="1200" b="1" dirty="0" smtClean="0"/>
              <a:t>creditício </a:t>
            </a:r>
            <a:r>
              <a:rPr lang="pt-BR" sz="1200" dirty="0" smtClean="0"/>
              <a:t>(implícito): </a:t>
            </a:r>
            <a:r>
              <a:rPr lang="pt-BR" sz="1200" dirty="0"/>
              <a:t>diferença entre o custo de captação do Tesouro e o custo contratual dos empréstimos concedidos </a:t>
            </a:r>
            <a:r>
              <a:rPr lang="pt-BR" sz="1200" dirty="0" smtClean="0"/>
              <a:t>pelo Tesouro </a:t>
            </a:r>
            <a:r>
              <a:rPr lang="pt-BR" sz="1200" dirty="0"/>
              <a:t>ao BNDES</a:t>
            </a:r>
            <a:endParaRPr lang="pt-BR" sz="1200" dirty="0" smtClean="0"/>
          </a:p>
          <a:p>
            <a:pPr marL="180000" indent="-180000">
              <a:spcBef>
                <a:spcPts val="1200"/>
              </a:spcBef>
              <a:buSzPct val="100000"/>
              <a:buFont typeface="Arial"/>
              <a:buChar char="•"/>
            </a:pPr>
            <a:r>
              <a:rPr lang="pt-BR" sz="1200" b="1" dirty="0" smtClean="0"/>
              <a:t>Exemplo ilustrativo</a:t>
            </a:r>
            <a:r>
              <a:rPr lang="pt-BR" sz="1200" dirty="0" smtClean="0"/>
              <a:t>: Dado que o Tesouro capta a taxa SELIC (10,25% a.a.) e empresta a taxa TJLP (7% a.a.), um financiamento de R$ 1 mi do BNDES representa um subsídio de R$ 32,5 mil ao final de um ano</a:t>
            </a:r>
          </a:p>
          <a:p>
            <a:pPr marL="180000" indent="-180000">
              <a:spcBef>
                <a:spcPts val="1200"/>
              </a:spcBef>
              <a:buSzPct val="100000"/>
              <a:buFont typeface="Arial"/>
              <a:buChar char="•"/>
            </a:pPr>
            <a:r>
              <a:rPr lang="pt-BR" sz="1200" dirty="0" smtClean="0"/>
              <a:t>Um estudo do Banco Mundial</a:t>
            </a:r>
            <a:r>
              <a:rPr lang="pt-BR" sz="1200" baseline="30000" dirty="0" smtClean="0"/>
              <a:t>2</a:t>
            </a:r>
            <a:r>
              <a:rPr lang="pt-BR" sz="1200" dirty="0" smtClean="0"/>
              <a:t> apontou que, </a:t>
            </a:r>
            <a:r>
              <a:rPr lang="pt-BR" sz="1200" b="1" dirty="0" smtClean="0"/>
              <a:t>em 2015, o custo fiscal dos subsídios do BNDES foi de 3,7% da receita do governo central (1,5% do PIB)</a:t>
            </a:r>
          </a:p>
        </p:txBody>
      </p:sp>
      <p:graphicFrame>
        <p:nvGraphicFramePr>
          <p:cNvPr id="5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171693601"/>
              </p:ext>
            </p:extLst>
          </p:nvPr>
        </p:nvGraphicFramePr>
        <p:xfrm>
          <a:off x="381001" y="1905000"/>
          <a:ext cx="4122445" cy="2247912"/>
        </p:xfrm>
        <a:graphic>
          <a:graphicData uri="http://schemas.openxmlformats.org/presentationml/2006/ole">
            <p:oleObj spid="_x0000_s15407" name="Chart" r:id="rId45" imgW="4122445" imgH="2247912" progId="MSGraph.Chart.8">
              <p:embed followColorScheme="full"/>
            </p:oleObj>
          </a:graphicData>
        </a:graphic>
      </p:graphicFrame>
      <p:sp>
        <p:nvSpPr>
          <p:cNvPr id="88" name="BodyText"/>
          <p:cNvSpPr>
            <a:spLocks noGrp="1"/>
          </p:cNvSpPr>
          <p:nvPr>
            <p:custDataLst>
              <p:tags r:id="rId3"/>
            </p:custDataLst>
          </p:nvPr>
        </p:nvSpPr>
        <p:spPr bwMode="gray">
          <a:xfrm>
            <a:off x="4097338" y="3036888"/>
            <a:ext cx="18415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vert="horz" wrap="none" lIns="20638" tIns="0" rIns="20638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88C0E843-288B-4716-B4FA-DE1A024BE83F}" type="datetime'''''6''''''''''''''.''''''''''''3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6.3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75" name="BodyText"/>
          <p:cNvSpPr>
            <a:spLocks noGrp="1"/>
          </p:cNvSpPr>
          <p:nvPr>
            <p:custDataLst>
              <p:tags r:id="rId4"/>
            </p:custDataLst>
          </p:nvPr>
        </p:nvSpPr>
        <p:spPr bwMode="gray">
          <a:xfrm>
            <a:off x="3663950" y="2201863"/>
            <a:ext cx="18415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vert="horz" wrap="none" lIns="20638" tIns="0" rIns="20638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D85C8FB2-1295-47DE-88C3-F53FF638BC19}" type="datetime'''''''''9.''''''''''5''''''''''''''''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9.5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70" name="BodyText"/>
          <p:cNvSpPr>
            <a:spLocks noGrp="1"/>
          </p:cNvSpPr>
          <p:nvPr>
            <p:custDataLst>
              <p:tags r:id="rId5"/>
            </p:custDataLst>
          </p:nvPr>
        </p:nvSpPr>
        <p:spPr bwMode="gray">
          <a:xfrm>
            <a:off x="2787650" y="2655888"/>
            <a:ext cx="18415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vert="horz" wrap="none" lIns="20638" tIns="0" rIns="20638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63B0A338-64DC-4E77-A277-A10019E8E2D3}" type="datetime'8''''''''''''''''''''''.''''''''''''''0''''''''''''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8.0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69" name="BodyText"/>
          <p:cNvSpPr>
            <a:spLocks noGrp="1"/>
          </p:cNvSpPr>
          <p:nvPr>
            <p:custDataLst>
              <p:tags r:id="rId6"/>
            </p:custDataLst>
          </p:nvPr>
        </p:nvSpPr>
        <p:spPr bwMode="gray">
          <a:xfrm>
            <a:off x="2759075" y="3429000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008AB3"/>
                </a:solidFill>
              </a14:hiddenFill>
            </a:ext>
          </a:extLst>
        </p:spPr>
        <p:txBody>
          <a:bodyPr vert="horz" wrap="none" lIns="20638" tIns="0" rIns="20638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551E0D8B-0AA8-40CF-8396-AE6AA3FDBEEE}" type="datetime'2''''''''''''''''''''1''.''''''''''''''''''''''''''3'">
              <a:rPr lang="en-GB" altLang="en-US" sz="800" b="1">
                <a:solidFill>
                  <a:schemeClr val="bg1"/>
                </a:solidFill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21.3</a:t>
            </a:fld>
            <a:endParaRPr lang="en-GB" sz="800" b="1" dirty="0" smtClean="0">
              <a:solidFill>
                <a:schemeClr val="bg1"/>
              </a:solidFill>
              <a:sym typeface="+mn-lt"/>
            </a:endParaRPr>
          </a:p>
        </p:txBody>
      </p:sp>
      <p:sp>
        <p:nvSpPr>
          <p:cNvPr id="71" name="BodyText"/>
          <p:cNvSpPr>
            <a:spLocks noGrp="1"/>
          </p:cNvSpPr>
          <p:nvPr>
            <p:custDataLst>
              <p:tags r:id="rId7"/>
            </p:custDataLst>
          </p:nvPr>
        </p:nvSpPr>
        <p:spPr bwMode="gray">
          <a:xfrm>
            <a:off x="3197225" y="3489325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008AB3"/>
                </a:solidFill>
              </a14:hiddenFill>
            </a:ext>
          </a:extLst>
        </p:spPr>
        <p:txBody>
          <a:bodyPr vert="horz" wrap="none" lIns="20638" tIns="0" rIns="20638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4635E053-E640-4F89-A5E3-F9C906C095CD}" type="datetime'''''''''''1''''''''''''''''''''''''''''''''''''9''.0'''">
              <a:rPr lang="en-GB" altLang="en-US" sz="800" b="1">
                <a:solidFill>
                  <a:schemeClr val="bg1"/>
                </a:solidFill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19.0</a:t>
            </a:fld>
            <a:endParaRPr lang="en-GB" sz="800" b="1" dirty="0" smtClean="0">
              <a:solidFill>
                <a:schemeClr val="bg1"/>
              </a:solidFill>
              <a:sym typeface="+mn-lt"/>
            </a:endParaRPr>
          </a:p>
        </p:txBody>
      </p:sp>
      <p:sp>
        <p:nvSpPr>
          <p:cNvPr id="73" name="BodyText"/>
          <p:cNvSpPr>
            <a:spLocks noGrp="1"/>
          </p:cNvSpPr>
          <p:nvPr>
            <p:custDataLst>
              <p:tags r:id="rId8"/>
            </p:custDataLst>
          </p:nvPr>
        </p:nvSpPr>
        <p:spPr bwMode="gray">
          <a:xfrm>
            <a:off x="3225800" y="2727325"/>
            <a:ext cx="18415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vert="horz" wrap="none" lIns="20638" tIns="0" rIns="20638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EC8F44D1-BF56-4D07-B049-8BBF26B812ED}" type="datetime'9''''''''''''''''.''''''''''''''''''''''''''''8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9.8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57" name="BodyText"/>
          <p:cNvSpPr>
            <a:spLocks noGrp="1"/>
          </p:cNvSpPr>
          <p:nvPr>
            <p:custDataLst>
              <p:tags r:id="rId9"/>
            </p:custDataLst>
          </p:nvPr>
        </p:nvSpPr>
        <p:spPr bwMode="gray">
          <a:xfrm>
            <a:off x="3635375" y="1863725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0638" tIns="0" rIns="20638" bIns="0" numCol="1" spcCol="0" rtlCol="0" anchor="b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F6B357C9-6F32-4400-8533-C395A3DE9D32}" type="datetime'''''''''''''''''''''''''''''''''''3''''''''''''8''''.6''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38.6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45" name="BodyText"/>
          <p:cNvSpPr>
            <a:spLocks noGrp="1"/>
          </p:cNvSpPr>
          <p:nvPr>
            <p:custDataLst>
              <p:tags r:id="rId10"/>
            </p:custDataLst>
          </p:nvPr>
        </p:nvSpPr>
        <p:spPr bwMode="gray">
          <a:xfrm>
            <a:off x="3197225" y="2381250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vert="horz" wrap="none" lIns="20638" tIns="0" rIns="20638" bIns="0" numCol="1" spcCol="0" rtlCol="0" anchor="b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6880E3E8-F5CD-469E-8B28-7D8912C8CC9B}" type="datetime'''''''''''''''2''''8''''''''''''.''''''''8''''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28.8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79" name="BodyText"/>
          <p:cNvSpPr>
            <a:spLocks noGrp="1"/>
          </p:cNvSpPr>
          <p:nvPr>
            <p:custDataLst>
              <p:tags r:id="rId11"/>
            </p:custDataLst>
          </p:nvPr>
        </p:nvSpPr>
        <p:spPr bwMode="gray">
          <a:xfrm>
            <a:off x="4068763" y="3595688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008AB3"/>
                </a:solidFill>
              </a14:hiddenFill>
            </a:ext>
          </a:extLst>
        </p:spPr>
        <p:txBody>
          <a:bodyPr vert="horz" wrap="none" lIns="20638" tIns="0" rIns="20638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230427C7-D0EF-4884-8FA9-3F4B23E8483E}" type="datetime'''''1''''5''''''''''''''''.''''''''''''''''0'">
              <a:rPr lang="en-GB" altLang="en-US" sz="800" b="1">
                <a:solidFill>
                  <a:schemeClr val="bg1"/>
                </a:solidFill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15.0</a:t>
            </a:fld>
            <a:endParaRPr lang="en-GB" sz="800" b="1" dirty="0" smtClean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5" name="BodyText"/>
          <p:cNvSpPr>
            <a:spLocks noGrp="1"/>
          </p:cNvSpPr>
          <p:nvPr>
            <p:custDataLst>
              <p:tags r:id="rId12"/>
            </p:custDataLst>
          </p:nvPr>
        </p:nvSpPr>
        <p:spPr bwMode="gray">
          <a:xfrm>
            <a:off x="1890713" y="3663950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008AB3"/>
                </a:solidFill>
              </a14:hiddenFill>
            </a:ext>
          </a:extLst>
        </p:spPr>
        <p:txBody>
          <a:bodyPr vert="horz" wrap="none" lIns="20638" tIns="0" rIns="20638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9F102A82-32F0-4C53-8EA8-C53307E109E7}" type="datetime'''''''''''''''12''''''''''''''''''''''''''.''3'''''">
              <a:rPr lang="en-GB" altLang="en-US" sz="800" b="1">
                <a:solidFill>
                  <a:schemeClr val="bg1"/>
                </a:solidFill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12.3</a:t>
            </a:fld>
            <a:endParaRPr lang="en-GB" sz="800" b="1" dirty="0" smtClean="0">
              <a:solidFill>
                <a:schemeClr val="bg1"/>
              </a:solidFill>
              <a:sym typeface="+mn-lt"/>
            </a:endParaRPr>
          </a:p>
        </p:txBody>
      </p:sp>
      <p:sp>
        <p:nvSpPr>
          <p:cNvPr id="74" name="BodyText"/>
          <p:cNvSpPr>
            <a:spLocks noGrp="1"/>
          </p:cNvSpPr>
          <p:nvPr>
            <p:custDataLst>
              <p:tags r:id="rId13"/>
            </p:custDataLst>
          </p:nvPr>
        </p:nvSpPr>
        <p:spPr bwMode="gray">
          <a:xfrm>
            <a:off x="3635375" y="3222625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008AB3"/>
                </a:solidFill>
              </a14:hiddenFill>
            </a:ext>
          </a:extLst>
        </p:spPr>
        <p:txBody>
          <a:bodyPr vert="horz" wrap="none" lIns="20638" tIns="0" rIns="20638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7D7B968A-A603-49FB-9D3B-2F01AA067BB3}" type="datetime'''''''2''9''''''''''.''''''1'''''''''''''''''''''''''''''''">
              <a:rPr lang="en-GB" altLang="en-US" sz="800" b="1">
                <a:solidFill>
                  <a:schemeClr val="bg1"/>
                </a:solidFill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29.1</a:t>
            </a:fld>
            <a:endParaRPr lang="en-GB" sz="800" b="1" dirty="0" smtClean="0">
              <a:solidFill>
                <a:schemeClr val="bg1"/>
              </a:solidFill>
              <a:sym typeface="+mn-lt"/>
            </a:endParaRPr>
          </a:p>
        </p:txBody>
      </p:sp>
      <p:sp>
        <p:nvSpPr>
          <p:cNvPr id="59" name="BodyText"/>
          <p:cNvSpPr>
            <a:spLocks noGrp="1"/>
          </p:cNvSpPr>
          <p:nvPr>
            <p:custDataLst>
              <p:tags r:id="rId14"/>
            </p:custDataLst>
          </p:nvPr>
        </p:nvSpPr>
        <p:spPr bwMode="gray">
          <a:xfrm>
            <a:off x="4068763" y="2786063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0638" tIns="0" rIns="20638" bIns="0" numCol="1" spcCol="0" rtlCol="0" anchor="b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77F7B7FD-6383-48B6-9D42-0A26C37A6C48}" type="datetime'''''''''''''2''1''''''''.''''''''''''''2''''''''''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21.2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68" name="BodyText"/>
          <p:cNvSpPr>
            <a:spLocks noGrp="1"/>
          </p:cNvSpPr>
          <p:nvPr>
            <p:custDataLst>
              <p:tags r:id="rId15"/>
            </p:custDataLst>
          </p:nvPr>
        </p:nvSpPr>
        <p:spPr bwMode="gray">
          <a:xfrm>
            <a:off x="2352675" y="3268663"/>
            <a:ext cx="18415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vert="horz" wrap="none" lIns="20638" tIns="0" rIns="20638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DE069ED7-DF44-409E-8882-EC8F6D00DB65}" type="datetime'''''''''''''6''''''.''''''''''''''''''''''''''''1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6.1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43" name="BodyText"/>
          <p:cNvSpPr>
            <a:spLocks noGrp="1"/>
          </p:cNvSpPr>
          <p:nvPr>
            <p:custDataLst>
              <p:tags r:id="rId16"/>
            </p:custDataLst>
          </p:nvPr>
        </p:nvSpPr>
        <p:spPr bwMode="gray">
          <a:xfrm>
            <a:off x="2759075" y="2359025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0638" tIns="0" rIns="20638" bIns="0" numCol="1" spcCol="0" rtlCol="0" anchor="b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068C873B-10B5-4776-A864-9FE04D6FD4BA}" type="datetime'2''''''''''9''''''''.''''''''''3''''''''''''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29.3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42" name="BodyText"/>
          <p:cNvSpPr>
            <a:spLocks noGrp="1"/>
          </p:cNvSpPr>
          <p:nvPr>
            <p:custDataLst>
              <p:tags r:id="rId17"/>
            </p:custDataLst>
          </p:nvPr>
        </p:nvSpPr>
        <p:spPr bwMode="gray">
          <a:xfrm>
            <a:off x="2324100" y="3021013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vert="horz" wrap="none" lIns="20638" tIns="0" rIns="20638" bIns="0" numCol="1" spcCol="0" rtlCol="0" anchor="b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F9F68A0C-539A-4E5C-B498-7F3A2170AF82}" type="datetime'''''''''''1''''''''''''''''''6''''''.7''''''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16.7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67" name="BodyText"/>
          <p:cNvSpPr>
            <a:spLocks noGrp="1"/>
          </p:cNvSpPr>
          <p:nvPr>
            <p:custDataLst>
              <p:tags r:id="rId18"/>
            </p:custDataLst>
          </p:nvPr>
        </p:nvSpPr>
        <p:spPr bwMode="gray">
          <a:xfrm>
            <a:off x="2324100" y="3709988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008AB3"/>
                </a:solidFill>
              </a14:hiddenFill>
            </a:ext>
          </a:extLst>
        </p:spPr>
        <p:txBody>
          <a:bodyPr vert="horz" wrap="none" lIns="20638" tIns="0" rIns="20638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B546CDA7-BBE3-48E2-8888-330AB978AA19}" type="datetime'''''''''''''''''''''''''1''''''''''''''''''''''0''''''''.6'''">
              <a:rPr lang="en-GB" altLang="en-US" sz="800" b="1">
                <a:solidFill>
                  <a:schemeClr val="bg1"/>
                </a:solidFill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10.6</a:t>
            </a:fld>
            <a:endParaRPr lang="en-GB" sz="800" b="1" dirty="0" smtClean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6" name="BodyText"/>
          <p:cNvSpPr>
            <a:spLocks noGrp="1"/>
          </p:cNvSpPr>
          <p:nvPr>
            <p:custDataLst>
              <p:tags r:id="rId19"/>
            </p:custDataLst>
          </p:nvPr>
        </p:nvSpPr>
        <p:spPr bwMode="gray">
          <a:xfrm>
            <a:off x="1919288" y="3214688"/>
            <a:ext cx="18415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vert="horz" wrap="none" lIns="20638" tIns="0" rIns="20638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61D73224-0239-4A72-A4A3-CFF20CB78A00}" type="datetime'''4''.6''''''''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4.6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33" name="BodyText"/>
          <p:cNvSpPr>
            <a:spLocks noGrp="1"/>
          </p:cNvSpPr>
          <p:nvPr>
            <p:custDataLst>
              <p:tags r:id="rId20"/>
            </p:custDataLst>
          </p:nvPr>
        </p:nvSpPr>
        <p:spPr bwMode="auto">
          <a:xfrm>
            <a:off x="1452563" y="4111625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A02B403F-E513-4927-8906-10B4743C015E}" type="datetime'''''''''''''2''''0''''''''1''''''''1''''''''''''''''''''''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2011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47" name="BodyText"/>
          <p:cNvSpPr>
            <a:spLocks noGrp="1"/>
          </p:cNvSpPr>
          <p:nvPr>
            <p:custDataLst>
              <p:tags r:id="rId21"/>
            </p:custDataLst>
          </p:nvPr>
        </p:nvSpPr>
        <p:spPr bwMode="auto">
          <a:xfrm>
            <a:off x="579438" y="4111625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8E8D7EF2-E246-4073-9FF6-30FB797DCD35}" type="datetime'''''''''''''''''''''''''''''''''''''''''''''2''0''09''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2009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53" name="BodyText"/>
          <p:cNvSpPr>
            <a:spLocks noGrp="1"/>
          </p:cNvSpPr>
          <p:nvPr>
            <p:custDataLst>
              <p:tags r:id="rId22"/>
            </p:custDataLst>
          </p:nvPr>
        </p:nvSpPr>
        <p:spPr bwMode="gray">
          <a:xfrm>
            <a:off x="608013" y="3622675"/>
            <a:ext cx="18415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0638" tIns="0" rIns="20638" bIns="0" numCol="1" spcCol="0" rtlCol="0" anchor="b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CB2766E5-183D-4A08-9334-036C897E1C36}" type="datetime'''''''''''''''''4''''.''''''''8''''''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4.8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36" name="BodyText"/>
          <p:cNvSpPr>
            <a:spLocks noGrp="1"/>
          </p:cNvSpPr>
          <p:nvPr>
            <p:custDataLst>
              <p:tags r:id="rId23"/>
            </p:custDataLst>
          </p:nvPr>
        </p:nvSpPr>
        <p:spPr bwMode="auto">
          <a:xfrm>
            <a:off x="2759075" y="4111625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73E3F0A3-26E4-41A6-8039-B35C037280DB}" type="datetime'''2''''''''0''''''''''1''''''''''''4''''''''''''''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2014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34" name="BodyText"/>
          <p:cNvSpPr>
            <a:spLocks noGrp="1"/>
          </p:cNvSpPr>
          <p:nvPr>
            <p:custDataLst>
              <p:tags r:id="rId24"/>
            </p:custDataLst>
          </p:nvPr>
        </p:nvSpPr>
        <p:spPr bwMode="auto">
          <a:xfrm>
            <a:off x="1890713" y="4111625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30D9CC4B-7F36-4843-AB17-6394CEF3016A}" type="datetime'''2''''''''''''''''''''''''0''1''''''''2''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2012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37" name="BodyText"/>
          <p:cNvSpPr>
            <a:spLocks noGrp="1"/>
          </p:cNvSpPr>
          <p:nvPr>
            <p:custDataLst>
              <p:tags r:id="rId25"/>
            </p:custDataLst>
          </p:nvPr>
        </p:nvSpPr>
        <p:spPr bwMode="auto">
          <a:xfrm>
            <a:off x="3197225" y="4111625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5ED96B12-5DF0-4023-8824-79100C77FD20}" type="datetime'''''''''''2''''''''0''1''''''''''''''''''''''''''5''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2015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41" name="BodyText"/>
          <p:cNvSpPr>
            <a:spLocks noGrp="1"/>
          </p:cNvSpPr>
          <p:nvPr>
            <p:custDataLst>
              <p:tags r:id="rId26"/>
            </p:custDataLst>
          </p:nvPr>
        </p:nvSpPr>
        <p:spPr bwMode="gray">
          <a:xfrm>
            <a:off x="1890713" y="3006725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0638" tIns="0" rIns="20638" bIns="0" numCol="1" spcCol="0" rtlCol="0" anchor="b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792A7D58-36B5-4406-9839-07F2A1B7DF18}" type="datetime'''1''''6''''''''''''''''''.''''''9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16.9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48" name="BodyText"/>
          <p:cNvSpPr>
            <a:spLocks noGrp="1"/>
          </p:cNvSpPr>
          <p:nvPr>
            <p:custDataLst>
              <p:tags r:id="rId27"/>
            </p:custDataLst>
          </p:nvPr>
        </p:nvSpPr>
        <p:spPr bwMode="auto">
          <a:xfrm>
            <a:off x="1014413" y="4111625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80DF5F04-1D60-4797-BBA7-F182910BB5AB}" type="datetime'''''''''2''''''''''''''''''''0''''''''''''''1''''''''''0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2010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64" name="BodyText"/>
          <p:cNvSpPr>
            <a:spLocks noGrp="1"/>
          </p:cNvSpPr>
          <p:nvPr>
            <p:custDataLst>
              <p:tags r:id="rId28"/>
            </p:custDataLst>
          </p:nvPr>
        </p:nvSpPr>
        <p:spPr bwMode="gray">
          <a:xfrm>
            <a:off x="1481138" y="3298825"/>
            <a:ext cx="18415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vert="horz" wrap="none" lIns="20638" tIns="0" rIns="20638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020BF81A-0B54-475D-8497-57C7441B1F4B}" type="datetime'''''''''''''5''''''''''''''''''''''''.''''2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5.2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60" name="BodyText"/>
          <p:cNvSpPr>
            <a:spLocks noGrp="1"/>
          </p:cNvSpPr>
          <p:nvPr>
            <p:custDataLst>
              <p:tags r:id="rId29"/>
            </p:custDataLst>
          </p:nvPr>
        </p:nvSpPr>
        <p:spPr bwMode="gray">
          <a:xfrm>
            <a:off x="608013" y="3870325"/>
            <a:ext cx="18415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vert="horz" wrap="none" lIns="20638" tIns="0" rIns="20638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93077A5C-C33D-406D-9B76-4CF7D762E0D6}" type="datetime'''''''''''4''''''''''''''''''.''''''6'''''''">
              <a:rPr lang="en-GB" altLang="en-US" sz="800" b="1">
                <a:solidFill>
                  <a:schemeClr val="bg1"/>
                </a:solidFill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4.6</a:t>
            </a:fld>
            <a:endParaRPr lang="en-GB" sz="800" b="1" dirty="0" smtClean="0">
              <a:solidFill>
                <a:schemeClr val="bg1"/>
              </a:solidFill>
              <a:sym typeface="+mn-lt"/>
            </a:endParaRPr>
          </a:p>
        </p:txBody>
      </p:sp>
      <p:sp>
        <p:nvSpPr>
          <p:cNvPr id="38" name="BodyText"/>
          <p:cNvSpPr>
            <a:spLocks noGrp="1"/>
          </p:cNvSpPr>
          <p:nvPr>
            <p:custDataLst>
              <p:tags r:id="rId30"/>
            </p:custDataLst>
          </p:nvPr>
        </p:nvSpPr>
        <p:spPr bwMode="auto">
          <a:xfrm>
            <a:off x="3635375" y="4111625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A2122307-5DAA-4462-A179-E3E3E0EB9DB8}" type="datetime'''''''''''''''''''''''''''''''''2''''''''''''''01''''''6''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2016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35" name="BodyText"/>
          <p:cNvSpPr>
            <a:spLocks noGrp="1"/>
          </p:cNvSpPr>
          <p:nvPr>
            <p:custDataLst>
              <p:tags r:id="rId31"/>
            </p:custDataLst>
          </p:nvPr>
        </p:nvSpPr>
        <p:spPr bwMode="auto">
          <a:xfrm>
            <a:off x="2324100" y="4111625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69737538-1F12-4885-B359-EBD2B2CAC028}" type="datetime'''''''''''''''2''''0''''''1''''''''''''''''''''''3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2013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40" name="BodyText"/>
          <p:cNvSpPr>
            <a:spLocks noGrp="1"/>
          </p:cNvSpPr>
          <p:nvPr>
            <p:custDataLst>
              <p:tags r:id="rId32"/>
            </p:custDataLst>
          </p:nvPr>
        </p:nvSpPr>
        <p:spPr bwMode="gray">
          <a:xfrm>
            <a:off x="1452563" y="3074988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0638" tIns="0" rIns="20638" bIns="0" numCol="1" spcCol="0" rtlCol="0" anchor="b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BA34A1D7-BA16-46E2-B555-D2090F866F74}" type="datetime'''''''''15''''''.''''''''''''7''''''''''''''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15.7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61" name="BodyText"/>
          <p:cNvSpPr>
            <a:spLocks noGrp="1"/>
          </p:cNvSpPr>
          <p:nvPr>
            <p:custDataLst>
              <p:tags r:id="rId33"/>
            </p:custDataLst>
          </p:nvPr>
        </p:nvSpPr>
        <p:spPr bwMode="gray">
          <a:xfrm>
            <a:off x="1042988" y="3767138"/>
            <a:ext cx="18415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vert="horz" wrap="none" lIns="20638" tIns="0" rIns="20638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D6A99079-5A6A-4CAD-BFA5-9250FE4D67CD}" type="datetime'''''''''''''''''''''8.''''''''''''''''''5'''''">
              <a:rPr lang="en-GB" altLang="en-US" sz="800" b="1">
                <a:solidFill>
                  <a:schemeClr val="bg1"/>
                </a:solidFill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8.5</a:t>
            </a:fld>
            <a:endParaRPr lang="en-GB" sz="800" b="1" dirty="0" smtClean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2" name="BodyText"/>
          <p:cNvSpPr>
            <a:spLocks noGrp="1"/>
          </p:cNvSpPr>
          <p:nvPr>
            <p:custDataLst>
              <p:tags r:id="rId34"/>
            </p:custDataLst>
          </p:nvPr>
        </p:nvSpPr>
        <p:spPr bwMode="gray">
          <a:xfrm>
            <a:off x="1042988" y="3467100"/>
            <a:ext cx="18415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vert="horz" wrap="none" lIns="20638" tIns="0" rIns="20638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D39CB754-B4CF-488E-B2A3-4E197DF3118D}" type="datetime'''''''2''''''''''''.''''''9''''''''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2.9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87" name="BodyText"/>
          <p:cNvSpPr>
            <a:spLocks noGrp="1"/>
          </p:cNvSpPr>
          <p:nvPr>
            <p:custDataLst>
              <p:tags r:id="rId35"/>
            </p:custDataLst>
          </p:nvPr>
        </p:nvSpPr>
        <p:spPr bwMode="gray">
          <a:xfrm>
            <a:off x="608013" y="3744913"/>
            <a:ext cx="184150" cy="122238"/>
          </a:xfrm>
          <a:prstGeom prst="rect">
            <a:avLst/>
          </a:prstGeom>
          <a:solidFill>
            <a:srgbClr val="9DE0ED"/>
          </a:solidFill>
        </p:spPr>
        <p:txBody>
          <a:bodyPr vert="horz" wrap="none" lIns="20638" tIns="0" rIns="20638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84A5B465-9F89-4AA9-9E3F-03A8EB3913A2}" type="datetime'''''''''''''''''''''''''''''''''''0''''.''2''''''''''''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0.2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63" name="BodyText"/>
          <p:cNvSpPr>
            <a:spLocks noGrp="1"/>
          </p:cNvSpPr>
          <p:nvPr>
            <p:custDataLst>
              <p:tags r:id="rId36"/>
            </p:custDataLst>
          </p:nvPr>
        </p:nvSpPr>
        <p:spPr bwMode="gray">
          <a:xfrm>
            <a:off x="1452563" y="3714750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008AB3"/>
                </a:solidFill>
              </a14:hiddenFill>
            </a:ext>
          </a:extLst>
        </p:spPr>
        <p:txBody>
          <a:bodyPr vert="horz" wrap="none" lIns="20638" tIns="0" rIns="20638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C3A60F0B-618E-402F-B2EE-829072267CF1}" type="datetime'''''''''''''1''''''''''0''''''''.5'''''''''''">
              <a:rPr lang="en-GB" altLang="en-US" sz="800" b="1">
                <a:solidFill>
                  <a:schemeClr val="bg1"/>
                </a:solidFill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10.5</a:t>
            </a:fld>
            <a:endParaRPr lang="en-GB" sz="800" b="1" dirty="0" smtClean="0">
              <a:solidFill>
                <a:schemeClr val="bg1"/>
              </a:solidFill>
              <a:sym typeface="+mn-lt"/>
            </a:endParaRPr>
          </a:p>
        </p:txBody>
      </p:sp>
      <p:sp>
        <p:nvSpPr>
          <p:cNvPr id="39" name="BodyText"/>
          <p:cNvSpPr>
            <a:spLocks noGrp="1"/>
          </p:cNvSpPr>
          <p:nvPr>
            <p:custDataLst>
              <p:tags r:id="rId37"/>
            </p:custDataLst>
          </p:nvPr>
        </p:nvSpPr>
        <p:spPr bwMode="auto">
          <a:xfrm>
            <a:off x="4035425" y="4111625"/>
            <a:ext cx="309563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F3F0AA54-D8B5-486A-A92F-D4F923D71216}" type="datetime'''''''''''''''2''0''''''''''''1''''''''''''''7''E''''''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2017E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54" name="BodyText"/>
          <p:cNvSpPr>
            <a:spLocks noGrp="1"/>
          </p:cNvSpPr>
          <p:nvPr>
            <p:custDataLst>
              <p:tags r:id="rId38"/>
            </p:custDataLst>
          </p:nvPr>
        </p:nvSpPr>
        <p:spPr bwMode="gray">
          <a:xfrm>
            <a:off x="1014413" y="3303588"/>
            <a:ext cx="241300" cy="1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0638" tIns="0" rIns="20638" bIns="0" numCol="1" spcCol="0" rtlCol="0" anchor="b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65B91283-D348-4CFF-8CE9-C3B27C6F7053}" type="datetime'''''''''''''1''''''1''''''''''''''''''''.4'''''">
              <a:rPr lang="en-GB" altLang="en-US" sz="800" b="1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11.4</a:t>
            </a:fld>
            <a:endParaRPr lang="en-GB" sz="800" b="1" dirty="0" smtClean="0">
              <a:sym typeface="+mn-lt"/>
            </a:endParaRPr>
          </a:p>
        </p:txBody>
      </p:sp>
      <p:sp>
        <p:nvSpPr>
          <p:cNvPr id="10" name="Rectangle 9"/>
          <p:cNvSpPr/>
          <p:nvPr>
            <p:custDataLst>
              <p:tags r:id="rId39"/>
            </p:custDataLst>
          </p:nvPr>
        </p:nvSpPr>
        <p:spPr bwMode="auto">
          <a:xfrm>
            <a:off x="503238" y="4932363"/>
            <a:ext cx="179388" cy="133350"/>
          </a:xfrm>
          <a:prstGeom prst="rect">
            <a:avLst/>
          </a:prstGeom>
          <a:solidFill>
            <a:srgbClr val="008AB3"/>
          </a:solidFill>
          <a:ln w="95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GB" sz="1000" kern="0" dirty="0" err="1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>
            <p:custDataLst>
              <p:tags r:id="rId40"/>
            </p:custDataLst>
          </p:nvPr>
        </p:nvSpPr>
        <p:spPr bwMode="auto">
          <a:xfrm>
            <a:off x="503238" y="4729163"/>
            <a:ext cx="179388" cy="133350"/>
          </a:xfrm>
          <a:prstGeom prst="rect">
            <a:avLst/>
          </a:prstGeom>
          <a:solidFill>
            <a:srgbClr val="9DE0ED"/>
          </a:solidFill>
          <a:ln w="95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GB" sz="1000" kern="0" dirty="0" err="1" smtClean="0">
              <a:solidFill>
                <a:schemeClr val="tx1"/>
              </a:solidFill>
            </a:endParaRPr>
          </a:p>
        </p:txBody>
      </p:sp>
      <p:sp>
        <p:nvSpPr>
          <p:cNvPr id="49" name="BodyText"/>
          <p:cNvSpPr>
            <a:spLocks noGrp="1"/>
          </p:cNvSpPr>
          <p:nvPr>
            <p:custDataLst>
              <p:tags r:id="rId41"/>
            </p:custDataLst>
          </p:nvPr>
        </p:nvSpPr>
        <p:spPr bwMode="auto">
          <a:xfrm>
            <a:off x="733425" y="4725988"/>
            <a:ext cx="237013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D86F28E4-53D4-4D37-8791-1BAB620BCD9B}" type="datetime'''Subsí''di''''o financ''eiro'' - equaliz''a''ção de taxas'">
              <a:rPr lang="en-GB" altLang="en-US" sz="100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Subsídio financeiro - equalização de taxas</a:t>
            </a:fld>
            <a:endParaRPr lang="en-GB" sz="1000" dirty="0" smtClean="0">
              <a:sym typeface="+mn-lt"/>
            </a:endParaRPr>
          </a:p>
        </p:txBody>
      </p:sp>
      <p:sp>
        <p:nvSpPr>
          <p:cNvPr id="50" name="BodyText"/>
          <p:cNvSpPr>
            <a:spLocks noGrp="1"/>
          </p:cNvSpPr>
          <p:nvPr>
            <p:custDataLst>
              <p:tags r:id="rId42"/>
            </p:custDataLst>
          </p:nvPr>
        </p:nvSpPr>
        <p:spPr bwMode="auto">
          <a:xfrm>
            <a:off x="733425" y="4929188"/>
            <a:ext cx="305593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914400" rtl="0" eaLnBrk="1" latinLnBrk="0" hangingPunct="1">
              <a:spcBef>
                <a:spcPts val="700"/>
              </a:spcBef>
              <a:buFont typeface="Arial" panose="020B0604020202020204" pitchFamily="34" charset="0"/>
              <a:buChar char="•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–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-"/>
              <a:defRPr sz="1400" ker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6E9C0D9D-465F-4D43-B191-0EC1AD434B50}" type="datetime'Subs''ídi''o c''re''ditício - empréstimos da Uni''ão ao BNDES'">
              <a:rPr lang="en-GB" altLang="en-US" sz="100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Subsídio creditício - empréstimos da União ao BNDES</a:t>
            </a:fld>
            <a:endParaRPr lang="en-GB" sz="1000" dirty="0" smtClean="0">
              <a:sym typeface="+mn-lt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53543698"/>
              </p:ext>
            </p:extLst>
          </p:nvPr>
        </p:nvGraphicFramePr>
        <p:xfrm>
          <a:off x="752088" y="4391025"/>
          <a:ext cx="3868431" cy="731520"/>
        </p:xfrm>
        <a:graphic>
          <a:graphicData uri="http://schemas.openxmlformats.org/drawingml/2006/table">
            <a:tbl>
              <a:tblPr firstRow="1" bandRow="1">
                <a:tableStyleId>{839DD9DD-9E6C-4910-8AC0-68ADFF6A6AFC}</a:tableStyleId>
              </a:tblPr>
              <a:tblGrid>
                <a:gridCol w="3108960"/>
                <a:gridCol w="759471"/>
              </a:tblGrid>
              <a:tr h="0">
                <a:tc gridSpan="2">
                  <a:txBody>
                    <a:bodyPr/>
                    <a:lstStyle/>
                    <a:p>
                      <a:pPr algn="r"/>
                      <a:r>
                        <a:rPr lang="pt-BR" sz="1000" dirty="0" smtClean="0"/>
                        <a:t>Estimativa de valor presente dos subsídios de 2018 a 2060</a:t>
                      </a:r>
                      <a:endParaRPr lang="en-GB" sz="1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anchor="ctr"/>
                </a:tc>
              </a:tr>
              <a:tr h="228297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 smtClean="0"/>
                        <a:t>R$</a:t>
                      </a:r>
                      <a:r>
                        <a:rPr lang="pt-BR" sz="1000" baseline="0" dirty="0" smtClean="0"/>
                        <a:t> 10 bi</a:t>
                      </a:r>
                      <a:endParaRPr lang="en-GB" sz="1000" dirty="0"/>
                    </a:p>
                  </a:txBody>
                  <a:tcPr anchor="b"/>
                </a:tc>
              </a:tr>
              <a:tr h="228297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 smtClean="0"/>
                        <a:t>R$ 94 bi</a:t>
                      </a:r>
                      <a:endParaRPr lang="en-GB" sz="1000" dirty="0"/>
                    </a:p>
                  </a:txBody>
                  <a:tcPr anchor="b"/>
                </a:tc>
              </a:tr>
            </a:tbl>
          </a:graphicData>
        </a:graphic>
      </p:graphicFrame>
      <p:sp>
        <p:nvSpPr>
          <p:cNvPr id="17" name="Rounded Rectangle 16"/>
          <p:cNvSpPr/>
          <p:nvPr/>
        </p:nvSpPr>
        <p:spPr>
          <a:xfrm>
            <a:off x="592932" y="2136711"/>
            <a:ext cx="1668462" cy="73105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r>
              <a:rPr lang="pt-BR" sz="1200" kern="0" dirty="0" smtClean="0">
                <a:solidFill>
                  <a:schemeClr val="accent3"/>
                </a:solidFill>
              </a:rPr>
              <a:t>Entre 2009 e 2017E, foram R$ 183 bi em subsídios</a:t>
            </a:r>
            <a:endParaRPr lang="en-GB" sz="1200" kern="0" dirty="0" err="1" smtClean="0">
              <a:solidFill>
                <a:schemeClr val="accent3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03238" y="5429261"/>
            <a:ext cx="3973511" cy="27432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r>
              <a:rPr lang="pt-BR" sz="1200" kern="0" dirty="0" smtClean="0">
                <a:solidFill>
                  <a:schemeClr val="accent3"/>
                </a:solidFill>
              </a:rPr>
              <a:t>Impacto não é no orçamento, mas sim na dívida pública</a:t>
            </a:r>
            <a:endParaRPr lang="en-GB" sz="1200" kern="0" dirty="0" err="1" smtClean="0">
              <a:solidFill>
                <a:schemeClr val="accent3"/>
              </a:solidFill>
            </a:endParaRPr>
          </a:p>
        </p:txBody>
      </p:sp>
      <p:sp>
        <p:nvSpPr>
          <p:cNvPr id="23" name="Freeform 22"/>
          <p:cNvSpPr/>
          <p:nvPr/>
        </p:nvSpPr>
        <p:spPr>
          <a:xfrm rot="5400000">
            <a:off x="2416572" y="5129019"/>
            <a:ext cx="142082" cy="269876"/>
          </a:xfrm>
          <a:custGeom>
            <a:avLst/>
            <a:gdLst/>
            <a:ahLst/>
            <a:cxnLst/>
            <a:rect l="0" t="0" r="0" b="0"/>
            <a:pathLst>
              <a:path w="142082" h="269876">
                <a:moveTo>
                  <a:pt x="0" y="0"/>
                </a:moveTo>
                <a:lnTo>
                  <a:pt x="0" y="66675"/>
                </a:lnTo>
                <a:lnTo>
                  <a:pt x="69056" y="134938"/>
                </a:lnTo>
                <a:lnTo>
                  <a:pt x="0" y="206375"/>
                </a:lnTo>
                <a:lnTo>
                  <a:pt x="0" y="269875"/>
                </a:lnTo>
                <a:lnTo>
                  <a:pt x="142081" y="134938"/>
                </a:lnTo>
                <a:close/>
              </a:path>
            </a:pathLst>
          </a:custGeom>
          <a:solidFill>
            <a:schemeClr val="accent3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accent3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GB" sz="1000" kern="0" dirty="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39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8" name="Object 247" hidden="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42068565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p:oleObj spid="_x0000_s17428" name="think-cell Slide" r:id="rId4" imgW="360" imgH="360" progId="">
              <p:embed/>
            </p:oleObj>
          </a:graphicData>
        </a:graphic>
      </p:graphicFrame>
      <p:sp>
        <p:nvSpPr>
          <p:cNvPr id="4" name="Rectangle 3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GB" sz="1000" kern="0" dirty="0" err="1" smtClean="0">
              <a:solidFill>
                <a:schemeClr val="tx1"/>
              </a:solidFill>
              <a:latin typeface="Arial"/>
              <a:sym typeface="Arial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Números mostram que o montante e o custo do subsídio do BNDES são desproporcionais e seus impactos sobre produtividade e distribuição de renda são negativos 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7219" y="1880319"/>
            <a:ext cx="5150499" cy="3618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180000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400" dirty="0" smtClean="0"/>
              <a:t>Segundo Samuel Pessoa</a:t>
            </a:r>
            <a:r>
              <a:rPr lang="pt-BR" sz="1400" baseline="30000" dirty="0" smtClean="0"/>
              <a:t>1</a:t>
            </a:r>
            <a:r>
              <a:rPr lang="pt-BR" sz="1400" dirty="0" smtClean="0"/>
              <a:t>, entre </a:t>
            </a:r>
            <a:r>
              <a:rPr lang="pt-BR" sz="1400" dirty="0"/>
              <a:t>2008 e 2014, o Tesouro emprestou ao </a:t>
            </a:r>
            <a:r>
              <a:rPr lang="pt-BR" sz="1400" dirty="0" smtClean="0"/>
              <a:t>BNDES, o equivalente a </a:t>
            </a:r>
            <a:r>
              <a:rPr lang="pt-BR" sz="1400" dirty="0"/>
              <a:t>R$ 400 bilhões. </a:t>
            </a:r>
            <a:r>
              <a:rPr lang="pt-BR" sz="1400" dirty="0" smtClean="0"/>
              <a:t>Isso significa uma </a:t>
            </a:r>
            <a:r>
              <a:rPr lang="pt-BR" sz="1400" dirty="0"/>
              <a:t>quantia de dinheiro 25% maior e que atingiu uma população 31% menor do que </a:t>
            </a:r>
            <a:r>
              <a:rPr lang="pt-BR" sz="1400" dirty="0" smtClean="0"/>
              <a:t>aquela beneficiada </a:t>
            </a:r>
            <a:r>
              <a:rPr lang="pt-BR" sz="1400" dirty="0"/>
              <a:t>pelo Plano Marshall (programa de recuperação da Europa após II Guerra </a:t>
            </a:r>
            <a:r>
              <a:rPr lang="pt-BR" sz="1400" dirty="0" smtClean="0"/>
              <a:t>Mundial)</a:t>
            </a:r>
            <a:endParaRPr lang="pt-BR" sz="1400" baseline="30000" dirty="0" smtClean="0"/>
          </a:p>
          <a:p>
            <a:pPr marL="180000" indent="-180000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400" dirty="0"/>
              <a:t>Segundo cálculos de </a:t>
            </a:r>
            <a:r>
              <a:rPr lang="pt-BR" sz="1400" dirty="0" smtClean="0"/>
              <a:t>Manoel </a:t>
            </a:r>
            <a:r>
              <a:rPr lang="pt-BR" sz="1400" dirty="0"/>
              <a:t>Pires, o custo total dos subsídios foi, somente em 2015, de R$ 57 bilhões, algo próximo ao custo anual de dois programas Bolsa </a:t>
            </a:r>
            <a:r>
              <a:rPr lang="pt-BR" sz="1400" dirty="0" smtClean="0"/>
              <a:t>Família</a:t>
            </a:r>
          </a:p>
          <a:p>
            <a:pPr marL="180000" indent="-180000">
              <a:spcBef>
                <a:spcPts val="700"/>
              </a:spcBef>
              <a:buSzPct val="100000"/>
              <a:buFont typeface="Arial"/>
              <a:buChar char="•"/>
            </a:pPr>
            <a:r>
              <a:rPr lang="pt-BR" sz="1400" dirty="0" smtClean="0"/>
              <a:t>Um estudo do Gabriel Madeira</a:t>
            </a:r>
            <a:r>
              <a:rPr lang="pt-BR" sz="1400" baseline="30000" dirty="0" smtClean="0"/>
              <a:t>2</a:t>
            </a:r>
            <a:r>
              <a:rPr lang="pt-BR" sz="1400" dirty="0" smtClean="0"/>
              <a:t> estima o impacto do crédito direcionado:</a:t>
            </a:r>
          </a:p>
          <a:p>
            <a:pPr marL="360000" lvl="1" indent="-180000">
              <a:spcBef>
                <a:spcPts val="300"/>
              </a:spcBef>
              <a:buSzPct val="100000"/>
              <a:buFont typeface="Arial"/>
              <a:buChar char="–"/>
            </a:pPr>
            <a:r>
              <a:rPr lang="pt-BR" sz="1400" dirty="0" smtClean="0"/>
              <a:t>Redução de 2,3% na produtividade total</a:t>
            </a:r>
          </a:p>
          <a:p>
            <a:pPr marL="360000" lvl="1" indent="-180000">
              <a:spcBef>
                <a:spcPts val="300"/>
              </a:spcBef>
              <a:buSzPct val="100000"/>
              <a:buFont typeface="Arial"/>
              <a:buChar char="–"/>
            </a:pPr>
            <a:r>
              <a:rPr lang="pt-BR" sz="1400" dirty="0" smtClean="0"/>
              <a:t>Correlação negativa com a renda e com a sua distribuição – redução do coeficiente de </a:t>
            </a:r>
            <a:r>
              <a:rPr lang="pt-BR" sz="1400" dirty="0" err="1" smtClean="0"/>
              <a:t>Gini</a:t>
            </a:r>
            <a:endParaRPr lang="pt-BR" sz="1400" dirty="0" smtClean="0"/>
          </a:p>
          <a:p>
            <a:pPr marL="360000" lvl="1" indent="-180000">
              <a:spcBef>
                <a:spcPts val="300"/>
              </a:spcBef>
              <a:buSzPct val="100000"/>
              <a:buFont typeface="Arial"/>
              <a:buChar char="–"/>
            </a:pPr>
            <a:r>
              <a:rPr lang="pt-BR" sz="1400" dirty="0" smtClean="0"/>
              <a:t>Aumento de 3,9% do spread</a:t>
            </a:r>
            <a:endParaRPr lang="pt-BR" sz="1400" dirty="0"/>
          </a:p>
        </p:txBody>
      </p:sp>
      <p:sp>
        <p:nvSpPr>
          <p:cNvPr id="12" name="Footnote"/>
          <p:cNvSpPr/>
          <p:nvPr/>
        </p:nvSpPr>
        <p:spPr>
          <a:xfrm>
            <a:off x="457219" y="5958320"/>
            <a:ext cx="8686800" cy="369332"/>
          </a:xfrm>
          <a:prstGeom prst="rect">
            <a:avLst/>
          </a:prstGeom>
        </p:spPr>
        <p:txBody>
          <a:bodyPr vert="horz" lIns="0" tIns="0" rIns="0" bIns="0" rtlCol="0" anchor="b" anchorCtr="0">
            <a:spAutoFit/>
          </a:bodyPr>
          <a:lstStyle/>
          <a:p>
            <a:r>
              <a:rPr lang="pt-BR" sz="800" kern="0" dirty="0" smtClean="0"/>
              <a:t>1. Pessoa, Samuel. Uma história de dois planos Marshall </a:t>
            </a:r>
            <a:r>
              <a:rPr lang="pt-BR" sz="800" dirty="0" smtClean="0"/>
              <a:t>Plano Marshall, 14/</a:t>
            </a:r>
            <a:r>
              <a:rPr lang="pt-BR" sz="800" dirty="0" err="1" smtClean="0"/>
              <a:t>mai</a:t>
            </a:r>
            <a:r>
              <a:rPr lang="pt-BR" sz="800" dirty="0" smtClean="0"/>
              <a:t>/2017. Entre </a:t>
            </a:r>
            <a:r>
              <a:rPr lang="pt-BR" sz="800" dirty="0"/>
              <a:t>1948 e 1951, os EUA despenderam pouco mais de US$ 13 bilhões para ajudar na reconstrução </a:t>
            </a:r>
            <a:r>
              <a:rPr lang="pt-BR" sz="800" dirty="0" smtClean="0"/>
              <a:t>de 16 </a:t>
            </a:r>
            <a:r>
              <a:rPr lang="pt-BR" sz="800" dirty="0"/>
              <a:t>países europeus, com </a:t>
            </a:r>
            <a:r>
              <a:rPr lang="pt-BR" sz="800" dirty="0" smtClean="0"/>
              <a:t>população, à </a:t>
            </a:r>
            <a:r>
              <a:rPr lang="pt-BR" sz="800" dirty="0"/>
              <a:t>época, de 290 milhões. </a:t>
            </a:r>
            <a:endParaRPr lang="pt-BR" sz="800" dirty="0" smtClean="0"/>
          </a:p>
          <a:p>
            <a:r>
              <a:rPr lang="pt-BR" sz="800" dirty="0" smtClean="0"/>
              <a:t>2. Madeira, Gabriel. </a:t>
            </a:r>
            <a:r>
              <a:rPr lang="en-GB" sz="800" dirty="0"/>
              <a:t>Earmarked Credit </a:t>
            </a:r>
            <a:r>
              <a:rPr lang="en-GB" sz="800" dirty="0" smtClean="0"/>
              <a:t>and Misallocation</a:t>
            </a:r>
            <a:endParaRPr lang="pt-BR" sz="800" dirty="0" smtClean="0"/>
          </a:p>
        </p:txBody>
      </p:sp>
      <p:sp>
        <p:nvSpPr>
          <p:cNvPr id="6" name="Freeform 5"/>
          <p:cNvSpPr/>
          <p:nvPr/>
        </p:nvSpPr>
        <p:spPr>
          <a:xfrm>
            <a:off x="5934270" y="3150038"/>
            <a:ext cx="284164" cy="539751"/>
          </a:xfrm>
          <a:custGeom>
            <a:avLst/>
            <a:gdLst/>
            <a:ahLst/>
            <a:cxnLst/>
            <a:rect l="0" t="0" r="0" b="0"/>
            <a:pathLst>
              <a:path w="284164" h="539751">
                <a:moveTo>
                  <a:pt x="0" y="0"/>
                </a:moveTo>
                <a:lnTo>
                  <a:pt x="0" y="133350"/>
                </a:lnTo>
                <a:lnTo>
                  <a:pt x="138113" y="269875"/>
                </a:lnTo>
                <a:lnTo>
                  <a:pt x="0" y="412750"/>
                </a:lnTo>
                <a:lnTo>
                  <a:pt x="0" y="539750"/>
                </a:lnTo>
                <a:lnTo>
                  <a:pt x="284163" y="269875"/>
                </a:lnTo>
                <a:close/>
              </a:path>
            </a:pathLst>
          </a:custGeom>
          <a:solidFill>
            <a:schemeClr val="accent3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accent3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GB" sz="1000" kern="0" dirty="0" err="1" smtClean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419461" y="1586180"/>
            <a:ext cx="2435290" cy="251926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marL="108000" indent="-108000">
              <a:spcBef>
                <a:spcPts val="600"/>
              </a:spcBef>
              <a:buSzPct val="100000"/>
              <a:buFont typeface="Arial"/>
              <a:buChar char="•"/>
            </a:pPr>
            <a:r>
              <a:rPr lang="pt-BR" sz="1600" kern="0" dirty="0" smtClean="0">
                <a:solidFill>
                  <a:schemeClr val="tx1"/>
                </a:solidFill>
              </a:rPr>
              <a:t>Crédito no Brasil é caro</a:t>
            </a:r>
          </a:p>
          <a:p>
            <a:pPr marL="108000" indent="-108000">
              <a:spcBef>
                <a:spcPts val="600"/>
              </a:spcBef>
              <a:buSzPct val="100000"/>
              <a:buFont typeface="Arial"/>
              <a:buChar char="•"/>
            </a:pPr>
            <a:r>
              <a:rPr lang="pt-BR" sz="1600" kern="0" dirty="0" smtClean="0">
                <a:solidFill>
                  <a:schemeClr val="tx1"/>
                </a:solidFill>
              </a:rPr>
              <a:t>Além disso, a oferta de crédito continua restrita</a:t>
            </a:r>
          </a:p>
          <a:p>
            <a:pPr marL="108000" indent="-108000">
              <a:spcBef>
                <a:spcPts val="600"/>
              </a:spcBef>
              <a:buSzPct val="100000"/>
              <a:buFont typeface="Arial"/>
              <a:buChar char="•"/>
            </a:pPr>
            <a:r>
              <a:rPr lang="pt-BR" sz="1600" kern="0" dirty="0" smtClean="0">
                <a:solidFill>
                  <a:schemeClr val="tx1"/>
                </a:solidFill>
              </a:rPr>
              <a:t>Subsídio não é transparente</a:t>
            </a:r>
            <a:endParaRPr lang="en-GB" sz="1600" kern="0" dirty="0" err="1" smtClean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419461" y="4666426"/>
            <a:ext cx="2435290" cy="1065928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marL="108000" indent="-108000">
              <a:spcBef>
                <a:spcPts val="600"/>
              </a:spcBef>
              <a:buSzPct val="100000"/>
              <a:buFont typeface="Arial"/>
              <a:buChar char="•"/>
            </a:pPr>
            <a:r>
              <a:rPr lang="pt-BR" sz="1600" kern="0" dirty="0" smtClean="0">
                <a:solidFill>
                  <a:schemeClr val="tx1"/>
                </a:solidFill>
              </a:rPr>
              <a:t>A criação da TLP visa minimizar o impacto social do subsídio e torná-lo transparente </a:t>
            </a:r>
            <a:endParaRPr lang="en-GB" sz="1600" kern="0" dirty="0" err="1" smtClean="0">
              <a:solidFill>
                <a:schemeClr val="tx1"/>
              </a:solidFill>
            </a:endParaRPr>
          </a:p>
        </p:txBody>
      </p:sp>
      <p:sp>
        <p:nvSpPr>
          <p:cNvPr id="19" name="Freeform 18"/>
          <p:cNvSpPr/>
          <p:nvPr/>
        </p:nvSpPr>
        <p:spPr>
          <a:xfrm rot="5400000">
            <a:off x="7495023" y="4151525"/>
            <a:ext cx="284164" cy="539751"/>
          </a:xfrm>
          <a:custGeom>
            <a:avLst/>
            <a:gdLst/>
            <a:ahLst/>
            <a:cxnLst/>
            <a:rect l="0" t="0" r="0" b="0"/>
            <a:pathLst>
              <a:path w="284164" h="539751">
                <a:moveTo>
                  <a:pt x="0" y="0"/>
                </a:moveTo>
                <a:lnTo>
                  <a:pt x="0" y="133350"/>
                </a:lnTo>
                <a:lnTo>
                  <a:pt x="138113" y="269875"/>
                </a:lnTo>
                <a:lnTo>
                  <a:pt x="0" y="412750"/>
                </a:lnTo>
                <a:lnTo>
                  <a:pt x="0" y="539750"/>
                </a:lnTo>
                <a:lnTo>
                  <a:pt x="284163" y="269875"/>
                </a:lnTo>
                <a:close/>
              </a:path>
            </a:pathLst>
          </a:custGeom>
          <a:solidFill>
            <a:schemeClr val="accent3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accent3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GB" sz="1000" kern="0" dirty="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697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4190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1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/%m/%Y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yearfmt&gt;&lt;begin val=&quot;0&quot;/&gt;&lt;end val=&quot;4&quot;/&gt;&lt;/m_yearfmt&gt;&lt;/m_precDefaultQuarter&gt;&lt;m_precDefaultMonth&gt;&lt;m_bNumberIsYear val=&quot;0&quot;/&gt;&lt;m_strFormatTime&gt;%1/%Y&lt;/m_strFormatTime&gt;&lt;m_yearfmt&gt;&lt;begin val=&quot;0&quot;/&gt;&lt;end val=&quot;0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1&quot;&gt;&lt;elem m_fUsage=&quot;1.00000000000000000000E+000&quot;&gt;&lt;m_msothmcolidx val=&quot;0&quot;/&gt;&lt;m_rgb r=&quot;D6&quot; g=&quot;D7&quot; b=&quot;D9&quot;/&gt;&lt;m_nBrightness val=&quot;0&quot;/&gt;&lt;/elem&gt;&lt;/m_vecMRU&gt;&lt;/m_mruColor&gt;&lt;m_eweekdayFirstOfWeek val=&quot;1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LIEDSTYLE" val="Copyright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Fb1hUFNQY2Q6Yi7HK6Dig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JmbEG8FQqi_vvWoecWH9Q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bHSJwBMTbOnEGWEozBV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enmPPlUR5.HK1UKpTP9aQ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KQwdy5zQIioJeHkc1Qs6g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bw.dQ6eSJef1YJ0yCQHhw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tTlLmJHQKCAv7.Z2Ar5mQ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E4DqFmbSUKsT5Acu3f6Og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7z7JENYSEaGmEXf8_1_rg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iL.wXMUQ3ulr5_QZGFEC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LIEDSTYLE" val="Copyright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XLm1HZNQmCzClgqHPWVVg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wkG5YzMTymR7tLZOUQ7mQ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s_JAMZZSs6pYWTIqC.rqw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TYWLj9YS6.Ah0MHhmJL.g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QlbUVIxTniS.ToX2bE1.g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KcTUjGBRwG1gC93BeHpyg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1im8ufuTT2TXGXyVwRNUw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Ofju1kqT3OJXao1xtfN2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PGj9XcyRMqb96m1BshcwQ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x7zP4bQUy.4XKGYr2uS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LIEDSTYLE" val="Copyright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m6_cHvrQuaIM6JJMRQW8Q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wZV6RHuTIWglFw6dEpx3w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3wm8DCFQX.0RI8PjOHsE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Hn0I9KcTRKsRPIYAOd8UQ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o3SmO6IS22Y1v8_ml5NMQ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9rz9t9gQ_6GG.IVh.7hs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0Fl1JOxR5.54nqtitu6g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xTgVhpUT9ichSK4QI_gwg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3IvKam.ShOoRQzQqjgQ_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VqtDupnQuOgE3diqIKwQ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LIEDSTYLE" val="Copyright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IL1Mbt1S7iOtEjZQNeKwQ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phJbhWPS6iYXECm4ps1Fw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sge.xQNQoiVdDwbPj2lW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BJ_EavvQJO5AVevDkNuC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I2jbE9fStualUJDYVaPKw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p0eTIEOR1ezF3RH0ei0xg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0nm0jP3RJOTfC5_Ui0q8g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ulSWhmfSaqIhz0mnnJA4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IRCsB11TuGygKixRU1NoQ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2peNFiBQYqQSnO17kampg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LIEDSTYLE" val="Copyright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GErCLUdRH2nMHTEv3nwj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5jj.2uWR0CK9VCRyZVrbw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seCtTdmTJWsdplvfcWClw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tMS1glfTE2wSgp24X4QIw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9i.55hlTXGKZ57iZAByl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XpVvsnIQrq_OFbyL168Lg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ZW0ZmBlTSOe3Z8lDAK8X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ONutY_aROCz9eOGxF_o2g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bw.dQ6eSJef1YJ0yCQHhw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enmPPlUR5.HK1UKpTP9a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LIEDSTYLE" val="Copyright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iL.wXMUQ3ulr5_QZGFEC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7z7JENYSEaGmEXf8_1_rg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wkG5YzMTymR7tLZOUQ7mQ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wkG5YzMTymR7tLZOUQ7m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LIEDSTYLE" val="Copyright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LIEDSTYLE" val="Copyright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LIEDSTYLE" val="Copyright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LIEDSTYLE" val="Copyright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LIEDSTYLE" val="Page Number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LIEDSTYLE" val="Copyright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LIEDSTYLE" val="Copyright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LIEDSTYLE" val="Copyright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LIEDSTYLE" val="Copyright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wkG5YzMTymR7tLZOUQ7m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wkG5YzMTymR7tLZOUQ7m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9_MNz8PQ0qlZ3gU340j6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4_f3r0BSQiMoCakUQ2SU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jY64gYfTuujZTvS2x3BE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VzuMJqvTJu5rx.3pzig1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LIEDSTYLE" val="Copyright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klIllwoRm2RByM5UtoKs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1HvEwbTRf67H.25jZ3SJ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XxLEZnQTXGN6qRfHSAPGA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r8ct102QwKphRpsKD8OhQ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8X9w0HrRp.rRYit1UfYu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qLRcxFnQPqIa.wP9_F5cQ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MhgGG5kTRui8BBeqKtEjQ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9lVJppwSS6N5kp28Uo0M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REE.J4yT7erwxU9yspsZw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qEJvRRTRpGlBoPPEVxgV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LIEDSTYLE" val="Copyright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XKjHv6VQzyZ6zWBEzz4pQ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IoZk6cTQ2mMklrsKMX1H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pRzzvcKR0Czn0WoS92BeA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x6_GwPRRLWetQsQTNIVsw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3Zo4dltQlyjCG6s11yjyA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wkG5YzMTymR7tLZOUQ7mQ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okPqUjzQvySMuvSvnn6_w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njdEZmxTJOU_1W_ZsUbIg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iUgGOYLQyOczGlE7gamNw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OAy9oYKSSa4_v7L4DMRZ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LIEDSTYLE" val="Copyright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69YkRBASl294gNaZnVSjg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FT00I14SEiuzEQBl4pqDQ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lMBHPt2TTq0iWIcN5itcQ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gk_H2L8StiZoqbSaVYbIg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Vc8XB9SQRycNatJvTFnnQ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EII6oELRZew9XnxbFcVRQ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KA8btnfQ9OhdKYyT0XHDg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wkG5YzMTymR7tLZOUQ7mQ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N6.yD54TreOR.nx1igS0Q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GiPzgqMQCyWoOqaMYEwX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LIEDSTYLE" val="Copyright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UE4RC2bS4yob1idGQcesg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mH0.yFDTCS.lAuKUxiENw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05kTdEvQmyX4MS_M7OWjQ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5fxVCi2T62K5xfYesG3kg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HGIqKIbSwCRGiKTTYc1Hw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EBJvqYRiiaJj6NiWSwTQ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spqx3GMQHuzr4d1zW2Ijw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Oz1_MElTGCOIRaSc51J6g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jmom5PJTzeaLCScOFaWOA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I.tnIXGQWGmVua7m.D_Y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LIEDSTYLE" val="Copyright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u587_gyTxqlmQmlsFEvfQ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WDUi6.EST6j41vGGgq3uQ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w7rJCmhR3CcjUNKchkLxg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WVCIFTaSK6chlbyTqwJ0A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FLX9Ma1TBG1R8YDX2_cLw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cyIWhdMQICGBxjC_iuDrw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NSKDjIDTXOxqtprNyWdVg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rhk0xi6Q.Wv2tgjw.kFZQ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Jby1rjGSsuzpgT0SqSNhQ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t0iMIHPT56ELhfK0HjYS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LIEDSTYLE" val="Copyright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pO2iaYUSaCw_CZuVWsChw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AmcoucJQh.kUDfWEMw3dQ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8mG.uhbR3WRjfxg2L5GwQ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5oMuHPiSWiGX9CEs.gt_g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nZqO7FyR2KGsHpXhlGFyw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2UvhMblTtCDLIoMjI_WIg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Ul23Cs7RGi9JQe4WAvCeg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73o8ncuRWurhcX.SZPNsg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_amu_FBTo2TMTq0XqrCew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wkG5YzMTymR7tLZOUQ7m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LIEDSTYLE" val="Copyright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0nm0jP3RJOTfC5_Ui0q8g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ofy11llT.uYRLMesxipIA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phJbhWPS6iYXECm4ps1Fw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DB_6xIzRgeykjI2XpdwqQ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fENu5x5QN.my.1tr0eHuA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ONutY_aROCz9eOGxF_o2g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Q5bRK6BSUKQ7GbKpL7Ucw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hoHQ_nPR2aUeQVQK1bcXg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uTD5rjTRu.Iza3ImtX_9w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IL1Mbt1S7iOtEjZQNeKwQ"/>
</p:tagLst>
</file>

<file path=ppt/theme/theme1.xml><?xml version="1.0" encoding="utf-8"?>
<a:theme xmlns:a="http://schemas.openxmlformats.org/drawingml/2006/main" name="blank">
  <a:themeElements>
    <a:clrScheme name="Oliver Wyman">
      <a:dk1>
        <a:srgbClr val="000000"/>
      </a:dk1>
      <a:lt1>
        <a:srgbClr val="FFFFFF"/>
      </a:lt1>
      <a:dk2>
        <a:srgbClr val="002C77"/>
      </a:dk2>
      <a:lt2>
        <a:srgbClr val="FFFFFF"/>
      </a:lt2>
      <a:accent1>
        <a:srgbClr val="008AB3"/>
      </a:accent1>
      <a:accent2>
        <a:srgbClr val="9DE0ED"/>
      </a:accent2>
      <a:accent3>
        <a:srgbClr val="606060"/>
      </a:accent3>
      <a:accent4>
        <a:srgbClr val="BFBFBF"/>
      </a:accent4>
      <a:accent5>
        <a:srgbClr val="E29815"/>
      </a:accent5>
      <a:accent6>
        <a:srgbClr val="FFCF89"/>
      </a:accent6>
      <a:hlink>
        <a:srgbClr val="5B5B5B"/>
      </a:hlink>
      <a:folHlink>
        <a:srgbClr val="BFBFBF"/>
      </a:folHlink>
    </a:clrScheme>
    <a:fontScheme name="Oliver Wyman">
      <a:majorFont>
        <a:latin typeface="Arial"/>
        <a:ea typeface=""/>
        <a:cs typeface=""/>
        <a:font script="Jpan" typeface="Meiryo"/>
        <a:font script="Hang" typeface="맑은 고딕"/>
        <a:font script="Hans" typeface="STKaiti"/>
        <a:font script="Hant" typeface="STKait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Meiryo"/>
        <a:font script="Hang" typeface="맑은 고딕"/>
        <a:font script="Hans" typeface="STKaiti"/>
        <a:font script="Hant" typeface="STKaiti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liver Wyman">
      <a:fillStyleLst>
        <a:solidFill>
          <a:schemeClr val="phClr"/>
        </a:solidFill>
        <a:solidFill>
          <a:schemeClr val="phClr">
            <a:tint val="0"/>
          </a:schemeClr>
        </a:solidFill>
        <a:solidFill>
          <a:schemeClr val="phClr"/>
        </a:solidFill>
      </a:fillStyleLst>
      <a:lnStyleLst>
        <a:ln w="9525" cap="flat" cmpd="sng" algn="ctr">
          <a:solidFill>
            <a:schemeClr val="phClr">
              <a:satMod val="105000"/>
            </a:schemeClr>
          </a:solidFill>
          <a:prstDash val="solid"/>
        </a:ln>
        <a:ln w="9525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accent3"/>
          </a:solidFill>
        </a:ln>
      </a:spPr>
      <a:bodyPr lIns="73152" tIns="73152" rIns="73152" bIns="73152" rtlCol="0" anchor="ctr"/>
      <a:lstStyle>
        <a:defPPr algn="ctr">
          <a:defRPr sz="1000" kern="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3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000" kern="0" dirty="0" err="1" smtClean="0"/>
        </a:defPPr>
      </a:lstStyle>
    </a:txDef>
  </a:objectDefaults>
  <a:extraClrSchemeLst/>
  <a:custClrLst>
    <a:custClr name="OW Emerald">
      <a:srgbClr val="41A441"/>
    </a:custClr>
    <a:custClr name="Light Emerald">
      <a:srgbClr val="BDDDA3"/>
    </a:custClr>
    <a:custClr name="OW Iolite">
      <a:srgbClr val="646EAC"/>
    </a:custClr>
    <a:custClr name="Light Iolite">
      <a:srgbClr val="C5CAE7"/>
    </a:custClr>
    <a:custClr name="OW Citrine">
      <a:srgbClr val="DD712C"/>
    </a:custClr>
    <a:custClr name="Light Citrine">
      <a:srgbClr val="FDCFAC"/>
    </a:custClr>
    <a:custClr name="OW Turquoise">
      <a:srgbClr val="079B84"/>
    </a:custClr>
    <a:custClr name="Light Turquoise">
      <a:srgbClr val="A8DAC9"/>
    </a:custClr>
    <a:custClr name="OW Ruby">
      <a:srgbClr val="CB225B"/>
    </a:custClr>
    <a:custClr name="Light Ruby">
      <a:srgbClr val="F8B8BC"/>
    </a:custClr>
    <a:custClr name="Pure Red">
      <a:srgbClr val="FF0000"/>
    </a:custClr>
    <a:custClr name="Bright Onyx">
      <a:srgbClr val="808080"/>
    </a:custClr>
    <a:custClr name="Table Onyx">
      <a:srgbClr val="E8E8E8"/>
    </a:custClr>
    <a:custClr name="Medium Sapphire">
      <a:srgbClr val="016D9F"/>
    </a:custClr>
    <a:custClr name="Bright Sapphire">
      <a:srgbClr val="00A8C8"/>
    </a:custClr>
    <a:custClr name="Pale Sapphire">
      <a:srgbClr val="E1FAFF"/>
    </a:custClr>
    <a:custClr name="Dark Topaz">
      <a:srgbClr val="8E5501"/>
    </a:custClr>
    <a:custClr name="Pale Topaz">
      <a:srgbClr val="FFEED5"/>
    </a:custClr>
    <a:custClr name="Dark Emerald">
      <a:srgbClr val="00582D"/>
    </a:custClr>
    <a:custClr name="Pale Emerald">
      <a:srgbClr val="E2EDC3"/>
    </a:custClr>
  </a:custClrLst>
</a:theme>
</file>

<file path=ppt/theme/theme2.xml><?xml version="1.0" encoding="utf-8"?>
<a:theme xmlns:a="http://schemas.openxmlformats.org/drawingml/2006/main" name="Office Theme">
  <a:themeElements>
    <a:clrScheme name="Oliver Wyman">
      <a:dk1>
        <a:srgbClr val="000000"/>
      </a:dk1>
      <a:lt1>
        <a:srgbClr val="FFFFFF"/>
      </a:lt1>
      <a:dk2>
        <a:srgbClr val="002C77"/>
      </a:dk2>
      <a:lt2>
        <a:srgbClr val="FFFFFF"/>
      </a:lt2>
      <a:accent1>
        <a:srgbClr val="008AB3"/>
      </a:accent1>
      <a:accent2>
        <a:srgbClr val="9DE0ED"/>
      </a:accent2>
      <a:accent3>
        <a:srgbClr val="606060"/>
      </a:accent3>
      <a:accent4>
        <a:srgbClr val="BFBFBF"/>
      </a:accent4>
      <a:accent5>
        <a:srgbClr val="E29815"/>
      </a:accent5>
      <a:accent6>
        <a:srgbClr val="FFCF89"/>
      </a:accent6>
      <a:hlink>
        <a:srgbClr val="5B5B5B"/>
      </a:hlink>
      <a:folHlink>
        <a:srgbClr val="BFBFBF"/>
      </a:folHlink>
    </a:clrScheme>
    <a:fontScheme name="Oliver Wyman">
      <a:majorFont>
        <a:latin typeface="Arial"/>
        <a:ea typeface=""/>
        <a:cs typeface=""/>
        <a:font script="Jpan" typeface="Meiryo"/>
        <a:font script="Hang" typeface="맑은 고딕"/>
        <a:font script="Hans" typeface="STKaiti"/>
        <a:font script="Hant" typeface="STKait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Meiryo"/>
        <a:font script="Hang" typeface="맑은 고딕"/>
        <a:font script="Hans" typeface="STKaiti"/>
        <a:font script="Hant" typeface="STKaiti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liver Wyman">
      <a:fillStyleLst>
        <a:solidFill>
          <a:schemeClr val="phClr"/>
        </a:solidFill>
        <a:solidFill>
          <a:schemeClr val="phClr">
            <a:tint val="0"/>
          </a:schemeClr>
        </a:solidFill>
        <a:solidFill>
          <a:schemeClr val="phClr"/>
        </a:solidFill>
      </a:fillStyleLst>
      <a:lnStyleLst>
        <a:ln w="9525" cap="flat" cmpd="sng" algn="ctr">
          <a:solidFill>
            <a:schemeClr val="phClr">
              <a:satMod val="105000"/>
            </a:schemeClr>
          </a:solidFill>
          <a:prstDash val="solid"/>
        </a:ln>
        <a:ln w="9525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accent3"/>
          </a:solidFill>
        </a:ln>
      </a:spPr>
      <a:bodyPr lIns="73152" tIns="73152" rIns="73152" bIns="73152" rtlCol="0" anchor="ctr"/>
      <a:lstStyle>
        <a:defPPr algn="ctr">
          <a:defRPr sz="10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3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000" dirty="0" smtClean="0"/>
        </a:defPPr>
      </a:lstStyle>
    </a:txDef>
  </a:objectDefaults>
  <a:extraClrSchemeLst/>
  <a:custClrLst>
    <a:custClr name="OW Emerald">
      <a:srgbClr val="41A441"/>
    </a:custClr>
    <a:custClr name="Light Emerald">
      <a:srgbClr val="BDDDA3"/>
    </a:custClr>
    <a:custClr name="OW Iolite">
      <a:srgbClr val="646EAC"/>
    </a:custClr>
    <a:custClr name="Light Iolite">
      <a:srgbClr val="C5CAE7"/>
    </a:custClr>
    <a:custClr name="OW Citrine">
      <a:srgbClr val="DD712C"/>
    </a:custClr>
    <a:custClr name="Light Citrine">
      <a:srgbClr val="FDCFAC"/>
    </a:custClr>
    <a:custClr name="OW Turquoise">
      <a:srgbClr val="079B84"/>
    </a:custClr>
    <a:custClr name="Light Turquoise">
      <a:srgbClr val="A8DAC9"/>
    </a:custClr>
    <a:custClr name="OW Ruby">
      <a:srgbClr val="CB225B"/>
    </a:custClr>
    <a:custClr name="Light Ruby">
      <a:srgbClr val="F8B8BC"/>
    </a:custClr>
    <a:custClr name="Pure Red">
      <a:srgbClr val="FF0000"/>
    </a:custClr>
    <a:custClr name="Bright Onyx">
      <a:srgbClr val="808080"/>
    </a:custClr>
    <a:custClr name="Table Onyx">
      <a:srgbClr val="E8E8E8"/>
    </a:custClr>
    <a:custClr name="Medium Sapphire">
      <a:srgbClr val="016D9F"/>
    </a:custClr>
    <a:custClr name="Bright Sapphire">
      <a:srgbClr val="00A8C8"/>
    </a:custClr>
    <a:custClr name="Pale Sapphire">
      <a:srgbClr val="E1FAFF"/>
    </a:custClr>
    <a:custClr name="Dark Topaz">
      <a:srgbClr val="8E5501"/>
    </a:custClr>
    <a:custClr name="Pale Topaz">
      <a:srgbClr val="FFEED5"/>
    </a:custClr>
    <a:custClr name="Dark Emerald">
      <a:srgbClr val="00582D"/>
    </a:custClr>
    <a:custClr name="Pale Emerald">
      <a:srgbClr val="E2EDC3"/>
    </a:custClr>
  </a:custClrLst>
</a:theme>
</file>

<file path=ppt/theme/theme3.xml><?xml version="1.0" encoding="utf-8"?>
<a:theme xmlns:a="http://schemas.openxmlformats.org/drawingml/2006/main" name="Office Theme">
  <a:themeElements>
    <a:clrScheme name="Oliver Wyman">
      <a:dk1>
        <a:srgbClr val="000000"/>
      </a:dk1>
      <a:lt1>
        <a:srgbClr val="FFFFFF"/>
      </a:lt1>
      <a:dk2>
        <a:srgbClr val="002C77"/>
      </a:dk2>
      <a:lt2>
        <a:srgbClr val="FFFFFF"/>
      </a:lt2>
      <a:accent1>
        <a:srgbClr val="008AB3"/>
      </a:accent1>
      <a:accent2>
        <a:srgbClr val="9DE0ED"/>
      </a:accent2>
      <a:accent3>
        <a:srgbClr val="606060"/>
      </a:accent3>
      <a:accent4>
        <a:srgbClr val="BFBFBF"/>
      </a:accent4>
      <a:accent5>
        <a:srgbClr val="E29815"/>
      </a:accent5>
      <a:accent6>
        <a:srgbClr val="FFCF89"/>
      </a:accent6>
      <a:hlink>
        <a:srgbClr val="5B5B5B"/>
      </a:hlink>
      <a:folHlink>
        <a:srgbClr val="BFBFBF"/>
      </a:folHlink>
    </a:clrScheme>
    <a:fontScheme name="Oliver Wyman">
      <a:majorFont>
        <a:latin typeface="Arial"/>
        <a:ea typeface=""/>
        <a:cs typeface=""/>
        <a:font script="Jpan" typeface="Meiryo"/>
        <a:font script="Hang" typeface="맑은 고딕"/>
        <a:font script="Hans" typeface="STKaiti"/>
        <a:font script="Hant" typeface="STKait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Meiryo"/>
        <a:font script="Hang" typeface="맑은 고딕"/>
        <a:font script="Hans" typeface="STKaiti"/>
        <a:font script="Hant" typeface="STKaiti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liver Wyman">
      <a:fillStyleLst>
        <a:solidFill>
          <a:schemeClr val="phClr"/>
        </a:solidFill>
        <a:solidFill>
          <a:schemeClr val="phClr">
            <a:tint val="0"/>
          </a:schemeClr>
        </a:solidFill>
        <a:solidFill>
          <a:schemeClr val="phClr"/>
        </a:solidFill>
      </a:fillStyleLst>
      <a:lnStyleLst>
        <a:ln w="9525" cap="flat" cmpd="sng" algn="ctr">
          <a:solidFill>
            <a:schemeClr val="phClr">
              <a:satMod val="105000"/>
            </a:schemeClr>
          </a:solidFill>
          <a:prstDash val="solid"/>
        </a:ln>
        <a:ln w="9525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accent3"/>
          </a:solidFill>
        </a:ln>
      </a:spPr>
      <a:bodyPr lIns="73152" tIns="73152" rIns="73152" bIns="73152" rtlCol="0" anchor="ctr"/>
      <a:lstStyle>
        <a:defPPr algn="ctr">
          <a:defRPr sz="10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3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000" dirty="0" smtClean="0"/>
        </a:defPPr>
      </a:lstStyle>
    </a:txDef>
  </a:objectDefaults>
  <a:extraClrSchemeLst/>
  <a:custClrLst>
    <a:custClr name="OW Emerald">
      <a:srgbClr val="41A441"/>
    </a:custClr>
    <a:custClr name="Light Emerald">
      <a:srgbClr val="BDDDA3"/>
    </a:custClr>
    <a:custClr name="OW Iolite">
      <a:srgbClr val="646EAC"/>
    </a:custClr>
    <a:custClr name="Light Iolite">
      <a:srgbClr val="C5CAE7"/>
    </a:custClr>
    <a:custClr name="OW Citrine">
      <a:srgbClr val="DD712C"/>
    </a:custClr>
    <a:custClr name="Light Citrine">
      <a:srgbClr val="FDCFAC"/>
    </a:custClr>
    <a:custClr name="OW Turquoise">
      <a:srgbClr val="079B84"/>
    </a:custClr>
    <a:custClr name="Light Turquoise">
      <a:srgbClr val="A8DAC9"/>
    </a:custClr>
    <a:custClr name="OW Ruby">
      <a:srgbClr val="CB225B"/>
    </a:custClr>
    <a:custClr name="Light Ruby">
      <a:srgbClr val="F8B8BC"/>
    </a:custClr>
    <a:custClr name="Pure Red">
      <a:srgbClr val="FF0000"/>
    </a:custClr>
    <a:custClr name="Bright Onyx">
      <a:srgbClr val="808080"/>
    </a:custClr>
    <a:custClr name="Table Onyx">
      <a:srgbClr val="E8E8E8"/>
    </a:custClr>
    <a:custClr name="Medium Sapphire">
      <a:srgbClr val="016D9F"/>
    </a:custClr>
    <a:custClr name="Bright Sapphire">
      <a:srgbClr val="00A8C8"/>
    </a:custClr>
    <a:custClr name="Pale Sapphire">
      <a:srgbClr val="E1FAFF"/>
    </a:custClr>
    <a:custClr name="Dark Topaz">
      <a:srgbClr val="8E5501"/>
    </a:custClr>
    <a:custClr name="Pale Topaz">
      <a:srgbClr val="FFEED5"/>
    </a:custClr>
    <a:custClr name="Dark Emerald">
      <a:srgbClr val="00582D"/>
    </a:custClr>
    <a:custClr name="Pale Emerald">
      <a:srgbClr val="E2EDC3"/>
    </a:custClr>
  </a:custClrLst>
</a:theme>
</file>

<file path=customUI/customUI14.xml><?xml version="1.0" encoding="utf-8"?>
<mso:customUI xmlns:mso="http://schemas.microsoft.com/office/2009/07/customui">
  <mso:ribbon>
    <mso:contextualTabs>
      <mso:tabSet idMso="TabSetTableTools">
        <mso:tab idQ="mso:TabTableToolsDesign">
          <mso:group idQ="mso:GroupTableStylesPowerPoint" visible="false"/>
          <mso:group id="OWTable" label="Table" autoScale="true">
            <mso:gallery idQ="mso:ShadingColorPicker" showInRibbon="false" visible="true"/>
            <mso:control idQ="mso:TableBordersMenu" visible="true"/>
          </mso:group>
        </mso:tab>
      </mso:tabSet>
    </mso:contextualTabs>
  </mso:ribbon>
</mso:customUI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StyleProperties xmlns:xsi="http://www.w3.org/2001/XMLSchema-instance" xmlns:xsd="http://www.w3.org/2001/XMLSchema" Name="Banded rows" Description="Fill: Table Onyx, Borders: 3/4 Onyx Light, Maximum size: 25 rows x 15 columns" Type="Table">
  <TableStyle>
    <Cells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15263976</RGBColor>
              <ColorType>1</ColorType>
              <Brightness>0</Brightness>
              <TintAndShade>0</TintAndShade>
            </Color>
            <Transparency>0</Transparency>
            <Visible>-1</Visible>
            <FillType>1</FillType>
          </Fill>
        </TableCellProps>
      </ArrayOfTableCellProps>
      <ArrayOf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  <TableCellProps>
          <Borders>
            <CellBorder>
              <ForeColor>
                <SchemeColor>-2</SchemeColor>
                <ObjectThemeColor>-2</ObjectThemeColor>
                <ColorType>-2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ObjectThemeColor>8</ObjectThemeColor>
                <ColorType>2</ColorType>
                <Brightness>0</Brightness>
                <TintAndShade>0</TintAndShade>
              </ForeColor>
              <BeginArrowheadLength>2</BeginArrowheadLength>
              <BeginArrowheadStyle>1</BeginArrowheadStyle>
              <BeginArrowheadWidth>2</BeginArrowheadWidth>
              <DashStyle>1</DashStyle>
              <EndArrowheadLength>2</EndArrowheadLength>
              <EndArrowheadStyle>1</EndArrowheadStyle>
              <EndArrowheadWidth>2</EndArrowheadWidth>
              <InsetPen>0</InsetPen>
              <Pattern>-2</Pattern>
              <Style>1</Style>
              <Transparency>0</Transparency>
              <Visible>-1</Visible>
              <Weight>0.75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  <CellBorder>
              <ForeColor>
                <RGBColor>16777215</RGBColor>
                <ColorType>1</ColorType>
                <Brightness>0</Brightness>
                <TintAndShade>0</TintAndShade>
              </ForeColor>
              <BeginArrowheadLength>-2</BeginArrowheadLength>
              <BeginArrowheadStyle>-2</BeginArrowheadStyle>
              <BeginArrowheadWidth>-2</BeginArrowheadWidth>
              <DashStyle>-2</DashStyle>
              <EndArrowheadLength>-2</EndArrowheadLength>
              <EndArrowheadStyle>-2</EndArrowheadStyle>
              <EndArrowheadWidth>-2</EndArrowheadWidth>
              <InsetPen>-2</InsetPen>
              <Pattern>-2</Pattern>
              <Style>-2</Style>
              <Transparency>-2.147484E+09</Transparency>
              <Visible>0</Visible>
              <Weight>-2.147484E+09</Weight>
            </CellBorder>
          </Borders>
          <Fill>
            <Color>
              <RGBColor>16777215</RGBColor>
              <ColorType>1</ColorType>
              <Brightness>0</Brightness>
              <TintAndShade>0</TintAndShade>
            </Color>
            <Transparency>1</Transparency>
            <Visible>0</Visible>
            <FillType>-2</FillType>
          </Fill>
        </TableCellProps>
      </ArrayOfTableCellProps>
    </CellsProps>
  </TableStyle>
  <Sticky>false</Sticky>
</StyleProperties>
</file>

<file path=customXml/item10.xml><?xml version="1.0" encoding="utf-8"?>
<Control xmlns="http://schemas.microsoft.com/VisualStudio/2011/storyboarding/control">
  <Id Name="26f8d618-5197-42bd-b24c-738afd8662b0" Revision="1" Stencil="Flags_Europe_v1" StencilVersion="1.0"/>
</Control>
</file>

<file path=customXml/item11.xml><?xml version="1.0" encoding="utf-8"?>
<StyleProperties xmlns:xsi="http://www.w3.org/2001/XMLSchema-instance" xmlns:xsd="http://www.w3.org/2001/XMLSchema" Name="Ghost" Description="" Type="Shape">
  <ShapeStyle>
    <Location>
      <Left>36</Left>
      <Top>8.64</Top>
    </Location>
    <Size/>
    <Fill>
      <Color>
        <SchemeColor>1</SchemeColor>
        <ObjectThemeColor>14</ObjectThemeColor>
        <ColorType>2</ColorType>
        <Brightness>0</Brightness>
        <TintAndShade>0</TintAndShade>
      </Color>
      <Transparency>0</Transparency>
      <Visible>0</Visible>
      <FillType>1</FillType>
    </Fill>
    <AutoShapeType>1</AutoShapeType>
    <LockAspectRatio>0</LockAspectRatio>
    <BlackWhiteMode>1</BlackWhiteMode>
    <AutoFit>msoAutoSizeShapeToFitText</AutoFit>
    <TextFrame>
      <MarginTop>0</MarginTop>
      <MarginLeft>0</MarginLeft>
      <MarginBottom>0</MarginBottom>
      <MarginRight>0</MarginRight>
    </TextFrame>
    <TextFrame2>
      <WordWrap>0</WordWrap>
      <AutoSize>1</AutoSize>
      <HorizontalAnchor>1</HorizontalAnchor>
      <VerticalAnchor>4</VerticalAnchor>
      <TextDirection>1</TextDirection>
    </TextFrame2>
    <LineStyle>
      <DashStyle>1</DashStyle>
      <Transparency>0</Transparency>
      <Weight>0.75</Weight>
      <Color>
        <ObjectThemeColor>7</ObjectThemeColor>
        <ColorType>2</ColorType>
        <Brightness>0</Brightness>
        <TintAndShade>0</TintAndShade>
      </Color>
      <Visible>0</Visible>
      <Style>1</Style>
      <LinePattern>-2</LinePattern>
    </LineStyle>
  </ShapeStyle>
  <TextStyle>
    <Font>
      <Shadowed/>
      <Color>
        <ObjectThemeColor>8</ObjectThemeColor>
        <ColorType>2</ColorType>
        <Brightness>0</Brightness>
        <TintAndShade>0</TintAndShade>
      </Color>
      <FontName>+mn-lt</FontName>
      <FontNameFarEast>+mn-ea</FontNameFarEast>
      <FontSize>12</FontSize>
      <Bold>0</Bold>
      <Italic>0</Italic>
      <AllCaps>0</AllCaps>
      <Underline>
        <UnderlineStyle>0</UnderlineStyle>
        <Color>
          <SchemeColor>-2</SchemeColor>
          <ObjectThemeColor>-2</ObjectThemeColor>
          <ColorType>-2</ColorType>
          <Brightness>-2.147484E+09</Brightness>
          <TintAndShade>-2.147484E+09</TintAndShade>
        </Color>
      </Underline>
      <Spacing>0</Spacing>
      <Kerning>12</Kerning>
      <FarEastfontType>Normal</FarEastfontType>
      <LatinFontType>Normal</LatinFontType>
    </Font>
    <ParagraphFormat>
      <Alignment>1</Alignment>
      <LineRuleAfter>0</LineRuleAfter>
      <LineRuleBefore>0</LineRuleBefore>
      <LineRuleWithin>-1</LineRuleWithin>
      <FirstLineIndent>0</FirstLineIndent>
      <LeftIndent>0</LeftIndent>
      <HangingPunctuation>-1</HangingPunctuation>
      <SpaceAfter>0</SpaceAfter>
      <SpaceBefore>0</SpaceBefore>
      <SpaceWithin>1</SpaceWithin>
      <TabStops/>
    </ParagraphFormat>
  </TextStyle>
  <Sticky>false</Sticky>
</StyleProperties>
</file>

<file path=customXml/item12.xml><?xml version="1.0" encoding="utf-8"?>
<Control xmlns="http://schemas.microsoft.com/VisualStudio/2011/storyboarding/control">
  <Id Name="72944c5e-adcf-46be-baed-a204819cc43b" Revision="1" Stencil="Flags_Americas_v1" StencilVersion="1.0"/>
</Control>
</file>

<file path=customXml/item13.xml><?xml version="1.0" encoding="utf-8"?>
<Control xmlns="http://schemas.microsoft.com/VisualStudio/2011/storyboarding/control">
  <Id Name="79ff57a2-2670-4a7b-91d5-1bc9710fff16" Revision="1" Stencil="Flags_Europe_v1" StencilVersion="1.0"/>
</Control>
</file>

<file path=customXml/item14.xml><?xml version="1.0" encoding="utf-8"?>
<Control xmlns="http://schemas.microsoft.com/VisualStudio/2011/storyboarding/control">
  <Id Name="641823c9-8bf1-4c81-bdc3-2b85e8c1bdb4" Revision="1" Stencil="Flags_Americas_v1" StencilVersion="1.0"/>
</Control>
</file>

<file path=customXml/item2.xml><?xml version="1.0" encoding="utf-8"?>
<Control xmlns="http://schemas.microsoft.com/VisualStudio/2011/storyboarding/control">
  <Id Name="96691c21-a127-45bf-bc4d-6cb2f1e1d336" Revision="1" Stencil="Flags_Asia_v1" StencilVersion="1.0"/>
</Control>
</file>

<file path=customXml/item3.xml><?xml version="1.0" encoding="utf-8"?>
<StyleProperties xmlns:xsi="http://www.w3.org/2001/XMLSchema-instance" xmlns:xsd="http://www.w3.org/2001/XMLSchema" Name="OW text box without outline" Description="Fill: No, Border: No, Internal margins: 0, Black Arial, Left, Top aligned" Type="Shape">
  <ShapeStyle>
    <Location/>
    <Size/>
    <Fill>
      <Color>
        <RGBColor>16777215</RGBColor>
        <ColorType>1</ColorType>
        <Brightness>0</Brightness>
        <TintAndShade>0</TintAndShade>
      </Color>
      <Transparency>1</Transparency>
      <Visible>0</Visible>
      <FillType>-2</FillType>
    </Fill>
    <AutoShapeType>1</AutoShapeType>
    <BlackWhiteMode>1</BlackWhiteMode>
    <AutoFit>msoAutoSizeShapeToFitText</AutoFit>
    <TextFrame>
      <MarginTop>0</MarginTop>
      <MarginLeft>0</MarginLeft>
      <MarginBottom>0</MarginBottom>
      <MarginRight>0</MarginRight>
    </TextFrame>
    <TextFrame2>
      <WordWrap>-1</WordWrap>
      <AutoSize>1</AutoSize>
      <HorizontalAnchor>1</HorizontalAnchor>
      <VerticalAnchor>1</VerticalAnchor>
      <TextDirection>1</TextDirection>
    </TextFrame2>
    <LineStyle>
      <DashStyle>-2</DashStyle>
      <Transparency>-2.147484E+09</Transparency>
      <Weight>-2.147484E+09</Weight>
      <Color>
        <RGBColor>16777215</RGBColor>
      </Color>
      <Visible>0</Visible>
      <Style>-2</Style>
      <LinePattern>-2</LinePattern>
    </LineStyle>
  </ShapeStyle>
  <TextStyle>
    <Font>
      <Shadowed/>
      <Color>
        <SchemeColor>2</SchemeColor>
        <ObjectThemeColor>13</ObjectThemeColor>
        <ColorType>2</ColorType>
        <Brightness>0</Brightness>
        <TintAndShade>0</TintAndShade>
      </Color>
      <FontName>+mn-lt</FontName>
      <FontNameFarEast>+mn-ea</FontNameFarEast>
      <AllCaps>0</AllCaps>
      <Spacing>0</Spacing>
      <Kerning>12</Kerning>
      <FarEastfontType>Normal</FarEastfontType>
      <LatinFontType>Normal</LatinFontType>
    </Font>
    <ParagraphFormat>
      <Alignment>1</Alignment>
      <LineRuleAfter>0</LineRuleAfter>
      <LineRuleBefore>0</LineRuleBefore>
      <LineRuleWithin>-1</LineRuleWithin>
      <FirstLineIndent>0</FirstLineIndent>
      <LeftIndent>0</LeftIndent>
      <HangingPunctuation>-1</HangingPunctuation>
      <SpaceAfter>0</SpaceAfter>
      <SpaceBefore>0</SpaceBefore>
      <SpaceWithin>1</SpaceWithin>
    </ParagraphFormat>
  </TextStyle>
  <Sticky>false</Sticky>
</StyleProperties>
</file>

<file path=customXml/item4.xml><?xml version="1.0" encoding="utf-8"?>
<StyleProperties xmlns:xsi="http://www.w3.org/2001/XMLSchema-instance" xmlns:xsd="http://www.w3.org/2001/XMLSchema" Name="Default internal margins" Description="Internal margins: Left/Right: 0.1&quot;, Top/Bottom: 0.05&quot;, Maximum size: 25 rows x 15 columns" Type="Table">
  <TableStyle>
    <Cells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  <ArrayOf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  <TableCellProps>
          <Frame>
            <MarginTop>3.6</MarginTop>
            <MarginLeft>7.2</MarginLeft>
            <MarginBottom>3.6</MarginBottom>
            <MarginRight>7.2</MarginRight>
          </Frame>
        </TableCellProps>
      </ArrayOfTableCellProps>
    </CellsProps>
  </TableStyle>
  <Sticky>false</Sticky>
</StyleProperties>
</file>

<file path=customXml/item5.xml><?xml version="1.0" encoding="utf-8"?>
<StyleProperties xmlns:xsi="http://www.w3.org/2001/XMLSchema-instance" xmlns:xsd="http://www.w3.org/2001/XMLSchema" Name="OW shape with outline" Description="Fill: White, Border: 3/4 Onyx, Internal margins: 0.08&quot;, Black Arial, Centered, Middle aligned" Type="Shape">
  <ShapeStyle>
    <Location/>
    <Size/>
    <Fill>
      <Color>
        <SchemeColor>1</SchemeColor>
        <ObjectThemeColor>14</ObjectThemeColor>
        <ColorType>2</ColorType>
        <Brightness>0</Brightness>
        <TintAndShade>0</TintAndShade>
      </Color>
      <Transparency>0</Transparency>
      <Visible>-1</Visible>
      <FillType>1</FillType>
    </Fill>
    <BlackWhiteMode>2</BlackWhiteMode>
    <TextFrame>
      <MarginTop>5.76</MarginTop>
      <MarginLeft>5.76</MarginLeft>
      <MarginBottom>5.76</MarginBottom>
      <MarginRight>5.76</MarginRight>
    </TextFrame>
    <TextFrame2>
      <WordWrap>-1</WordWrap>
      <HorizontalAnchor>1</HorizontalAnchor>
      <VerticalAnchor>3</VerticalAnchor>
      <TextDirection>1</TextDirection>
    </TextFrame2>
    <LineStyle>
      <DashStyle>1</DashStyle>
      <Transparency>0</Transparency>
      <Weight>0.75</Weight>
      <Color>
        <ObjectThemeColor>7</ObjectThemeColor>
        <ColorType>2</ColorType>
        <Brightness>0</Brightness>
        <TintAndShade>0</TintAndShade>
      </Color>
      <Visible>-1</Visible>
      <Style>1</Style>
      <LinePattern>-2</LinePattern>
    </LineStyle>
  </ShapeStyle>
  <TextStyle>
    <Font>
      <Shadowed/>
      <Color>
        <SchemeColor>2</SchemeColor>
        <ObjectThemeColor>13</ObjectThemeColor>
        <ColorType>2</ColorType>
        <Brightness>0</Brightness>
        <TintAndShade>0</TintAndShade>
      </Color>
      <FontName>Arial</FontName>
      <FontNameFarEast>+mn-ea</FontNameFarEast>
      <AllCaps>0</AllCaps>
      <Spacing>0</Spacing>
      <Kerning>12</Kerning>
      <FarEastfontType>Normal</FarEastfontType>
      <LatinFontType>Normal</LatinFontType>
    </Font>
    <ParagraphFormat>
      <Alignment>2</Alignment>
      <LineRuleAfter>0</LineRuleAfter>
      <LineRuleBefore>0</LineRuleBefore>
      <LineRuleWithin>-1</LineRuleWithin>
      <FirstLineIndent>0</FirstLineIndent>
      <LeftIndent>0</LeftIndent>
      <HangingPunctuation>-1</HangingPunctuation>
      <SpaceAfter>0</SpaceAfter>
      <SpaceBefore>0</SpaceBefore>
      <SpaceWithin>1</SpaceWithin>
    </ParagraphFormat>
  </TextStyle>
  <Sticky>false</Sticky>
</StyleProperties>
</file>

<file path=customXml/item6.xml><?xml version="1.0" encoding="utf-8"?>
<Control xmlns="http://schemas.microsoft.com/VisualStudio/2011/storyboarding/control">
  <Id Name="06a31f11-0707-4442-a4e7-acfcc84e3f85" Revision="1" Stencil="Flags_Asia_v1" StencilVersion="1.0"/>
</Control>
</file>

<file path=customXml/item7.xml><?xml version="1.0" encoding="utf-8"?>
<Control xmlns="http://schemas.microsoft.com/VisualStudio/2011/storyboarding/control">
  <Id Name="584fe01d-2022-4361-b65c-46b7850cfa53" Revision="1" Stencil="Flags_Americas_v1" StencilVersion="1.0"/>
</Control>
</file>

<file path=customXml/item8.xml><?xml version="1.0" encoding="utf-8"?>
<StyleProperties xmlns:xsi="http://www.w3.org/2001/XMLSchema-instance" xmlns:xsd="http://www.w3.org/2001/XMLSchema" Name="Small internal margins" Description="Internal margins: Left/Right: 0.04&quot;, Top/Bottom: 0.02&quot;, Maximum size: 30 rows x 15 columns" Type="Table">
  <TableStyle>
    <Cells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  <ArrayOf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  <TableCellProps>
          <Frame>
            <MarginTop>1.44</MarginTop>
            <MarginLeft>2.88</MarginLeft>
            <MarginBottom>1.44</MarginBottom>
            <MarginRight>2.88</MarginRight>
          </Frame>
        </TableCellProps>
      </ArrayOfTableCellProps>
    </CellsProps>
  </TableStyle>
  <Sticky>false</Sticky>
</StyleProperties>
</file>

<file path=customXml/item9.xml><?xml version="1.0" encoding="utf-8"?>
<Control xmlns="http://schemas.microsoft.com/VisualStudio/2011/storyboarding/control">
  <Id Name="32bccb8e-1b7f-469a-b41d-ca01dc55c8e4" Revision="1" Stencil="Flags_Europe_v1" StencilVersion="1.0"/>
</Control>
</file>

<file path=customXml/itemProps1.xml><?xml version="1.0" encoding="utf-8"?>
<ds:datastoreItem xmlns:ds="http://schemas.openxmlformats.org/officeDocument/2006/customXml" ds:itemID="{EB6C5D7D-2426-44F3-97B9-92594319DF70}">
  <ds:schemaRefs>
    <ds:schemaRef ds:uri="http://www.w3.org/2001/XMLSchema"/>
  </ds:schemaRefs>
</ds:datastoreItem>
</file>

<file path=customXml/itemProps10.xml><?xml version="1.0" encoding="utf-8"?>
<ds:datastoreItem xmlns:ds="http://schemas.openxmlformats.org/officeDocument/2006/customXml" ds:itemID="{A31EC3F3-7CF2-49D3-85D4-917978391F3A}">
  <ds:schemaRefs>
    <ds:schemaRef ds:uri="http://schemas.microsoft.com/VisualStudio/2011/storyboarding/control"/>
  </ds:schemaRefs>
</ds:datastoreItem>
</file>

<file path=customXml/itemProps11.xml><?xml version="1.0" encoding="utf-8"?>
<ds:datastoreItem xmlns:ds="http://schemas.openxmlformats.org/officeDocument/2006/customXml" ds:itemID="{24062862-D819-4629-A78B-28746F56C6A6}">
  <ds:schemaRefs>
    <ds:schemaRef ds:uri="http://www.w3.org/2001/XMLSchema"/>
  </ds:schemaRefs>
</ds:datastoreItem>
</file>

<file path=customXml/itemProps12.xml><?xml version="1.0" encoding="utf-8"?>
<ds:datastoreItem xmlns:ds="http://schemas.openxmlformats.org/officeDocument/2006/customXml" ds:itemID="{911CB7B3-A1C1-40F0-99C7-36AC4E752FAE}">
  <ds:schemaRefs>
    <ds:schemaRef ds:uri="http://schemas.microsoft.com/VisualStudio/2011/storyboarding/control"/>
  </ds:schemaRefs>
</ds:datastoreItem>
</file>

<file path=customXml/itemProps13.xml><?xml version="1.0" encoding="utf-8"?>
<ds:datastoreItem xmlns:ds="http://schemas.openxmlformats.org/officeDocument/2006/customXml" ds:itemID="{1731A257-2735-4FE5-885C-79C47CC89DAC}">
  <ds:schemaRefs>
    <ds:schemaRef ds:uri="http://schemas.microsoft.com/VisualStudio/2011/storyboarding/control"/>
  </ds:schemaRefs>
</ds:datastoreItem>
</file>

<file path=customXml/itemProps14.xml><?xml version="1.0" encoding="utf-8"?>
<ds:datastoreItem xmlns:ds="http://schemas.openxmlformats.org/officeDocument/2006/customXml" ds:itemID="{B3423CB4-B3F9-42BF-AC42-E574E168A715}">
  <ds:schemaRefs>
    <ds:schemaRef ds:uri="http://schemas.microsoft.com/VisualStudio/2011/storyboarding/control"/>
  </ds:schemaRefs>
</ds:datastoreItem>
</file>

<file path=customXml/itemProps2.xml><?xml version="1.0" encoding="utf-8"?>
<ds:datastoreItem xmlns:ds="http://schemas.openxmlformats.org/officeDocument/2006/customXml" ds:itemID="{AF7A3FBE-932B-4EBE-8778-59B523FBC6F9}">
  <ds:schemaRefs>
    <ds:schemaRef ds:uri="http://schemas.microsoft.com/VisualStudio/2011/storyboarding/control"/>
  </ds:schemaRefs>
</ds:datastoreItem>
</file>

<file path=customXml/itemProps3.xml><?xml version="1.0" encoding="utf-8"?>
<ds:datastoreItem xmlns:ds="http://schemas.openxmlformats.org/officeDocument/2006/customXml" ds:itemID="{DF8EDFBD-FE51-4FDB-8871-39C1F52F6B17}">
  <ds:schemaRefs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510912DC-1179-480F-93F2-62CB92A2E685}">
  <ds:schemaRefs>
    <ds:schemaRef ds:uri="http://www.w3.org/2001/XMLSchema"/>
  </ds:schemaRefs>
</ds:datastoreItem>
</file>

<file path=customXml/itemProps5.xml><?xml version="1.0" encoding="utf-8"?>
<ds:datastoreItem xmlns:ds="http://schemas.openxmlformats.org/officeDocument/2006/customXml" ds:itemID="{97B3659F-BDAC-4BB4-AAA5-B2EB30C6F0EB}">
  <ds:schemaRefs>
    <ds:schemaRef ds:uri="http://www.w3.org/2001/XMLSchema"/>
  </ds:schemaRefs>
</ds:datastoreItem>
</file>

<file path=customXml/itemProps6.xml><?xml version="1.0" encoding="utf-8"?>
<ds:datastoreItem xmlns:ds="http://schemas.openxmlformats.org/officeDocument/2006/customXml" ds:itemID="{B0E0FD31-66BC-436F-B1AE-2F1C807B267E}">
  <ds:schemaRefs>
    <ds:schemaRef ds:uri="http://schemas.microsoft.com/VisualStudio/2011/storyboarding/control"/>
  </ds:schemaRefs>
</ds:datastoreItem>
</file>

<file path=customXml/itemProps7.xml><?xml version="1.0" encoding="utf-8"?>
<ds:datastoreItem xmlns:ds="http://schemas.openxmlformats.org/officeDocument/2006/customXml" ds:itemID="{8B2BCFBD-D700-41D7-BA05-D3D65981BFA0}">
  <ds:schemaRefs>
    <ds:schemaRef ds:uri="http://schemas.microsoft.com/VisualStudio/2011/storyboarding/control"/>
  </ds:schemaRefs>
</ds:datastoreItem>
</file>

<file path=customXml/itemProps8.xml><?xml version="1.0" encoding="utf-8"?>
<ds:datastoreItem xmlns:ds="http://schemas.openxmlformats.org/officeDocument/2006/customXml" ds:itemID="{EC3FC3FD-7402-43FA-A087-189991168161}">
  <ds:schemaRefs>
    <ds:schemaRef ds:uri="http://www.w3.org/2001/XMLSchema"/>
  </ds:schemaRefs>
</ds:datastoreItem>
</file>

<file path=customXml/itemProps9.xml><?xml version="1.0" encoding="utf-8"?>
<ds:datastoreItem xmlns:ds="http://schemas.openxmlformats.org/officeDocument/2006/customXml" ds:itemID="{2C2640AB-6920-41EC-89C3-DCB318522548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2989</TotalTime>
  <Words>1717</Words>
  <Application>Microsoft Office PowerPoint</Application>
  <PresentationFormat>Personalizar</PresentationFormat>
  <Paragraphs>232</Paragraphs>
  <Slides>12</Slides>
  <Notes>4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de slides</vt:lpstr>
      </vt:variant>
      <vt:variant>
        <vt:i4>12</vt:i4>
      </vt:variant>
    </vt:vector>
  </HeadingPairs>
  <TitlesOfParts>
    <vt:vector size="15" baseType="lpstr">
      <vt:lpstr>blank</vt:lpstr>
      <vt:lpstr>think-cell Slide</vt:lpstr>
      <vt:lpstr>Chart</vt:lpstr>
      <vt:lpstr>Slide 0</vt:lpstr>
      <vt:lpstr>Slide 1</vt:lpstr>
      <vt:lpstr>Agenda</vt:lpstr>
      <vt:lpstr>O mercado de crédito no Brasil foi fortemente impulsionado pelos créditos direcionados</vt:lpstr>
      <vt:lpstr>Os empréstimos do BNDES têm alta representatividade no mercado de crédito para as empresas grandes</vt:lpstr>
      <vt:lpstr>O outro lado: As taxas de juros cobradas em cada modalidade de crédito variam consideravelmente</vt:lpstr>
      <vt:lpstr>O spread bancário elevado no Brasil também é consequência do subsídio para o crédito direcionado</vt:lpstr>
      <vt:lpstr>Custo do subsídio estimado pelo Tesouro</vt:lpstr>
      <vt:lpstr>Números mostram que o montante e o custo do subsídio do BNDES são desproporcionais e seus impactos sobre produtividade e distribuição de renda são negativos </vt:lpstr>
      <vt:lpstr>Exemplos internacionais – Crédito direcionado (1/2) Em nossa amostra, apenas Brasil e Índia têm crédito direcionado, porém implementado de modo diferente</vt:lpstr>
      <vt:lpstr>Exemplos internacionais – Crédito direcionado (2/2) Outros países têm programas mais flexíveis para alcançar objetivos similares</vt:lpstr>
      <vt:lpstr>Reflexões finais</vt:lpstr>
    </vt:vector>
  </TitlesOfParts>
  <Company>Oliver Wyman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Abrao, Anacarla</dc:creator>
  <cp:lastModifiedBy>chayashi</cp:lastModifiedBy>
  <cp:revision>129</cp:revision>
  <dcterms:created xsi:type="dcterms:W3CDTF">2017-06-19T18:43:56Z</dcterms:created>
  <dcterms:modified xsi:type="dcterms:W3CDTF">2017-07-12T19:05:26Z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Version">
    <vt:lpwstr>2016/02/24</vt:lpwstr>
  </property>
  <property fmtid="{D5CDD505-2E9C-101B-9397-08002B2CF9AE}" pid="3" name="LogoName">
    <vt:lpwstr>Oliver Wyman</vt:lpwstr>
  </property>
  <property fmtid="{D5CDD505-2E9C-101B-9397-08002B2CF9AE}" pid="4" name="DocumentMSOLanguageID">
    <vt:lpwstr>msoLanguageIDBrazilianPortuguese</vt:lpwstr>
  </property>
  <property fmtid="{D5CDD505-2E9C-101B-9397-08002B2CF9AE}" pid="5" name="Tfs.IsStoryboard">
    <vt:bool>true</vt:bool>
  </property>
</Properties>
</file>