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701" r:id="rId5"/>
  </p:sldMasterIdLst>
  <p:notesMasterIdLst>
    <p:notesMasterId r:id="rId18"/>
  </p:notesMasterIdLst>
  <p:handoutMasterIdLst>
    <p:handoutMasterId r:id="rId19"/>
  </p:handoutMasterIdLst>
  <p:sldIdLst>
    <p:sldId id="256" r:id="rId6"/>
    <p:sldId id="16781" r:id="rId7"/>
    <p:sldId id="16782" r:id="rId8"/>
    <p:sldId id="302" r:id="rId9"/>
    <p:sldId id="16820" r:id="rId10"/>
    <p:sldId id="259" r:id="rId11"/>
    <p:sldId id="263" r:id="rId12"/>
    <p:sldId id="16774" r:id="rId13"/>
    <p:sldId id="264" r:id="rId14"/>
    <p:sldId id="16822" r:id="rId15"/>
    <p:sldId id="16823" r:id="rId16"/>
    <p:sldId id="260" r:id="rId17"/>
  </p:sldIdLst>
  <p:sldSz cx="12192000" cy="6858000"/>
  <p:notesSz cx="6797675" cy="9926638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83252000-C374-AAF5-5E1C-B9EBC8E6A64E}" name="Roberta Rodrigues - BMAS" initials="RR" userId="S::robertarodrigues@bmas.com.br::34dff74d-e464-4423-b44b-e48e146a3f23" providerId="AD"/>
  <p188:author id="{BAF0ADD7-510F-8F5C-E24C-DB4201773D49}" name="Mariana Vieira Cardoso - BMAS" initials="MV" userId="S::marianacardoso@bmas.com.br::be232e74-4978-469a-8f20-7220fd37c4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4C"/>
    <a:srgbClr val="F8F6F5"/>
    <a:srgbClr val="00995D"/>
    <a:srgbClr val="FFFFFF"/>
    <a:srgbClr val="C00000"/>
    <a:srgbClr val="CA6F07"/>
    <a:srgbClr val="CE9A48"/>
    <a:srgbClr val="D09D50"/>
    <a:srgbClr val="CD9845"/>
    <a:srgbClr val="F7A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95033" autoAdjust="0"/>
  </p:normalViewPr>
  <p:slideViewPr>
    <p:cSldViewPr snapToGrid="0" showGuides="1">
      <p:cViewPr varScale="1">
        <p:scale>
          <a:sx n="62" d="100"/>
          <a:sy n="62" d="100"/>
        </p:scale>
        <p:origin x="668" y="44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rgbClr val="00995D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0</c:formatCode>
                <c:ptCount val="1"/>
                <c:pt idx="0">
                  <c:v>18107977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2-C94E-8C6A-C5818950C60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Coluna3</c:v>
                </c:pt>
              </c:strCache>
            </c:strRef>
          </c:tx>
          <c:spPr>
            <a:solidFill>
              <a:srgbClr val="004E4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0</c:formatCode>
                <c:ptCount val="1"/>
                <c:pt idx="0">
                  <c:v>22829588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2-C94E-8C6A-C5818950C60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Coluna4</c:v>
                </c:pt>
              </c:strCache>
            </c:strRef>
          </c:tx>
          <c:spPr>
            <a:solidFill>
              <a:srgbClr val="F4792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0</c:formatCode>
                <c:ptCount val="1"/>
                <c:pt idx="0">
                  <c:v>44831557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12-C94E-8C6A-C5818950C6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56"/>
        <c:axId val="158755152"/>
        <c:axId val="140244704"/>
      </c:barChart>
      <c:catAx>
        <c:axId val="15875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244704"/>
        <c:crosses val="autoZero"/>
        <c:auto val="1"/>
        <c:lblAlgn val="ctr"/>
        <c:lblOffset val="100"/>
        <c:noMultiLvlLbl val="0"/>
      </c:catAx>
      <c:valAx>
        <c:axId val="1402447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5875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rgbClr val="00995D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0</c:formatCode>
                <c:ptCount val="1"/>
                <c:pt idx="0">
                  <c:v>21597746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1-C44E-9CDF-6485BEA0B578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Coluna3</c:v>
                </c:pt>
              </c:strCache>
            </c:strRef>
          </c:tx>
          <c:spPr>
            <a:solidFill>
              <a:srgbClr val="004E4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0</c:formatCode>
                <c:ptCount val="1"/>
                <c:pt idx="0">
                  <c:v>16876136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71-C44E-9CDF-6485BEA0B578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Coluna4</c:v>
                </c:pt>
              </c:strCache>
            </c:strRef>
          </c:tx>
          <c:spPr>
            <a:solidFill>
              <a:srgbClr val="F4792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Planilha1!$D$2</c:f>
              <c:numCache>
                <c:formatCode>0</c:formatCode>
                <c:ptCount val="1"/>
                <c:pt idx="0">
                  <c:v>-5125833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71-C44E-9CDF-6485BEA0B5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56"/>
        <c:axId val="158755152"/>
        <c:axId val="140244704"/>
      </c:barChart>
      <c:catAx>
        <c:axId val="15875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244704"/>
        <c:crosses val="autoZero"/>
        <c:auto val="1"/>
        <c:lblAlgn val="ctr"/>
        <c:lblOffset val="100"/>
        <c:noMultiLvlLbl val="0"/>
      </c:catAx>
      <c:valAx>
        <c:axId val="1402447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5875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E0D6B63C-FF3D-4637-AAF1-CC35D74517EE}" type="datetime1">
              <a:rPr lang="pt-BR" smtClean="0"/>
              <a:t>11/09/2024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BB8DC1D1-B6C2-C644-8BF1-C34DBFFE1C7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abeçalho 7">
            <a:extLst>
              <a:ext uri="{FF2B5EF4-FFF2-40B4-BE49-F238E27FC236}">
                <a16:creationId xmlns:a16="http://schemas.microsoft.com/office/drawing/2014/main" id="{A894A48D-3417-BE20-3062-A366096904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pt-BR"/>
          </a:p>
        </p:txBody>
      </p:sp>
      <p:sp>
        <p:nvSpPr>
          <p:cNvPr id="9" name="Espaço Reservado para Imagem do Slide 8">
            <a:extLst>
              <a:ext uri="{FF2B5EF4-FFF2-40B4-BE49-F238E27FC236}">
                <a16:creationId xmlns:a16="http://schemas.microsoft.com/office/drawing/2014/main" id="{AC9ED954-709D-51DC-3EA0-0E06FE1D72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1F57F2FB-2942-7663-E6DB-E3A976549D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endParaRPr lang="pt-BR"/>
          </a:p>
        </p:txBody>
      </p: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ED31FE42-8AA6-DC9C-5EE7-8737143C1D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48EAB26C-AF17-4A53-AAE9-36C0CDE0DFF4}" type="datetime1">
              <a:rPr lang="pt-BR" smtClean="0"/>
              <a:t>11/09/2024</a:t>
            </a:fld>
            <a:endParaRPr lang="pt-BR"/>
          </a:p>
        </p:txBody>
      </p:sp>
      <p:sp>
        <p:nvSpPr>
          <p:cNvPr id="12" name="Espaço Reservado para Notas 11">
            <a:extLst>
              <a:ext uri="{FF2B5EF4-FFF2-40B4-BE49-F238E27FC236}">
                <a16:creationId xmlns:a16="http://schemas.microsoft.com/office/drawing/2014/main" id="{5F659C92-43C4-05C5-9170-5CF256AF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74923A81-0599-8ECF-BDF0-A4898D46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0"/>
            <a:fld id="{FDBF3159-94EB-4F6B-8273-09F1A6B019E6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0410-E509-7249-B4C6-9733C6E9120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6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o Título com Imagem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7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pt-BR" sz="1800" b="0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 noProof="0"/>
              <a:t>Clique para editar o estilo de título Mestre </a:t>
            </a:r>
          </a:p>
        </p:txBody>
      </p:sp>
      <p:sp>
        <p:nvSpPr>
          <p:cNvPr id="47" name="Espaço Reservado para Conteúdo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 noProof="0" dirty="0"/>
              <a:t>Clique no ícone para adicionar uma </a:t>
            </a:r>
            <a:r>
              <a:rPr lang="pt-BR" noProof="0" dirty="0" err="1"/>
              <a:t>imageme</a:t>
            </a:r>
            <a:r>
              <a:rPr lang="pt-BR" noProof="0" dirty="0"/>
              <a:t>≈≈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3DD419-FB53-BB30-3D8F-66B0AD4D9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r="20083" b="26979"/>
          <a:stretch/>
        </p:blipFill>
        <p:spPr>
          <a:xfrm>
            <a:off x="7914258" y="3781831"/>
            <a:ext cx="4277742" cy="307616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06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rtlCol="0" anchor="b">
            <a:noAutofit/>
          </a:bodyPr>
          <a:lstStyle>
            <a:lvl1pPr>
              <a:defRPr lang="pt-BR" sz="2700">
                <a:latin typeface="+mn-lt"/>
              </a:defRPr>
            </a:lvl1pPr>
          </a:lstStyle>
          <a:p>
            <a:pPr rtl="0"/>
            <a:r>
              <a:rPr lang="pt-BR"/>
              <a:t>Clique para editar o Estilo do texto</a:t>
            </a:r>
          </a:p>
        </p:txBody>
      </p:sp>
      <p:sp>
        <p:nvSpPr>
          <p:cNvPr id="11" name="subtítulo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pt-BR" sz="1500" b="0">
                <a:solidFill>
                  <a:schemeClr val="accent4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4" name="Forma livre: Forma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5" name="Forma livre: Forma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6" name="Forma livre: Forma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8" name="Forma livre: Forma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noProof="0"/>
              <a:t>Título da apresentação</a:t>
            </a:r>
            <a:endParaRPr lang="pt-BR" noProof="0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7FEACEE-25B4-4A2D-B147-27296E36371D}" type="slidenum">
              <a:rPr lang="pt-BR" altLang="zh-CN" noProof="0" smtClean="0"/>
              <a:pPr rtl="0"/>
              <a:t>‹nº›</a:t>
            </a:fld>
            <a:endParaRPr lang="pt-BR" altLang="zh-CN" noProof="0" dirty="0"/>
          </a:p>
        </p:txBody>
      </p:sp>
      <p:pic>
        <p:nvPicPr>
          <p:cNvPr id="2" name="Imagem 1" descr="Logo_bmas">
            <a:extLst>
              <a:ext uri="{FF2B5EF4-FFF2-40B4-BE49-F238E27FC236}">
                <a16:creationId xmlns:a16="http://schemas.microsoft.com/office/drawing/2014/main" id="{AFA555ED-D71D-F214-9647-AC9A3335988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2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embros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ítulo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0" name="Espaço Reservado para Conteúdo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52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53" name="Espaço Reservado para Conteúdo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61" name="Espaço Reservado para Conteúdo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21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2" name="Espaço Reservado para Conteúdo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62" name="Espaço Reservado para Conteúdo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19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0" name="Espaço Reservado para Conteúdo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63" name="Espaço Reservado para Conteúdo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25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6" name="Espaço Reservado para Conteúdo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pic>
        <p:nvPicPr>
          <p:cNvPr id="4" name="Imagem 3" descr="Logo_bmas">
            <a:extLst>
              <a:ext uri="{FF2B5EF4-FFF2-40B4-BE49-F238E27FC236}">
                <a16:creationId xmlns:a16="http://schemas.microsoft.com/office/drawing/2014/main" id="{AF7CE37C-7D85-7FBB-B880-26F9393392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6B8D7F-334A-554D-BB70-CB55E0148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702"/>
          <a:stretch/>
        </p:blipFill>
        <p:spPr>
          <a:xfrm>
            <a:off x="0" y="360077"/>
            <a:ext cx="478116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Membros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rtlCol="0" anchor="t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8" name="Espaço Reservado para Conteúdo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39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40" name="Espaço Reservado para Conteúdo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pt-BR"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56" name="Espaço Reservado para Conteúdo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41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42" name="Espaço Reservado para Conteúdo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48" name="Espaço Reservado para Conteúdo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43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44" name="Espaço Reservado para Conteúdo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61" name="Espaço Reservado para Conteúdo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 dirty="0"/>
          </a:p>
        </p:txBody>
      </p:sp>
      <p:sp>
        <p:nvSpPr>
          <p:cNvPr id="45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46" name="Espaço Reservado para Conteúdo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49" name="Espaço Reservado para Conteúdo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47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50" name="Espaço Reservado para Conteúdo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62" name="Espaço Reservado para Conteúdo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51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52" name="Espaço Reservado para Conteúdo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55" name="Espaço Reservado para Conteúdo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53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58" name="Espaço Reservado para Conteúdo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63" name="Espaço Reservado para Conteúdo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59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60" name="Espaço Reservado para Conteúdo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 rtlCol="0">
            <a:noAutofit/>
          </a:bodyPr>
          <a:lstStyle>
            <a:lvl1pPr>
              <a:defRPr lang="pt-BR" b="0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pic>
        <p:nvPicPr>
          <p:cNvPr id="2" name="Imagem 1" descr="Logo_bmas">
            <a:extLst>
              <a:ext uri="{FF2B5EF4-FFF2-40B4-BE49-F238E27FC236}">
                <a16:creationId xmlns:a16="http://schemas.microsoft.com/office/drawing/2014/main" id="{0E694418-D358-0DB1-B3FC-65D1661A5C3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23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: Forma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5" name="Forma livre: Forma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6" name="Forma livre: Forma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7" name="Forma livre: Forma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31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32" name="Espaço Reservado para Conteúdo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33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34" name="Espaço Reservado para Conteúdo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35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36" name="Espaço Reservado para Conteúdo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37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38" name="Espaço Reservado para Conteúdo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39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40" name="Espaço Reservado para Conteúdo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41" name="Espaço Reservado para Conteúdo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42" name="Espaço Reservado para Conteúdo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43" name="Espaço Reservado para Conteúdo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44" name="Espaço Reservado para Conteúdo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45" name="Espaço Reservado para Conteúdo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pt-BR" sz="10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25" name="Espaço Reservado para Título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pic>
        <p:nvPicPr>
          <p:cNvPr id="8" name="Imagem 7" descr="Logo_bmas">
            <a:extLst>
              <a:ext uri="{FF2B5EF4-FFF2-40B4-BE49-F238E27FC236}">
                <a16:creationId xmlns:a16="http://schemas.microsoft.com/office/drawing/2014/main" id="{F0E4F528-DF56-CD06-DFAD-6BA6F7B35BD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93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Conteúdo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5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 noProof="0" dirty="0"/>
              <a:t>Clique para editar o texto Mestre </a:t>
            </a:r>
          </a:p>
        </p:txBody>
      </p:sp>
      <p:sp>
        <p:nvSpPr>
          <p:cNvPr id="30" name="Espaço Reservado para Conteúdo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5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 noProof="0" dirty="0"/>
              <a:t>Clique para editar o texto Mestre </a:t>
            </a:r>
          </a:p>
        </p:txBody>
      </p:sp>
      <p:sp>
        <p:nvSpPr>
          <p:cNvPr id="31" name="Espaço Reservado para Conteúdo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5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 noProof="0" dirty="0"/>
              <a:t>Clique para editar o texto Mestre </a:t>
            </a:r>
          </a:p>
        </p:txBody>
      </p:sp>
      <p:sp>
        <p:nvSpPr>
          <p:cNvPr id="33" name="Espaço Reservado para Conteúdo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5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 noProof="0" dirty="0"/>
              <a:t>Clique para editar o texto Mestre </a:t>
            </a:r>
          </a:p>
        </p:txBody>
      </p:sp>
      <p:sp>
        <p:nvSpPr>
          <p:cNvPr id="37" name="Espaço Reservado para Conteúdo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t-BR" sz="15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 noProof="0" dirty="0"/>
              <a:t>Clique para editar o texto Mestre </a:t>
            </a:r>
          </a:p>
        </p:txBody>
      </p:sp>
      <p:sp>
        <p:nvSpPr>
          <p:cNvPr id="27" name="Espaço Reservado para Conteúdo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pt-B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pt-BR" noProof="0" dirty="0"/>
              <a:t>Clique para editar o estilo de título Mestre</a:t>
            </a:r>
            <a:endParaRPr lang="pt-BR" altLang="en-US" noProof="0" dirty="0"/>
          </a:p>
        </p:txBody>
      </p:sp>
      <p:sp>
        <p:nvSpPr>
          <p:cNvPr id="24" name="Espaço Reservado para Título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25" name="Espaço Reservado para Conteúdo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pt-B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pt-BR" noProof="0" dirty="0"/>
              <a:t>Clique para editar o estilo de título Mestre</a:t>
            </a:r>
            <a:endParaRPr lang="pt-BR" altLang="en-US" noProof="0" dirty="0"/>
          </a:p>
        </p:txBody>
      </p:sp>
      <p:sp>
        <p:nvSpPr>
          <p:cNvPr id="26" name="Espaço Reservado para Conteúdo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pt-B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pt-BR" noProof="0" dirty="0"/>
              <a:t>Clique para editar o estilo de título Mestre</a:t>
            </a:r>
            <a:endParaRPr lang="pt-BR" altLang="en-US" noProof="0" dirty="0"/>
          </a:p>
        </p:txBody>
      </p:sp>
      <p:sp>
        <p:nvSpPr>
          <p:cNvPr id="28" name="Espaço Reservado para Conteúdo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pt-B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pt-BR" noProof="0" dirty="0"/>
              <a:t>Clique para editar o estilo de título Mestre</a:t>
            </a:r>
            <a:endParaRPr lang="pt-BR" altLang="en-US" noProof="0" dirty="0"/>
          </a:p>
        </p:txBody>
      </p:sp>
      <p:sp>
        <p:nvSpPr>
          <p:cNvPr id="29" name="Espaço Reservado para Conteúdo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lang="pt-BR"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pt-BR" noProof="0" dirty="0"/>
              <a:t>Clique para editar o estilo de título Mestre</a:t>
            </a:r>
            <a:endParaRPr lang="pt-BR" altLang="en-US" noProof="0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noProof="0" dirty="0"/>
              <a:t>Título da apresentação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defPPr>
              <a:defRPr lang="pt-BR"/>
            </a:defPPr>
          </a:lstStyle>
          <a:p>
            <a:pPr rtl="0"/>
            <a:fld id="{47FEACEE-25B4-4A2D-B147-27296E36371D}" type="slidenum">
              <a:rPr lang="pt-BR" altLang="zh-CN" noProof="0" smtClean="0"/>
              <a:pPr rtl="0"/>
              <a:t>‹nº›</a:t>
            </a:fld>
            <a:endParaRPr lang="pt-BR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09905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rma livre: Forma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Forma livre: Forma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Forma livre: Forma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Forma livre: Forma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Forma livre: Forma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Forma livre: Forma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Forma livre: Forma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Forma livre: Forma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Forma livre: Forma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Forma livre: Forma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Forma livre: Forma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Forma livre: Forma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Forma livre: Forma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Forma livre: Forma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Forma livre: Forma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Forma livre: Forma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Forma livre: Forma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Forma livre: Forma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Forma livre: Forma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86" name="Espaço Reservado para Conteúdo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pt-B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87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88" name="Espaço Reservado para Conteúdo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pt-B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89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90" name="Espaço Reservado para Conteúdo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pt-B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91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92" name="Espaço Reservado para Conteúdo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pt-B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93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94" name="Espaço Reservado para Conteúdo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pt-BR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 texto Mestre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rtlCol="0" anchor="t">
            <a:noAutofit/>
          </a:bodyPr>
          <a:lstStyle>
            <a:lvl1pPr algn="l"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pic>
        <p:nvPicPr>
          <p:cNvPr id="5" name="Imagem 4" descr="Logo_bmas">
            <a:extLst>
              <a:ext uri="{FF2B5EF4-FFF2-40B4-BE49-F238E27FC236}">
                <a16:creationId xmlns:a16="http://schemas.microsoft.com/office/drawing/2014/main" id="{17FC6261-4993-54F3-ED42-872D9D71911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720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190554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8" name="Forma livre: Forma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1332410" y="2519003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5" name="Forma Livre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287418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1" name="Subtítulo 47" descr="Clique no ícone para adicionar uma imagem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3" name="Espaço Reservado para Conteúdo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8" name="Subtítulo 47" descr="Clique no ícone para adicionar uma imagem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0" name="Espaço Reservado para Conteúdo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sp>
        <p:nvSpPr>
          <p:cNvPr id="2" name="Forma livre: Forma 19">
            <a:extLst>
              <a:ext uri="{FF2B5EF4-FFF2-40B4-BE49-F238E27FC236}">
                <a16:creationId xmlns:a16="http://schemas.microsoft.com/office/drawing/2014/main" id="{4D14AE22-3C8F-1019-3784-3197E9E25F8B}"/>
              </a:ext>
            </a:extLst>
          </p:cNvPr>
          <p:cNvSpPr/>
          <p:nvPr userDrawn="1"/>
        </p:nvSpPr>
        <p:spPr>
          <a:xfrm flipH="1">
            <a:off x="190554" y="451218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DC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pic>
        <p:nvPicPr>
          <p:cNvPr id="3" name="Imagem 2" descr="Logo_bmas">
            <a:extLst>
              <a:ext uri="{FF2B5EF4-FFF2-40B4-BE49-F238E27FC236}">
                <a16:creationId xmlns:a16="http://schemas.microsoft.com/office/drawing/2014/main" id="{62A96AA8-4E16-3DBD-92A2-D09250DD06E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649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_bmas">
            <a:extLst>
              <a:ext uri="{FF2B5EF4-FFF2-40B4-BE49-F238E27FC236}">
                <a16:creationId xmlns:a16="http://schemas.microsoft.com/office/drawing/2014/main" id="{F9318A4B-1C4E-BC68-7E15-FE73315C68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383241A-8A10-268D-FE2C-6CA252D44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702"/>
          <a:stretch/>
        </p:blipFill>
        <p:spPr>
          <a:xfrm>
            <a:off x="0" y="360077"/>
            <a:ext cx="478116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09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rtlCol="0" anchor="b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F66BE2-98BA-6554-C37F-289BC856C4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955"/>
          <a:stretch/>
        </p:blipFill>
        <p:spPr>
          <a:xfrm>
            <a:off x="-1" y="395272"/>
            <a:ext cx="1577973" cy="6322100"/>
          </a:xfrm>
          <a:prstGeom prst="rect">
            <a:avLst/>
          </a:prstGeom>
        </p:spPr>
      </p:pic>
      <p:pic>
        <p:nvPicPr>
          <p:cNvPr id="5" name="Imagem 4" descr="Logo_bmas">
            <a:extLst>
              <a:ext uri="{FF2B5EF4-FFF2-40B4-BE49-F238E27FC236}">
                <a16:creationId xmlns:a16="http://schemas.microsoft.com/office/drawing/2014/main" id="{F9318A4B-1C4E-BC68-7E15-FE73315C685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725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 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2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3" name="Espaço Reservado para Conteúdo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24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6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0" name="Espaço Reservado para Conteúdo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28" name="Espaço Reservado para Conteúdo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4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27" name="Forma livre: Forma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rtlCol="0" anchor="t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8" name="Espaço Reservado para Imagem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B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t-BR"/>
            </a:pPr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9" name="Espaço Reservado para Imagem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B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t-BR"/>
            </a:pPr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Imagem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BR"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t-BR"/>
            </a:pPr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pic>
        <p:nvPicPr>
          <p:cNvPr id="2" name="Imagem 1" descr="Logo_bmas">
            <a:extLst>
              <a:ext uri="{FF2B5EF4-FFF2-40B4-BE49-F238E27FC236}">
                <a16:creationId xmlns:a16="http://schemas.microsoft.com/office/drawing/2014/main" id="{3821E76E-E8F0-5537-9358-40B1DB41DA2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68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7" name="Forma livre: Forma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1800" dirty="0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1800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1800" dirty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1800" dirty="0"/>
          </a:p>
        </p:txBody>
      </p:sp>
      <p:sp>
        <p:nvSpPr>
          <p:cNvPr id="24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pt-B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26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pt-B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do Título mestre </a:t>
            </a:r>
          </a:p>
        </p:txBody>
      </p:sp>
      <p:sp>
        <p:nvSpPr>
          <p:cNvPr id="33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pt-B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34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pt-B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35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lang="pt-BR"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6" name="Forma livre: Forma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9" name="Forma Livre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8" name="Forma Livre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30" name="Forma Livre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 rtlCol="0"/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 rtlCol="0"/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pic>
        <p:nvPicPr>
          <p:cNvPr id="4" name="Imagem 3" descr="Logo_bmas">
            <a:extLst>
              <a:ext uri="{FF2B5EF4-FFF2-40B4-BE49-F238E27FC236}">
                <a16:creationId xmlns:a16="http://schemas.microsoft.com/office/drawing/2014/main" id="{3DE2EBBF-C0D4-3158-DD7D-CE7219B148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Logo_bmas">
            <a:extLst>
              <a:ext uri="{FF2B5EF4-FFF2-40B4-BE49-F238E27FC236}">
                <a16:creationId xmlns:a16="http://schemas.microsoft.com/office/drawing/2014/main" id="{AD179641-C2E8-693F-A2C9-532F11A78BF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26" y="65926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74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en-US"/>
          </a:p>
        </p:txBody>
      </p:sp>
      <p:sp>
        <p:nvSpPr>
          <p:cNvPr id="18" name="Espaço Reservado para Conteúdo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pt-BR" sz="15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19" name="Forma livre: Forma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0" name="Forma livre: Forma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rtlCol="0" anchor="t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pic>
        <p:nvPicPr>
          <p:cNvPr id="4" name="Imagem 3" descr="Logo_bmas">
            <a:extLst>
              <a:ext uri="{FF2B5EF4-FFF2-40B4-BE49-F238E27FC236}">
                <a16:creationId xmlns:a16="http://schemas.microsoft.com/office/drawing/2014/main" id="{EA93BC08-0572-1B3A-7A7F-186B4770B9F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077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rma Livre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9" name="Hexágono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0" name="Hexágono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rgbClr val="DC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1" name="Hexágono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2" name="Hexágono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44" name="Forma Livre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4" name="Hexágono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5" name="Hexágono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43" name="Forma Livre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8" name="Hexágono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46" name="Forma Livre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28" name="Espaço Reservado para Conteúdo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29" name="Espaço Reservado para Conteúdo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30" name="Espaço Reservado para Conteúdo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31" name="Espaço Reservado para Conteúdo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 rtlCol="0">
            <a:noAutofit/>
          </a:bodyPr>
          <a:lstStyle>
            <a:lvl1pPr marL="0" indent="0" algn="l">
              <a:buFontTx/>
              <a:buNone/>
              <a:defRPr lang="pt-BR" sz="105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altLang="zh-CN" dirty="0"/>
          </a:p>
        </p:txBody>
      </p:sp>
      <p:sp>
        <p:nvSpPr>
          <p:cNvPr id="21" name="Espaço Reservado para Conteúdo 47" descr="Clique no ícone para adicionar uma imagem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lang="pt-BR" sz="1800" b="0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 dirty="0"/>
              <a:t>Clique para editar o estilo de título Mestre 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rtlCol="0" anchor="b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0" name="Forma Livre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pic>
        <p:nvPicPr>
          <p:cNvPr id="2" name="Imagem 1" descr="Logo_bmas">
            <a:extLst>
              <a:ext uri="{FF2B5EF4-FFF2-40B4-BE49-F238E27FC236}">
                <a16:creationId xmlns:a16="http://schemas.microsoft.com/office/drawing/2014/main" id="{EEE500BB-5D93-9DB1-0424-D2A56C46413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191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6677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26386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açã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BFA1B04-3F0B-DA56-AA5A-72A6159E2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702"/>
          <a:stretch/>
        </p:blipFill>
        <p:spPr>
          <a:xfrm>
            <a:off x="0" y="360077"/>
            <a:ext cx="478116" cy="6236749"/>
          </a:xfrm>
          <a:prstGeom prst="rect">
            <a:avLst/>
          </a:prstGeom>
        </p:spPr>
      </p:pic>
      <p:pic>
        <p:nvPicPr>
          <p:cNvPr id="3" name="Imagem 2" descr="Logo_bmas">
            <a:extLst>
              <a:ext uri="{FF2B5EF4-FFF2-40B4-BE49-F238E27FC236}">
                <a16:creationId xmlns:a16="http://schemas.microsoft.com/office/drawing/2014/main" id="{009D240B-87A3-CB89-DFAE-8BEDFB5A254C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906" y="643013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14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D68DF935-9833-2638-412A-77C534BDA7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038" y="364067"/>
            <a:ext cx="10700765" cy="52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11">
            <a:extLst>
              <a:ext uri="{FF2B5EF4-FFF2-40B4-BE49-F238E27FC236}">
                <a16:creationId xmlns:a16="http://schemas.microsoft.com/office/drawing/2014/main" id="{3EFE3532-91BA-ECCA-76C1-417B055667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39" y="1253596"/>
            <a:ext cx="10700765" cy="5240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7183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89EFA-51C0-6C6A-4D94-18EFB395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17171-C4F8-8AC8-CDE3-675C7849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E30C92-39E9-2ED0-2A2F-9BE3BEBA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3744-1B6D-9D4E-A185-7E59E5DF0A8C}" type="datetimeFigureOut">
              <a:rPr lang="pt-BR" smtClean="0"/>
              <a:t>11/09/2024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5763AD-7018-4FD0-4488-B45BE6CF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1A06D5-FF87-6662-6C2F-95B742D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1791-BCDE-1946-B7F3-6B6FEEEADA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76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3">
            <a:extLst>
              <a:ext uri="{FF2B5EF4-FFF2-40B4-BE49-F238E27FC236}">
                <a16:creationId xmlns:a16="http://schemas.microsoft.com/office/drawing/2014/main" id="{FE61C95B-D61B-76C1-F03B-70BC14AE2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39" y="3025083"/>
            <a:ext cx="5935661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Reforma Tributária</a:t>
            </a:r>
          </a:p>
        </p:txBody>
      </p:sp>
      <p:sp>
        <p:nvSpPr>
          <p:cNvPr id="10" name="Espaço Reservado para Texto 13">
            <a:extLst>
              <a:ext uri="{FF2B5EF4-FFF2-40B4-BE49-F238E27FC236}">
                <a16:creationId xmlns:a16="http://schemas.microsoft.com/office/drawing/2014/main" id="{6835AD87-0429-4DF7-703C-D16E451F1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339" y="3643150"/>
            <a:ext cx="5935661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Sociedades Cooperativas e Operadoras de Planos de Saúde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753DF7-907B-E788-98DC-974FFD1030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39" y="626534"/>
            <a:ext cx="1572721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3">
            <a:extLst>
              <a:ext uri="{FF2B5EF4-FFF2-40B4-BE49-F238E27FC236}">
                <a16:creationId xmlns:a16="http://schemas.microsoft.com/office/drawing/2014/main" id="{D60631E0-2341-626A-19D9-BF499CB30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933" y="2912533"/>
            <a:ext cx="535093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13">
            <a:extLst>
              <a:ext uri="{FF2B5EF4-FFF2-40B4-BE49-F238E27FC236}">
                <a16:creationId xmlns:a16="http://schemas.microsoft.com/office/drawing/2014/main" id="{EFF32ADE-34D3-F885-C17E-F8FA617238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6933" y="3530600"/>
            <a:ext cx="535093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942BBD-9BDF-F4DF-8C16-F8FB4E0443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131" y="3320683"/>
            <a:ext cx="1572721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5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9C9289D0-8B6D-8038-E9CE-62059B3D3B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598" y="917608"/>
            <a:ext cx="8356600" cy="52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11">
            <a:extLst>
              <a:ext uri="{FF2B5EF4-FFF2-40B4-BE49-F238E27FC236}">
                <a16:creationId xmlns:a16="http://schemas.microsoft.com/office/drawing/2014/main" id="{8C21460C-2A07-C88E-30C6-989A3269B7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014" y="2125683"/>
            <a:ext cx="11293434" cy="429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827092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D68DF935-9833-2638-412A-77C534BDA7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038" y="364067"/>
            <a:ext cx="10700765" cy="52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0" name="Espaço Reservado para Texto 11">
            <a:extLst>
              <a:ext uri="{FF2B5EF4-FFF2-40B4-BE49-F238E27FC236}">
                <a16:creationId xmlns:a16="http://schemas.microsoft.com/office/drawing/2014/main" id="{3EFE3532-91BA-ECCA-76C1-417B055667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039" y="1253596"/>
            <a:ext cx="10700765" cy="5240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62029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4" name="Espaço Reservado para Conteúdo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lang="pt-BR" sz="1500" b="0">
                <a:solidFill>
                  <a:schemeClr val="accent6"/>
                </a:solidFill>
                <a:latin typeface="+mn-lt"/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texto Mestre 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BR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pt-BR"/>
            </a:pPr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</p:spTree>
    <p:extLst>
      <p:ext uri="{BB962C8B-B14F-4D97-AF65-F5344CB8AC3E}">
        <p14:creationId xmlns:p14="http://schemas.microsoft.com/office/powerpoint/2010/main" val="3156459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3">
            <a:extLst>
              <a:ext uri="{FF2B5EF4-FFF2-40B4-BE49-F238E27FC236}">
                <a16:creationId xmlns:a16="http://schemas.microsoft.com/office/drawing/2014/main" id="{E05A09D9-AB32-81D0-0B3C-C8FD68ACD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39" y="2819400"/>
            <a:ext cx="6138861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Obrigado!</a:t>
            </a:r>
          </a:p>
        </p:txBody>
      </p:sp>
      <p:sp>
        <p:nvSpPr>
          <p:cNvPr id="12" name="Espaço Reservado para Texto 13">
            <a:extLst>
              <a:ext uri="{FF2B5EF4-FFF2-40B4-BE49-F238E27FC236}">
                <a16:creationId xmlns:a16="http://schemas.microsoft.com/office/drawing/2014/main" id="{4B224F45-7AC8-7276-3FD3-7F109A3D7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339" y="3437467"/>
            <a:ext cx="6138861" cy="389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1">
                <a:solidFill>
                  <a:srgbClr val="004D4B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João Caetano Muzzi Filho	</a:t>
            </a:r>
          </a:p>
        </p:txBody>
      </p:sp>
      <p:sp>
        <p:nvSpPr>
          <p:cNvPr id="13" name="Espaço Reservado para Texto 13">
            <a:extLst>
              <a:ext uri="{FF2B5EF4-FFF2-40B4-BE49-F238E27FC236}">
                <a16:creationId xmlns:a16="http://schemas.microsoft.com/office/drawing/2014/main" id="{0E2D1014-55B7-9603-54AE-7AD93EEAA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339" y="3835400"/>
            <a:ext cx="6138861" cy="389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rgbClr val="004D4B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bmas@bmas.com.br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E3FAA4-D983-0DC8-80D2-4C38A4E44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39" y="626534"/>
            <a:ext cx="1572721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ítulo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1" name="Texto 47" descr="Clique no ícone para adicionar uma imagem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>
              <a:lnSpc>
                <a:spcPct val="113000"/>
              </a:lnSpc>
              <a:buNone/>
              <a:defRPr lang="pt-BR" sz="1800" b="1" cap="all" baseline="0">
                <a:solidFill>
                  <a:schemeClr val="accent6"/>
                </a:solidFill>
              </a:defRPr>
            </a:lvl1pPr>
            <a:lvl2pPr>
              <a:defRPr lang="pt-BR" sz="1000"/>
            </a:lvl2pPr>
            <a:lvl3pPr>
              <a:defRPr lang="pt-BR" sz="900"/>
            </a:lvl3pPr>
            <a:lvl4pPr>
              <a:defRPr lang="pt-BR" sz="800"/>
            </a:lvl4pPr>
            <a:lvl5pPr>
              <a:defRPr lang="pt-BR" sz="800"/>
            </a:lvl5pPr>
          </a:lstStyle>
          <a:p>
            <a:pPr lvl="0" rtl="0"/>
            <a:r>
              <a:rPr lang="pt-BR"/>
              <a:t>Clique para editar o estilo de título Mestre </a:t>
            </a:r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 rtlCol="0">
            <a:noAutofit/>
          </a:bodyPr>
          <a:lstStyle>
            <a:lvl1pPr marL="0" indent="0" algn="ctr">
              <a:buNone/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2" name="Imagem 1" descr="Logo_bmas">
            <a:extLst>
              <a:ext uri="{FF2B5EF4-FFF2-40B4-BE49-F238E27FC236}">
                <a16:creationId xmlns:a16="http://schemas.microsoft.com/office/drawing/2014/main" id="{FADB8DDD-ACDE-2887-A49B-D335D9AA9E3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57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 rtlCol="0"/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11" name="Espaço Reservado para Conteúdo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 rtlCol="0"/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estilo do texto mestre</a:t>
            </a:r>
            <a:endParaRPr lang="pt-BR" alt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/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pic>
        <p:nvPicPr>
          <p:cNvPr id="4" name="Imagem 3" descr="Logo_bmas">
            <a:extLst>
              <a:ext uri="{FF2B5EF4-FFF2-40B4-BE49-F238E27FC236}">
                <a16:creationId xmlns:a16="http://schemas.microsoft.com/office/drawing/2014/main" id="{0AECA5B0-7224-B03E-7BD3-EAE1534E17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54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B396D6-CA88-6FE9-248D-6E0BE3D4C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4AC11-7948-75A6-5FA1-29084D28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D760152-0B9E-216D-C861-BA06D2548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9C5914-28AD-31ED-9044-1D63991D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Título da apresentação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50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A755DC-4D00-6F92-0B58-1A90267C1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0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ítulo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a Tabela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editar o estilo do texto mestre</a:t>
            </a:r>
            <a:endParaRPr lang="pt-BR" altLang="en-US"/>
          </a:p>
        </p:txBody>
      </p:sp>
      <p:sp>
        <p:nvSpPr>
          <p:cNvPr id="9" name="Forma livre: Forma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2" name="Forma Livre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3" name="Forma livre: Forma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rtlCol="0">
            <a:noAutofit/>
          </a:bodyPr>
          <a:lstStyle>
            <a:lvl1pPr>
              <a:defRPr lang="pt-BR">
                <a:solidFill>
                  <a:schemeClr val="accent6"/>
                </a:solidFill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pic>
        <p:nvPicPr>
          <p:cNvPr id="3" name="Imagem 2" descr="Logo_bmas">
            <a:extLst>
              <a:ext uri="{FF2B5EF4-FFF2-40B4-BE49-F238E27FC236}">
                <a16:creationId xmlns:a16="http://schemas.microsoft.com/office/drawing/2014/main" id="{09B1DAFD-FB85-2874-A759-4056EFF01D4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426" y="6440292"/>
            <a:ext cx="712896" cy="304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96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pt-B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fld id="{47FEACEE-25B4-4A2D-B147-27296E36371D}" type="slidenum">
              <a:rPr lang="pt-BR" altLang="zh-CN" smtClean="0"/>
              <a:pPr rtl="0"/>
              <a:t>‹nº›</a:t>
            </a:fld>
            <a:endParaRPr lang="pt-BR" altLang="zh-CN" dirty="0"/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Título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t-BR" sz="1200">
                <a:solidFill>
                  <a:schemeClr val="accent6"/>
                </a:solidFill>
                <a:latin typeface="+mn-lt"/>
              </a:defRPr>
            </a:lvl1pPr>
          </a:lstStyle>
          <a:p>
            <a:pPr rtl="0"/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9110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70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8" r:id="rId23"/>
    <p:sldLayoutId id="2147483707" r:id="rId24"/>
    <p:sldLayoutId id="2147483708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3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med.coop.br/site/sistema-unime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19-2022/2019/Lei/L13874.htm#art1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F53F198-4B62-8F47-EB1D-9BB34DE00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Reforma Tributária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5B9CA9-301F-FB87-9AF4-42F4E3CB2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339" y="3643150"/>
            <a:ext cx="6872329" cy="609600"/>
          </a:xfrm>
        </p:spPr>
        <p:txBody>
          <a:bodyPr/>
          <a:lstStyle/>
          <a:p>
            <a:r>
              <a:rPr lang="pt-BR" dirty="0"/>
              <a:t>Operadoras de Planos de Saúde </a:t>
            </a:r>
          </a:p>
          <a:p>
            <a:r>
              <a:rPr lang="pt-BR" dirty="0"/>
              <a:t>e o Sistema Unimed</a:t>
            </a:r>
          </a:p>
        </p:txBody>
      </p:sp>
    </p:spTree>
    <p:extLst>
      <p:ext uri="{BB962C8B-B14F-4D97-AF65-F5344CB8AC3E}">
        <p14:creationId xmlns:p14="http://schemas.microsoft.com/office/powerpoint/2010/main" val="323911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CB0DEE8-4C26-5FE7-92E7-CF92CBA77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312642"/>
              </p:ext>
            </p:extLst>
          </p:nvPr>
        </p:nvGraphicFramePr>
        <p:xfrm>
          <a:off x="0" y="1714598"/>
          <a:ext cx="6906442" cy="34288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59110">
                  <a:extLst>
                    <a:ext uri="{9D8B030D-6E8A-4147-A177-3AD203B41FA5}">
                      <a16:colId xmlns:a16="http://schemas.microsoft.com/office/drawing/2014/main" val="2463601012"/>
                    </a:ext>
                  </a:extLst>
                </a:gridCol>
                <a:gridCol w="3847332">
                  <a:extLst>
                    <a:ext uri="{9D8B030D-6E8A-4147-A177-3AD203B41FA5}">
                      <a16:colId xmlns:a16="http://schemas.microsoft.com/office/drawing/2014/main" val="79685568"/>
                    </a:ext>
                  </a:extLst>
                </a:gridCol>
              </a:tblGrid>
              <a:tr h="962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pt-BR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TODAS AS OPERADORAS DE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PLANOS DE SAÚDE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45721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Contraprestações efetivas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759.369.166.751,40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76152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Eventos Indenizáveis Líquidos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656.962.264.204,66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35309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BASE DE CÁLCULO IVA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 102.406.902.546,74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75803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IBS/CBS (10,6%)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   10.855.131.669,95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87588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50CFB358-D26B-EE52-BF57-EC6C2F9E5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41832"/>
              </p:ext>
            </p:extLst>
          </p:nvPr>
        </p:nvGraphicFramePr>
        <p:xfrm>
          <a:off x="7023433" y="1714598"/>
          <a:ext cx="4410768" cy="34288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10768">
                  <a:extLst>
                    <a:ext uri="{9D8B030D-6E8A-4147-A177-3AD203B41FA5}">
                      <a16:colId xmlns:a16="http://schemas.microsoft.com/office/drawing/2014/main" val="2802380609"/>
                    </a:ext>
                  </a:extLst>
                </a:gridCol>
              </a:tblGrid>
              <a:tr h="962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TODAS AS COOPERATIVAS DE </a:t>
                      </a:r>
                    </a:p>
                    <a:p>
                      <a:pPr algn="ctr"/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PLANOS DE SAÚDE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53887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337.111.029.540,84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185874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287.552.570.430,68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292594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   49.558.459.110,16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61280"/>
                  </a:ext>
                </a:extLst>
              </a:tr>
              <a:tr h="616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R$           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5.253.196.665,68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35672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F9F3D5-E104-2567-F0E4-8E54E259DFF4}"/>
              </a:ext>
            </a:extLst>
          </p:cNvPr>
          <p:cNvSpPr txBox="1"/>
          <p:nvPr/>
        </p:nvSpPr>
        <p:spPr>
          <a:xfrm>
            <a:off x="0" y="6607940"/>
            <a:ext cx="117534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ANS - https://app.powerbi.com/view?r=eyJrIjoiMjM4YTYyMDEtMmRjMS00NWFhLWFkMTEtMDk0YmMzZTk2YzZkIiwidCI6IjlkYmE0ODBjLTRmYTctNDJmNC1iYmEzLTBmYjEzNzVmYmU1ZiJ9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DB2DFA-FEB2-7C7A-B669-03C59067CF13}"/>
              </a:ext>
            </a:extLst>
          </p:cNvPr>
          <p:cNvSpPr txBox="1"/>
          <p:nvPr/>
        </p:nvSpPr>
        <p:spPr>
          <a:xfrm>
            <a:off x="695877" y="236828"/>
            <a:ext cx="82563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300" b="1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IBS/CBS  X  CUSTO COM A DEMANDA DE PLANO DE SAÚDE A CARGO DA SAÚDE SUPLEMENTAR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DE3AF06-A6C8-DB20-A95C-6C0001DEDD1C}"/>
              </a:ext>
            </a:extLst>
          </p:cNvPr>
          <p:cNvCxnSpPr>
            <a:cxnSpLocks/>
          </p:cNvCxnSpPr>
          <p:nvPr/>
        </p:nvCxnSpPr>
        <p:spPr>
          <a:xfrm>
            <a:off x="545935" y="-139017"/>
            <a:ext cx="0" cy="1176064"/>
          </a:xfrm>
          <a:prstGeom prst="line">
            <a:avLst/>
          </a:prstGeom>
          <a:ln>
            <a:solidFill>
              <a:srgbClr val="009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ABC67A-3FED-5BAE-5856-E621D7402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332" y="-14463"/>
            <a:ext cx="630247" cy="6858554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675D37C-ECC0-677A-2A91-84795A538A2D}"/>
              </a:ext>
            </a:extLst>
          </p:cNvPr>
          <p:cNvGraphicFramePr>
            <a:graphicFrameLocks noGrp="1"/>
          </p:cNvGraphicFramePr>
          <p:nvPr/>
        </p:nvGraphicFramePr>
        <p:xfrm>
          <a:off x="150094" y="3114968"/>
          <a:ext cx="4013309" cy="367462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013309">
                  <a:extLst>
                    <a:ext uri="{9D8B030D-6E8A-4147-A177-3AD203B41FA5}">
                      <a16:colId xmlns:a16="http://schemas.microsoft.com/office/drawing/2014/main" val="1107491466"/>
                    </a:ext>
                  </a:extLst>
                </a:gridCol>
              </a:tblGrid>
              <a:tr h="523892">
                <a:tc>
                  <a:txBody>
                    <a:bodyPr/>
                    <a:lstStyle/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Tenorite" panose="00000500000000000000" pitchFamily="2" charset="0"/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a) Pela supressão/alteração do § 3º do art. 229, evitando-se a limitação de 50%</a:t>
                      </a:r>
                    </a:p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  <a:latin typeface="Tenorite" panose="00000500000000000000" pitchFamily="2" charset="0"/>
                      </a:endParaRP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2163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63-U -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Dr. Hiran (PP-RR)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692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98-U -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Fabiano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Contarato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(PT-ES)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18241"/>
                  </a:ext>
                </a:extLst>
              </a:tr>
              <a:tr h="306924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435-U-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Zequinha Marinho (Podemos-PA)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27165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562-U -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Luis Carlos Heinze (PP/RS)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60105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619-U -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Jayme Campos (União-MT)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50142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713-U -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</a:t>
                      </a:r>
                      <a:r>
                        <a:rPr lang="es-ES" sz="1100" dirty="0" err="1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Izalci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Lucas (PL-DF) </a:t>
                      </a:r>
                      <a:endParaRPr lang="pt-BR" sz="1100" dirty="0">
                        <a:solidFill>
                          <a:schemeClr val="tx1"/>
                        </a:solidFill>
                        <a:latin typeface="Tenorite" panose="00000500000000000000" pitchFamily="2" charset="0"/>
                      </a:endParaRP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64364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891-U -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Autora: Sen. Daniella Ribeiro (PSD-PB) 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4063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1007-U -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André Amaral (União-PB)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63502"/>
                  </a:ext>
                </a:extLst>
              </a:tr>
              <a:tr h="325978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1034-U- 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Autor: Sen. Irajá (PSD-TO) 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03654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821B1C8-3ADD-18ED-8895-339258EDDB7F}"/>
              </a:ext>
            </a:extLst>
          </p:cNvPr>
          <p:cNvGraphicFramePr>
            <a:graphicFrameLocks noGrp="1"/>
          </p:cNvGraphicFramePr>
          <p:nvPr/>
        </p:nvGraphicFramePr>
        <p:xfrm>
          <a:off x="4265931" y="3114968"/>
          <a:ext cx="4013309" cy="258381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013309">
                  <a:extLst>
                    <a:ext uri="{9D8B030D-6E8A-4147-A177-3AD203B41FA5}">
                      <a16:colId xmlns:a16="http://schemas.microsoft.com/office/drawing/2014/main" val="1107491466"/>
                    </a:ext>
                  </a:extLst>
                </a:gridCol>
              </a:tblGrid>
              <a:tr h="1181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solidFill>
                          <a:schemeClr val="tx1"/>
                        </a:solidFill>
                        <a:latin typeface="Tenorite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b) Possibilidade de dedução “da parcela das contraprestações pecuniárias destinada à constituição de provisões técnicas” – inclusão da alínea “e” no inciso II, art. 229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2163"/>
                  </a:ext>
                </a:extLst>
              </a:tr>
              <a:tr h="330356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620-U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-Autor: Sen. Jayme Campos (União-MT)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692"/>
                  </a:ext>
                </a:extLst>
              </a:tr>
              <a:tr h="341759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714-U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- Autor: Sen. </a:t>
                      </a:r>
                      <a:r>
                        <a:rPr lang="pt-BR" sz="1100" dirty="0" err="1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Izalci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Lucas (PL-DF)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18241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890-U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- Autora: Sen. Daniella Ribeiro (PSD-PB)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27165"/>
                  </a:ext>
                </a:extLst>
              </a:tr>
              <a:tr h="339561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993-U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- Autor: Sen. André Amaral (União-PB)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6010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0BB5F8-10F0-0AD5-3EFE-2CCD84D26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98811"/>
              </p:ext>
            </p:extLst>
          </p:nvPr>
        </p:nvGraphicFramePr>
        <p:xfrm>
          <a:off x="186040" y="970137"/>
          <a:ext cx="3977363" cy="137983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977363">
                  <a:extLst>
                    <a:ext uri="{9D8B030D-6E8A-4147-A177-3AD203B41FA5}">
                      <a16:colId xmlns:a16="http://schemas.microsoft.com/office/drawing/2014/main" val="1107491466"/>
                    </a:ext>
                  </a:extLst>
                </a:gridCol>
              </a:tblGrid>
              <a:tr h="13798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dirty="0">
                        <a:solidFill>
                          <a:schemeClr val="tx1"/>
                        </a:solidFill>
                        <a:latin typeface="Tenorite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O </a:t>
                      </a:r>
                      <a:r>
                        <a:rPr lang="pt-BR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enorite" panose="00000500000000000000" pitchFamily="2" charset="0"/>
                        </a:rPr>
                        <a:t>§ 3º do artigo 229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que limita em 50% a dedução dos repasses de honorários aos médicos cooperados à operadora de planos de saúde cooperativa (formato Unimed, por exemplo) que opte pelo regime próprio do cooperativismo.  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2163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99DB03B-4C4A-3B47-CA66-95EA0D0EF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4448"/>
              </p:ext>
            </p:extLst>
          </p:nvPr>
        </p:nvGraphicFramePr>
        <p:xfrm>
          <a:off x="4265931" y="995405"/>
          <a:ext cx="4013309" cy="135456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013309">
                  <a:extLst>
                    <a:ext uri="{9D8B030D-6E8A-4147-A177-3AD203B41FA5}">
                      <a16:colId xmlns:a16="http://schemas.microsoft.com/office/drawing/2014/main" val="1107491466"/>
                    </a:ext>
                  </a:extLst>
                </a:gridCol>
              </a:tblGrid>
              <a:tr h="1354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Impossibilidade de dedução da parcela destinada à constituição de </a:t>
                      </a:r>
                      <a:r>
                        <a:rPr lang="pt-BR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enorite" panose="00000500000000000000" pitchFamily="2" charset="0"/>
                        </a:rPr>
                        <a:t>provisões técnicas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, atualmente autorizado no modelo PIS/COFINS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2163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245E528-795C-1344-4789-C0853FA9F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702825"/>
              </p:ext>
            </p:extLst>
          </p:nvPr>
        </p:nvGraphicFramePr>
        <p:xfrm>
          <a:off x="8381768" y="977958"/>
          <a:ext cx="3752871" cy="135456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752871">
                  <a:extLst>
                    <a:ext uri="{9D8B030D-6E8A-4147-A177-3AD203B41FA5}">
                      <a16:colId xmlns:a16="http://schemas.microsoft.com/office/drawing/2014/main" val="1107491466"/>
                    </a:ext>
                  </a:extLst>
                </a:gridCol>
              </a:tblGrid>
              <a:tr h="1354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Pela redação atual do PLP, os planos de saúde serão considerados </a:t>
                      </a:r>
                      <a:r>
                        <a:rPr lang="pt-BR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enorite" panose="00000500000000000000" pitchFamily="2" charset="0"/>
                          <a:ea typeface="+mn-ea"/>
                          <a:cs typeface="+mn-cs"/>
                        </a:rPr>
                        <a:t>bens de uso e consumo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, quando não cumpram os </a:t>
                      </a:r>
                      <a:r>
                        <a:rPr lang="pt-BR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enorite" panose="00000500000000000000" pitchFamily="2" charset="0"/>
                          <a:ea typeface="+mn-ea"/>
                          <a:cs typeface="+mn-cs"/>
                        </a:rPr>
                        <a:t>requisitos cumulativos de: (i) serem destinados a empregados; e (</a:t>
                      </a:r>
                      <a:r>
                        <a:rPr lang="pt-BR" sz="1200" b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enorite" panose="00000500000000000000" pitchFamily="2" charset="0"/>
                          <a:ea typeface="+mn-ea"/>
                          <a:cs typeface="+mn-cs"/>
                        </a:rPr>
                        <a:t>ii</a:t>
                      </a:r>
                      <a:r>
                        <a:rPr lang="pt-BR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enorite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enorite" panose="00000500000000000000" pitchFamily="2" charset="0"/>
                          <a:ea typeface="+mn-ea"/>
                          <a:cs typeface="+mn-cs"/>
                        </a:rPr>
                        <a:t>decorrerem de convenção coletiva de trabalho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216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338DAD1-5DAB-E1DD-0DFC-2C124116AE8F}"/>
              </a:ext>
            </a:extLst>
          </p:cNvPr>
          <p:cNvSpPr txBox="1"/>
          <p:nvPr/>
        </p:nvSpPr>
        <p:spPr>
          <a:xfrm>
            <a:off x="76023" y="618218"/>
            <a:ext cx="12096000" cy="4016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sz="1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ONTOS DE MELHORIA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FAADA82A-DF95-E2EC-1B3A-08BEE8A0EAC7}"/>
              </a:ext>
            </a:extLst>
          </p:cNvPr>
          <p:cNvGraphicFramePr>
            <a:graphicFrameLocks noGrp="1"/>
          </p:cNvGraphicFramePr>
          <p:nvPr/>
        </p:nvGraphicFramePr>
        <p:xfrm>
          <a:off x="8381768" y="3164677"/>
          <a:ext cx="3752871" cy="22442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752871">
                  <a:extLst>
                    <a:ext uri="{9D8B030D-6E8A-4147-A177-3AD203B41FA5}">
                      <a16:colId xmlns:a16="http://schemas.microsoft.com/office/drawing/2014/main" val="1107491466"/>
                    </a:ext>
                  </a:extLst>
                </a:gridCol>
              </a:tblGrid>
              <a:tr h="1181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c) Planos de Saúde serão considerados como bem/serviço de uso e consumo, independentemente de CCT e relação de emprego</a:t>
                      </a:r>
                    </a:p>
                  </a:txBody>
                  <a:tcPr marL="216000" marR="216000" marT="0" marB="0"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62163"/>
                  </a:ext>
                </a:extLst>
              </a:tr>
              <a:tr h="330356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621-U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-Autor: Sen. Jayme Campos (União-MT)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85692"/>
                  </a:ext>
                </a:extLst>
              </a:tr>
              <a:tr h="341759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892-U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 - Autor: Daniella Ribeiro (PSD-PB)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18241"/>
                  </a:ext>
                </a:extLst>
              </a:tr>
              <a:tr h="390221"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Emenda </a:t>
                      </a:r>
                      <a:r>
                        <a:rPr lang="pt-BR" sz="1100" b="1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994- U</a:t>
                      </a:r>
                      <a:r>
                        <a:rPr lang="pt-BR" sz="1100" dirty="0">
                          <a:solidFill>
                            <a:schemeClr val="tx1"/>
                          </a:solidFill>
                          <a:latin typeface="Tenorite" panose="00000500000000000000" pitchFamily="2" charset="0"/>
                        </a:rPr>
                        <a:t>- Autora: Sen. André Amaral (União-PB)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927165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7F9C8299-797C-1595-FD90-D44A6F8C0482}"/>
              </a:ext>
            </a:extLst>
          </p:cNvPr>
          <p:cNvSpPr txBox="1"/>
          <p:nvPr/>
        </p:nvSpPr>
        <p:spPr>
          <a:xfrm>
            <a:off x="57361" y="2812758"/>
            <a:ext cx="12134639" cy="401628"/>
          </a:xfrm>
          <a:prstGeom prst="rect">
            <a:avLst/>
          </a:prstGeom>
          <a:solidFill>
            <a:srgbClr val="004F4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SUGESTÕES DE EMENDAS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392771-AB12-ED3A-8FC8-97393625B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591332" y="5563422"/>
            <a:ext cx="719522" cy="17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DFAC50A-59FF-1EB6-59C2-29CCEFD2B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Obrigada!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21DF41-24CE-7259-043A-5FD4C1DD33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Letícia Fernandes de Barros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4FD65C-18BE-462C-6577-E2746FF80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/>
              <a:t>bmas@bmas.com.br</a:t>
            </a:r>
          </a:p>
        </p:txBody>
      </p:sp>
    </p:spTree>
    <p:extLst>
      <p:ext uri="{BB962C8B-B14F-4D97-AF65-F5344CB8AC3E}">
        <p14:creationId xmlns:p14="http://schemas.microsoft.com/office/powerpoint/2010/main" val="45447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738E51-A4BD-357D-B6CF-7EA286F5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68" y="1392037"/>
            <a:ext cx="4394294" cy="44853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967E613-8262-1D13-0D65-311B98D45F2E}"/>
              </a:ext>
            </a:extLst>
          </p:cNvPr>
          <p:cNvSpPr txBox="1"/>
          <p:nvPr/>
        </p:nvSpPr>
        <p:spPr>
          <a:xfrm>
            <a:off x="7123813" y="418103"/>
            <a:ext cx="4285119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cooperativas com gestão administrativa, financeira e assistencial independentes;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médicos cooperados;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beneficiários no mercado;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hospitais, clínicas e serviços credenciados;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hospitais próprios;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pt-BR" sz="1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empregos diretos;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pt-B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presença territorial.</a:t>
            </a:r>
            <a:endParaRPr kumimoji="0" lang="pt-BR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F10F0B-F117-B7FD-E04E-438DE11C154C}"/>
              </a:ext>
            </a:extLst>
          </p:cNvPr>
          <p:cNvSpPr txBox="1">
            <a:spLocks/>
          </p:cNvSpPr>
          <p:nvPr/>
        </p:nvSpPr>
        <p:spPr>
          <a:xfrm>
            <a:off x="679975" y="228974"/>
            <a:ext cx="7117006" cy="57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SISTEMA UNIMED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E19983D-546C-CE13-1A04-A7AAA47273FE}"/>
              </a:ext>
            </a:extLst>
          </p:cNvPr>
          <p:cNvCxnSpPr>
            <a:cxnSpLocks/>
          </p:cNvCxnSpPr>
          <p:nvPr/>
        </p:nvCxnSpPr>
        <p:spPr>
          <a:xfrm>
            <a:off x="632068" y="-225023"/>
            <a:ext cx="0" cy="959876"/>
          </a:xfrm>
          <a:prstGeom prst="line">
            <a:avLst/>
          </a:prstGeom>
          <a:ln>
            <a:solidFill>
              <a:srgbClr val="009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075159-6B2E-0993-4FB7-0764FE9D9EED}"/>
              </a:ext>
            </a:extLst>
          </p:cNvPr>
          <p:cNvSpPr txBox="1"/>
          <p:nvPr/>
        </p:nvSpPr>
        <p:spPr>
          <a:xfrm>
            <a:off x="-1" y="6534835"/>
            <a:ext cx="8509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Fonte: Site Unimed do Brasil - 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4F4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https://www.unimed.coop.br/site/sistema-unimed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4F4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Acesso em 10/06/2024.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2110884-095A-B52E-1B19-9E9014F17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03702"/>
              </p:ext>
            </p:extLst>
          </p:nvPr>
        </p:nvGraphicFramePr>
        <p:xfrm>
          <a:off x="5682361" y="514434"/>
          <a:ext cx="1364050" cy="54744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4050">
                  <a:extLst>
                    <a:ext uri="{9D8B030D-6E8A-4147-A177-3AD203B41FA5}">
                      <a16:colId xmlns:a16="http://schemas.microsoft.com/office/drawing/2014/main" val="916613099"/>
                    </a:ext>
                  </a:extLst>
                </a:gridCol>
              </a:tblGrid>
              <a:tr h="43315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14058"/>
                  </a:ext>
                </a:extLst>
              </a:tr>
              <a:tr h="379591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08830"/>
                  </a:ext>
                </a:extLst>
              </a:tr>
              <a:tr h="502846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117.393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93704"/>
                  </a:ext>
                </a:extLst>
              </a:tr>
              <a:tr h="374391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15788"/>
                  </a:ext>
                </a:extLst>
              </a:tr>
              <a:tr h="458758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19.683.625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35020"/>
                  </a:ext>
                </a:extLst>
              </a:tr>
              <a:tr h="374391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15880"/>
                  </a:ext>
                </a:extLst>
              </a:tr>
              <a:tr h="461069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+ 20 mil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68374"/>
                  </a:ext>
                </a:extLst>
              </a:tr>
              <a:tr h="374391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688883"/>
                  </a:ext>
                </a:extLst>
              </a:tr>
              <a:tr h="417073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82660"/>
                  </a:ext>
                </a:extLst>
              </a:tr>
              <a:tr h="374391">
                <a:tc>
                  <a:txBody>
                    <a:bodyPr/>
                    <a:lstStyle/>
                    <a:p>
                      <a:pPr algn="ctr"/>
                      <a:endParaRPr lang="pt-BR" sz="20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47313"/>
                  </a:ext>
                </a:extLst>
              </a:tr>
              <a:tr h="427895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142.588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94604"/>
                  </a:ext>
                </a:extLst>
              </a:tr>
              <a:tr h="374391">
                <a:tc>
                  <a:txBody>
                    <a:bodyPr/>
                    <a:lstStyle/>
                    <a:p>
                      <a:pPr algn="ctr"/>
                      <a:endParaRPr lang="pt-BR" sz="20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08540"/>
                  </a:ext>
                </a:extLst>
              </a:tr>
              <a:tr h="379591">
                <a:tc>
                  <a:txBody>
                    <a:bodyPr/>
                    <a:lstStyle/>
                    <a:p>
                      <a:pPr algn="ctr"/>
                      <a:r>
                        <a:rPr lang="pt-BR" sz="20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41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489562-FA21-3834-D6A3-6313A836DBD6}"/>
              </a:ext>
            </a:extLst>
          </p:cNvPr>
          <p:cNvSpPr/>
          <p:nvPr/>
        </p:nvSpPr>
        <p:spPr>
          <a:xfrm>
            <a:off x="11479749" y="-35917"/>
            <a:ext cx="824876" cy="6616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016A263-80B9-AC8A-762C-4EF10497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222" y="1783945"/>
            <a:ext cx="5120674" cy="1463167"/>
          </a:xfrm>
          <a:prstGeom prst="rect">
            <a:avLst/>
          </a:prstGeom>
          <a:ln>
            <a:solidFill>
              <a:srgbClr val="00995D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9353F3C-2C93-AB50-15E5-43E9B0FC66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21" y="3773564"/>
            <a:ext cx="5120674" cy="1312231"/>
          </a:xfrm>
          <a:prstGeom prst="rect">
            <a:avLst/>
          </a:prstGeom>
          <a:ln>
            <a:solidFill>
              <a:srgbClr val="00995D"/>
            </a:solidFill>
          </a:ln>
        </p:spPr>
      </p:pic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A7DDB9DB-3391-C31D-C434-CB41A7989652}"/>
              </a:ext>
            </a:extLst>
          </p:cNvPr>
          <p:cNvSpPr txBox="1">
            <a:spLocks/>
          </p:cNvSpPr>
          <p:nvPr/>
        </p:nvSpPr>
        <p:spPr>
          <a:xfrm>
            <a:off x="44051" y="6421398"/>
            <a:ext cx="6684654" cy="498234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050" b="0" i="1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enorite" panose="00000500000000000000" pitchFamily="2" charset="0"/>
              </a:rPr>
              <a:t>FONTE: Anuário Cooperativismo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050" b="0" i="1" u="none" strike="noStrike" kern="1200" cap="none" spc="5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enorite" panose="00000500000000000000" pitchFamily="2" charset="0"/>
              </a:rPr>
              <a:t>Disponível em: https://anuario.coop.br/brasil/o-impacto-do-cooperativismo-na-economia-brasileira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3581526-D06E-3D91-E74F-3E8390D1150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1042" y="-35917"/>
            <a:ext cx="2464464" cy="6451096"/>
          </a:xfrm>
          <a:prstGeom prst="rect">
            <a:avLst/>
          </a:prstGeom>
          <a:ln>
            <a:noFill/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66BC3CD-9916-A033-996F-7FC3A1DAA5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2835" y="20288"/>
            <a:ext cx="2443755" cy="6368259"/>
          </a:xfrm>
          <a:prstGeom prst="rect">
            <a:avLst/>
          </a:prstGeom>
          <a:ln>
            <a:noFill/>
          </a:ln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E008FC1-F094-94B1-6DE0-EC1159A1D8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8172" y="-32775"/>
            <a:ext cx="2433399" cy="6492517"/>
          </a:xfrm>
          <a:prstGeom prst="rect">
            <a:avLst/>
          </a:prstGeom>
          <a:ln>
            <a:noFill/>
          </a:ln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7B836623-F93B-C40F-8200-7C9DB1841B2F}"/>
              </a:ext>
            </a:extLst>
          </p:cNvPr>
          <p:cNvSpPr txBox="1">
            <a:spLocks/>
          </p:cNvSpPr>
          <p:nvPr/>
        </p:nvSpPr>
        <p:spPr>
          <a:xfrm>
            <a:off x="168069" y="187485"/>
            <a:ext cx="5961607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 QUE O COOPERATIVISMO PROPORCIONA?</a:t>
            </a:r>
          </a:p>
          <a:p>
            <a:r>
              <a:rPr lang="pt-BR" sz="2000" i="1" dirty="0">
                <a:solidFill>
                  <a:srgbClr val="004F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OCB/FIPE</a:t>
            </a:r>
          </a:p>
          <a:p>
            <a:endParaRPr lang="pt-BR" sz="2500" dirty="0">
              <a:latin typeface="Tenorite" panose="00000500000000000000" pitchFamily="2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E0080C9-2A77-9525-F284-21E3271BB866}"/>
              </a:ext>
            </a:extLst>
          </p:cNvPr>
          <p:cNvCxnSpPr>
            <a:cxnSpLocks/>
          </p:cNvCxnSpPr>
          <p:nvPr/>
        </p:nvCxnSpPr>
        <p:spPr>
          <a:xfrm>
            <a:off x="168069" y="-181587"/>
            <a:ext cx="0" cy="959876"/>
          </a:xfrm>
          <a:prstGeom prst="line">
            <a:avLst/>
          </a:prstGeom>
          <a:ln>
            <a:solidFill>
              <a:srgbClr val="009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85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1F6DECF-F2C1-6938-033E-13DDE21E8C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14326"/>
            <a:ext cx="6386349" cy="594300"/>
          </a:xfrm>
        </p:spPr>
        <p:txBody>
          <a:bodyPr/>
          <a:lstStyle/>
          <a:p>
            <a:pPr algn="ctr"/>
            <a:r>
              <a:rPr lang="pt-BR" sz="2500" dirty="0">
                <a:solidFill>
                  <a:srgbClr val="004F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CONSTITUIÇÃO FEDERAL – PÓS EC 132/2023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E2E2F6-3E1E-3ECF-BBB6-1862064A4428}"/>
              </a:ext>
            </a:extLst>
          </p:cNvPr>
          <p:cNvSpPr txBox="1"/>
          <p:nvPr/>
        </p:nvSpPr>
        <p:spPr>
          <a:xfrm>
            <a:off x="132441" y="1466728"/>
            <a:ext cx="715324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146. Cabe à lei complementar:</a:t>
            </a:r>
          </a:p>
          <a:p>
            <a:pPr algn="just"/>
            <a:r>
              <a:rPr lang="pt-BR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(...) III - estabelecer normas gerais em matéria de legislação tributária, especialmente sobre:</a:t>
            </a:r>
          </a:p>
          <a:p>
            <a:pPr algn="just"/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(...) 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adequado tratamento tributário ao </a:t>
            </a:r>
            <a:r>
              <a:rPr lang="pt-BR" sz="1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ato cooperativo 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praticado pelas sociedades cooperativas, inclusive em relação aos tributos previstos nos </a:t>
            </a:r>
            <a:r>
              <a:rPr lang="pt-BR" sz="15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15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156-A e 195, V</a:t>
            </a:r>
            <a:r>
              <a:rPr lang="pt-BR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      (Redação dada pela Emenda Constitucional nº 132, de 2023)</a:t>
            </a:r>
          </a:p>
          <a:p>
            <a:pPr algn="just"/>
            <a:endParaRPr lang="pt-BR" sz="15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174. Como agente normativo e regulador da atividade econômica, o Estado exercerá, na forma da lei, as funções de fiscalização, incentivo e planejamento, sendo este determinante para o setor público e indicativo para o setor privado.           </a:t>
            </a:r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(Vide Lei nº 13.874, de 2019)</a:t>
            </a:r>
            <a:endParaRPr lang="pt-BR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(...) § 2º </a:t>
            </a:r>
            <a:r>
              <a:rPr lang="pt-BR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lei apoiará e estimulará o cooperativismo e outras formas de associativismo. </a:t>
            </a:r>
            <a:endParaRPr lang="pt-BR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156-A. (...)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6° Lei complementar disporá sobre os regimes específicos de tributação para: (...)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III. sociedades cooperativas, que será optativo, com  vistas a assegurar sua competitividade, observados os princípios da livre concorrência e da isonomia tributária, definindo, inclusive: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as hipóteses em que o imposto não incidirá sobre as operações realizadas entre a sociedade cooperativa e seus associados, entre estes e aquela e pelas sociedades cooperativas entre si quando associadas para a consecução dos objetivos sociais; 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o regime de aproveitamento do crédito das etapas anteriores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D2BB44-5D0E-20D2-115A-29410AA619A4}"/>
              </a:ext>
            </a:extLst>
          </p:cNvPr>
          <p:cNvCxnSpPr>
            <a:cxnSpLocks/>
          </p:cNvCxnSpPr>
          <p:nvPr/>
        </p:nvCxnSpPr>
        <p:spPr>
          <a:xfrm flipV="1">
            <a:off x="7462679" y="1111476"/>
            <a:ext cx="0" cy="5485044"/>
          </a:xfrm>
          <a:prstGeom prst="line">
            <a:avLst/>
          </a:prstGeom>
          <a:ln>
            <a:solidFill>
              <a:srgbClr val="009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09A9F754-7186-F698-3EFC-4187622FA2B3}"/>
              </a:ext>
            </a:extLst>
          </p:cNvPr>
          <p:cNvSpPr txBox="1">
            <a:spLocks/>
          </p:cNvSpPr>
          <p:nvPr/>
        </p:nvSpPr>
        <p:spPr>
          <a:xfrm>
            <a:off x="7639669" y="821058"/>
            <a:ext cx="3864073" cy="59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dirty="0">
                <a:solidFill>
                  <a:srgbClr val="004F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PLP 68/2024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7F66B04-0F60-C18C-1197-7AB55932D7F9}"/>
              </a:ext>
            </a:extLst>
          </p:cNvPr>
          <p:cNvSpPr txBox="1"/>
          <p:nvPr/>
        </p:nvSpPr>
        <p:spPr>
          <a:xfrm>
            <a:off x="7639671" y="1611339"/>
            <a:ext cx="386407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“Art. 270. As sociedades cooperativas poderão optar por regime específico do IBS e da CBS no qual ficam reduzidas a zero as alíquotas do IBS e da CBS incidentes na operação em que: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- o associado destina bem ou serviço à cooperativa de que participa; 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(...)”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A04010B-53E8-A6E9-3867-3B0D083813BF}"/>
              </a:ext>
            </a:extLst>
          </p:cNvPr>
          <p:cNvSpPr txBox="1">
            <a:spLocks/>
          </p:cNvSpPr>
          <p:nvPr/>
        </p:nvSpPr>
        <p:spPr>
          <a:xfrm>
            <a:off x="412958" y="75415"/>
            <a:ext cx="11779042" cy="594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UNIMEDS COMO COOPERATIVAS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3B0BC72-C2F2-8D93-5668-AB4C05C7EB2B}"/>
              </a:ext>
            </a:extLst>
          </p:cNvPr>
          <p:cNvCxnSpPr>
            <a:cxnSpLocks/>
          </p:cNvCxnSpPr>
          <p:nvPr/>
        </p:nvCxnSpPr>
        <p:spPr>
          <a:xfrm>
            <a:off x="256778" y="-299574"/>
            <a:ext cx="0" cy="959876"/>
          </a:xfrm>
          <a:prstGeom prst="line">
            <a:avLst/>
          </a:prstGeom>
          <a:ln>
            <a:solidFill>
              <a:srgbClr val="009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A22196A-8C38-FA40-677E-EB290C4FA522}"/>
              </a:ext>
            </a:extLst>
          </p:cNvPr>
          <p:cNvSpPr/>
          <p:nvPr/>
        </p:nvSpPr>
        <p:spPr>
          <a:xfrm>
            <a:off x="5552" y="1403802"/>
            <a:ext cx="4198534" cy="5454198"/>
          </a:xfrm>
          <a:prstGeom prst="roundRect">
            <a:avLst>
              <a:gd name="adj" fmla="val 0"/>
            </a:avLst>
          </a:prstGeom>
          <a:solidFill>
            <a:srgbClr val="F8F6F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E700A49-FE63-A617-0A39-1A9E07FC896A}"/>
              </a:ext>
            </a:extLst>
          </p:cNvPr>
          <p:cNvSpPr txBox="1"/>
          <p:nvPr/>
        </p:nvSpPr>
        <p:spPr>
          <a:xfrm>
            <a:off x="817866" y="981858"/>
            <a:ext cx="249202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BASE DE CÁLCULO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B7A79D0-7457-5542-0E51-D1E1CD93AB21}"/>
              </a:ext>
            </a:extLst>
          </p:cNvPr>
          <p:cNvSpPr txBox="1"/>
          <p:nvPr/>
        </p:nvSpPr>
        <p:spPr>
          <a:xfrm>
            <a:off x="349387" y="1307838"/>
            <a:ext cx="34829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sz="2000" b="0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artigo 229, inciso i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Receita Bruta, que compreende: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prêmios/contraprestações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kumimoji="0" sz="2000" i="0" u="none" strike="noStrike" kern="0" cap="none" spc="0" normalizeH="0" baseline="0" noProof="0" dirty="0">
                <a:ln>
                  <a:noFill/>
                </a:ln>
                <a:solidFill>
                  <a:srgbClr val="00995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receitas financeiras dos ativos garantidores das reservas técnicas realizadas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6A82ACC5-9E1E-42FC-02B3-CCB56121EBB5}"/>
              </a:ext>
            </a:extLst>
          </p:cNvPr>
          <p:cNvSpPr/>
          <p:nvPr/>
        </p:nvSpPr>
        <p:spPr>
          <a:xfrm>
            <a:off x="4541029" y="1307417"/>
            <a:ext cx="7113296" cy="5550583"/>
          </a:xfrm>
          <a:prstGeom prst="roundRect">
            <a:avLst>
              <a:gd name="adj" fmla="val 0"/>
            </a:avLst>
          </a:prstGeom>
          <a:solidFill>
            <a:srgbClr val="F8F6F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BC670B6-7C74-F893-0668-756EA99F2D37}"/>
              </a:ext>
            </a:extLst>
          </p:cNvPr>
          <p:cNvSpPr txBox="1"/>
          <p:nvPr/>
        </p:nvSpPr>
        <p:spPr>
          <a:xfrm>
            <a:off x="4881846" y="1333411"/>
            <a:ext cx="713809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sz="1900" b="0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artigo 229, inciso </a:t>
            </a:r>
            <a:r>
              <a:rPr kumimoji="0" sz="1900" b="0" i="0" u="none" strike="noStrike" kern="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Eventos de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assist</a:t>
            </a:r>
            <a:r>
              <a:rPr sz="2000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ência</a:t>
            </a:r>
            <a:r>
              <a:rPr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saúde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 pagos a outras operadoras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0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000" b="1" strike="sngStrike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Provisão Técnica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000" i="0" u="none" strike="noStrike" kern="0" cap="none" spc="0" normalizeH="0" baseline="0" noProof="0" dirty="0">
                <a:ln>
                  <a:noFill/>
                </a:ln>
                <a:solidFill>
                  <a:srgbClr val="00995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Taxas de administração pagas às administradoras de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sz="2000" i="0" u="none" strike="noStrike" kern="0" cap="none" spc="0" normalizeH="0" baseline="0" noProof="0" dirty="0">
                <a:ln>
                  <a:noFill/>
                </a:ln>
                <a:solidFill>
                  <a:srgbClr val="00995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benefícios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995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2000" i="0" u="none" strike="noStrike" kern="0" cap="none" spc="0" normalizeH="0" baseline="0" noProof="0" dirty="0">
                <a:ln>
                  <a:noFill/>
                </a:ln>
                <a:solidFill>
                  <a:srgbClr val="00995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Corretagem/ Intermediação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kern="0" dirty="0">
              <a:solidFill>
                <a:srgbClr val="00995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kern="0" dirty="0">
                <a:solidFill>
                  <a:srgbClr val="0099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dos repasses a cooperados quando FORA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000" kern="0" dirty="0">
                <a:solidFill>
                  <a:srgbClr val="0099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regime de cooperativas (art. 270, I)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000" i="0" u="none" strike="noStrike" kern="0" cap="none" spc="0" normalizeH="0" baseline="0" noProof="0" dirty="0">
              <a:ln>
                <a:noFill/>
              </a:ln>
              <a:solidFill>
                <a:srgbClr val="00995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BR" sz="2000" kern="0" dirty="0">
                <a:solidFill>
                  <a:srgbClr val="0099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dos repasses a cooperados quando DENTRO</a:t>
            </a:r>
          </a:p>
          <a:p>
            <a:pPr algn="just">
              <a:defRPr/>
            </a:pPr>
            <a:r>
              <a:rPr lang="pt-BR" sz="2000" kern="0" dirty="0">
                <a:solidFill>
                  <a:srgbClr val="0099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regime de cooperativas (art. 270, I) </a:t>
            </a:r>
            <a:endParaRPr kumimoji="0" lang="pt-BR" sz="2000" i="0" u="none" strike="noStrike" kern="0" cap="none" spc="0" normalizeH="0" baseline="0" noProof="0" dirty="0">
              <a:ln>
                <a:noFill/>
              </a:ln>
              <a:solidFill>
                <a:srgbClr val="00995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sz="2000" b="1" i="0" u="none" strike="sng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DBFCD7-8D7C-3BF6-F14F-CF4AC684A481}"/>
              </a:ext>
            </a:extLst>
          </p:cNvPr>
          <p:cNvSpPr txBox="1"/>
          <p:nvPr/>
        </p:nvSpPr>
        <p:spPr>
          <a:xfrm>
            <a:off x="7609950" y="981858"/>
            <a:ext cx="16818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 rtl="0">
              <a:defRPr lang="pt-B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DEDUÇÕES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8B30D5-449E-77DF-E6D0-F8DDFD14FAC9}"/>
              </a:ext>
            </a:extLst>
          </p:cNvPr>
          <p:cNvSpPr txBox="1">
            <a:spLocks/>
          </p:cNvSpPr>
          <p:nvPr/>
        </p:nvSpPr>
        <p:spPr>
          <a:xfrm>
            <a:off x="349387" y="61108"/>
            <a:ext cx="7113296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UNIMED COMO OPERADORA – PIS/COFINS x IBS/CBS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22DF8F5-8AE6-5153-1959-4CE927062269}"/>
              </a:ext>
            </a:extLst>
          </p:cNvPr>
          <p:cNvCxnSpPr>
            <a:cxnSpLocks/>
          </p:cNvCxnSpPr>
          <p:nvPr/>
        </p:nvCxnSpPr>
        <p:spPr>
          <a:xfrm>
            <a:off x="256778" y="-284826"/>
            <a:ext cx="0" cy="959876"/>
          </a:xfrm>
          <a:prstGeom prst="line">
            <a:avLst/>
          </a:prstGeom>
          <a:ln>
            <a:solidFill>
              <a:srgbClr val="009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5597BD4-148F-19DD-72EC-2A4F2C6CF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801" y="-424774"/>
            <a:ext cx="719522" cy="17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517207EF-F125-16EF-9267-33A53E1BB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332" y="-14463"/>
            <a:ext cx="630247" cy="6858554"/>
          </a:xfrm>
          <a:prstGeom prst="rect">
            <a:avLst/>
          </a:prstGeom>
        </p:spPr>
      </p:pic>
      <p:sp>
        <p:nvSpPr>
          <p:cNvPr id="113" name="Retângulo 112">
            <a:extLst>
              <a:ext uri="{FF2B5EF4-FFF2-40B4-BE49-F238E27FC236}">
                <a16:creationId xmlns:a16="http://schemas.microsoft.com/office/drawing/2014/main" id="{1D85677B-4517-4535-F0FB-0423C256D40D}"/>
              </a:ext>
            </a:extLst>
          </p:cNvPr>
          <p:cNvSpPr/>
          <p:nvPr/>
        </p:nvSpPr>
        <p:spPr>
          <a:xfrm>
            <a:off x="8134916" y="3596526"/>
            <a:ext cx="4086664" cy="331129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DD1124F-983F-CD1E-1255-2E57D36A8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1084"/>
              </p:ext>
            </p:extLst>
          </p:nvPr>
        </p:nvGraphicFramePr>
        <p:xfrm>
          <a:off x="509430" y="523321"/>
          <a:ext cx="3236400" cy="2942169"/>
        </p:xfrm>
        <a:graphic>
          <a:graphicData uri="http://schemas.openxmlformats.org/drawingml/2006/table">
            <a:tbl>
              <a:tblPr/>
              <a:tblGrid>
                <a:gridCol w="1659120">
                  <a:extLst>
                    <a:ext uri="{9D8B030D-6E8A-4147-A177-3AD203B41FA5}">
                      <a16:colId xmlns:a16="http://schemas.microsoft.com/office/drawing/2014/main" val="768501699"/>
                    </a:ext>
                  </a:extLst>
                </a:gridCol>
                <a:gridCol w="350399">
                  <a:extLst>
                    <a:ext uri="{9D8B030D-6E8A-4147-A177-3AD203B41FA5}">
                      <a16:colId xmlns:a16="http://schemas.microsoft.com/office/drawing/2014/main" val="2980494496"/>
                    </a:ext>
                  </a:extLst>
                </a:gridCol>
                <a:gridCol w="1226881">
                  <a:extLst>
                    <a:ext uri="{9D8B030D-6E8A-4147-A177-3AD203B41FA5}">
                      <a16:colId xmlns:a16="http://schemas.microsoft.com/office/drawing/2014/main" val="2673414261"/>
                    </a:ext>
                  </a:extLst>
                </a:gridCol>
              </a:tblGrid>
              <a:tr h="7434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Regime atual</a:t>
                      </a:r>
                    </a:p>
                    <a:p>
                      <a:pPr algn="ctr" fontAlgn="ctr"/>
                      <a:r>
                        <a:rPr lang="pt-BR" sz="105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(cálculo efetuado pela média de </a:t>
                      </a:r>
                      <a:r>
                        <a:rPr lang="pt-BR" sz="1050" b="0" i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Unimed’s</a:t>
                      </a:r>
                      <a:r>
                        <a:rPr lang="pt-BR" sz="105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grande porte)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7264746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INGRESSOS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1.510.865.223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79242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DEDUÇÕES/EXCLUSÕES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1.274.159.637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0504"/>
                  </a:ext>
                </a:extLst>
              </a:tr>
              <a:tr h="12514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15491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de Cálculo (A-B)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236.705.586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84324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 PIS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1846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 COFINS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52745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 ISSQN (média)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95609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total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18.107.977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55491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médio (Sobras 2023)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21.597.746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27535"/>
                  </a:ext>
                </a:extLst>
              </a:tr>
            </a:tbl>
          </a:graphicData>
        </a:graphic>
      </p:graphicFrame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6302900-DA94-7148-AE55-1EF4B4786C19}"/>
              </a:ext>
            </a:extLst>
          </p:cNvPr>
          <p:cNvCxnSpPr>
            <a:cxnSpLocks/>
          </p:cNvCxnSpPr>
          <p:nvPr/>
        </p:nvCxnSpPr>
        <p:spPr>
          <a:xfrm>
            <a:off x="4064945" y="523321"/>
            <a:ext cx="0" cy="28911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A8CB948-BF38-B1ED-20C7-31B35D60E677}"/>
              </a:ext>
            </a:extLst>
          </p:cNvPr>
          <p:cNvCxnSpPr>
            <a:cxnSpLocks/>
          </p:cNvCxnSpPr>
          <p:nvPr/>
        </p:nvCxnSpPr>
        <p:spPr>
          <a:xfrm>
            <a:off x="7958215" y="523321"/>
            <a:ext cx="0" cy="2938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ela 45">
            <a:extLst>
              <a:ext uri="{FF2B5EF4-FFF2-40B4-BE49-F238E27FC236}">
                <a16:creationId xmlns:a16="http://schemas.microsoft.com/office/drawing/2014/main" id="{1046F198-CC17-DD5E-11D9-02B369666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23948"/>
              </p:ext>
            </p:extLst>
          </p:nvPr>
        </p:nvGraphicFramePr>
        <p:xfrm>
          <a:off x="4397987" y="523321"/>
          <a:ext cx="3236400" cy="2938944"/>
        </p:xfrm>
        <a:graphic>
          <a:graphicData uri="http://schemas.openxmlformats.org/drawingml/2006/table">
            <a:tbl>
              <a:tblPr/>
              <a:tblGrid>
                <a:gridCol w="1659120">
                  <a:extLst>
                    <a:ext uri="{9D8B030D-6E8A-4147-A177-3AD203B41FA5}">
                      <a16:colId xmlns:a16="http://schemas.microsoft.com/office/drawing/2014/main" val="768501699"/>
                    </a:ext>
                  </a:extLst>
                </a:gridCol>
                <a:gridCol w="350399">
                  <a:extLst>
                    <a:ext uri="{9D8B030D-6E8A-4147-A177-3AD203B41FA5}">
                      <a16:colId xmlns:a16="http://schemas.microsoft.com/office/drawing/2014/main" val="2980494496"/>
                    </a:ext>
                  </a:extLst>
                </a:gridCol>
                <a:gridCol w="1226881">
                  <a:extLst>
                    <a:ext uri="{9D8B030D-6E8A-4147-A177-3AD203B41FA5}">
                      <a16:colId xmlns:a16="http://schemas.microsoft.com/office/drawing/2014/main" val="2673414261"/>
                    </a:ext>
                  </a:extLst>
                </a:gridCol>
              </a:tblGrid>
              <a:tr h="7434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IVA  (Modelo OPS Comercial)</a:t>
                      </a:r>
                    </a:p>
                    <a:p>
                      <a:pPr algn="ctr" fontAlgn="ctr"/>
                      <a:r>
                        <a:rPr lang="pt-BR" sz="10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(deduzindo a totalidade dos custos assistenciais</a:t>
                      </a:r>
                    </a:p>
                    <a:p>
                      <a:pPr algn="ctr" fontAlgn="ctr"/>
                      <a:r>
                        <a:rPr lang="pt-BR" sz="10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 comissão de venda paga a terceiros)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64746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INGRESSOS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1.510.865.223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79242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DEDUÇÕES/EXCLUSÕES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1.295.491.756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0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15491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de Cálculo (A-B)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215.373.468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84324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 IVA (40% de 26,5)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076197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536651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05274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total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/>
                        <a:t>22.829.588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9731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médio projetado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16.876.136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04966"/>
                  </a:ext>
                </a:extLst>
              </a:tr>
            </a:tbl>
          </a:graphicData>
        </a:graphic>
      </p:graphicFrame>
      <p:graphicFrame>
        <p:nvGraphicFramePr>
          <p:cNvPr id="47" name="Tabela 46">
            <a:extLst>
              <a:ext uri="{FF2B5EF4-FFF2-40B4-BE49-F238E27FC236}">
                <a16:creationId xmlns:a16="http://schemas.microsoft.com/office/drawing/2014/main" id="{D502F72D-F09A-58C1-1818-E7C8A7A8B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2813"/>
              </p:ext>
            </p:extLst>
          </p:nvPr>
        </p:nvGraphicFramePr>
        <p:xfrm>
          <a:off x="8286544" y="532286"/>
          <a:ext cx="3236400" cy="2929859"/>
        </p:xfrm>
        <a:graphic>
          <a:graphicData uri="http://schemas.openxmlformats.org/drawingml/2006/table">
            <a:tbl>
              <a:tblPr/>
              <a:tblGrid>
                <a:gridCol w="1659120">
                  <a:extLst>
                    <a:ext uri="{9D8B030D-6E8A-4147-A177-3AD203B41FA5}">
                      <a16:colId xmlns:a16="http://schemas.microsoft.com/office/drawing/2014/main" val="768501699"/>
                    </a:ext>
                  </a:extLst>
                </a:gridCol>
                <a:gridCol w="350399">
                  <a:extLst>
                    <a:ext uri="{9D8B030D-6E8A-4147-A177-3AD203B41FA5}">
                      <a16:colId xmlns:a16="http://schemas.microsoft.com/office/drawing/2014/main" val="2980494496"/>
                    </a:ext>
                  </a:extLst>
                </a:gridCol>
                <a:gridCol w="1226881">
                  <a:extLst>
                    <a:ext uri="{9D8B030D-6E8A-4147-A177-3AD203B41FA5}">
                      <a16:colId xmlns:a16="http://schemas.microsoft.com/office/drawing/2014/main" val="2673414261"/>
                    </a:ext>
                  </a:extLst>
                </a:gridCol>
              </a:tblGrid>
              <a:tr h="73445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IVA  (Modelo </a:t>
                      </a:r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OPS Cooperativa)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pt-BR" sz="10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(deduzindo 50% do repasse a médicos cooperados e a totalidade dos demais custos assistenciais, comissão de vendas paga a terceiros )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79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264746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INGRESSOS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1.510.865.223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79242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DEDUÇÕES/EXCLUSÕES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1.087.926.007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0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815491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 de Cálculo (A-B)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422.939.217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84324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 IVA (40% de 26,5)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785737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993537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26829"/>
                  </a:ext>
                </a:extLst>
              </a:tr>
              <a:tr h="259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total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dirty="0"/>
                        <a:t>44.831.557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46455"/>
                  </a:ext>
                </a:extLst>
              </a:tr>
              <a:tr h="1616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 médio projetado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/>
                        <a:t>-5.125.833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87515"/>
                  </a:ext>
                </a:extLst>
              </a:tr>
            </a:tbl>
          </a:graphicData>
        </a:graphic>
      </p:graphicFrame>
      <p:sp>
        <p:nvSpPr>
          <p:cNvPr id="55" name="Retângulo 54">
            <a:extLst>
              <a:ext uri="{FF2B5EF4-FFF2-40B4-BE49-F238E27FC236}">
                <a16:creationId xmlns:a16="http://schemas.microsoft.com/office/drawing/2014/main" id="{C8207679-7ACE-B03E-5524-6ACF88DF4BDC}"/>
              </a:ext>
            </a:extLst>
          </p:cNvPr>
          <p:cNvSpPr/>
          <p:nvPr/>
        </p:nvSpPr>
        <p:spPr>
          <a:xfrm>
            <a:off x="0" y="3605016"/>
            <a:ext cx="8179294" cy="3438742"/>
          </a:xfrm>
          <a:prstGeom prst="rect">
            <a:avLst/>
          </a:prstGeom>
          <a:solidFill>
            <a:srgbClr val="ECE3D9">
              <a:alpha val="497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13F23F5-278C-E738-6D90-3E838C643CAA}"/>
              </a:ext>
            </a:extLst>
          </p:cNvPr>
          <p:cNvSpPr txBox="1"/>
          <p:nvPr/>
        </p:nvSpPr>
        <p:spPr>
          <a:xfrm>
            <a:off x="736122" y="3689075"/>
            <a:ext cx="180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EFEITOS NO CUSTO TRIBUTÁRIO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CB7FBF2-C8D1-1FD3-3879-B5955C85B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88677"/>
              </p:ext>
            </p:extLst>
          </p:nvPr>
        </p:nvGraphicFramePr>
        <p:xfrm>
          <a:off x="657934" y="4638073"/>
          <a:ext cx="3236401" cy="194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DC606D2-F586-269A-2BB9-CCD5E6C41841}"/>
              </a:ext>
            </a:extLst>
          </p:cNvPr>
          <p:cNvSpPr txBox="1"/>
          <p:nvPr/>
        </p:nvSpPr>
        <p:spPr>
          <a:xfrm>
            <a:off x="825652" y="6427240"/>
            <a:ext cx="904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PIS/ COFINS/ISS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E2FDAF-F635-8C57-D73E-F96A6DAE95BA}"/>
              </a:ext>
            </a:extLst>
          </p:cNvPr>
          <p:cNvSpPr txBox="1"/>
          <p:nvPr/>
        </p:nvSpPr>
        <p:spPr>
          <a:xfrm>
            <a:off x="1571830" y="6427240"/>
            <a:ext cx="1334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 - Regime Normal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184AD-DBBD-E6A7-C948-5E27D9AFAC5E}"/>
              </a:ext>
            </a:extLst>
          </p:cNvPr>
          <p:cNvSpPr txBox="1"/>
          <p:nvPr/>
        </p:nvSpPr>
        <p:spPr>
          <a:xfrm>
            <a:off x="2684947" y="6427240"/>
            <a:ext cx="1135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 - Dedução 50%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664EDA-6141-A5A2-074B-F27F420E9804}"/>
              </a:ext>
            </a:extLst>
          </p:cNvPr>
          <p:cNvSpPr txBox="1"/>
          <p:nvPr/>
        </p:nvSpPr>
        <p:spPr>
          <a:xfrm>
            <a:off x="854040" y="5572636"/>
            <a:ext cx="90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18.107.977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AFD8B5-077A-A4E5-604D-BDF8FB0D5B43}"/>
              </a:ext>
            </a:extLst>
          </p:cNvPr>
          <p:cNvSpPr txBox="1"/>
          <p:nvPr/>
        </p:nvSpPr>
        <p:spPr>
          <a:xfrm>
            <a:off x="1825001" y="5414857"/>
            <a:ext cx="90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22.829.588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375C71-FA21-F36A-8958-547091646F54}"/>
              </a:ext>
            </a:extLst>
          </p:cNvPr>
          <p:cNvSpPr txBox="1"/>
          <p:nvPr/>
        </p:nvSpPr>
        <p:spPr>
          <a:xfrm>
            <a:off x="2786535" y="4681083"/>
            <a:ext cx="90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44.831.557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485BDCB-6FEF-3974-A8B6-041DEA533FB8}"/>
              </a:ext>
            </a:extLst>
          </p:cNvPr>
          <p:cNvGrpSpPr/>
          <p:nvPr/>
        </p:nvGrpSpPr>
        <p:grpSpPr>
          <a:xfrm>
            <a:off x="2674159" y="3863486"/>
            <a:ext cx="1123187" cy="810124"/>
            <a:chOff x="2772225" y="3611059"/>
            <a:chExt cx="1123187" cy="81012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DCB5294-F327-4F53-F50C-D78EAEA3CBAD}"/>
                </a:ext>
              </a:extLst>
            </p:cNvPr>
            <p:cNvSpPr/>
            <p:nvPr/>
          </p:nvSpPr>
          <p:spPr>
            <a:xfrm>
              <a:off x="2928757" y="3611059"/>
              <a:ext cx="810124" cy="8101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479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4E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A7907B14-1E9A-6313-88EC-51A0002D9D23}"/>
                </a:ext>
              </a:extLst>
            </p:cNvPr>
            <p:cNvSpPr txBox="1"/>
            <p:nvPr/>
          </p:nvSpPr>
          <p:spPr>
            <a:xfrm>
              <a:off x="2772225" y="3868508"/>
              <a:ext cx="11231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479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+147,58</a:t>
              </a:r>
              <a:r>
                <a:rPr kumimoji="0" lang="pt-B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479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4" name="Seta para a Direita 23">
              <a:extLst>
                <a:ext uri="{FF2B5EF4-FFF2-40B4-BE49-F238E27FC236}">
                  <a16:creationId xmlns:a16="http://schemas.microsoft.com/office/drawing/2014/main" id="{030B10BD-401A-A48C-F6EC-2B3F2CC07ADE}"/>
                </a:ext>
              </a:extLst>
            </p:cNvPr>
            <p:cNvSpPr/>
            <p:nvPr/>
          </p:nvSpPr>
          <p:spPr>
            <a:xfrm rot="16200000">
              <a:off x="3228289" y="3670076"/>
              <a:ext cx="211062" cy="224289"/>
            </a:xfrm>
            <a:prstGeom prst="rightArrow">
              <a:avLst/>
            </a:prstGeom>
            <a:solidFill>
              <a:srgbClr val="F479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ADF7C5CC-9A35-1926-4C9E-4AE592498B6A}"/>
              </a:ext>
            </a:extLst>
          </p:cNvPr>
          <p:cNvGrpSpPr/>
          <p:nvPr/>
        </p:nvGrpSpPr>
        <p:grpSpPr>
          <a:xfrm>
            <a:off x="1729755" y="4597424"/>
            <a:ext cx="1107800" cy="810124"/>
            <a:chOff x="1827821" y="4429818"/>
            <a:chExt cx="1107800" cy="81012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98171A-8F40-CEFF-7258-2A700B5E222F}"/>
                </a:ext>
              </a:extLst>
            </p:cNvPr>
            <p:cNvSpPr/>
            <p:nvPr/>
          </p:nvSpPr>
          <p:spPr>
            <a:xfrm>
              <a:off x="1967223" y="4429818"/>
              <a:ext cx="810124" cy="8101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E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4E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C9CF06E-F22B-E1B2-C086-A425BC85CF0D}"/>
                </a:ext>
              </a:extLst>
            </p:cNvPr>
            <p:cNvSpPr txBox="1"/>
            <p:nvPr/>
          </p:nvSpPr>
          <p:spPr>
            <a:xfrm>
              <a:off x="1827821" y="4686708"/>
              <a:ext cx="1107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+26,07</a:t>
              </a:r>
              <a:r>
                <a:rPr kumimoji="0" lang="pt-B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25" name="Seta para a Direita 24">
              <a:extLst>
                <a:ext uri="{FF2B5EF4-FFF2-40B4-BE49-F238E27FC236}">
                  <a16:creationId xmlns:a16="http://schemas.microsoft.com/office/drawing/2014/main" id="{59644813-EA4D-3ABA-355F-01ED93BF6388}"/>
                </a:ext>
              </a:extLst>
            </p:cNvPr>
            <p:cNvSpPr/>
            <p:nvPr/>
          </p:nvSpPr>
          <p:spPr>
            <a:xfrm rot="16200000">
              <a:off x="2269438" y="4485986"/>
              <a:ext cx="211062" cy="224289"/>
            </a:xfrm>
            <a:prstGeom prst="rightArrow">
              <a:avLst/>
            </a:prstGeom>
            <a:solidFill>
              <a:srgbClr val="004E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5060FF7-2DE8-C512-9434-F1FC64D2994C}"/>
              </a:ext>
            </a:extLst>
          </p:cNvPr>
          <p:cNvSpPr txBox="1"/>
          <p:nvPr/>
        </p:nvSpPr>
        <p:spPr>
          <a:xfrm>
            <a:off x="806337" y="6088686"/>
            <a:ext cx="1005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7,65%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614A675-F763-315F-256A-7D0D38284097}"/>
              </a:ext>
            </a:extLst>
          </p:cNvPr>
          <p:cNvSpPr txBox="1"/>
          <p:nvPr/>
        </p:nvSpPr>
        <p:spPr>
          <a:xfrm>
            <a:off x="1769434" y="6088686"/>
            <a:ext cx="1005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10,6%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D07BBF3-223A-CE11-2B0D-4CA71740F86F}"/>
              </a:ext>
            </a:extLst>
          </p:cNvPr>
          <p:cNvSpPr txBox="1"/>
          <p:nvPr/>
        </p:nvSpPr>
        <p:spPr>
          <a:xfrm>
            <a:off x="2739593" y="6088686"/>
            <a:ext cx="1005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10,6%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047784A-FB7D-389B-6BBC-A7111B5940B1}"/>
              </a:ext>
            </a:extLst>
          </p:cNvPr>
          <p:cNvSpPr txBox="1"/>
          <p:nvPr/>
        </p:nvSpPr>
        <p:spPr>
          <a:xfrm>
            <a:off x="4729815" y="3665521"/>
            <a:ext cx="13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EFEITO DO IVA NO RESULTADO</a:t>
            </a:r>
          </a:p>
        </p:txBody>
      </p:sp>
      <p:graphicFrame>
        <p:nvGraphicFramePr>
          <p:cNvPr id="80" name="Gráfico 79">
            <a:extLst>
              <a:ext uri="{FF2B5EF4-FFF2-40B4-BE49-F238E27FC236}">
                <a16:creationId xmlns:a16="http://schemas.microsoft.com/office/drawing/2014/main" id="{AD104DBA-9526-3B66-BBC4-09C0887DE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335473"/>
              </p:ext>
            </p:extLst>
          </p:nvPr>
        </p:nvGraphicFramePr>
        <p:xfrm>
          <a:off x="4532350" y="4412159"/>
          <a:ext cx="3236401" cy="198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5" name="CaixaDeTexto 84">
            <a:extLst>
              <a:ext uri="{FF2B5EF4-FFF2-40B4-BE49-F238E27FC236}">
                <a16:creationId xmlns:a16="http://schemas.microsoft.com/office/drawing/2014/main" id="{07364509-797B-993E-895E-0D6E633BB460}"/>
              </a:ext>
            </a:extLst>
          </p:cNvPr>
          <p:cNvSpPr txBox="1"/>
          <p:nvPr/>
        </p:nvSpPr>
        <p:spPr>
          <a:xfrm>
            <a:off x="4728456" y="4445861"/>
            <a:ext cx="90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21.597.746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46F381BA-A563-5D05-BDB4-41EBA27478CD}"/>
              </a:ext>
            </a:extLst>
          </p:cNvPr>
          <p:cNvSpPr txBox="1"/>
          <p:nvPr/>
        </p:nvSpPr>
        <p:spPr>
          <a:xfrm>
            <a:off x="5699417" y="4677715"/>
            <a:ext cx="90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16.876.136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7E266BBE-2925-3239-380A-5FECE84E3F59}"/>
              </a:ext>
            </a:extLst>
          </p:cNvPr>
          <p:cNvSpPr txBox="1"/>
          <p:nvPr/>
        </p:nvSpPr>
        <p:spPr>
          <a:xfrm>
            <a:off x="6616126" y="6007561"/>
            <a:ext cx="1005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-5.125.833</a:t>
            </a:r>
          </a:p>
        </p:txBody>
      </p: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C2348426-4D29-54AB-C8C9-34972FC6B806}"/>
              </a:ext>
            </a:extLst>
          </p:cNvPr>
          <p:cNvGrpSpPr/>
          <p:nvPr/>
        </p:nvGrpSpPr>
        <p:grpSpPr>
          <a:xfrm>
            <a:off x="6660951" y="4847689"/>
            <a:ext cx="904973" cy="810124"/>
            <a:chOff x="6759017" y="4694862"/>
            <a:chExt cx="904973" cy="81012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E7C0153-69EE-7633-56F0-C96B2B6F5102}"/>
                </a:ext>
              </a:extLst>
            </p:cNvPr>
            <p:cNvSpPr/>
            <p:nvPr/>
          </p:nvSpPr>
          <p:spPr>
            <a:xfrm>
              <a:off x="6803173" y="4694862"/>
              <a:ext cx="810124" cy="8101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4792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4E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4271C5CB-AC54-6A20-DC52-83A13BB82F18}"/>
                </a:ext>
              </a:extLst>
            </p:cNvPr>
            <p:cNvSpPr txBox="1"/>
            <p:nvPr/>
          </p:nvSpPr>
          <p:spPr>
            <a:xfrm>
              <a:off x="6759017" y="4902366"/>
              <a:ext cx="904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479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-124</a:t>
              </a:r>
              <a:r>
                <a:rPr kumimoji="0" lang="pt-B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4792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101" name="Seta para a Direita 100">
              <a:extLst>
                <a:ext uri="{FF2B5EF4-FFF2-40B4-BE49-F238E27FC236}">
                  <a16:creationId xmlns:a16="http://schemas.microsoft.com/office/drawing/2014/main" id="{7F0AE2A2-B4FE-7898-EF03-4C19A42063D5}"/>
                </a:ext>
              </a:extLst>
            </p:cNvPr>
            <p:cNvSpPr/>
            <p:nvPr/>
          </p:nvSpPr>
          <p:spPr>
            <a:xfrm rot="5400000">
              <a:off x="7102705" y="5220534"/>
              <a:ext cx="211062" cy="224289"/>
            </a:xfrm>
            <a:prstGeom prst="rightArrow">
              <a:avLst/>
            </a:prstGeom>
            <a:solidFill>
              <a:srgbClr val="F4792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Agrupar 101">
            <a:extLst>
              <a:ext uri="{FF2B5EF4-FFF2-40B4-BE49-F238E27FC236}">
                <a16:creationId xmlns:a16="http://schemas.microsoft.com/office/drawing/2014/main" id="{72B0E267-84E2-816A-BFEF-C0580A71E0ED}"/>
              </a:ext>
            </a:extLst>
          </p:cNvPr>
          <p:cNvGrpSpPr/>
          <p:nvPr/>
        </p:nvGrpSpPr>
        <p:grpSpPr>
          <a:xfrm>
            <a:off x="5699417" y="3863486"/>
            <a:ext cx="904973" cy="810124"/>
            <a:chOff x="5797483" y="4329396"/>
            <a:chExt cx="904973" cy="81012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E4BDA71-2ADD-5B93-2166-BB4E4827CE5F}"/>
                </a:ext>
              </a:extLst>
            </p:cNvPr>
            <p:cNvSpPr/>
            <p:nvPr/>
          </p:nvSpPr>
          <p:spPr>
            <a:xfrm>
              <a:off x="5841639" y="4329396"/>
              <a:ext cx="810124" cy="8101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E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4E4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726479F0-BF4C-643B-BAE9-364DA74E77C8}"/>
                </a:ext>
              </a:extLst>
            </p:cNvPr>
            <p:cNvSpPr txBox="1"/>
            <p:nvPr/>
          </p:nvSpPr>
          <p:spPr>
            <a:xfrm>
              <a:off x="5797483" y="4536900"/>
              <a:ext cx="904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-22</a:t>
              </a:r>
              <a:r>
                <a:rPr kumimoji="0" lang="pt-BR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4E4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105" name="Seta para a Direita 104">
              <a:extLst>
                <a:ext uri="{FF2B5EF4-FFF2-40B4-BE49-F238E27FC236}">
                  <a16:creationId xmlns:a16="http://schemas.microsoft.com/office/drawing/2014/main" id="{5ADC6FC1-C7FD-2837-0B8C-376386DC288D}"/>
                </a:ext>
              </a:extLst>
            </p:cNvPr>
            <p:cNvSpPr/>
            <p:nvPr/>
          </p:nvSpPr>
          <p:spPr>
            <a:xfrm rot="5400000">
              <a:off x="6143854" y="4853830"/>
              <a:ext cx="211062" cy="224289"/>
            </a:xfrm>
            <a:prstGeom prst="rightArrow">
              <a:avLst/>
            </a:prstGeom>
            <a:solidFill>
              <a:srgbClr val="004E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E7CE9668-461F-9E85-CD21-0CBC4FB56E9C}"/>
              </a:ext>
            </a:extLst>
          </p:cNvPr>
          <p:cNvSpPr txBox="1"/>
          <p:nvPr/>
        </p:nvSpPr>
        <p:spPr>
          <a:xfrm>
            <a:off x="4671907" y="6339535"/>
            <a:ext cx="904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Lucro/Sobra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3686DDF1-A2A9-0EB4-E35C-906DC44A39E7}"/>
              </a:ext>
            </a:extLst>
          </p:cNvPr>
          <p:cNvSpPr txBox="1"/>
          <p:nvPr/>
        </p:nvSpPr>
        <p:spPr>
          <a:xfrm>
            <a:off x="5519693" y="6248430"/>
            <a:ext cx="11356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Regime Normal - Lucro/Sobra</a:t>
            </a: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C4628EE6-3A0A-77A7-B5AD-460E27B842B3}"/>
              </a:ext>
            </a:extLst>
          </p:cNvPr>
          <p:cNvSpPr txBox="1"/>
          <p:nvPr/>
        </p:nvSpPr>
        <p:spPr>
          <a:xfrm>
            <a:off x="6497385" y="6254897"/>
            <a:ext cx="1095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Dedução 50%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Lucro/Sobra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AC94AE7A-67FC-A539-EAD1-156C8A4794C8}"/>
              </a:ext>
            </a:extLst>
          </p:cNvPr>
          <p:cNvSpPr txBox="1"/>
          <p:nvPr/>
        </p:nvSpPr>
        <p:spPr>
          <a:xfrm>
            <a:off x="8223673" y="3714357"/>
            <a:ext cx="3906590" cy="29136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PREMISSAS</a:t>
            </a:r>
            <a:r>
              <a:rPr kumimoji="0" lang="pt-BR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pt-BR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Não foi incluída na base de cálculo a receita financeira da reserva técnica realizada, uma vez que essa apuração varia entre operadoras e necessita de tempo para ser dimensionada. </a:t>
            </a:r>
          </a:p>
          <a:p>
            <a:pPr marL="22860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kumimoji="0" lang="pt-BR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Foi deduzido na base de cálculo o custo médio de R$ 29.302.215,00 referente à corretagem (esse valor deve ser ajustado futuramente, uma vez que deduzido o custo de corretagem interno e externo).</a:t>
            </a:r>
          </a:p>
          <a:p>
            <a:pPr marL="22860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kumimoji="0" lang="pt-BR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Os valores destinados à constituição de reservas técnicas (que representam, na média, R$ 7.970.000,00) foram deduzidos </a:t>
            </a:r>
            <a:r>
              <a:rPr kumimoji="0" lang="pt-BR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apenas</a:t>
            </a:r>
            <a:r>
              <a:rPr kumimoji="0" lang="pt-BR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na base de cálculo do modelo atual (PIS/COFINS), não tendo sido deduzidos na base de cálculo no modelo IVA.</a:t>
            </a:r>
          </a:p>
          <a:p>
            <a:pPr marL="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4.. </a:t>
            </a:r>
            <a:r>
              <a:rPr kumimoji="0" lang="pt-BR" sz="1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Não foi computado eventual crédito sobre a taxa de administração em virtude da necessidade de levantar dados ainda inexistentes. Numa percepção inicial, imagina-se que serão pequenos esses créditos, já que grande parte da taxa suporta despesas de mão-de-obra, as quais não geram crédito.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77DF222-B48F-43B2-C703-73FFC728CDBB}"/>
              </a:ext>
            </a:extLst>
          </p:cNvPr>
          <p:cNvSpPr txBox="1"/>
          <p:nvPr/>
        </p:nvSpPr>
        <p:spPr>
          <a:xfrm>
            <a:off x="8238110" y="6595741"/>
            <a:ext cx="2943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</a:t>
            </a: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Equipe de Controladoria da Unimed do Brasil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9BBBDC4D-A0F1-8025-22FD-E3B6C57C5B40}"/>
              </a:ext>
            </a:extLst>
          </p:cNvPr>
          <p:cNvCxnSpPr>
            <a:cxnSpLocks/>
          </p:cNvCxnSpPr>
          <p:nvPr/>
        </p:nvCxnSpPr>
        <p:spPr>
          <a:xfrm rot="5400000">
            <a:off x="7394825" y="2014283"/>
            <a:ext cx="2160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45B3B3A-668F-B0C6-9432-3EABDFE37215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94825" y="2319726"/>
            <a:ext cx="216000" cy="0"/>
          </a:xfrm>
          <a:prstGeom prst="straightConnector1">
            <a:avLst/>
          </a:prstGeom>
          <a:ln w="57150">
            <a:solidFill>
              <a:srgbClr val="3366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476B3C9-AC30-2896-2890-4D354F1016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292839" y="2027227"/>
            <a:ext cx="216000" cy="0"/>
          </a:xfrm>
          <a:prstGeom prst="straightConnector1">
            <a:avLst/>
          </a:prstGeom>
          <a:ln w="57150">
            <a:solidFill>
              <a:srgbClr val="3366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F7B9EAD-E609-92D4-FA72-83CFD82C6D96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292839" y="2319726"/>
            <a:ext cx="216000" cy="0"/>
          </a:xfrm>
          <a:prstGeom prst="straightConnector1">
            <a:avLst/>
          </a:prstGeom>
          <a:ln w="57150">
            <a:solidFill>
              <a:srgbClr val="3366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0F61133-0574-980F-B89F-03FE52212D1E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341168" y="3066668"/>
            <a:ext cx="216000" cy="0"/>
          </a:xfrm>
          <a:prstGeom prst="straightConnector1">
            <a:avLst/>
          </a:prstGeom>
          <a:ln w="57150">
            <a:solidFill>
              <a:srgbClr val="3366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82176EE-8CAB-25EC-47DF-CB36DF3FDF35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22641" y="3103882"/>
            <a:ext cx="216000" cy="0"/>
          </a:xfrm>
          <a:prstGeom prst="straightConnector1">
            <a:avLst/>
          </a:prstGeom>
          <a:ln w="57150">
            <a:solidFill>
              <a:srgbClr val="3366FF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91800D1-FE47-5805-1386-8CAF2E0C5E9E}"/>
              </a:ext>
            </a:extLst>
          </p:cNvPr>
          <p:cNvSpPr txBox="1">
            <a:spLocks/>
          </p:cNvSpPr>
          <p:nvPr/>
        </p:nvSpPr>
        <p:spPr>
          <a:xfrm>
            <a:off x="1" y="-159526"/>
            <a:ext cx="12221578" cy="84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COMPARAÇÃO DO CUSTO TRIBUTÁRIO NO REGIME ATUAL E NOS DOIS NOVOS REGIMES POSSÍVEIS </a:t>
            </a:r>
          </a:p>
        </p:txBody>
      </p:sp>
    </p:spTree>
    <p:extLst>
      <p:ext uri="{BB962C8B-B14F-4D97-AF65-F5344CB8AC3E}">
        <p14:creationId xmlns:p14="http://schemas.microsoft.com/office/powerpoint/2010/main" val="75293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820328D-38E1-B540-23F6-9A0CA2FB9A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8776" y="-379715"/>
            <a:ext cx="719522" cy="174345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40F046D-BA52-3493-3BC4-5C2A52A77DA8}"/>
              </a:ext>
            </a:extLst>
          </p:cNvPr>
          <p:cNvSpPr/>
          <p:nvPr/>
        </p:nvSpPr>
        <p:spPr>
          <a:xfrm>
            <a:off x="105056" y="1084361"/>
            <a:ext cx="1657324" cy="560405"/>
          </a:xfrm>
          <a:prstGeom prst="rect">
            <a:avLst/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FF67AE-72D9-8623-FEA1-29EE20B1D340}"/>
              </a:ext>
            </a:extLst>
          </p:cNvPr>
          <p:cNvSpPr txBox="1"/>
          <p:nvPr/>
        </p:nvSpPr>
        <p:spPr>
          <a:xfrm>
            <a:off x="105056" y="1160954"/>
            <a:ext cx="165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PREMISSA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214BDAC-CAC3-8FB9-7783-7F0E8E3A4037}"/>
              </a:ext>
            </a:extLst>
          </p:cNvPr>
          <p:cNvSpPr txBox="1"/>
          <p:nvPr/>
        </p:nvSpPr>
        <p:spPr>
          <a:xfrm>
            <a:off x="1844636" y="1102053"/>
            <a:ext cx="103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custo dos repasses foi estimado com base nos valores repassados aos médicos cooperados e credenciados das sociedades cooperativas, tendo em vista que não se teve acesso aos dados exatos das Operadoras de Planos de Saúde comerciais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81415D5-3534-672B-AF05-66C615FC3BC8}"/>
              </a:ext>
            </a:extLst>
          </p:cNvPr>
          <p:cNvSpPr/>
          <p:nvPr/>
        </p:nvSpPr>
        <p:spPr>
          <a:xfrm>
            <a:off x="105056" y="1702618"/>
            <a:ext cx="12034747" cy="380881"/>
          </a:xfrm>
          <a:prstGeom prst="rect">
            <a:avLst/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CEC0DF2-5F49-FC0B-AEBB-7AF7C010CE0D}"/>
              </a:ext>
            </a:extLst>
          </p:cNvPr>
          <p:cNvSpPr txBox="1"/>
          <p:nvPr/>
        </p:nvSpPr>
        <p:spPr>
          <a:xfrm>
            <a:off x="105056" y="1720548"/>
            <a:ext cx="1203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 NA CADEIA ECONÔMICA</a:t>
            </a: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5EAB512B-085F-224E-D21E-1BCBBE58F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12148"/>
              </p:ext>
            </p:extLst>
          </p:nvPr>
        </p:nvGraphicFramePr>
        <p:xfrm>
          <a:off x="6252204" y="2160844"/>
          <a:ext cx="5846858" cy="4304613"/>
        </p:xfrm>
        <a:graphic>
          <a:graphicData uri="http://schemas.openxmlformats.org/drawingml/2006/table">
            <a:tbl>
              <a:tblPr/>
              <a:tblGrid>
                <a:gridCol w="5846858">
                  <a:extLst>
                    <a:ext uri="{9D8B030D-6E8A-4147-A177-3AD203B41FA5}">
                      <a16:colId xmlns:a16="http://schemas.microsoft.com/office/drawing/2014/main" val="768501699"/>
                    </a:ext>
                  </a:extLst>
                </a:gridCol>
              </a:tblGrid>
              <a:tr h="39815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OPS Cooperativa</a:t>
                      </a:r>
                      <a:endParaRPr lang="pt-BR" sz="14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4746"/>
                  </a:ext>
                </a:extLst>
              </a:tr>
              <a:tr h="195323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OPS Cooperativa optante pelo regime de cooperativas do art. 270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(deduzindo 50% do repasse a médicos cooperados e a totalidade dos demais custos assistenciais, comissão de vendas paga a terceiros):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Alíquota: 10,6% ​      /           Custo Tributário na OPS: R$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44.831.557,00</a:t>
                      </a:r>
                    </a:p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A.1) Cooperado Pessoa Física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produção médica de R$ 415.131.498,00 x 27,5% - IRPF </a:t>
                      </a:r>
                    </a:p>
                    <a:p>
                      <a:pPr algn="just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no cooperado =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R$ 114.161.161,95 </a:t>
                      </a:r>
                    </a:p>
                    <a:p>
                      <a:pPr algn="just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Total na Cadeia = OPS Cooperativa (IVA) + Cooperado PF (IR)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R$ 44.831.557,00 + R$ 114.161.161,95 =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R$ 158.992.718,95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84324"/>
                  </a:ext>
                </a:extLst>
              </a:tr>
              <a:tr h="1953231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OPS Cooperativa não optante pelo regime de cooperativas do art. 270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deduzindo a totalidade dos custos assistenciais e comissão de venda paga a terceiros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): </a:t>
                      </a:r>
                    </a:p>
                    <a:p>
                      <a:pPr algn="just" fontAlgn="b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Alíquota: 10,6% ​      /           Custo Tributário: R$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22.829.588,00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B.1) Cooperado Pessoa Física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produção médica de R$ 415.131.498,00 x (27,5% IRPF + 10,6% IVA) </a:t>
                      </a:r>
                    </a:p>
                    <a:p>
                      <a:pPr algn="just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no cooperado =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 158.165.100,74 </a:t>
                      </a:r>
                    </a:p>
                    <a:p>
                      <a:pPr algn="just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Total na Cadeia = OPS Cooperativa (tributada como OPS comercial) + Cooperado PF (IVA + IR)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R$ 22.829.588,00 + R$ 158.165.100,74 =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R$ 180.994.688,74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1846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C8A3E46A-61E0-36A2-2F64-FC15666D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39062"/>
              </p:ext>
            </p:extLst>
          </p:nvPr>
        </p:nvGraphicFramePr>
        <p:xfrm>
          <a:off x="121357" y="2160844"/>
          <a:ext cx="6034875" cy="3491636"/>
        </p:xfrm>
        <a:graphic>
          <a:graphicData uri="http://schemas.openxmlformats.org/drawingml/2006/table">
            <a:tbl>
              <a:tblPr/>
              <a:tblGrid>
                <a:gridCol w="6034875">
                  <a:extLst>
                    <a:ext uri="{9D8B030D-6E8A-4147-A177-3AD203B41FA5}">
                      <a16:colId xmlns:a16="http://schemas.microsoft.com/office/drawing/2014/main" val="768501699"/>
                    </a:ext>
                  </a:extLst>
                </a:gridCol>
              </a:tblGrid>
              <a:tr h="416577">
                <a:tc>
                  <a:txBody>
                    <a:bodyPr/>
                    <a:lstStyle/>
                    <a:p>
                      <a:pPr algn="ctr" fontAlgn="ctr">
                        <a:lnSpc>
                          <a:spcPts val="1700"/>
                        </a:lnSpc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OPS Comercial</a:t>
                      </a:r>
                      <a:endParaRPr lang="pt-BR" sz="1400" b="0" i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4746"/>
                  </a:ext>
                </a:extLst>
              </a:tr>
              <a:tr h="30750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 OPS + Sócio + Médico Contratado via Pessoa Jurídica</a:t>
                      </a:r>
                    </a:p>
                    <a:p>
                      <a:pPr algn="just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C.1) OPS Comercial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deduz a totalidade dos custos assistenciais e comissão de venda paga a terceiros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):</a:t>
                      </a:r>
                    </a:p>
                    <a:p>
                      <a:pPr algn="ctr" fontAlgn="b"/>
                      <a:endParaRPr lang="pt-B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Alíquota: 10,6% ​      /           Custo Tributário: R$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22.829.588,00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C.2) Sócio da OPS Comercial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lucros e dividendos recebidos são isentos </a:t>
                      </a:r>
                    </a:p>
                    <a:p>
                      <a:pPr algn="just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C.3) Médicos contratados (Pessoa Jurídica/ Lucro Presumido): </a:t>
                      </a:r>
                    </a:p>
                    <a:p>
                      <a:pPr algn="just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IRPJ/ Lucro Presumido </a:t>
                      </a:r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(15% sobre 32% do faturamento)</a:t>
                      </a: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​                                  4,8% 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CSLL/ Lucro Presumido </a:t>
                      </a:r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(9% sobre 32% do faturamento)</a:t>
                      </a: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​                                   2,88% 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IVA                                                                                                                               10,6%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alibri" panose="020F0502020204030204" pitchFamily="34" charset="0"/>
                        </a:rPr>
                        <a:t>TOTAL                                                                                                                          18,28%</a:t>
                      </a: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 dirty="0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médio de R$ R$ 415.131.498,00 x 18,28%</a:t>
                      </a:r>
                    </a:p>
                    <a:p>
                      <a:pPr algn="just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tributário no médico PJ =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R$ 75.886.037,83</a:t>
                      </a:r>
                    </a:p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Custo Tributário Total na Cadeia = OPS + Sócio (IR/lucro) + Médico PJ (IR+IVA)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R$ 22.829.588,00 + (Ø) Sócio recebe Lucro + R$ 75.886.037,83 =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R$ 98.715.625,83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1846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98D9C80D-5407-D564-BEE7-3872D082CBAE}"/>
              </a:ext>
            </a:extLst>
          </p:cNvPr>
          <p:cNvSpPr/>
          <p:nvPr/>
        </p:nvSpPr>
        <p:spPr>
          <a:xfrm>
            <a:off x="195291" y="5919989"/>
            <a:ext cx="1600282" cy="572216"/>
          </a:xfrm>
          <a:prstGeom prst="rect">
            <a:avLst/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D955E2-1143-90FD-CC8D-3A1CCBD8823B}"/>
              </a:ext>
            </a:extLst>
          </p:cNvPr>
          <p:cNvSpPr txBox="1"/>
          <p:nvPr/>
        </p:nvSpPr>
        <p:spPr>
          <a:xfrm>
            <a:off x="195291" y="6009789"/>
            <a:ext cx="157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FC0370-6641-61E0-6890-E6C81E0016CD}"/>
              </a:ext>
            </a:extLst>
          </p:cNvPr>
          <p:cNvSpPr txBox="1"/>
          <p:nvPr/>
        </p:nvSpPr>
        <p:spPr>
          <a:xfrm>
            <a:off x="1795573" y="5889242"/>
            <a:ext cx="4399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i="1">
                <a:effectLst/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cooperativas, quando consideradas na cadeia econômica (cooperativa e cooperado), pagam mais tributo.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0D77672-E6BF-9FF6-7DB0-920CEF1AAC71}"/>
              </a:ext>
            </a:extLst>
          </p:cNvPr>
          <p:cNvSpPr/>
          <p:nvPr/>
        </p:nvSpPr>
        <p:spPr>
          <a:xfrm>
            <a:off x="6444356" y="4026287"/>
            <a:ext cx="5397191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5BD27A7-C2F1-1CE4-B2D8-4FAC61C6407C}"/>
              </a:ext>
            </a:extLst>
          </p:cNvPr>
          <p:cNvSpPr/>
          <p:nvPr/>
        </p:nvSpPr>
        <p:spPr>
          <a:xfrm>
            <a:off x="6291134" y="5975234"/>
            <a:ext cx="5763152" cy="44431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8DCB6A1-4D97-3F41-D9DE-9F614BF36619}"/>
              </a:ext>
            </a:extLst>
          </p:cNvPr>
          <p:cNvSpPr/>
          <p:nvPr/>
        </p:nvSpPr>
        <p:spPr>
          <a:xfrm>
            <a:off x="608398" y="5192776"/>
            <a:ext cx="5060791" cy="4545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3958FD-C1A6-DB49-A7EE-2E63215D8BCA}"/>
              </a:ext>
            </a:extLst>
          </p:cNvPr>
          <p:cNvSpPr txBox="1"/>
          <p:nvPr/>
        </p:nvSpPr>
        <p:spPr>
          <a:xfrm>
            <a:off x="11542475" y="3741149"/>
            <a:ext cx="556587" cy="306467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+61%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6E6BDA-7C79-4786-C28A-AFA029C85165}"/>
              </a:ext>
            </a:extLst>
          </p:cNvPr>
          <p:cNvSpPr txBox="1"/>
          <p:nvPr/>
        </p:nvSpPr>
        <p:spPr>
          <a:xfrm>
            <a:off x="11558776" y="5674689"/>
            <a:ext cx="556587" cy="306467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+83%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E44C870-721F-4180-9ECB-2055F89E70AC}"/>
              </a:ext>
            </a:extLst>
          </p:cNvPr>
          <p:cNvSpPr txBox="1">
            <a:spLocks/>
          </p:cNvSpPr>
          <p:nvPr/>
        </p:nvSpPr>
        <p:spPr>
          <a:xfrm>
            <a:off x="1" y="228403"/>
            <a:ext cx="12221578" cy="560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CENÁRIOS DE ARRECAÇÃO NA CADEIA COMPLETA (OPS/SÓCIOS/ASSOCIADOS) </a:t>
            </a:r>
          </a:p>
          <a:p>
            <a:pPr algn="ctr"/>
            <a:r>
              <a:rPr lang="pt-BR" sz="2000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COMO OPS COMERCIAL E COMO OPS COOPERATIVA</a:t>
            </a:r>
          </a:p>
        </p:txBody>
      </p:sp>
    </p:spTree>
    <p:extLst>
      <p:ext uri="{BB962C8B-B14F-4D97-AF65-F5344CB8AC3E}">
        <p14:creationId xmlns:p14="http://schemas.microsoft.com/office/powerpoint/2010/main" val="379246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o 12">
            <a:extLst>
              <a:ext uri="{FF2B5EF4-FFF2-40B4-BE49-F238E27FC236}">
                <a16:creationId xmlns:a16="http://schemas.microsoft.com/office/drawing/2014/main" id="{B39DFBF0-0789-5AB8-9512-A9C053AF25FF}"/>
              </a:ext>
            </a:extLst>
          </p:cNvPr>
          <p:cNvSpPr/>
          <p:nvPr/>
        </p:nvSpPr>
        <p:spPr>
          <a:xfrm rot="4848297" flipH="1">
            <a:off x="6944831" y="5114390"/>
            <a:ext cx="1675843" cy="2050594"/>
          </a:xfrm>
          <a:prstGeom prst="arc">
            <a:avLst>
              <a:gd name="adj1" fmla="val 19476849"/>
              <a:gd name="adj2" fmla="val 1800337"/>
            </a:avLst>
          </a:prstGeom>
          <a:ln w="38100">
            <a:solidFill>
              <a:srgbClr val="004F4C"/>
            </a:solidFill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660CECCE-68C8-8C14-0424-4D42A6EAB1E8}"/>
              </a:ext>
            </a:extLst>
          </p:cNvPr>
          <p:cNvSpPr/>
          <p:nvPr/>
        </p:nvSpPr>
        <p:spPr>
          <a:xfrm rot="4848297" flipH="1">
            <a:off x="6829943" y="2250545"/>
            <a:ext cx="1675843" cy="2050594"/>
          </a:xfrm>
          <a:prstGeom prst="arc">
            <a:avLst>
              <a:gd name="adj1" fmla="val 19476849"/>
              <a:gd name="adj2" fmla="val 1800337"/>
            </a:avLst>
          </a:prstGeom>
          <a:ln w="38100">
            <a:solidFill>
              <a:srgbClr val="004F4C"/>
            </a:solidFill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rco 15">
            <a:extLst>
              <a:ext uri="{FF2B5EF4-FFF2-40B4-BE49-F238E27FC236}">
                <a16:creationId xmlns:a16="http://schemas.microsoft.com/office/drawing/2014/main" id="{DE527E5D-95D1-E97A-504B-405F47AB7E3E}"/>
              </a:ext>
            </a:extLst>
          </p:cNvPr>
          <p:cNvSpPr/>
          <p:nvPr/>
        </p:nvSpPr>
        <p:spPr>
          <a:xfrm rot="4848297" flipH="1">
            <a:off x="6636303" y="802837"/>
            <a:ext cx="1675843" cy="2050594"/>
          </a:xfrm>
          <a:prstGeom prst="arc">
            <a:avLst>
              <a:gd name="adj1" fmla="val 19476849"/>
              <a:gd name="adj2" fmla="val 1800337"/>
            </a:avLst>
          </a:prstGeom>
          <a:ln w="38100">
            <a:solidFill>
              <a:srgbClr val="004F4C"/>
            </a:solidFill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F6351B-F2E4-F1C1-DFCE-C0CD575DB997}"/>
              </a:ext>
            </a:extLst>
          </p:cNvPr>
          <p:cNvSpPr txBox="1"/>
          <p:nvPr/>
        </p:nvSpPr>
        <p:spPr>
          <a:xfrm>
            <a:off x="308112" y="2235295"/>
            <a:ext cx="7076660" cy="2104364"/>
          </a:xfrm>
          <a:prstGeom prst="roundRect">
            <a:avLst>
              <a:gd name="adj" fmla="val 8677"/>
            </a:avLst>
          </a:prstGeom>
          <a:solidFill>
            <a:schemeClr val="bg1"/>
          </a:solidFill>
          <a:ln>
            <a:solidFill>
              <a:srgbClr val="0099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39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(...)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2º Para fins do disposto no caput deste artigo, não são considerados bens e serviços de uso e consumo pessoal aqueles utilizados exclusivamente na atividade econômica do contribuinte, inclusive: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(...)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 - serviços de planos de assistência à saúde e de fornecimento de vale-refeição e vale-alimentação, </a:t>
            </a:r>
            <a:r>
              <a:rPr kumimoji="0" lang="pt-B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forem destinados a empregados e decorrerem de convenção coletiva de trabalho, cuja contraprestação será calculada de acordo com os respectivos regimes específicos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C80CDC-88B6-DAB7-3EBB-33F2603EAB6A}"/>
              </a:ext>
            </a:extLst>
          </p:cNvPr>
          <p:cNvSpPr txBox="1"/>
          <p:nvPr/>
        </p:nvSpPr>
        <p:spPr>
          <a:xfrm>
            <a:off x="8180731" y="4905017"/>
            <a:ext cx="3297735" cy="15039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Condiciona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tomada de crédito por aquele que adquire os serviços das Operadoras de Planos de Saúde, aos critérios da classificação de bem de uso e consumo.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D43E84-E7FB-07FE-6966-340097778EF0}"/>
              </a:ext>
            </a:extLst>
          </p:cNvPr>
          <p:cNvSpPr txBox="1"/>
          <p:nvPr/>
        </p:nvSpPr>
        <p:spPr>
          <a:xfrm>
            <a:off x="308112" y="4730954"/>
            <a:ext cx="7076660" cy="1610644"/>
          </a:xfrm>
          <a:prstGeom prst="roundRect">
            <a:avLst>
              <a:gd name="adj" fmla="val 7021"/>
            </a:avLst>
          </a:prstGeom>
          <a:solidFill>
            <a:schemeClr val="bg1"/>
          </a:solidFill>
          <a:ln>
            <a:solidFill>
              <a:srgbClr val="0099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0">
            <a:noAutofit/>
          </a:bodyPr>
          <a:lstStyle>
            <a:defPPr rtl="0">
              <a:defRPr lang="pt-BR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dk1"/>
                </a:solidFill>
                <a:latin typeface="Tenorite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231.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Fica vedado o crédito de IBS e de CBS para os adquirentes de planos de assistência à saúde.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Parágrafo único. </a:t>
            </a:r>
            <a:r>
              <a:rPr kumimoji="0" lang="pt-B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disposto no caput deste artigo não se aplica à hipótese de que trata o inciso IV do § 2º do art. 39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 qual os créditos do IBS e da CBS ficam condicionados ao reconhecimento do pagamento do IBS e da CBS pelo Comitê Gestor do IBS e pela RFB, com base nas informações prestadas pelas entidades previstas no art. 228, e ficam sujeitos ao disposto nos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28 a 38 desta Lei Complementar.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82B14E-A310-A6A1-7D76-633E7F8C2175}"/>
              </a:ext>
            </a:extLst>
          </p:cNvPr>
          <p:cNvSpPr txBox="1"/>
          <p:nvPr/>
        </p:nvSpPr>
        <p:spPr>
          <a:xfrm>
            <a:off x="8180731" y="2216676"/>
            <a:ext cx="3124957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adquirente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IBS e CBS sobre o valor do Plano de Saúde, caso seja entendido como bem de uso e de consumo.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não ser considerado com bem de uso e consumo, deve: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fornecido apenas para empregados; e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aprovado em Convenção Coletiva de Trabalho.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F616EA-1907-90E3-14F0-26D4F16D2439}"/>
              </a:ext>
            </a:extLst>
          </p:cNvPr>
          <p:cNvSpPr txBox="1"/>
          <p:nvPr/>
        </p:nvSpPr>
        <p:spPr>
          <a:xfrm>
            <a:off x="7885363" y="639060"/>
            <a:ext cx="3593103" cy="8796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0" tIns="180000" rIns="180000" bIns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 suporta o incremento do custo tributário na cadeia de fornecimento.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34D9FD-A44B-D80E-2349-694FE3B5343D}"/>
              </a:ext>
            </a:extLst>
          </p:cNvPr>
          <p:cNvSpPr txBox="1"/>
          <p:nvPr/>
        </p:nvSpPr>
        <p:spPr>
          <a:xfrm>
            <a:off x="308112" y="732751"/>
            <a:ext cx="7076661" cy="785933"/>
          </a:xfrm>
          <a:prstGeom prst="roundRect">
            <a:avLst/>
          </a:prstGeom>
          <a:solidFill>
            <a:schemeClr val="bg1"/>
          </a:solidFill>
          <a:ln>
            <a:solidFill>
              <a:srgbClr val="0099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0">
            <a:noAutofit/>
          </a:bodyPr>
          <a:lstStyle>
            <a:defPPr rtl="0">
              <a:defRPr lang="pt-BR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dk1"/>
                </a:solidFill>
                <a:latin typeface="Tenorite" panose="000005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302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Fica vedada a apropriação de crédito de IBS e CBS sobre os valores que forem deduzidos da base de cálculo do IBS e da CBS nos regimes específicos, assim como a dedução em duplicidade de qualquer valor.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04F703-340E-2A12-CE0E-DD332DFB417F}"/>
              </a:ext>
            </a:extLst>
          </p:cNvPr>
          <p:cNvSpPr txBox="1"/>
          <p:nvPr/>
        </p:nvSpPr>
        <p:spPr>
          <a:xfrm>
            <a:off x="184281" y="258719"/>
            <a:ext cx="72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000" b="1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OPERADORAS DE PLANOS DE SAÚDE – LIMITAÇÕES DE CRÉDITO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B68381-6E40-1D9B-FCD6-01A6616E1D01}"/>
              </a:ext>
            </a:extLst>
          </p:cNvPr>
          <p:cNvSpPr txBox="1"/>
          <p:nvPr/>
        </p:nvSpPr>
        <p:spPr>
          <a:xfrm>
            <a:off x="308112" y="1738780"/>
            <a:ext cx="72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TRIBUTAÇÃO NA PESSOA JURÍDICA CONTRATANTE</a:t>
            </a:r>
          </a:p>
        </p:txBody>
      </p:sp>
    </p:spTree>
    <p:extLst>
      <p:ext uri="{BB962C8B-B14F-4D97-AF65-F5344CB8AC3E}">
        <p14:creationId xmlns:p14="http://schemas.microsoft.com/office/powerpoint/2010/main" val="48285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E13A43A-773C-F34F-A52D-A958104B199B}"/>
              </a:ext>
            </a:extLst>
          </p:cNvPr>
          <p:cNvSpPr txBox="1"/>
          <p:nvPr/>
        </p:nvSpPr>
        <p:spPr>
          <a:xfrm>
            <a:off x="0" y="6654250"/>
            <a:ext cx="117534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Fonte: Observatório </a:t>
            </a:r>
            <a:r>
              <a:rPr kumimoji="0" lang="pt-B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Anahp</a:t>
            </a:r>
            <a:r>
              <a:rPr kumimoji="0" lang="pt-BR" sz="9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2024: https://www.anahp.com.br/publicacoes/observatorio-anahp-2024/ e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  ans.gov.br/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/stories/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Materiais_para_pesquisa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Perfil_setor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/sala-de-situacao.html </a:t>
            </a:r>
            <a:endParaRPr kumimoji="0" lang="pt-BR" sz="9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6E41DD7-6D02-D6A5-B415-EADEEA0C6C13}"/>
              </a:ext>
            </a:extLst>
          </p:cNvPr>
          <p:cNvGrpSpPr/>
          <p:nvPr/>
        </p:nvGrpSpPr>
        <p:grpSpPr>
          <a:xfrm>
            <a:off x="406400" y="4490671"/>
            <a:ext cx="10940662" cy="1938993"/>
            <a:chOff x="374156" y="1259887"/>
            <a:chExt cx="10704887" cy="158641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7C2D5C6-07C9-326A-F0C4-59DAB56910C2}"/>
                </a:ext>
              </a:extLst>
            </p:cNvPr>
            <p:cNvSpPr txBox="1"/>
            <p:nvPr/>
          </p:nvSpPr>
          <p:spPr>
            <a:xfrm>
              <a:off x="374156" y="1385794"/>
              <a:ext cx="10704887" cy="1460512"/>
            </a:xfrm>
            <a:prstGeom prst="rect">
              <a:avLst/>
            </a:prstGeom>
            <a:noFill/>
            <a:ln>
              <a:solidFill>
                <a:srgbClr val="70AD47">
                  <a:lumMod val="50000"/>
                </a:srgbClr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pt-B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Aumento do custo dos planos de saúde.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pt-B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Obstáculos para o plano de saúde empresarial.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pt-B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 que serve desonerar a cadeia de saúde se se onera o maior adquirente de serviços de saúde do país (82% das contratações são Planos Empresariais)?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pt-B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Segundo dados do Observatório 2024 divulgado pela Associação Nacional de Hospitais Privados – </a:t>
              </a:r>
              <a:r>
                <a:rPr kumimoji="0" lang="pt-BR" sz="14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Anahp</a:t>
              </a:r>
              <a:r>
                <a:rPr kumimoji="0" lang="pt-B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80,56% das receitas obtidas pelos hospitais privados associados, é custeada por Convênios Médicos (Cooperativas, Autogestão, Seguradoras e </a:t>
              </a:r>
              <a:r>
                <a:rPr kumimoji="0" lang="pt-BR" sz="140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kumimoji="0" lang="pt-BR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pt-BR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Enfraquece-se a Saúde Suplementar e sobrecarrega-se a Saúde Pública</a:t>
              </a:r>
              <a:endParaRPr kumimoji="0" lang="pt-BR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D48A1D28-6E8D-19CD-2692-FB0B705C4B70}"/>
                </a:ext>
              </a:extLst>
            </p:cNvPr>
            <p:cNvSpPr txBox="1"/>
            <p:nvPr/>
          </p:nvSpPr>
          <p:spPr>
            <a:xfrm>
              <a:off x="4232813" y="1259887"/>
              <a:ext cx="2798832" cy="251813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CONSEQUÊNCIAS PRÁTICAS:</a:t>
              </a:r>
            </a:p>
          </p:txBody>
        </p:sp>
      </p:grp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AD6DAB6-1C25-FE1C-EE1B-4CC3C9794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50233"/>
              </p:ext>
            </p:extLst>
          </p:nvPr>
        </p:nvGraphicFramePr>
        <p:xfrm>
          <a:off x="1633149" y="809103"/>
          <a:ext cx="3866165" cy="487680"/>
        </p:xfrm>
        <a:graphic>
          <a:graphicData uri="http://schemas.openxmlformats.org/drawingml/2006/table">
            <a:tbl>
              <a:tblPr firstRow="1" bandRow="1"/>
              <a:tblGrid>
                <a:gridCol w="3866165">
                  <a:extLst>
                    <a:ext uri="{9D8B030D-6E8A-4147-A177-3AD203B41FA5}">
                      <a16:colId xmlns:a16="http://schemas.microsoft.com/office/drawing/2014/main" val="3017642728"/>
                    </a:ext>
                  </a:extLst>
                </a:gridCol>
              </a:tblGrid>
              <a:tr h="38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  <a:ea typeface="Calibri"/>
                          <a:cs typeface="Calibri"/>
                        </a:rPr>
                        <a:t>Base: não beneficiários que já tiveram um plano de saúde, mas atualmente não têm mais.</a:t>
                      </a:r>
                      <a:endParaRPr lang="pt-BR" sz="1300" b="0" dirty="0">
                        <a:solidFill>
                          <a:schemeClr val="bg1"/>
                        </a:solidFill>
                        <a:latin typeface="Tenorite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82969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167AF557-EC4C-C6A8-03FB-AB536E319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149" y="1292323"/>
            <a:ext cx="3866165" cy="2961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80FBA2A-08B5-6F79-2DE3-BD38391D4DBF}"/>
              </a:ext>
            </a:extLst>
          </p:cNvPr>
          <p:cNvSpPr txBox="1"/>
          <p:nvPr/>
        </p:nvSpPr>
        <p:spPr>
          <a:xfrm>
            <a:off x="1633149" y="1414243"/>
            <a:ext cx="30594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Motivos porque deixou de ter o plano: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769FD0E-3ECF-DC16-6D80-91E6EFBF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500" y="1167622"/>
            <a:ext cx="4286401" cy="3090484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44B405AF-BD6B-481C-E212-6DAEE7A8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28650"/>
              </p:ext>
            </p:extLst>
          </p:nvPr>
        </p:nvGraphicFramePr>
        <p:xfrm>
          <a:off x="6249500" y="813233"/>
          <a:ext cx="4286401" cy="386864"/>
        </p:xfrm>
        <a:graphic>
          <a:graphicData uri="http://schemas.openxmlformats.org/drawingml/2006/table">
            <a:tbl>
              <a:tblPr firstRow="1" bandRow="1"/>
              <a:tblGrid>
                <a:gridCol w="4286401">
                  <a:extLst>
                    <a:ext uri="{9D8B030D-6E8A-4147-A177-3AD203B41FA5}">
                      <a16:colId xmlns:a16="http://schemas.microsoft.com/office/drawing/2014/main" val="3017642728"/>
                    </a:ext>
                  </a:extLst>
                </a:gridCol>
              </a:tblGrid>
              <a:tr h="386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0" dirty="0">
                          <a:solidFill>
                            <a:schemeClr val="bg1"/>
                          </a:solidFill>
                          <a:latin typeface="Tenorite" panose="00000500000000000000" pitchFamily="2" charset="0"/>
                          <a:ea typeface="Calibri"/>
                          <a:cs typeface="Calibri"/>
                        </a:rPr>
                        <a:t>Planos de Assistência Médica e/ou Odontológica</a:t>
                      </a:r>
                      <a:endParaRPr lang="pt-BR" sz="1300" b="0" dirty="0">
                        <a:solidFill>
                          <a:schemeClr val="bg1"/>
                        </a:solidFill>
                        <a:latin typeface="Tenorite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582969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34D87DE-2784-E37D-8A4F-4E13C2525D25}"/>
              </a:ext>
            </a:extLst>
          </p:cNvPr>
          <p:cNvSpPr txBox="1"/>
          <p:nvPr/>
        </p:nvSpPr>
        <p:spPr>
          <a:xfrm>
            <a:off x="389864" y="139013"/>
            <a:ext cx="101460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300" b="1" dirty="0">
                <a:solidFill>
                  <a:srgbClr val="004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AUMENTO DO CUSTO DOS PLANOS DE SAÚDE E A EVASÃO DOS BENEFICIÁRIOS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A100B2FB-D3A6-CCD2-D350-A4368C5D7207}"/>
              </a:ext>
            </a:extLst>
          </p:cNvPr>
          <p:cNvCxnSpPr>
            <a:cxnSpLocks/>
          </p:cNvCxnSpPr>
          <p:nvPr/>
        </p:nvCxnSpPr>
        <p:spPr>
          <a:xfrm>
            <a:off x="301376" y="-381932"/>
            <a:ext cx="0" cy="959876"/>
          </a:xfrm>
          <a:prstGeom prst="line">
            <a:avLst/>
          </a:prstGeom>
          <a:ln>
            <a:solidFill>
              <a:srgbClr val="0099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85448"/>
      </p:ext>
    </p:extLst>
  </p:cSld>
  <p:clrMapOvr>
    <a:masterClrMapping/>
  </p:clrMapOvr>
</p:sld>
</file>

<file path=ppt/theme/theme1.xml><?xml version="1.0" encoding="utf-8"?>
<a:theme xmlns:a="http://schemas.openxmlformats.org/drawingml/2006/main" name="2_Personalizado​">
  <a:themeElements>
    <a:clrScheme name="Personalizada BMAS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DCD3CC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E7E6E6"/>
      </a:hlink>
      <a:folHlink>
        <a:srgbClr val="864A04"/>
      </a:folHlink>
    </a:clrScheme>
    <a:fontScheme name="Custom 10">
      <a:majorFont>
        <a:latin typeface="Arial Black"/>
        <a:ea typeface=""/>
        <a:cs typeface="Arial Black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71627968_TF00951641_Win32" id="{6DE94EC6-9500-442D-9112-ED7A4C763885}" vid="{35DBBB2B-67BB-4F7E-A155-BAFBB8A3FBBC}"/>
    </a:ext>
  </a:extLst>
</a:theme>
</file>

<file path=ppt/theme/theme2.xml><?xml version="1.0" encoding="utf-8"?>
<a:theme xmlns:a="http://schemas.openxmlformats.org/drawingml/2006/main" name="Tema do Office">
  <a:themeElements>
    <a:clrScheme name="Unimed">
      <a:dk1>
        <a:srgbClr val="004D4C"/>
      </a:dk1>
      <a:lt1>
        <a:srgbClr val="FFFFFF"/>
      </a:lt1>
      <a:dk2>
        <a:srgbClr val="004D4C"/>
      </a:dk2>
      <a:lt2>
        <a:srgbClr val="FFFFFF"/>
      </a:lt2>
      <a:accent1>
        <a:srgbClr val="004D4C"/>
      </a:accent1>
      <a:accent2>
        <a:srgbClr val="00995D"/>
      </a:accent2>
      <a:accent3>
        <a:srgbClr val="CCE2BA"/>
      </a:accent3>
      <a:accent4>
        <a:srgbClr val="F47820"/>
      </a:accent4>
      <a:accent5>
        <a:srgbClr val="FFE595"/>
      </a:accent5>
      <a:accent6>
        <a:srgbClr val="B1D34B"/>
      </a:accent6>
      <a:hlink>
        <a:srgbClr val="00995D"/>
      </a:hlink>
      <a:folHlink>
        <a:srgbClr val="B1D3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515263-A3DE-4193-B6AA-5C449C945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CFA8B0-C7B8-4655-A378-2962C0479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AD9BE2-6B3D-4616-B044-300A8177DEA5}">
  <ds:schemaRefs>
    <ds:schemaRef ds:uri="http://purl.org/dc/elements/1.1/"/>
    <ds:schemaRef ds:uri="http://purl.org/dc/dcmitype/"/>
    <ds:schemaRef ds:uri="230e9df3-be65-4c73-a93b-d1236ebd677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hexagonal clara</Template>
  <TotalTime>5397</TotalTime>
  <Words>2471</Words>
  <Application>Microsoft Office PowerPoint</Application>
  <PresentationFormat>Widescreen</PresentationFormat>
  <Paragraphs>296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Abadi</vt:lpstr>
      <vt:lpstr>Arial</vt:lpstr>
      <vt:lpstr>Arial Black</vt:lpstr>
      <vt:lpstr>Calibri</vt:lpstr>
      <vt:lpstr>Calibri Light</vt:lpstr>
      <vt:lpstr>Tenorite</vt:lpstr>
      <vt:lpstr>2_Personalizado​</vt:lpstr>
      <vt:lpstr>Tema do Office</vt:lpstr>
      <vt:lpstr>Apresentação do PowerPoint</vt:lpstr>
      <vt:lpstr>Apresentação do PowerPoint</vt:lpstr>
      <vt:lpstr>Apresentação do PowerPoint</vt:lpstr>
      <vt:lpstr>CONSTITUIÇÃO FEDERAL – PÓS EC 132/2023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Tributária  Emenda Constitucional n.º 132/2023</dc:title>
  <dc:creator>Roberta Rodrigues - BMAS</dc:creator>
  <cp:lastModifiedBy>Letícia Fernandes de Barros - BMAS</cp:lastModifiedBy>
  <cp:revision>191</cp:revision>
  <cp:lastPrinted>2024-09-11T19:53:09Z</cp:lastPrinted>
  <dcterms:created xsi:type="dcterms:W3CDTF">2024-01-30T13:08:12Z</dcterms:created>
  <dcterms:modified xsi:type="dcterms:W3CDTF">2024-09-12T00:22:59Z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