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7" r:id="rId3"/>
    <p:sldId id="272" r:id="rId4"/>
    <p:sldId id="264" r:id="rId5"/>
    <p:sldId id="266" r:id="rId6"/>
    <p:sldId id="268" r:id="rId7"/>
    <p:sldId id="269" r:id="rId8"/>
    <p:sldId id="271" r:id="rId9"/>
    <p:sldId id="275" r:id="rId10"/>
    <p:sldId id="280" r:id="rId11"/>
    <p:sldId id="270" r:id="rId12"/>
    <p:sldId id="281" r:id="rId13"/>
    <p:sldId id="274" r:id="rId14"/>
    <p:sldId id="276" r:id="rId15"/>
    <p:sldId id="277" r:id="rId16"/>
    <p:sldId id="279" r:id="rId17"/>
    <p:sldId id="282" r:id="rId18"/>
    <p:sldId id="278" r:id="rId19"/>
    <p:sldId id="284" r:id="rId20"/>
    <p:sldId id="283" r:id="rId21"/>
    <p:sldId id="25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7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ciano\Desktop\Senado\20151013_pnad_educacao_ie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 dirty="0">
                <a:solidFill>
                  <a:schemeClr val="bg1"/>
                </a:solidFill>
              </a:rPr>
              <a:t>Taxa Líquida de </a:t>
            </a:r>
            <a:r>
              <a:rPr lang="pt-BR" sz="3200" dirty="0" smtClean="0">
                <a:solidFill>
                  <a:schemeClr val="bg1"/>
                </a:solidFill>
              </a:rPr>
              <a:t>Matrículas</a:t>
            </a:r>
          </a:p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 dirty="0" smtClean="0">
                <a:solidFill>
                  <a:schemeClr val="bg1"/>
                </a:solidFill>
              </a:rPr>
              <a:t>Educação Superior</a:t>
            </a:r>
          </a:p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baseline="0" dirty="0" smtClean="0">
                <a:solidFill>
                  <a:schemeClr val="bg1"/>
                </a:solidFill>
              </a:rPr>
              <a:t>2004 a 2012</a:t>
            </a:r>
            <a:endParaRPr lang="pt-BR" sz="3200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Taxa Líquida de Matrículas - Educação Superior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  <a:ln w="38100"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3.4465016959280087E-2"/>
                  <c:y val="3.438542815949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65916799672795E-2"/>
                  <c:y val="2.36399818596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329583998363837E-3"/>
                  <c:y val="2.149089259968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532733439738271E-2"/>
                  <c:y val="3.223633889953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97750399019452E-3"/>
                  <c:y val="3.6534517419468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663667198691068E-3"/>
                  <c:y val="3.6534517419468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2.36399818596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10.8</c:v>
                </c:pt>
                <c:pt idx="1">
                  <c:v>11.4</c:v>
                </c:pt>
                <c:pt idx="2">
                  <c:v>13</c:v>
                </c:pt>
                <c:pt idx="3">
                  <c:v>13.6</c:v>
                </c:pt>
                <c:pt idx="4">
                  <c:v>14.5</c:v>
                </c:pt>
                <c:pt idx="5">
                  <c:v>15.2</c:v>
                </c:pt>
                <c:pt idx="6">
                  <c:v>15.6</c:v>
                </c:pt>
                <c:pt idx="7">
                  <c:v>15.9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0856544"/>
        <c:axId val="200857328"/>
      </c:lineChart>
      <c:catAx>
        <c:axId val="2008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pt-BR"/>
          </a:p>
        </c:txPr>
        <c:crossAx val="200857328"/>
        <c:crosses val="autoZero"/>
        <c:auto val="1"/>
        <c:lblAlgn val="ctr"/>
        <c:lblOffset val="100"/>
        <c:noMultiLvlLbl val="0"/>
      </c:catAx>
      <c:valAx>
        <c:axId val="20085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85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 dirty="0">
                <a:solidFill>
                  <a:schemeClr val="bg1"/>
                </a:solidFill>
              </a:rPr>
              <a:t>Taxa Líquida de </a:t>
            </a:r>
            <a:r>
              <a:rPr lang="pt-BR" sz="3200" dirty="0" smtClean="0">
                <a:solidFill>
                  <a:schemeClr val="bg1"/>
                </a:solidFill>
              </a:rPr>
              <a:t>Matrículas</a:t>
            </a:r>
          </a:p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 dirty="0" smtClean="0">
                <a:solidFill>
                  <a:schemeClr val="bg1"/>
                </a:solidFill>
              </a:rPr>
              <a:t>Educação Superior</a:t>
            </a:r>
          </a:p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baseline="0" dirty="0" smtClean="0">
                <a:solidFill>
                  <a:schemeClr val="bg1"/>
                </a:solidFill>
              </a:rPr>
              <a:t>Tendência Otimista até 2024</a:t>
            </a:r>
            <a:endParaRPr lang="pt-BR" sz="3200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Taxa Líquida de Matrículas - Educação Superior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  <a:ln w="38100"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3.4465016959280087E-2"/>
                  <c:y val="3.438542815949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751212668981127E-2"/>
                  <c:y val="-3.653451741946837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Plan1!$A$2:$A$14</c:f>
              <c:numCache>
                <c:formatCode>General</c:formatCode>
                <c:ptCount val="13"/>
                <c:pt idx="0">
                  <c:v>2012</c:v>
                </c:pt>
                <c:pt idx="2">
                  <c:v>2014</c:v>
                </c:pt>
                <c:pt idx="4">
                  <c:v>2016</c:v>
                </c:pt>
                <c:pt idx="6">
                  <c:v>2018</c:v>
                </c:pt>
                <c:pt idx="8">
                  <c:v>2020</c:v>
                </c:pt>
                <c:pt idx="10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Plan1!$B$2:$B$14</c:f>
              <c:numCache>
                <c:formatCode>General</c:formatCode>
                <c:ptCount val="13"/>
                <c:pt idx="0">
                  <c:v>15.9</c:v>
                </c:pt>
                <c:pt idx="1">
                  <c:v>16.2</c:v>
                </c:pt>
                <c:pt idx="2">
                  <c:v>16.5</c:v>
                </c:pt>
                <c:pt idx="3">
                  <c:v>16.8</c:v>
                </c:pt>
                <c:pt idx="4">
                  <c:v>16.899999999999999</c:v>
                </c:pt>
                <c:pt idx="5">
                  <c:v>17</c:v>
                </c:pt>
                <c:pt idx="6">
                  <c:v>17.100000000000001</c:v>
                </c:pt>
                <c:pt idx="7">
                  <c:v>17.5</c:v>
                </c:pt>
                <c:pt idx="8">
                  <c:v>17.8</c:v>
                </c:pt>
                <c:pt idx="9">
                  <c:v>18.100000000000001</c:v>
                </c:pt>
                <c:pt idx="10">
                  <c:v>18.399999999999999</c:v>
                </c:pt>
                <c:pt idx="11">
                  <c:v>18.7</c:v>
                </c:pt>
                <c:pt idx="12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237391150591189E-2"/>
                  <c:y val="-4.298178519937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Plan1!$A$2:$A$14</c:f>
              <c:numCache>
                <c:formatCode>General</c:formatCode>
                <c:ptCount val="13"/>
                <c:pt idx="0">
                  <c:v>2012</c:v>
                </c:pt>
                <c:pt idx="2">
                  <c:v>2014</c:v>
                </c:pt>
                <c:pt idx="4">
                  <c:v>2016</c:v>
                </c:pt>
                <c:pt idx="6">
                  <c:v>2018</c:v>
                </c:pt>
                <c:pt idx="8">
                  <c:v>2020</c:v>
                </c:pt>
                <c:pt idx="10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Plan1!$C$2:$C$14</c:f>
              <c:numCache>
                <c:formatCode>General</c:formatCode>
                <c:ptCount val="13"/>
                <c:pt idx="0">
                  <c:v>15.9</c:v>
                </c:pt>
                <c:pt idx="1">
                  <c:v>16.2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25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0020296"/>
        <c:axId val="230021472"/>
      </c:lineChart>
      <c:catAx>
        <c:axId val="23002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pt-BR"/>
          </a:p>
        </c:txPr>
        <c:crossAx val="230021472"/>
        <c:crosses val="autoZero"/>
        <c:auto val="1"/>
        <c:lblAlgn val="ctr"/>
        <c:lblOffset val="100"/>
        <c:noMultiLvlLbl val="0"/>
      </c:catAx>
      <c:valAx>
        <c:axId val="23002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0020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600"/>
              <a:t>Número de Instituições de Educação Superior no Brasil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Rede Privada</c:v>
                </c:pt>
              </c:strCache>
            </c:strRef>
          </c:tx>
          <c:spPr>
            <a:ln w="28575" cap="rnd">
              <a:solidFill>
                <a:schemeClr val="tx2">
                  <a:lumMod val="20000"/>
                  <a:lumOff val="80000"/>
                </a:schemeClr>
              </a:solidFill>
              <a:miter lim="800000"/>
            </a:ln>
            <a:effectLst/>
          </c:spPr>
          <c:marker>
            <c:symbol val="diamond"/>
            <c:size val="15"/>
            <c:spPr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00000000000092E-2"/>
                  <c:y val="1.970045993593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499999999999999E-3"/>
                  <c:y val="1.231278745995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0000000000000001E-3"/>
                  <c:y val="2.708813241191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1651132435029673E-3"/>
                  <c:y val="2.9092075272881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Plan1!$B$2:$B$15</c:f>
              <c:numCache>
                <c:formatCode>#,##0</c:formatCode>
                <c:ptCount val="14"/>
                <c:pt idx="0">
                  <c:v>1004</c:v>
                </c:pt>
                <c:pt idx="1">
                  <c:v>1208</c:v>
                </c:pt>
                <c:pt idx="2">
                  <c:v>1442</c:v>
                </c:pt>
                <c:pt idx="3">
                  <c:v>1652</c:v>
                </c:pt>
                <c:pt idx="4">
                  <c:v>1789</c:v>
                </c:pt>
                <c:pt idx="5">
                  <c:v>1934</c:v>
                </c:pt>
                <c:pt idx="6">
                  <c:v>2022</c:v>
                </c:pt>
                <c:pt idx="7">
                  <c:v>2032</c:v>
                </c:pt>
                <c:pt idx="8">
                  <c:v>2016</c:v>
                </c:pt>
                <c:pt idx="9">
                  <c:v>2069</c:v>
                </c:pt>
                <c:pt idx="10">
                  <c:v>2100</c:v>
                </c:pt>
                <c:pt idx="11">
                  <c:v>2081</c:v>
                </c:pt>
                <c:pt idx="12">
                  <c:v>2112</c:v>
                </c:pt>
                <c:pt idx="13">
                  <c:v>2090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Rede Pública</c:v>
                </c:pt>
              </c:strCache>
            </c:strRef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999999999999997E-3"/>
                  <c:y val="1.477534495195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000000000000001E-3"/>
                  <c:y val="1.970045993593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500000000000003E-3"/>
                  <c:y val="1.477534495195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1"/>
                  <c:y val="2.216301742792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000000000000045E-2"/>
                  <c:y val="2.462557491991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499999999999544E-3"/>
                  <c:y val="2.216301742792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000000000000917E-3"/>
                  <c:y val="2.708813241191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999999999999999E-2"/>
                  <c:y val="2.462557491991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5000000000000917E-3"/>
                  <c:y val="2.462557491991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000000000000092E-2"/>
                  <c:y val="2.216301742792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2499999999999084E-3"/>
                  <c:y val="1.477534495195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0000000000000001E-3"/>
                  <c:y val="1.970045993593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0536552152433611E-3"/>
                  <c:y val="-2.685422332881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575999250448725E-3"/>
                  <c:y val="2.23785194406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Plan1!$C$2:$C$15</c:f>
              <c:numCache>
                <c:formatCode>General</c:formatCode>
                <c:ptCount val="14"/>
                <c:pt idx="0">
                  <c:v>176</c:v>
                </c:pt>
                <c:pt idx="1">
                  <c:v>183</c:v>
                </c:pt>
                <c:pt idx="2">
                  <c:v>195</c:v>
                </c:pt>
                <c:pt idx="3">
                  <c:v>207</c:v>
                </c:pt>
                <c:pt idx="4">
                  <c:v>224</c:v>
                </c:pt>
                <c:pt idx="5">
                  <c:v>231</c:v>
                </c:pt>
                <c:pt idx="6">
                  <c:v>248</c:v>
                </c:pt>
                <c:pt idx="7">
                  <c:v>249</c:v>
                </c:pt>
                <c:pt idx="8">
                  <c:v>236</c:v>
                </c:pt>
                <c:pt idx="9">
                  <c:v>245</c:v>
                </c:pt>
                <c:pt idx="10">
                  <c:v>278</c:v>
                </c:pt>
                <c:pt idx="11">
                  <c:v>284</c:v>
                </c:pt>
                <c:pt idx="12">
                  <c:v>304</c:v>
                </c:pt>
                <c:pt idx="13">
                  <c:v>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21864"/>
        <c:axId val="230012064"/>
      </c:lineChart>
      <c:catAx>
        <c:axId val="23002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012064"/>
        <c:crosses val="autoZero"/>
        <c:auto val="1"/>
        <c:lblAlgn val="ctr"/>
        <c:lblOffset val="100"/>
        <c:noMultiLvlLbl val="0"/>
      </c:catAx>
      <c:valAx>
        <c:axId val="230012064"/>
        <c:scaling>
          <c:orientation val="minMax"/>
          <c:max val="2450"/>
        </c:scaling>
        <c:delete val="1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002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EAD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ysClr val="window" lastClr="FFFFFF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70075774542013E-3"/>
                  <c:y val="-4.068263883140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Plan1!$B$2:$B$11</c:f>
              <c:numCache>
                <c:formatCode>#,##0</c:formatCode>
                <c:ptCount val="10"/>
                <c:pt idx="0">
                  <c:v>59611</c:v>
                </c:pt>
                <c:pt idx="1">
                  <c:v>114642</c:v>
                </c:pt>
                <c:pt idx="2">
                  <c:v>207206</c:v>
                </c:pt>
                <c:pt idx="3">
                  <c:v>369766</c:v>
                </c:pt>
                <c:pt idx="4">
                  <c:v>727961</c:v>
                </c:pt>
                <c:pt idx="5">
                  <c:v>838125</c:v>
                </c:pt>
                <c:pt idx="6">
                  <c:v>930179</c:v>
                </c:pt>
                <c:pt idx="7">
                  <c:v>992927</c:v>
                </c:pt>
                <c:pt idx="8">
                  <c:v>1113850</c:v>
                </c:pt>
                <c:pt idx="9">
                  <c:v>1153572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Presencial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rgbClr val="FFFF0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669134386374329E-2"/>
                  <c:y val="5.567097945349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Plan1!$C$2:$C$11</c:f>
              <c:numCache>
                <c:formatCode>#,##0</c:formatCode>
                <c:ptCount val="10"/>
                <c:pt idx="0">
                  <c:v>4163733</c:v>
                </c:pt>
                <c:pt idx="1">
                  <c:v>4453156</c:v>
                </c:pt>
                <c:pt idx="2">
                  <c:v>4676646</c:v>
                </c:pt>
                <c:pt idx="3">
                  <c:v>4880381</c:v>
                </c:pt>
                <c:pt idx="4">
                  <c:v>5080056</c:v>
                </c:pt>
                <c:pt idx="5">
                  <c:v>5115896</c:v>
                </c:pt>
                <c:pt idx="6">
                  <c:v>5449120</c:v>
                </c:pt>
                <c:pt idx="7">
                  <c:v>5746762</c:v>
                </c:pt>
                <c:pt idx="8">
                  <c:v>5923838</c:v>
                </c:pt>
                <c:pt idx="9">
                  <c:v>6152405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18336"/>
        <c:axId val="230018728"/>
      </c:lineChart>
      <c:catAx>
        <c:axId val="2300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018728"/>
        <c:crosses val="autoZero"/>
        <c:auto val="1"/>
        <c:lblAlgn val="ctr"/>
        <c:lblOffset val="100"/>
        <c:noMultiLvlLbl val="0"/>
      </c:catAx>
      <c:valAx>
        <c:axId val="23001872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300183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pt-BR"/>
          </a:p>
        </c:txPr>
      </c:dTable>
    </c:plotArea>
    <c:plotVisOnly val="1"/>
    <c:dispBlanksAs val="gap"/>
    <c:showDLblsOverMax val="0"/>
  </c:chart>
  <c:spPr>
    <a:solidFill>
      <a:srgbClr val="002060"/>
    </a:solidFill>
  </c:spPr>
  <c:txPr>
    <a:bodyPr/>
    <a:lstStyle/>
    <a:p>
      <a:pPr>
        <a:defRPr sz="1400" b="1" baseline="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Plan1!$B$2:$B$5</c:f>
              <c:numCache>
                <c:formatCode>#,##0</c:formatCode>
                <c:ptCount val="4"/>
                <c:pt idx="0">
                  <c:v>928748</c:v>
                </c:pt>
                <c:pt idx="1">
                  <c:v>926780</c:v>
                </c:pt>
                <c:pt idx="2">
                  <c:v>916593</c:v>
                </c:pt>
                <c:pt idx="3">
                  <c:v>922981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Plan1!$C$2:$C$5</c:f>
              <c:numCache>
                <c:formatCode>#,##0</c:formatCode>
                <c:ptCount val="4"/>
                <c:pt idx="0">
                  <c:v>426241</c:v>
                </c:pt>
                <c:pt idx="1">
                  <c:v>429549</c:v>
                </c:pt>
                <c:pt idx="2">
                  <c:v>449966</c:v>
                </c:pt>
                <c:pt idx="3">
                  <c:v>451193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30008928"/>
        <c:axId val="230008536"/>
      </c:barChart>
      <c:catAx>
        <c:axId val="2300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008536"/>
        <c:crosses val="autoZero"/>
        <c:auto val="1"/>
        <c:lblAlgn val="ctr"/>
        <c:lblOffset val="100"/>
        <c:noMultiLvlLbl val="0"/>
      </c:catAx>
      <c:valAx>
        <c:axId val="23000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008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</a:schemeClr>
          </a:solidFill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874686716792E-2"/>
          <c:y val="0.152118857197406"/>
          <c:w val="0.86115414520553402"/>
          <c:h val="0.701815496271186"/>
        </c:manualLayout>
      </c:layout>
      <c:scatterChart>
        <c:scatterStyle val="lineMarker"/>
        <c:varyColors val="0"/>
        <c:ser>
          <c:idx val="0"/>
          <c:order val="0"/>
          <c:tx>
            <c:strRef>
              <c:f>Aux_graf!$G$3</c:f>
              <c:strCache>
                <c:ptCount val="1"/>
                <c:pt idx="0">
                  <c:v>Brasil - Homens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</c:spPr>
          </c:marker>
          <c:xVal>
            <c:numRef>
              <c:f>Aux_graf!$H$1:$Y$1</c:f>
              <c:numCache>
                <c:formatCode>General</c:formatCode>
                <c:ptCount val="18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</c:numCache>
            </c:numRef>
          </c:xVal>
          <c:yVal>
            <c:numRef>
              <c:f>Aux_graf!$H$3:$Y$3</c:f>
              <c:numCache>
                <c:formatCode>0.0</c:formatCode>
                <c:ptCount val="18"/>
                <c:pt idx="0">
                  <c:v>0.6871671350259495</c:v>
                </c:pt>
                <c:pt idx="1">
                  <c:v>0.68715288974882649</c:v>
                </c:pt>
                <c:pt idx="2">
                  <c:v>0.74023815208723187</c:v>
                </c:pt>
                <c:pt idx="3">
                  <c:v>0.77297787023005582</c:v>
                </c:pt>
                <c:pt idx="4">
                  <c:v>0.72529994565027167</c:v>
                </c:pt>
                <c:pt idx="5">
                  <c:v>0.76785512132804112</c:v>
                </c:pt>
                <c:pt idx="6">
                  <c:v>0.80793231720942893</c:v>
                </c:pt>
                <c:pt idx="7">
                  <c:v>0.79407219371022963</c:v>
                </c:pt>
                <c:pt idx="8">
                  <c:v>0.84409103119975726</c:v>
                </c:pt>
                <c:pt idx="9">
                  <c:v>0.87495382361339002</c:v>
                </c:pt>
                <c:pt idx="10">
                  <c:v>0.90840058806157353</c:v>
                </c:pt>
                <c:pt idx="11">
                  <c:v>0.90789489807145063</c:v>
                </c:pt>
                <c:pt idx="12">
                  <c:v>0.94173909329997463</c:v>
                </c:pt>
                <c:pt idx="13">
                  <c:v>1.0115747254224305</c:v>
                </c:pt>
                <c:pt idx="14">
                  <c:v>1.0433935589177272</c:v>
                </c:pt>
                <c:pt idx="15">
                  <c:v>1.0447422291196999</c:v>
                </c:pt>
                <c:pt idx="16">
                  <c:v>1.2942605984665723</c:v>
                </c:pt>
                <c:pt idx="17">
                  <c:v>1.1869786449540671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Aux_graf!$G$4</c:f>
              <c:strCache>
                <c:ptCount val="1"/>
                <c:pt idx="0">
                  <c:v>Brasil - Mulheres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Aux_graf!$H$1:$Y$1</c:f>
              <c:numCache>
                <c:formatCode>General</c:formatCode>
                <c:ptCount val="18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</c:numCache>
            </c:numRef>
          </c:xVal>
          <c:yVal>
            <c:numRef>
              <c:f>Aux_graf!$H$4:$Y$4</c:f>
              <c:numCache>
                <c:formatCode>0.0</c:formatCode>
                <c:ptCount val="18"/>
                <c:pt idx="0">
                  <c:v>0.35474380767345881</c:v>
                </c:pt>
                <c:pt idx="1">
                  <c:v>0.33668963131655821</c:v>
                </c:pt>
                <c:pt idx="2">
                  <c:v>0.36439924723130496</c:v>
                </c:pt>
                <c:pt idx="3">
                  <c:v>0.47878077747516107</c:v>
                </c:pt>
                <c:pt idx="4">
                  <c:v>0.4486209715243929</c:v>
                </c:pt>
                <c:pt idx="5">
                  <c:v>0.47875686810848023</c:v>
                </c:pt>
                <c:pt idx="6">
                  <c:v>0.49602726995861807</c:v>
                </c:pt>
                <c:pt idx="7">
                  <c:v>0.55820031196725384</c:v>
                </c:pt>
                <c:pt idx="8">
                  <c:v>0.60128201049871199</c:v>
                </c:pt>
                <c:pt idx="9">
                  <c:v>0.60428656124818125</c:v>
                </c:pt>
                <c:pt idx="10">
                  <c:v>0.65652513991845629</c:v>
                </c:pt>
                <c:pt idx="11">
                  <c:v>0.65376011053560534</c:v>
                </c:pt>
                <c:pt idx="12">
                  <c:v>0.74808321646805676</c:v>
                </c:pt>
                <c:pt idx="13">
                  <c:v>0.78044416037666986</c:v>
                </c:pt>
                <c:pt idx="14">
                  <c:v>0.78025884266099033</c:v>
                </c:pt>
                <c:pt idx="15">
                  <c:v>0.8332991792688309</c:v>
                </c:pt>
                <c:pt idx="16">
                  <c:v>1.2212332572978972</c:v>
                </c:pt>
                <c:pt idx="17">
                  <c:v>1.1524346441431781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Aux_graf!$G$5</c:f>
              <c:strCache>
                <c:ptCount val="1"/>
                <c:pt idx="0">
                  <c:v>Brasil - Pretos e pardos</c:v>
                </c:pt>
              </c:strCache>
            </c:strRef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Aux_graf!$H$1:$Y$1</c:f>
              <c:numCache>
                <c:formatCode>General</c:formatCode>
                <c:ptCount val="18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</c:numCache>
            </c:numRef>
          </c:xVal>
          <c:yVal>
            <c:numRef>
              <c:f>Aux_graf!$H$5:$Y$5</c:f>
              <c:numCache>
                <c:formatCode>0.0</c:formatCode>
                <c:ptCount val="18"/>
                <c:pt idx="0">
                  <c:v>0.11150006021470465</c:v>
                </c:pt>
                <c:pt idx="1">
                  <c:v>0.14052302459684993</c:v>
                </c:pt>
                <c:pt idx="2">
                  <c:v>0.17000992431627837</c:v>
                </c:pt>
                <c:pt idx="3">
                  <c:v>0.20935043762554856</c:v>
                </c:pt>
                <c:pt idx="4">
                  <c:v>0.15286326326860913</c:v>
                </c:pt>
                <c:pt idx="5">
                  <c:v>0.1811667597705125</c:v>
                </c:pt>
                <c:pt idx="6">
                  <c:v>0.17698785426438554</c:v>
                </c:pt>
                <c:pt idx="7">
                  <c:v>0.18550012864157894</c:v>
                </c:pt>
                <c:pt idx="8">
                  <c:v>0.19869799117070722</c:v>
                </c:pt>
                <c:pt idx="9">
                  <c:v>0.20601372126626818</c:v>
                </c:pt>
                <c:pt idx="10">
                  <c:v>0.26238982676033423</c:v>
                </c:pt>
                <c:pt idx="11">
                  <c:v>0.22670857815621681</c:v>
                </c:pt>
                <c:pt idx="12">
                  <c:v>0.29171255621445158</c:v>
                </c:pt>
                <c:pt idx="13">
                  <c:v>0.29744239040278586</c:v>
                </c:pt>
                <c:pt idx="14">
                  <c:v>0.30728508097905116</c:v>
                </c:pt>
                <c:pt idx="15">
                  <c:v>0.38972166108153106</c:v>
                </c:pt>
                <c:pt idx="16">
                  <c:v>0.5903289913919082</c:v>
                </c:pt>
                <c:pt idx="17">
                  <c:v>0.50669741987679917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019904"/>
        <c:axId val="230012848"/>
      </c:scatterChart>
      <c:valAx>
        <c:axId val="230019904"/>
        <c:scaling>
          <c:orientation val="minMax"/>
          <c:max val="2012"/>
          <c:min val="200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0012848"/>
        <c:crosses val="autoZero"/>
        <c:crossBetween val="midCat"/>
        <c:majorUnit val="1"/>
      </c:valAx>
      <c:valAx>
        <c:axId val="230012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00199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5.6829475262960498E-2"/>
          <c:y val="2.3032550890679298E-3"/>
          <c:w val="0.89980320880942499"/>
          <c:h val="0.133641194932579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56264485593234E-2"/>
          <c:y val="1.5980581737164528E-2"/>
          <c:w val="0.90533540084594988"/>
          <c:h val="0.66722860372872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High-performers in math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cat>
            <c:strRef>
              <c:f>Sheet1!$A$2:$A$66</c:f>
              <c:strCache>
                <c:ptCount val="37"/>
                <c:pt idx="0">
                  <c:v>Singapore</c:v>
                </c:pt>
                <c:pt idx="1">
                  <c:v>Chinese Taipei</c:v>
                </c:pt>
                <c:pt idx="2">
                  <c:v>Hong Kong-China</c:v>
                </c:pt>
                <c:pt idx="3">
                  <c:v>Korea</c:v>
                </c:pt>
                <c:pt idx="4">
                  <c:v>Japan</c:v>
                </c:pt>
                <c:pt idx="5">
                  <c:v>Switzerland</c:v>
                </c:pt>
                <c:pt idx="6">
                  <c:v>Belgium</c:v>
                </c:pt>
                <c:pt idx="7">
                  <c:v>Netherlands</c:v>
                </c:pt>
                <c:pt idx="8">
                  <c:v>Germany</c:v>
                </c:pt>
                <c:pt idx="9">
                  <c:v>Poland</c:v>
                </c:pt>
                <c:pt idx="10">
                  <c:v>Canada</c:v>
                </c:pt>
                <c:pt idx="11">
                  <c:v>Finland</c:v>
                </c:pt>
                <c:pt idx="12">
                  <c:v>New Zealand</c:v>
                </c:pt>
                <c:pt idx="13">
                  <c:v>Australia</c:v>
                </c:pt>
                <c:pt idx="14">
                  <c:v>Austria</c:v>
                </c:pt>
                <c:pt idx="15">
                  <c:v>France</c:v>
                </c:pt>
                <c:pt idx="16">
                  <c:v>Czech Republic</c:v>
                </c:pt>
                <c:pt idx="17">
                  <c:v>OECD average</c:v>
                </c:pt>
                <c:pt idx="18">
                  <c:v>United Kingdom</c:v>
                </c:pt>
                <c:pt idx="19">
                  <c:v>Luxembourg</c:v>
                </c:pt>
                <c:pt idx="20">
                  <c:v>Iceland</c:v>
                </c:pt>
                <c:pt idx="21">
                  <c:v>Slovak Republic</c:v>
                </c:pt>
                <c:pt idx="22">
                  <c:v>Ireland</c:v>
                </c:pt>
                <c:pt idx="23">
                  <c:v>Portugal</c:v>
                </c:pt>
                <c:pt idx="24">
                  <c:v>Denmark</c:v>
                </c:pt>
                <c:pt idx="25">
                  <c:v>Italy</c:v>
                </c:pt>
                <c:pt idx="26">
                  <c:v>Norway</c:v>
                </c:pt>
                <c:pt idx="27">
                  <c:v>Israel</c:v>
                </c:pt>
                <c:pt idx="28">
                  <c:v>Hungary</c:v>
                </c:pt>
                <c:pt idx="29">
                  <c:v>United States</c:v>
                </c:pt>
                <c:pt idx="30">
                  <c:v>Sweden</c:v>
                </c:pt>
                <c:pt idx="31">
                  <c:v>Spain</c:v>
                </c:pt>
                <c:pt idx="32">
                  <c:v>Russian Federation</c:v>
                </c:pt>
                <c:pt idx="33">
                  <c:v>Greece</c:v>
                </c:pt>
                <c:pt idx="34">
                  <c:v>Chile</c:v>
                </c:pt>
                <c:pt idx="35">
                  <c:v>Brazil</c:v>
                </c:pt>
                <c:pt idx="36">
                  <c:v>Mexico</c:v>
                </c:pt>
              </c:strCache>
            </c:strRef>
          </c:cat>
          <c:val>
            <c:numRef>
              <c:f>Sheet1!$C$2:$C$66</c:f>
              <c:numCache>
                <c:formatCode>0.0</c:formatCode>
                <c:ptCount val="37"/>
                <c:pt idx="0">
                  <c:v>40.039308832137579</c:v>
                </c:pt>
                <c:pt idx="1">
                  <c:v>37.200503859965366</c:v>
                </c:pt>
                <c:pt idx="2">
                  <c:v>33.705707964845232</c:v>
                </c:pt>
                <c:pt idx="3">
                  <c:v>30.901403622263235</c:v>
                </c:pt>
                <c:pt idx="4">
                  <c:v>23.670609808348239</c:v>
                </c:pt>
                <c:pt idx="5">
                  <c:v>21.368188865668927</c:v>
                </c:pt>
                <c:pt idx="6">
                  <c:v>19.423393666644309</c:v>
                </c:pt>
                <c:pt idx="7">
                  <c:v>19.250787755675525</c:v>
                </c:pt>
                <c:pt idx="8">
                  <c:v>17.45552428603315</c:v>
                </c:pt>
                <c:pt idx="9">
                  <c:v>16.735596198914259</c:v>
                </c:pt>
                <c:pt idx="10">
                  <c:v>16.397070316246374</c:v>
                </c:pt>
                <c:pt idx="11">
                  <c:v>15.252105922259078</c:v>
                </c:pt>
                <c:pt idx="12">
                  <c:v>15.000811266909171</c:v>
                </c:pt>
                <c:pt idx="13">
                  <c:v>14.809721892434421</c:v>
                </c:pt>
                <c:pt idx="14">
                  <c:v>14.288272463513866</c:v>
                </c:pt>
                <c:pt idx="15">
                  <c:v>12.891395525354104</c:v>
                </c:pt>
                <c:pt idx="16">
                  <c:v>12.876922229900213</c:v>
                </c:pt>
                <c:pt idx="17">
                  <c:v>12.640928903390197</c:v>
                </c:pt>
                <c:pt idx="18">
                  <c:v>11.831160735732983</c:v>
                </c:pt>
                <c:pt idx="19">
                  <c:v>11.230688079056046</c:v>
                </c:pt>
                <c:pt idx="20">
                  <c:v>11.151811584520612</c:v>
                </c:pt>
                <c:pt idx="21">
                  <c:v>10.966643456468759</c:v>
                </c:pt>
                <c:pt idx="22">
                  <c:v>10.653084152301766</c:v>
                </c:pt>
                <c:pt idx="23">
                  <c:v>10.633824015842197</c:v>
                </c:pt>
                <c:pt idx="24">
                  <c:v>9.9730920830923679</c:v>
                </c:pt>
                <c:pt idx="25">
                  <c:v>9.9231588417953152</c:v>
                </c:pt>
                <c:pt idx="26">
                  <c:v>9.3994873509870374</c:v>
                </c:pt>
                <c:pt idx="27">
                  <c:v>9.3671156737423935</c:v>
                </c:pt>
                <c:pt idx="28">
                  <c:v>9.2641767217079369</c:v>
                </c:pt>
                <c:pt idx="29">
                  <c:v>8.7717019602125994</c:v>
                </c:pt>
                <c:pt idx="30">
                  <c:v>8.0109189523740554</c:v>
                </c:pt>
                <c:pt idx="31">
                  <c:v>8.000538090006506</c:v>
                </c:pt>
                <c:pt idx="32">
                  <c:v>7.7902129629169963</c:v>
                </c:pt>
                <c:pt idx="33">
                  <c:v>3.902226982366225</c:v>
                </c:pt>
                <c:pt idx="34">
                  <c:v>1.5808539130734858</c:v>
                </c:pt>
                <c:pt idx="35">
                  <c:v>0.75311358263583217</c:v>
                </c:pt>
                <c:pt idx="36">
                  <c:v>0.62755480917046047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007752"/>
        <c:axId val="230006968"/>
      </c:barChart>
      <c:catAx>
        <c:axId val="23000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crossAx val="230006968"/>
        <c:crossesAt val="0"/>
        <c:auto val="1"/>
        <c:lblAlgn val="ctr"/>
        <c:lblOffset val="100"/>
        <c:tickLblSkip val="1"/>
        <c:noMultiLvlLbl val="0"/>
      </c:catAx>
      <c:valAx>
        <c:axId val="23000696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%</a:t>
                </a:r>
              </a:p>
            </c:rich>
          </c:tx>
          <c:layout>
            <c:manualLayout>
              <c:xMode val="edge"/>
              <c:yMode val="edge"/>
              <c:x val="3.8774063732946603E-3"/>
              <c:y val="2.3400365424862943E-2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>
            <a:noFill/>
          </a:ln>
        </c:spPr>
        <c:crossAx val="2300077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+mn-lt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0.96375</cdr:y>
    </cdr:from>
    <cdr:to>
      <cdr:x>1</cdr:x>
      <cdr:y>1</cdr:y>
    </cdr:to>
    <cdr:sp macro="" textlink="">
      <cdr:nvSpPr>
        <cdr:cNvPr id="92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15236"/>
          <a:ext cx="6334125" cy="139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0" rIns="0" bIns="2286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9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Fonte: Estimativas produzidas pelo IETS com base na Pesquisa Nacional por Amostra de Domicílios (PNAD), exceto área rural da região Norte.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25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6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0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l="34074" t="2319" r="29938" b="3724"/>
          <a:stretch/>
        </p:blipFill>
        <p:spPr>
          <a:xfrm>
            <a:off x="8681884" y="1"/>
            <a:ext cx="3510116" cy="68732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9691545" y="1606882"/>
            <a:ext cx="149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Luciano</a:t>
            </a:r>
            <a:r>
              <a:rPr lang="pt-BR" sz="1600" b="1" baseline="0" dirty="0" smtClean="0"/>
              <a:t> Sathler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6124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0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95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84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40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1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7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89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3235-CF14-4D2F-B723-D8BAB7C108A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1979-4787-4A1E-AC0F-24096B94C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4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4074" t="2319" r="29938" b="3724"/>
          <a:stretch/>
        </p:blipFill>
        <p:spPr>
          <a:xfrm>
            <a:off x="8681884" y="1"/>
            <a:ext cx="3510116" cy="68732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620465"/>
            <a:ext cx="8681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0" dirty="0" smtClean="0">
                <a:solidFill>
                  <a:schemeClr val="bg1"/>
                </a:solidFill>
                <a:effectLst/>
              </a:rPr>
              <a:t>Senado Federal</a:t>
            </a:r>
          </a:p>
          <a:p>
            <a:pPr algn="ctr"/>
            <a:r>
              <a:rPr lang="pt-BR" sz="2800" b="1" i="0" dirty="0" smtClean="0">
                <a:solidFill>
                  <a:schemeClr val="bg1"/>
                </a:solidFill>
                <a:effectLst/>
              </a:rPr>
              <a:t>Comissão de Educação Cultura e Esporte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Audiência Pública</a:t>
            </a:r>
          </a:p>
          <a:p>
            <a:pPr algn="ctr">
              <a:lnSpc>
                <a:spcPct val="150000"/>
              </a:lnSpc>
            </a:pPr>
            <a:endParaRPr lang="pt-BR" sz="3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</a:rPr>
              <a:t>Marco </a:t>
            </a:r>
            <a:r>
              <a:rPr lang="pt-BR" sz="3600" b="1" dirty="0">
                <a:solidFill>
                  <a:schemeClr val="bg1"/>
                </a:solidFill>
              </a:rPr>
              <a:t>Regulatório da Educação a </a:t>
            </a:r>
            <a:r>
              <a:rPr lang="pt-BR" sz="3600" b="1" dirty="0" smtClean="0">
                <a:solidFill>
                  <a:schemeClr val="bg1"/>
                </a:solidFill>
              </a:rPr>
              <a:t>Distância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Prof. Dr. Luciano Sathler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Associação Brasileira de Educação a Distância</a:t>
            </a:r>
          </a:p>
          <a:p>
            <a:pPr algn="ctr">
              <a:lnSpc>
                <a:spcPct val="150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15/10/2015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978306"/>
              </p:ext>
            </p:extLst>
          </p:nvPr>
        </p:nvGraphicFramePr>
        <p:xfrm>
          <a:off x="0" y="528923"/>
          <a:ext cx="859854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1"/>
          <p:cNvSpPr/>
          <p:nvPr/>
        </p:nvSpPr>
        <p:spPr>
          <a:xfrm>
            <a:off x="4301461" y="684691"/>
            <a:ext cx="155741" cy="5497745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7983940" y="4585648"/>
            <a:ext cx="409432" cy="87345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Line Callout 1 (Accent Bar) 10"/>
          <p:cNvSpPr/>
          <p:nvPr/>
        </p:nvSpPr>
        <p:spPr>
          <a:xfrm>
            <a:off x="4932041" y="1511560"/>
            <a:ext cx="3556866" cy="1701416"/>
          </a:xfrm>
          <a:prstGeom prst="accentCallout1">
            <a:avLst>
              <a:gd name="adj1" fmla="val 65293"/>
              <a:gd name="adj2" fmla="val -4721"/>
              <a:gd name="adj3" fmla="val 29129"/>
              <a:gd name="adj4" fmla="val -8128"/>
            </a:avLst>
          </a:prstGeom>
          <a:solidFill>
            <a:srgbClr val="278D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sz="2000" b="1" dirty="0" err="1" smtClean="0">
                <a:latin typeface="Calibri" panose="020F0502020204030204" pitchFamily="34" charset="0"/>
              </a:rPr>
              <a:t>Desenvolver</a:t>
            </a:r>
            <a:r>
              <a:rPr lang="en-US" sz="2000" b="1" dirty="0" smtClean="0">
                <a:latin typeface="Calibri" panose="020F0502020204030204" pitchFamily="34" charset="0"/>
              </a:rPr>
              <a:t> e </a:t>
            </a:r>
            <a:r>
              <a:rPr lang="en-US" sz="2000" b="1" dirty="0" err="1" smtClean="0">
                <a:latin typeface="Calibri" panose="020F0502020204030204" pitchFamily="34" charset="0"/>
              </a:rPr>
              <a:t>trabalhar</a:t>
            </a:r>
            <a:r>
              <a:rPr lang="en-US" sz="2000" b="1" dirty="0" smtClean="0">
                <a:latin typeface="Calibri" panose="020F0502020204030204" pitchFamily="34" charset="0"/>
              </a:rPr>
              <a:t> com </a:t>
            </a:r>
            <a:r>
              <a:rPr lang="en-US" sz="2000" b="1" dirty="0" err="1" smtClean="0">
                <a:latin typeface="Calibri" panose="020F0502020204030204" pitchFamily="34" charset="0"/>
              </a:rPr>
              <a:t>modelos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matemáticos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para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situações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complexas</a:t>
            </a:r>
            <a:r>
              <a:rPr lang="en-US" sz="2000" b="1" dirty="0" smtClean="0">
                <a:latin typeface="Calibri" panose="020F0502020204030204" pitchFamily="34" charset="0"/>
              </a:rPr>
              <a:t>, </a:t>
            </a:r>
            <a:r>
              <a:rPr lang="en-US" sz="2000" b="1" dirty="0" err="1" smtClean="0">
                <a:latin typeface="Calibri" panose="020F0502020204030204" pitchFamily="34" charset="0"/>
              </a:rPr>
              <a:t>usar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pensamento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crítico</a:t>
            </a:r>
            <a:r>
              <a:rPr lang="en-US" sz="2000" b="1" dirty="0" smtClean="0">
                <a:latin typeface="Calibri" panose="020F0502020204030204" pitchFamily="34" charset="0"/>
              </a:rPr>
              <a:t> e </a:t>
            </a:r>
            <a:r>
              <a:rPr lang="en-US" sz="2000" b="1" dirty="0" err="1" smtClean="0">
                <a:latin typeface="Calibri" panose="020F0502020204030204" pitchFamily="34" charset="0"/>
              </a:rPr>
              <a:t>habilidades</a:t>
            </a:r>
            <a:r>
              <a:rPr lang="en-US" sz="2000" b="1" dirty="0" smtClean="0">
                <a:latin typeface="Calibri" panose="020F0502020204030204" pitchFamily="34" charset="0"/>
              </a:rPr>
              <a:t> de </a:t>
            </a:r>
            <a:r>
              <a:rPr lang="en-US" sz="2000" b="1" dirty="0" err="1" smtClean="0">
                <a:latin typeface="Calibri" panose="020F0502020204030204" pitchFamily="34" charset="0"/>
              </a:rPr>
              <a:t>raciocício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lógico</a:t>
            </a:r>
            <a:r>
              <a:rPr lang="en-US" sz="2000" b="1" dirty="0" smtClean="0">
                <a:latin typeface="Calibri" panose="020F0502020204030204" pitchFamily="34" charset="0"/>
              </a:rPr>
              <a:t>.  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85282" y="161471"/>
            <a:ext cx="4988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Equidade e Qualidade, o desafio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1824" y="6491728"/>
            <a:ext cx="782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Fonte: OECD, </a:t>
            </a:r>
            <a:r>
              <a:rPr lang="fr-FR" sz="1400" b="1" dirty="0">
                <a:solidFill>
                  <a:schemeClr val="bg1"/>
                </a:solidFill>
                <a:cs typeface="Helvetica" pitchFamily="34" charset="0"/>
              </a:rPr>
              <a:t>Education </a:t>
            </a:r>
            <a:r>
              <a:rPr lang="fr-FR" sz="1400" b="1" dirty="0" smtClean="0">
                <a:solidFill>
                  <a:schemeClr val="bg1"/>
                </a:solidFill>
                <a:cs typeface="Helvetica" pitchFamily="34" charset="0"/>
              </a:rPr>
              <a:t>International Unite </a:t>
            </a:r>
            <a:r>
              <a:rPr lang="fr-FR" sz="1400" b="1" dirty="0">
                <a:solidFill>
                  <a:schemeClr val="bg1"/>
                </a:solidFill>
                <a:cs typeface="Helvetica" pitchFamily="34" charset="0"/>
              </a:rPr>
              <a:t>for Quality Education </a:t>
            </a:r>
            <a:r>
              <a:rPr lang="fr-FR" sz="1400" b="1" dirty="0" smtClean="0">
                <a:solidFill>
                  <a:schemeClr val="bg1"/>
                </a:solidFill>
                <a:cs typeface="Helvetica" pitchFamily="34" charset="0"/>
              </a:rPr>
              <a:t>Conference, 2014</a:t>
            </a:r>
            <a:endParaRPr lang="fr-FR" sz="1400" b="1" dirty="0">
              <a:solidFill>
                <a:schemeClr val="bg1"/>
              </a:solidFill>
              <a:cs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  <a:endParaRPr kumimoji="0" lang="pt-BR" sz="1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55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6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El"/>
        </p:bldSub>
      </p:bldGraphic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18" y="-4298"/>
            <a:ext cx="7624482" cy="686229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227373" y="2670627"/>
            <a:ext cx="5529946" cy="6676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27373" y="2715651"/>
            <a:ext cx="599638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cinco urgências educacionais</a:t>
            </a:r>
          </a:p>
          <a:p>
            <a:endParaRPr lang="pt-B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Ampliação do acesso</a:t>
            </a:r>
          </a:p>
          <a:p>
            <a:pPr marL="514350" indent="-514350">
              <a:buAutoNum type="arabicPeriod"/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Melhor qualificação da oferta</a:t>
            </a:r>
          </a:p>
          <a:p>
            <a:pPr marL="514350" indent="-514350">
              <a:buAutoNum type="arabicPeriod"/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Mudanças no perfil dos estudantes</a:t>
            </a:r>
          </a:p>
          <a:p>
            <a:pPr marL="514350" indent="-514350">
              <a:buAutoNum type="arabicPeriod"/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Mudanças no perfil dos professores</a:t>
            </a:r>
          </a:p>
          <a:p>
            <a:pPr marL="514350" indent="-514350">
              <a:buAutoNum type="arabicPeriod"/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Demanda por novos saberes</a:t>
            </a:r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0991368" y="5485092"/>
            <a:ext cx="1325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Luciano Sathler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2831" y="2075312"/>
            <a:ext cx="4053384" cy="3232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legislação referente ao FIES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4285399" y="2354237"/>
            <a:ext cx="4203508" cy="2674961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Os alunos de cursos EAD poderem se candidatar ao FIES em igualdade de condições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86602" y="2483893"/>
            <a:ext cx="3398293" cy="16786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Decreto 5.622, de 19/12/2005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3794078" y="1518313"/>
            <a:ext cx="4585647" cy="360983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600" b="1" dirty="0" smtClean="0">
              <a:solidFill>
                <a:schemeClr val="tx1"/>
              </a:solidFill>
            </a:endParaRPr>
          </a:p>
          <a:p>
            <a:r>
              <a:rPr lang="pt-BR" sz="3600" b="1" dirty="0" smtClean="0">
                <a:solidFill>
                  <a:schemeClr val="tx1"/>
                </a:solidFill>
              </a:rPr>
              <a:t>Educação  </a:t>
            </a:r>
            <a:r>
              <a:rPr lang="pt-BR" sz="3600" b="1" dirty="0">
                <a:solidFill>
                  <a:schemeClr val="tx1"/>
                </a:solidFill>
              </a:rPr>
              <a:t>a Distância não é </a:t>
            </a:r>
            <a:r>
              <a:rPr lang="pt-BR" sz="3600" b="1" dirty="0" smtClean="0">
                <a:solidFill>
                  <a:schemeClr val="tx1"/>
                </a:solidFill>
              </a:rPr>
              <a:t>modalidade</a:t>
            </a:r>
            <a:endParaRPr lang="pt-BR" sz="3600" b="1" dirty="0">
              <a:solidFill>
                <a:schemeClr val="tx1"/>
              </a:solidFill>
            </a:endParaRPr>
          </a:p>
          <a:p>
            <a:endParaRPr lang="pt-BR" sz="3600" b="1" dirty="0" smtClean="0">
              <a:solidFill>
                <a:schemeClr val="tx1"/>
              </a:solidFill>
            </a:endParaRPr>
          </a:p>
          <a:p>
            <a:r>
              <a:rPr lang="pt-BR" sz="3600" b="1" dirty="0" smtClean="0">
                <a:solidFill>
                  <a:schemeClr val="tx1"/>
                </a:solidFill>
              </a:rPr>
              <a:t>É </a:t>
            </a:r>
            <a:r>
              <a:rPr lang="pt-BR" sz="3600" b="1" dirty="0">
                <a:solidFill>
                  <a:schemeClr val="tx1"/>
                </a:solidFill>
              </a:rPr>
              <a:t>apenas </a:t>
            </a:r>
            <a:r>
              <a:rPr lang="pt-BR" sz="3600" b="1" dirty="0" smtClean="0">
                <a:solidFill>
                  <a:schemeClr val="tx1"/>
                </a:solidFill>
              </a:rPr>
              <a:t>EDUCAÇÃO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86601" y="2988860"/>
            <a:ext cx="3398293" cy="16786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Decreto 5.622, de 19/12/2005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3794075" y="1434720"/>
            <a:ext cx="4585647" cy="478695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Extinguir o conceito de abrangência geográfica.</a:t>
            </a:r>
            <a:endParaRPr lang="pt-BR" sz="3200" b="1" dirty="0">
              <a:solidFill>
                <a:schemeClr val="tx1"/>
              </a:solidFill>
            </a:endParaRPr>
          </a:p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As atividades presenciais obrigatórias serem nos locais indicados previamente aos alunos, conforme projeto pedagógico do curso.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86601" y="2852383"/>
            <a:ext cx="3398293" cy="16786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Decreto 5.622, de 19/12/2005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3794076" y="1298243"/>
            <a:ext cx="4585647" cy="478695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Os polos de apoio presencial e cursos EAD poderem ser criados e reconhecidos conforme o nível de autonomia das instituições de Educação Superior: Faculdades, Centros Universitários ou Universidades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2831" y="2075312"/>
            <a:ext cx="4053384" cy="3232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Instrumento de Avaliação de Cursos de Graduação INEP/MEC e a Portaria MEC n</a:t>
            </a:r>
            <a:r>
              <a:rPr lang="pt-BR" alt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º 40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4285399" y="1934568"/>
            <a:ext cx="4203508" cy="35143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Os polos de apoio presencial terem sua infraestrutura e funcionamento ditados pelo projeto pedagógico institucional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2831" y="2075312"/>
            <a:ext cx="4053384" cy="3232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Instrumento de Avaliação de Cursos de Graduação INEP/MEC e a Portaria MEC n</a:t>
            </a:r>
            <a:r>
              <a:rPr lang="pt-BR" alt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º 40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4285399" y="1934568"/>
            <a:ext cx="4203508" cy="35143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As atividades práticas realizadas nos polos de apoio presencial poderem incluir simulações e realidade aumentada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2831" y="2075312"/>
            <a:ext cx="4053384" cy="3232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Instrumento de Avaliação de Cursos de Graduação INEP/MEC e a Portaria MEC n</a:t>
            </a:r>
            <a:r>
              <a:rPr lang="pt-BR" alt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º 40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4285399" y="2354237"/>
            <a:ext cx="4203508" cy="2674961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As bibliotecas poderem ser exclusivamente digitais nos polos de apoio presencial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revisar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2831" y="2075312"/>
            <a:ext cx="4053384" cy="3232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Classificação Brasileira de Ocupações - CBO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4285399" y="2354237"/>
            <a:ext cx="4203508" cy="2674961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r>
              <a:rPr lang="pt-BR" sz="3200" b="1" dirty="0" smtClean="0">
                <a:solidFill>
                  <a:schemeClr val="tx1"/>
                </a:solidFill>
              </a:rPr>
              <a:t>Para definir a função de tutor a distância e tutor presencial, evitar precarização do trabalho docente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pic>
        <p:nvPicPr>
          <p:cNvPr id="1030" name="Picture 6" descr="http://www.abed.net.br/_libs/imgs/final/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9" y="1274445"/>
            <a:ext cx="6858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1"/>
            <a:ext cx="868188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É urgente regulamentar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2831" y="2075312"/>
            <a:ext cx="4053384" cy="3232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A Lei </a:t>
            </a:r>
            <a:r>
              <a:rPr lang="pt-BR" sz="2400" b="1" dirty="0">
                <a:solidFill>
                  <a:schemeClr val="tx1"/>
                </a:solidFill>
              </a:rPr>
              <a:t>n</a:t>
            </a: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º. 9.394, de 20 de dezembro de </a:t>
            </a:r>
            <a:r>
              <a:rPr lang="pt-BR" alt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1996, Art. 80, </a:t>
            </a:r>
            <a:r>
              <a:rPr lang="pt-BR" sz="2400" b="1" dirty="0" smtClean="0">
                <a:solidFill>
                  <a:schemeClr val="tx1"/>
                </a:solidFill>
              </a:rPr>
              <a:t>§ </a:t>
            </a:r>
            <a:r>
              <a:rPr lang="pt-BR" sz="2400" b="1" dirty="0">
                <a:solidFill>
                  <a:schemeClr val="tx1"/>
                </a:solidFill>
              </a:rPr>
              <a:t>4</a:t>
            </a: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º</a:t>
            </a:r>
          </a:p>
        </p:txBody>
      </p:sp>
      <p:sp>
        <p:nvSpPr>
          <p:cNvPr id="5" name="Canto dobrado 4"/>
          <p:cNvSpPr/>
          <p:nvPr/>
        </p:nvSpPr>
        <p:spPr>
          <a:xfrm>
            <a:off x="4327295" y="1726441"/>
            <a:ext cx="4203508" cy="393055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  <a:p>
            <a:pPr marL="450850" lvl="0" indent="-45085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BR" alt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II </a:t>
            </a: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- concessão de canais com finalidades exclusivamente educativas;</a:t>
            </a:r>
            <a:endParaRPr lang="pt-BR" altLang="pt-BR" sz="2400" b="1" dirty="0">
              <a:solidFill>
                <a:schemeClr val="tx1"/>
              </a:solidFill>
            </a:endParaRPr>
          </a:p>
          <a:p>
            <a:pPr marL="531813" lvl="0" indent="-531813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III - reserva de tempo mínimo, sem ônus para o Poder Público, pelos concessionários de canais comerciais.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5886" y="5872176"/>
            <a:ext cx="785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Foto da Bandeira do Brasil no plenário do Senado disponível em &lt;https://goo.gl/Cv1M5k&gt; 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7" y="969750"/>
            <a:ext cx="68580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125" y="515372"/>
            <a:ext cx="83133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Lei 13.005, de 25 de junho de 2014 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Plano Nacional de Educação - PNE</a:t>
            </a:r>
          </a:p>
          <a:p>
            <a:pPr algn="just"/>
            <a:endParaRPr lang="pt-BR" sz="32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Meta 12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Elevar </a:t>
            </a:r>
            <a:r>
              <a:rPr lang="pt-BR" sz="3200" b="1" dirty="0">
                <a:solidFill>
                  <a:schemeClr val="bg1"/>
                </a:solidFill>
              </a:rPr>
              <a:t>a taxa bruta de matrícula na educação superior para 50% (cinquenta por cento) e a taxa líquida para 33% (trinta e três por cento) da população de 18 (dezoito) a 24 (vinte e quatro) anos, assegurada a qualidade da oferta e expansão para, pelo menos, 40% (quarenta por cento) das novas matrículas, no segmento público. </a:t>
            </a:r>
          </a:p>
        </p:txBody>
      </p:sp>
    </p:spTree>
    <p:extLst>
      <p:ext uri="{BB962C8B-B14F-4D97-AF65-F5344CB8AC3E}">
        <p14:creationId xmlns:p14="http://schemas.microsoft.com/office/powerpoint/2010/main" val="3290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72274664"/>
              </p:ext>
            </p:extLst>
          </p:nvPr>
        </p:nvGraphicFramePr>
        <p:xfrm>
          <a:off x="136477" y="481881"/>
          <a:ext cx="8545407" cy="590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45659" y="6512201"/>
            <a:ext cx="4449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pt-BR" sz="1200" b="1" dirty="0" smtClean="0">
                <a:solidFill>
                  <a:schemeClr val="bg1"/>
                </a:solidFill>
              </a:rPr>
              <a:t>PNAD / IBGE – Instituto de Estudos de Trabalho e Sociedade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95857748"/>
              </p:ext>
            </p:extLst>
          </p:nvPr>
        </p:nvGraphicFramePr>
        <p:xfrm>
          <a:off x="136477" y="481881"/>
          <a:ext cx="8545407" cy="590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203509" y="3766782"/>
            <a:ext cx="436729" cy="51861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40238" y="4299045"/>
            <a:ext cx="237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Voltando a crescer nos níveis de 2011/2012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5" name="Conector angulado 4"/>
          <p:cNvCxnSpPr>
            <a:stCxn id="2" idx="4"/>
            <a:endCxn id="3" idx="1"/>
          </p:cNvCxnSpPr>
          <p:nvPr/>
        </p:nvCxnSpPr>
        <p:spPr>
          <a:xfrm rot="16200000" flipH="1">
            <a:off x="4270316" y="4436955"/>
            <a:ext cx="521480" cy="218364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8027156" y="1926609"/>
            <a:ext cx="436729" cy="51861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169622" y="1247716"/>
            <a:ext cx="129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Meta PNE</a:t>
            </a:r>
            <a:endParaRPr lang="pt-BR" sz="2000" b="1" dirty="0">
              <a:solidFill>
                <a:srgbClr val="FFFF00"/>
              </a:solidFill>
            </a:endParaRPr>
          </a:p>
        </p:txBody>
      </p:sp>
      <p:cxnSp>
        <p:nvCxnSpPr>
          <p:cNvPr id="11" name="Conector angulado 10"/>
          <p:cNvCxnSpPr/>
          <p:nvPr/>
        </p:nvCxnSpPr>
        <p:spPr>
          <a:xfrm rot="16200000" flipH="1">
            <a:off x="7640173" y="1789442"/>
            <a:ext cx="521480" cy="218364"/>
          </a:xfrm>
          <a:prstGeom prst="bentConnector2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2" grpId="0" animBg="1"/>
      <p:bldP spid="3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6864206"/>
              </p:ext>
            </p:extLst>
          </p:nvPr>
        </p:nvGraphicFramePr>
        <p:xfrm>
          <a:off x="143627" y="638629"/>
          <a:ext cx="8154212" cy="567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66540" y="6313714"/>
            <a:ext cx="377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Fonte: Censo da Educação Superior INEP/MEC.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581559"/>
              </p:ext>
            </p:extLst>
          </p:nvPr>
        </p:nvGraphicFramePr>
        <p:xfrm>
          <a:off x="122830" y="575061"/>
          <a:ext cx="8215952" cy="593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230806" y="4447390"/>
            <a:ext cx="3966313" cy="508895"/>
            <a:chOff x="6670476" y="4864321"/>
            <a:chExt cx="4464496" cy="508895"/>
          </a:xfrm>
        </p:grpSpPr>
        <p:cxnSp>
          <p:nvCxnSpPr>
            <p:cNvPr id="8" name="Conector reto 7"/>
            <p:cNvCxnSpPr/>
            <p:nvPr/>
          </p:nvCxnSpPr>
          <p:spPr>
            <a:xfrm>
              <a:off x="6670476" y="4876800"/>
              <a:ext cx="44644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6670476" y="4864321"/>
              <a:ext cx="0" cy="50889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5457986" y="4476154"/>
            <a:ext cx="134844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&gt; 36,9%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230806" y="1011492"/>
            <a:ext cx="3966313" cy="951687"/>
            <a:chOff x="6670476" y="1268760"/>
            <a:chExt cx="4464496" cy="951687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6670476" y="1268760"/>
              <a:ext cx="446449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670476" y="1268760"/>
              <a:ext cx="0" cy="9516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13"/>
          <p:cNvSpPr/>
          <p:nvPr/>
        </p:nvSpPr>
        <p:spPr>
          <a:xfrm>
            <a:off x="5480096" y="1011492"/>
            <a:ext cx="134844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&gt; 17,4</a:t>
            </a:r>
            <a:r>
              <a:rPr lang="pt-BR" sz="2800" b="1" dirty="0">
                <a:solidFill>
                  <a:srgbClr val="FFFF00"/>
                </a:solidFill>
              </a:rPr>
              <a:t>%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6540" y="6467602"/>
            <a:ext cx="377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Fonte: Censo da Educação Superior INEP/MEC.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37481" y="161471"/>
            <a:ext cx="648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Matrículas Educação Superior 2004 a 2013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047164" y="5716424"/>
            <a:ext cx="655093" cy="3158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392072" y="4756230"/>
            <a:ext cx="237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Decreto 5622/2005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22" name="Conector reto 21"/>
          <p:cNvCxnSpPr>
            <a:stCxn id="19" idx="0"/>
          </p:cNvCxnSpPr>
          <p:nvPr/>
        </p:nvCxnSpPr>
        <p:spPr>
          <a:xfrm flipV="1">
            <a:off x="2374711" y="5140078"/>
            <a:ext cx="204716" cy="5763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5457986" y="5716424"/>
            <a:ext cx="655093" cy="30025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>
            <a:stCxn id="23" idx="0"/>
          </p:cNvCxnSpPr>
          <p:nvPr/>
        </p:nvCxnSpPr>
        <p:spPr>
          <a:xfrm flipV="1">
            <a:off x="5785533" y="5270308"/>
            <a:ext cx="574324" cy="4461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359857" y="5049202"/>
            <a:ext cx="237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Portaria MEC n</a:t>
            </a:r>
            <a:r>
              <a:rPr lang="pt-BR" alt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º</a:t>
            </a:r>
            <a:r>
              <a:rPr lang="pt-BR" sz="1600" b="1" dirty="0" smtClean="0">
                <a:solidFill>
                  <a:schemeClr val="bg1"/>
                </a:solidFill>
              </a:rPr>
              <a:t> 40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Novos Instrumentos de Avaliação INEP/MEC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10" grpId="0"/>
      <p:bldP spid="14" grpId="0"/>
      <p:bldP spid="19" grpId="0" animBg="1"/>
      <p:bldP spid="20" grpId="0"/>
      <p:bldP spid="23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54" y="1"/>
            <a:ext cx="1857375" cy="1647825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25841770"/>
              </p:ext>
            </p:extLst>
          </p:nvPr>
        </p:nvGraphicFramePr>
        <p:xfrm>
          <a:off x="208127" y="939784"/>
          <a:ext cx="8308076" cy="573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37481" y="161471"/>
            <a:ext cx="6643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Matrículas Cursos Formação de Professores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Graduação 2010 a 2013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6687403" y="1446662"/>
            <a:ext cx="614150" cy="1760561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327368" y="186081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33%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6540" y="6594194"/>
            <a:ext cx="377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Fonte: Censo da Educação Superior INEP/MEC.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39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3242"/>
              </p:ext>
            </p:extLst>
          </p:nvPr>
        </p:nvGraphicFramePr>
        <p:xfrm>
          <a:off x="204718" y="924875"/>
          <a:ext cx="8311489" cy="5469215"/>
        </p:xfrm>
        <a:graphic>
          <a:graphicData uri="http://schemas.openxmlformats.org/drawingml/2006/table">
            <a:tbl>
              <a:tblPr/>
              <a:tblGrid>
                <a:gridCol w="257171"/>
                <a:gridCol w="737971"/>
                <a:gridCol w="737971"/>
                <a:gridCol w="737971"/>
                <a:gridCol w="737971"/>
                <a:gridCol w="737971"/>
                <a:gridCol w="737971"/>
                <a:gridCol w="737971"/>
                <a:gridCol w="737971"/>
                <a:gridCol w="737971"/>
                <a:gridCol w="737971"/>
                <a:gridCol w="257171"/>
                <a:gridCol w="417437"/>
              </a:tblGrid>
              <a:tr h="69728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Evolução da porcentagem da população de 25 anos e mais com 17 anos de estudo: 1992 a 2012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4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583918"/>
              </p:ext>
            </p:extLst>
          </p:nvPr>
        </p:nvGraphicFramePr>
        <p:xfrm>
          <a:off x="268785" y="1801291"/>
          <a:ext cx="7797042" cy="459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6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  <a:fontScheme name="Depth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epth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  <a:fontScheme name="Continental_16x9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57000"/>
              <a:satMod val="101000"/>
            </a:schemeClr>
          </a:gs>
          <a:gs pos="50000">
            <a:schemeClr val="phClr">
              <a:lumMod val="137000"/>
              <a:satMod val="103000"/>
            </a:schemeClr>
          </a:gs>
          <a:gs pos="100000">
            <a:schemeClr val="phClr">
              <a:lumMod val="115000"/>
              <a:satMod val="109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18000"/>
            </a:schemeClr>
          </a:gs>
          <a:gs pos="50000">
            <a:schemeClr val="phClr">
              <a:satMod val="89000"/>
              <a:lumMod val="91000"/>
            </a:schemeClr>
          </a:gs>
          <a:gs pos="100000">
            <a:schemeClr val="phClr">
              <a:lumMod val="69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  <a:fontScheme name="Continental_16x9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57000"/>
              <a:satMod val="101000"/>
            </a:schemeClr>
          </a:gs>
          <a:gs pos="50000">
            <a:schemeClr val="phClr">
              <a:lumMod val="137000"/>
              <a:satMod val="103000"/>
            </a:schemeClr>
          </a:gs>
          <a:gs pos="100000">
            <a:schemeClr val="phClr">
              <a:lumMod val="115000"/>
              <a:satMod val="109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18000"/>
            </a:schemeClr>
          </a:gs>
          <a:gs pos="50000">
            <a:schemeClr val="phClr">
              <a:satMod val="89000"/>
              <a:lumMod val="91000"/>
            </a:schemeClr>
          </a:gs>
          <a:gs pos="100000">
            <a:schemeClr val="phClr">
              <a:lumMod val="69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644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Sathler Rosa Guimarães</dc:creator>
  <cp:lastModifiedBy>Isabela Wandalsen Prates</cp:lastModifiedBy>
  <cp:revision>34</cp:revision>
  <dcterms:created xsi:type="dcterms:W3CDTF">2015-10-13T22:46:16Z</dcterms:created>
  <dcterms:modified xsi:type="dcterms:W3CDTF">2015-10-14T14:19:29Z</dcterms:modified>
</cp:coreProperties>
</file>