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6" r:id="rId3"/>
    <p:sldId id="324" r:id="rId4"/>
    <p:sldId id="323" r:id="rId5"/>
    <p:sldId id="361" r:id="rId6"/>
    <p:sldId id="309" r:id="rId7"/>
    <p:sldId id="358" r:id="rId8"/>
    <p:sldId id="359" r:id="rId9"/>
    <p:sldId id="362" r:id="rId10"/>
    <p:sldId id="292" r:id="rId11"/>
    <p:sldId id="357" r:id="rId12"/>
    <p:sldId id="354" r:id="rId13"/>
    <p:sldId id="355" r:id="rId14"/>
    <p:sldId id="356" r:id="rId15"/>
    <p:sldId id="294" r:id="rId16"/>
    <p:sldId id="293" r:id="rId17"/>
    <p:sldId id="311" r:id="rId18"/>
    <p:sldId id="297" r:id="rId19"/>
    <p:sldId id="308" r:id="rId20"/>
    <p:sldId id="306" r:id="rId21"/>
    <p:sldId id="300" r:id="rId22"/>
    <p:sldId id="301" r:id="rId23"/>
    <p:sldId id="307" r:id="rId24"/>
    <p:sldId id="303" r:id="rId25"/>
    <p:sldId id="304" r:id="rId26"/>
    <p:sldId id="312" r:id="rId27"/>
    <p:sldId id="352" r:id="rId28"/>
    <p:sldId id="353" r:id="rId29"/>
    <p:sldId id="274" r:id="rId30"/>
    <p:sldId id="275" r:id="rId31"/>
    <p:sldId id="313" r:id="rId32"/>
    <p:sldId id="317" r:id="rId33"/>
    <p:sldId id="360" r:id="rId34"/>
    <p:sldId id="272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íza Luciana Yuki Fugishita Sorrentino" initials="JLYFS" lastIdx="1" clrIdx="0">
    <p:extLst>
      <p:ext uri="{19B8F6BF-5375-455C-9EA6-DF929625EA0E}">
        <p15:presenceInfo xmlns:p15="http://schemas.microsoft.com/office/powerpoint/2012/main" userId="S-1-5-21-4274485286-545896326-3566609872-8230" providerId="AD"/>
      </p:ext>
    </p:extLst>
  </p:cmAuthor>
  <p:cmAuthor id="2" name="Marina Cavalcanti Gontijo - NUPEMEC" initials="MCG-N" lastIdx="1" clrIdx="1">
    <p:extLst>
      <p:ext uri="{19B8F6BF-5375-455C-9EA6-DF929625EA0E}">
        <p15:presenceInfo xmlns:p15="http://schemas.microsoft.com/office/powerpoint/2012/main" userId="S-1-5-21-4274485286-545896326-3566609872-6186" providerId="AD"/>
      </p:ext>
    </p:extLst>
  </p:cmAuthor>
  <p:cmAuthor id="3" name="Amanda Paula Rego do Nascimento - NUPECON" initials="APRdN-N" lastIdx="4" clrIdx="2">
    <p:extLst>
      <p:ext uri="{19B8F6BF-5375-455C-9EA6-DF929625EA0E}">
        <p15:presenceInfo xmlns:p15="http://schemas.microsoft.com/office/powerpoint/2012/main" userId="S-1-5-21-4274485286-545896326-3566609872-1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9BD"/>
    <a:srgbClr val="8C3FC5"/>
    <a:srgbClr val="4976C7"/>
    <a:srgbClr val="A50000"/>
    <a:srgbClr val="A20000"/>
    <a:srgbClr val="5195D3"/>
    <a:srgbClr val="317CC1"/>
    <a:srgbClr val="4FB4FF"/>
    <a:srgbClr val="05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METODOS%20QUANTITATIVOS\CONSUMIDOR.GOV\C&#243;pia%20de%20METODOS%20QUANTITATIVOS%20Lucia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&#225;rios\t316516\Desktop\Atividade%20do%20CEJUSCs%20comparado%20a%20dos%20JUIZADO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&#225;rios\t316516\Desktop\Atividade%20do%20CEJUSCs%20comparado%20a%20dos%20JUIZADO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Distribuição x Acordos nos CEJUSCs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0080594421517021E-2"/>
          <c:y val="0.10017179486042645"/>
          <c:w val="0.8585441258781541"/>
          <c:h val="0.72964765962695477"/>
        </c:manualLayout>
      </c:layout>
      <c:lineChart>
        <c:grouping val="standard"/>
        <c:varyColors val="0"/>
        <c:ser>
          <c:idx val="0"/>
          <c:order val="0"/>
          <c:tx>
            <c:strRef>
              <c:f>'[Cópia de METODOS QUANTITATIVOS Luciana.xlsx]Plan2'!$A$2</c:f>
              <c:strCache>
                <c:ptCount val="1"/>
                <c:pt idx="0">
                  <c:v>Casos Novos - 1º Grau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'[Cópia de METODOS QUANTITATIVOS Luciana.xlsx]Plan2'!$B$1:$R$1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'[Cópia de METODOS QUANTITATIVOS Luciana.xlsx]Plan2'!$B$2:$R$2</c:f>
              <c:numCache>
                <c:formatCode>General</c:formatCode>
                <c:ptCount val="17"/>
                <c:pt idx="0">
                  <c:v>118033</c:v>
                </c:pt>
                <c:pt idx="1">
                  <c:v>136595</c:v>
                </c:pt>
                <c:pt idx="2">
                  <c:v>139061</c:v>
                </c:pt>
                <c:pt idx="3">
                  <c:v>156660</c:v>
                </c:pt>
                <c:pt idx="4">
                  <c:v>168220</c:v>
                </c:pt>
                <c:pt idx="5">
                  <c:v>197652</c:v>
                </c:pt>
                <c:pt idx="6">
                  <c:v>189600</c:v>
                </c:pt>
                <c:pt idx="7">
                  <c:v>247608</c:v>
                </c:pt>
                <c:pt idx="8">
                  <c:v>243075</c:v>
                </c:pt>
                <c:pt idx="9">
                  <c:v>273308</c:v>
                </c:pt>
                <c:pt idx="10">
                  <c:v>258235</c:v>
                </c:pt>
                <c:pt idx="11">
                  <c:v>214106</c:v>
                </c:pt>
                <c:pt idx="12">
                  <c:v>207692</c:v>
                </c:pt>
                <c:pt idx="13">
                  <c:v>209352</c:v>
                </c:pt>
                <c:pt idx="14">
                  <c:v>229517</c:v>
                </c:pt>
                <c:pt idx="15">
                  <c:v>211534</c:v>
                </c:pt>
                <c:pt idx="16">
                  <c:v>207508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58136"/>
        <c:axId val="149193216"/>
      </c:lineChart>
      <c:lineChart>
        <c:grouping val="standard"/>
        <c:varyColors val="0"/>
        <c:ser>
          <c:idx val="1"/>
          <c:order val="1"/>
          <c:tx>
            <c:strRef>
              <c:f>'[Cópia de METODOS QUANTITATIVOS Luciana.xlsx]Plan2'!$A$3</c:f>
              <c:strCache>
                <c:ptCount val="1"/>
                <c:pt idx="0">
                  <c:v>Acordos homologados nos CEJUSCs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'[Cópia de METODOS QUANTITATIVOS Luciana.xlsx]Plan2'!$B$1:$R$1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'[Cópia de METODOS QUANTITATIVOS Luciana.xlsx]Plan2'!$B$3:$R$3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2960</c:v>
                </c:pt>
                <c:pt idx="11">
                  <c:v>4859</c:v>
                </c:pt>
                <c:pt idx="12">
                  <c:v>4633</c:v>
                </c:pt>
                <c:pt idx="13">
                  <c:v>4899</c:v>
                </c:pt>
                <c:pt idx="14">
                  <c:v>4724</c:v>
                </c:pt>
                <c:pt idx="15">
                  <c:v>7395</c:v>
                </c:pt>
                <c:pt idx="16">
                  <c:v>14600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93984"/>
        <c:axId val="149193600"/>
      </c:lineChart>
      <c:catAx>
        <c:axId val="14745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93216"/>
        <c:crosses val="autoZero"/>
        <c:auto val="1"/>
        <c:lblAlgn val="ctr"/>
        <c:lblOffset val="100"/>
        <c:noMultiLvlLbl val="0"/>
      </c:catAx>
      <c:valAx>
        <c:axId val="14919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458136"/>
        <c:crosses val="autoZero"/>
        <c:crossBetween val="between"/>
      </c:valAx>
      <c:valAx>
        <c:axId val="1491936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193984"/>
        <c:crosses val="max"/>
        <c:crossBetween val="between"/>
      </c:valAx>
      <c:catAx>
        <c:axId val="149193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19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/>
              <a:t>Quantidade</a:t>
            </a:r>
            <a:r>
              <a:rPr lang="pt-BR" sz="2000" baseline="0" dirty="0" smtClean="0"/>
              <a:t> de servidores</a:t>
            </a:r>
            <a:endParaRPr lang="pt-B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Sheet1!$I$43:$I$44</c:f>
              <c:strCache>
                <c:ptCount val="2"/>
                <c:pt idx="0">
                  <c:v>Servidores lotados nos JECs</c:v>
                </c:pt>
                <c:pt idx="1">
                  <c:v>Servidores lotados nos CEJUSCs</c:v>
                </c:pt>
              </c:strCache>
            </c:strRef>
          </c:cat>
          <c:val>
            <c:numRef>
              <c:f>Sheet1!$J$43:$J$44</c:f>
              <c:numCache>
                <c:formatCode>General</c:formatCode>
                <c:ptCount val="2"/>
                <c:pt idx="0">
                  <c:v>341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04552"/>
        <c:axId val="192304944"/>
      </c:barChart>
      <c:catAx>
        <c:axId val="19230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304944"/>
        <c:crosses val="autoZero"/>
        <c:auto val="1"/>
        <c:lblAlgn val="ctr"/>
        <c:lblOffset val="100"/>
        <c:noMultiLvlLbl val="0"/>
      </c:catAx>
      <c:valAx>
        <c:axId val="19230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304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/>
              <a:t>Número de Unidades</a:t>
            </a:r>
            <a:endParaRPr lang="pt-B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3693658652077779E-2"/>
          <c:y val="0.12887565704756071"/>
          <c:w val="0.89261268269584448"/>
          <c:h val="0.597666337703095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Sheet1!$I$31:$I$32</c:f>
              <c:strCache>
                <c:ptCount val="2"/>
                <c:pt idx="0">
                  <c:v>Juizados Especiais Cíveis</c:v>
                </c:pt>
                <c:pt idx="1">
                  <c:v>CEJUSCs</c:v>
                </c:pt>
              </c:strCache>
            </c:strRef>
          </c:cat>
          <c:val>
            <c:numRef>
              <c:f>Sheet1!$J$31:$J$32</c:f>
              <c:numCache>
                <c:formatCode>General</c:formatCode>
                <c:ptCount val="2"/>
                <c:pt idx="0">
                  <c:v>31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05728"/>
        <c:axId val="192306120"/>
      </c:barChart>
      <c:catAx>
        <c:axId val="1923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306120"/>
        <c:crosses val="autoZero"/>
        <c:auto val="1"/>
        <c:lblAlgn val="ctr"/>
        <c:lblOffset val="100"/>
        <c:noMultiLvlLbl val="0"/>
      </c:catAx>
      <c:valAx>
        <c:axId val="192306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30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Plan1!$A$1:$A$2</c:f>
              <c:strCache>
                <c:ptCount val="2"/>
                <c:pt idx="0">
                  <c:v>Pauta Convencional</c:v>
                </c:pt>
                <c:pt idx="1">
                  <c:v>Pauta Específica</c:v>
                </c:pt>
              </c:strCache>
            </c:strRef>
          </c:cat>
          <c:val>
            <c:numRef>
              <c:f>Plan1!$B$1:$B$2</c:f>
              <c:numCache>
                <c:formatCode>0.0</c:formatCode>
                <c:ptCount val="2"/>
                <c:pt idx="0">
                  <c:v>56.9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08472"/>
        <c:axId val="192308864"/>
      </c:barChart>
      <c:catAx>
        <c:axId val="19230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308864"/>
        <c:crosses val="autoZero"/>
        <c:auto val="1"/>
        <c:lblAlgn val="ctr"/>
        <c:lblOffset val="100"/>
        <c:noMultiLvlLbl val="0"/>
      </c:catAx>
      <c:valAx>
        <c:axId val="192308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30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Plan1!$D$7</c:f>
              <c:strCache>
                <c:ptCount val="1"/>
                <c:pt idx="0">
                  <c:v>Pauta Convencional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75,3%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Plan1!$C$8</c:f>
              <c:numCache>
                <c:formatCode>General</c:formatCode>
                <c:ptCount val="1"/>
              </c:numCache>
            </c:numRef>
          </c:cat>
          <c:val>
            <c:numRef>
              <c:f>Plan1!$D$8</c:f>
              <c:numCache>
                <c:formatCode>0.0%</c:formatCode>
                <c:ptCount val="1"/>
                <c:pt idx="0">
                  <c:v>0.752</c:v>
                </c:pt>
              </c:numCache>
            </c:numRef>
          </c:val>
        </c:ser>
        <c:ser>
          <c:idx val="1"/>
          <c:order val="1"/>
          <c:tx>
            <c:strRef>
              <c:f>Plan1!$E$7</c:f>
              <c:strCache>
                <c:ptCount val="1"/>
                <c:pt idx="0">
                  <c:v>Pauta Específica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79,1%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Plan1!$C$8</c:f>
              <c:numCache>
                <c:formatCode>General</c:formatCode>
                <c:ptCount val="1"/>
              </c:numCache>
            </c:numRef>
          </c:cat>
          <c:val>
            <c:numRef>
              <c:f>Plan1!$E$8</c:f>
              <c:numCache>
                <c:formatCode>0.0%</c:formatCode>
                <c:ptCount val="1"/>
                <c:pt idx="0">
                  <c:v>0.79200000000000004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309648"/>
        <c:axId val="192310040"/>
      </c:barChart>
      <c:catAx>
        <c:axId val="19230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310040"/>
        <c:crosses val="autoZero"/>
        <c:auto val="1"/>
        <c:lblAlgn val="ctr"/>
        <c:lblOffset val="100"/>
        <c:noMultiLvlLbl val="0"/>
      </c:catAx>
      <c:valAx>
        <c:axId val="192310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230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0B5DD9B6-089C-42C1-A6C4-768B304F39B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8D0625-3FFA-4FEF-84AB-9ECFF19AB691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Plan1!$A$1:$A$2</c:f>
              <c:strCache>
                <c:ptCount val="2"/>
                <c:pt idx="0">
                  <c:v>Sim/em parte</c:v>
                </c:pt>
                <c:pt idx="1">
                  <c:v>Não</c:v>
                </c:pt>
              </c:strCache>
            </c:strRef>
          </c:cat>
          <c:val>
            <c:numRef>
              <c:f>Plan1!$B$1:$B$2</c:f>
              <c:numCache>
                <c:formatCode>General</c:formatCode>
                <c:ptCount val="2"/>
                <c:pt idx="0">
                  <c:v>85.6</c:v>
                </c:pt>
                <c:pt idx="1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10824"/>
        <c:axId val="192311216"/>
      </c:barChart>
      <c:catAx>
        <c:axId val="19231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311216"/>
        <c:crosses val="autoZero"/>
        <c:auto val="1"/>
        <c:lblAlgn val="ctr"/>
        <c:lblOffset val="100"/>
        <c:noMultiLvlLbl val="0"/>
      </c:catAx>
      <c:valAx>
        <c:axId val="192311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31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SATISFAÇÃO GERAL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976C7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500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8439BD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105479002624673E-2"/>
                  <c:y val="7.44311023622046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Muito satisfeito</c:v>
                </c:pt>
                <c:pt idx="1">
                  <c:v>Satisfeito</c:v>
                </c:pt>
                <c:pt idx="2">
                  <c:v>Insatisfeito</c:v>
                </c:pt>
                <c:pt idx="3">
                  <c:v>Muito insatisfeito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7408</c:v>
                </c:pt>
                <c:pt idx="1">
                  <c:v>11055</c:v>
                </c:pt>
                <c:pt idx="2">
                  <c:v>1400</c:v>
                </c:pt>
                <c:pt idx="3">
                  <c:v>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7-07T19:09:53.313" idx="3">
    <p:pos x="10" y="10"/>
    <p:text>Pode diminuir o numero de casas decimais da correlação?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7-07T19:09:15.806" idx="2">
    <p:pos x="10" y="10"/>
    <p:text>Podemos diminuir o numero de casas decimais da correlação?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0F39D-18A8-46B2-89B1-775C26958FE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946EAA-D42A-4F7E-9102-CFFBA1135894}">
      <dgm:prSet phldrT="[Texto]"/>
      <dgm:spPr/>
      <dgm:t>
        <a:bodyPr/>
        <a:lstStyle/>
        <a:p>
          <a:r>
            <a:rPr lang="pt-BR" dirty="0" smtClean="0"/>
            <a:t>4</a:t>
          </a:r>
          <a:endParaRPr lang="pt-BR" dirty="0"/>
        </a:p>
      </dgm:t>
    </dgm:pt>
    <dgm:pt modelId="{2E060B10-23CE-4683-9C50-17ACC03EE705}" type="parTrans" cxnId="{CB99B0A3-BE88-4D6D-BCE6-AFF193351687}">
      <dgm:prSet/>
      <dgm:spPr/>
      <dgm:t>
        <a:bodyPr/>
        <a:lstStyle/>
        <a:p>
          <a:endParaRPr lang="pt-BR"/>
        </a:p>
      </dgm:t>
    </dgm:pt>
    <dgm:pt modelId="{2B8A9018-349A-4516-835C-B18D37CD8DCA}" type="sibTrans" cxnId="{CB99B0A3-BE88-4D6D-BCE6-AFF193351687}">
      <dgm:prSet/>
      <dgm:spPr/>
      <dgm:t>
        <a:bodyPr/>
        <a:lstStyle/>
        <a:p>
          <a:endParaRPr lang="pt-BR"/>
        </a:p>
      </dgm:t>
    </dgm:pt>
    <dgm:pt modelId="{D50FC13B-4CF2-434C-A25D-71014F8D3CA7}">
      <dgm:prSet phldrT="[Texto]"/>
      <dgm:spPr/>
      <dgm:t>
        <a:bodyPr/>
        <a:lstStyle/>
        <a:p>
          <a:r>
            <a:rPr lang="pt-BR" dirty="0" err="1" smtClean="0"/>
            <a:t>CEJUSCs</a:t>
          </a:r>
          <a:endParaRPr lang="pt-BR" dirty="0"/>
        </a:p>
      </dgm:t>
    </dgm:pt>
    <dgm:pt modelId="{0D8E3A5D-175F-4261-841B-65CF591C21C8}" type="parTrans" cxnId="{BE581C5F-EE7F-4C6B-A98A-B6197F6CD189}">
      <dgm:prSet/>
      <dgm:spPr/>
      <dgm:t>
        <a:bodyPr/>
        <a:lstStyle/>
        <a:p>
          <a:endParaRPr lang="pt-BR"/>
        </a:p>
      </dgm:t>
    </dgm:pt>
    <dgm:pt modelId="{38E806BA-7375-4993-B14E-8F33726F7693}" type="sibTrans" cxnId="{BE581C5F-EE7F-4C6B-A98A-B6197F6CD189}">
      <dgm:prSet/>
      <dgm:spPr/>
      <dgm:t>
        <a:bodyPr/>
        <a:lstStyle/>
        <a:p>
          <a:endParaRPr lang="pt-BR"/>
        </a:p>
      </dgm:t>
    </dgm:pt>
    <dgm:pt modelId="{59FBA572-748D-4605-BBD4-40A1DAEDD9EA}">
      <dgm:prSet phldrT="[Texto]"/>
      <dgm:spPr>
        <a:noFill/>
        <a:ln>
          <a:noFill/>
        </a:ln>
      </dgm:spPr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8D7C9CE5-A8B1-4C9E-B4D9-EF39D2B2D03F}" type="parTrans" cxnId="{6C36A51E-220B-4231-BAD8-4806AE3B0267}">
      <dgm:prSet/>
      <dgm:spPr/>
      <dgm:t>
        <a:bodyPr/>
        <a:lstStyle/>
        <a:p>
          <a:endParaRPr lang="pt-BR"/>
        </a:p>
      </dgm:t>
    </dgm:pt>
    <dgm:pt modelId="{55EE2257-52AE-4EE7-803E-14CB9EE1F179}" type="sibTrans" cxnId="{6C36A51E-220B-4231-BAD8-4806AE3B0267}">
      <dgm:prSet/>
      <dgm:spPr/>
      <dgm:t>
        <a:bodyPr/>
        <a:lstStyle/>
        <a:p>
          <a:endParaRPr lang="pt-BR"/>
        </a:p>
      </dgm:t>
    </dgm:pt>
    <dgm:pt modelId="{65FAF029-B4AC-4585-8E43-C4BFA4658101}">
      <dgm:prSet phldrT="[Texto]"/>
      <dgm:spPr/>
      <dgm:t>
        <a:bodyPr/>
        <a:lstStyle/>
        <a:p>
          <a:r>
            <a:rPr lang="pt-BR" dirty="0" smtClean="0"/>
            <a:t>11</a:t>
          </a:r>
          <a:endParaRPr lang="pt-BR" dirty="0"/>
        </a:p>
      </dgm:t>
    </dgm:pt>
    <dgm:pt modelId="{D7D1F9B8-3B3D-4D59-975C-B3A2635CF61F}" type="parTrans" cxnId="{562D79BB-206D-4D74-AA12-A0AB13EEB499}">
      <dgm:prSet/>
      <dgm:spPr/>
      <dgm:t>
        <a:bodyPr/>
        <a:lstStyle/>
        <a:p>
          <a:endParaRPr lang="pt-BR"/>
        </a:p>
      </dgm:t>
    </dgm:pt>
    <dgm:pt modelId="{CF743477-A441-45A0-9AE8-00A069C151A4}" type="sibTrans" cxnId="{562D79BB-206D-4D74-AA12-A0AB13EEB499}">
      <dgm:prSet/>
      <dgm:spPr/>
      <dgm:t>
        <a:bodyPr/>
        <a:lstStyle/>
        <a:p>
          <a:endParaRPr lang="pt-BR"/>
        </a:p>
      </dgm:t>
    </dgm:pt>
    <dgm:pt modelId="{29D3081F-5448-4669-B441-BE112CA801F2}">
      <dgm:prSet phldrT="[Texto]"/>
      <dgm:spPr/>
      <dgm:t>
        <a:bodyPr/>
        <a:lstStyle/>
        <a:p>
          <a:r>
            <a:rPr lang="pt-BR" dirty="0" smtClean="0"/>
            <a:t>Juizados</a:t>
          </a:r>
          <a:endParaRPr lang="pt-BR" dirty="0"/>
        </a:p>
      </dgm:t>
    </dgm:pt>
    <dgm:pt modelId="{0B1D8BE0-DD19-4BFD-9C90-541A7592B05F}" type="parTrans" cxnId="{917FD868-729F-4FC6-9467-93EA87AA2356}">
      <dgm:prSet/>
      <dgm:spPr/>
      <dgm:t>
        <a:bodyPr/>
        <a:lstStyle/>
        <a:p>
          <a:endParaRPr lang="pt-BR"/>
        </a:p>
      </dgm:t>
    </dgm:pt>
    <dgm:pt modelId="{763F5562-2BDD-416F-AC8A-76FAA4555C5C}" type="sibTrans" cxnId="{917FD868-729F-4FC6-9467-93EA87AA2356}">
      <dgm:prSet/>
      <dgm:spPr/>
      <dgm:t>
        <a:bodyPr/>
        <a:lstStyle/>
        <a:p>
          <a:endParaRPr lang="pt-BR"/>
        </a:p>
      </dgm:t>
    </dgm:pt>
    <dgm:pt modelId="{78F0F496-A56E-42CD-94A0-318ECE076BB0}">
      <dgm:prSet phldrT="[Texto]"/>
      <dgm:spPr>
        <a:noFill/>
        <a:ln>
          <a:noFill/>
        </a:ln>
      </dgm:spPr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FC44C2DF-F08F-4F8A-86F2-84A37DAC74F5}" type="sibTrans" cxnId="{05E5E538-42C9-4B03-A501-854200F3774E}">
      <dgm:prSet/>
      <dgm:spPr/>
      <dgm:t>
        <a:bodyPr/>
        <a:lstStyle/>
        <a:p>
          <a:endParaRPr lang="pt-BR"/>
        </a:p>
      </dgm:t>
    </dgm:pt>
    <dgm:pt modelId="{1303B82D-4D01-459C-B4B7-B989481CADDA}" type="parTrans" cxnId="{05E5E538-42C9-4B03-A501-854200F3774E}">
      <dgm:prSet/>
      <dgm:spPr/>
      <dgm:t>
        <a:bodyPr/>
        <a:lstStyle/>
        <a:p>
          <a:endParaRPr lang="pt-BR"/>
        </a:p>
      </dgm:t>
    </dgm:pt>
    <dgm:pt modelId="{728FCEB7-E17E-4979-BA23-E169DD64A38D}">
      <dgm:prSet phldrT="[Texto]"/>
      <dgm:spPr>
        <a:noFill/>
        <a:ln>
          <a:noFill/>
        </a:ln>
      </dgm:spPr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C15CFE1A-474A-439D-94A9-1022164E475D}" type="sibTrans" cxnId="{619579FD-EC9A-446F-A1F0-CE80C93C23AE}">
      <dgm:prSet/>
      <dgm:spPr/>
      <dgm:t>
        <a:bodyPr/>
        <a:lstStyle/>
        <a:p>
          <a:endParaRPr lang="pt-BR"/>
        </a:p>
      </dgm:t>
    </dgm:pt>
    <dgm:pt modelId="{7CE4D967-7E12-42EF-9168-1B255AF029D1}" type="parTrans" cxnId="{619579FD-EC9A-446F-A1F0-CE80C93C23AE}">
      <dgm:prSet/>
      <dgm:spPr/>
      <dgm:t>
        <a:bodyPr/>
        <a:lstStyle/>
        <a:p>
          <a:endParaRPr lang="pt-BR"/>
        </a:p>
      </dgm:t>
    </dgm:pt>
    <dgm:pt modelId="{5205E737-9009-4A35-855A-478F9E0991AD}" type="pres">
      <dgm:prSet presAssocID="{E5E0F39D-18A8-46B2-89B1-775C26958FE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016F16-9AC3-4A28-9173-AFE2ED46AB95}" type="pres">
      <dgm:prSet presAssocID="{E5E0F39D-18A8-46B2-89B1-775C26958FED}" presName="dummyMaxCanvas" presStyleCnt="0"/>
      <dgm:spPr/>
    </dgm:pt>
    <dgm:pt modelId="{8C94A721-6959-43C3-8006-B4A8C12889DF}" type="pres">
      <dgm:prSet presAssocID="{E5E0F39D-18A8-46B2-89B1-775C26958FED}" presName="parentComposite" presStyleCnt="0"/>
      <dgm:spPr/>
    </dgm:pt>
    <dgm:pt modelId="{AA6406AE-A26A-4A7C-B70B-E1090FC09305}" type="pres">
      <dgm:prSet presAssocID="{E5E0F39D-18A8-46B2-89B1-775C26958FE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0988300-AF06-4D68-AFAD-174E085AFFA1}" type="pres">
      <dgm:prSet presAssocID="{E5E0F39D-18A8-46B2-89B1-775C26958FE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C7B3DF98-E646-4D91-8D9A-7DD93706EB3C}" type="pres">
      <dgm:prSet presAssocID="{E5E0F39D-18A8-46B2-89B1-775C26958FED}" presName="childrenComposite" presStyleCnt="0"/>
      <dgm:spPr/>
    </dgm:pt>
    <dgm:pt modelId="{49A9CDAF-AE3D-4340-8DAA-F54C167B180D}" type="pres">
      <dgm:prSet presAssocID="{E5E0F39D-18A8-46B2-89B1-775C26958FED}" presName="dummyMaxCanvas_ChildArea" presStyleCnt="0"/>
      <dgm:spPr/>
    </dgm:pt>
    <dgm:pt modelId="{1F0B4616-62C0-4D4B-A03D-8AFDFD15D630}" type="pres">
      <dgm:prSet presAssocID="{E5E0F39D-18A8-46B2-89B1-775C26958FED}" presName="fulcrum" presStyleLbl="alignAccFollowNode1" presStyleIdx="2" presStyleCnt="4"/>
      <dgm:spPr/>
    </dgm:pt>
    <dgm:pt modelId="{D15CADBF-22FA-4974-8830-00C6F2E13E66}" type="pres">
      <dgm:prSet presAssocID="{E5E0F39D-18A8-46B2-89B1-775C26958FED}" presName="balance_23" presStyleLbl="alignAccFollowNode1" presStyleIdx="3" presStyleCnt="4">
        <dgm:presLayoutVars>
          <dgm:bulletEnabled val="1"/>
        </dgm:presLayoutVars>
      </dgm:prSet>
      <dgm:spPr/>
    </dgm:pt>
    <dgm:pt modelId="{24B3CA20-9541-4078-B448-76EFCF4F73D6}" type="pres">
      <dgm:prSet presAssocID="{E5E0F39D-18A8-46B2-89B1-775C26958FED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F010D2-AF13-430F-A3AE-FB455B321C7B}" type="pres">
      <dgm:prSet presAssocID="{E5E0F39D-18A8-46B2-89B1-775C26958FED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E08935-3C55-48CB-BC30-980C62A44550}" type="pres">
      <dgm:prSet presAssocID="{E5E0F39D-18A8-46B2-89B1-775C26958FED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F14C48-6071-475B-94E1-E87564305ED5}" type="pres">
      <dgm:prSet presAssocID="{E5E0F39D-18A8-46B2-89B1-775C26958FED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72BD5A-D015-43E3-B97A-03C2BF8BC67A}" type="pres">
      <dgm:prSet presAssocID="{E5E0F39D-18A8-46B2-89B1-775C26958FED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008D22-78CC-4ECA-8B19-96F746B09316}" type="presOf" srcId="{59FBA572-748D-4605-BBD4-40A1DAEDD9EA}" destId="{30988300-AF06-4D68-AFAD-174E085AFFA1}" srcOrd="0" destOrd="0" presId="urn:microsoft.com/office/officeart/2005/8/layout/balance1"/>
    <dgm:cxn modelId="{05E5E538-42C9-4B03-A501-854200F3774E}" srcId="{59FBA572-748D-4605-BBD4-40A1DAEDD9EA}" destId="{78F0F496-A56E-42CD-94A0-318ECE076BB0}" srcOrd="2" destOrd="0" parTransId="{1303B82D-4D01-459C-B4B7-B989481CADDA}" sibTransId="{FC44C2DF-F08F-4F8A-86F2-84A37DAC74F5}"/>
    <dgm:cxn modelId="{CB99B0A3-BE88-4D6D-BCE6-AFF193351687}" srcId="{728FCEB7-E17E-4979-BA23-E169DD64A38D}" destId="{80946EAA-D42A-4F7E-9102-CFFBA1135894}" srcOrd="0" destOrd="0" parTransId="{2E060B10-23CE-4683-9C50-17ACC03EE705}" sibTransId="{2B8A9018-349A-4516-835C-B18D37CD8DCA}"/>
    <dgm:cxn modelId="{619579FD-EC9A-446F-A1F0-CE80C93C23AE}" srcId="{E5E0F39D-18A8-46B2-89B1-775C26958FED}" destId="{728FCEB7-E17E-4979-BA23-E169DD64A38D}" srcOrd="0" destOrd="0" parTransId="{7CE4D967-7E12-42EF-9168-1B255AF029D1}" sibTransId="{C15CFE1A-474A-439D-94A9-1022164E475D}"/>
    <dgm:cxn modelId="{8EE94605-0EEB-4877-BDEA-6AEA53DFA470}" type="presOf" srcId="{E5E0F39D-18A8-46B2-89B1-775C26958FED}" destId="{5205E737-9009-4A35-855A-478F9E0991AD}" srcOrd="0" destOrd="0" presId="urn:microsoft.com/office/officeart/2005/8/layout/balance1"/>
    <dgm:cxn modelId="{ACB25E55-7C3C-4D26-AECB-1CFCE17A0F35}" type="presOf" srcId="{80946EAA-D42A-4F7E-9102-CFFBA1135894}" destId="{59F14C48-6071-475B-94E1-E87564305ED5}" srcOrd="0" destOrd="0" presId="urn:microsoft.com/office/officeart/2005/8/layout/balance1"/>
    <dgm:cxn modelId="{9BADEE56-F992-4EFC-9E46-2D988B1D4184}" type="presOf" srcId="{29D3081F-5448-4669-B441-BE112CA801F2}" destId="{50F010D2-AF13-430F-A3AE-FB455B321C7B}" srcOrd="0" destOrd="0" presId="urn:microsoft.com/office/officeart/2005/8/layout/balance1"/>
    <dgm:cxn modelId="{917FD868-729F-4FC6-9467-93EA87AA2356}" srcId="{59FBA572-748D-4605-BBD4-40A1DAEDD9EA}" destId="{29D3081F-5448-4669-B441-BE112CA801F2}" srcOrd="1" destOrd="0" parTransId="{0B1D8BE0-DD19-4BFD-9C90-541A7592B05F}" sibTransId="{763F5562-2BDD-416F-AC8A-76FAA4555C5C}"/>
    <dgm:cxn modelId="{E6C58AE6-B9B2-4C1B-B20A-698B66A2785A}" type="presOf" srcId="{78F0F496-A56E-42CD-94A0-318ECE076BB0}" destId="{88E08935-3C55-48CB-BC30-980C62A44550}" srcOrd="0" destOrd="0" presId="urn:microsoft.com/office/officeart/2005/8/layout/balance1"/>
    <dgm:cxn modelId="{2BCB8980-D8B4-43AA-B65D-BF3777544324}" type="presOf" srcId="{D50FC13B-4CF2-434C-A25D-71014F8D3CA7}" destId="{EA72BD5A-D015-43E3-B97A-03C2BF8BC67A}" srcOrd="0" destOrd="0" presId="urn:microsoft.com/office/officeart/2005/8/layout/balance1"/>
    <dgm:cxn modelId="{2B3A8E1F-CA2F-4F7E-95F0-0CA350BDCA51}" type="presOf" srcId="{728FCEB7-E17E-4979-BA23-E169DD64A38D}" destId="{AA6406AE-A26A-4A7C-B70B-E1090FC09305}" srcOrd="0" destOrd="0" presId="urn:microsoft.com/office/officeart/2005/8/layout/balance1"/>
    <dgm:cxn modelId="{66C761CB-5670-4970-88DB-6CE93CE4E2A3}" type="presOf" srcId="{65FAF029-B4AC-4585-8E43-C4BFA4658101}" destId="{24B3CA20-9541-4078-B448-76EFCF4F73D6}" srcOrd="0" destOrd="0" presId="urn:microsoft.com/office/officeart/2005/8/layout/balance1"/>
    <dgm:cxn modelId="{BE581C5F-EE7F-4C6B-A98A-B6197F6CD189}" srcId="{728FCEB7-E17E-4979-BA23-E169DD64A38D}" destId="{D50FC13B-4CF2-434C-A25D-71014F8D3CA7}" srcOrd="1" destOrd="0" parTransId="{0D8E3A5D-175F-4261-841B-65CF591C21C8}" sibTransId="{38E806BA-7375-4993-B14E-8F33726F7693}"/>
    <dgm:cxn modelId="{562D79BB-206D-4D74-AA12-A0AB13EEB499}" srcId="{59FBA572-748D-4605-BBD4-40A1DAEDD9EA}" destId="{65FAF029-B4AC-4585-8E43-C4BFA4658101}" srcOrd="0" destOrd="0" parTransId="{D7D1F9B8-3B3D-4D59-975C-B3A2635CF61F}" sibTransId="{CF743477-A441-45A0-9AE8-00A069C151A4}"/>
    <dgm:cxn modelId="{6C36A51E-220B-4231-BAD8-4806AE3B0267}" srcId="{E5E0F39D-18A8-46B2-89B1-775C26958FED}" destId="{59FBA572-748D-4605-BBD4-40A1DAEDD9EA}" srcOrd="1" destOrd="0" parTransId="{8D7C9CE5-A8B1-4C9E-B4D9-EF39D2B2D03F}" sibTransId="{55EE2257-52AE-4EE7-803E-14CB9EE1F179}"/>
    <dgm:cxn modelId="{4F221BF5-1598-4F25-ABD8-8898940C6C1B}" type="presParOf" srcId="{5205E737-9009-4A35-855A-478F9E0991AD}" destId="{9B016F16-9AC3-4A28-9173-AFE2ED46AB95}" srcOrd="0" destOrd="0" presId="urn:microsoft.com/office/officeart/2005/8/layout/balance1"/>
    <dgm:cxn modelId="{D9C484D1-1BF6-417D-BC00-8C634A642848}" type="presParOf" srcId="{5205E737-9009-4A35-855A-478F9E0991AD}" destId="{8C94A721-6959-43C3-8006-B4A8C12889DF}" srcOrd="1" destOrd="0" presId="urn:microsoft.com/office/officeart/2005/8/layout/balance1"/>
    <dgm:cxn modelId="{157C2D72-4CC5-491B-ABFE-7D9DCFCAA2FE}" type="presParOf" srcId="{8C94A721-6959-43C3-8006-B4A8C12889DF}" destId="{AA6406AE-A26A-4A7C-B70B-E1090FC09305}" srcOrd="0" destOrd="0" presId="urn:microsoft.com/office/officeart/2005/8/layout/balance1"/>
    <dgm:cxn modelId="{54F08DC9-967E-4AAD-B984-407DB752DF71}" type="presParOf" srcId="{8C94A721-6959-43C3-8006-B4A8C12889DF}" destId="{30988300-AF06-4D68-AFAD-174E085AFFA1}" srcOrd="1" destOrd="0" presId="urn:microsoft.com/office/officeart/2005/8/layout/balance1"/>
    <dgm:cxn modelId="{4544FB36-1546-4242-A5E4-0BF4ADA853F0}" type="presParOf" srcId="{5205E737-9009-4A35-855A-478F9E0991AD}" destId="{C7B3DF98-E646-4D91-8D9A-7DD93706EB3C}" srcOrd="2" destOrd="0" presId="urn:microsoft.com/office/officeart/2005/8/layout/balance1"/>
    <dgm:cxn modelId="{373E383F-CC6D-4472-B001-FFB38A8CEE0A}" type="presParOf" srcId="{C7B3DF98-E646-4D91-8D9A-7DD93706EB3C}" destId="{49A9CDAF-AE3D-4340-8DAA-F54C167B180D}" srcOrd="0" destOrd="0" presId="urn:microsoft.com/office/officeart/2005/8/layout/balance1"/>
    <dgm:cxn modelId="{54B989E7-6EFB-404B-BC76-A3F34E76B9F6}" type="presParOf" srcId="{C7B3DF98-E646-4D91-8D9A-7DD93706EB3C}" destId="{1F0B4616-62C0-4D4B-A03D-8AFDFD15D630}" srcOrd="1" destOrd="0" presId="urn:microsoft.com/office/officeart/2005/8/layout/balance1"/>
    <dgm:cxn modelId="{A3DF4D8C-F2F2-43DA-903B-7313D5EE714F}" type="presParOf" srcId="{C7B3DF98-E646-4D91-8D9A-7DD93706EB3C}" destId="{D15CADBF-22FA-4974-8830-00C6F2E13E66}" srcOrd="2" destOrd="0" presId="urn:microsoft.com/office/officeart/2005/8/layout/balance1"/>
    <dgm:cxn modelId="{4A0C53D1-E912-4D0B-8862-028D2C55D3EE}" type="presParOf" srcId="{C7B3DF98-E646-4D91-8D9A-7DD93706EB3C}" destId="{24B3CA20-9541-4078-B448-76EFCF4F73D6}" srcOrd="3" destOrd="0" presId="urn:microsoft.com/office/officeart/2005/8/layout/balance1"/>
    <dgm:cxn modelId="{A1243AFB-F06A-4D0E-B4B8-A204C7F9D72C}" type="presParOf" srcId="{C7B3DF98-E646-4D91-8D9A-7DD93706EB3C}" destId="{50F010D2-AF13-430F-A3AE-FB455B321C7B}" srcOrd="4" destOrd="0" presId="urn:microsoft.com/office/officeart/2005/8/layout/balance1"/>
    <dgm:cxn modelId="{7217D62B-929E-44A8-A5CD-99B2E54C7128}" type="presParOf" srcId="{C7B3DF98-E646-4D91-8D9A-7DD93706EB3C}" destId="{88E08935-3C55-48CB-BC30-980C62A44550}" srcOrd="5" destOrd="0" presId="urn:microsoft.com/office/officeart/2005/8/layout/balance1"/>
    <dgm:cxn modelId="{B55F1F2D-A492-4A1A-AA0A-C1DA3EAC35CB}" type="presParOf" srcId="{C7B3DF98-E646-4D91-8D9A-7DD93706EB3C}" destId="{59F14C48-6071-475B-94E1-E87564305ED5}" srcOrd="6" destOrd="0" presId="urn:microsoft.com/office/officeart/2005/8/layout/balance1"/>
    <dgm:cxn modelId="{B44740D9-3E55-4B09-BEF1-82CF7904DC1B}" type="presParOf" srcId="{C7B3DF98-E646-4D91-8D9A-7DD93706EB3C}" destId="{EA72BD5A-D015-43E3-B97A-03C2BF8BC67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Tribunal de Justiça do Distrito Federal e dos Territórios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A9D2D-0B2E-4AD8-A2F8-17FBF06B50CD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A829-A9C3-466A-B27F-D81E5EEA2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9767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Tribunal de Justiça do Distrito Federal e dos Territórios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D8679-7DFD-4ECB-BFDB-3803EE32CF8A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F920-95BE-4A2C-9914-5860FAB08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4156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BF920-95BE-4A2C-9914-5860FAB084A2}" type="slidenum">
              <a:rPr lang="pt-BR" smtClean="0"/>
              <a:t>34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Tribunal de Justiça do Distrito Federal e dos Territórios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51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4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5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0123"/>
            <a:ext cx="7886700" cy="442054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352424"/>
            <a:ext cx="9143999" cy="99258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Espaço Reservado para Conteúdo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86" y="352425"/>
            <a:ext cx="1229117" cy="992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365127"/>
            <a:ext cx="6977743" cy="97987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0" y="6111232"/>
            <a:ext cx="9144000" cy="74676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59" y="6111231"/>
            <a:ext cx="5240041" cy="7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2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na.Sorrentino@tjdft.jus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52455" y="5479720"/>
            <a:ext cx="480208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75" b="1" dirty="0" smtClean="0">
                <a:solidFill>
                  <a:schemeClr val="bg1"/>
                </a:solidFill>
              </a:rPr>
              <a:t>Segunda Vice-Presidência do TJDFT</a:t>
            </a:r>
          </a:p>
          <a:p>
            <a:pPr algn="r"/>
            <a:r>
              <a:rPr lang="pt-BR" sz="1875" b="1" dirty="0" smtClean="0">
                <a:solidFill>
                  <a:schemeClr val="bg1"/>
                </a:solidFill>
              </a:rPr>
              <a:t>Núcleo Permanente de Mediação e Conciliação  - NUPEMEC</a:t>
            </a:r>
          </a:p>
        </p:txBody>
      </p:sp>
    </p:spTree>
    <p:extLst>
      <p:ext uri="{BB962C8B-B14F-4D97-AF65-F5344CB8AC3E}">
        <p14:creationId xmlns:p14="http://schemas.microsoft.com/office/powerpoint/2010/main" val="583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43" y="605767"/>
            <a:ext cx="697774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88" algn="ctr"/>
            <a:r>
              <a:rPr lang="pt-BR" sz="3600" dirty="0" smtClean="0"/>
              <a:t>Justiça em Números 2016</a:t>
            </a:r>
            <a:endParaRPr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61" y="1427694"/>
            <a:ext cx="6427320" cy="44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DO TJDFT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54" y="1724457"/>
            <a:ext cx="5946632" cy="39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43" y="605767"/>
            <a:ext cx="697774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88"/>
            <a:r>
              <a:rPr lang="pt-BR" sz="3600" dirty="0" smtClean="0"/>
              <a:t>Atendimento dos CEJUSCs</a:t>
            </a:r>
            <a:endParaRPr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03123" y="1642805"/>
          <a:ext cx="8330376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93"/>
                <a:gridCol w="1079817"/>
                <a:gridCol w="1011555"/>
                <a:gridCol w="1127443"/>
                <a:gridCol w="871855"/>
                <a:gridCol w="1857693"/>
                <a:gridCol w="962343"/>
                <a:gridCol w="781177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Designadas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Realizadas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Remarcadas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Acordo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Valores</a:t>
                      </a:r>
                      <a:b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Homologados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Pessoas</a:t>
                      </a:r>
                      <a:b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Atendidas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Taxa de</a:t>
                      </a:r>
                      <a:b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Acordo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17.397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12.322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403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2.960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R$ 4.675.826,34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26.510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24,8%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24.291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16.640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4.859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R$ 29.417.796,00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36.857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29,8%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21.466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15.063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399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4.633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R$ 25.609.964,72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41.404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31,6%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20.148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14.623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854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4.899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R$ 19.238.766,94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35.640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35,6%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23.977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16.803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520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4.724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R$ 24.840.787,72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44.440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29,0%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49.791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26.611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1.288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7.395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R$ 70.614.735,65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72.483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29,2%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79.441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50.272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2.487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14.601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R$ 86.671.796,93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165.456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30,6%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pt-BR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pt-BR" sz="12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41.784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26.596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1.841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7.775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R$ 67.837.129,54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89.347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31,4%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278.295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178.930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7.950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51.846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R$ 328.906.803,84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512.137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30,3%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*até junho de 2017</a:t>
                      </a:r>
                      <a:endParaRPr lang="pt-BR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2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783771" y="1724296"/>
          <a:ext cx="7402999" cy="3436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846"/>
                <a:gridCol w="1056068"/>
                <a:gridCol w="1074070"/>
                <a:gridCol w="732859"/>
                <a:gridCol w="1657487"/>
                <a:gridCol w="967044"/>
                <a:gridCol w="1063625"/>
              </a:tblGrid>
              <a:tr h="660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Designadas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Homologados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Pessoas Atendidas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Acordo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</a:tr>
              <a:tr h="660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4.954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R$ 3.097.440,97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2.811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79,2%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4.494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487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R$ 8.512.523,37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7.837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59,3%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60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2017*</a:t>
                      </a:r>
                      <a:endParaRPr lang="pt-BR" sz="16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993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R$ 4.877.469,68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2.427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63,4%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64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ctr">
                    <a:solidFill>
                      <a:srgbClr val="519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10.441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1.989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1.144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R$ 16.487.434,02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13.075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67,3%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Pré</a:t>
            </a:r>
            <a:r>
              <a:rPr lang="pt-BR" dirty="0" smtClean="0"/>
              <a:t>-processuais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943" y="605767"/>
            <a:ext cx="697774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88"/>
            <a:r>
              <a:rPr lang="pt-BR" sz="3600" dirty="0" smtClean="0"/>
              <a:t>Atendimento dos </a:t>
            </a:r>
            <a:r>
              <a:rPr lang="pt-BR" sz="3600" dirty="0" err="1" smtClean="0"/>
              <a:t>CEJUSCs</a:t>
            </a:r>
            <a:endParaRPr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668439"/>
            <a:ext cx="6742080" cy="39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14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Justiça em Números</a:t>
            </a:r>
            <a:br>
              <a:rPr lang="pt-BR" dirty="0" smtClean="0"/>
            </a:br>
            <a:r>
              <a:rPr lang="pt-BR" sz="2200" dirty="0" smtClean="0"/>
              <a:t>Comparativo entre casos novos e Acordos realizados nos </a:t>
            </a:r>
            <a:r>
              <a:rPr lang="pt-BR" sz="2200" dirty="0" err="1" smtClean="0"/>
              <a:t>CEJUSCs</a:t>
            </a:r>
            <a:endParaRPr lang="pt-BR" sz="2200" dirty="0"/>
          </a:p>
        </p:txBody>
      </p:sp>
      <p:grpSp>
        <p:nvGrpSpPr>
          <p:cNvPr id="2" name="Grupo 1"/>
          <p:cNvGrpSpPr/>
          <p:nvPr/>
        </p:nvGrpSpPr>
        <p:grpSpPr>
          <a:xfrm>
            <a:off x="91702" y="5445582"/>
            <a:ext cx="1663547" cy="1057619"/>
            <a:chOff x="117460" y="5523478"/>
            <a:chExt cx="1663547" cy="1057619"/>
          </a:xfrm>
        </p:grpSpPr>
        <p:sp>
          <p:nvSpPr>
            <p:cNvPr id="5" name="Pergaminho horizontal 4"/>
            <p:cNvSpPr/>
            <p:nvPr/>
          </p:nvSpPr>
          <p:spPr>
            <a:xfrm>
              <a:off x="117460" y="5523478"/>
              <a:ext cx="1663547" cy="1057619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45312" y="5710475"/>
              <a:ext cx="14078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Índice de correlação </a:t>
              </a:r>
            </a:p>
            <a:p>
              <a:pPr algn="ctr"/>
              <a:r>
                <a:rPr lang="pt-BR" sz="1400" dirty="0" smtClean="0"/>
                <a:t>- 0,49</a:t>
              </a:r>
              <a:endParaRPr lang="pt-BR" sz="1400" dirty="0"/>
            </a:p>
          </p:txBody>
        </p:sp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5406"/>
              </p:ext>
            </p:extLst>
          </p:nvPr>
        </p:nvGraphicFramePr>
        <p:xfrm>
          <a:off x="1537855" y="1506682"/>
          <a:ext cx="6959760" cy="438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14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Justiça em Números 2016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6" y="1620982"/>
            <a:ext cx="8325073" cy="3616036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343400" y="3002973"/>
            <a:ext cx="488373" cy="249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</a:t>
            </a:r>
            <a:r>
              <a:rPr lang="pt-BR" dirty="0" err="1"/>
              <a:t>CEJUSCs</a:t>
            </a:r>
            <a:r>
              <a:rPr lang="pt-BR" dirty="0"/>
              <a:t> vs. Juizados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84" y="1837892"/>
            <a:ext cx="6325123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 Centros iniciaram suas atividades no começo de 2016 e outros 7 em meados de 2016</a:t>
            </a:r>
            <a:r>
              <a:rPr lang="pt-BR" dirty="0" smtClean="0"/>
              <a:t>.</a:t>
            </a:r>
          </a:p>
          <a:p>
            <a:pPr marL="1828800" lvl="4" indent="0">
              <a:buNone/>
            </a:pPr>
            <a:endParaRPr lang="pt-BR" sz="800" dirty="0"/>
          </a:p>
          <a:p>
            <a:r>
              <a:rPr lang="pt-BR" dirty="0" smtClean="0"/>
              <a:t>Número médio de servidores lotados: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4720924"/>
              </p:ext>
            </p:extLst>
          </p:nvPr>
        </p:nvGraphicFramePr>
        <p:xfrm>
          <a:off x="1524000" y="15320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7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</a:t>
            </a:r>
            <a:r>
              <a:rPr lang="pt-BR" dirty="0" err="1"/>
              <a:t>CEJUSCs</a:t>
            </a:r>
            <a:r>
              <a:rPr lang="pt-BR" dirty="0"/>
              <a:t> vs. Juizados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58420"/>
              </p:ext>
            </p:extLst>
          </p:nvPr>
        </p:nvGraphicFramePr>
        <p:xfrm>
          <a:off x="4652010" y="2142744"/>
          <a:ext cx="3620072" cy="380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464300"/>
              </p:ext>
            </p:extLst>
          </p:nvPr>
        </p:nvGraphicFramePr>
        <p:xfrm>
          <a:off x="628651" y="2084832"/>
          <a:ext cx="3541014" cy="454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6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1681" y="974259"/>
            <a:ext cx="7886700" cy="502353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500" b="1" dirty="0" smtClean="0"/>
              <a:t>JUSTIÇA ALÉM DO PROCESSO: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smtClean="0">
                <a:latin typeface="Gabriola" panose="04040605051002020D02" pitchFamily="82" charset="0"/>
              </a:rPr>
              <a:t>A experiência do TJDFT na implantação da Política Nacional de Tratamento Adequado de Conflitos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 smtClean="0">
                <a:latin typeface="Gabriola" panose="04040605051002020D02" pitchFamily="82" charset="0"/>
              </a:rPr>
              <a:t>Luciana Yuki F. Sorrentino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 smtClean="0"/>
              <a:t>Juíza Assistente da Segunda Vice-Presidência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400" dirty="0" smtClean="0"/>
              <a:t>Coordenadora do NUPEMEC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19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</a:t>
            </a:r>
            <a:r>
              <a:rPr lang="pt-BR" dirty="0" err="1"/>
              <a:t>CEJUSCs</a:t>
            </a:r>
            <a:r>
              <a:rPr lang="pt-BR" dirty="0"/>
              <a:t> vs. Juizados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24492"/>
              </p:ext>
            </p:extLst>
          </p:nvPr>
        </p:nvGraphicFramePr>
        <p:xfrm>
          <a:off x="958469" y="2619517"/>
          <a:ext cx="7546552" cy="1946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6015"/>
                <a:gridCol w="1236218"/>
                <a:gridCol w="1162043"/>
                <a:gridCol w="1137319"/>
                <a:gridCol w="1124957"/>
              </a:tblGrid>
              <a:tr h="7332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CEJUSCs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Juizados Especiais Cíveis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37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Geral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Média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Geral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Média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4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Audiências Realizadas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36.519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2.435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31.159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1.005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Acordos Homologados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11.163</a:t>
                      </a:r>
                      <a:endParaRPr lang="pt-B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744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5.704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184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80501" y="464911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NUPEMEC e PJE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49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91354" y="2521257"/>
            <a:ext cx="161807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CEJUSC-JEC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09547" y="2563648"/>
            <a:ext cx="338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=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02391" y="2563648"/>
            <a:ext cx="110030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15 </a:t>
            </a:r>
            <a:r>
              <a:rPr lang="pt-BR" sz="2400" b="1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JECs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Cubo 6"/>
          <p:cNvSpPr/>
          <p:nvPr/>
        </p:nvSpPr>
        <p:spPr>
          <a:xfrm>
            <a:off x="2195513" y="3026107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ubo 7"/>
          <p:cNvSpPr/>
          <p:nvPr/>
        </p:nvSpPr>
        <p:spPr>
          <a:xfrm>
            <a:off x="4284663" y="3135644"/>
            <a:ext cx="574675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ubo 8"/>
          <p:cNvSpPr/>
          <p:nvPr/>
        </p:nvSpPr>
        <p:spPr>
          <a:xfrm>
            <a:off x="5003800" y="3135644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ubo 9"/>
          <p:cNvSpPr/>
          <p:nvPr/>
        </p:nvSpPr>
        <p:spPr>
          <a:xfrm>
            <a:off x="5724525" y="3122944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ubo 10"/>
          <p:cNvSpPr/>
          <p:nvPr/>
        </p:nvSpPr>
        <p:spPr>
          <a:xfrm>
            <a:off x="6443663" y="3122944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ubo 11"/>
          <p:cNvSpPr/>
          <p:nvPr/>
        </p:nvSpPr>
        <p:spPr>
          <a:xfrm>
            <a:off x="4356101" y="3721171"/>
            <a:ext cx="576263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ubo 12"/>
          <p:cNvSpPr/>
          <p:nvPr/>
        </p:nvSpPr>
        <p:spPr>
          <a:xfrm>
            <a:off x="5076826" y="3689421"/>
            <a:ext cx="574675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ubo 13"/>
          <p:cNvSpPr/>
          <p:nvPr/>
        </p:nvSpPr>
        <p:spPr>
          <a:xfrm>
            <a:off x="5795964" y="3689421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Cubo 14"/>
          <p:cNvSpPr/>
          <p:nvPr/>
        </p:nvSpPr>
        <p:spPr>
          <a:xfrm>
            <a:off x="6516689" y="3721171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Cubo 15"/>
          <p:cNvSpPr/>
          <p:nvPr/>
        </p:nvSpPr>
        <p:spPr>
          <a:xfrm>
            <a:off x="7177088" y="3122944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38200" y="2089482"/>
            <a:ext cx="7545388" cy="3591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8" name="Cubo 47"/>
          <p:cNvSpPr/>
          <p:nvPr/>
        </p:nvSpPr>
        <p:spPr>
          <a:xfrm>
            <a:off x="7164389" y="3721171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9" name="Título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Juizados Especiais Cíveis - Audiências </a:t>
            </a:r>
            <a:r>
              <a:rPr lang="pt-BR" dirty="0">
                <a:latin typeface="Calibri" pitchFamily="34" charset="0"/>
              </a:rPr>
              <a:t>Realizadas </a:t>
            </a:r>
            <a:endParaRPr lang="pt-BR" dirty="0"/>
          </a:p>
        </p:txBody>
      </p:sp>
      <p:sp>
        <p:nvSpPr>
          <p:cNvPr id="51" name="Cubo 50"/>
          <p:cNvSpPr/>
          <p:nvPr/>
        </p:nvSpPr>
        <p:spPr>
          <a:xfrm>
            <a:off x="4284663" y="4272160"/>
            <a:ext cx="576263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Cubo 51"/>
          <p:cNvSpPr/>
          <p:nvPr/>
        </p:nvSpPr>
        <p:spPr>
          <a:xfrm>
            <a:off x="5005388" y="4240410"/>
            <a:ext cx="574675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3" name="Cubo 52"/>
          <p:cNvSpPr/>
          <p:nvPr/>
        </p:nvSpPr>
        <p:spPr>
          <a:xfrm>
            <a:off x="5724526" y="424041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4" name="Cubo 53"/>
          <p:cNvSpPr/>
          <p:nvPr/>
        </p:nvSpPr>
        <p:spPr>
          <a:xfrm>
            <a:off x="6445251" y="427216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5" name="Cubo 54"/>
          <p:cNvSpPr/>
          <p:nvPr/>
        </p:nvSpPr>
        <p:spPr>
          <a:xfrm>
            <a:off x="7092951" y="427216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pitchFamily="34" charset="0"/>
              </a:rPr>
              <a:t>Juizados Especiais Cíveis - Acordos </a:t>
            </a:r>
            <a:r>
              <a:rPr lang="pt-BR" dirty="0" smtClean="0">
                <a:latin typeface="Calibri" pitchFamily="34" charset="0"/>
              </a:rPr>
              <a:t>Homologados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531158" y="2648162"/>
            <a:ext cx="161807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CEJUSC-JEC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07748" y="2677779"/>
            <a:ext cx="338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=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22588" y="2677779"/>
            <a:ext cx="110030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18 </a:t>
            </a:r>
            <a:r>
              <a:rPr lang="pt-BR" sz="2400" b="1" dirty="0" err="1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JECs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Cubo 7"/>
          <p:cNvSpPr/>
          <p:nvPr/>
        </p:nvSpPr>
        <p:spPr>
          <a:xfrm>
            <a:off x="2018871" y="3181835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ubo 8"/>
          <p:cNvSpPr/>
          <p:nvPr/>
        </p:nvSpPr>
        <p:spPr>
          <a:xfrm>
            <a:off x="4195334" y="3196123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ubo 9"/>
          <p:cNvSpPr/>
          <p:nvPr/>
        </p:nvSpPr>
        <p:spPr>
          <a:xfrm>
            <a:off x="4987496" y="3196123"/>
            <a:ext cx="576263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ubo 10"/>
          <p:cNvSpPr/>
          <p:nvPr/>
        </p:nvSpPr>
        <p:spPr>
          <a:xfrm>
            <a:off x="5708221" y="3181835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ubo 11"/>
          <p:cNvSpPr/>
          <p:nvPr/>
        </p:nvSpPr>
        <p:spPr>
          <a:xfrm>
            <a:off x="6427359" y="3181835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ubo 12"/>
          <p:cNvSpPr/>
          <p:nvPr/>
        </p:nvSpPr>
        <p:spPr>
          <a:xfrm>
            <a:off x="4195334" y="3686660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ubo 13"/>
          <p:cNvSpPr/>
          <p:nvPr/>
        </p:nvSpPr>
        <p:spPr>
          <a:xfrm>
            <a:off x="4916059" y="3686660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Cubo 14"/>
          <p:cNvSpPr/>
          <p:nvPr/>
        </p:nvSpPr>
        <p:spPr>
          <a:xfrm>
            <a:off x="5708221" y="3686660"/>
            <a:ext cx="576263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Cubo 15"/>
          <p:cNvSpPr/>
          <p:nvPr/>
        </p:nvSpPr>
        <p:spPr>
          <a:xfrm>
            <a:off x="6427359" y="3686660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Cubo 16"/>
          <p:cNvSpPr/>
          <p:nvPr/>
        </p:nvSpPr>
        <p:spPr>
          <a:xfrm>
            <a:off x="7148084" y="3181835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ubo 17"/>
          <p:cNvSpPr/>
          <p:nvPr/>
        </p:nvSpPr>
        <p:spPr>
          <a:xfrm>
            <a:off x="7148084" y="3686660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Cubo 18"/>
          <p:cNvSpPr/>
          <p:nvPr/>
        </p:nvSpPr>
        <p:spPr>
          <a:xfrm>
            <a:off x="4195334" y="4261335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Cubo 19"/>
          <p:cNvSpPr/>
          <p:nvPr/>
        </p:nvSpPr>
        <p:spPr>
          <a:xfrm>
            <a:off x="4916059" y="4261335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ubo 20"/>
          <p:cNvSpPr/>
          <p:nvPr/>
        </p:nvSpPr>
        <p:spPr>
          <a:xfrm>
            <a:off x="5708221" y="4261335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" name="Cubo 21"/>
          <p:cNvSpPr/>
          <p:nvPr/>
        </p:nvSpPr>
        <p:spPr>
          <a:xfrm>
            <a:off x="6427359" y="4261335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Cubo 22"/>
          <p:cNvSpPr/>
          <p:nvPr/>
        </p:nvSpPr>
        <p:spPr>
          <a:xfrm>
            <a:off x="7148084" y="4261335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16991" y="2008816"/>
            <a:ext cx="7546975" cy="37600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Cubo 24"/>
          <p:cNvSpPr/>
          <p:nvPr/>
        </p:nvSpPr>
        <p:spPr>
          <a:xfrm>
            <a:off x="4246303" y="4837598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ubo 25"/>
          <p:cNvSpPr/>
          <p:nvPr/>
        </p:nvSpPr>
        <p:spPr>
          <a:xfrm>
            <a:off x="4967028" y="4837598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Cubo 26"/>
          <p:cNvSpPr/>
          <p:nvPr/>
        </p:nvSpPr>
        <p:spPr>
          <a:xfrm>
            <a:off x="5759190" y="4837598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5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25 Varas Cíveis de Brasília vs. CEJUSC-BSB</a:t>
            </a:r>
            <a:r>
              <a:rPr lang="pt-BR" dirty="0" smtClean="0"/>
              <a:t>: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12626"/>
              </p:ext>
            </p:extLst>
          </p:nvPr>
        </p:nvGraphicFramePr>
        <p:xfrm>
          <a:off x="1646060" y="2900720"/>
          <a:ext cx="6006117" cy="1946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6688"/>
                <a:gridCol w="1071068"/>
                <a:gridCol w="927864"/>
                <a:gridCol w="1590497"/>
              </a:tblGrid>
              <a:tr h="73324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25 Varas Cíveis de Brasília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</a:rPr>
                        <a:t>CEJUSC-BSB</a:t>
                      </a:r>
                      <a:endParaRPr lang="pt-BR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371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Geral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Média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Audiências Realizadas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3.656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146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5.254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Acordos Homologados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4.509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180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1.411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50843" y="1685581"/>
            <a:ext cx="791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Estrutura de Recursos Humanos do CEJUSC/BSB: 1 magistrada, 11 servidores e 19 estagiários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549048" y="4873786"/>
            <a:ext cx="3374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COSIST e NUPEMEC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889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06271" y="2089482"/>
            <a:ext cx="169790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CEJUSC-BSB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64378" y="2131873"/>
            <a:ext cx="338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=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74560" y="2131873"/>
            <a:ext cx="20656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 Varas Cíveis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Cubo 6"/>
          <p:cNvSpPr/>
          <p:nvPr/>
        </p:nvSpPr>
        <p:spPr>
          <a:xfrm>
            <a:off x="1750344" y="2594332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ubo 7"/>
          <p:cNvSpPr/>
          <p:nvPr/>
        </p:nvSpPr>
        <p:spPr>
          <a:xfrm>
            <a:off x="3839494" y="2703869"/>
            <a:ext cx="574675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ubo 8"/>
          <p:cNvSpPr/>
          <p:nvPr/>
        </p:nvSpPr>
        <p:spPr>
          <a:xfrm>
            <a:off x="4558631" y="2703869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ubo 9"/>
          <p:cNvSpPr/>
          <p:nvPr/>
        </p:nvSpPr>
        <p:spPr>
          <a:xfrm>
            <a:off x="5279356" y="2691169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ubo 10"/>
          <p:cNvSpPr/>
          <p:nvPr/>
        </p:nvSpPr>
        <p:spPr>
          <a:xfrm>
            <a:off x="5998494" y="2691169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ubo 11"/>
          <p:cNvSpPr/>
          <p:nvPr/>
        </p:nvSpPr>
        <p:spPr>
          <a:xfrm>
            <a:off x="3910932" y="3289396"/>
            <a:ext cx="576263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ubo 12"/>
          <p:cNvSpPr/>
          <p:nvPr/>
        </p:nvSpPr>
        <p:spPr>
          <a:xfrm>
            <a:off x="4631657" y="3257646"/>
            <a:ext cx="574675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ubo 13"/>
          <p:cNvSpPr/>
          <p:nvPr/>
        </p:nvSpPr>
        <p:spPr>
          <a:xfrm>
            <a:off x="5350795" y="3257646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Cubo 14"/>
          <p:cNvSpPr/>
          <p:nvPr/>
        </p:nvSpPr>
        <p:spPr>
          <a:xfrm>
            <a:off x="6071520" y="3289396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Cubo 15"/>
          <p:cNvSpPr/>
          <p:nvPr/>
        </p:nvSpPr>
        <p:spPr>
          <a:xfrm>
            <a:off x="6731919" y="2691169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38200" y="1828800"/>
            <a:ext cx="7545388" cy="417714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8" name="Cubo 47"/>
          <p:cNvSpPr/>
          <p:nvPr/>
        </p:nvSpPr>
        <p:spPr>
          <a:xfrm>
            <a:off x="6719220" y="3289396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9" name="Título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Varas Cíveis – </a:t>
            </a:r>
            <a:br>
              <a:rPr lang="pt-BR" dirty="0" smtClean="0">
                <a:latin typeface="Calibri" pitchFamily="34" charset="0"/>
              </a:rPr>
            </a:br>
            <a:r>
              <a:rPr lang="pt-BR" dirty="0" smtClean="0">
                <a:latin typeface="Calibri" pitchFamily="34" charset="0"/>
              </a:rPr>
              <a:t>Audiências </a:t>
            </a:r>
            <a:r>
              <a:rPr lang="pt-BR" dirty="0">
                <a:latin typeface="Calibri" pitchFamily="34" charset="0"/>
              </a:rPr>
              <a:t>Realizadas </a:t>
            </a:r>
            <a:endParaRPr lang="pt-BR" dirty="0"/>
          </a:p>
        </p:txBody>
      </p:sp>
      <p:sp>
        <p:nvSpPr>
          <p:cNvPr id="51" name="Cubo 50"/>
          <p:cNvSpPr/>
          <p:nvPr/>
        </p:nvSpPr>
        <p:spPr>
          <a:xfrm>
            <a:off x="3839494" y="3840385"/>
            <a:ext cx="576263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Cubo 51"/>
          <p:cNvSpPr/>
          <p:nvPr/>
        </p:nvSpPr>
        <p:spPr>
          <a:xfrm>
            <a:off x="4560219" y="3808635"/>
            <a:ext cx="574675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3" name="Cubo 52"/>
          <p:cNvSpPr/>
          <p:nvPr/>
        </p:nvSpPr>
        <p:spPr>
          <a:xfrm>
            <a:off x="5279357" y="3808635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4" name="Cubo 53"/>
          <p:cNvSpPr/>
          <p:nvPr/>
        </p:nvSpPr>
        <p:spPr>
          <a:xfrm>
            <a:off x="6000082" y="3840385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5" name="Cubo 54"/>
          <p:cNvSpPr/>
          <p:nvPr/>
        </p:nvSpPr>
        <p:spPr>
          <a:xfrm>
            <a:off x="6647782" y="3840385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" name="Cubo 22"/>
          <p:cNvSpPr/>
          <p:nvPr/>
        </p:nvSpPr>
        <p:spPr>
          <a:xfrm>
            <a:off x="3826795" y="4399713"/>
            <a:ext cx="574675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Cubo 23"/>
          <p:cNvSpPr/>
          <p:nvPr/>
        </p:nvSpPr>
        <p:spPr>
          <a:xfrm>
            <a:off x="4545932" y="4399713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" name="Cubo 24"/>
          <p:cNvSpPr/>
          <p:nvPr/>
        </p:nvSpPr>
        <p:spPr>
          <a:xfrm>
            <a:off x="5266657" y="4387013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ubo 25"/>
          <p:cNvSpPr/>
          <p:nvPr/>
        </p:nvSpPr>
        <p:spPr>
          <a:xfrm>
            <a:off x="5985795" y="4387013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Cubo 26"/>
          <p:cNvSpPr/>
          <p:nvPr/>
        </p:nvSpPr>
        <p:spPr>
          <a:xfrm>
            <a:off x="3898233" y="4985240"/>
            <a:ext cx="576263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" name="Cubo 27"/>
          <p:cNvSpPr/>
          <p:nvPr/>
        </p:nvSpPr>
        <p:spPr>
          <a:xfrm>
            <a:off x="4618958" y="4953490"/>
            <a:ext cx="574675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" name="Cubo 28"/>
          <p:cNvSpPr/>
          <p:nvPr/>
        </p:nvSpPr>
        <p:spPr>
          <a:xfrm>
            <a:off x="5338096" y="495349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" name="Cubo 29"/>
          <p:cNvSpPr/>
          <p:nvPr/>
        </p:nvSpPr>
        <p:spPr>
          <a:xfrm>
            <a:off x="6058821" y="498524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Cubo 30"/>
          <p:cNvSpPr/>
          <p:nvPr/>
        </p:nvSpPr>
        <p:spPr>
          <a:xfrm>
            <a:off x="6719220" y="4387013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ubo 31"/>
          <p:cNvSpPr/>
          <p:nvPr/>
        </p:nvSpPr>
        <p:spPr>
          <a:xfrm>
            <a:off x="6706521" y="498524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Cubo 32"/>
          <p:cNvSpPr/>
          <p:nvPr/>
        </p:nvSpPr>
        <p:spPr>
          <a:xfrm>
            <a:off x="3826795" y="5536229"/>
            <a:ext cx="576263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Cubo 33"/>
          <p:cNvSpPr/>
          <p:nvPr/>
        </p:nvSpPr>
        <p:spPr>
          <a:xfrm>
            <a:off x="4547520" y="5504479"/>
            <a:ext cx="574675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" name="Cubo 34"/>
          <p:cNvSpPr/>
          <p:nvPr/>
        </p:nvSpPr>
        <p:spPr>
          <a:xfrm>
            <a:off x="5266658" y="5504479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Cubo 35"/>
          <p:cNvSpPr/>
          <p:nvPr/>
        </p:nvSpPr>
        <p:spPr>
          <a:xfrm>
            <a:off x="5987383" y="5536229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" name="Cubo 36"/>
          <p:cNvSpPr/>
          <p:nvPr/>
        </p:nvSpPr>
        <p:spPr>
          <a:xfrm>
            <a:off x="7465344" y="4953490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" name="Cubo 37"/>
          <p:cNvSpPr/>
          <p:nvPr/>
        </p:nvSpPr>
        <p:spPr>
          <a:xfrm>
            <a:off x="7465344" y="2691169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" name="Cubo 38"/>
          <p:cNvSpPr/>
          <p:nvPr/>
        </p:nvSpPr>
        <p:spPr>
          <a:xfrm>
            <a:off x="7452645" y="3289396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" name="Cubo 39"/>
          <p:cNvSpPr/>
          <p:nvPr/>
        </p:nvSpPr>
        <p:spPr>
          <a:xfrm>
            <a:off x="7381207" y="3840385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" name="Cubo 40"/>
          <p:cNvSpPr/>
          <p:nvPr/>
        </p:nvSpPr>
        <p:spPr>
          <a:xfrm>
            <a:off x="7452645" y="4387013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2" name="Cubo 41"/>
          <p:cNvSpPr/>
          <p:nvPr/>
        </p:nvSpPr>
        <p:spPr>
          <a:xfrm>
            <a:off x="6731920" y="5472729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3" name="Cubo 42"/>
          <p:cNvSpPr/>
          <p:nvPr/>
        </p:nvSpPr>
        <p:spPr>
          <a:xfrm>
            <a:off x="7452645" y="5504479"/>
            <a:ext cx="576262" cy="36036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6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 pitchFamily="34" charset="0"/>
              </a:rPr>
              <a:t>Varas Cíveis – </a:t>
            </a:r>
            <a:br>
              <a:rPr lang="pt-BR" dirty="0">
                <a:latin typeface="Calibri" pitchFamily="34" charset="0"/>
              </a:rPr>
            </a:br>
            <a:r>
              <a:rPr lang="pt-BR" dirty="0">
                <a:latin typeface="Calibri" pitchFamily="34" charset="0"/>
              </a:rPr>
              <a:t>Acordos </a:t>
            </a:r>
            <a:r>
              <a:rPr lang="pt-BR" dirty="0" smtClean="0">
                <a:latin typeface="Calibri" pitchFamily="34" charset="0"/>
              </a:rPr>
              <a:t>Homologados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88672" y="2554644"/>
            <a:ext cx="169790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CEJUSC-BSB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05177" y="2584261"/>
            <a:ext cx="338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=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15101" y="2584261"/>
            <a:ext cx="191013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pt-BR" sz="2400" b="1" dirty="0" smtClean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Varas Cíveis</a:t>
            </a:r>
            <a:endParaRPr lang="pt-BR" sz="2400" b="1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Cubo 7"/>
          <p:cNvSpPr/>
          <p:nvPr/>
        </p:nvSpPr>
        <p:spPr>
          <a:xfrm>
            <a:off x="2216300" y="3088317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ubo 8"/>
          <p:cNvSpPr/>
          <p:nvPr/>
        </p:nvSpPr>
        <p:spPr>
          <a:xfrm>
            <a:off x="4777773" y="3173068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ubo 9"/>
          <p:cNvSpPr/>
          <p:nvPr/>
        </p:nvSpPr>
        <p:spPr>
          <a:xfrm>
            <a:off x="5569935" y="3173068"/>
            <a:ext cx="576263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ubo 10"/>
          <p:cNvSpPr/>
          <p:nvPr/>
        </p:nvSpPr>
        <p:spPr>
          <a:xfrm>
            <a:off x="6290660" y="3158780"/>
            <a:ext cx="576263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ubo 11"/>
          <p:cNvSpPr/>
          <p:nvPr/>
        </p:nvSpPr>
        <p:spPr>
          <a:xfrm>
            <a:off x="7009798" y="3158780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ubo 12"/>
          <p:cNvSpPr/>
          <p:nvPr/>
        </p:nvSpPr>
        <p:spPr>
          <a:xfrm>
            <a:off x="4777773" y="3663605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ubo 13"/>
          <p:cNvSpPr/>
          <p:nvPr/>
        </p:nvSpPr>
        <p:spPr>
          <a:xfrm>
            <a:off x="5498498" y="3663605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Cubo 16"/>
          <p:cNvSpPr/>
          <p:nvPr/>
        </p:nvSpPr>
        <p:spPr>
          <a:xfrm>
            <a:off x="7009798" y="3662017"/>
            <a:ext cx="576262" cy="360363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06600" y="2008817"/>
            <a:ext cx="7546975" cy="35918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" name="Cubo 27"/>
          <p:cNvSpPr/>
          <p:nvPr/>
        </p:nvSpPr>
        <p:spPr>
          <a:xfrm>
            <a:off x="6219223" y="3663605"/>
            <a:ext cx="576262" cy="35877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7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818" y="1590675"/>
            <a:ext cx="6696363" cy="44196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de Satisfação do Usuário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9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Satisfação do usuário do Poder Judiciário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8160" y="2452592"/>
          <a:ext cx="7560710" cy="323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940"/>
                <a:gridCol w="2519940"/>
                <a:gridCol w="2520830"/>
              </a:tblGrid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Quantidade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Sempre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2.098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11,2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Com frequência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4.709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25,2%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Poucas vezes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7.855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42,0%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u="sng" dirty="0">
                          <a:effectLst/>
                        </a:rPr>
                        <a:t>Nunca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4.046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21,6%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18.708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100,0%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8159" y="1498487"/>
            <a:ext cx="74811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Pesquisa de Satisfação do usuário e clima organizacional*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Questionamento: </a:t>
            </a:r>
            <a:r>
              <a:rPr lang="pt-BR" dirty="0">
                <a:latin typeface="+mj-lt"/>
              </a:rPr>
              <a:t>o atendimento é rápido, sem filas ou espera </a:t>
            </a:r>
            <a:r>
              <a:rPr lang="pt-BR" dirty="0" smtClean="0">
                <a:latin typeface="+mj-lt"/>
              </a:rPr>
              <a:t>excessiva?</a:t>
            </a:r>
            <a:endParaRPr lang="pt-BR" altLang="pt-B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Resposta: 63,6% dos respondentes responderam “nunca” ou “poucas vezes”</a:t>
            </a:r>
            <a:endParaRPr kumimoji="0" lang="pt-BR" alt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93705" y="5698435"/>
            <a:ext cx="4850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 Dados extraídos de: </a:t>
            </a:r>
            <a:r>
              <a:rPr lang="pt-BR" sz="1000" dirty="0"/>
              <a:t>&lt;http://www.cnj.jus.br/images/gestao-planejamento-poder-judiciario/pesquisasatisfacao/usuarios_total_geral.pdf&gt;. Acesso em: 6 jun. 2017.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899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Satisfação do usuário do Poder Judiciário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77646" y="2941001"/>
          <a:ext cx="5950040" cy="2828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113"/>
                <a:gridCol w="1983113"/>
                <a:gridCol w="1983814"/>
              </a:tblGrid>
              <a:tr h="5084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Quantidade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Sempre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570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3,0%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Com frequência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1.862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10,0%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Poucas vezes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5.675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30,3%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Nunca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10.601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56,7%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Total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18.708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100,0%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40158" y="1225313"/>
            <a:ext cx="7791718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Questionamento: a 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conclusão dos processos no prazo previsto na forma da </a:t>
            </a:r>
            <a:r>
              <a:rPr lang="pt-B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legislação?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respondeu negativamente (poucas vezes ou nunca).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71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Pesquisa realizada no âmbitos dos </a:t>
            </a:r>
            <a:r>
              <a:rPr lang="pt-BR" sz="2500" dirty="0" err="1" smtClean="0"/>
              <a:t>CEJUSCs</a:t>
            </a:r>
            <a:r>
              <a:rPr lang="pt-BR" sz="2500" dirty="0" smtClean="0"/>
              <a:t>/DF – </a:t>
            </a:r>
            <a:br>
              <a:rPr lang="pt-BR" sz="2500" dirty="0" smtClean="0"/>
            </a:br>
            <a:r>
              <a:rPr lang="pt-BR" sz="2500" i="1" dirty="0" smtClean="0"/>
              <a:t>Você </a:t>
            </a:r>
            <a:r>
              <a:rPr lang="pt-BR" sz="2500" i="1" dirty="0"/>
              <a:t>acredita que a tentativa de acordo foi válida?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61812" y="4902506"/>
            <a:ext cx="15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Ano ref.: 2016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030031"/>
              </p:ext>
            </p:extLst>
          </p:nvPr>
        </p:nvGraphicFramePr>
        <p:xfrm>
          <a:off x="1538344" y="1590675"/>
          <a:ext cx="5523468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1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88"/>
            <a:r>
              <a:rPr lang="pt-BR" sz="3600" dirty="0" smtClean="0"/>
              <a:t>Contexto Legislativo</a:t>
            </a:r>
            <a:endParaRPr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0"/>
            <a:r>
              <a:rPr lang="pt-BR" b="1" spc="112" dirty="0" smtClean="0">
                <a:solidFill>
                  <a:srgbClr val="FF4F14"/>
                </a:solidFill>
                <a:cs typeface="Calibri"/>
              </a:rPr>
              <a:t>Novo CPC</a:t>
            </a:r>
          </a:p>
          <a:p>
            <a:pPr marL="11110"/>
            <a:r>
              <a:rPr lang="pt-BR" b="1" spc="112" dirty="0" smtClean="0">
                <a:solidFill>
                  <a:srgbClr val="FF4F14"/>
                </a:solidFill>
                <a:cs typeface="Calibri"/>
              </a:rPr>
              <a:t>Lei de Mediação – 13.140/2015</a:t>
            </a:r>
          </a:p>
          <a:p>
            <a:pPr marL="11110"/>
            <a:r>
              <a:rPr lang="pt-BR" b="1" spc="112" dirty="0">
                <a:solidFill>
                  <a:srgbClr val="FF4F14"/>
                </a:solidFill>
                <a:cs typeface="Calibri"/>
              </a:rPr>
              <a:t>Resolução 125/10 do </a:t>
            </a:r>
            <a:r>
              <a:rPr lang="pt-BR" b="1" spc="112" dirty="0" smtClean="0">
                <a:solidFill>
                  <a:srgbClr val="FF4F14"/>
                </a:solidFill>
                <a:cs typeface="Calibri"/>
              </a:rPr>
              <a:t>CNJ</a:t>
            </a:r>
            <a:endParaRPr lang="pt-BR" b="1" spc="112" dirty="0">
              <a:solidFill>
                <a:srgbClr val="FF4F1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607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500" dirty="0"/>
              <a:t>Pesquisa realizada no âmbitos dos </a:t>
            </a:r>
            <a:r>
              <a:rPr lang="pt-BR" sz="2500" dirty="0" err="1"/>
              <a:t>CEJUSCs</a:t>
            </a:r>
            <a:r>
              <a:rPr lang="pt-BR" sz="2500" dirty="0"/>
              <a:t>/DF – 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i="1" dirty="0" smtClean="0"/>
              <a:t>Você </a:t>
            </a:r>
            <a:r>
              <a:rPr lang="pt-BR" sz="2500" i="1" dirty="0"/>
              <a:t>sentiu que participou da construção da solução?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481996"/>
              </p:ext>
            </p:extLst>
          </p:nvPr>
        </p:nvGraphicFramePr>
        <p:xfrm>
          <a:off x="1463040" y="1572568"/>
          <a:ext cx="554434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061812" y="4902506"/>
            <a:ext cx="15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Ano ref.: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500" dirty="0"/>
              <a:t>Pesquisa realizada no âmbitos dos </a:t>
            </a:r>
            <a:r>
              <a:rPr lang="pt-BR" sz="2500" dirty="0" err="1"/>
              <a:t>CEJUSCs</a:t>
            </a:r>
            <a:r>
              <a:rPr lang="pt-BR" sz="2500" dirty="0"/>
              <a:t>/DF </a:t>
            </a:r>
            <a:r>
              <a:rPr lang="pt-BR" sz="2500" dirty="0" smtClean="0"/>
              <a:t>–</a:t>
            </a:r>
            <a:br>
              <a:rPr lang="pt-BR" sz="2500" dirty="0" smtClean="0"/>
            </a:br>
            <a:r>
              <a:rPr lang="pt-BR" sz="2500" i="1" dirty="0" smtClean="0"/>
              <a:t>A </a:t>
            </a:r>
            <a:r>
              <a:rPr lang="pt-BR" sz="2500" i="1" dirty="0"/>
              <a:t>sua imagem do Poder Judiciário melhorou depois da conciliação?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9031"/>
              </p:ext>
            </p:extLst>
          </p:nvPr>
        </p:nvGraphicFramePr>
        <p:xfrm>
          <a:off x="628650" y="1590675"/>
          <a:ext cx="78867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2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PSU - Qual o nível geral de satisfação?</a:t>
            </a:r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82620427"/>
              </p:ext>
            </p:extLst>
          </p:nvPr>
        </p:nvGraphicFramePr>
        <p:xfrm>
          <a:off x="1492827" y="159442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dirty="0" smtClean="0"/>
              <a:t>Dia Nacional da Resolução </a:t>
            </a:r>
            <a:r>
              <a:rPr lang="pt-BR" u="sng" dirty="0" smtClean="0"/>
              <a:t>Adequada</a:t>
            </a:r>
            <a:r>
              <a:rPr lang="pt-BR" dirty="0" smtClean="0"/>
              <a:t> de Conflitos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7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7743" y="2803979"/>
            <a:ext cx="81782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Obrigada!</a:t>
            </a:r>
          </a:p>
          <a:p>
            <a:pPr algn="ctr"/>
            <a:r>
              <a:rPr lang="pt-BR" sz="2000" dirty="0" smtClean="0">
                <a:hlinkClick r:id="rId3"/>
              </a:rPr>
              <a:t>Luciana.Sorrentino@tjdft.jus.br</a:t>
            </a:r>
            <a:endParaRPr lang="pt-BR" sz="2000" dirty="0" smtClean="0"/>
          </a:p>
          <a:p>
            <a:pPr algn="ctr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2012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3200" y="1473200"/>
            <a:ext cx="8013700" cy="4318000"/>
          </a:xfrm>
        </p:spPr>
        <p:txBody>
          <a:bodyPr>
            <a:normAutofit/>
          </a:bodyPr>
          <a:lstStyle/>
          <a:p>
            <a:pPr marL="11110"/>
            <a:r>
              <a:rPr lang="pt-BR" b="1" spc="112" dirty="0" smtClean="0">
                <a:solidFill>
                  <a:srgbClr val="FF4F14"/>
                </a:solidFill>
                <a:cs typeface="Calibri"/>
              </a:rPr>
              <a:t>Reso</a:t>
            </a:r>
            <a:r>
              <a:rPr lang="pt-BR" b="1" spc="28" dirty="0" smtClean="0">
                <a:solidFill>
                  <a:srgbClr val="FF4F14"/>
                </a:solidFill>
                <a:cs typeface="Calibri"/>
              </a:rPr>
              <a:t>l</a:t>
            </a:r>
            <a:r>
              <a:rPr lang="pt-BR" b="1" spc="122" dirty="0" smtClean="0">
                <a:solidFill>
                  <a:srgbClr val="FF4F14"/>
                </a:solidFill>
                <a:cs typeface="Calibri"/>
              </a:rPr>
              <a:t>uç</a:t>
            </a:r>
            <a:r>
              <a:rPr lang="pt-BR" b="1" spc="56" dirty="0" smtClean="0">
                <a:solidFill>
                  <a:srgbClr val="FF4F14"/>
                </a:solidFill>
                <a:cs typeface="Calibri"/>
              </a:rPr>
              <a:t>ão</a:t>
            </a:r>
            <a:r>
              <a:rPr lang="pt-BR" b="1" spc="-53" dirty="0" smtClean="0">
                <a:solidFill>
                  <a:srgbClr val="FF4F14"/>
                </a:solidFill>
                <a:cs typeface="Calibri"/>
              </a:rPr>
              <a:t> </a:t>
            </a:r>
            <a:r>
              <a:rPr lang="pt-BR" b="1" spc="53" dirty="0" smtClean="0">
                <a:solidFill>
                  <a:srgbClr val="FF4F14"/>
                </a:solidFill>
                <a:cs typeface="Calibri"/>
              </a:rPr>
              <a:t>125</a:t>
            </a:r>
            <a:r>
              <a:rPr lang="pt-BR" b="1" spc="-203" dirty="0" smtClean="0">
                <a:solidFill>
                  <a:srgbClr val="FF4F14"/>
                </a:solidFill>
                <a:cs typeface="Calibri"/>
              </a:rPr>
              <a:t>/</a:t>
            </a:r>
            <a:r>
              <a:rPr lang="pt-BR" b="1" spc="53" dirty="0" smtClean="0">
                <a:solidFill>
                  <a:srgbClr val="FF4F14"/>
                </a:solidFill>
                <a:cs typeface="Calibri"/>
              </a:rPr>
              <a:t>1</a:t>
            </a:r>
            <a:r>
              <a:rPr lang="pt-BR" b="1" spc="60" dirty="0" smtClean="0">
                <a:solidFill>
                  <a:srgbClr val="FF4F14"/>
                </a:solidFill>
                <a:cs typeface="Calibri"/>
              </a:rPr>
              <a:t>0</a:t>
            </a:r>
            <a:r>
              <a:rPr lang="pt-BR" b="1" spc="-53" dirty="0" smtClean="0">
                <a:solidFill>
                  <a:srgbClr val="FF4F14"/>
                </a:solidFill>
                <a:cs typeface="Calibri"/>
              </a:rPr>
              <a:t> </a:t>
            </a:r>
            <a:r>
              <a:rPr lang="pt-BR" b="1" spc="115" dirty="0" smtClean="0">
                <a:solidFill>
                  <a:srgbClr val="FF4F14"/>
                </a:solidFill>
                <a:cs typeface="Calibri"/>
              </a:rPr>
              <a:t>d</a:t>
            </a:r>
            <a:r>
              <a:rPr lang="pt-BR" b="1" spc="88" dirty="0" smtClean="0">
                <a:solidFill>
                  <a:srgbClr val="FF4F14"/>
                </a:solidFill>
                <a:cs typeface="Calibri"/>
              </a:rPr>
              <a:t>o</a:t>
            </a:r>
            <a:r>
              <a:rPr lang="pt-BR" b="1" spc="-28" dirty="0" smtClean="0">
                <a:solidFill>
                  <a:srgbClr val="FF4F14"/>
                </a:solidFill>
                <a:cs typeface="Calibri"/>
              </a:rPr>
              <a:t> </a:t>
            </a:r>
            <a:r>
              <a:rPr lang="pt-BR" b="1" spc="129" dirty="0" smtClean="0">
                <a:solidFill>
                  <a:srgbClr val="FF4F14"/>
                </a:solidFill>
                <a:cs typeface="Calibri"/>
              </a:rPr>
              <a:t>CNJ</a:t>
            </a:r>
            <a:endParaRPr lang="pt-BR" dirty="0" smtClean="0">
              <a:cs typeface="Calibri"/>
            </a:endParaRPr>
          </a:p>
          <a:p>
            <a:pPr marL="408938" lvl="1">
              <a:spcBef>
                <a:spcPts val="1180"/>
              </a:spcBef>
            </a:pPr>
            <a:r>
              <a:rPr lang="pt-BR" sz="2400" b="1" spc="32" dirty="0" smtClean="0">
                <a:solidFill>
                  <a:srgbClr val="144F78"/>
                </a:solidFill>
                <a:cs typeface="Calibri"/>
              </a:rPr>
              <a:t>Núcle</a:t>
            </a:r>
            <a:r>
              <a:rPr lang="pt-BR" sz="2400" b="1" spc="46" dirty="0" smtClean="0">
                <a:solidFill>
                  <a:srgbClr val="144F78"/>
                </a:solidFill>
                <a:cs typeface="Calibri"/>
              </a:rPr>
              <a:t>o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-4" dirty="0" smtClean="0">
                <a:solidFill>
                  <a:srgbClr val="144F78"/>
                </a:solidFill>
                <a:cs typeface="Calibri"/>
              </a:rPr>
              <a:t>P</a:t>
            </a:r>
            <a:r>
              <a:rPr lang="pt-BR" sz="2400" b="1" spc="32" dirty="0" smtClean="0">
                <a:solidFill>
                  <a:srgbClr val="144F78"/>
                </a:solidFill>
                <a:cs typeface="Calibri"/>
              </a:rPr>
              <a:t>ermane</a:t>
            </a:r>
            <a:r>
              <a:rPr lang="pt-BR" sz="2400" b="1" spc="25" dirty="0" smtClean="0">
                <a:solidFill>
                  <a:srgbClr val="144F78"/>
                </a:solidFill>
                <a:cs typeface="Calibri"/>
              </a:rPr>
              <a:t>n</a:t>
            </a:r>
            <a:r>
              <a:rPr lang="pt-BR" sz="2400" b="1" spc="-11" dirty="0" smtClean="0">
                <a:solidFill>
                  <a:srgbClr val="144F78"/>
                </a:solidFill>
                <a:cs typeface="Calibri"/>
              </a:rPr>
              <a:t>t</a:t>
            </a:r>
            <a:r>
              <a:rPr lang="pt-BR" sz="2400" b="1" spc="25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49" dirty="0" smtClean="0">
                <a:solidFill>
                  <a:srgbClr val="144F78"/>
                </a:solidFill>
                <a:cs typeface="Calibri"/>
              </a:rPr>
              <a:t>d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-91" dirty="0" smtClean="0">
                <a:solidFill>
                  <a:srgbClr val="144F78"/>
                </a:solidFill>
                <a:cs typeface="Calibri"/>
              </a:rPr>
              <a:t>M</a:t>
            </a:r>
            <a:r>
              <a:rPr lang="pt-BR" sz="2400" b="1" spc="11" dirty="0" smtClean="0">
                <a:solidFill>
                  <a:srgbClr val="144F78"/>
                </a:solidFill>
                <a:cs typeface="Calibri"/>
              </a:rPr>
              <a:t>é</a:t>
            </a:r>
            <a:r>
              <a:rPr lang="pt-BR" sz="2400" b="1" spc="-7" dirty="0" smtClean="0">
                <a:solidFill>
                  <a:srgbClr val="144F78"/>
                </a:solidFill>
                <a:cs typeface="Calibri"/>
              </a:rPr>
              <a:t>t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odo</a:t>
            </a:r>
            <a:r>
              <a:rPr lang="pt-BR" sz="2400" b="1" spc="41" dirty="0" smtClean="0">
                <a:solidFill>
                  <a:srgbClr val="144F78"/>
                </a:solidFill>
                <a:cs typeface="Calibri"/>
              </a:rPr>
              <a:t>s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77" dirty="0" smtClean="0">
                <a:solidFill>
                  <a:srgbClr val="144F78"/>
                </a:solidFill>
                <a:cs typeface="Calibri"/>
              </a:rPr>
              <a:t>C</a:t>
            </a:r>
            <a:r>
              <a:rPr lang="pt-BR" sz="2400" b="1" spc="35" dirty="0" smtClean="0">
                <a:solidFill>
                  <a:srgbClr val="144F78"/>
                </a:solidFill>
                <a:cs typeface="Calibri"/>
              </a:rPr>
              <a:t>onsensuais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49" dirty="0" smtClean="0">
                <a:solidFill>
                  <a:srgbClr val="144F78"/>
                </a:solidFill>
                <a:cs typeface="Calibri"/>
              </a:rPr>
              <a:t>d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94" dirty="0" smtClean="0">
                <a:solidFill>
                  <a:srgbClr val="144F78"/>
                </a:solidFill>
                <a:cs typeface="Calibri"/>
              </a:rPr>
              <a:t>S</a:t>
            </a:r>
            <a:r>
              <a:rPr lang="pt-BR" sz="2400" b="1" spc="35" dirty="0" smtClean="0">
                <a:solidFill>
                  <a:srgbClr val="144F78"/>
                </a:solidFill>
                <a:cs typeface="Calibri"/>
              </a:rPr>
              <a:t>oluçã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o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49" dirty="0" smtClean="0">
                <a:solidFill>
                  <a:srgbClr val="144F78"/>
                </a:solidFill>
                <a:cs typeface="Calibri"/>
              </a:rPr>
              <a:t>d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77" dirty="0" smtClean="0">
                <a:solidFill>
                  <a:srgbClr val="144F78"/>
                </a:solidFill>
                <a:cs typeface="Calibri"/>
              </a:rPr>
              <a:t>C</a:t>
            </a:r>
            <a:r>
              <a:rPr lang="pt-BR" sz="2400" b="1" spc="21" dirty="0" smtClean="0">
                <a:solidFill>
                  <a:srgbClr val="144F78"/>
                </a:solidFill>
                <a:cs typeface="Calibri"/>
              </a:rPr>
              <a:t>onfli</a:t>
            </a:r>
            <a:r>
              <a:rPr lang="pt-BR" sz="2400" b="1" spc="7" dirty="0" smtClean="0">
                <a:solidFill>
                  <a:srgbClr val="144F78"/>
                </a:solidFill>
                <a:cs typeface="Calibri"/>
              </a:rPr>
              <a:t>t</a:t>
            </a:r>
            <a:r>
              <a:rPr lang="pt-BR" sz="2400" b="1" spc="35" dirty="0" smtClean="0">
                <a:solidFill>
                  <a:srgbClr val="144F78"/>
                </a:solidFill>
                <a:cs typeface="Calibri"/>
              </a:rPr>
              <a:t>os</a:t>
            </a:r>
            <a:endParaRPr lang="pt-BR" sz="2400" dirty="0" smtClean="0">
              <a:cs typeface="Calibri"/>
            </a:endParaRPr>
          </a:p>
          <a:p>
            <a:pPr marL="1030746" lvl="2">
              <a:spcBef>
                <a:spcPts val="665"/>
              </a:spcBef>
            </a:pPr>
            <a:r>
              <a:rPr lang="pt-BR" sz="1600" spc="-14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ese</a:t>
            </a:r>
            <a:r>
              <a:rPr lang="pt-BR" sz="1600" spc="-16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n</a:t>
            </a:r>
            <a:r>
              <a:rPr lang="pt-BR" sz="1600" spc="-8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v</a:t>
            </a:r>
            <a:r>
              <a:rPr lang="pt-BR" sz="1600" spc="-8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ol</a:t>
            </a:r>
            <a:r>
              <a:rPr lang="pt-BR" sz="1600" spc="-12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v</a:t>
            </a:r>
            <a:r>
              <a:rPr lang="pt-BR" sz="1600" spc="-14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10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9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polític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judiciá</a:t>
            </a:r>
            <a:r>
              <a:rPr lang="pt-BR" sz="1600" spc="-10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7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i</a:t>
            </a:r>
            <a:r>
              <a:rPr lang="pt-BR" sz="1600" spc="-14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loca</a:t>
            </a:r>
            <a:r>
              <a:rPr lang="pt-BR" sz="1600" spc="-6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l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</a:t>
            </a:r>
            <a:r>
              <a:rPr lang="pt-BR" sz="1600" spc="-9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5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4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AD</a:t>
            </a:r>
            <a:endParaRPr lang="pt-BR" sz="1600" dirty="0" smtClean="0">
              <a:latin typeface="Lucida Sans Unicode"/>
              <a:cs typeface="Lucida Sans Unicode"/>
            </a:endParaRPr>
          </a:p>
          <a:p>
            <a:pPr marL="1030746" lvl="2">
              <a:spcBef>
                <a:spcPts val="644"/>
              </a:spcBef>
            </a:pPr>
            <a:r>
              <a:rPr lang="pt-BR" sz="1600" spc="-7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P</a:t>
            </a:r>
            <a:r>
              <a:rPr lang="pt-BR" sz="1600" spc="-16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4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om</a:t>
            </a:r>
            <a:r>
              <a:rPr lang="pt-BR" sz="1600" spc="-129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8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v</a:t>
            </a:r>
            <a:r>
              <a:rPr lang="pt-BR" sz="1600" spc="-14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10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99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capacitação</a:t>
            </a:r>
            <a:endParaRPr lang="pt-BR" sz="1600" dirty="0" smtClean="0">
              <a:latin typeface="Lucida Sans Unicode"/>
              <a:cs typeface="Lucida Sans Unicode"/>
            </a:endParaRPr>
          </a:p>
          <a:p>
            <a:pPr marL="1030746" lvl="2">
              <a:spcBef>
                <a:spcPts val="644"/>
              </a:spcBef>
            </a:pPr>
            <a:r>
              <a:rPr lang="pt-BR" sz="1600" spc="-7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I</a:t>
            </a:r>
            <a:r>
              <a:rPr lang="pt-BR" sz="1600" spc="-12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nstala</a:t>
            </a:r>
            <a:r>
              <a:rPr lang="pt-BR" sz="1600" spc="-10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21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C</a:t>
            </a:r>
            <a:r>
              <a:rPr lang="pt-BR" sz="1600" spc="-10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12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n</a:t>
            </a:r>
            <a:r>
              <a:rPr lang="pt-BR" sz="1600" spc="-10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t</a:t>
            </a:r>
            <a:r>
              <a:rPr lang="pt-BR" sz="1600" spc="-13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6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136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9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Judiciá</a:t>
            </a:r>
            <a:r>
              <a:rPr lang="pt-BR" sz="1600" spc="-7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29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io</a:t>
            </a:r>
            <a:r>
              <a:rPr lang="pt-BR" sz="1600" spc="-14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</a:t>
            </a:r>
            <a:r>
              <a:rPr lang="pt-BR" sz="1600" spc="-9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7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oluçã</a:t>
            </a:r>
            <a:r>
              <a:rPr lang="pt-BR" sz="1600" spc="-12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</a:t>
            </a:r>
            <a:r>
              <a:rPr lang="pt-BR" sz="1600" spc="-9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21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C</a:t>
            </a:r>
            <a:r>
              <a:rPr lang="pt-BR" sz="1600" spc="-10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onfli</a:t>
            </a:r>
            <a:r>
              <a:rPr lang="pt-BR" sz="1600" spc="-10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t</a:t>
            </a:r>
            <a:r>
              <a:rPr lang="pt-BR" sz="1600" spc="-15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os</a:t>
            </a:r>
            <a:endParaRPr lang="pt-BR" sz="1600" dirty="0" smtClean="0">
              <a:latin typeface="Lucida Sans Unicode"/>
              <a:cs typeface="Lucida Sans Unicode"/>
            </a:endParaRPr>
          </a:p>
          <a:p>
            <a:pPr marL="808988" lvl="2" indent="221758">
              <a:spcBef>
                <a:spcPts val="644"/>
              </a:spcBef>
            </a:pPr>
            <a:r>
              <a:rPr lang="pt-BR" sz="1600" spc="-19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Ó</a:t>
            </a:r>
            <a:r>
              <a:rPr lang="pt-BR" sz="1600" spc="-12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1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gão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c</a:t>
            </a:r>
            <a:r>
              <a:rPr lang="pt-BR" sz="1600" spc="-10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12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n</a:t>
            </a:r>
            <a:r>
              <a:rPr lang="pt-BR" sz="1600" spc="-10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t</a:t>
            </a:r>
            <a:r>
              <a:rPr lang="pt-BR" sz="1600" spc="-12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41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7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l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</a:t>
            </a:r>
            <a:r>
              <a:rPr lang="pt-BR" sz="1600" spc="-9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planejame</a:t>
            </a:r>
            <a:r>
              <a:rPr lang="pt-BR" sz="1600" spc="-13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n</a:t>
            </a:r>
            <a:r>
              <a:rPr lang="pt-BR" sz="1600" spc="-8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t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9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29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decisões</a:t>
            </a:r>
            <a:endParaRPr lang="pt-BR" sz="1600" dirty="0" smtClean="0">
              <a:latin typeface="Lucida Sans Unicode"/>
              <a:cs typeface="Lucida Sans Unicode"/>
            </a:endParaRPr>
          </a:p>
          <a:p>
            <a:pPr marL="408938" lvl="1">
              <a:spcBef>
                <a:spcPts val="1281"/>
              </a:spcBef>
            </a:pPr>
            <a:r>
              <a:rPr lang="pt-BR" sz="2400" b="1" spc="77" dirty="0" smtClean="0">
                <a:solidFill>
                  <a:srgbClr val="144F78"/>
                </a:solidFill>
                <a:cs typeface="Calibri"/>
              </a:rPr>
              <a:t>C</a:t>
            </a:r>
            <a:r>
              <a:rPr lang="pt-BR" sz="2400" b="1" spc="39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32" dirty="0" smtClean="0">
                <a:solidFill>
                  <a:srgbClr val="144F78"/>
                </a:solidFill>
                <a:cs typeface="Calibri"/>
              </a:rPr>
              <a:t>n</a:t>
            </a:r>
            <a:r>
              <a:rPr lang="pt-BR" sz="2400" b="1" spc="-4" dirty="0" smtClean="0">
                <a:solidFill>
                  <a:srgbClr val="144F78"/>
                </a:solidFill>
                <a:cs typeface="Calibri"/>
              </a:rPr>
              <a:t>t</a:t>
            </a:r>
            <a:r>
              <a:rPr lang="pt-BR" sz="2400" b="1" spc="-21" dirty="0" smtClean="0">
                <a:solidFill>
                  <a:srgbClr val="144F78"/>
                </a:solidFill>
                <a:cs typeface="Calibri"/>
              </a:rPr>
              <a:t>r</a:t>
            </a:r>
            <a:r>
              <a:rPr lang="pt-BR" sz="2400" b="1" spc="41" dirty="0" smtClean="0">
                <a:solidFill>
                  <a:srgbClr val="144F78"/>
                </a:solidFill>
                <a:cs typeface="Calibri"/>
              </a:rPr>
              <a:t>o</a:t>
            </a:r>
            <a:r>
              <a:rPr lang="pt-BR" sz="2400" b="1" spc="35" dirty="0" smtClean="0">
                <a:solidFill>
                  <a:srgbClr val="144F78"/>
                </a:solidFill>
                <a:cs typeface="Calibri"/>
              </a:rPr>
              <a:t>s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39" dirty="0" smtClean="0">
                <a:solidFill>
                  <a:srgbClr val="144F78"/>
                </a:solidFill>
                <a:cs typeface="Calibri"/>
              </a:rPr>
              <a:t>Judiciário</a:t>
            </a:r>
            <a:r>
              <a:rPr lang="pt-BR" sz="2400" b="1" spc="46" dirty="0" smtClean="0">
                <a:solidFill>
                  <a:srgbClr val="144F78"/>
                </a:solidFill>
                <a:cs typeface="Calibri"/>
              </a:rPr>
              <a:t>s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49" dirty="0" smtClean="0">
                <a:solidFill>
                  <a:srgbClr val="144F78"/>
                </a:solidFill>
                <a:cs typeface="Calibri"/>
              </a:rPr>
              <a:t>d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94" dirty="0" smtClean="0">
                <a:solidFill>
                  <a:srgbClr val="144F78"/>
                </a:solidFill>
                <a:cs typeface="Calibri"/>
              </a:rPr>
              <a:t>S</a:t>
            </a:r>
            <a:r>
              <a:rPr lang="pt-BR" sz="2400" b="1" spc="35" dirty="0" smtClean="0">
                <a:solidFill>
                  <a:srgbClr val="144F78"/>
                </a:solidFill>
                <a:cs typeface="Calibri"/>
              </a:rPr>
              <a:t>oluçã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o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49" dirty="0" smtClean="0">
                <a:solidFill>
                  <a:srgbClr val="144F78"/>
                </a:solidFill>
                <a:cs typeface="Calibri"/>
              </a:rPr>
              <a:t>d</a:t>
            </a:r>
            <a:r>
              <a:rPr lang="pt-BR" sz="2400" b="1" spc="53" dirty="0" smtClean="0">
                <a:solidFill>
                  <a:srgbClr val="144F78"/>
                </a:solidFill>
                <a:cs typeface="Calibri"/>
              </a:rPr>
              <a:t>e</a:t>
            </a:r>
            <a:r>
              <a:rPr lang="pt-BR" sz="2400" b="1" spc="-67" dirty="0" smtClean="0">
                <a:solidFill>
                  <a:srgbClr val="144F78"/>
                </a:solidFill>
                <a:cs typeface="Calibri"/>
              </a:rPr>
              <a:t> </a:t>
            </a:r>
            <a:r>
              <a:rPr lang="pt-BR" sz="2400" b="1" spc="77" dirty="0" smtClean="0">
                <a:solidFill>
                  <a:srgbClr val="144F78"/>
                </a:solidFill>
                <a:cs typeface="Calibri"/>
              </a:rPr>
              <a:t>C</a:t>
            </a:r>
            <a:r>
              <a:rPr lang="pt-BR" sz="2400" b="1" spc="21" dirty="0" smtClean="0">
                <a:solidFill>
                  <a:srgbClr val="144F78"/>
                </a:solidFill>
                <a:cs typeface="Calibri"/>
              </a:rPr>
              <a:t>onfli</a:t>
            </a:r>
            <a:r>
              <a:rPr lang="pt-BR" sz="2400" b="1" spc="7" dirty="0" smtClean="0">
                <a:solidFill>
                  <a:srgbClr val="144F78"/>
                </a:solidFill>
                <a:cs typeface="Calibri"/>
              </a:rPr>
              <a:t>t</a:t>
            </a:r>
            <a:r>
              <a:rPr lang="pt-BR" sz="2400" b="1" spc="35" dirty="0" smtClean="0">
                <a:solidFill>
                  <a:srgbClr val="144F78"/>
                </a:solidFill>
                <a:cs typeface="Calibri"/>
              </a:rPr>
              <a:t>os</a:t>
            </a:r>
            <a:endParaRPr lang="pt-BR" sz="2400" dirty="0" smtClean="0">
              <a:cs typeface="Calibri"/>
            </a:endParaRPr>
          </a:p>
          <a:p>
            <a:pPr marL="1030746" lvl="2">
              <a:spcBef>
                <a:spcPts val="661"/>
              </a:spcBef>
            </a:pPr>
            <a:r>
              <a:rPr lang="pt-BR" sz="1600" spc="-16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36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ealiza</a:t>
            </a:r>
            <a:r>
              <a:rPr lang="pt-BR" sz="1600" spc="-11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6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15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5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sessõe</a:t>
            </a:r>
            <a:r>
              <a:rPr lang="pt-BR" sz="1600" spc="-14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d</a:t>
            </a:r>
            <a:r>
              <a:rPr lang="pt-BR" sz="1600" spc="-9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c</a:t>
            </a:r>
            <a:r>
              <a:rPr lang="pt-BR" sz="1600" spc="-10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onciliaçã</a:t>
            </a:r>
            <a:r>
              <a:rPr lang="pt-BR" sz="1600" spc="-136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9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2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mediação</a:t>
            </a:r>
            <a:endParaRPr lang="pt-BR" sz="1600" dirty="0" smtClean="0">
              <a:latin typeface="Lucida Sans Unicode"/>
              <a:cs typeface="Lucida Sans Unicode"/>
            </a:endParaRPr>
          </a:p>
          <a:p>
            <a:pPr marL="1030746" lvl="2">
              <a:spcBef>
                <a:spcPts val="644"/>
              </a:spcBef>
            </a:pPr>
            <a:r>
              <a:rPr lang="pt-BR" sz="1600" spc="-14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poia</a:t>
            </a:r>
            <a:r>
              <a:rPr lang="pt-BR" sz="1600" spc="-9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6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136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8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Juí</a:t>
            </a:r>
            <a:r>
              <a:rPr lang="pt-BR" sz="1600" spc="-13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z</a:t>
            </a:r>
            <a:r>
              <a:rPr lang="pt-BR" sz="1600" spc="-16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</a:t>
            </a:r>
            <a:r>
              <a:rPr lang="pt-BR" sz="1600" spc="-16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18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,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 </a:t>
            </a:r>
            <a:r>
              <a:rPr lang="pt-BR" sz="1600" spc="-11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Juizado</a:t>
            </a:r>
            <a:r>
              <a:rPr lang="pt-BR" sz="1600" spc="-11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9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6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22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V</a:t>
            </a:r>
            <a:r>
              <a:rPr lang="pt-BR" sz="1600" spc="-15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127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r</a:t>
            </a:r>
            <a:r>
              <a:rPr lang="pt-BR" sz="1600" spc="-16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a</a:t>
            </a:r>
            <a:r>
              <a:rPr lang="pt-BR" sz="1600" spc="-15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5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na</a:t>
            </a:r>
            <a:r>
              <a:rPr lang="pt-BR" sz="1600" spc="-129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65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sua</a:t>
            </a:r>
            <a:r>
              <a:rPr lang="pt-BR" sz="1600" spc="-14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c</a:t>
            </a:r>
            <a:r>
              <a:rPr lang="pt-BR" sz="1600" spc="-108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oncilia</a:t>
            </a:r>
            <a:r>
              <a:rPr lang="pt-BR" sz="1600" spc="-129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ç</a:t>
            </a:r>
            <a:r>
              <a:rPr lang="pt-BR" sz="1600" spc="-14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õe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s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94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e</a:t>
            </a:r>
            <a:r>
              <a:rPr lang="pt-BR" sz="1600" spc="-203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pt-BR" sz="1600" spc="-122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media</a:t>
            </a:r>
            <a:r>
              <a:rPr lang="pt-BR" sz="1600" spc="-120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ç</a:t>
            </a:r>
            <a:r>
              <a:rPr lang="pt-BR" sz="1600" spc="-136" dirty="0" smtClean="0">
                <a:solidFill>
                  <a:srgbClr val="666666"/>
                </a:solidFill>
                <a:latin typeface="Lucida Sans Unicode"/>
                <a:cs typeface="Lucida Sans Unicode"/>
              </a:rPr>
              <a:t>ões</a:t>
            </a:r>
            <a:endParaRPr lang="pt-BR" sz="1600" dirty="0" smtClean="0">
              <a:latin typeface="Lucida Sans Unicode"/>
              <a:cs typeface="Lucida Sans Unicode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Política Pública Tratamento </a:t>
            </a:r>
            <a:br>
              <a:rPr lang="pt-BR" dirty="0" smtClean="0"/>
            </a:br>
            <a:r>
              <a:rPr lang="pt-BR" dirty="0" smtClean="0"/>
              <a:t>Adequado de Conflitos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705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Câmaras de Mediação, Conciliação e Arbitragem: </a:t>
            </a:r>
          </a:p>
          <a:p>
            <a:pPr lvl="1" algn="just"/>
            <a:r>
              <a:rPr lang="pt-BR" dirty="0"/>
              <a:t>Presenciais</a:t>
            </a:r>
          </a:p>
          <a:p>
            <a:pPr lvl="1"/>
            <a:r>
              <a:rPr lang="pt-BR" i="1" dirty="0"/>
              <a:t>Online</a:t>
            </a:r>
          </a:p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dirty="0" smtClean="0"/>
              <a:t>Adoção de estratégias de </a:t>
            </a:r>
            <a:r>
              <a:rPr lang="pt-BR" dirty="0" err="1" smtClean="0"/>
              <a:t>desjudicialização</a:t>
            </a:r>
            <a:r>
              <a:rPr lang="pt-BR" dirty="0" smtClean="0"/>
              <a:t> pelos grandes demandantes:</a:t>
            </a:r>
          </a:p>
          <a:p>
            <a:pPr lvl="1"/>
            <a:r>
              <a:rPr lang="pt-BR" dirty="0" smtClean="0"/>
              <a:t>Treinamento de prepostos em técnicas de negociação;</a:t>
            </a:r>
          </a:p>
          <a:p>
            <a:pPr lvl="1" algn="just"/>
            <a:r>
              <a:rPr lang="pt-BR" dirty="0" smtClean="0"/>
              <a:t>Reorganização de metodologias de trabalho para priorizar a realização de acordos; </a:t>
            </a:r>
          </a:p>
          <a:p>
            <a:pPr lvl="1" algn="just"/>
            <a:r>
              <a:rPr lang="pt-BR" dirty="0" smtClean="0"/>
              <a:t>Reestruturação dos contratos de honorários advocatícios;</a:t>
            </a:r>
          </a:p>
          <a:p>
            <a:pPr lvl="1"/>
            <a:endParaRPr lang="pt-BR" dirty="0" smtClean="0"/>
          </a:p>
          <a:p>
            <a:pPr lvl="1"/>
            <a:endParaRPr lang="pt-BR" i="1" dirty="0" smtClean="0"/>
          </a:p>
          <a:p>
            <a:pPr lvl="1"/>
            <a:endParaRPr lang="pt-BR" i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Iniciativas da sociedade civil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93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justiça em numeros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1" y="1409699"/>
            <a:ext cx="3460462" cy="46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Tempo médio para prolação de sentença no 1º grau</a:t>
            </a:r>
            <a:endParaRPr lang="pt-BR" sz="2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88" y="2088571"/>
            <a:ext cx="8354433" cy="32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48245"/>
            <a:ext cx="7886700" cy="45408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Tempo médio de tramitação dos processos pendentes no 1º grau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8598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0165" y="365127"/>
            <a:ext cx="7157522" cy="979878"/>
          </a:xfrm>
        </p:spPr>
        <p:txBody>
          <a:bodyPr>
            <a:normAutofit/>
          </a:bodyPr>
          <a:lstStyle/>
          <a:p>
            <a:r>
              <a:rPr lang="pt-BR" sz="2000" dirty="0" smtClean="0"/>
              <a:t>Taxa de Congestionamento: indicador que mede o percentual de casos que permaneceram pendentes de solução ao final do ano-base, em relação ao que tramitou (pendentes + baixados) 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6" y="1813214"/>
            <a:ext cx="7126432" cy="38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19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793</Words>
  <Application>Microsoft Office PowerPoint</Application>
  <PresentationFormat>Apresentação na tela (4:3)</PresentationFormat>
  <Paragraphs>295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Gabriola</vt:lpstr>
      <vt:lpstr>Lucida Sans Unicode</vt:lpstr>
      <vt:lpstr>Times New Roman</vt:lpstr>
      <vt:lpstr>Tema do Office</vt:lpstr>
      <vt:lpstr>Apresentação do PowerPoint</vt:lpstr>
      <vt:lpstr>Apresentação do PowerPoint</vt:lpstr>
      <vt:lpstr>Contexto Legislativo</vt:lpstr>
      <vt:lpstr>Política Pública Tratamento  Adequado de Conflitos</vt:lpstr>
      <vt:lpstr>Iniciativas da sociedade civil </vt:lpstr>
      <vt:lpstr>Apresentação do PowerPoint</vt:lpstr>
      <vt:lpstr>Tempo médio para prolação de sentença no 1º grau</vt:lpstr>
      <vt:lpstr>Tempo médio de tramitação dos processos pendentes no 1º grau</vt:lpstr>
      <vt:lpstr>Taxa de Congestionamento: indicador que mede o percentual de casos que permaneceram pendentes de solução ao final do ano-base, em relação ao que tramitou (pendentes + baixados) </vt:lpstr>
      <vt:lpstr>Justiça em Números 2016</vt:lpstr>
      <vt:lpstr>DADOS DO TJDFT</vt:lpstr>
      <vt:lpstr>Atendimento dos CEJUSCs</vt:lpstr>
      <vt:lpstr>Pré-processuais</vt:lpstr>
      <vt:lpstr>Atendimento dos CEJUSCs</vt:lpstr>
      <vt:lpstr>Justiça em Números Comparativo entre casos novos e Acordos realizados nos CEJUSCs</vt:lpstr>
      <vt:lpstr>Justiça em Números 2016</vt:lpstr>
      <vt:lpstr>Comparação CEJUSCs vs. Juizados</vt:lpstr>
      <vt:lpstr>Considerações</vt:lpstr>
      <vt:lpstr>Comparação CEJUSCs vs. Juizados</vt:lpstr>
      <vt:lpstr>Comparação CEJUSCs vs. Juizados</vt:lpstr>
      <vt:lpstr>Juizados Especiais Cíveis - Audiências Realizadas </vt:lpstr>
      <vt:lpstr>Juizados Especiais Cíveis - Acordos Homologados</vt:lpstr>
      <vt:lpstr>25 Varas Cíveis de Brasília vs. CEJUSC-BSB:</vt:lpstr>
      <vt:lpstr>Varas Cíveis –  Audiências Realizadas </vt:lpstr>
      <vt:lpstr>Varas Cíveis –  Acordos Homologados</vt:lpstr>
      <vt:lpstr>Pesquisa de Satisfação do Usuário</vt:lpstr>
      <vt:lpstr>Satisfação do usuário do Poder Judiciário</vt:lpstr>
      <vt:lpstr>Satisfação do usuário do Poder Judiciário</vt:lpstr>
      <vt:lpstr>Pesquisa realizada no âmbitos dos CEJUSCs/DF –  Você acredita que a tentativa de acordo foi válida?</vt:lpstr>
      <vt:lpstr>Pesquisa realizada no âmbitos dos CEJUSCs/DF –  Você sentiu que participou da construção da solução?</vt:lpstr>
      <vt:lpstr>Pesquisa realizada no âmbitos dos CEJUSCs/DF – A sua imagem do Poder Judiciário melhorou depois da conciliação?</vt:lpstr>
      <vt:lpstr>PSU - Qual o nível geral de satisfação?</vt:lpstr>
      <vt:lpstr>Sugestões 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Juíza Luciana Yuki Fugishita Sorrentino</dc:creator>
  <cp:lastModifiedBy>Caroline de Araújo Ribeiro</cp:lastModifiedBy>
  <cp:revision>148</cp:revision>
  <dcterms:created xsi:type="dcterms:W3CDTF">2016-11-04T11:07:58Z</dcterms:created>
  <dcterms:modified xsi:type="dcterms:W3CDTF">2017-08-29T13:06:13Z</dcterms:modified>
</cp:coreProperties>
</file>