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59" r:id="rId16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2" d="100"/>
          <a:sy n="72" d="100"/>
        </p:scale>
        <p:origin x="378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F1A274-BF93-448D-83D9-4F06A6B4845C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5E49B29-FD2B-467F-A7B1-17C171DD347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595072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E49B29-FD2B-467F-A7B1-17C171DD3477}" type="slidenum">
              <a:rPr lang="pt-BR" smtClean="0"/>
              <a:t>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42399345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588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59897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/>
          <a:stretch/>
        </p:blipFill>
        <p:spPr bwMode="auto">
          <a:xfrm>
            <a:off x="0" y="158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 hasCustomPrompt="1"/>
          </p:nvPr>
        </p:nvSpPr>
        <p:spPr>
          <a:xfrm>
            <a:off x="577787" y="2564904"/>
            <a:ext cx="7988424" cy="1038323"/>
          </a:xfrm>
        </p:spPr>
        <p:txBody>
          <a:bodyPr anchor="t">
            <a:noAutofit/>
          </a:bodyPr>
          <a:lstStyle>
            <a:lvl1pPr marL="0" algn="ctr" defTabSz="914400" rtl="0" eaLnBrk="1" latinLnBrk="0" hangingPunct="1">
              <a:lnSpc>
                <a:spcPct val="80000"/>
              </a:lnSpc>
              <a:defRPr lang="pt-BR" sz="4400" b="1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pt-BR" dirty="0" smtClean="0"/>
              <a:t>Título do</a:t>
            </a:r>
            <a:br>
              <a:rPr lang="pt-BR" dirty="0" smtClean="0"/>
            </a:br>
            <a:r>
              <a:rPr lang="pt-BR" dirty="0" smtClean="0"/>
              <a:t>Separador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165652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293410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>
            <a:normAutofit/>
          </a:bodyPr>
          <a:lstStyle>
            <a:lvl1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dirty="0" smtClean="0"/>
              <a:t>Clique para editar o texto mestre</a:t>
            </a:r>
          </a:p>
          <a:p>
            <a:pPr lvl="1"/>
            <a:r>
              <a:rPr lang="pt-BR" dirty="0" smtClean="0"/>
              <a:t>Segundo nível</a:t>
            </a:r>
          </a:p>
          <a:p>
            <a:pPr lvl="2"/>
            <a:r>
              <a:rPr lang="pt-BR" dirty="0" smtClean="0"/>
              <a:t>Terceiro nível</a:t>
            </a:r>
          </a:p>
          <a:p>
            <a:pPr lvl="3"/>
            <a:r>
              <a:rPr lang="pt-BR" dirty="0" smtClean="0"/>
              <a:t>Quarto nível</a:t>
            </a:r>
          </a:p>
          <a:p>
            <a:pPr lvl="4"/>
            <a:r>
              <a:rPr lang="pt-BR" dirty="0" smtClean="0"/>
              <a:t>Quinto nível</a:t>
            </a:r>
            <a:endParaRPr lang="pt-BR" dirty="0"/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7315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268"/>
          <a:stretch/>
        </p:blipFill>
        <p:spPr bwMode="auto">
          <a:xfrm>
            <a:off x="0" y="-27384"/>
            <a:ext cx="9144000" cy="749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ítulo 1"/>
          <p:cNvSpPr>
            <a:spLocks noGrp="1"/>
          </p:cNvSpPr>
          <p:nvPr>
            <p:ph type="title"/>
          </p:nvPr>
        </p:nvSpPr>
        <p:spPr>
          <a:xfrm>
            <a:off x="467544" y="82079"/>
            <a:ext cx="5816016" cy="523220"/>
          </a:xfrm>
          <a:noFill/>
        </p:spPr>
        <p:txBody>
          <a:bodyPr wrap="none" rtlCol="0">
            <a:spAutoFit/>
          </a:bodyPr>
          <a:lstStyle>
            <a:lvl1pPr algn="l">
              <a:defRPr lang="pt-BR" sz="2800" b="1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pPr marL="0" lvl="0" algn="l" defTabSz="457200"/>
            <a:r>
              <a:rPr lang="pt-BR" dirty="0" smtClean="0"/>
              <a:t>Clique para editar o título mestre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247323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"/>
          <a:stretch/>
        </p:blipFill>
        <p:spPr bwMode="auto">
          <a:xfrm>
            <a:off x="0" y="1588"/>
            <a:ext cx="9143999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ítulo 1"/>
          <p:cNvSpPr>
            <a:spLocks noGrp="1"/>
          </p:cNvSpPr>
          <p:nvPr>
            <p:ph type="title" hasCustomPrompt="1"/>
          </p:nvPr>
        </p:nvSpPr>
        <p:spPr>
          <a:xfrm>
            <a:off x="323528" y="4978042"/>
            <a:ext cx="8568952" cy="1200329"/>
          </a:xfrm>
          <a:noFill/>
        </p:spPr>
        <p:txBody>
          <a:bodyPr wrap="square" rtlCol="0">
            <a:spAutoFit/>
          </a:bodyPr>
          <a:lstStyle>
            <a:lvl1pPr marL="0" algn="ctr" defTabSz="457200" rtl="0" eaLnBrk="1" latinLnBrk="0" hangingPunct="1">
              <a:defRPr lang="en-US" sz="1800" kern="120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pt-BR" b="1" dirty="0" smtClean="0">
                <a:solidFill>
                  <a:schemeClr val="bg1"/>
                </a:solidFill>
                <a:latin typeface="Trebuchet MS"/>
                <a:cs typeface="Trebuchet MS"/>
              </a:rPr>
              <a:t>Nome do Palestrante</a:t>
            </a:r>
            <a:br>
              <a:rPr lang="pt-BR" b="1" dirty="0" smtClean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 smtClean="0">
                <a:solidFill>
                  <a:schemeClr val="bg1"/>
                </a:solidFill>
                <a:latin typeface="Trebuchet MS"/>
                <a:cs typeface="Trebuchet MS"/>
              </a:rPr>
              <a:t>Cargo ou Função do Palestrante</a:t>
            </a:r>
            <a:br>
              <a:rPr lang="pt-BR" dirty="0" smtClean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 smtClean="0">
                <a:solidFill>
                  <a:schemeClr val="bg1"/>
                </a:solidFill>
                <a:latin typeface="Trebuchet MS"/>
                <a:cs typeface="Trebuchet MS"/>
              </a:rPr>
              <a:t>e-mail do Palestrante</a:t>
            </a:r>
            <a:br>
              <a:rPr lang="pt-BR" dirty="0" smtClean="0">
                <a:solidFill>
                  <a:schemeClr val="bg1"/>
                </a:solidFill>
                <a:latin typeface="Trebuchet MS"/>
                <a:cs typeface="Trebuchet MS"/>
              </a:rPr>
            </a:br>
            <a:r>
              <a:rPr lang="pt-BR" dirty="0" smtClean="0">
                <a:solidFill>
                  <a:schemeClr val="bg1"/>
                </a:solidFill>
                <a:latin typeface="Trebuchet MS"/>
                <a:cs typeface="Trebuchet MS"/>
              </a:rPr>
              <a:t>(61) XXXXX-XXXX</a:t>
            </a:r>
            <a:endParaRPr lang="en-US" dirty="0">
              <a:solidFill>
                <a:schemeClr val="bg1"/>
              </a:solidFill>
              <a:latin typeface="Trebuchet MS"/>
              <a:cs typeface="Trebuchet MS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0212" y="3068960"/>
            <a:ext cx="170768" cy="233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350131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1_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F61B48CC-98A1-42CC-B283-44E4A79F2B75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EFC2DE48-6CBE-4BF2-AB62-E875ED680AB1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652793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F9DEC-4FF8-4D6E-B5E6-CBAB4A14F386}" type="datetimeFigureOut">
              <a:rPr lang="pt-BR" smtClean="0"/>
              <a:t>26/09/2017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FB7AED-F3F4-40E4-B618-44A5E1FC1A0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766942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4" r:id="rId5"/>
    <p:sldLayoutId id="2147483659" r:id="rId6"/>
    <p:sldLayoutId id="2147483660" r:id="rId7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g"/><Relationship Id="rId3" Type="http://schemas.openxmlformats.org/officeDocument/2006/relationships/image" Target="../media/image6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g"/><Relationship Id="rId5" Type="http://schemas.openxmlformats.org/officeDocument/2006/relationships/image" Target="../media/image15.jpg"/><Relationship Id="rId10" Type="http://schemas.openxmlformats.org/officeDocument/2006/relationships/image" Target="../media/image20.jpg"/><Relationship Id="rId4" Type="http://schemas.openxmlformats.org/officeDocument/2006/relationships/image" Target="../media/image14.jpg"/><Relationship Id="rId9" Type="http://schemas.openxmlformats.org/officeDocument/2006/relationships/image" Target="../media/image19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g"/><Relationship Id="rId3" Type="http://schemas.openxmlformats.org/officeDocument/2006/relationships/image" Target="../media/image22.jpg"/><Relationship Id="rId7" Type="http://schemas.openxmlformats.org/officeDocument/2006/relationships/image" Target="../media/image26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G"/><Relationship Id="rId4" Type="http://schemas.openxmlformats.org/officeDocument/2006/relationships/image" Target="../media/image23.jpg"/><Relationship Id="rId9" Type="http://schemas.openxmlformats.org/officeDocument/2006/relationships/image" Target="../media/image28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539552" y="483412"/>
            <a:ext cx="576064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lang="pt-BR" sz="4000" b="1" kern="1200" baseline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</a:lstStyle>
          <a:p>
            <a:r>
              <a:rPr lang="pt-BR" dirty="0"/>
              <a:t>Pesquisa agropecuária </a:t>
            </a:r>
            <a:r>
              <a:rPr lang="pt-BR" dirty="0" smtClean="0"/>
              <a:t>sob </a:t>
            </a:r>
            <a:r>
              <a:rPr lang="pt-BR" dirty="0"/>
              <a:t>a ótica do setor agropecuário</a:t>
            </a:r>
          </a:p>
        </p:txBody>
      </p:sp>
      <p:sp>
        <p:nvSpPr>
          <p:cNvPr id="6" name="Espaço Reservado para Texto 14"/>
          <p:cNvSpPr txBox="1">
            <a:spLocks/>
          </p:cNvSpPr>
          <p:nvPr/>
        </p:nvSpPr>
        <p:spPr>
          <a:xfrm>
            <a:off x="827088" y="5158061"/>
            <a:ext cx="5761136" cy="431527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2000" b="1" i="1" kern="1200" dirty="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pt-BR" dirty="0" smtClean="0"/>
              <a:t>Reginaldo Minaré</a:t>
            </a:r>
          </a:p>
          <a:p>
            <a:pPr marL="0" indent="0" defTabSz="457200">
              <a:buFont typeface="Arial" panose="020B0604020202020204" pitchFamily="34" charset="0"/>
              <a:buNone/>
            </a:pPr>
            <a:endParaRPr lang="pt-BR" dirty="0"/>
          </a:p>
        </p:txBody>
      </p:sp>
      <p:sp>
        <p:nvSpPr>
          <p:cNvPr id="7" name="Espaço Reservado para Texto 16"/>
          <p:cNvSpPr txBox="1">
            <a:spLocks/>
          </p:cNvSpPr>
          <p:nvPr/>
        </p:nvSpPr>
        <p:spPr>
          <a:xfrm>
            <a:off x="827584" y="5517232"/>
            <a:ext cx="5760640" cy="43246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lang="pt-BR" sz="2000" b="1" i="1" kern="1200" baseline="0" dirty="0">
                <a:solidFill>
                  <a:srgbClr val="FFFF00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457200">
              <a:buFont typeface="Arial" panose="020B0604020202020204" pitchFamily="34" charset="0"/>
              <a:buNone/>
            </a:pPr>
            <a:r>
              <a:rPr lang="pt-BR" dirty="0" smtClean="0"/>
              <a:t>Consultor Tecnologia da CNA</a:t>
            </a:r>
            <a:endParaRPr lang="pt-BR" dirty="0"/>
          </a:p>
        </p:txBody>
      </p:sp>
      <p:sp>
        <p:nvSpPr>
          <p:cNvPr id="8" name="Espaço Reservado para Texto 19"/>
          <p:cNvSpPr txBox="1">
            <a:spLocks/>
          </p:cNvSpPr>
          <p:nvPr/>
        </p:nvSpPr>
        <p:spPr>
          <a:xfrm>
            <a:off x="827584" y="6093296"/>
            <a:ext cx="5760640" cy="28768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0" indent="0" algn="l" defTabSz="4572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lang="pt-BR" sz="1300" b="1" i="1" kern="1200" baseline="0" dirty="0">
                <a:solidFill>
                  <a:schemeClr val="bg1"/>
                </a:solidFill>
                <a:latin typeface="Trebuchet MS"/>
                <a:ea typeface="+mn-ea"/>
                <a:cs typeface="Trebuchet M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 smtClean="0"/>
              <a:t>Brasília-DF, 26 de setembro de 2017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7549449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827882" y="3187344"/>
            <a:ext cx="3166686" cy="646331"/>
          </a:xfrm>
          <a:prstGeom prst="round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b="1">
                <a:solidFill>
                  <a:schemeClr val="tx1"/>
                </a:solidFill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/>
              <a:t>Fabricante ou multiplicador do produto inovador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395536" y="1515746"/>
            <a:ext cx="2225408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Desenvolvedor do produto e licenciados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645118" y="1238748"/>
            <a:ext cx="3249976" cy="1200329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Disponibilidade de produtos concorrentes</a:t>
            </a:r>
          </a:p>
          <a:p>
            <a:r>
              <a:rPr lang="pt-BR" dirty="0"/>
              <a:t>p</a:t>
            </a:r>
            <a:r>
              <a:rPr lang="pt-BR" dirty="0" smtClean="0"/>
              <a:t>ressupõe diversidade de instituições inovadoras</a:t>
            </a:r>
            <a:endParaRPr lang="pt-BR" dirty="0"/>
          </a:p>
        </p:txBody>
      </p:sp>
      <p:cxnSp>
        <p:nvCxnSpPr>
          <p:cNvPr id="7" name="Conector reto 6"/>
          <p:cNvCxnSpPr>
            <a:endCxn id="5" idx="2"/>
          </p:cNvCxnSpPr>
          <p:nvPr/>
        </p:nvCxnSpPr>
        <p:spPr>
          <a:xfrm flipH="1" flipV="1">
            <a:off x="1508240" y="2162077"/>
            <a:ext cx="1319643" cy="10252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Conector reto 7"/>
          <p:cNvCxnSpPr>
            <a:endCxn id="6" idx="2"/>
          </p:cNvCxnSpPr>
          <p:nvPr/>
        </p:nvCxnSpPr>
        <p:spPr>
          <a:xfrm flipV="1">
            <a:off x="5979644" y="2439077"/>
            <a:ext cx="1290462" cy="79503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aixaDeTexto 8"/>
          <p:cNvSpPr txBox="1"/>
          <p:nvPr/>
        </p:nvSpPr>
        <p:spPr>
          <a:xfrm>
            <a:off x="2827882" y="5374957"/>
            <a:ext cx="3166686" cy="646331"/>
          </a:xfrm>
          <a:prstGeom prst="rect">
            <a:avLst/>
          </a:prstGeom>
          <a:noFill/>
          <a:ln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Mercado oligopolizado reduz a concorrência</a:t>
            </a:r>
            <a:endParaRPr lang="pt-BR" dirty="0"/>
          </a:p>
        </p:txBody>
      </p:sp>
      <p:cxnSp>
        <p:nvCxnSpPr>
          <p:cNvPr id="10" name="Conector reto 9"/>
          <p:cNvCxnSpPr>
            <a:endCxn id="9" idx="0"/>
          </p:cNvCxnSpPr>
          <p:nvPr/>
        </p:nvCxnSpPr>
        <p:spPr>
          <a:xfrm>
            <a:off x="4411225" y="3833675"/>
            <a:ext cx="0" cy="154128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29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CaixaDeTexto 3"/>
          <p:cNvSpPr txBox="1"/>
          <p:nvPr/>
        </p:nvSpPr>
        <p:spPr>
          <a:xfrm>
            <a:off x="2973829" y="2996489"/>
            <a:ext cx="2947595" cy="923330"/>
          </a:xfrm>
          <a:prstGeom prst="roundRect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pt-BR"/>
            </a:defPPr>
            <a:lvl1pPr algn="ctr">
              <a:defRPr b="1"/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r>
              <a:rPr lang="pt-BR" dirty="0">
                <a:solidFill>
                  <a:schemeClr val="tx1"/>
                </a:solidFill>
              </a:rPr>
              <a:t>Agricultores consumidores de conhecimento, tecnologias e </a:t>
            </a:r>
            <a:r>
              <a:rPr lang="pt-BR" dirty="0" smtClean="0">
                <a:solidFill>
                  <a:schemeClr val="tx1"/>
                </a:solidFill>
              </a:rPr>
              <a:t>processos</a:t>
            </a:r>
            <a:endParaRPr lang="pt-BR" dirty="0">
              <a:solidFill>
                <a:schemeClr val="tx1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05252" y="1890088"/>
            <a:ext cx="2119257" cy="244387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- 5,1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milhões de estabelecimentos agropecuários.</a:t>
            </a:r>
          </a:p>
          <a:p>
            <a:pPr>
              <a:lnSpc>
                <a:spcPct val="107000"/>
              </a:lnSpc>
            </a:pPr>
            <a:r>
              <a:rPr lang="pt-B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- 4 </a:t>
            </a:r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milhões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 estabelecimentos eram de 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baixa renda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</a:t>
            </a:r>
            <a:r>
              <a:rPr lang="pt-BR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extrema pobreza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469947" y="1297361"/>
            <a:ext cx="2566549" cy="303660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lnSpc>
                <a:spcPct val="107000"/>
              </a:lnSpc>
            </a:pP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Agricultores </a:t>
            </a:r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excluídos da dinâmica tecnológica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 praticando uma atividade de subsistência.</a:t>
            </a:r>
          </a:p>
          <a:p>
            <a:pPr>
              <a:lnSpc>
                <a:spcPct val="107000"/>
              </a:lnSpc>
            </a:pPr>
            <a:r>
              <a:rPr lang="pt-BR" b="1" dirty="0" smtClean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Orientação </a:t>
            </a:r>
            <a:r>
              <a:rPr lang="pt-BR" b="1" dirty="0">
                <a:solidFill>
                  <a:srgbClr val="00206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técnica limitada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praticada em 22% dos estabelecimentos, que ocupam 46% das terras.</a:t>
            </a:r>
          </a:p>
          <a:p>
            <a:endParaRPr lang="pt-BR" dirty="0"/>
          </a:p>
        </p:txBody>
      </p:sp>
      <p:sp>
        <p:nvSpPr>
          <p:cNvPr id="7" name="CaixaDeTexto 6"/>
          <p:cNvSpPr txBox="1"/>
          <p:nvPr/>
        </p:nvSpPr>
        <p:spPr>
          <a:xfrm>
            <a:off x="2324508" y="5230941"/>
            <a:ext cx="4145439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Área média do grupo que recebe assistência: 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228 hectares; dos </a:t>
            </a:r>
            <a:r>
              <a:rPr lang="pt-BR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não assistidos: 42 hectares</a:t>
            </a:r>
            <a:r>
              <a:rPr lang="pt-BR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lang="pt-BR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8" name="Conector reto 7"/>
          <p:cNvCxnSpPr/>
          <p:nvPr/>
        </p:nvCxnSpPr>
        <p:spPr>
          <a:xfrm>
            <a:off x="5921424" y="3458154"/>
            <a:ext cx="548523" cy="1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H="1">
            <a:off x="2324509" y="3458154"/>
            <a:ext cx="649320" cy="18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 flipH="1">
            <a:off x="4447626" y="3919819"/>
            <a:ext cx="1" cy="129612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0538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82079"/>
            <a:ext cx="4203395" cy="523220"/>
          </a:xfrm>
        </p:spPr>
        <p:txBody>
          <a:bodyPr/>
          <a:lstStyle/>
          <a:p>
            <a:r>
              <a:rPr lang="pt-BR" dirty="0" smtClean="0"/>
              <a:t>Como chega tecnologia?</a:t>
            </a:r>
            <a:endParaRPr lang="pt-BR" dirty="0"/>
          </a:p>
        </p:txBody>
      </p:sp>
      <p:pic>
        <p:nvPicPr>
          <p:cNvPr id="4" name="Espaço Reservado para Conteúdo 4">
            <a:extLst>
              <a:ext uri="{FF2B5EF4-FFF2-40B4-BE49-F238E27FC236}">
                <a16:creationId xmlns:a16="http://schemas.microsoft.com/office/drawing/2014/main" xmlns="" id="{F8726648-2587-4908-85A5-5685FA0999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7176" y="4804561"/>
            <a:ext cx="4441372" cy="2080823"/>
          </a:xfrm>
        </p:spPr>
      </p:pic>
      <p:cxnSp>
        <p:nvCxnSpPr>
          <p:cNvPr id="5" name="Conector reto 4">
            <a:extLst>
              <a:ext uri="{FF2B5EF4-FFF2-40B4-BE49-F238E27FC236}">
                <a16:creationId xmlns:a16="http://schemas.microsoft.com/office/drawing/2014/main" xmlns="" id="{49D5B3A6-6B3C-4176-BCD4-EFC458ADC86B}"/>
              </a:ext>
            </a:extLst>
          </p:cNvPr>
          <p:cNvCxnSpPr>
            <a:endCxn id="7" idx="0"/>
          </p:cNvCxnSpPr>
          <p:nvPr/>
        </p:nvCxnSpPr>
        <p:spPr>
          <a:xfrm flipH="1" flipV="1">
            <a:off x="2727900" y="3815611"/>
            <a:ext cx="835988" cy="2133669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xmlns="" id="{DF6E71D8-9635-41D2-A495-394B0F4BE169}"/>
              </a:ext>
            </a:extLst>
          </p:cNvPr>
          <p:cNvCxnSpPr/>
          <p:nvPr/>
        </p:nvCxnSpPr>
        <p:spPr>
          <a:xfrm flipV="1">
            <a:off x="5694494" y="4433135"/>
            <a:ext cx="1015068" cy="151614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Corda 6">
            <a:extLst>
              <a:ext uri="{FF2B5EF4-FFF2-40B4-BE49-F238E27FC236}">
                <a16:creationId xmlns:a16="http://schemas.microsoft.com/office/drawing/2014/main" xmlns="" id="{495B18C5-11B3-4531-840B-426102A26E0C}"/>
              </a:ext>
            </a:extLst>
          </p:cNvPr>
          <p:cNvSpPr/>
          <p:nvPr/>
        </p:nvSpPr>
        <p:spPr>
          <a:xfrm>
            <a:off x="177236" y="2708920"/>
            <a:ext cx="2667399" cy="1570736"/>
          </a:xfrm>
          <a:prstGeom prst="chord">
            <a:avLst>
              <a:gd name="adj1" fmla="val 887439"/>
              <a:gd name="adj2" fmla="val 1715194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rgbClr val="0070C0"/>
                </a:solidFill>
              </a:rPr>
              <a:t>Compra da tecnologia</a:t>
            </a:r>
          </a:p>
        </p:txBody>
      </p:sp>
      <p:sp>
        <p:nvSpPr>
          <p:cNvPr id="8" name="Corda 7">
            <a:extLst>
              <a:ext uri="{FF2B5EF4-FFF2-40B4-BE49-F238E27FC236}">
                <a16:creationId xmlns:a16="http://schemas.microsoft.com/office/drawing/2014/main" xmlns="" id="{FC4CB444-6ED7-47D7-82AC-4C10339B6670}"/>
              </a:ext>
            </a:extLst>
          </p:cNvPr>
          <p:cNvSpPr/>
          <p:nvPr/>
        </p:nvSpPr>
        <p:spPr>
          <a:xfrm flipH="1">
            <a:off x="6202028" y="2770518"/>
            <a:ext cx="2762460" cy="1912950"/>
          </a:xfrm>
          <a:prstGeom prst="chord">
            <a:avLst>
              <a:gd name="adj1" fmla="val 10688989"/>
              <a:gd name="adj2" fmla="val 2077471"/>
            </a:avLst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rgbClr val="0070C0"/>
                </a:solidFill>
              </a:rPr>
              <a:t>Assistência técnica</a:t>
            </a:r>
          </a:p>
        </p:txBody>
      </p:sp>
    </p:spTree>
    <p:extLst>
      <p:ext uri="{BB962C8B-B14F-4D97-AF65-F5344CB8AC3E}">
        <p14:creationId xmlns:p14="http://schemas.microsoft.com/office/powerpoint/2010/main" val="1970988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pic>
        <p:nvPicPr>
          <p:cNvPr id="4" name="Imagem 3" descr="Uma imagem contendo ao ar livre, ponte, montanha, rio&#10;&#10;Descrição gerada com muito alta confiança">
            <a:extLst>
              <a:ext uri="{FF2B5EF4-FFF2-40B4-BE49-F238E27FC236}">
                <a16:creationId xmlns:a16="http://schemas.microsoft.com/office/drawing/2014/main" xmlns="" id="{ECDDA8CD-A7C3-4F17-9A5E-5D39F679660F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9114" y="981720"/>
            <a:ext cx="3097764" cy="2967134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23528" y="1398494"/>
            <a:ext cx="1423210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pt-BR" dirty="0" smtClean="0"/>
              <a:t>Setor público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6889255" y="1398494"/>
            <a:ext cx="1859209" cy="369332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Iniciativa privada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>
            <a:off x="1746738" y="1767826"/>
            <a:ext cx="514251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2415283" y="5023821"/>
            <a:ext cx="3732903" cy="1754326"/>
          </a:xfrm>
          <a:prstGeom prst="rect">
            <a:avLst/>
          </a:prstGeom>
          <a:noFill/>
          <a:ln>
            <a:solidFill>
              <a:srgbClr val="0070C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Aprofundar aplicação da Lei nº 10.973/2004 (Lei de Inovação) -</a:t>
            </a:r>
          </a:p>
          <a:p>
            <a:pPr algn="ctr"/>
            <a:r>
              <a:rPr lang="pt-BR" dirty="0"/>
              <a:t>m</a:t>
            </a:r>
            <a:r>
              <a:rPr lang="pt-BR" dirty="0" smtClean="0"/>
              <a:t>odificada pela Lei 13.243/2016.</a:t>
            </a:r>
          </a:p>
          <a:p>
            <a:pPr algn="ctr"/>
            <a:endParaRPr lang="pt-BR" dirty="0" smtClean="0"/>
          </a:p>
          <a:p>
            <a:pPr algn="ctr"/>
            <a:r>
              <a:rPr lang="pt-BR" dirty="0" smtClean="0"/>
              <a:t>Criar novos instrumentos normativos específicos.</a:t>
            </a:r>
            <a:endParaRPr lang="pt-BR" dirty="0"/>
          </a:p>
        </p:txBody>
      </p:sp>
      <p:cxnSp>
        <p:nvCxnSpPr>
          <p:cNvPr id="9" name="Conector reto 8"/>
          <p:cNvCxnSpPr>
            <a:stCxn id="8" idx="0"/>
          </p:cNvCxnSpPr>
          <p:nvPr/>
        </p:nvCxnSpPr>
        <p:spPr>
          <a:xfrm flipV="1">
            <a:off x="4281735" y="1767827"/>
            <a:ext cx="2607519" cy="3255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Conector reto 9"/>
          <p:cNvCxnSpPr/>
          <p:nvPr/>
        </p:nvCxnSpPr>
        <p:spPr>
          <a:xfrm>
            <a:off x="4317996" y="3948854"/>
            <a:ext cx="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>
            <a:stCxn id="8" idx="0"/>
          </p:cNvCxnSpPr>
          <p:nvPr/>
        </p:nvCxnSpPr>
        <p:spPr>
          <a:xfrm flipH="1" flipV="1">
            <a:off x="1746739" y="1767827"/>
            <a:ext cx="2534996" cy="325599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246944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ixaDeTexto 2"/>
          <p:cNvSpPr txBox="1"/>
          <p:nvPr/>
        </p:nvSpPr>
        <p:spPr>
          <a:xfrm>
            <a:off x="3163801" y="2249285"/>
            <a:ext cx="2774469" cy="1328023"/>
          </a:xfrm>
          <a:prstGeom prst="roundRect">
            <a:avLst/>
          </a:prstGeom>
          <a:solidFill>
            <a:schemeClr val="accent6"/>
          </a:solidFill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b="1" dirty="0" smtClean="0"/>
              <a:t>Melhorar renda do agricultor para permitir investimento e capacitação</a:t>
            </a:r>
            <a:endParaRPr lang="pt-BR" b="1" dirty="0"/>
          </a:p>
        </p:txBody>
      </p:sp>
      <p:sp>
        <p:nvSpPr>
          <p:cNvPr id="4" name="CaixaDeTexto 3"/>
          <p:cNvSpPr txBox="1"/>
          <p:nvPr/>
        </p:nvSpPr>
        <p:spPr>
          <a:xfrm>
            <a:off x="323528" y="2023289"/>
            <a:ext cx="2233990" cy="1477328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Reconstruir estrutura normativa para produção artesanal </a:t>
            </a:r>
            <a:r>
              <a:rPr lang="pt-BR" dirty="0" smtClean="0"/>
              <a:t>de queijos, embutidos, geleias...</a:t>
            </a:r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6415369" y="1759135"/>
            <a:ext cx="2497568" cy="2308324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Construir melhor estrutura de acesso  à Internet e telefonia</a:t>
            </a:r>
            <a:r>
              <a:rPr lang="pt-BR" dirty="0" smtClean="0"/>
              <a:t>: fundamental para turismo rural, divulgação e venda de produtos artesanais e consolidação de marcas.</a:t>
            </a: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395536" y="4623123"/>
            <a:ext cx="8308452" cy="923330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b="1" dirty="0" smtClean="0"/>
              <a:t>- Fortalecer mercado doméstico </a:t>
            </a:r>
            <a:r>
              <a:rPr lang="pt-BR" dirty="0" smtClean="0"/>
              <a:t>(País de baixa renda): 13,9 milhões de famílias cadastradas no Bolsa Família. Aproximadamente 55,6 milhões de pessoas em situação de pobreza e extrema pobreza.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2950268" y="476672"/>
            <a:ext cx="3205908" cy="369332"/>
          </a:xfrm>
          <a:prstGeom prst="rect">
            <a:avLst/>
          </a:prstGeom>
          <a:ln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>
                <a:solidFill>
                  <a:srgbClr val="002060"/>
                </a:solidFill>
              </a:rPr>
              <a:t>Aprofundar </a:t>
            </a:r>
            <a:r>
              <a:rPr lang="pt-BR" b="1" dirty="0" smtClean="0">
                <a:solidFill>
                  <a:srgbClr val="002060"/>
                </a:solidFill>
              </a:rPr>
              <a:t>assistência técnica</a:t>
            </a:r>
            <a:endParaRPr lang="pt-BR" b="1" dirty="0"/>
          </a:p>
        </p:txBody>
      </p:sp>
      <p:cxnSp>
        <p:nvCxnSpPr>
          <p:cNvPr id="8" name="Conector reto 7"/>
          <p:cNvCxnSpPr>
            <a:stCxn id="3" idx="0"/>
            <a:endCxn id="7" idx="2"/>
          </p:cNvCxnSpPr>
          <p:nvPr/>
        </p:nvCxnSpPr>
        <p:spPr>
          <a:xfrm flipV="1">
            <a:off x="4551036" y="846004"/>
            <a:ext cx="2186" cy="1403281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9" name="Conector reto 8"/>
          <p:cNvCxnSpPr>
            <a:stCxn id="3" idx="1"/>
          </p:cNvCxnSpPr>
          <p:nvPr/>
        </p:nvCxnSpPr>
        <p:spPr>
          <a:xfrm flipH="1">
            <a:off x="2547887" y="2913297"/>
            <a:ext cx="615914" cy="1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0" name="Conector reto 9"/>
          <p:cNvCxnSpPr>
            <a:stCxn id="3" idx="3"/>
            <a:endCxn id="5" idx="1"/>
          </p:cNvCxnSpPr>
          <p:nvPr/>
        </p:nvCxnSpPr>
        <p:spPr>
          <a:xfrm>
            <a:off x="5938270" y="2913297"/>
            <a:ext cx="477099" cy="0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cxnSp>
        <p:nvCxnSpPr>
          <p:cNvPr id="11" name="Conector reto 10"/>
          <p:cNvCxnSpPr>
            <a:stCxn id="6" idx="0"/>
            <a:endCxn id="3" idx="2"/>
          </p:cNvCxnSpPr>
          <p:nvPr/>
        </p:nvCxnSpPr>
        <p:spPr>
          <a:xfrm flipV="1">
            <a:off x="4549762" y="3577308"/>
            <a:ext cx="1274" cy="1045815"/>
          </a:xfrm>
          <a:prstGeom prst="lin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</p:cxnSp>
      <p:sp>
        <p:nvSpPr>
          <p:cNvPr id="28" name="Retângulo de cantos arredondados 27"/>
          <p:cNvSpPr/>
          <p:nvPr/>
        </p:nvSpPr>
        <p:spPr>
          <a:xfrm>
            <a:off x="539552" y="5805264"/>
            <a:ext cx="7920880" cy="648072"/>
          </a:xfrm>
          <a:prstGeom prst="round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200" b="1" dirty="0" smtClean="0"/>
              <a:t>O grande mercado para diversos produtos agrícolas está no Brasil. </a:t>
            </a:r>
            <a:endParaRPr lang="pt-BR" sz="2200" b="1" dirty="0"/>
          </a:p>
        </p:txBody>
      </p:sp>
    </p:spTree>
    <p:extLst>
      <p:ext uri="{BB962C8B-B14F-4D97-AF65-F5344CB8AC3E}">
        <p14:creationId xmlns:p14="http://schemas.microsoft.com/office/powerpoint/2010/main" val="28893941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3528" y="4947267"/>
            <a:ext cx="8568952" cy="1261884"/>
          </a:xfrm>
        </p:spPr>
        <p:txBody>
          <a:bodyPr/>
          <a:lstStyle/>
          <a:p>
            <a:r>
              <a:rPr lang="pt-BR" b="1" dirty="0" smtClean="0"/>
              <a:t> </a:t>
            </a:r>
            <a:r>
              <a:rPr lang="pt-BR" sz="4000" b="1" dirty="0" smtClean="0"/>
              <a:t>OBRIGADO!</a:t>
            </a:r>
            <a:r>
              <a:rPr lang="pt-BR" b="1" dirty="0" smtClean="0"/>
              <a:t/>
            </a:r>
            <a:br>
              <a:rPr lang="pt-BR" b="1" dirty="0" smtClean="0"/>
            </a:br>
            <a:r>
              <a:rPr lang="pt-BR" b="1" dirty="0"/>
              <a:t/>
            </a:r>
            <a:br>
              <a:rPr lang="pt-BR" b="1" dirty="0"/>
            </a:br>
            <a:r>
              <a:rPr lang="pt-BR" b="1" dirty="0" smtClean="0"/>
              <a:t>Reginaldo Minaré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55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DBAA0CC8-95E7-4115-9105-439F63C5E45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3812" y="476673"/>
            <a:ext cx="2878563" cy="209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7F0A3C0F-E4BA-46DE-A1FF-725A74B25DD6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83"/>
          <a:stretch/>
        </p:blipFill>
        <p:spPr>
          <a:xfrm>
            <a:off x="3073200" y="476673"/>
            <a:ext cx="2794944" cy="209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FD346A04-B57E-425F-8EFE-5C450F61931C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"/>
          <a:stretch/>
        </p:blipFill>
        <p:spPr>
          <a:xfrm>
            <a:off x="5904942" y="476673"/>
            <a:ext cx="3203561" cy="20970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AC9289DF-B675-4B9B-8025-AAD3D0CFC0F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13" y="3699224"/>
            <a:ext cx="2878562" cy="253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22FD7A8B-00D9-4587-907D-20F4CBB0F0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/>
          <a:stretch/>
        </p:blipFill>
        <p:spPr>
          <a:xfrm>
            <a:off x="3276533" y="3699224"/>
            <a:ext cx="2375587" cy="25380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EDA483A5-4377-4FC7-8322-827C2B498B1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4943" y="3699223"/>
            <a:ext cx="3203561" cy="2538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8323102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0F4A4BAE-8786-4D08-9DF0-3B1406B7D2C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8117" y="327613"/>
            <a:ext cx="1903444" cy="2369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28CC84F2-D2F9-4D38-8E94-4D59228CD4F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584" r="12867"/>
          <a:stretch/>
        </p:blipFill>
        <p:spPr>
          <a:xfrm>
            <a:off x="5237081" y="338943"/>
            <a:ext cx="2070511" cy="236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6C4124C5-CD1B-4054-B7BB-6EA0451BDC3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50"/>
          <a:stretch/>
        </p:blipFill>
        <p:spPr>
          <a:xfrm>
            <a:off x="35496" y="3496749"/>
            <a:ext cx="2000862" cy="266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5EF88D93-0AD9-4C63-8F64-B946E78A387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5371" y="3496749"/>
            <a:ext cx="2444621" cy="266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1D91E960-AD23-484D-A6CF-B5A767BB49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950"/>
          <a:stretch/>
        </p:blipFill>
        <p:spPr>
          <a:xfrm>
            <a:off x="1731043" y="338944"/>
            <a:ext cx="1688829" cy="23699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B63BB344-571A-49D3-A554-9306F785722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432"/>
          <a:stretch/>
        </p:blipFill>
        <p:spPr>
          <a:xfrm>
            <a:off x="4481558" y="3496749"/>
            <a:ext cx="2178674" cy="266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5CB95FA6-0F42-42F8-8E79-001CFC04D981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865" r="10068"/>
          <a:stretch/>
        </p:blipFill>
        <p:spPr>
          <a:xfrm>
            <a:off x="6636327" y="3496749"/>
            <a:ext cx="2507673" cy="26685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EBE4B1BA-7AE5-4349-8683-5D411BB372FF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6736"/>
          <a:stretch/>
        </p:blipFill>
        <p:spPr>
          <a:xfrm>
            <a:off x="7308304" y="338942"/>
            <a:ext cx="1855199" cy="236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xmlns="" id="{8BB0CF2F-78D5-4AB3-9E07-1E97CF02D7B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968"/>
          <a:stretch/>
        </p:blipFill>
        <p:spPr>
          <a:xfrm>
            <a:off x="35496" y="338942"/>
            <a:ext cx="1693587" cy="23699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72330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xmlns="" id="{A2361B80-6496-44FB-A59D-5A250C8BB6E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7"/>
          <a:stretch/>
        </p:blipFill>
        <p:spPr>
          <a:xfrm>
            <a:off x="35496" y="404664"/>
            <a:ext cx="2028854" cy="240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Imagem 3">
            <a:extLst>
              <a:ext uri="{FF2B5EF4-FFF2-40B4-BE49-F238E27FC236}">
                <a16:creationId xmlns:a16="http://schemas.microsoft.com/office/drawing/2014/main" xmlns="" id="{DABFD6B5-AE64-4072-A889-9994BD059F9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419"/>
          <a:stretch/>
        </p:blipFill>
        <p:spPr>
          <a:xfrm>
            <a:off x="4427984" y="404664"/>
            <a:ext cx="2368692" cy="240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xmlns="" id="{73A51B99-017D-4173-92A5-88A828CD822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21638"/>
          <a:stretch/>
        </p:blipFill>
        <p:spPr>
          <a:xfrm>
            <a:off x="6804248" y="404664"/>
            <a:ext cx="2339752" cy="240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Imagem 5">
            <a:extLst>
              <a:ext uri="{FF2B5EF4-FFF2-40B4-BE49-F238E27FC236}">
                <a16:creationId xmlns:a16="http://schemas.microsoft.com/office/drawing/2014/main" xmlns="" id="{B31A31B9-6B2B-4615-BFA7-F42383642A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04664"/>
            <a:ext cx="2416630" cy="240729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xmlns="" id="{338D03AA-AD63-4132-BAD2-713B6FED56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831" t="2556"/>
          <a:stretch/>
        </p:blipFill>
        <p:spPr>
          <a:xfrm>
            <a:off x="35496" y="3247460"/>
            <a:ext cx="1987290" cy="284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xmlns="" id="{A5BDF99A-E2FC-40F3-B196-8EE596DDFB62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487"/>
          <a:stretch/>
        </p:blipFill>
        <p:spPr>
          <a:xfrm>
            <a:off x="1835697" y="3247460"/>
            <a:ext cx="1728192" cy="28458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Imagem 8">
            <a:extLst>
              <a:ext uri="{FF2B5EF4-FFF2-40B4-BE49-F238E27FC236}">
                <a16:creationId xmlns:a16="http://schemas.microsoft.com/office/drawing/2014/main" xmlns="" id="{F1C2A5AC-C43B-4C19-82BD-B22EDBEF56EA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14" t="2556" r="4180"/>
          <a:stretch/>
        </p:blipFill>
        <p:spPr>
          <a:xfrm>
            <a:off x="3563888" y="3228393"/>
            <a:ext cx="2660073" cy="284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Imagem 9">
            <a:extLst>
              <a:ext uri="{FF2B5EF4-FFF2-40B4-BE49-F238E27FC236}">
                <a16:creationId xmlns:a16="http://schemas.microsoft.com/office/drawing/2014/main" xmlns="" id="{F4CD3810-F8E8-4C8D-8B65-D4271A0C37E9}"/>
              </a:ext>
            </a:extLst>
          </p:cNvPr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55" r="10714"/>
          <a:stretch/>
        </p:blipFill>
        <p:spPr>
          <a:xfrm>
            <a:off x="6228185" y="3228392"/>
            <a:ext cx="2915816" cy="284583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04148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218884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sz="3600" dirty="0"/>
              <a:t>Sistema pelo qual a sociedade provê seus membros com as coisas necessárias ou desejadas</a:t>
            </a:r>
            <a:r>
              <a:rPr lang="pt-BR" sz="3600" dirty="0" smtClean="0"/>
              <a:t>.</a:t>
            </a:r>
            <a:endParaRPr lang="pt-BR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82079"/>
            <a:ext cx="2114938" cy="523220"/>
          </a:xfrm>
        </p:spPr>
        <p:txBody>
          <a:bodyPr/>
          <a:lstStyle/>
          <a:p>
            <a:r>
              <a:rPr lang="pt-BR" dirty="0" smtClean="0"/>
              <a:t>Tecnologia?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55770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sz="2800" dirty="0" smtClean="0"/>
              <a:t>O que pode gerar?</a:t>
            </a:r>
            <a:endParaRPr lang="pt-BR" sz="2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467544" y="82079"/>
            <a:ext cx="3685624" cy="523220"/>
          </a:xfrm>
        </p:spPr>
        <p:txBody>
          <a:bodyPr/>
          <a:lstStyle/>
          <a:p>
            <a:r>
              <a:rPr lang="pt-BR" dirty="0" smtClean="0"/>
              <a:t>Inovação tecnológica</a:t>
            </a:r>
            <a:endParaRPr lang="pt-BR" dirty="0"/>
          </a:p>
        </p:txBody>
      </p:sp>
      <p:sp>
        <p:nvSpPr>
          <p:cNvPr id="4" name="Elipse 3">
            <a:extLst>
              <a:ext uri="{FF2B5EF4-FFF2-40B4-BE49-F238E27FC236}">
                <a16:creationId xmlns:a16="http://schemas.microsoft.com/office/drawing/2014/main" xmlns="" id="{F5035C36-E1A0-45F0-A496-C4A3F8C02CD2}"/>
              </a:ext>
            </a:extLst>
          </p:cNvPr>
          <p:cNvSpPr/>
          <p:nvPr/>
        </p:nvSpPr>
        <p:spPr>
          <a:xfrm>
            <a:off x="827584" y="3052273"/>
            <a:ext cx="3196204" cy="2428612"/>
          </a:xfrm>
          <a:prstGeom prst="ellipse">
            <a:avLst/>
          </a:prstGeom>
          <a:solidFill>
            <a:srgbClr val="92D050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Conhecimento</a:t>
            </a:r>
          </a:p>
        </p:txBody>
      </p:sp>
      <p:sp>
        <p:nvSpPr>
          <p:cNvPr id="5" name="Elipse 4">
            <a:extLst>
              <a:ext uri="{FF2B5EF4-FFF2-40B4-BE49-F238E27FC236}">
                <a16:creationId xmlns:a16="http://schemas.microsoft.com/office/drawing/2014/main" xmlns="" id="{FF712254-5C9F-4719-9199-16CFAB01D33C}"/>
              </a:ext>
            </a:extLst>
          </p:cNvPr>
          <p:cNvSpPr/>
          <p:nvPr/>
        </p:nvSpPr>
        <p:spPr>
          <a:xfrm>
            <a:off x="3277869" y="2323958"/>
            <a:ext cx="2885813" cy="2384248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Produto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xmlns="" id="{84675D7B-0FBF-4941-AC5C-8767DC461E30}"/>
              </a:ext>
            </a:extLst>
          </p:cNvPr>
          <p:cNvSpPr/>
          <p:nvPr/>
        </p:nvSpPr>
        <p:spPr>
          <a:xfrm>
            <a:off x="5147914" y="3110995"/>
            <a:ext cx="3254928" cy="2550253"/>
          </a:xfrm>
          <a:prstGeom prst="ellipse">
            <a:avLst/>
          </a:prstGeom>
          <a:solidFill>
            <a:schemeClr val="accent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400" dirty="0">
                <a:solidFill>
                  <a:schemeClr val="tx1"/>
                </a:solidFill>
              </a:rPr>
              <a:t>Processo</a:t>
            </a:r>
          </a:p>
        </p:txBody>
      </p:sp>
    </p:spTree>
    <p:extLst>
      <p:ext uri="{BB962C8B-B14F-4D97-AF65-F5344CB8AC3E}">
        <p14:creationId xmlns:p14="http://schemas.microsoft.com/office/powerpoint/2010/main" val="38211790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5" name="Fluxograma: Processo Alternativo 1">
            <a:extLst>
              <a:ext uri="{FF2B5EF4-FFF2-40B4-BE49-F238E27FC236}">
                <a16:creationId xmlns:a16="http://schemas.microsoft.com/office/drawing/2014/main" xmlns="" id="{7EC7E9DC-50AF-42A3-8ED1-DB9D549745D8}"/>
              </a:ext>
            </a:extLst>
          </p:cNvPr>
          <p:cNvSpPr/>
          <p:nvPr/>
        </p:nvSpPr>
        <p:spPr>
          <a:xfrm>
            <a:off x="681448" y="2541424"/>
            <a:ext cx="2214694" cy="1283516"/>
          </a:xfrm>
          <a:prstGeom prst="flowChartAlternateProcess">
            <a:avLst/>
          </a:prstGeom>
          <a:solidFill>
            <a:schemeClr val="bg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Instituição de P&amp;D</a:t>
            </a:r>
          </a:p>
          <a:p>
            <a:pPr algn="ctr"/>
            <a:r>
              <a:rPr lang="pt-BR" dirty="0">
                <a:solidFill>
                  <a:schemeClr val="tx1"/>
                </a:solidFill>
              </a:rPr>
              <a:t>pública e/ou privada</a:t>
            </a:r>
            <a:r>
              <a:rPr lang="pt-B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sp>
        <p:nvSpPr>
          <p:cNvPr id="46" name="Elipse 45">
            <a:extLst>
              <a:ext uri="{FF2B5EF4-FFF2-40B4-BE49-F238E27FC236}">
                <a16:creationId xmlns:a16="http://schemas.microsoft.com/office/drawing/2014/main" xmlns="" id="{EA57BAEB-BE2B-42FF-9C4B-66640972B4A5}"/>
              </a:ext>
            </a:extLst>
          </p:cNvPr>
          <p:cNvSpPr/>
          <p:nvPr/>
        </p:nvSpPr>
        <p:spPr>
          <a:xfrm>
            <a:off x="144552" y="880405"/>
            <a:ext cx="1661817" cy="1128316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pt-BR" sz="1600" dirty="0"/>
              <a:t>Financiador</a:t>
            </a:r>
          </a:p>
          <a:p>
            <a:pPr algn="ctr"/>
            <a:r>
              <a:rPr lang="pt-BR" sz="1600" dirty="0"/>
              <a:t>público </a:t>
            </a:r>
          </a:p>
        </p:txBody>
      </p:sp>
      <p:cxnSp>
        <p:nvCxnSpPr>
          <p:cNvPr id="47" name="Conector reto 46">
            <a:extLst>
              <a:ext uri="{FF2B5EF4-FFF2-40B4-BE49-F238E27FC236}">
                <a16:creationId xmlns:a16="http://schemas.microsoft.com/office/drawing/2014/main" xmlns="" id="{7F23394D-3243-4CDC-8CA0-41E06A46561F}"/>
              </a:ext>
            </a:extLst>
          </p:cNvPr>
          <p:cNvCxnSpPr>
            <a:cxnSpLocks/>
            <a:stCxn id="46" idx="4"/>
          </p:cNvCxnSpPr>
          <p:nvPr/>
        </p:nvCxnSpPr>
        <p:spPr>
          <a:xfrm>
            <a:off x="975461" y="2008721"/>
            <a:ext cx="662333" cy="53270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Elipse 47">
            <a:extLst>
              <a:ext uri="{FF2B5EF4-FFF2-40B4-BE49-F238E27FC236}">
                <a16:creationId xmlns:a16="http://schemas.microsoft.com/office/drawing/2014/main" xmlns="" id="{0122A64F-13D0-438A-81F6-673281806341}"/>
              </a:ext>
            </a:extLst>
          </p:cNvPr>
          <p:cNvSpPr/>
          <p:nvPr/>
        </p:nvSpPr>
        <p:spPr>
          <a:xfrm>
            <a:off x="2099187" y="894039"/>
            <a:ext cx="1629059" cy="1057011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Financiador privado</a:t>
            </a:r>
          </a:p>
        </p:txBody>
      </p:sp>
      <p:cxnSp>
        <p:nvCxnSpPr>
          <p:cNvPr id="49" name="Conector reto 48">
            <a:extLst>
              <a:ext uri="{FF2B5EF4-FFF2-40B4-BE49-F238E27FC236}">
                <a16:creationId xmlns:a16="http://schemas.microsoft.com/office/drawing/2014/main" xmlns="" id="{28D3F766-B926-4314-A282-5F16D63F590B}"/>
              </a:ext>
            </a:extLst>
          </p:cNvPr>
          <p:cNvCxnSpPr>
            <a:cxnSpLocks/>
            <a:stCxn id="48" idx="4"/>
            <a:endCxn id="45" idx="0"/>
          </p:cNvCxnSpPr>
          <p:nvPr/>
        </p:nvCxnSpPr>
        <p:spPr>
          <a:xfrm flipH="1">
            <a:off x="1788795" y="1951050"/>
            <a:ext cx="1124922" cy="59037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ector reto 49">
            <a:extLst>
              <a:ext uri="{FF2B5EF4-FFF2-40B4-BE49-F238E27FC236}">
                <a16:creationId xmlns:a16="http://schemas.microsoft.com/office/drawing/2014/main" xmlns="" id="{470B30B0-5991-4316-B6AE-A2F003BBC07F}"/>
              </a:ext>
            </a:extLst>
          </p:cNvPr>
          <p:cNvCxnSpPr>
            <a:cxnSpLocks/>
            <a:stCxn id="45" idx="3"/>
            <a:endCxn id="51" idx="1"/>
          </p:cNvCxnSpPr>
          <p:nvPr/>
        </p:nvCxnSpPr>
        <p:spPr>
          <a:xfrm>
            <a:off x="2896142" y="3183182"/>
            <a:ext cx="379714" cy="46580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Retângulo 50">
            <a:extLst>
              <a:ext uri="{FF2B5EF4-FFF2-40B4-BE49-F238E27FC236}">
                <a16:creationId xmlns:a16="http://schemas.microsoft.com/office/drawing/2014/main" xmlns="" id="{36BCEC08-7E2A-47B7-9120-78EF30D45BAA}"/>
              </a:ext>
            </a:extLst>
          </p:cNvPr>
          <p:cNvSpPr/>
          <p:nvPr/>
        </p:nvSpPr>
        <p:spPr>
          <a:xfrm>
            <a:off x="3275856" y="2690545"/>
            <a:ext cx="2014867" cy="191688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Fabricante ou multiplicador do produto inovador</a:t>
            </a:r>
          </a:p>
        </p:txBody>
      </p:sp>
      <p:cxnSp>
        <p:nvCxnSpPr>
          <p:cNvPr id="52" name="Conector reto 51">
            <a:extLst>
              <a:ext uri="{FF2B5EF4-FFF2-40B4-BE49-F238E27FC236}">
                <a16:creationId xmlns:a16="http://schemas.microsoft.com/office/drawing/2014/main" xmlns="" id="{869026B8-59A6-4ED7-B2A7-E304B9BD4CAF}"/>
              </a:ext>
            </a:extLst>
          </p:cNvPr>
          <p:cNvCxnSpPr>
            <a:cxnSpLocks/>
            <a:endCxn id="53" idx="2"/>
          </p:cNvCxnSpPr>
          <p:nvPr/>
        </p:nvCxnSpPr>
        <p:spPr>
          <a:xfrm flipV="1">
            <a:off x="4987563" y="2373489"/>
            <a:ext cx="179651" cy="39953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Hexágono 52">
            <a:extLst>
              <a:ext uri="{FF2B5EF4-FFF2-40B4-BE49-F238E27FC236}">
                <a16:creationId xmlns:a16="http://schemas.microsoft.com/office/drawing/2014/main" xmlns="" id="{B17EAC9D-6D32-4C4B-BA1A-1358D4BBFF36}"/>
              </a:ext>
            </a:extLst>
          </p:cNvPr>
          <p:cNvSpPr/>
          <p:nvPr/>
        </p:nvSpPr>
        <p:spPr>
          <a:xfrm>
            <a:off x="4938614" y="1459089"/>
            <a:ext cx="1597012" cy="91440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Ponto de venda</a:t>
            </a:r>
          </a:p>
        </p:txBody>
      </p:sp>
      <p:sp>
        <p:nvSpPr>
          <p:cNvPr id="54" name="Hexágono 53">
            <a:extLst>
              <a:ext uri="{FF2B5EF4-FFF2-40B4-BE49-F238E27FC236}">
                <a16:creationId xmlns:a16="http://schemas.microsoft.com/office/drawing/2014/main" xmlns="" id="{42A1DE0F-80C3-43B9-9045-A94916A42B5B}"/>
              </a:ext>
            </a:extLst>
          </p:cNvPr>
          <p:cNvSpPr/>
          <p:nvPr/>
        </p:nvSpPr>
        <p:spPr>
          <a:xfrm>
            <a:off x="5477818" y="2978577"/>
            <a:ext cx="1387371" cy="914400"/>
          </a:xfrm>
          <a:prstGeom prst="hexagon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Ponto de venda</a:t>
            </a:r>
          </a:p>
        </p:txBody>
      </p:sp>
      <p:sp>
        <p:nvSpPr>
          <p:cNvPr id="55" name="Hexágono 54">
            <a:extLst>
              <a:ext uri="{FF2B5EF4-FFF2-40B4-BE49-F238E27FC236}">
                <a16:creationId xmlns:a16="http://schemas.microsoft.com/office/drawing/2014/main" xmlns="" id="{586A80D7-2569-4251-8285-578A83B66F8A}"/>
              </a:ext>
            </a:extLst>
          </p:cNvPr>
          <p:cNvSpPr/>
          <p:nvPr/>
        </p:nvSpPr>
        <p:spPr>
          <a:xfrm>
            <a:off x="5596033" y="4244258"/>
            <a:ext cx="1410942" cy="914400"/>
          </a:xfrm>
          <a:prstGeom prst="hexagon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Ponto de venda</a:t>
            </a:r>
          </a:p>
        </p:txBody>
      </p:sp>
      <p:cxnSp>
        <p:nvCxnSpPr>
          <p:cNvPr id="56" name="Conector reto 55">
            <a:extLst>
              <a:ext uri="{FF2B5EF4-FFF2-40B4-BE49-F238E27FC236}">
                <a16:creationId xmlns:a16="http://schemas.microsoft.com/office/drawing/2014/main" xmlns="" id="{4301705E-FE18-410C-822E-3F86FA3D2067}"/>
              </a:ext>
            </a:extLst>
          </p:cNvPr>
          <p:cNvCxnSpPr>
            <a:cxnSpLocks/>
            <a:stCxn id="51" idx="3"/>
            <a:endCxn id="54" idx="3"/>
          </p:cNvCxnSpPr>
          <p:nvPr/>
        </p:nvCxnSpPr>
        <p:spPr>
          <a:xfrm flipV="1">
            <a:off x="5290723" y="3435777"/>
            <a:ext cx="187095" cy="21321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ector reto 56">
            <a:extLst>
              <a:ext uri="{FF2B5EF4-FFF2-40B4-BE49-F238E27FC236}">
                <a16:creationId xmlns:a16="http://schemas.microsoft.com/office/drawing/2014/main" xmlns="" id="{7627A013-DD67-4A41-BA06-5AEE114439DB}"/>
              </a:ext>
            </a:extLst>
          </p:cNvPr>
          <p:cNvCxnSpPr>
            <a:cxnSpLocks/>
            <a:endCxn id="55" idx="3"/>
          </p:cNvCxnSpPr>
          <p:nvPr/>
        </p:nvCxnSpPr>
        <p:spPr>
          <a:xfrm>
            <a:off x="4907925" y="4363802"/>
            <a:ext cx="688108" cy="33765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Losango 57">
            <a:extLst>
              <a:ext uri="{FF2B5EF4-FFF2-40B4-BE49-F238E27FC236}">
                <a16:creationId xmlns:a16="http://schemas.microsoft.com/office/drawing/2014/main" xmlns="" id="{CB37BB22-329B-43A1-BB91-C20EF2B86264}"/>
              </a:ext>
            </a:extLst>
          </p:cNvPr>
          <p:cNvSpPr/>
          <p:nvPr/>
        </p:nvSpPr>
        <p:spPr>
          <a:xfrm>
            <a:off x="6876256" y="619339"/>
            <a:ext cx="2164358" cy="1585525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Consumidores</a:t>
            </a:r>
          </a:p>
        </p:txBody>
      </p:sp>
      <p:sp>
        <p:nvSpPr>
          <p:cNvPr id="59" name="Losango 58">
            <a:extLst>
              <a:ext uri="{FF2B5EF4-FFF2-40B4-BE49-F238E27FC236}">
                <a16:creationId xmlns:a16="http://schemas.microsoft.com/office/drawing/2014/main" xmlns="" id="{2435A749-7E3C-4817-9A7B-C0BB749131D9}"/>
              </a:ext>
            </a:extLst>
          </p:cNvPr>
          <p:cNvSpPr/>
          <p:nvPr/>
        </p:nvSpPr>
        <p:spPr>
          <a:xfrm>
            <a:off x="7498159" y="3507364"/>
            <a:ext cx="914400" cy="9144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0" name="Losango 59">
            <a:extLst>
              <a:ext uri="{FF2B5EF4-FFF2-40B4-BE49-F238E27FC236}">
                <a16:creationId xmlns:a16="http://schemas.microsoft.com/office/drawing/2014/main" xmlns="" id="{DEFCDE8F-DFE6-4784-86A1-28CFDEB65E96}"/>
              </a:ext>
            </a:extLst>
          </p:cNvPr>
          <p:cNvSpPr/>
          <p:nvPr/>
        </p:nvSpPr>
        <p:spPr>
          <a:xfrm>
            <a:off x="8020875" y="5466928"/>
            <a:ext cx="914400" cy="9144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1" name="Losango 60">
            <a:extLst>
              <a:ext uri="{FF2B5EF4-FFF2-40B4-BE49-F238E27FC236}">
                <a16:creationId xmlns:a16="http://schemas.microsoft.com/office/drawing/2014/main" xmlns="" id="{BD62B7B8-06A5-484B-B1D0-6292E6E5C0AD}"/>
              </a:ext>
            </a:extLst>
          </p:cNvPr>
          <p:cNvSpPr/>
          <p:nvPr/>
        </p:nvSpPr>
        <p:spPr>
          <a:xfrm>
            <a:off x="7672230" y="4768548"/>
            <a:ext cx="1012971" cy="950048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2" name="Losango 61">
            <a:extLst>
              <a:ext uri="{FF2B5EF4-FFF2-40B4-BE49-F238E27FC236}">
                <a16:creationId xmlns:a16="http://schemas.microsoft.com/office/drawing/2014/main" xmlns="" id="{BC607256-4F63-4FB4-A494-C32667DEB203}"/>
              </a:ext>
            </a:extLst>
          </p:cNvPr>
          <p:cNvSpPr/>
          <p:nvPr/>
        </p:nvSpPr>
        <p:spPr>
          <a:xfrm>
            <a:off x="8262301" y="4597930"/>
            <a:ext cx="914400" cy="9144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3" name="Losango 62">
            <a:extLst>
              <a:ext uri="{FF2B5EF4-FFF2-40B4-BE49-F238E27FC236}">
                <a16:creationId xmlns:a16="http://schemas.microsoft.com/office/drawing/2014/main" xmlns="" id="{093CAE6A-C816-4088-80E1-804AA1D83754}"/>
              </a:ext>
            </a:extLst>
          </p:cNvPr>
          <p:cNvSpPr/>
          <p:nvPr/>
        </p:nvSpPr>
        <p:spPr>
          <a:xfrm>
            <a:off x="7479786" y="4140730"/>
            <a:ext cx="914400" cy="9144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4" name="Losango 63">
            <a:extLst>
              <a:ext uri="{FF2B5EF4-FFF2-40B4-BE49-F238E27FC236}">
                <a16:creationId xmlns:a16="http://schemas.microsoft.com/office/drawing/2014/main" xmlns="" id="{A6192FDD-1F15-4A02-A0A0-2073D4EA9746}"/>
              </a:ext>
            </a:extLst>
          </p:cNvPr>
          <p:cNvSpPr/>
          <p:nvPr/>
        </p:nvSpPr>
        <p:spPr>
          <a:xfrm>
            <a:off x="8211224" y="4050240"/>
            <a:ext cx="914400" cy="9144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5" name="Losango 64">
            <a:extLst>
              <a:ext uri="{FF2B5EF4-FFF2-40B4-BE49-F238E27FC236}">
                <a16:creationId xmlns:a16="http://schemas.microsoft.com/office/drawing/2014/main" xmlns="" id="{E3C00C2E-EE81-4259-BB8D-4548A90B91E5}"/>
              </a:ext>
            </a:extLst>
          </p:cNvPr>
          <p:cNvSpPr/>
          <p:nvPr/>
        </p:nvSpPr>
        <p:spPr>
          <a:xfrm>
            <a:off x="8079599" y="3648616"/>
            <a:ext cx="914400" cy="9144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6" name="Losango 65">
            <a:extLst>
              <a:ext uri="{FF2B5EF4-FFF2-40B4-BE49-F238E27FC236}">
                <a16:creationId xmlns:a16="http://schemas.microsoft.com/office/drawing/2014/main" xmlns="" id="{3103D1DC-D189-4FD1-8D87-EDEADEF12C0D}"/>
              </a:ext>
            </a:extLst>
          </p:cNvPr>
          <p:cNvSpPr/>
          <p:nvPr/>
        </p:nvSpPr>
        <p:spPr>
          <a:xfrm>
            <a:off x="7840200" y="2907549"/>
            <a:ext cx="914400" cy="9144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7" name="Losango 66">
            <a:extLst>
              <a:ext uri="{FF2B5EF4-FFF2-40B4-BE49-F238E27FC236}">
                <a16:creationId xmlns:a16="http://schemas.microsoft.com/office/drawing/2014/main" xmlns="" id="{93DA5442-DED2-4EE5-A669-8D0CE2AA538E}"/>
              </a:ext>
            </a:extLst>
          </p:cNvPr>
          <p:cNvSpPr/>
          <p:nvPr/>
        </p:nvSpPr>
        <p:spPr>
          <a:xfrm>
            <a:off x="7092280" y="2907549"/>
            <a:ext cx="914400" cy="9144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8" name="Losango 67">
            <a:extLst>
              <a:ext uri="{FF2B5EF4-FFF2-40B4-BE49-F238E27FC236}">
                <a16:creationId xmlns:a16="http://schemas.microsoft.com/office/drawing/2014/main" xmlns="" id="{E561AC24-76A8-4A2B-B6D6-8009B020ADD4}"/>
              </a:ext>
            </a:extLst>
          </p:cNvPr>
          <p:cNvSpPr/>
          <p:nvPr/>
        </p:nvSpPr>
        <p:spPr>
          <a:xfrm>
            <a:off x="7732738" y="1898457"/>
            <a:ext cx="914400" cy="9144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69" name="Losango 68">
            <a:extLst>
              <a:ext uri="{FF2B5EF4-FFF2-40B4-BE49-F238E27FC236}">
                <a16:creationId xmlns:a16="http://schemas.microsoft.com/office/drawing/2014/main" xmlns="" id="{48F400C1-4916-438A-BFEC-DB3DF7A6AF00}"/>
              </a:ext>
            </a:extLst>
          </p:cNvPr>
          <p:cNvSpPr/>
          <p:nvPr/>
        </p:nvSpPr>
        <p:spPr>
          <a:xfrm>
            <a:off x="7355233" y="2373489"/>
            <a:ext cx="914400" cy="9144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70" name="Conector reto 69">
            <a:extLst>
              <a:ext uri="{FF2B5EF4-FFF2-40B4-BE49-F238E27FC236}">
                <a16:creationId xmlns:a16="http://schemas.microsoft.com/office/drawing/2014/main" xmlns="" id="{B8C0B1DA-F7EC-44DA-9C0C-804757897291}"/>
              </a:ext>
            </a:extLst>
          </p:cNvPr>
          <p:cNvCxnSpPr>
            <a:cxnSpLocks/>
            <a:stCxn id="53" idx="0"/>
            <a:endCxn id="58" idx="1"/>
          </p:cNvCxnSpPr>
          <p:nvPr/>
        </p:nvCxnSpPr>
        <p:spPr>
          <a:xfrm flipV="1">
            <a:off x="6535626" y="1412102"/>
            <a:ext cx="340630" cy="5041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ector reto 70">
            <a:extLst>
              <a:ext uri="{FF2B5EF4-FFF2-40B4-BE49-F238E27FC236}">
                <a16:creationId xmlns:a16="http://schemas.microsoft.com/office/drawing/2014/main" xmlns="" id="{48828DC1-D96C-4A0C-BA31-FD491480F514}"/>
              </a:ext>
            </a:extLst>
          </p:cNvPr>
          <p:cNvCxnSpPr>
            <a:cxnSpLocks/>
            <a:endCxn id="69" idx="1"/>
          </p:cNvCxnSpPr>
          <p:nvPr/>
        </p:nvCxnSpPr>
        <p:spPr>
          <a:xfrm>
            <a:off x="6520428" y="1909099"/>
            <a:ext cx="834805" cy="92159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ector reto 71">
            <a:extLst>
              <a:ext uri="{FF2B5EF4-FFF2-40B4-BE49-F238E27FC236}">
                <a16:creationId xmlns:a16="http://schemas.microsoft.com/office/drawing/2014/main" xmlns="" id="{8418BAAF-5958-4540-A237-A36A3EB751E7}"/>
              </a:ext>
            </a:extLst>
          </p:cNvPr>
          <p:cNvCxnSpPr>
            <a:cxnSpLocks/>
            <a:stCxn id="54" idx="0"/>
            <a:endCxn id="67" idx="1"/>
          </p:cNvCxnSpPr>
          <p:nvPr/>
        </p:nvCxnSpPr>
        <p:spPr>
          <a:xfrm flipV="1">
            <a:off x="6865189" y="3364749"/>
            <a:ext cx="227091" cy="710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Conector reto 72">
            <a:extLst>
              <a:ext uri="{FF2B5EF4-FFF2-40B4-BE49-F238E27FC236}">
                <a16:creationId xmlns:a16="http://schemas.microsoft.com/office/drawing/2014/main" xmlns="" id="{F1071218-9D74-495B-8626-9EFA9DD20DA2}"/>
              </a:ext>
            </a:extLst>
          </p:cNvPr>
          <p:cNvCxnSpPr>
            <a:cxnSpLocks/>
            <a:stCxn id="54" idx="0"/>
            <a:endCxn id="59" idx="1"/>
          </p:cNvCxnSpPr>
          <p:nvPr/>
        </p:nvCxnSpPr>
        <p:spPr>
          <a:xfrm>
            <a:off x="6865189" y="3435777"/>
            <a:ext cx="632970" cy="5287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Conector reto 73">
            <a:extLst>
              <a:ext uri="{FF2B5EF4-FFF2-40B4-BE49-F238E27FC236}">
                <a16:creationId xmlns:a16="http://schemas.microsoft.com/office/drawing/2014/main" xmlns="" id="{617D29EC-E72B-4097-A30B-BB0FC3C932EC}"/>
              </a:ext>
            </a:extLst>
          </p:cNvPr>
          <p:cNvCxnSpPr>
            <a:cxnSpLocks/>
            <a:stCxn id="55" idx="0"/>
            <a:endCxn id="63" idx="1"/>
          </p:cNvCxnSpPr>
          <p:nvPr/>
        </p:nvCxnSpPr>
        <p:spPr>
          <a:xfrm flipV="1">
            <a:off x="7006975" y="4597930"/>
            <a:ext cx="472811" cy="10352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ector reto 74">
            <a:extLst>
              <a:ext uri="{FF2B5EF4-FFF2-40B4-BE49-F238E27FC236}">
                <a16:creationId xmlns:a16="http://schemas.microsoft.com/office/drawing/2014/main" xmlns="" id="{EED00C86-2569-4235-B4DC-A665181833D7}"/>
              </a:ext>
            </a:extLst>
          </p:cNvPr>
          <p:cNvCxnSpPr>
            <a:cxnSpLocks/>
            <a:stCxn id="55" idx="0"/>
            <a:endCxn id="61" idx="1"/>
          </p:cNvCxnSpPr>
          <p:nvPr/>
        </p:nvCxnSpPr>
        <p:spPr>
          <a:xfrm>
            <a:off x="7006975" y="4701458"/>
            <a:ext cx="665255" cy="54211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Conector reto 75">
            <a:extLst>
              <a:ext uri="{FF2B5EF4-FFF2-40B4-BE49-F238E27FC236}">
                <a16:creationId xmlns:a16="http://schemas.microsoft.com/office/drawing/2014/main" xmlns="" id="{1C96B5DD-3154-4D0A-973D-C0B7B51F0167}"/>
              </a:ext>
            </a:extLst>
          </p:cNvPr>
          <p:cNvCxnSpPr>
            <a:cxnSpLocks/>
            <a:stCxn id="55" idx="0"/>
            <a:endCxn id="60" idx="1"/>
          </p:cNvCxnSpPr>
          <p:nvPr/>
        </p:nvCxnSpPr>
        <p:spPr>
          <a:xfrm>
            <a:off x="7006975" y="4701458"/>
            <a:ext cx="1013900" cy="12226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Conector reto 76">
            <a:extLst>
              <a:ext uri="{FF2B5EF4-FFF2-40B4-BE49-F238E27FC236}">
                <a16:creationId xmlns:a16="http://schemas.microsoft.com/office/drawing/2014/main" xmlns="" id="{115576B7-3CE5-4087-A52B-8E3B4F13E167}"/>
              </a:ext>
            </a:extLst>
          </p:cNvPr>
          <p:cNvCxnSpPr>
            <a:cxnSpLocks/>
          </p:cNvCxnSpPr>
          <p:nvPr/>
        </p:nvCxnSpPr>
        <p:spPr>
          <a:xfrm flipH="1">
            <a:off x="765338" y="3824940"/>
            <a:ext cx="121640" cy="521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Retângulo 77">
            <a:extLst>
              <a:ext uri="{FF2B5EF4-FFF2-40B4-BE49-F238E27FC236}">
                <a16:creationId xmlns:a16="http://schemas.microsoft.com/office/drawing/2014/main" xmlns="" id="{9365BA17-C19D-46CB-883B-CCEC934FDD2F}"/>
              </a:ext>
            </a:extLst>
          </p:cNvPr>
          <p:cNvSpPr/>
          <p:nvPr/>
        </p:nvSpPr>
        <p:spPr>
          <a:xfrm>
            <a:off x="35496" y="4346109"/>
            <a:ext cx="1765882" cy="115558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>
                <a:solidFill>
                  <a:schemeClr val="tx1"/>
                </a:solidFill>
              </a:rPr>
              <a:t>Prestador de serviço – </a:t>
            </a:r>
            <a:r>
              <a:rPr lang="pt-BR" dirty="0" smtClean="0">
                <a:solidFill>
                  <a:schemeClr val="tx1"/>
                </a:solidFill>
              </a:rPr>
              <a:t>Assistência </a:t>
            </a:r>
            <a:r>
              <a:rPr lang="pt-BR" dirty="0">
                <a:solidFill>
                  <a:schemeClr val="tx1"/>
                </a:solidFill>
              </a:rPr>
              <a:t>técnica</a:t>
            </a:r>
          </a:p>
        </p:txBody>
      </p:sp>
      <p:sp>
        <p:nvSpPr>
          <p:cNvPr id="79" name="Losango 78">
            <a:extLst>
              <a:ext uri="{FF2B5EF4-FFF2-40B4-BE49-F238E27FC236}">
                <a16:creationId xmlns:a16="http://schemas.microsoft.com/office/drawing/2014/main" xmlns="" id="{8E48E851-9647-4C34-9C61-A27EBC6F2947}"/>
              </a:ext>
            </a:extLst>
          </p:cNvPr>
          <p:cNvSpPr/>
          <p:nvPr/>
        </p:nvSpPr>
        <p:spPr>
          <a:xfrm>
            <a:off x="2225022" y="4898730"/>
            <a:ext cx="2231218" cy="1517359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>
                <a:solidFill>
                  <a:schemeClr val="tx1"/>
                </a:solidFill>
              </a:rPr>
              <a:t>Consumidores</a:t>
            </a:r>
          </a:p>
        </p:txBody>
      </p:sp>
      <p:sp>
        <p:nvSpPr>
          <p:cNvPr id="80" name="Losango 79">
            <a:extLst>
              <a:ext uri="{FF2B5EF4-FFF2-40B4-BE49-F238E27FC236}">
                <a16:creationId xmlns:a16="http://schemas.microsoft.com/office/drawing/2014/main" xmlns="" id="{85827272-8077-4754-A18F-DBEA16DC12BB}"/>
              </a:ext>
            </a:extLst>
          </p:cNvPr>
          <p:cNvSpPr/>
          <p:nvPr/>
        </p:nvSpPr>
        <p:spPr>
          <a:xfrm>
            <a:off x="2130898" y="4597772"/>
            <a:ext cx="914400" cy="9144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1" name="Losango 80">
            <a:extLst>
              <a:ext uri="{FF2B5EF4-FFF2-40B4-BE49-F238E27FC236}">
                <a16:creationId xmlns:a16="http://schemas.microsoft.com/office/drawing/2014/main" xmlns="" id="{09261FD5-5B2A-4238-8D51-D8552C708F62}"/>
              </a:ext>
            </a:extLst>
          </p:cNvPr>
          <p:cNvSpPr/>
          <p:nvPr/>
        </p:nvSpPr>
        <p:spPr>
          <a:xfrm>
            <a:off x="4011877" y="5296157"/>
            <a:ext cx="914400" cy="9144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2" name="Losango 81">
            <a:extLst>
              <a:ext uri="{FF2B5EF4-FFF2-40B4-BE49-F238E27FC236}">
                <a16:creationId xmlns:a16="http://schemas.microsoft.com/office/drawing/2014/main" xmlns="" id="{08B2BAEB-EC9E-4D5E-AE91-33729C2804F3}"/>
              </a:ext>
            </a:extLst>
          </p:cNvPr>
          <p:cNvSpPr/>
          <p:nvPr/>
        </p:nvSpPr>
        <p:spPr>
          <a:xfrm>
            <a:off x="3600816" y="5512172"/>
            <a:ext cx="914400" cy="9144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3" name="Losango 82">
            <a:extLst>
              <a:ext uri="{FF2B5EF4-FFF2-40B4-BE49-F238E27FC236}">
                <a16:creationId xmlns:a16="http://schemas.microsoft.com/office/drawing/2014/main" xmlns="" id="{C4C9EEDB-AC87-48A3-B76A-1CC2FE72C6E7}"/>
              </a:ext>
            </a:extLst>
          </p:cNvPr>
          <p:cNvSpPr/>
          <p:nvPr/>
        </p:nvSpPr>
        <p:spPr>
          <a:xfrm>
            <a:off x="2532816" y="4405354"/>
            <a:ext cx="914400" cy="9144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4" name="Losango 83">
            <a:extLst>
              <a:ext uri="{FF2B5EF4-FFF2-40B4-BE49-F238E27FC236}">
                <a16:creationId xmlns:a16="http://schemas.microsoft.com/office/drawing/2014/main" xmlns="" id="{A7A2AEEE-D7B4-4219-A39B-10B40A14FAF4}"/>
              </a:ext>
            </a:extLst>
          </p:cNvPr>
          <p:cNvSpPr/>
          <p:nvPr/>
        </p:nvSpPr>
        <p:spPr>
          <a:xfrm>
            <a:off x="1806369" y="5565657"/>
            <a:ext cx="914400" cy="914400"/>
          </a:xfrm>
          <a:prstGeom prst="diamond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cxnSp>
        <p:nvCxnSpPr>
          <p:cNvPr id="85" name="Conector reto 84">
            <a:extLst>
              <a:ext uri="{FF2B5EF4-FFF2-40B4-BE49-F238E27FC236}">
                <a16:creationId xmlns:a16="http://schemas.microsoft.com/office/drawing/2014/main" xmlns="" id="{F4F74963-C73C-4F49-B48D-A389B6534259}"/>
              </a:ext>
            </a:extLst>
          </p:cNvPr>
          <p:cNvCxnSpPr>
            <a:stCxn id="78" idx="3"/>
            <a:endCxn id="80" idx="1"/>
          </p:cNvCxnSpPr>
          <p:nvPr/>
        </p:nvCxnSpPr>
        <p:spPr>
          <a:xfrm>
            <a:off x="1801378" y="4923899"/>
            <a:ext cx="329520" cy="13107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ector reto 85">
            <a:extLst>
              <a:ext uri="{FF2B5EF4-FFF2-40B4-BE49-F238E27FC236}">
                <a16:creationId xmlns:a16="http://schemas.microsoft.com/office/drawing/2014/main" xmlns="" id="{AC191D70-7E01-4B9D-AD50-5E5ECA526723}"/>
              </a:ext>
            </a:extLst>
          </p:cNvPr>
          <p:cNvCxnSpPr/>
          <p:nvPr/>
        </p:nvCxnSpPr>
        <p:spPr>
          <a:xfrm>
            <a:off x="1801378" y="5473378"/>
            <a:ext cx="635467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Conector reto 86">
            <a:extLst>
              <a:ext uri="{FF2B5EF4-FFF2-40B4-BE49-F238E27FC236}">
                <a16:creationId xmlns:a16="http://schemas.microsoft.com/office/drawing/2014/main" xmlns="" id="{497D039A-FAFF-457E-91D9-1AD16AEBB6C6}"/>
              </a:ext>
            </a:extLst>
          </p:cNvPr>
          <p:cNvCxnSpPr/>
          <p:nvPr/>
        </p:nvCxnSpPr>
        <p:spPr>
          <a:xfrm>
            <a:off x="1788795" y="5501689"/>
            <a:ext cx="177343" cy="34499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Losango 87">
            <a:extLst>
              <a:ext uri="{FF2B5EF4-FFF2-40B4-BE49-F238E27FC236}">
                <a16:creationId xmlns:a16="http://schemas.microsoft.com/office/drawing/2014/main" xmlns="" id="{3103D1DC-D189-4FD1-8D87-EDEADEF12C0D}"/>
              </a:ext>
            </a:extLst>
          </p:cNvPr>
          <p:cNvSpPr/>
          <p:nvPr/>
        </p:nvSpPr>
        <p:spPr>
          <a:xfrm>
            <a:off x="7921491" y="2502474"/>
            <a:ext cx="914400" cy="9144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89" name="Losango 88">
            <a:extLst>
              <a:ext uri="{FF2B5EF4-FFF2-40B4-BE49-F238E27FC236}">
                <a16:creationId xmlns:a16="http://schemas.microsoft.com/office/drawing/2014/main" xmlns="" id="{3103D1DC-D189-4FD1-8D87-EDEADEF12C0D}"/>
              </a:ext>
            </a:extLst>
          </p:cNvPr>
          <p:cNvSpPr/>
          <p:nvPr/>
        </p:nvSpPr>
        <p:spPr>
          <a:xfrm>
            <a:off x="8313378" y="5243572"/>
            <a:ext cx="914400" cy="914400"/>
          </a:xfrm>
          <a:prstGeom prst="diamond">
            <a:avLst/>
          </a:prstGeom>
          <a:solidFill>
            <a:schemeClr val="accent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68402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Retângulo 3"/>
          <p:cNvSpPr/>
          <p:nvPr/>
        </p:nvSpPr>
        <p:spPr>
          <a:xfrm>
            <a:off x="323528" y="980728"/>
            <a:ext cx="3384376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b="1" dirty="0"/>
              <a:t>Orçamento público, capital </a:t>
            </a:r>
            <a:r>
              <a:rPr lang="pt-BR" b="1" dirty="0" smtClean="0"/>
              <a:t>próprio, capital </a:t>
            </a:r>
            <a:r>
              <a:rPr lang="pt-BR" b="1" dirty="0"/>
              <a:t>de terceiros </a:t>
            </a:r>
            <a:endParaRPr lang="pt-BR" b="1" dirty="0" smtClean="0"/>
          </a:p>
          <a:p>
            <a:endParaRPr lang="pt-BR" b="1" dirty="0" smtClean="0"/>
          </a:p>
          <a:p>
            <a:r>
              <a:rPr lang="pt-BR" dirty="0" smtClean="0"/>
              <a:t>(</a:t>
            </a:r>
            <a:r>
              <a:rPr lang="pt-BR" dirty="0"/>
              <a:t>fundo de investimento, financiamento, capital de risco)</a:t>
            </a:r>
          </a:p>
        </p:txBody>
      </p:sp>
      <p:sp>
        <p:nvSpPr>
          <p:cNvPr id="5" name="Retângulo 4"/>
          <p:cNvSpPr/>
          <p:nvPr/>
        </p:nvSpPr>
        <p:spPr>
          <a:xfrm>
            <a:off x="3707904" y="3088642"/>
            <a:ext cx="1944216" cy="114864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2000" b="1" dirty="0" smtClean="0"/>
              <a:t>Fonte de financiamento</a:t>
            </a:r>
            <a:endParaRPr lang="pt-BR" sz="2000" b="1" dirty="0"/>
          </a:p>
        </p:txBody>
      </p:sp>
      <p:sp>
        <p:nvSpPr>
          <p:cNvPr id="6" name="Retângulo 5"/>
          <p:cNvSpPr/>
          <p:nvPr/>
        </p:nvSpPr>
        <p:spPr>
          <a:xfrm>
            <a:off x="5652120" y="4653136"/>
            <a:ext cx="3168352" cy="1584176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pt-BR" dirty="0"/>
              <a:t>Taxa de juros historicamente elevadas torna atrativo o </a:t>
            </a:r>
            <a:r>
              <a:rPr lang="pt-BR" b="1" dirty="0"/>
              <a:t>investimento em títulos públicos. </a:t>
            </a:r>
          </a:p>
        </p:txBody>
      </p:sp>
      <p:cxnSp>
        <p:nvCxnSpPr>
          <p:cNvPr id="7" name="Conector reto 6"/>
          <p:cNvCxnSpPr/>
          <p:nvPr/>
        </p:nvCxnSpPr>
        <p:spPr>
          <a:xfrm flipV="1">
            <a:off x="3707904" y="2564905"/>
            <a:ext cx="0" cy="5237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 flipV="1">
            <a:off x="5646471" y="4237291"/>
            <a:ext cx="0" cy="42857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70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Fluxograma: Processo Alternativo 1">
            <a:extLst>
              <a:ext uri="{FF2B5EF4-FFF2-40B4-BE49-F238E27FC236}">
                <a16:creationId xmlns:a16="http://schemas.microsoft.com/office/drawing/2014/main" xmlns="" id="{7EC7E9DC-50AF-42A3-8ED1-DB9D549745D8}"/>
              </a:ext>
            </a:extLst>
          </p:cNvPr>
          <p:cNvSpPr/>
          <p:nvPr/>
        </p:nvSpPr>
        <p:spPr>
          <a:xfrm>
            <a:off x="3342797" y="2708920"/>
            <a:ext cx="2730271" cy="965409"/>
          </a:xfrm>
          <a:prstGeom prst="flowChartAlternateProcess">
            <a:avLst/>
          </a:prstGeom>
          <a:solidFill>
            <a:schemeClr val="bg2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b="1" dirty="0">
                <a:solidFill>
                  <a:schemeClr val="tx1"/>
                </a:solidFill>
              </a:rPr>
              <a:t>Instituição de P&amp;D</a:t>
            </a:r>
          </a:p>
          <a:p>
            <a:pPr algn="ctr"/>
            <a:r>
              <a:rPr lang="pt-BR" b="1" dirty="0">
                <a:solidFill>
                  <a:schemeClr val="tx1"/>
                </a:solidFill>
              </a:rPr>
              <a:t>pública e/ou privada</a:t>
            </a:r>
            <a:r>
              <a:rPr lang="pt-BR" dirty="0">
                <a:solidFill>
                  <a:schemeClr val="tx2">
                    <a:lumMod val="20000"/>
                    <a:lumOff val="80000"/>
                  </a:schemeClr>
                </a:solidFill>
              </a:rPr>
              <a:t> </a:t>
            </a:r>
          </a:p>
        </p:txBody>
      </p:sp>
      <p:cxnSp>
        <p:nvCxnSpPr>
          <p:cNvPr id="5" name="Conector reto 4"/>
          <p:cNvCxnSpPr>
            <a:endCxn id="6" idx="1"/>
          </p:cNvCxnSpPr>
          <p:nvPr/>
        </p:nvCxnSpPr>
        <p:spPr>
          <a:xfrm flipV="1">
            <a:off x="6012160" y="1968808"/>
            <a:ext cx="392068" cy="8121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aixaDeTexto 5"/>
          <p:cNvSpPr txBox="1"/>
          <p:nvPr/>
        </p:nvSpPr>
        <p:spPr>
          <a:xfrm>
            <a:off x="6404228" y="260648"/>
            <a:ext cx="2614181" cy="3416320"/>
          </a:xfrm>
          <a:prstGeom prst="rect">
            <a:avLst/>
          </a:prstGeom>
          <a:ln w="6350">
            <a:solidFill>
              <a:schemeClr val="accent6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Universidades</a:t>
            </a:r>
          </a:p>
          <a:p>
            <a:r>
              <a:rPr lang="pt-BR" dirty="0" smtClean="0"/>
              <a:t>- Medicina Veterinária: 73 cursos ME e 50 DO.</a:t>
            </a:r>
          </a:p>
          <a:p>
            <a:r>
              <a:rPr lang="pt-BR" dirty="0" smtClean="0"/>
              <a:t>- Agronomia: 159-ME e DO-117.</a:t>
            </a:r>
          </a:p>
          <a:p>
            <a:r>
              <a:rPr lang="pt-BR" dirty="0" smtClean="0"/>
              <a:t>- Zootecnia 54-ME e 28-DO.</a:t>
            </a:r>
          </a:p>
          <a:p>
            <a:r>
              <a:rPr lang="pt-BR" dirty="0" smtClean="0"/>
              <a:t>- Eng. Agrícola: 20-ME e 13-DO.</a:t>
            </a:r>
          </a:p>
          <a:p>
            <a:r>
              <a:rPr lang="pt-BR" dirty="0" smtClean="0"/>
              <a:t>- Téc. De Alimentos: 50-ME e 32:DO. Fonte: CAPES </a:t>
            </a:r>
            <a:endParaRPr lang="pt-BR" dirty="0"/>
          </a:p>
        </p:txBody>
      </p:sp>
      <p:cxnSp>
        <p:nvCxnSpPr>
          <p:cNvPr id="7" name="Conector reto 6"/>
          <p:cNvCxnSpPr/>
          <p:nvPr/>
        </p:nvCxnSpPr>
        <p:spPr>
          <a:xfrm flipH="1" flipV="1">
            <a:off x="2963456" y="1518813"/>
            <a:ext cx="600432" cy="11901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aixaDeTexto 7"/>
          <p:cNvSpPr txBox="1"/>
          <p:nvPr/>
        </p:nvSpPr>
        <p:spPr>
          <a:xfrm>
            <a:off x="31552" y="958779"/>
            <a:ext cx="2936838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Embrapa: 17 unidades no DF. 46 descentralizadas. 2.463 pesquisadores. Institutos estaduais.</a:t>
            </a:r>
            <a:endParaRPr lang="pt-BR" dirty="0"/>
          </a:p>
        </p:txBody>
      </p:sp>
      <p:sp>
        <p:nvSpPr>
          <p:cNvPr id="9" name="CaixaDeTexto 8"/>
          <p:cNvSpPr txBox="1"/>
          <p:nvPr/>
        </p:nvSpPr>
        <p:spPr>
          <a:xfrm>
            <a:off x="81085" y="4020184"/>
            <a:ext cx="2614109" cy="369332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Empresas privadas</a:t>
            </a:r>
            <a:endParaRPr 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6203407" y="4581128"/>
            <a:ext cx="2791825" cy="2031325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Registros de patentes e produtos: Demorados </a:t>
            </a:r>
          </a:p>
          <a:p>
            <a:r>
              <a:rPr lang="pt-BR" dirty="0" smtClean="0"/>
              <a:t>Impacta a venda do produto, custo para o setor de inovação manter laboratório e pesquisadores sem a renda. </a:t>
            </a:r>
            <a:endParaRPr lang="pt-BR" dirty="0"/>
          </a:p>
        </p:txBody>
      </p:sp>
      <p:cxnSp>
        <p:nvCxnSpPr>
          <p:cNvPr id="11" name="Conector reto 10"/>
          <p:cNvCxnSpPr>
            <a:endCxn id="9" idx="3"/>
          </p:cNvCxnSpPr>
          <p:nvPr/>
        </p:nvCxnSpPr>
        <p:spPr>
          <a:xfrm flipH="1">
            <a:off x="2695194" y="3674329"/>
            <a:ext cx="774075" cy="53052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to 11"/>
          <p:cNvCxnSpPr>
            <a:endCxn id="10" idx="0"/>
          </p:cNvCxnSpPr>
          <p:nvPr/>
        </p:nvCxnSpPr>
        <p:spPr>
          <a:xfrm>
            <a:off x="6012160" y="3645024"/>
            <a:ext cx="1587160" cy="93610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aixaDeTexto 12"/>
          <p:cNvSpPr txBox="1"/>
          <p:nvPr/>
        </p:nvSpPr>
        <p:spPr>
          <a:xfrm>
            <a:off x="2339752" y="5085184"/>
            <a:ext cx="3514382" cy="1200329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smtClean="0"/>
              <a:t>Diversidade de instituições </a:t>
            </a:r>
          </a:p>
          <a:p>
            <a:r>
              <a:rPr lang="pt-BR" dirty="0"/>
              <a:t>p</a:t>
            </a:r>
            <a:r>
              <a:rPr lang="pt-BR" dirty="0" smtClean="0"/>
              <a:t>ode incrementar a concorrência com produtos destinados ao mesmo fim</a:t>
            </a:r>
            <a:endParaRPr lang="pt-BR" dirty="0"/>
          </a:p>
        </p:txBody>
      </p:sp>
      <p:cxnSp>
        <p:nvCxnSpPr>
          <p:cNvPr id="14" name="Conector reto 13"/>
          <p:cNvCxnSpPr>
            <a:stCxn id="4" idx="2"/>
            <a:endCxn id="13" idx="0"/>
          </p:cNvCxnSpPr>
          <p:nvPr/>
        </p:nvCxnSpPr>
        <p:spPr>
          <a:xfrm flipH="1">
            <a:off x="4096943" y="3674329"/>
            <a:ext cx="610990" cy="141085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8407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4212</TotalTime>
  <Words>465</Words>
  <Application>Microsoft Office PowerPoint</Application>
  <PresentationFormat>Apresentação na tela (4:3)</PresentationFormat>
  <Paragraphs>70</Paragraphs>
  <Slides>15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15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Tecnologia?</vt:lpstr>
      <vt:lpstr>Inovação tecnológica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Como chega tecnologia?</vt:lpstr>
      <vt:lpstr>Apresentação do PowerPoint</vt:lpstr>
      <vt:lpstr>Apresentação do PowerPoint</vt:lpstr>
      <vt:lpstr> OBRIGADO!  Reginaldo Minaré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Elisangela Pereira Lopes</dc:creator>
  <cp:lastModifiedBy>Leomar Diniz</cp:lastModifiedBy>
  <cp:revision>34</cp:revision>
  <dcterms:created xsi:type="dcterms:W3CDTF">2017-06-06T13:19:59Z</dcterms:created>
  <dcterms:modified xsi:type="dcterms:W3CDTF">2017-09-26T11:52:50Z</dcterms:modified>
</cp:coreProperties>
</file>