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59" r:id="rId1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37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F1A274-BF93-448D-83D9-4F06A6B4845C}" type="datetimeFigureOut">
              <a:rPr lang="pt-BR" smtClean="0"/>
              <a:t>26/09/2017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E49B29-FD2B-467F-A7B1-17C171DD34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9507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E49B29-FD2B-467F-A7B1-17C171DD3477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39934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5989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"/>
          <a:stretch/>
        </p:blipFill>
        <p:spPr bwMode="auto">
          <a:xfrm>
            <a:off x="0" y="1588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ítulo 1"/>
          <p:cNvSpPr>
            <a:spLocks noGrp="1"/>
          </p:cNvSpPr>
          <p:nvPr>
            <p:ph type="title" hasCustomPrompt="1"/>
          </p:nvPr>
        </p:nvSpPr>
        <p:spPr>
          <a:xfrm>
            <a:off x="577787" y="2564904"/>
            <a:ext cx="7988424" cy="1038323"/>
          </a:xfrm>
        </p:spPr>
        <p:txBody>
          <a:bodyPr anchor="t">
            <a:noAutofit/>
          </a:bodyPr>
          <a:lstStyle>
            <a:lvl1pPr marL="0" algn="ctr" defTabSz="914400" rtl="0" eaLnBrk="1" latinLnBrk="0" hangingPunct="1">
              <a:lnSpc>
                <a:spcPct val="80000"/>
              </a:lnSpc>
              <a:defRPr lang="pt-BR" sz="4400" b="1" kern="1200" dirty="0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</a:lstStyle>
          <a:p>
            <a:r>
              <a:rPr lang="pt-BR" dirty="0" smtClean="0"/>
              <a:t>Título do</a:t>
            </a:r>
            <a:br>
              <a:rPr lang="pt-BR" dirty="0" smtClean="0"/>
            </a:br>
            <a:r>
              <a:rPr lang="pt-BR" dirty="0" smtClean="0"/>
              <a:t>Separador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16565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8"/>
          <a:stretch/>
        </p:blipFill>
        <p:spPr bwMode="auto">
          <a:xfrm>
            <a:off x="0" y="-27384"/>
            <a:ext cx="9144000" cy="749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82079"/>
            <a:ext cx="5816016" cy="523220"/>
          </a:xfrm>
          <a:noFill/>
        </p:spPr>
        <p:txBody>
          <a:bodyPr wrap="none" rtlCol="0">
            <a:spAutoFit/>
          </a:bodyPr>
          <a:lstStyle>
            <a:lvl1pPr algn="l">
              <a:defRPr lang="pt-BR" sz="2800" b="1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</a:lstStyle>
          <a:p>
            <a:pPr marL="0" lvl="0" algn="l" defTabSz="457200"/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293410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8"/>
          <a:stretch/>
        </p:blipFill>
        <p:spPr bwMode="auto">
          <a:xfrm>
            <a:off x="0" y="-27384"/>
            <a:ext cx="9144000" cy="749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67544" y="82079"/>
            <a:ext cx="5816016" cy="523220"/>
          </a:xfrm>
          <a:noFill/>
        </p:spPr>
        <p:txBody>
          <a:bodyPr wrap="none" rtlCol="0">
            <a:spAutoFit/>
          </a:bodyPr>
          <a:lstStyle>
            <a:lvl1pPr algn="l">
              <a:defRPr lang="pt-BR" sz="2800" b="1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</a:lstStyle>
          <a:p>
            <a:pPr marL="0" lvl="0" algn="l" defTabSz="457200"/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73156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8"/>
          <a:stretch/>
        </p:blipFill>
        <p:spPr bwMode="auto">
          <a:xfrm>
            <a:off x="0" y="-27384"/>
            <a:ext cx="9144000" cy="749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67544" y="82079"/>
            <a:ext cx="5816016" cy="523220"/>
          </a:xfrm>
          <a:noFill/>
        </p:spPr>
        <p:txBody>
          <a:bodyPr wrap="none" rtlCol="0">
            <a:spAutoFit/>
          </a:bodyPr>
          <a:lstStyle>
            <a:lvl1pPr algn="l">
              <a:defRPr lang="pt-BR" sz="2800" b="1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</a:lstStyle>
          <a:p>
            <a:pPr marL="0" lvl="0" algn="l" defTabSz="457200"/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473237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"/>
          <a:stretch/>
        </p:blipFill>
        <p:spPr bwMode="auto">
          <a:xfrm>
            <a:off x="0" y="1588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ítulo 1"/>
          <p:cNvSpPr>
            <a:spLocks noGrp="1"/>
          </p:cNvSpPr>
          <p:nvPr>
            <p:ph type="title" hasCustomPrompt="1"/>
          </p:nvPr>
        </p:nvSpPr>
        <p:spPr>
          <a:xfrm>
            <a:off x="323528" y="4978042"/>
            <a:ext cx="8568952" cy="1200329"/>
          </a:xfrm>
          <a:noFill/>
        </p:spPr>
        <p:txBody>
          <a:bodyPr wrap="square" rtlCol="0">
            <a:spAutoFit/>
          </a:bodyPr>
          <a:lstStyle>
            <a:lvl1pPr marL="0" algn="ctr" defTabSz="457200" rtl="0" eaLnBrk="1" latinLnBrk="0" hangingPunct="1">
              <a:defRPr lang="en-US" sz="1800" kern="1200" dirty="0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</a:lstStyle>
          <a:p>
            <a:r>
              <a:rPr lang="pt-BR" b="1" dirty="0" smtClean="0">
                <a:solidFill>
                  <a:schemeClr val="bg1"/>
                </a:solidFill>
                <a:latin typeface="Trebuchet MS"/>
                <a:cs typeface="Trebuchet MS"/>
              </a:rPr>
              <a:t>Nome do Palestrante</a:t>
            </a:r>
            <a:br>
              <a:rPr lang="pt-BR" b="1" dirty="0" smtClean="0">
                <a:solidFill>
                  <a:schemeClr val="bg1"/>
                </a:solidFill>
                <a:latin typeface="Trebuchet MS"/>
                <a:cs typeface="Trebuchet MS"/>
              </a:rPr>
            </a:br>
            <a:r>
              <a:rPr lang="pt-BR" dirty="0" smtClean="0">
                <a:solidFill>
                  <a:schemeClr val="bg1"/>
                </a:solidFill>
                <a:latin typeface="Trebuchet MS"/>
                <a:cs typeface="Trebuchet MS"/>
              </a:rPr>
              <a:t>Cargo ou Função do Palestrante</a:t>
            </a:r>
            <a:br>
              <a:rPr lang="pt-BR" dirty="0" smtClean="0">
                <a:solidFill>
                  <a:schemeClr val="bg1"/>
                </a:solidFill>
                <a:latin typeface="Trebuchet MS"/>
                <a:cs typeface="Trebuchet MS"/>
              </a:rPr>
            </a:br>
            <a:r>
              <a:rPr lang="pt-BR" dirty="0" smtClean="0">
                <a:solidFill>
                  <a:schemeClr val="bg1"/>
                </a:solidFill>
                <a:latin typeface="Trebuchet MS"/>
                <a:cs typeface="Trebuchet MS"/>
              </a:rPr>
              <a:t>e-mail do Palestrante</a:t>
            </a:r>
            <a:br>
              <a:rPr lang="pt-BR" dirty="0" smtClean="0">
                <a:solidFill>
                  <a:schemeClr val="bg1"/>
                </a:solidFill>
                <a:latin typeface="Trebuchet MS"/>
                <a:cs typeface="Trebuchet MS"/>
              </a:rPr>
            </a:br>
            <a:r>
              <a:rPr lang="pt-BR" dirty="0" smtClean="0">
                <a:solidFill>
                  <a:schemeClr val="bg1"/>
                </a:solidFill>
                <a:latin typeface="Trebuchet MS"/>
                <a:cs typeface="Trebuchet MS"/>
              </a:rPr>
              <a:t>(61) XXXXX-XXXX</a:t>
            </a:r>
            <a:endParaRPr lang="en-US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212" y="3068960"/>
            <a:ext cx="170768" cy="23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3501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61B48CC-98A1-42CC-B283-44E4A79F2B75}" type="datetimeFigureOut">
              <a:rPr lang="pt-BR" smtClean="0"/>
              <a:t>26/09/2017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FC2DE48-6CBE-4BF2-AB62-E875ED680A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5279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F9DEC-4FF8-4D6E-B5E6-CBAB4A14F386}" type="datetimeFigureOut">
              <a:rPr lang="pt-BR" smtClean="0"/>
              <a:t>26/09/2017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B7AED-F3F4-40E4-B618-44A5E1FC1A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6694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4" r:id="rId5"/>
    <p:sldLayoutId id="2147483659" r:id="rId6"/>
    <p:sldLayoutId id="2147483660" r:id="rId7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jpe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3.png"/><Relationship Id="rId7" Type="http://schemas.openxmlformats.org/officeDocument/2006/relationships/image" Target="../media/image17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10" Type="http://schemas.openxmlformats.org/officeDocument/2006/relationships/image" Target="../media/image20.jpg"/><Relationship Id="rId4" Type="http://schemas.openxmlformats.org/officeDocument/2006/relationships/image" Target="../media/image14.jpg"/><Relationship Id="rId9" Type="http://schemas.openxmlformats.org/officeDocument/2006/relationships/image" Target="../media/image19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22.jpg"/><Relationship Id="rId7" Type="http://schemas.openxmlformats.org/officeDocument/2006/relationships/image" Target="../media/image26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G"/><Relationship Id="rId4" Type="http://schemas.openxmlformats.org/officeDocument/2006/relationships/image" Target="../media/image23.jpg"/><Relationship Id="rId9" Type="http://schemas.openxmlformats.org/officeDocument/2006/relationships/image" Target="../media/image28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539552" y="483412"/>
            <a:ext cx="57606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pt-BR" sz="4000" b="1" kern="1200" baseline="0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</a:lstStyle>
          <a:p>
            <a:r>
              <a:rPr lang="pt-BR" dirty="0"/>
              <a:t>Pesquisa agropecuária </a:t>
            </a:r>
            <a:r>
              <a:rPr lang="pt-BR" dirty="0" smtClean="0"/>
              <a:t>sob </a:t>
            </a:r>
            <a:r>
              <a:rPr lang="pt-BR" dirty="0"/>
              <a:t>a ótica do setor agropecuário</a:t>
            </a:r>
          </a:p>
        </p:txBody>
      </p:sp>
      <p:sp>
        <p:nvSpPr>
          <p:cNvPr id="6" name="Espaço Reservado para Texto 14"/>
          <p:cNvSpPr txBox="1">
            <a:spLocks/>
          </p:cNvSpPr>
          <p:nvPr/>
        </p:nvSpPr>
        <p:spPr>
          <a:xfrm>
            <a:off x="827088" y="5158061"/>
            <a:ext cx="5761136" cy="43152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pt-BR" sz="2000" b="1" i="1" kern="1200" dirty="0">
                <a:solidFill>
                  <a:srgbClr val="FFFF00"/>
                </a:solidFill>
                <a:latin typeface="Trebuchet MS"/>
                <a:ea typeface="+mn-ea"/>
                <a:cs typeface="Trebuchet M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buFont typeface="Arial" panose="020B0604020202020204" pitchFamily="34" charset="0"/>
              <a:buNone/>
            </a:pPr>
            <a:r>
              <a:rPr lang="pt-BR" dirty="0" smtClean="0"/>
              <a:t>Reginaldo Minaré</a:t>
            </a:r>
          </a:p>
          <a:p>
            <a:pPr marL="0" indent="0" defTabSz="457200">
              <a:buFont typeface="Arial" panose="020B0604020202020204" pitchFamily="34" charset="0"/>
              <a:buNone/>
            </a:pPr>
            <a:endParaRPr lang="pt-BR" dirty="0"/>
          </a:p>
        </p:txBody>
      </p:sp>
      <p:sp>
        <p:nvSpPr>
          <p:cNvPr id="7" name="Espaço Reservado para Texto 16"/>
          <p:cNvSpPr txBox="1">
            <a:spLocks/>
          </p:cNvSpPr>
          <p:nvPr/>
        </p:nvSpPr>
        <p:spPr>
          <a:xfrm>
            <a:off x="827584" y="5517232"/>
            <a:ext cx="5760640" cy="43246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pt-BR" sz="2000" b="1" i="1" kern="1200" baseline="0" dirty="0">
                <a:solidFill>
                  <a:srgbClr val="FFFF00"/>
                </a:solidFill>
                <a:latin typeface="Trebuchet MS"/>
                <a:ea typeface="+mn-ea"/>
                <a:cs typeface="Trebuchet M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buFont typeface="Arial" panose="020B0604020202020204" pitchFamily="34" charset="0"/>
              <a:buNone/>
            </a:pPr>
            <a:r>
              <a:rPr lang="pt-BR" dirty="0" smtClean="0"/>
              <a:t>Consultor Tecnologia da CNA</a:t>
            </a:r>
            <a:endParaRPr lang="pt-BR" dirty="0"/>
          </a:p>
        </p:txBody>
      </p:sp>
      <p:sp>
        <p:nvSpPr>
          <p:cNvPr id="8" name="Espaço Reservado para Texto 19"/>
          <p:cNvSpPr txBox="1">
            <a:spLocks/>
          </p:cNvSpPr>
          <p:nvPr/>
        </p:nvSpPr>
        <p:spPr>
          <a:xfrm>
            <a:off x="827584" y="6093296"/>
            <a:ext cx="5760640" cy="28768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pt-BR" sz="1300" b="1" i="1" kern="1200" baseline="0" dirty="0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 smtClean="0"/>
              <a:t>Brasília-DF, 26 de setembro de 2017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5494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2827882" y="3187344"/>
            <a:ext cx="3166686" cy="646331"/>
          </a:xfrm>
          <a:prstGeom prst="roundRect">
            <a:avLst/>
          </a:prstGeom>
          <a:solidFill>
            <a:schemeClr val="bg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dirty="0"/>
              <a:t>Fabricante ou multiplicador do produto inovador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395536" y="1515746"/>
            <a:ext cx="2225408" cy="64633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/>
              <a:t>Desenvolvedor do produto e licenciados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5645118" y="1238748"/>
            <a:ext cx="3249976" cy="1200329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/>
              <a:t>Disponibilidade de produtos concorrentes</a:t>
            </a:r>
          </a:p>
          <a:p>
            <a:r>
              <a:rPr lang="pt-BR" dirty="0"/>
              <a:t>p</a:t>
            </a:r>
            <a:r>
              <a:rPr lang="pt-BR" dirty="0" smtClean="0"/>
              <a:t>ressupõe diversidade de instituições inovadoras</a:t>
            </a:r>
            <a:endParaRPr lang="pt-BR" dirty="0"/>
          </a:p>
        </p:txBody>
      </p:sp>
      <p:cxnSp>
        <p:nvCxnSpPr>
          <p:cNvPr id="7" name="Conector reto 6"/>
          <p:cNvCxnSpPr>
            <a:endCxn id="5" idx="2"/>
          </p:cNvCxnSpPr>
          <p:nvPr/>
        </p:nvCxnSpPr>
        <p:spPr>
          <a:xfrm flipH="1" flipV="1">
            <a:off x="1508240" y="2162077"/>
            <a:ext cx="1319643" cy="10252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>
            <a:endCxn id="6" idx="2"/>
          </p:cNvCxnSpPr>
          <p:nvPr/>
        </p:nvCxnSpPr>
        <p:spPr>
          <a:xfrm flipV="1">
            <a:off x="5979644" y="2439077"/>
            <a:ext cx="1290462" cy="7950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2827882" y="5374957"/>
            <a:ext cx="3166686" cy="64633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/>
              <a:t>Mercado oligopolizado reduz a concorrência</a:t>
            </a:r>
            <a:endParaRPr lang="pt-BR" dirty="0"/>
          </a:p>
        </p:txBody>
      </p:sp>
      <p:cxnSp>
        <p:nvCxnSpPr>
          <p:cNvPr id="10" name="Conector reto 9"/>
          <p:cNvCxnSpPr>
            <a:endCxn id="9" idx="0"/>
          </p:cNvCxnSpPr>
          <p:nvPr/>
        </p:nvCxnSpPr>
        <p:spPr>
          <a:xfrm>
            <a:off x="4411225" y="3833675"/>
            <a:ext cx="0" cy="15412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297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2973829" y="2996489"/>
            <a:ext cx="2947595" cy="923330"/>
          </a:xfrm>
          <a:prstGeom prst="roundRect">
            <a:avLst/>
          </a:prstGeom>
          <a:solidFill>
            <a:schemeClr val="bg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algn="ctr">
              <a:defRPr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dirty="0">
                <a:solidFill>
                  <a:schemeClr val="tx1"/>
                </a:solidFill>
              </a:rPr>
              <a:t>Agricultores consumidores de conhecimento, tecnologias e </a:t>
            </a:r>
            <a:r>
              <a:rPr lang="pt-BR" dirty="0" smtClean="0">
                <a:solidFill>
                  <a:schemeClr val="tx1"/>
                </a:solidFill>
              </a:rPr>
              <a:t>processos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05252" y="1890088"/>
            <a:ext cx="2119257" cy="24438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</a:pP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- 5,1 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milhões de estabelecimentos agropecuários.</a:t>
            </a:r>
          </a:p>
          <a:p>
            <a:pPr>
              <a:lnSpc>
                <a:spcPct val="107000"/>
              </a:lnSpc>
            </a:pPr>
            <a:r>
              <a:rPr lang="pt-BR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- 4 </a:t>
            </a:r>
            <a:r>
              <a:rPr lang="pt-BR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milhões 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estabelecimentos eram de </a:t>
            </a:r>
            <a:r>
              <a:rPr lang="pt-BR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baixa renda 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</a:t>
            </a:r>
            <a:r>
              <a:rPr lang="pt-BR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extrema pobreza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6469947" y="1297361"/>
            <a:ext cx="2566549" cy="303660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</a:pP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Agricultores </a:t>
            </a:r>
            <a:r>
              <a:rPr lang="pt-BR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excluídos da dinâmica tecnológica 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praticando uma atividade de subsistência.</a:t>
            </a:r>
          </a:p>
          <a:p>
            <a:pPr>
              <a:lnSpc>
                <a:spcPct val="107000"/>
              </a:lnSpc>
            </a:pPr>
            <a:r>
              <a:rPr lang="pt-BR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Orientação </a:t>
            </a:r>
            <a:r>
              <a:rPr lang="pt-BR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técnica limitada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praticada em 22% dos estabelecimentos, que ocupam 46% das terras.</a:t>
            </a:r>
          </a:p>
          <a:p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2324508" y="5230941"/>
            <a:ext cx="414543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Área média do grupo que recebe assistência: </a:t>
            </a: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228 hectares; dos 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não assistidos: 42 hectares</a:t>
            </a: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8" name="Conector reto 7"/>
          <p:cNvCxnSpPr/>
          <p:nvPr/>
        </p:nvCxnSpPr>
        <p:spPr>
          <a:xfrm>
            <a:off x="5921424" y="3458154"/>
            <a:ext cx="548523" cy="18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 flipH="1">
            <a:off x="2324509" y="3458154"/>
            <a:ext cx="649320" cy="18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 flipH="1">
            <a:off x="4447626" y="3919819"/>
            <a:ext cx="1" cy="12961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53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67544" y="82079"/>
            <a:ext cx="4203395" cy="523220"/>
          </a:xfrm>
        </p:spPr>
        <p:txBody>
          <a:bodyPr/>
          <a:lstStyle/>
          <a:p>
            <a:r>
              <a:rPr lang="pt-BR" dirty="0" smtClean="0"/>
              <a:t>Como chega tecnologia?</a:t>
            </a:r>
            <a:endParaRPr lang="pt-BR" dirty="0"/>
          </a:p>
        </p:txBody>
      </p:sp>
      <p:pic>
        <p:nvPicPr>
          <p:cNvPr id="4" name="Espaço Reservado para Conteúdo 4">
            <a:extLst>
              <a:ext uri="{FF2B5EF4-FFF2-40B4-BE49-F238E27FC236}">
                <a16:creationId xmlns:a16="http://schemas.microsoft.com/office/drawing/2014/main" xmlns="" id="{F8726648-2587-4908-85A5-5685FA0999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176" y="4804561"/>
            <a:ext cx="4441372" cy="2080823"/>
          </a:xfrm>
        </p:spPr>
      </p:pic>
      <p:cxnSp>
        <p:nvCxnSpPr>
          <p:cNvPr id="5" name="Conector reto 4">
            <a:extLst>
              <a:ext uri="{FF2B5EF4-FFF2-40B4-BE49-F238E27FC236}">
                <a16:creationId xmlns:a16="http://schemas.microsoft.com/office/drawing/2014/main" xmlns="" id="{49D5B3A6-6B3C-4176-BCD4-EFC458ADC86B}"/>
              </a:ext>
            </a:extLst>
          </p:cNvPr>
          <p:cNvCxnSpPr>
            <a:endCxn id="7" idx="0"/>
          </p:cNvCxnSpPr>
          <p:nvPr/>
        </p:nvCxnSpPr>
        <p:spPr>
          <a:xfrm flipH="1" flipV="1">
            <a:off x="2727900" y="3815611"/>
            <a:ext cx="835988" cy="213366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xmlns="" id="{DF6E71D8-9635-41D2-A495-394B0F4BE169}"/>
              </a:ext>
            </a:extLst>
          </p:cNvPr>
          <p:cNvCxnSpPr/>
          <p:nvPr/>
        </p:nvCxnSpPr>
        <p:spPr>
          <a:xfrm flipV="1">
            <a:off x="5694494" y="4433135"/>
            <a:ext cx="1015068" cy="151614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orda 6">
            <a:extLst>
              <a:ext uri="{FF2B5EF4-FFF2-40B4-BE49-F238E27FC236}">
                <a16:creationId xmlns:a16="http://schemas.microsoft.com/office/drawing/2014/main" xmlns="" id="{495B18C5-11B3-4531-840B-426102A26E0C}"/>
              </a:ext>
            </a:extLst>
          </p:cNvPr>
          <p:cNvSpPr/>
          <p:nvPr/>
        </p:nvSpPr>
        <p:spPr>
          <a:xfrm>
            <a:off x="177236" y="2708920"/>
            <a:ext cx="2667399" cy="1570736"/>
          </a:xfrm>
          <a:prstGeom prst="chord">
            <a:avLst>
              <a:gd name="adj1" fmla="val 887439"/>
              <a:gd name="adj2" fmla="val 17151941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0070C0"/>
                </a:solidFill>
              </a:rPr>
              <a:t>Compra da tecnologia</a:t>
            </a:r>
          </a:p>
        </p:txBody>
      </p:sp>
      <p:sp>
        <p:nvSpPr>
          <p:cNvPr id="8" name="Corda 7">
            <a:extLst>
              <a:ext uri="{FF2B5EF4-FFF2-40B4-BE49-F238E27FC236}">
                <a16:creationId xmlns:a16="http://schemas.microsoft.com/office/drawing/2014/main" xmlns="" id="{FC4CB444-6ED7-47D7-82AC-4C10339B6670}"/>
              </a:ext>
            </a:extLst>
          </p:cNvPr>
          <p:cNvSpPr/>
          <p:nvPr/>
        </p:nvSpPr>
        <p:spPr>
          <a:xfrm flipH="1">
            <a:off x="6202028" y="2770518"/>
            <a:ext cx="2762460" cy="1912950"/>
          </a:xfrm>
          <a:prstGeom prst="chord">
            <a:avLst>
              <a:gd name="adj1" fmla="val 10688989"/>
              <a:gd name="adj2" fmla="val 2077471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0070C0"/>
                </a:solidFill>
              </a:rPr>
              <a:t>Assistência técnica</a:t>
            </a:r>
          </a:p>
        </p:txBody>
      </p:sp>
    </p:spTree>
    <p:extLst>
      <p:ext uri="{BB962C8B-B14F-4D97-AF65-F5344CB8AC3E}">
        <p14:creationId xmlns:p14="http://schemas.microsoft.com/office/powerpoint/2010/main" val="197098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Uma imagem contendo ao ar livre, ponte, montanha, rio&#10;&#10;Descrição gerada com muito alta confiança">
            <a:extLst>
              <a:ext uri="{FF2B5EF4-FFF2-40B4-BE49-F238E27FC236}">
                <a16:creationId xmlns:a16="http://schemas.microsoft.com/office/drawing/2014/main" xmlns="" id="{ECDDA8CD-A7C3-4F17-9A5E-5D39F67966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114" y="981720"/>
            <a:ext cx="3097764" cy="296713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323528" y="1398494"/>
            <a:ext cx="1423210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 smtClean="0"/>
              <a:t>Setor público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6889255" y="1398494"/>
            <a:ext cx="1859209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/>
              <a:t>Iniciativa privada</a:t>
            </a:r>
            <a:endParaRPr lang="pt-BR" dirty="0"/>
          </a:p>
        </p:txBody>
      </p:sp>
      <p:cxnSp>
        <p:nvCxnSpPr>
          <p:cNvPr id="7" name="Conector reto 6"/>
          <p:cNvCxnSpPr/>
          <p:nvPr/>
        </p:nvCxnSpPr>
        <p:spPr>
          <a:xfrm>
            <a:off x="1746738" y="1767826"/>
            <a:ext cx="514251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2415283" y="5023821"/>
            <a:ext cx="3732903" cy="175432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Aprofundar aplicação da Lei nº 10.973/2004 (Lei de Inovação) -</a:t>
            </a:r>
          </a:p>
          <a:p>
            <a:pPr algn="ctr"/>
            <a:r>
              <a:rPr lang="pt-BR" dirty="0"/>
              <a:t>m</a:t>
            </a:r>
            <a:r>
              <a:rPr lang="pt-BR" dirty="0" smtClean="0"/>
              <a:t>odificada pela Lei 13.243/2016.</a:t>
            </a:r>
          </a:p>
          <a:p>
            <a:pPr algn="ctr"/>
            <a:endParaRPr lang="pt-BR" dirty="0" smtClean="0"/>
          </a:p>
          <a:p>
            <a:pPr algn="ctr"/>
            <a:r>
              <a:rPr lang="pt-BR" dirty="0" smtClean="0"/>
              <a:t>Criar novos instrumentos normativos específicos.</a:t>
            </a:r>
            <a:endParaRPr lang="pt-BR" dirty="0"/>
          </a:p>
        </p:txBody>
      </p:sp>
      <p:cxnSp>
        <p:nvCxnSpPr>
          <p:cNvPr id="9" name="Conector reto 8"/>
          <p:cNvCxnSpPr>
            <a:stCxn id="8" idx="0"/>
          </p:cNvCxnSpPr>
          <p:nvPr/>
        </p:nvCxnSpPr>
        <p:spPr>
          <a:xfrm flipV="1">
            <a:off x="4281735" y="1767827"/>
            <a:ext cx="2607519" cy="32559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4317996" y="3948854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>
            <a:stCxn id="8" idx="0"/>
          </p:cNvCxnSpPr>
          <p:nvPr/>
        </p:nvCxnSpPr>
        <p:spPr>
          <a:xfrm flipH="1" flipV="1">
            <a:off x="1746739" y="1767827"/>
            <a:ext cx="2534996" cy="32559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46944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163801" y="2249285"/>
            <a:ext cx="2774469" cy="1328023"/>
          </a:xfrm>
          <a:prstGeom prst="roundRect">
            <a:avLst/>
          </a:prstGeom>
          <a:solidFill>
            <a:schemeClr val="accent6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Melhorar renda do agricultor para permitir investimento e capacitação</a:t>
            </a:r>
            <a:endParaRPr lang="pt-BR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323528" y="2023289"/>
            <a:ext cx="2233990" cy="1477328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b="1" dirty="0" smtClean="0"/>
              <a:t>Reconstruir estrutura normativa para produção artesanal </a:t>
            </a:r>
            <a:r>
              <a:rPr lang="pt-BR" dirty="0" smtClean="0"/>
              <a:t>de queijos, embutidos, geleias...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6415369" y="1759135"/>
            <a:ext cx="2497568" cy="2308324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b="1" dirty="0" smtClean="0"/>
              <a:t>Construir melhor estrutura de acesso  à Internet e telefonia</a:t>
            </a:r>
            <a:r>
              <a:rPr lang="pt-BR" dirty="0" smtClean="0"/>
              <a:t>: fundamental para turismo rural, divulgação e venda de produtos artesanais e consolidação de marcas.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395536" y="4623123"/>
            <a:ext cx="8308452" cy="92333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b="1" dirty="0" smtClean="0"/>
              <a:t>- Fortalecer mercado doméstico </a:t>
            </a:r>
            <a:r>
              <a:rPr lang="pt-BR" dirty="0" smtClean="0"/>
              <a:t>(País de baixa renda): 13,9 milhões de famílias cadastradas no Bolsa Família. Aproximadamente 55,6 milhões de pessoas em situação de pobreza e extrema pobreza.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950268" y="476672"/>
            <a:ext cx="3205908" cy="369332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002060"/>
                </a:solidFill>
              </a:rPr>
              <a:t>Aprofundar </a:t>
            </a:r>
            <a:r>
              <a:rPr lang="pt-BR" b="1" dirty="0" smtClean="0">
                <a:solidFill>
                  <a:srgbClr val="002060"/>
                </a:solidFill>
              </a:rPr>
              <a:t>assistência técnica</a:t>
            </a:r>
            <a:endParaRPr lang="pt-BR" b="1" dirty="0"/>
          </a:p>
        </p:txBody>
      </p:sp>
      <p:cxnSp>
        <p:nvCxnSpPr>
          <p:cNvPr id="8" name="Conector reto 7"/>
          <p:cNvCxnSpPr>
            <a:stCxn id="3" idx="0"/>
            <a:endCxn id="7" idx="2"/>
          </p:cNvCxnSpPr>
          <p:nvPr/>
        </p:nvCxnSpPr>
        <p:spPr>
          <a:xfrm flipV="1">
            <a:off x="4551036" y="846004"/>
            <a:ext cx="2186" cy="1403281"/>
          </a:xfrm>
          <a:prstGeom prst="lin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cxnSp>
      <p:cxnSp>
        <p:nvCxnSpPr>
          <p:cNvPr id="9" name="Conector reto 8"/>
          <p:cNvCxnSpPr>
            <a:stCxn id="3" idx="1"/>
          </p:cNvCxnSpPr>
          <p:nvPr/>
        </p:nvCxnSpPr>
        <p:spPr>
          <a:xfrm flipH="1">
            <a:off x="2547887" y="2913297"/>
            <a:ext cx="615914" cy="1"/>
          </a:xfrm>
          <a:prstGeom prst="lin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cxnSp>
      <p:cxnSp>
        <p:nvCxnSpPr>
          <p:cNvPr id="10" name="Conector reto 9"/>
          <p:cNvCxnSpPr>
            <a:stCxn id="3" idx="3"/>
            <a:endCxn id="5" idx="1"/>
          </p:cNvCxnSpPr>
          <p:nvPr/>
        </p:nvCxnSpPr>
        <p:spPr>
          <a:xfrm>
            <a:off x="5938270" y="2913297"/>
            <a:ext cx="477099" cy="0"/>
          </a:xfrm>
          <a:prstGeom prst="lin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cxnSp>
      <p:cxnSp>
        <p:nvCxnSpPr>
          <p:cNvPr id="11" name="Conector reto 10"/>
          <p:cNvCxnSpPr>
            <a:stCxn id="6" idx="0"/>
            <a:endCxn id="3" idx="2"/>
          </p:cNvCxnSpPr>
          <p:nvPr/>
        </p:nvCxnSpPr>
        <p:spPr>
          <a:xfrm flipV="1">
            <a:off x="4549762" y="3577308"/>
            <a:ext cx="1274" cy="1045815"/>
          </a:xfrm>
          <a:prstGeom prst="lin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cxnSp>
      <p:sp>
        <p:nvSpPr>
          <p:cNvPr id="28" name="Retângulo de cantos arredondados 27"/>
          <p:cNvSpPr/>
          <p:nvPr/>
        </p:nvSpPr>
        <p:spPr>
          <a:xfrm>
            <a:off x="539552" y="5805264"/>
            <a:ext cx="7920880" cy="64807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b="1" dirty="0" smtClean="0"/>
              <a:t>O grande mercado para diversos produtos agrícolas está no Brasil. </a:t>
            </a:r>
            <a:endParaRPr lang="pt-BR" sz="2200" b="1" dirty="0"/>
          </a:p>
        </p:txBody>
      </p:sp>
    </p:spTree>
    <p:extLst>
      <p:ext uri="{BB962C8B-B14F-4D97-AF65-F5344CB8AC3E}">
        <p14:creationId xmlns:p14="http://schemas.microsoft.com/office/powerpoint/2010/main" val="28893941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4947267"/>
            <a:ext cx="8568952" cy="1261884"/>
          </a:xfrm>
        </p:spPr>
        <p:txBody>
          <a:bodyPr/>
          <a:lstStyle/>
          <a:p>
            <a:r>
              <a:rPr lang="pt-BR" b="1" dirty="0" smtClean="0"/>
              <a:t> </a:t>
            </a:r>
            <a:r>
              <a:rPr lang="pt-BR" sz="4000" b="1" dirty="0" smtClean="0"/>
              <a:t>OBRIGADO!</a:t>
            </a:r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b="1" dirty="0"/>
              <a:t/>
            </a:r>
            <a:br>
              <a:rPr lang="pt-BR" b="1" dirty="0"/>
            </a:br>
            <a:r>
              <a:rPr lang="pt-BR" b="1" dirty="0" smtClean="0"/>
              <a:t>Reginaldo Minaré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DBAA0CC8-95E7-4115-9105-439F63C5E45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812" y="476673"/>
            <a:ext cx="2878563" cy="2097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7F0A3C0F-E4BA-46DE-A1FF-725A74B25DD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3"/>
          <a:stretch/>
        </p:blipFill>
        <p:spPr>
          <a:xfrm>
            <a:off x="3073200" y="476673"/>
            <a:ext cx="2794944" cy="2097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FD346A04-B57E-425F-8EFE-5C450F61931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/>
          <a:stretch/>
        </p:blipFill>
        <p:spPr>
          <a:xfrm>
            <a:off x="5904942" y="476673"/>
            <a:ext cx="3203561" cy="2097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AC9289DF-B675-4B9B-8025-AAD3D0CFC0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13" y="3699224"/>
            <a:ext cx="2878562" cy="25380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22FD7A8B-00D9-4587-907D-20F4CBB0F05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/>
          <a:stretch/>
        </p:blipFill>
        <p:spPr>
          <a:xfrm>
            <a:off x="3276533" y="3699224"/>
            <a:ext cx="2375587" cy="2538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EDA483A5-4377-4FC7-8322-827C2B498B1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943" y="3699223"/>
            <a:ext cx="3203561" cy="25380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3231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0F4A4BAE-8786-4D08-9DF0-3B1406B7D2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117" y="327613"/>
            <a:ext cx="1903444" cy="2369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28CC84F2-D2F9-4D38-8E94-4D59228CD4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84" r="12867"/>
          <a:stretch/>
        </p:blipFill>
        <p:spPr>
          <a:xfrm>
            <a:off x="5237081" y="338943"/>
            <a:ext cx="2070511" cy="23699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6C4124C5-CD1B-4054-B7BB-6EA0451BDC3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0"/>
          <a:stretch/>
        </p:blipFill>
        <p:spPr>
          <a:xfrm>
            <a:off x="35496" y="3496749"/>
            <a:ext cx="2000862" cy="26685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5EF88D93-0AD9-4C63-8F64-B946E78A38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371" y="3496749"/>
            <a:ext cx="2444621" cy="26685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1D91E960-AD23-484D-A6CF-B5A767BB495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50"/>
          <a:stretch/>
        </p:blipFill>
        <p:spPr>
          <a:xfrm>
            <a:off x="1731043" y="338944"/>
            <a:ext cx="1688829" cy="2369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B63BB344-571A-49D3-A554-9306F785722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"/>
          <a:stretch/>
        </p:blipFill>
        <p:spPr>
          <a:xfrm>
            <a:off x="4481558" y="3496749"/>
            <a:ext cx="2178674" cy="26685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5CB95FA6-0F42-42F8-8E79-001CFC04D98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" r="10068"/>
          <a:stretch/>
        </p:blipFill>
        <p:spPr>
          <a:xfrm>
            <a:off x="6636327" y="3496749"/>
            <a:ext cx="2507673" cy="26685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EBE4B1BA-7AE5-4349-8683-5D411BB372F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36"/>
          <a:stretch/>
        </p:blipFill>
        <p:spPr>
          <a:xfrm>
            <a:off x="7308304" y="338942"/>
            <a:ext cx="1855199" cy="23699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8BB0CF2F-78D5-4AB3-9E07-1E97CF02D7B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68"/>
          <a:stretch/>
        </p:blipFill>
        <p:spPr>
          <a:xfrm>
            <a:off x="35496" y="338942"/>
            <a:ext cx="1693587" cy="23699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72330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A2361B80-6496-44FB-A59D-5A250C8BB6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17"/>
          <a:stretch/>
        </p:blipFill>
        <p:spPr>
          <a:xfrm>
            <a:off x="35496" y="404664"/>
            <a:ext cx="2028854" cy="2407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DABFD6B5-AE64-4072-A889-9994BD059F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419"/>
          <a:stretch/>
        </p:blipFill>
        <p:spPr>
          <a:xfrm>
            <a:off x="4427984" y="404664"/>
            <a:ext cx="2368692" cy="2407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73A51B99-017D-4173-92A5-88A828CD822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638"/>
          <a:stretch/>
        </p:blipFill>
        <p:spPr>
          <a:xfrm>
            <a:off x="6804248" y="404664"/>
            <a:ext cx="2339752" cy="2407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B31A31B9-6B2B-4615-BFA7-F42383642A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404664"/>
            <a:ext cx="2416630" cy="2407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338D03AA-AD63-4132-BAD2-713B6FED560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1" t="2556"/>
          <a:stretch/>
        </p:blipFill>
        <p:spPr>
          <a:xfrm>
            <a:off x="35496" y="3247460"/>
            <a:ext cx="1987290" cy="2845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A5BDF99A-E2FC-40F3-B196-8EE596DDFB6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87"/>
          <a:stretch/>
        </p:blipFill>
        <p:spPr>
          <a:xfrm>
            <a:off x="1835697" y="3247460"/>
            <a:ext cx="1728192" cy="28458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F1C2A5AC-C43B-4C19-82BD-B22EDBEF56E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4" t="2556" r="4180"/>
          <a:stretch/>
        </p:blipFill>
        <p:spPr>
          <a:xfrm>
            <a:off x="3563888" y="3228393"/>
            <a:ext cx="2660073" cy="2845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F4CD3810-F8E8-4C8D-8B65-D4271A0C37E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5" r="10714"/>
          <a:stretch/>
        </p:blipFill>
        <p:spPr>
          <a:xfrm>
            <a:off x="6228185" y="3228392"/>
            <a:ext cx="2915816" cy="2845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0414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21888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3600" dirty="0"/>
              <a:t>Sistema pelo qual a sociedade provê seus membros com as coisas necessárias ou desejadas</a:t>
            </a:r>
            <a:r>
              <a:rPr lang="pt-BR" sz="3600" dirty="0" smtClean="0"/>
              <a:t>.</a:t>
            </a:r>
            <a:endParaRPr lang="pt-BR" sz="36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67544" y="82079"/>
            <a:ext cx="2114938" cy="523220"/>
          </a:xfrm>
        </p:spPr>
        <p:txBody>
          <a:bodyPr/>
          <a:lstStyle/>
          <a:p>
            <a:r>
              <a:rPr lang="pt-BR" dirty="0" smtClean="0"/>
              <a:t>Tecnologia?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577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/>
              <a:t>O que pode gerar?</a:t>
            </a:r>
            <a:endParaRPr lang="pt-BR" sz="28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67544" y="82079"/>
            <a:ext cx="3685624" cy="523220"/>
          </a:xfrm>
        </p:spPr>
        <p:txBody>
          <a:bodyPr/>
          <a:lstStyle/>
          <a:p>
            <a:r>
              <a:rPr lang="pt-BR" dirty="0" smtClean="0"/>
              <a:t>Inovação tecnológica</a:t>
            </a:r>
            <a:endParaRPr lang="pt-BR" dirty="0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xmlns="" id="{F5035C36-E1A0-45F0-A496-C4A3F8C02CD2}"/>
              </a:ext>
            </a:extLst>
          </p:cNvPr>
          <p:cNvSpPr/>
          <p:nvPr/>
        </p:nvSpPr>
        <p:spPr>
          <a:xfrm>
            <a:off x="827584" y="3052273"/>
            <a:ext cx="3196204" cy="2428612"/>
          </a:xfrm>
          <a:prstGeom prst="ellipse">
            <a:avLst/>
          </a:prstGeom>
          <a:solidFill>
            <a:srgbClr val="92D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chemeClr val="tx1"/>
                </a:solidFill>
              </a:rPr>
              <a:t>Conhecimento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xmlns="" id="{FF712254-5C9F-4719-9199-16CFAB01D33C}"/>
              </a:ext>
            </a:extLst>
          </p:cNvPr>
          <p:cNvSpPr/>
          <p:nvPr/>
        </p:nvSpPr>
        <p:spPr>
          <a:xfrm>
            <a:off x="3277869" y="2323958"/>
            <a:ext cx="2885813" cy="238424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chemeClr val="tx1"/>
                </a:solidFill>
              </a:rPr>
              <a:t>Produto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xmlns="" id="{84675D7B-0FBF-4941-AC5C-8767DC461E30}"/>
              </a:ext>
            </a:extLst>
          </p:cNvPr>
          <p:cNvSpPr/>
          <p:nvPr/>
        </p:nvSpPr>
        <p:spPr>
          <a:xfrm>
            <a:off x="5147914" y="3110995"/>
            <a:ext cx="3254928" cy="2550253"/>
          </a:xfrm>
          <a:prstGeom prst="ellipse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chemeClr val="tx1"/>
                </a:solidFill>
              </a:rPr>
              <a:t>Processo</a:t>
            </a:r>
          </a:p>
        </p:txBody>
      </p:sp>
    </p:spTree>
    <p:extLst>
      <p:ext uri="{BB962C8B-B14F-4D97-AF65-F5344CB8AC3E}">
        <p14:creationId xmlns:p14="http://schemas.microsoft.com/office/powerpoint/2010/main" val="382117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5" name="Fluxograma: Processo Alternativo 1">
            <a:extLst>
              <a:ext uri="{FF2B5EF4-FFF2-40B4-BE49-F238E27FC236}">
                <a16:creationId xmlns:a16="http://schemas.microsoft.com/office/drawing/2014/main" xmlns="" id="{7EC7E9DC-50AF-42A3-8ED1-DB9D549745D8}"/>
              </a:ext>
            </a:extLst>
          </p:cNvPr>
          <p:cNvSpPr/>
          <p:nvPr/>
        </p:nvSpPr>
        <p:spPr>
          <a:xfrm>
            <a:off x="681448" y="2541424"/>
            <a:ext cx="2214694" cy="1283516"/>
          </a:xfrm>
          <a:prstGeom prst="flowChartAlternateProcess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Instituição de P&amp;D</a:t>
            </a:r>
          </a:p>
          <a:p>
            <a:pPr algn="ctr"/>
            <a:r>
              <a:rPr lang="pt-BR" dirty="0">
                <a:solidFill>
                  <a:schemeClr val="tx1"/>
                </a:solidFill>
              </a:rPr>
              <a:t>pública e/ou privada</a:t>
            </a:r>
            <a:r>
              <a:rPr lang="pt-BR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</a:p>
        </p:txBody>
      </p:sp>
      <p:sp>
        <p:nvSpPr>
          <p:cNvPr id="46" name="Elipse 45">
            <a:extLst>
              <a:ext uri="{FF2B5EF4-FFF2-40B4-BE49-F238E27FC236}">
                <a16:creationId xmlns:a16="http://schemas.microsoft.com/office/drawing/2014/main" xmlns="" id="{EA57BAEB-BE2B-42FF-9C4B-66640972B4A5}"/>
              </a:ext>
            </a:extLst>
          </p:cNvPr>
          <p:cNvSpPr/>
          <p:nvPr/>
        </p:nvSpPr>
        <p:spPr>
          <a:xfrm>
            <a:off x="144552" y="880405"/>
            <a:ext cx="1661817" cy="112831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600" dirty="0"/>
              <a:t>Financiador</a:t>
            </a:r>
          </a:p>
          <a:p>
            <a:pPr algn="ctr"/>
            <a:r>
              <a:rPr lang="pt-BR" sz="1600" dirty="0"/>
              <a:t>público </a:t>
            </a:r>
          </a:p>
        </p:txBody>
      </p:sp>
      <p:cxnSp>
        <p:nvCxnSpPr>
          <p:cNvPr id="47" name="Conector reto 46">
            <a:extLst>
              <a:ext uri="{FF2B5EF4-FFF2-40B4-BE49-F238E27FC236}">
                <a16:creationId xmlns:a16="http://schemas.microsoft.com/office/drawing/2014/main" xmlns="" id="{7F23394D-3243-4CDC-8CA0-41E06A46561F}"/>
              </a:ext>
            </a:extLst>
          </p:cNvPr>
          <p:cNvCxnSpPr>
            <a:cxnSpLocks/>
            <a:stCxn id="46" idx="4"/>
          </p:cNvCxnSpPr>
          <p:nvPr/>
        </p:nvCxnSpPr>
        <p:spPr>
          <a:xfrm>
            <a:off x="975461" y="2008721"/>
            <a:ext cx="662333" cy="5327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Elipse 47">
            <a:extLst>
              <a:ext uri="{FF2B5EF4-FFF2-40B4-BE49-F238E27FC236}">
                <a16:creationId xmlns:a16="http://schemas.microsoft.com/office/drawing/2014/main" xmlns="" id="{0122A64F-13D0-438A-81F6-673281806341}"/>
              </a:ext>
            </a:extLst>
          </p:cNvPr>
          <p:cNvSpPr/>
          <p:nvPr/>
        </p:nvSpPr>
        <p:spPr>
          <a:xfrm>
            <a:off x="2099187" y="894039"/>
            <a:ext cx="1629059" cy="105701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solidFill>
                  <a:schemeClr val="tx1"/>
                </a:solidFill>
              </a:rPr>
              <a:t>Financiador privado</a:t>
            </a:r>
          </a:p>
        </p:txBody>
      </p:sp>
      <p:cxnSp>
        <p:nvCxnSpPr>
          <p:cNvPr id="49" name="Conector reto 48">
            <a:extLst>
              <a:ext uri="{FF2B5EF4-FFF2-40B4-BE49-F238E27FC236}">
                <a16:creationId xmlns:a16="http://schemas.microsoft.com/office/drawing/2014/main" xmlns="" id="{28D3F766-B926-4314-A282-5F16D63F590B}"/>
              </a:ext>
            </a:extLst>
          </p:cNvPr>
          <p:cNvCxnSpPr>
            <a:cxnSpLocks/>
            <a:stCxn id="48" idx="4"/>
            <a:endCxn id="45" idx="0"/>
          </p:cNvCxnSpPr>
          <p:nvPr/>
        </p:nvCxnSpPr>
        <p:spPr>
          <a:xfrm flipH="1">
            <a:off x="1788795" y="1951050"/>
            <a:ext cx="1124922" cy="5903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to 49">
            <a:extLst>
              <a:ext uri="{FF2B5EF4-FFF2-40B4-BE49-F238E27FC236}">
                <a16:creationId xmlns:a16="http://schemas.microsoft.com/office/drawing/2014/main" xmlns="" id="{470B30B0-5991-4316-B6AE-A2F003BBC07F}"/>
              </a:ext>
            </a:extLst>
          </p:cNvPr>
          <p:cNvCxnSpPr>
            <a:cxnSpLocks/>
            <a:stCxn id="45" idx="3"/>
            <a:endCxn id="51" idx="1"/>
          </p:cNvCxnSpPr>
          <p:nvPr/>
        </p:nvCxnSpPr>
        <p:spPr>
          <a:xfrm>
            <a:off x="2896142" y="3183182"/>
            <a:ext cx="379714" cy="4658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tângulo 50">
            <a:extLst>
              <a:ext uri="{FF2B5EF4-FFF2-40B4-BE49-F238E27FC236}">
                <a16:creationId xmlns:a16="http://schemas.microsoft.com/office/drawing/2014/main" xmlns="" id="{36BCEC08-7E2A-47B7-9120-78EF30D45BAA}"/>
              </a:ext>
            </a:extLst>
          </p:cNvPr>
          <p:cNvSpPr/>
          <p:nvPr/>
        </p:nvSpPr>
        <p:spPr>
          <a:xfrm>
            <a:off x="3275856" y="2690545"/>
            <a:ext cx="2014867" cy="19168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Fabricante ou multiplicador do produto inovador</a:t>
            </a:r>
          </a:p>
        </p:txBody>
      </p:sp>
      <p:cxnSp>
        <p:nvCxnSpPr>
          <p:cNvPr id="52" name="Conector reto 51">
            <a:extLst>
              <a:ext uri="{FF2B5EF4-FFF2-40B4-BE49-F238E27FC236}">
                <a16:creationId xmlns:a16="http://schemas.microsoft.com/office/drawing/2014/main" xmlns="" id="{869026B8-59A6-4ED7-B2A7-E304B9BD4CAF}"/>
              </a:ext>
            </a:extLst>
          </p:cNvPr>
          <p:cNvCxnSpPr>
            <a:cxnSpLocks/>
            <a:endCxn id="53" idx="2"/>
          </p:cNvCxnSpPr>
          <p:nvPr/>
        </p:nvCxnSpPr>
        <p:spPr>
          <a:xfrm flipV="1">
            <a:off x="4987563" y="2373489"/>
            <a:ext cx="179651" cy="3995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Hexágono 52">
            <a:extLst>
              <a:ext uri="{FF2B5EF4-FFF2-40B4-BE49-F238E27FC236}">
                <a16:creationId xmlns:a16="http://schemas.microsoft.com/office/drawing/2014/main" xmlns="" id="{B17EAC9D-6D32-4C4B-BA1A-1358D4BBFF36}"/>
              </a:ext>
            </a:extLst>
          </p:cNvPr>
          <p:cNvSpPr/>
          <p:nvPr/>
        </p:nvSpPr>
        <p:spPr>
          <a:xfrm>
            <a:off x="4938614" y="1459089"/>
            <a:ext cx="1597012" cy="914400"/>
          </a:xfrm>
          <a:prstGeom prst="hexagon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Ponto de venda</a:t>
            </a:r>
          </a:p>
        </p:txBody>
      </p:sp>
      <p:sp>
        <p:nvSpPr>
          <p:cNvPr id="54" name="Hexágono 53">
            <a:extLst>
              <a:ext uri="{FF2B5EF4-FFF2-40B4-BE49-F238E27FC236}">
                <a16:creationId xmlns:a16="http://schemas.microsoft.com/office/drawing/2014/main" xmlns="" id="{42A1DE0F-80C3-43B9-9045-A94916A42B5B}"/>
              </a:ext>
            </a:extLst>
          </p:cNvPr>
          <p:cNvSpPr/>
          <p:nvPr/>
        </p:nvSpPr>
        <p:spPr>
          <a:xfrm>
            <a:off x="5477818" y="2978577"/>
            <a:ext cx="1387371" cy="914400"/>
          </a:xfrm>
          <a:prstGeom prst="hexagon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Ponto de venda</a:t>
            </a:r>
          </a:p>
        </p:txBody>
      </p:sp>
      <p:sp>
        <p:nvSpPr>
          <p:cNvPr id="55" name="Hexágono 54">
            <a:extLst>
              <a:ext uri="{FF2B5EF4-FFF2-40B4-BE49-F238E27FC236}">
                <a16:creationId xmlns:a16="http://schemas.microsoft.com/office/drawing/2014/main" xmlns="" id="{586A80D7-2569-4251-8285-578A83B66F8A}"/>
              </a:ext>
            </a:extLst>
          </p:cNvPr>
          <p:cNvSpPr/>
          <p:nvPr/>
        </p:nvSpPr>
        <p:spPr>
          <a:xfrm>
            <a:off x="5596033" y="4244258"/>
            <a:ext cx="1410942" cy="914400"/>
          </a:xfrm>
          <a:prstGeom prst="hexagon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Ponto de venda</a:t>
            </a:r>
          </a:p>
        </p:txBody>
      </p:sp>
      <p:cxnSp>
        <p:nvCxnSpPr>
          <p:cNvPr id="56" name="Conector reto 55">
            <a:extLst>
              <a:ext uri="{FF2B5EF4-FFF2-40B4-BE49-F238E27FC236}">
                <a16:creationId xmlns:a16="http://schemas.microsoft.com/office/drawing/2014/main" xmlns="" id="{4301705E-FE18-410C-822E-3F86FA3D2067}"/>
              </a:ext>
            </a:extLst>
          </p:cNvPr>
          <p:cNvCxnSpPr>
            <a:cxnSpLocks/>
            <a:stCxn id="51" idx="3"/>
            <a:endCxn id="54" idx="3"/>
          </p:cNvCxnSpPr>
          <p:nvPr/>
        </p:nvCxnSpPr>
        <p:spPr>
          <a:xfrm flipV="1">
            <a:off x="5290723" y="3435777"/>
            <a:ext cx="187095" cy="2132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to 56">
            <a:extLst>
              <a:ext uri="{FF2B5EF4-FFF2-40B4-BE49-F238E27FC236}">
                <a16:creationId xmlns:a16="http://schemas.microsoft.com/office/drawing/2014/main" xmlns="" id="{7627A013-DD67-4A41-BA06-5AEE114439DB}"/>
              </a:ext>
            </a:extLst>
          </p:cNvPr>
          <p:cNvCxnSpPr>
            <a:cxnSpLocks/>
            <a:endCxn id="55" idx="3"/>
          </p:cNvCxnSpPr>
          <p:nvPr/>
        </p:nvCxnSpPr>
        <p:spPr>
          <a:xfrm>
            <a:off x="4907925" y="4363802"/>
            <a:ext cx="688108" cy="3376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Losango 57">
            <a:extLst>
              <a:ext uri="{FF2B5EF4-FFF2-40B4-BE49-F238E27FC236}">
                <a16:creationId xmlns:a16="http://schemas.microsoft.com/office/drawing/2014/main" xmlns="" id="{CB37BB22-329B-43A1-BB91-C20EF2B86264}"/>
              </a:ext>
            </a:extLst>
          </p:cNvPr>
          <p:cNvSpPr/>
          <p:nvPr/>
        </p:nvSpPr>
        <p:spPr>
          <a:xfrm>
            <a:off x="6876256" y="619339"/>
            <a:ext cx="2164358" cy="1585525"/>
          </a:xfrm>
          <a:prstGeom prst="diamon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Consumidores</a:t>
            </a:r>
          </a:p>
        </p:txBody>
      </p:sp>
      <p:sp>
        <p:nvSpPr>
          <p:cNvPr id="59" name="Losango 58">
            <a:extLst>
              <a:ext uri="{FF2B5EF4-FFF2-40B4-BE49-F238E27FC236}">
                <a16:creationId xmlns:a16="http://schemas.microsoft.com/office/drawing/2014/main" xmlns="" id="{2435A749-7E3C-4817-9A7B-C0BB749131D9}"/>
              </a:ext>
            </a:extLst>
          </p:cNvPr>
          <p:cNvSpPr/>
          <p:nvPr/>
        </p:nvSpPr>
        <p:spPr>
          <a:xfrm>
            <a:off x="7498159" y="3507364"/>
            <a:ext cx="914400" cy="914400"/>
          </a:xfrm>
          <a:prstGeom prst="diamond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0" name="Losango 59">
            <a:extLst>
              <a:ext uri="{FF2B5EF4-FFF2-40B4-BE49-F238E27FC236}">
                <a16:creationId xmlns:a16="http://schemas.microsoft.com/office/drawing/2014/main" xmlns="" id="{DEFCDE8F-DFE6-4784-86A1-28CFDEB65E96}"/>
              </a:ext>
            </a:extLst>
          </p:cNvPr>
          <p:cNvSpPr/>
          <p:nvPr/>
        </p:nvSpPr>
        <p:spPr>
          <a:xfrm>
            <a:off x="8020875" y="5466928"/>
            <a:ext cx="914400" cy="914400"/>
          </a:xfrm>
          <a:prstGeom prst="diamond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1" name="Losango 60">
            <a:extLst>
              <a:ext uri="{FF2B5EF4-FFF2-40B4-BE49-F238E27FC236}">
                <a16:creationId xmlns:a16="http://schemas.microsoft.com/office/drawing/2014/main" xmlns="" id="{BD62B7B8-06A5-484B-B1D0-6292E6E5C0AD}"/>
              </a:ext>
            </a:extLst>
          </p:cNvPr>
          <p:cNvSpPr/>
          <p:nvPr/>
        </p:nvSpPr>
        <p:spPr>
          <a:xfrm>
            <a:off x="7672230" y="4768548"/>
            <a:ext cx="1012971" cy="950048"/>
          </a:xfrm>
          <a:prstGeom prst="diamond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2" name="Losango 61">
            <a:extLst>
              <a:ext uri="{FF2B5EF4-FFF2-40B4-BE49-F238E27FC236}">
                <a16:creationId xmlns:a16="http://schemas.microsoft.com/office/drawing/2014/main" xmlns="" id="{BC607256-4F63-4FB4-A494-C32667DEB203}"/>
              </a:ext>
            </a:extLst>
          </p:cNvPr>
          <p:cNvSpPr/>
          <p:nvPr/>
        </p:nvSpPr>
        <p:spPr>
          <a:xfrm>
            <a:off x="8262301" y="4597930"/>
            <a:ext cx="914400" cy="914400"/>
          </a:xfrm>
          <a:prstGeom prst="diamon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3" name="Losango 62">
            <a:extLst>
              <a:ext uri="{FF2B5EF4-FFF2-40B4-BE49-F238E27FC236}">
                <a16:creationId xmlns:a16="http://schemas.microsoft.com/office/drawing/2014/main" xmlns="" id="{093CAE6A-C816-4088-80E1-804AA1D83754}"/>
              </a:ext>
            </a:extLst>
          </p:cNvPr>
          <p:cNvSpPr/>
          <p:nvPr/>
        </p:nvSpPr>
        <p:spPr>
          <a:xfrm>
            <a:off x="7479786" y="4140730"/>
            <a:ext cx="914400" cy="914400"/>
          </a:xfrm>
          <a:prstGeom prst="diamon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4" name="Losango 63">
            <a:extLst>
              <a:ext uri="{FF2B5EF4-FFF2-40B4-BE49-F238E27FC236}">
                <a16:creationId xmlns:a16="http://schemas.microsoft.com/office/drawing/2014/main" xmlns="" id="{A6192FDD-1F15-4A02-A0A0-2073D4EA9746}"/>
              </a:ext>
            </a:extLst>
          </p:cNvPr>
          <p:cNvSpPr/>
          <p:nvPr/>
        </p:nvSpPr>
        <p:spPr>
          <a:xfrm>
            <a:off x="8211224" y="4050240"/>
            <a:ext cx="914400" cy="914400"/>
          </a:xfrm>
          <a:prstGeom prst="diamond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5" name="Losango 64">
            <a:extLst>
              <a:ext uri="{FF2B5EF4-FFF2-40B4-BE49-F238E27FC236}">
                <a16:creationId xmlns:a16="http://schemas.microsoft.com/office/drawing/2014/main" xmlns="" id="{E3C00C2E-EE81-4259-BB8D-4548A90B91E5}"/>
              </a:ext>
            </a:extLst>
          </p:cNvPr>
          <p:cNvSpPr/>
          <p:nvPr/>
        </p:nvSpPr>
        <p:spPr>
          <a:xfrm>
            <a:off x="8079599" y="3648616"/>
            <a:ext cx="914400" cy="914400"/>
          </a:xfrm>
          <a:prstGeom prst="diamon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6" name="Losango 65">
            <a:extLst>
              <a:ext uri="{FF2B5EF4-FFF2-40B4-BE49-F238E27FC236}">
                <a16:creationId xmlns:a16="http://schemas.microsoft.com/office/drawing/2014/main" xmlns="" id="{3103D1DC-D189-4FD1-8D87-EDEADEF12C0D}"/>
              </a:ext>
            </a:extLst>
          </p:cNvPr>
          <p:cNvSpPr/>
          <p:nvPr/>
        </p:nvSpPr>
        <p:spPr>
          <a:xfrm>
            <a:off x="7840200" y="2907549"/>
            <a:ext cx="914400" cy="914400"/>
          </a:xfrm>
          <a:prstGeom prst="diamond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7" name="Losango 66">
            <a:extLst>
              <a:ext uri="{FF2B5EF4-FFF2-40B4-BE49-F238E27FC236}">
                <a16:creationId xmlns:a16="http://schemas.microsoft.com/office/drawing/2014/main" xmlns="" id="{93DA5442-DED2-4EE5-A669-8D0CE2AA538E}"/>
              </a:ext>
            </a:extLst>
          </p:cNvPr>
          <p:cNvSpPr/>
          <p:nvPr/>
        </p:nvSpPr>
        <p:spPr>
          <a:xfrm>
            <a:off x="7092280" y="2907549"/>
            <a:ext cx="914400" cy="914400"/>
          </a:xfrm>
          <a:prstGeom prst="diamon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8" name="Losango 67">
            <a:extLst>
              <a:ext uri="{FF2B5EF4-FFF2-40B4-BE49-F238E27FC236}">
                <a16:creationId xmlns:a16="http://schemas.microsoft.com/office/drawing/2014/main" xmlns="" id="{E561AC24-76A8-4A2B-B6D6-8009B020ADD4}"/>
              </a:ext>
            </a:extLst>
          </p:cNvPr>
          <p:cNvSpPr/>
          <p:nvPr/>
        </p:nvSpPr>
        <p:spPr>
          <a:xfrm>
            <a:off x="7732738" y="1898457"/>
            <a:ext cx="914400" cy="914400"/>
          </a:xfrm>
          <a:prstGeom prst="diamond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9" name="Losango 68">
            <a:extLst>
              <a:ext uri="{FF2B5EF4-FFF2-40B4-BE49-F238E27FC236}">
                <a16:creationId xmlns:a16="http://schemas.microsoft.com/office/drawing/2014/main" xmlns="" id="{48F400C1-4916-438A-BFEC-DB3DF7A6AF00}"/>
              </a:ext>
            </a:extLst>
          </p:cNvPr>
          <p:cNvSpPr/>
          <p:nvPr/>
        </p:nvSpPr>
        <p:spPr>
          <a:xfrm>
            <a:off x="7355233" y="2373489"/>
            <a:ext cx="914400" cy="914400"/>
          </a:xfrm>
          <a:prstGeom prst="diamond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70" name="Conector reto 69">
            <a:extLst>
              <a:ext uri="{FF2B5EF4-FFF2-40B4-BE49-F238E27FC236}">
                <a16:creationId xmlns:a16="http://schemas.microsoft.com/office/drawing/2014/main" xmlns="" id="{B8C0B1DA-F7EC-44DA-9C0C-804757897291}"/>
              </a:ext>
            </a:extLst>
          </p:cNvPr>
          <p:cNvCxnSpPr>
            <a:cxnSpLocks/>
            <a:stCxn id="53" idx="0"/>
            <a:endCxn id="58" idx="1"/>
          </p:cNvCxnSpPr>
          <p:nvPr/>
        </p:nvCxnSpPr>
        <p:spPr>
          <a:xfrm flipV="1">
            <a:off x="6535626" y="1412102"/>
            <a:ext cx="340630" cy="5041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ector reto 70">
            <a:extLst>
              <a:ext uri="{FF2B5EF4-FFF2-40B4-BE49-F238E27FC236}">
                <a16:creationId xmlns:a16="http://schemas.microsoft.com/office/drawing/2014/main" xmlns="" id="{48828DC1-D96C-4A0C-BA31-FD491480F514}"/>
              </a:ext>
            </a:extLst>
          </p:cNvPr>
          <p:cNvCxnSpPr>
            <a:cxnSpLocks/>
            <a:endCxn id="69" idx="1"/>
          </p:cNvCxnSpPr>
          <p:nvPr/>
        </p:nvCxnSpPr>
        <p:spPr>
          <a:xfrm>
            <a:off x="6520428" y="1909099"/>
            <a:ext cx="834805" cy="9215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ector reto 71">
            <a:extLst>
              <a:ext uri="{FF2B5EF4-FFF2-40B4-BE49-F238E27FC236}">
                <a16:creationId xmlns:a16="http://schemas.microsoft.com/office/drawing/2014/main" xmlns="" id="{8418BAAF-5958-4540-A237-A36A3EB751E7}"/>
              </a:ext>
            </a:extLst>
          </p:cNvPr>
          <p:cNvCxnSpPr>
            <a:cxnSpLocks/>
            <a:stCxn id="54" idx="0"/>
            <a:endCxn id="67" idx="1"/>
          </p:cNvCxnSpPr>
          <p:nvPr/>
        </p:nvCxnSpPr>
        <p:spPr>
          <a:xfrm flipV="1">
            <a:off x="6865189" y="3364749"/>
            <a:ext cx="227091" cy="710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ector reto 72">
            <a:extLst>
              <a:ext uri="{FF2B5EF4-FFF2-40B4-BE49-F238E27FC236}">
                <a16:creationId xmlns:a16="http://schemas.microsoft.com/office/drawing/2014/main" xmlns="" id="{F1071218-9D74-495B-8626-9EFA9DD20DA2}"/>
              </a:ext>
            </a:extLst>
          </p:cNvPr>
          <p:cNvCxnSpPr>
            <a:cxnSpLocks/>
            <a:stCxn id="54" idx="0"/>
            <a:endCxn id="59" idx="1"/>
          </p:cNvCxnSpPr>
          <p:nvPr/>
        </p:nvCxnSpPr>
        <p:spPr>
          <a:xfrm>
            <a:off x="6865189" y="3435777"/>
            <a:ext cx="632970" cy="528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ector reto 73">
            <a:extLst>
              <a:ext uri="{FF2B5EF4-FFF2-40B4-BE49-F238E27FC236}">
                <a16:creationId xmlns:a16="http://schemas.microsoft.com/office/drawing/2014/main" xmlns="" id="{617D29EC-E72B-4097-A30B-BB0FC3C932EC}"/>
              </a:ext>
            </a:extLst>
          </p:cNvPr>
          <p:cNvCxnSpPr>
            <a:cxnSpLocks/>
            <a:stCxn id="55" idx="0"/>
            <a:endCxn id="63" idx="1"/>
          </p:cNvCxnSpPr>
          <p:nvPr/>
        </p:nvCxnSpPr>
        <p:spPr>
          <a:xfrm flipV="1">
            <a:off x="7006975" y="4597930"/>
            <a:ext cx="472811" cy="1035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ector reto 74">
            <a:extLst>
              <a:ext uri="{FF2B5EF4-FFF2-40B4-BE49-F238E27FC236}">
                <a16:creationId xmlns:a16="http://schemas.microsoft.com/office/drawing/2014/main" xmlns="" id="{EED00C86-2569-4235-B4DC-A665181833D7}"/>
              </a:ext>
            </a:extLst>
          </p:cNvPr>
          <p:cNvCxnSpPr>
            <a:cxnSpLocks/>
            <a:stCxn id="55" idx="0"/>
            <a:endCxn id="61" idx="1"/>
          </p:cNvCxnSpPr>
          <p:nvPr/>
        </p:nvCxnSpPr>
        <p:spPr>
          <a:xfrm>
            <a:off x="7006975" y="4701458"/>
            <a:ext cx="665255" cy="5421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ector reto 75">
            <a:extLst>
              <a:ext uri="{FF2B5EF4-FFF2-40B4-BE49-F238E27FC236}">
                <a16:creationId xmlns:a16="http://schemas.microsoft.com/office/drawing/2014/main" xmlns="" id="{1C96B5DD-3154-4D0A-973D-C0B7B51F0167}"/>
              </a:ext>
            </a:extLst>
          </p:cNvPr>
          <p:cNvCxnSpPr>
            <a:cxnSpLocks/>
            <a:stCxn id="55" idx="0"/>
            <a:endCxn id="60" idx="1"/>
          </p:cNvCxnSpPr>
          <p:nvPr/>
        </p:nvCxnSpPr>
        <p:spPr>
          <a:xfrm>
            <a:off x="7006975" y="4701458"/>
            <a:ext cx="1013900" cy="12226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ector reto 76">
            <a:extLst>
              <a:ext uri="{FF2B5EF4-FFF2-40B4-BE49-F238E27FC236}">
                <a16:creationId xmlns:a16="http://schemas.microsoft.com/office/drawing/2014/main" xmlns="" id="{115576B7-3CE5-4087-A52B-8E3B4F13E167}"/>
              </a:ext>
            </a:extLst>
          </p:cNvPr>
          <p:cNvCxnSpPr>
            <a:cxnSpLocks/>
          </p:cNvCxnSpPr>
          <p:nvPr/>
        </p:nvCxnSpPr>
        <p:spPr>
          <a:xfrm flipH="1">
            <a:off x="765338" y="3824940"/>
            <a:ext cx="121640" cy="5211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tângulo 77">
            <a:extLst>
              <a:ext uri="{FF2B5EF4-FFF2-40B4-BE49-F238E27FC236}">
                <a16:creationId xmlns:a16="http://schemas.microsoft.com/office/drawing/2014/main" xmlns="" id="{9365BA17-C19D-46CB-883B-CCEC934FDD2F}"/>
              </a:ext>
            </a:extLst>
          </p:cNvPr>
          <p:cNvSpPr/>
          <p:nvPr/>
        </p:nvSpPr>
        <p:spPr>
          <a:xfrm>
            <a:off x="35496" y="4346109"/>
            <a:ext cx="1765882" cy="115558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Prestador de serviço – </a:t>
            </a:r>
            <a:r>
              <a:rPr lang="pt-BR" dirty="0" smtClean="0">
                <a:solidFill>
                  <a:schemeClr val="tx1"/>
                </a:solidFill>
              </a:rPr>
              <a:t>Assistência </a:t>
            </a:r>
            <a:r>
              <a:rPr lang="pt-BR" dirty="0">
                <a:solidFill>
                  <a:schemeClr val="tx1"/>
                </a:solidFill>
              </a:rPr>
              <a:t>técnica</a:t>
            </a:r>
          </a:p>
        </p:txBody>
      </p:sp>
      <p:sp>
        <p:nvSpPr>
          <p:cNvPr id="79" name="Losango 78">
            <a:extLst>
              <a:ext uri="{FF2B5EF4-FFF2-40B4-BE49-F238E27FC236}">
                <a16:creationId xmlns:a16="http://schemas.microsoft.com/office/drawing/2014/main" xmlns="" id="{8E48E851-9647-4C34-9C61-A27EBC6F2947}"/>
              </a:ext>
            </a:extLst>
          </p:cNvPr>
          <p:cNvSpPr/>
          <p:nvPr/>
        </p:nvSpPr>
        <p:spPr>
          <a:xfrm>
            <a:off x="2225022" y="4898730"/>
            <a:ext cx="2231218" cy="1517359"/>
          </a:xfrm>
          <a:prstGeom prst="diamond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solidFill>
                  <a:schemeClr val="tx1"/>
                </a:solidFill>
              </a:rPr>
              <a:t>Consumidores</a:t>
            </a:r>
          </a:p>
        </p:txBody>
      </p:sp>
      <p:sp>
        <p:nvSpPr>
          <p:cNvPr id="80" name="Losango 79">
            <a:extLst>
              <a:ext uri="{FF2B5EF4-FFF2-40B4-BE49-F238E27FC236}">
                <a16:creationId xmlns:a16="http://schemas.microsoft.com/office/drawing/2014/main" xmlns="" id="{85827272-8077-4754-A18F-DBEA16DC12BB}"/>
              </a:ext>
            </a:extLst>
          </p:cNvPr>
          <p:cNvSpPr/>
          <p:nvPr/>
        </p:nvSpPr>
        <p:spPr>
          <a:xfrm>
            <a:off x="2130898" y="4597772"/>
            <a:ext cx="914400" cy="914400"/>
          </a:xfrm>
          <a:prstGeom prst="diamon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1" name="Losango 80">
            <a:extLst>
              <a:ext uri="{FF2B5EF4-FFF2-40B4-BE49-F238E27FC236}">
                <a16:creationId xmlns:a16="http://schemas.microsoft.com/office/drawing/2014/main" xmlns="" id="{09261FD5-5B2A-4238-8D51-D8552C708F62}"/>
              </a:ext>
            </a:extLst>
          </p:cNvPr>
          <p:cNvSpPr/>
          <p:nvPr/>
        </p:nvSpPr>
        <p:spPr>
          <a:xfrm>
            <a:off x="4011877" y="5296157"/>
            <a:ext cx="914400" cy="914400"/>
          </a:xfrm>
          <a:prstGeom prst="diamond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2" name="Losango 81">
            <a:extLst>
              <a:ext uri="{FF2B5EF4-FFF2-40B4-BE49-F238E27FC236}">
                <a16:creationId xmlns:a16="http://schemas.microsoft.com/office/drawing/2014/main" xmlns="" id="{08B2BAEB-EC9E-4D5E-AE91-33729C2804F3}"/>
              </a:ext>
            </a:extLst>
          </p:cNvPr>
          <p:cNvSpPr/>
          <p:nvPr/>
        </p:nvSpPr>
        <p:spPr>
          <a:xfrm>
            <a:off x="3600816" y="5512172"/>
            <a:ext cx="914400" cy="914400"/>
          </a:xfrm>
          <a:prstGeom prst="diamon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3" name="Losango 82">
            <a:extLst>
              <a:ext uri="{FF2B5EF4-FFF2-40B4-BE49-F238E27FC236}">
                <a16:creationId xmlns:a16="http://schemas.microsoft.com/office/drawing/2014/main" xmlns="" id="{C4C9EEDB-AC87-48A3-B76A-1CC2FE72C6E7}"/>
              </a:ext>
            </a:extLst>
          </p:cNvPr>
          <p:cNvSpPr/>
          <p:nvPr/>
        </p:nvSpPr>
        <p:spPr>
          <a:xfrm>
            <a:off x="2532816" y="4405354"/>
            <a:ext cx="914400" cy="914400"/>
          </a:xfrm>
          <a:prstGeom prst="diamond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4" name="Losango 83">
            <a:extLst>
              <a:ext uri="{FF2B5EF4-FFF2-40B4-BE49-F238E27FC236}">
                <a16:creationId xmlns:a16="http://schemas.microsoft.com/office/drawing/2014/main" xmlns="" id="{A7A2AEEE-D7B4-4219-A39B-10B40A14FAF4}"/>
              </a:ext>
            </a:extLst>
          </p:cNvPr>
          <p:cNvSpPr/>
          <p:nvPr/>
        </p:nvSpPr>
        <p:spPr>
          <a:xfrm>
            <a:off x="1806369" y="5565657"/>
            <a:ext cx="914400" cy="914400"/>
          </a:xfrm>
          <a:prstGeom prst="diamon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85" name="Conector reto 84">
            <a:extLst>
              <a:ext uri="{FF2B5EF4-FFF2-40B4-BE49-F238E27FC236}">
                <a16:creationId xmlns:a16="http://schemas.microsoft.com/office/drawing/2014/main" xmlns="" id="{F4F74963-C73C-4F49-B48D-A389B6534259}"/>
              </a:ext>
            </a:extLst>
          </p:cNvPr>
          <p:cNvCxnSpPr>
            <a:stCxn id="78" idx="3"/>
            <a:endCxn id="80" idx="1"/>
          </p:cNvCxnSpPr>
          <p:nvPr/>
        </p:nvCxnSpPr>
        <p:spPr>
          <a:xfrm>
            <a:off x="1801378" y="4923899"/>
            <a:ext cx="329520" cy="1310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to 85">
            <a:extLst>
              <a:ext uri="{FF2B5EF4-FFF2-40B4-BE49-F238E27FC236}">
                <a16:creationId xmlns:a16="http://schemas.microsoft.com/office/drawing/2014/main" xmlns="" id="{AC191D70-7E01-4B9D-AD50-5E5ECA526723}"/>
              </a:ext>
            </a:extLst>
          </p:cNvPr>
          <p:cNvCxnSpPr/>
          <p:nvPr/>
        </p:nvCxnSpPr>
        <p:spPr>
          <a:xfrm>
            <a:off x="1801378" y="5473378"/>
            <a:ext cx="6354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to 86">
            <a:extLst>
              <a:ext uri="{FF2B5EF4-FFF2-40B4-BE49-F238E27FC236}">
                <a16:creationId xmlns:a16="http://schemas.microsoft.com/office/drawing/2014/main" xmlns="" id="{497D039A-FAFF-457E-91D9-1AD16AEBB6C6}"/>
              </a:ext>
            </a:extLst>
          </p:cNvPr>
          <p:cNvCxnSpPr/>
          <p:nvPr/>
        </p:nvCxnSpPr>
        <p:spPr>
          <a:xfrm>
            <a:off x="1788795" y="5501689"/>
            <a:ext cx="177343" cy="3449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Losango 87">
            <a:extLst>
              <a:ext uri="{FF2B5EF4-FFF2-40B4-BE49-F238E27FC236}">
                <a16:creationId xmlns:a16="http://schemas.microsoft.com/office/drawing/2014/main" xmlns="" id="{3103D1DC-D189-4FD1-8D87-EDEADEF12C0D}"/>
              </a:ext>
            </a:extLst>
          </p:cNvPr>
          <p:cNvSpPr/>
          <p:nvPr/>
        </p:nvSpPr>
        <p:spPr>
          <a:xfrm>
            <a:off x="7921491" y="2502474"/>
            <a:ext cx="914400" cy="914400"/>
          </a:xfrm>
          <a:prstGeom prst="diamond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9" name="Losango 88">
            <a:extLst>
              <a:ext uri="{FF2B5EF4-FFF2-40B4-BE49-F238E27FC236}">
                <a16:creationId xmlns:a16="http://schemas.microsoft.com/office/drawing/2014/main" xmlns="" id="{3103D1DC-D189-4FD1-8D87-EDEADEF12C0D}"/>
              </a:ext>
            </a:extLst>
          </p:cNvPr>
          <p:cNvSpPr/>
          <p:nvPr/>
        </p:nvSpPr>
        <p:spPr>
          <a:xfrm>
            <a:off x="8313378" y="5243572"/>
            <a:ext cx="914400" cy="914400"/>
          </a:xfrm>
          <a:prstGeom prst="diamond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840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323528" y="980728"/>
            <a:ext cx="3384376" cy="15841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/>
              <a:t>Orçamento público, capital </a:t>
            </a:r>
            <a:r>
              <a:rPr lang="pt-BR" b="1" dirty="0" smtClean="0"/>
              <a:t>próprio, capital </a:t>
            </a:r>
            <a:r>
              <a:rPr lang="pt-BR" b="1" dirty="0"/>
              <a:t>de terceiros </a:t>
            </a:r>
            <a:endParaRPr lang="pt-BR" b="1" dirty="0" smtClean="0"/>
          </a:p>
          <a:p>
            <a:endParaRPr lang="pt-BR" b="1" dirty="0" smtClean="0"/>
          </a:p>
          <a:p>
            <a:r>
              <a:rPr lang="pt-BR" dirty="0" smtClean="0"/>
              <a:t>(</a:t>
            </a:r>
            <a:r>
              <a:rPr lang="pt-BR" dirty="0"/>
              <a:t>fundo de investimento, financiamento, capital de risco)</a:t>
            </a:r>
          </a:p>
        </p:txBody>
      </p:sp>
      <p:sp>
        <p:nvSpPr>
          <p:cNvPr id="5" name="Retângulo 4"/>
          <p:cNvSpPr/>
          <p:nvPr/>
        </p:nvSpPr>
        <p:spPr>
          <a:xfrm>
            <a:off x="3707904" y="3088642"/>
            <a:ext cx="1944216" cy="11486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/>
              <a:t>Fonte de financiamento</a:t>
            </a:r>
            <a:endParaRPr lang="pt-BR" sz="2000" b="1" dirty="0"/>
          </a:p>
        </p:txBody>
      </p:sp>
      <p:sp>
        <p:nvSpPr>
          <p:cNvPr id="6" name="Retângulo 5"/>
          <p:cNvSpPr/>
          <p:nvPr/>
        </p:nvSpPr>
        <p:spPr>
          <a:xfrm>
            <a:off x="5652120" y="4653136"/>
            <a:ext cx="3168352" cy="15841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/>
              <a:t>Taxa de juros historicamente elevadas torna atrativo o </a:t>
            </a:r>
            <a:r>
              <a:rPr lang="pt-BR" b="1" dirty="0"/>
              <a:t>investimento em títulos públicos. </a:t>
            </a:r>
          </a:p>
        </p:txBody>
      </p:sp>
      <p:cxnSp>
        <p:nvCxnSpPr>
          <p:cNvPr id="7" name="Conector reto 6"/>
          <p:cNvCxnSpPr/>
          <p:nvPr/>
        </p:nvCxnSpPr>
        <p:spPr>
          <a:xfrm flipV="1">
            <a:off x="3707904" y="2564905"/>
            <a:ext cx="0" cy="5237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 flipV="1">
            <a:off x="5646471" y="4237291"/>
            <a:ext cx="0" cy="4285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270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Fluxograma: Processo Alternativo 1">
            <a:extLst>
              <a:ext uri="{FF2B5EF4-FFF2-40B4-BE49-F238E27FC236}">
                <a16:creationId xmlns:a16="http://schemas.microsoft.com/office/drawing/2014/main" xmlns="" id="{7EC7E9DC-50AF-42A3-8ED1-DB9D549745D8}"/>
              </a:ext>
            </a:extLst>
          </p:cNvPr>
          <p:cNvSpPr/>
          <p:nvPr/>
        </p:nvSpPr>
        <p:spPr>
          <a:xfrm>
            <a:off x="3342797" y="2708920"/>
            <a:ext cx="2730271" cy="965409"/>
          </a:xfrm>
          <a:prstGeom prst="flowChartAlternateProcess">
            <a:avLst/>
          </a:prstGeom>
          <a:solidFill>
            <a:schemeClr val="bg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Instituição de P&amp;D</a:t>
            </a:r>
          </a:p>
          <a:p>
            <a:pPr algn="ctr"/>
            <a:r>
              <a:rPr lang="pt-BR" b="1" dirty="0">
                <a:solidFill>
                  <a:schemeClr val="tx1"/>
                </a:solidFill>
              </a:rPr>
              <a:t>pública e/ou privada</a:t>
            </a:r>
            <a:r>
              <a:rPr lang="pt-BR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</a:p>
        </p:txBody>
      </p:sp>
      <p:cxnSp>
        <p:nvCxnSpPr>
          <p:cNvPr id="5" name="Conector reto 4"/>
          <p:cNvCxnSpPr>
            <a:endCxn id="6" idx="1"/>
          </p:cNvCxnSpPr>
          <p:nvPr/>
        </p:nvCxnSpPr>
        <p:spPr>
          <a:xfrm flipV="1">
            <a:off x="6012160" y="1968808"/>
            <a:ext cx="392068" cy="8121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/>
          <p:cNvSpPr txBox="1"/>
          <p:nvPr/>
        </p:nvSpPr>
        <p:spPr>
          <a:xfrm>
            <a:off x="6404228" y="260648"/>
            <a:ext cx="2614181" cy="3416320"/>
          </a:xfrm>
          <a:prstGeom prst="rect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 smtClean="0"/>
              <a:t>Universidades</a:t>
            </a:r>
          </a:p>
          <a:p>
            <a:r>
              <a:rPr lang="pt-BR" dirty="0" smtClean="0"/>
              <a:t>- Medicina Veterinária: 73 cursos ME e 50 DO.</a:t>
            </a:r>
          </a:p>
          <a:p>
            <a:r>
              <a:rPr lang="pt-BR" dirty="0" smtClean="0"/>
              <a:t>- Agronomia: 159-ME e DO-117.</a:t>
            </a:r>
          </a:p>
          <a:p>
            <a:r>
              <a:rPr lang="pt-BR" dirty="0" smtClean="0"/>
              <a:t>- Zootecnia 54-ME e 28-DO.</a:t>
            </a:r>
          </a:p>
          <a:p>
            <a:r>
              <a:rPr lang="pt-BR" dirty="0" smtClean="0"/>
              <a:t>- Eng. Agrícola: 20-ME e 13-DO.</a:t>
            </a:r>
          </a:p>
          <a:p>
            <a:r>
              <a:rPr lang="pt-BR" dirty="0" smtClean="0"/>
              <a:t>- Téc. De Alimentos: 50-ME e 32:DO. Fonte: CAPES </a:t>
            </a:r>
            <a:endParaRPr lang="pt-BR" dirty="0"/>
          </a:p>
        </p:txBody>
      </p:sp>
      <p:cxnSp>
        <p:nvCxnSpPr>
          <p:cNvPr id="7" name="Conector reto 6"/>
          <p:cNvCxnSpPr/>
          <p:nvPr/>
        </p:nvCxnSpPr>
        <p:spPr>
          <a:xfrm flipH="1" flipV="1">
            <a:off x="2963456" y="1518813"/>
            <a:ext cx="600432" cy="11901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31552" y="958779"/>
            <a:ext cx="2936838" cy="1200329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/>
              <a:t>Embrapa: 17 unidades no DF. 46 descentralizadas. 2.463 pesquisadores. Institutos estaduais.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81085" y="4020184"/>
            <a:ext cx="2614109" cy="36933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/>
              <a:t>Empresas privadas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6203407" y="4581128"/>
            <a:ext cx="2791825" cy="2031325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/>
              <a:t>Registros de patentes e produtos: Demorados </a:t>
            </a:r>
          </a:p>
          <a:p>
            <a:r>
              <a:rPr lang="pt-BR" dirty="0" smtClean="0"/>
              <a:t>Impacta a venda do produto, custo para o setor de inovação manter laboratório e pesquisadores sem a renda. </a:t>
            </a:r>
            <a:endParaRPr lang="pt-BR" dirty="0"/>
          </a:p>
        </p:txBody>
      </p:sp>
      <p:cxnSp>
        <p:nvCxnSpPr>
          <p:cNvPr id="11" name="Conector reto 10"/>
          <p:cNvCxnSpPr>
            <a:endCxn id="9" idx="3"/>
          </p:cNvCxnSpPr>
          <p:nvPr/>
        </p:nvCxnSpPr>
        <p:spPr>
          <a:xfrm flipH="1">
            <a:off x="2695194" y="3674329"/>
            <a:ext cx="774075" cy="5305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>
            <a:endCxn id="10" idx="0"/>
          </p:cNvCxnSpPr>
          <p:nvPr/>
        </p:nvCxnSpPr>
        <p:spPr>
          <a:xfrm>
            <a:off x="6012160" y="3645024"/>
            <a:ext cx="158716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/>
          <p:cNvSpPr txBox="1"/>
          <p:nvPr/>
        </p:nvSpPr>
        <p:spPr>
          <a:xfrm>
            <a:off x="2339752" y="5085184"/>
            <a:ext cx="3514382" cy="1200329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/>
              <a:t>Diversidade de instituições </a:t>
            </a:r>
          </a:p>
          <a:p>
            <a:r>
              <a:rPr lang="pt-BR" dirty="0"/>
              <a:t>p</a:t>
            </a:r>
            <a:r>
              <a:rPr lang="pt-BR" dirty="0" smtClean="0"/>
              <a:t>ode incrementar a concorrência com produtos destinados ao mesmo fim</a:t>
            </a:r>
            <a:endParaRPr lang="pt-BR" dirty="0"/>
          </a:p>
        </p:txBody>
      </p:sp>
      <p:cxnSp>
        <p:nvCxnSpPr>
          <p:cNvPr id="14" name="Conector reto 13"/>
          <p:cNvCxnSpPr>
            <a:stCxn id="4" idx="2"/>
            <a:endCxn id="13" idx="0"/>
          </p:cNvCxnSpPr>
          <p:nvPr/>
        </p:nvCxnSpPr>
        <p:spPr>
          <a:xfrm flipH="1">
            <a:off x="4096943" y="3674329"/>
            <a:ext cx="610990" cy="14108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407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4212</TotalTime>
  <Words>465</Words>
  <Application>Microsoft Office PowerPoint</Application>
  <PresentationFormat>Apresentação na tela (4:3)</PresentationFormat>
  <Paragraphs>70</Paragraphs>
  <Slides>15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0" baseType="lpstr">
      <vt:lpstr>Arial</vt:lpstr>
      <vt:lpstr>Calibri</vt:lpstr>
      <vt:lpstr>Times New Roman</vt:lpstr>
      <vt:lpstr>Trebuchet MS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Tecnologia?</vt:lpstr>
      <vt:lpstr>Inovação tecnológica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Como chega tecnologia?</vt:lpstr>
      <vt:lpstr>Apresentação do PowerPoint</vt:lpstr>
      <vt:lpstr>Apresentação do PowerPoint</vt:lpstr>
      <vt:lpstr> OBRIGADO!  Reginaldo Minaré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Elisangela Pereira Lopes</dc:creator>
  <cp:lastModifiedBy>Leomar Diniz</cp:lastModifiedBy>
  <cp:revision>34</cp:revision>
  <dcterms:created xsi:type="dcterms:W3CDTF">2017-06-06T13:19:59Z</dcterms:created>
  <dcterms:modified xsi:type="dcterms:W3CDTF">2017-09-26T11:52:50Z</dcterms:modified>
</cp:coreProperties>
</file>